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0"/>
  </p:notesMasterIdLst>
  <p:handoutMasterIdLst>
    <p:handoutMasterId r:id="rId31"/>
  </p:handoutMasterIdLst>
  <p:sldIdLst>
    <p:sldId id="998" r:id="rId2"/>
    <p:sldId id="1284" r:id="rId3"/>
    <p:sldId id="1285" r:id="rId4"/>
    <p:sldId id="1286" r:id="rId5"/>
    <p:sldId id="1287" r:id="rId6"/>
    <p:sldId id="1288" r:id="rId7"/>
    <p:sldId id="1289" r:id="rId8"/>
    <p:sldId id="1290" r:id="rId9"/>
    <p:sldId id="1291" r:id="rId10"/>
    <p:sldId id="1292" r:id="rId11"/>
    <p:sldId id="1293" r:id="rId12"/>
    <p:sldId id="1294" r:id="rId13"/>
    <p:sldId id="1295" r:id="rId14"/>
    <p:sldId id="1296" r:id="rId15"/>
    <p:sldId id="1297" r:id="rId16"/>
    <p:sldId id="1298" r:id="rId17"/>
    <p:sldId id="1299" r:id="rId18"/>
    <p:sldId id="1300" r:id="rId19"/>
    <p:sldId id="1301" r:id="rId20"/>
    <p:sldId id="1302" r:id="rId21"/>
    <p:sldId id="1303" r:id="rId22"/>
    <p:sldId id="1304" r:id="rId23"/>
    <p:sldId id="1305" r:id="rId24"/>
    <p:sldId id="1306" r:id="rId25"/>
    <p:sldId id="1307" r:id="rId26"/>
    <p:sldId id="1308" r:id="rId27"/>
    <p:sldId id="1310" r:id="rId28"/>
    <p:sldId id="1311" r:id="rId29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3366FF"/>
    <a:srgbClr val="00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94669" autoAdjust="0"/>
  </p:normalViewPr>
  <p:slideViewPr>
    <p:cSldViewPr>
      <p:cViewPr>
        <p:scale>
          <a:sx n="66" d="100"/>
          <a:sy n="66" d="100"/>
        </p:scale>
        <p:origin x="-2088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BB862-92C0-4DC3-A40E-976890144B9B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28677-A48D-419F-9146-5699E13CC5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4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2C17B7-1305-413A-9439-3E5637B854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152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F7-0542-420A-9733-E755A66ED79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86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F87-581B-4B61-8A2E-305FE10D6D2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19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7895-3370-4D0E-A695-F1A65D219AD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670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D9CDAB0-2E23-4FC5-94C1-C4A885D1173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E38D-FB35-40CA-9FA0-E267C69A626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32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AEE6-9415-4DFE-A1D1-ACC358EBD85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23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3107-1961-4B06-9B9F-55A581E878C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24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81F0-7CCE-49B8-9A46-F3E2C70EF8D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76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C624-4A7A-4C52-8F74-F27718758C2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13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FAC7-D6AC-45BE-BFA7-1807D7F8CAC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8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1D4A-C971-4669-849F-18142803285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71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F86-0F49-4FC5-A57D-238F55E0FB0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41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B4F3-7DD7-404E-A43B-2EFB53EB669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57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dirty="0" smtClean="0"/>
              <a:t>计算机组成原理</a:t>
            </a: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714744" y="5072074"/>
            <a:ext cx="2951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舒燕君</a:t>
            </a:r>
            <a:endParaRPr lang="zh-CN" altLang="en-US" sz="28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71736" y="4500570"/>
            <a:ext cx="4357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计算机科学与技术学院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480" y="2786058"/>
            <a:ext cx="5673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第二十一讲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 每条指令的指令周期不同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676400"/>
            <a:ext cx="1981200" cy="830263"/>
            <a:chOff x="816" y="1056"/>
            <a:chExt cx="1248" cy="523"/>
          </a:xfrm>
        </p:grpSpPr>
        <p:sp>
          <p:nvSpPr>
            <p:cNvPr id="531460" name="Text Box 4"/>
            <p:cNvSpPr txBox="1">
              <a:spLocks noChangeArrowheads="1"/>
            </p:cNvSpPr>
            <p:nvPr/>
          </p:nvSpPr>
          <p:spPr bwMode="auto">
            <a:xfrm>
              <a:off x="1046" y="105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取指周期</a:t>
              </a:r>
            </a:p>
          </p:txBody>
        </p:sp>
        <p:sp>
          <p:nvSpPr>
            <p:cNvPr id="531461" name="Text Box 5"/>
            <p:cNvSpPr txBox="1">
              <a:spLocks noChangeArrowheads="1"/>
            </p:cNvSpPr>
            <p:nvPr/>
          </p:nvSpPr>
          <p:spPr bwMode="auto">
            <a:xfrm>
              <a:off x="1056" y="128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531462" name="Line 6"/>
            <p:cNvSpPr>
              <a:spLocks noChangeShapeType="1"/>
            </p:cNvSpPr>
            <p:nvPr/>
          </p:nvSpPr>
          <p:spPr bwMode="auto">
            <a:xfrm flipV="1">
              <a:off x="816" y="1296"/>
              <a:ext cx="1248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63" name="Line 7"/>
            <p:cNvSpPr>
              <a:spLocks noChangeShapeType="1"/>
            </p:cNvSpPr>
            <p:nvPr/>
          </p:nvSpPr>
          <p:spPr bwMode="auto">
            <a:xfrm>
              <a:off x="816" y="1058"/>
              <a:ext cx="0" cy="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64" name="Line 8"/>
            <p:cNvSpPr>
              <a:spLocks noChangeShapeType="1"/>
            </p:cNvSpPr>
            <p:nvPr/>
          </p:nvSpPr>
          <p:spPr bwMode="auto">
            <a:xfrm>
              <a:off x="2064" y="1058"/>
              <a:ext cx="0" cy="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65" name="Line 9"/>
            <p:cNvSpPr>
              <a:spLocks noChangeShapeType="1"/>
            </p:cNvSpPr>
            <p:nvPr/>
          </p:nvSpPr>
          <p:spPr bwMode="auto">
            <a:xfrm flipH="1">
              <a:off x="816" y="139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66" name="Line 10"/>
            <p:cNvSpPr>
              <a:spLocks noChangeShapeType="1"/>
            </p:cNvSpPr>
            <p:nvPr/>
          </p:nvSpPr>
          <p:spPr bwMode="auto">
            <a:xfrm rot="10800000" flipH="1">
              <a:off x="1824" y="139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67" name="Line 11"/>
            <p:cNvSpPr>
              <a:spLocks noChangeShapeType="1"/>
            </p:cNvSpPr>
            <p:nvPr/>
          </p:nvSpPr>
          <p:spPr bwMode="auto">
            <a:xfrm flipH="1">
              <a:off x="816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68" name="Line 12"/>
            <p:cNvSpPr>
              <a:spLocks noChangeShapeType="1"/>
            </p:cNvSpPr>
            <p:nvPr/>
          </p:nvSpPr>
          <p:spPr bwMode="auto">
            <a:xfrm rot="10800000" flipH="1">
              <a:off x="182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295400" y="2987675"/>
            <a:ext cx="3886200" cy="974725"/>
            <a:chOff x="816" y="1882"/>
            <a:chExt cx="2448" cy="614"/>
          </a:xfrm>
        </p:grpSpPr>
        <p:sp>
          <p:nvSpPr>
            <p:cNvPr id="531470" name="Text Box 14"/>
            <p:cNvSpPr txBox="1">
              <a:spLocks noChangeArrowheads="1"/>
            </p:cNvSpPr>
            <p:nvPr/>
          </p:nvSpPr>
          <p:spPr bwMode="auto">
            <a:xfrm>
              <a:off x="1046" y="188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取指周期</a:t>
              </a:r>
            </a:p>
          </p:txBody>
        </p:sp>
        <p:sp>
          <p:nvSpPr>
            <p:cNvPr id="531471" name="Text Box 15"/>
            <p:cNvSpPr txBox="1">
              <a:spLocks noChangeArrowheads="1"/>
            </p:cNvSpPr>
            <p:nvPr/>
          </p:nvSpPr>
          <p:spPr bwMode="auto">
            <a:xfrm>
              <a:off x="2256" y="1895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执行周期</a:t>
              </a:r>
            </a:p>
          </p:txBody>
        </p:sp>
        <p:sp>
          <p:nvSpPr>
            <p:cNvPr id="531472" name="Line 16"/>
            <p:cNvSpPr>
              <a:spLocks noChangeShapeType="1"/>
            </p:cNvSpPr>
            <p:nvPr/>
          </p:nvSpPr>
          <p:spPr bwMode="auto">
            <a:xfrm>
              <a:off x="816" y="2124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73" name="Line 17"/>
            <p:cNvSpPr>
              <a:spLocks noChangeShapeType="1"/>
            </p:cNvSpPr>
            <p:nvPr/>
          </p:nvSpPr>
          <p:spPr bwMode="auto">
            <a:xfrm>
              <a:off x="816" y="1884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74" name="Line 18"/>
            <p:cNvSpPr>
              <a:spLocks noChangeShapeType="1"/>
            </p:cNvSpPr>
            <p:nvPr/>
          </p:nvSpPr>
          <p:spPr bwMode="auto">
            <a:xfrm>
              <a:off x="2064" y="1884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75" name="Line 19"/>
            <p:cNvSpPr>
              <a:spLocks noChangeShapeType="1"/>
            </p:cNvSpPr>
            <p:nvPr/>
          </p:nvSpPr>
          <p:spPr bwMode="auto">
            <a:xfrm>
              <a:off x="3264" y="1884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76" name="Text Box 20"/>
            <p:cNvSpPr txBox="1">
              <a:spLocks noChangeArrowheads="1"/>
            </p:cNvSpPr>
            <p:nvPr/>
          </p:nvSpPr>
          <p:spPr bwMode="auto">
            <a:xfrm>
              <a:off x="1680" y="2170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531477" name="Line 21"/>
            <p:cNvSpPr>
              <a:spLocks noChangeShapeType="1"/>
            </p:cNvSpPr>
            <p:nvPr/>
          </p:nvSpPr>
          <p:spPr bwMode="auto">
            <a:xfrm>
              <a:off x="2496" y="231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78" name="Line 22"/>
            <p:cNvSpPr>
              <a:spLocks noChangeShapeType="1"/>
            </p:cNvSpPr>
            <p:nvPr/>
          </p:nvSpPr>
          <p:spPr bwMode="auto">
            <a:xfrm rot="10800000">
              <a:off x="816" y="231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79" name="Line 23"/>
            <p:cNvSpPr>
              <a:spLocks noChangeShapeType="1"/>
            </p:cNvSpPr>
            <p:nvPr/>
          </p:nvSpPr>
          <p:spPr bwMode="auto">
            <a:xfrm flipH="1">
              <a:off x="816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80" name="Line 24"/>
            <p:cNvSpPr>
              <a:spLocks noChangeShapeType="1"/>
            </p:cNvSpPr>
            <p:nvPr/>
          </p:nvSpPr>
          <p:spPr bwMode="auto">
            <a:xfrm rot="10800000" flipH="1">
              <a:off x="1824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81" name="Line 25"/>
            <p:cNvSpPr>
              <a:spLocks noChangeShapeType="1"/>
            </p:cNvSpPr>
            <p:nvPr/>
          </p:nvSpPr>
          <p:spPr bwMode="auto">
            <a:xfrm flipH="1">
              <a:off x="2064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82" name="Line 26"/>
            <p:cNvSpPr>
              <a:spLocks noChangeShapeType="1"/>
            </p:cNvSpPr>
            <p:nvPr/>
          </p:nvSpPr>
          <p:spPr bwMode="auto">
            <a:xfrm rot="10800000" flipH="1">
              <a:off x="3024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1499" name="Text Box 43"/>
          <p:cNvSpPr txBox="1">
            <a:spLocks noChangeArrowheads="1"/>
          </p:cNvSpPr>
          <p:nvPr/>
        </p:nvSpPr>
        <p:spPr bwMode="auto">
          <a:xfrm>
            <a:off x="6858000" y="182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33CC"/>
                </a:solidFill>
                <a:latin typeface="Times New Roman" pitchFamily="18" charset="0"/>
              </a:rPr>
              <a:t>NOP</a:t>
            </a:r>
          </a:p>
        </p:txBody>
      </p:sp>
      <p:sp>
        <p:nvSpPr>
          <p:cNvPr id="531500" name="Text Box 44"/>
          <p:cNvSpPr txBox="1">
            <a:spLocks noChangeArrowheads="1"/>
          </p:cNvSpPr>
          <p:nvPr/>
        </p:nvSpPr>
        <p:spPr bwMode="auto">
          <a:xfrm>
            <a:off x="6858000" y="3124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33CC"/>
                </a:solidFill>
                <a:latin typeface="Times New Roman" pitchFamily="18" charset="0"/>
              </a:rPr>
              <a:t>ADD   </a:t>
            </a:r>
            <a:r>
              <a:rPr lang="en-US" altLang="zh-CN" sz="2400" dirty="0" err="1">
                <a:solidFill>
                  <a:srgbClr val="0033CC"/>
                </a:solidFill>
                <a:latin typeface="Times New Roman" pitchFamily="18" charset="0"/>
              </a:rPr>
              <a:t>mem</a:t>
            </a:r>
            <a:r>
              <a:rPr lang="en-US" altLang="zh-CN" sz="24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31501" name="Text Box 45"/>
          <p:cNvSpPr txBox="1">
            <a:spLocks noChangeArrowheads="1"/>
          </p:cNvSpPr>
          <p:nvPr/>
        </p:nvSpPr>
        <p:spPr bwMode="auto">
          <a:xfrm>
            <a:off x="6858000" y="4876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33CC"/>
                </a:solidFill>
                <a:latin typeface="Times New Roman" pitchFamily="18" charset="0"/>
              </a:rPr>
              <a:t>MUL   </a:t>
            </a:r>
            <a:r>
              <a:rPr lang="en-US" altLang="zh-CN" sz="2400" dirty="0" err="1">
                <a:solidFill>
                  <a:srgbClr val="0033CC"/>
                </a:solidFill>
                <a:latin typeface="Times New Roman" pitchFamily="18" charset="0"/>
              </a:rPr>
              <a:t>mem</a:t>
            </a:r>
            <a:endParaRPr lang="en-US" altLang="zh-CN" sz="240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531502" name="Rectangle 4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8.2</a:t>
            </a:r>
          </a:p>
        </p:txBody>
      </p:sp>
      <p:sp>
        <p:nvSpPr>
          <p:cNvPr id="531503" name="AutoShape 4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295400" y="4724400"/>
            <a:ext cx="5181600" cy="914400"/>
            <a:chOff x="816" y="2976"/>
            <a:chExt cx="3264" cy="576"/>
          </a:xfrm>
        </p:grpSpPr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816" y="2976"/>
              <a:ext cx="3264" cy="576"/>
              <a:chOff x="816" y="2976"/>
              <a:chExt cx="3264" cy="576"/>
            </a:xfrm>
          </p:grpSpPr>
          <p:sp>
            <p:nvSpPr>
              <p:cNvPr id="531484" name="Text Box 28"/>
              <p:cNvSpPr txBox="1">
                <a:spLocks noChangeArrowheads="1"/>
              </p:cNvSpPr>
              <p:nvPr/>
            </p:nvSpPr>
            <p:spPr bwMode="auto">
              <a:xfrm>
                <a:off x="1046" y="2976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取指周期</a:t>
                </a:r>
              </a:p>
            </p:txBody>
          </p:sp>
          <p:sp>
            <p:nvSpPr>
              <p:cNvPr id="531485" name="Text Box 29"/>
              <p:cNvSpPr txBox="1">
                <a:spLocks noChangeArrowheads="1"/>
              </p:cNvSpPr>
              <p:nvPr/>
            </p:nvSpPr>
            <p:spPr bwMode="auto">
              <a:xfrm>
                <a:off x="2652" y="2978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执行周期</a:t>
                </a:r>
              </a:p>
            </p:txBody>
          </p:sp>
          <p:sp>
            <p:nvSpPr>
              <p:cNvPr id="531486" name="Line 30"/>
              <p:cNvSpPr>
                <a:spLocks noChangeShapeType="1"/>
              </p:cNvSpPr>
              <p:nvPr/>
            </p:nvSpPr>
            <p:spPr bwMode="auto">
              <a:xfrm flipV="1">
                <a:off x="816" y="3216"/>
                <a:ext cx="1824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87" name="Line 31"/>
              <p:cNvSpPr>
                <a:spLocks noChangeShapeType="1"/>
              </p:cNvSpPr>
              <p:nvPr/>
            </p:nvSpPr>
            <p:spPr bwMode="auto">
              <a:xfrm>
                <a:off x="816" y="2978"/>
                <a:ext cx="0" cy="5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88" name="Line 32"/>
              <p:cNvSpPr>
                <a:spLocks noChangeShapeType="1"/>
              </p:cNvSpPr>
              <p:nvPr/>
            </p:nvSpPr>
            <p:spPr bwMode="auto">
              <a:xfrm>
                <a:off x="2064" y="2978"/>
                <a:ext cx="0" cy="2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89" name="Line 33"/>
              <p:cNvSpPr>
                <a:spLocks noChangeShapeType="1"/>
              </p:cNvSpPr>
              <p:nvPr/>
            </p:nvSpPr>
            <p:spPr bwMode="auto">
              <a:xfrm>
                <a:off x="4080" y="2978"/>
                <a:ext cx="0" cy="5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90" name="Text Box 34"/>
              <p:cNvSpPr txBox="1">
                <a:spLocks noChangeArrowheads="1"/>
              </p:cNvSpPr>
              <p:nvPr/>
            </p:nvSpPr>
            <p:spPr bwMode="auto">
              <a:xfrm>
                <a:off x="2076" y="3264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指令周期</a:t>
                </a:r>
              </a:p>
            </p:txBody>
          </p:sp>
          <p:sp>
            <p:nvSpPr>
              <p:cNvPr id="531491" name="Line 35"/>
              <p:cNvSpPr>
                <a:spLocks noChangeShapeType="1"/>
              </p:cNvSpPr>
              <p:nvPr/>
            </p:nvSpPr>
            <p:spPr bwMode="auto">
              <a:xfrm>
                <a:off x="3039" y="3361"/>
                <a:ext cx="10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92" name="Line 36"/>
              <p:cNvSpPr>
                <a:spLocks noChangeShapeType="1"/>
              </p:cNvSpPr>
              <p:nvPr/>
            </p:nvSpPr>
            <p:spPr bwMode="auto">
              <a:xfrm rot="10800000">
                <a:off x="816" y="3360"/>
                <a:ext cx="10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93" name="Line 37"/>
              <p:cNvSpPr>
                <a:spLocks noChangeShapeType="1"/>
              </p:cNvSpPr>
              <p:nvPr/>
            </p:nvSpPr>
            <p:spPr bwMode="auto">
              <a:xfrm flipH="1">
                <a:off x="816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94" name="Line 38"/>
              <p:cNvSpPr>
                <a:spLocks noChangeShapeType="1"/>
              </p:cNvSpPr>
              <p:nvPr/>
            </p:nvSpPr>
            <p:spPr bwMode="auto">
              <a:xfrm rot="10800000" flipH="1">
                <a:off x="1824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95" name="Line 39"/>
              <p:cNvSpPr>
                <a:spLocks noChangeShapeType="1"/>
              </p:cNvSpPr>
              <p:nvPr/>
            </p:nvSpPr>
            <p:spPr bwMode="auto">
              <a:xfrm>
                <a:off x="2688" y="3216"/>
                <a:ext cx="672" cy="0"/>
              </a:xfrm>
              <a:prstGeom prst="line">
                <a:avLst/>
              </a:prstGeom>
              <a:noFill/>
              <a:ln w="28575">
                <a:noFill/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96" name="Line 40"/>
              <p:cNvSpPr>
                <a:spLocks noChangeShapeType="1"/>
              </p:cNvSpPr>
              <p:nvPr/>
            </p:nvSpPr>
            <p:spPr bwMode="auto">
              <a:xfrm>
                <a:off x="3408" y="3216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97" name="Line 41"/>
              <p:cNvSpPr>
                <a:spLocks noChangeShapeType="1"/>
              </p:cNvSpPr>
              <p:nvPr/>
            </p:nvSpPr>
            <p:spPr bwMode="auto">
              <a:xfrm flipH="1">
                <a:off x="2064" y="3120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98" name="Line 42"/>
              <p:cNvSpPr>
                <a:spLocks noChangeShapeType="1"/>
              </p:cNvSpPr>
              <p:nvPr/>
            </p:nvSpPr>
            <p:spPr bwMode="auto">
              <a:xfrm rot="10800000" flipH="1">
                <a:off x="3611" y="3119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31506" name="Text Box 50"/>
            <p:cNvSpPr txBox="1">
              <a:spLocks noChangeArrowheads="1"/>
            </p:cNvSpPr>
            <p:nvPr/>
          </p:nvSpPr>
          <p:spPr bwMode="auto">
            <a:xfrm>
              <a:off x="2889" y="3059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99" grpId="0" autoUpdateAnimBg="0"/>
      <p:bldP spid="531500" grpId="0" autoUpdateAnimBg="0"/>
      <p:bldP spid="53150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3.   具有间接寻址的指令周期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457200" y="35052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4.  带有中断周期的指令周期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828800"/>
            <a:ext cx="5867400" cy="974725"/>
            <a:chOff x="576" y="1296"/>
            <a:chExt cx="3696" cy="614"/>
          </a:xfrm>
        </p:grpSpPr>
        <p:sp>
          <p:nvSpPr>
            <p:cNvPr id="532485" name="Text Box 5"/>
            <p:cNvSpPr txBox="1">
              <a:spLocks noChangeArrowheads="1"/>
            </p:cNvSpPr>
            <p:nvPr/>
          </p:nvSpPr>
          <p:spPr bwMode="auto">
            <a:xfrm>
              <a:off x="806" y="129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取指周期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532486" name="Text Box 6"/>
            <p:cNvSpPr txBox="1">
              <a:spLocks noChangeArrowheads="1"/>
            </p:cNvSpPr>
            <p:nvPr/>
          </p:nvSpPr>
          <p:spPr bwMode="auto">
            <a:xfrm>
              <a:off x="2076" y="1298"/>
              <a:ext cx="76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33CC"/>
                  </a:solidFill>
                  <a:latin typeface="Times New Roman" pitchFamily="18" charset="0"/>
                </a:rPr>
                <a:t>间址周期</a:t>
              </a:r>
            </a:p>
          </p:txBody>
        </p:sp>
        <p:sp>
          <p:nvSpPr>
            <p:cNvPr id="532487" name="Line 7"/>
            <p:cNvSpPr>
              <a:spLocks noChangeShapeType="1"/>
            </p:cNvSpPr>
            <p:nvPr/>
          </p:nvSpPr>
          <p:spPr bwMode="auto">
            <a:xfrm flipV="1">
              <a:off x="576" y="1536"/>
              <a:ext cx="36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88" name="Line 8"/>
            <p:cNvSpPr>
              <a:spLocks noChangeShapeType="1"/>
            </p:cNvSpPr>
            <p:nvPr/>
          </p:nvSpPr>
          <p:spPr bwMode="auto">
            <a:xfrm>
              <a:off x="576" y="1298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89" name="Line 9"/>
            <p:cNvSpPr>
              <a:spLocks noChangeShapeType="1"/>
            </p:cNvSpPr>
            <p:nvPr/>
          </p:nvSpPr>
          <p:spPr bwMode="auto">
            <a:xfrm>
              <a:off x="1824" y="1298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90" name="Line 10"/>
            <p:cNvSpPr>
              <a:spLocks noChangeShapeType="1"/>
            </p:cNvSpPr>
            <p:nvPr/>
          </p:nvSpPr>
          <p:spPr bwMode="auto">
            <a:xfrm>
              <a:off x="4272" y="1298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91" name="Text Box 11"/>
            <p:cNvSpPr txBox="1">
              <a:spLocks noChangeArrowheads="1"/>
            </p:cNvSpPr>
            <p:nvPr/>
          </p:nvSpPr>
          <p:spPr bwMode="auto">
            <a:xfrm>
              <a:off x="2028" y="158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532492" name="Line 12"/>
            <p:cNvSpPr>
              <a:spLocks noChangeShapeType="1"/>
            </p:cNvSpPr>
            <p:nvPr/>
          </p:nvSpPr>
          <p:spPr bwMode="auto">
            <a:xfrm>
              <a:off x="3216" y="1680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93" name="Line 13"/>
            <p:cNvSpPr>
              <a:spLocks noChangeShapeType="1"/>
            </p:cNvSpPr>
            <p:nvPr/>
          </p:nvSpPr>
          <p:spPr bwMode="auto">
            <a:xfrm rot="10800000">
              <a:off x="591" y="1680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94" name="Line 14"/>
            <p:cNvSpPr>
              <a:spLocks noChangeShapeType="1"/>
            </p:cNvSpPr>
            <p:nvPr/>
          </p:nvSpPr>
          <p:spPr bwMode="auto">
            <a:xfrm flipH="1">
              <a:off x="576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95" name="Line 15"/>
            <p:cNvSpPr>
              <a:spLocks noChangeShapeType="1"/>
            </p:cNvSpPr>
            <p:nvPr/>
          </p:nvSpPr>
          <p:spPr bwMode="auto">
            <a:xfrm rot="10800000" flipH="1">
              <a:off x="158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96" name="Line 16"/>
            <p:cNvSpPr>
              <a:spLocks noChangeShapeType="1"/>
            </p:cNvSpPr>
            <p:nvPr/>
          </p:nvSpPr>
          <p:spPr bwMode="auto">
            <a:xfrm flipH="1">
              <a:off x="182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97" name="Line 17"/>
            <p:cNvSpPr>
              <a:spLocks noChangeShapeType="1"/>
            </p:cNvSpPr>
            <p:nvPr/>
          </p:nvSpPr>
          <p:spPr bwMode="auto">
            <a:xfrm rot="10800000" flipH="1">
              <a:off x="278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98" name="Text Box 18"/>
            <p:cNvSpPr txBox="1">
              <a:spLocks noChangeArrowheads="1"/>
            </p:cNvSpPr>
            <p:nvPr/>
          </p:nvSpPr>
          <p:spPr bwMode="auto">
            <a:xfrm>
              <a:off x="3276" y="129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执行周期</a:t>
              </a:r>
            </a:p>
          </p:txBody>
        </p:sp>
        <p:sp>
          <p:nvSpPr>
            <p:cNvPr id="532499" name="Line 19"/>
            <p:cNvSpPr>
              <a:spLocks noChangeShapeType="1"/>
            </p:cNvSpPr>
            <p:nvPr/>
          </p:nvSpPr>
          <p:spPr bwMode="auto">
            <a:xfrm>
              <a:off x="3024" y="1296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00" name="Line 20"/>
            <p:cNvSpPr>
              <a:spLocks noChangeShapeType="1"/>
            </p:cNvSpPr>
            <p:nvPr/>
          </p:nvSpPr>
          <p:spPr bwMode="auto">
            <a:xfrm flipH="1">
              <a:off x="3024" y="143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01" name="Line 21"/>
            <p:cNvSpPr>
              <a:spLocks noChangeShapeType="1"/>
            </p:cNvSpPr>
            <p:nvPr/>
          </p:nvSpPr>
          <p:spPr bwMode="auto">
            <a:xfrm rot="10800000" flipH="1">
              <a:off x="4032" y="143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14400" y="4648200"/>
            <a:ext cx="7772400" cy="990600"/>
            <a:chOff x="576" y="2928"/>
            <a:chExt cx="4896" cy="624"/>
          </a:xfrm>
        </p:grpSpPr>
        <p:sp>
          <p:nvSpPr>
            <p:cNvPr id="532503" name="Text Box 23"/>
            <p:cNvSpPr txBox="1">
              <a:spLocks noChangeArrowheads="1"/>
            </p:cNvSpPr>
            <p:nvPr/>
          </p:nvSpPr>
          <p:spPr bwMode="auto">
            <a:xfrm>
              <a:off x="806" y="293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取指周期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532504" name="Text Box 24"/>
            <p:cNvSpPr txBox="1">
              <a:spLocks noChangeArrowheads="1"/>
            </p:cNvSpPr>
            <p:nvPr/>
          </p:nvSpPr>
          <p:spPr bwMode="auto">
            <a:xfrm>
              <a:off x="2076" y="2940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间址周期</a:t>
              </a:r>
            </a:p>
          </p:txBody>
        </p:sp>
        <p:sp>
          <p:nvSpPr>
            <p:cNvPr id="532505" name="Freeform 25"/>
            <p:cNvSpPr>
              <a:spLocks/>
            </p:cNvSpPr>
            <p:nvPr/>
          </p:nvSpPr>
          <p:spPr bwMode="auto">
            <a:xfrm>
              <a:off x="576" y="3180"/>
              <a:ext cx="489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96" y="0"/>
                </a:cxn>
              </a:cxnLst>
              <a:rect l="0" t="0" r="r" b="b"/>
              <a:pathLst>
                <a:path w="4896" h="1">
                  <a:moveTo>
                    <a:pt x="0" y="0"/>
                  </a:moveTo>
                  <a:lnTo>
                    <a:pt x="48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06" name="Line 26"/>
            <p:cNvSpPr>
              <a:spLocks noChangeShapeType="1"/>
            </p:cNvSpPr>
            <p:nvPr/>
          </p:nvSpPr>
          <p:spPr bwMode="auto">
            <a:xfrm>
              <a:off x="576" y="2940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07" name="Line 27"/>
            <p:cNvSpPr>
              <a:spLocks noChangeShapeType="1"/>
            </p:cNvSpPr>
            <p:nvPr/>
          </p:nvSpPr>
          <p:spPr bwMode="auto">
            <a:xfrm>
              <a:off x="1824" y="2940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08" name="Line 28"/>
            <p:cNvSpPr>
              <a:spLocks noChangeShapeType="1"/>
            </p:cNvSpPr>
            <p:nvPr/>
          </p:nvSpPr>
          <p:spPr bwMode="auto">
            <a:xfrm>
              <a:off x="5472" y="2940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09" name="Text Box 29"/>
            <p:cNvSpPr txBox="1">
              <a:spLocks noChangeArrowheads="1"/>
            </p:cNvSpPr>
            <p:nvPr/>
          </p:nvSpPr>
          <p:spPr bwMode="auto">
            <a:xfrm>
              <a:off x="2648" y="322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532510" name="Freeform 30"/>
            <p:cNvSpPr>
              <a:spLocks/>
            </p:cNvSpPr>
            <p:nvPr/>
          </p:nvSpPr>
          <p:spPr bwMode="auto">
            <a:xfrm>
              <a:off x="3720" y="3323"/>
              <a:ext cx="175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752" y="0"/>
                </a:cxn>
              </a:cxnLst>
              <a:rect l="0" t="0" r="r" b="b"/>
              <a:pathLst>
                <a:path w="1752" h="1">
                  <a:moveTo>
                    <a:pt x="0" y="1"/>
                  </a:moveTo>
                  <a:lnTo>
                    <a:pt x="175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11" name="Freeform 31"/>
            <p:cNvSpPr>
              <a:spLocks/>
            </p:cNvSpPr>
            <p:nvPr/>
          </p:nvSpPr>
          <p:spPr bwMode="auto">
            <a:xfrm>
              <a:off x="591" y="3321"/>
              <a:ext cx="1773" cy="1"/>
            </a:xfrm>
            <a:custGeom>
              <a:avLst/>
              <a:gdLst/>
              <a:ahLst/>
              <a:cxnLst>
                <a:cxn ang="0">
                  <a:pos x="1773" y="0"/>
                </a:cxn>
                <a:cxn ang="0">
                  <a:pos x="0" y="1"/>
                </a:cxn>
              </a:cxnLst>
              <a:rect l="0" t="0" r="r" b="b"/>
              <a:pathLst>
                <a:path w="1773" h="1">
                  <a:moveTo>
                    <a:pt x="1773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12" name="Line 32"/>
            <p:cNvSpPr>
              <a:spLocks noChangeShapeType="1"/>
            </p:cNvSpPr>
            <p:nvPr/>
          </p:nvSpPr>
          <p:spPr bwMode="auto">
            <a:xfrm flipH="1">
              <a:off x="576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13" name="Line 33"/>
            <p:cNvSpPr>
              <a:spLocks noChangeShapeType="1"/>
            </p:cNvSpPr>
            <p:nvPr/>
          </p:nvSpPr>
          <p:spPr bwMode="auto">
            <a:xfrm rot="10800000" flipH="1">
              <a:off x="1584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14" name="Line 34"/>
            <p:cNvSpPr>
              <a:spLocks noChangeShapeType="1"/>
            </p:cNvSpPr>
            <p:nvPr/>
          </p:nvSpPr>
          <p:spPr bwMode="auto">
            <a:xfrm flipH="1">
              <a:off x="1824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15" name="Line 35"/>
            <p:cNvSpPr>
              <a:spLocks noChangeShapeType="1"/>
            </p:cNvSpPr>
            <p:nvPr/>
          </p:nvSpPr>
          <p:spPr bwMode="auto">
            <a:xfrm rot="10800000" flipH="1">
              <a:off x="2784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16" name="Text Box 36"/>
            <p:cNvSpPr txBox="1">
              <a:spLocks noChangeArrowheads="1"/>
            </p:cNvSpPr>
            <p:nvPr/>
          </p:nvSpPr>
          <p:spPr bwMode="auto">
            <a:xfrm>
              <a:off x="3276" y="293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执行周期</a:t>
              </a:r>
            </a:p>
          </p:txBody>
        </p:sp>
        <p:sp>
          <p:nvSpPr>
            <p:cNvPr id="532517" name="Line 37"/>
            <p:cNvSpPr>
              <a:spLocks noChangeShapeType="1"/>
            </p:cNvSpPr>
            <p:nvPr/>
          </p:nvSpPr>
          <p:spPr bwMode="auto">
            <a:xfrm>
              <a:off x="3024" y="2938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18" name="Line 38"/>
            <p:cNvSpPr>
              <a:spLocks noChangeShapeType="1"/>
            </p:cNvSpPr>
            <p:nvPr/>
          </p:nvSpPr>
          <p:spPr bwMode="auto">
            <a:xfrm flipH="1">
              <a:off x="3024" y="30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19" name="Line 39"/>
            <p:cNvSpPr>
              <a:spLocks noChangeShapeType="1"/>
            </p:cNvSpPr>
            <p:nvPr/>
          </p:nvSpPr>
          <p:spPr bwMode="auto">
            <a:xfrm rot="10800000" flipH="1">
              <a:off x="4032" y="30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20" name="Line 40"/>
            <p:cNvSpPr>
              <a:spLocks noChangeShapeType="1"/>
            </p:cNvSpPr>
            <p:nvPr/>
          </p:nvSpPr>
          <p:spPr bwMode="auto">
            <a:xfrm>
              <a:off x="4272" y="2938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21" name="Line 41"/>
            <p:cNvSpPr>
              <a:spLocks noChangeShapeType="1"/>
            </p:cNvSpPr>
            <p:nvPr/>
          </p:nvSpPr>
          <p:spPr bwMode="auto">
            <a:xfrm flipH="1">
              <a:off x="4272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22" name="Text Box 42"/>
            <p:cNvSpPr txBox="1">
              <a:spLocks noChangeArrowheads="1"/>
            </p:cNvSpPr>
            <p:nvPr/>
          </p:nvSpPr>
          <p:spPr bwMode="auto">
            <a:xfrm>
              <a:off x="4520" y="2928"/>
              <a:ext cx="76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33CC"/>
                  </a:solidFill>
                  <a:latin typeface="Times New Roman" pitchFamily="18" charset="0"/>
                </a:rPr>
                <a:t>中断周期</a:t>
              </a:r>
            </a:p>
          </p:txBody>
        </p:sp>
        <p:sp>
          <p:nvSpPr>
            <p:cNvPr id="532523" name="Line 43"/>
            <p:cNvSpPr>
              <a:spLocks noChangeShapeType="1"/>
            </p:cNvSpPr>
            <p:nvPr/>
          </p:nvSpPr>
          <p:spPr bwMode="auto">
            <a:xfrm rot="10800000" flipH="1">
              <a:off x="5232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2524" name="Rectangle 4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8.2</a:t>
            </a:r>
          </a:p>
        </p:txBody>
      </p:sp>
      <p:sp>
        <p:nvSpPr>
          <p:cNvPr id="532525" name="AutoShape 4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5.  指令周期流程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3178175" y="1600200"/>
            <a:ext cx="12170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0033CC"/>
                </a:solidFill>
                <a:latin typeface="Times New Roman" pitchFamily="18" charset="0"/>
              </a:rPr>
              <a:t>取指周期</a:t>
            </a:r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3178175" y="3870325"/>
            <a:ext cx="12170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0033CC"/>
                </a:solidFill>
                <a:latin typeface="Times New Roman" pitchFamily="18" charset="0"/>
              </a:rPr>
              <a:t>执行周期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40000" y="2373313"/>
            <a:ext cx="2741613" cy="763587"/>
            <a:chOff x="836" y="1439"/>
            <a:chExt cx="1727" cy="481"/>
          </a:xfrm>
        </p:grpSpPr>
        <p:sp>
          <p:nvSpPr>
            <p:cNvPr id="533510" name="AutoShape 6"/>
            <p:cNvSpPr>
              <a:spLocks noChangeArrowheads="1"/>
            </p:cNvSpPr>
            <p:nvPr/>
          </p:nvSpPr>
          <p:spPr bwMode="auto">
            <a:xfrm>
              <a:off x="836" y="1439"/>
              <a:ext cx="1727" cy="44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有间址吗？</a:t>
              </a:r>
            </a:p>
          </p:txBody>
        </p:sp>
        <p:sp>
          <p:nvSpPr>
            <p:cNvPr id="533511" name="AutoShape 7"/>
            <p:cNvSpPr>
              <a:spLocks noChangeArrowheads="1"/>
            </p:cNvSpPr>
            <p:nvPr/>
          </p:nvSpPr>
          <p:spPr bwMode="auto">
            <a:xfrm>
              <a:off x="1008" y="1440"/>
              <a:ext cx="1248" cy="48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13050" y="4648200"/>
            <a:ext cx="1981200" cy="762000"/>
            <a:chOff x="1008" y="2496"/>
            <a:chExt cx="1248" cy="480"/>
          </a:xfrm>
        </p:grpSpPr>
        <p:sp>
          <p:nvSpPr>
            <p:cNvPr id="533513" name="AutoShape 9"/>
            <p:cNvSpPr>
              <a:spLocks noChangeArrowheads="1"/>
            </p:cNvSpPr>
            <p:nvPr/>
          </p:nvSpPr>
          <p:spPr bwMode="auto">
            <a:xfrm>
              <a:off x="1008" y="2496"/>
              <a:ext cx="1248" cy="48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4" name="Text Box 10"/>
            <p:cNvSpPr txBox="1">
              <a:spLocks noChangeArrowheads="1"/>
            </p:cNvSpPr>
            <p:nvPr/>
          </p:nvSpPr>
          <p:spPr bwMode="auto">
            <a:xfrm>
              <a:off x="1200" y="2592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有中断吗？</a:t>
              </a:r>
            </a:p>
          </p:txBody>
        </p:sp>
      </p:grpSp>
      <p:sp>
        <p:nvSpPr>
          <p:cNvPr id="533515" name="Rectangle 11"/>
          <p:cNvSpPr>
            <a:spLocks noChangeArrowheads="1"/>
          </p:cNvSpPr>
          <p:nvPr/>
        </p:nvSpPr>
        <p:spPr bwMode="auto">
          <a:xfrm>
            <a:off x="5565775" y="2986088"/>
            <a:ext cx="12170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0033CC"/>
                </a:solidFill>
                <a:latin typeface="Times New Roman" pitchFamily="18" charset="0"/>
              </a:rPr>
              <a:t>间址周期</a:t>
            </a:r>
          </a:p>
        </p:txBody>
      </p:sp>
      <p:sp>
        <p:nvSpPr>
          <p:cNvPr id="533516" name="Text Box 12"/>
          <p:cNvSpPr txBox="1">
            <a:spLocks noChangeArrowheads="1"/>
          </p:cNvSpPr>
          <p:nvPr/>
        </p:nvSpPr>
        <p:spPr bwMode="auto">
          <a:xfrm>
            <a:off x="5565775" y="5257800"/>
            <a:ext cx="12170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33CC"/>
                </a:solidFill>
                <a:latin typeface="Times New Roman" pitchFamily="18" charset="0"/>
              </a:rPr>
              <a:t>中断周期</a:t>
            </a:r>
          </a:p>
        </p:txBody>
      </p:sp>
      <p:sp>
        <p:nvSpPr>
          <p:cNvPr id="533517" name="Freeform 13"/>
          <p:cNvSpPr>
            <a:spLocks/>
          </p:cNvSpPr>
          <p:nvPr/>
        </p:nvSpPr>
        <p:spPr bwMode="auto">
          <a:xfrm>
            <a:off x="3803650" y="2019300"/>
            <a:ext cx="1588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16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1" y="2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3518" name="Freeform 14"/>
          <p:cNvSpPr>
            <a:spLocks/>
          </p:cNvSpPr>
          <p:nvPr/>
        </p:nvSpPr>
        <p:spPr bwMode="auto">
          <a:xfrm>
            <a:off x="3803650" y="1257300"/>
            <a:ext cx="1588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16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1" y="2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3519" name="Freeform 15"/>
          <p:cNvSpPr>
            <a:spLocks/>
          </p:cNvSpPr>
          <p:nvPr/>
        </p:nvSpPr>
        <p:spPr bwMode="auto">
          <a:xfrm>
            <a:off x="3803650" y="4305300"/>
            <a:ext cx="1588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16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1" y="2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803650" y="3400425"/>
            <a:ext cx="2362200" cy="268288"/>
            <a:chOff x="2396" y="2142"/>
            <a:chExt cx="1488" cy="169"/>
          </a:xfrm>
        </p:grpSpPr>
        <p:sp>
          <p:nvSpPr>
            <p:cNvPr id="533521" name="Freeform 17"/>
            <p:cNvSpPr>
              <a:spLocks/>
            </p:cNvSpPr>
            <p:nvPr/>
          </p:nvSpPr>
          <p:spPr bwMode="auto">
            <a:xfrm>
              <a:off x="3882" y="2142"/>
              <a:ext cx="2" cy="1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9"/>
                </a:cxn>
              </a:cxnLst>
              <a:rect l="0" t="0" r="r" b="b"/>
              <a:pathLst>
                <a:path w="2" h="169">
                  <a:moveTo>
                    <a:pt x="0" y="0"/>
                  </a:moveTo>
                  <a:lnTo>
                    <a:pt x="2" y="169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22" name="Line 18"/>
            <p:cNvSpPr>
              <a:spLocks noChangeShapeType="1"/>
            </p:cNvSpPr>
            <p:nvPr/>
          </p:nvSpPr>
          <p:spPr bwMode="auto">
            <a:xfrm flipH="1">
              <a:off x="2396" y="2304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794250" y="2362200"/>
            <a:ext cx="1371600" cy="619125"/>
            <a:chOff x="3020" y="1488"/>
            <a:chExt cx="864" cy="390"/>
          </a:xfrm>
        </p:grpSpPr>
        <p:sp>
          <p:nvSpPr>
            <p:cNvPr id="533524" name="Freeform 20"/>
            <p:cNvSpPr>
              <a:spLocks/>
            </p:cNvSpPr>
            <p:nvPr/>
          </p:nvSpPr>
          <p:spPr bwMode="auto">
            <a:xfrm>
              <a:off x="3020" y="1728"/>
              <a:ext cx="864" cy="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64" y="0"/>
                </a:cxn>
                <a:cxn ang="0">
                  <a:pos x="862" y="150"/>
                </a:cxn>
              </a:cxnLst>
              <a:rect l="0" t="0" r="r" b="b"/>
              <a:pathLst>
                <a:path w="864" h="150">
                  <a:moveTo>
                    <a:pt x="0" y="0"/>
                  </a:moveTo>
                  <a:lnTo>
                    <a:pt x="864" y="0"/>
                  </a:lnTo>
                  <a:lnTo>
                    <a:pt x="862" y="15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25" name="Text Box 21"/>
            <p:cNvSpPr txBox="1">
              <a:spLocks noChangeArrowheads="1"/>
            </p:cNvSpPr>
            <p:nvPr/>
          </p:nvSpPr>
          <p:spPr bwMode="auto">
            <a:xfrm>
              <a:off x="3068" y="148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是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794250" y="4632325"/>
            <a:ext cx="1371600" cy="625475"/>
            <a:chOff x="3020" y="2918"/>
            <a:chExt cx="864" cy="394"/>
          </a:xfrm>
        </p:grpSpPr>
        <p:sp>
          <p:nvSpPr>
            <p:cNvPr id="533527" name="Freeform 23"/>
            <p:cNvSpPr>
              <a:spLocks/>
            </p:cNvSpPr>
            <p:nvPr/>
          </p:nvSpPr>
          <p:spPr bwMode="auto">
            <a:xfrm>
              <a:off x="3020" y="3161"/>
              <a:ext cx="864" cy="1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64" y="0"/>
                </a:cxn>
                <a:cxn ang="0">
                  <a:pos x="862" y="151"/>
                </a:cxn>
              </a:cxnLst>
              <a:rect l="0" t="0" r="r" b="b"/>
              <a:pathLst>
                <a:path w="864" h="151">
                  <a:moveTo>
                    <a:pt x="0" y="0"/>
                  </a:moveTo>
                  <a:lnTo>
                    <a:pt x="864" y="0"/>
                  </a:lnTo>
                  <a:lnTo>
                    <a:pt x="862" y="15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28" name="Text Box 24"/>
            <p:cNvSpPr txBox="1">
              <a:spLocks noChangeArrowheads="1"/>
            </p:cNvSpPr>
            <p:nvPr/>
          </p:nvSpPr>
          <p:spPr bwMode="auto">
            <a:xfrm>
              <a:off x="3068" y="291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是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803650" y="3121025"/>
            <a:ext cx="498475" cy="765175"/>
            <a:chOff x="2396" y="1966"/>
            <a:chExt cx="314" cy="482"/>
          </a:xfrm>
        </p:grpSpPr>
        <p:sp>
          <p:nvSpPr>
            <p:cNvPr id="533530" name="Freeform 26"/>
            <p:cNvSpPr>
              <a:spLocks/>
            </p:cNvSpPr>
            <p:nvPr/>
          </p:nvSpPr>
          <p:spPr bwMode="auto">
            <a:xfrm>
              <a:off x="2396" y="1983"/>
              <a:ext cx="1" cy="4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65"/>
                </a:cxn>
              </a:cxnLst>
              <a:rect l="0" t="0" r="r" b="b"/>
              <a:pathLst>
                <a:path w="1" h="465">
                  <a:moveTo>
                    <a:pt x="0" y="0"/>
                  </a:moveTo>
                  <a:lnTo>
                    <a:pt x="1" y="46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31" name="Text Box 27"/>
            <p:cNvSpPr txBox="1">
              <a:spLocks noChangeArrowheads="1"/>
            </p:cNvSpPr>
            <p:nvPr/>
          </p:nvSpPr>
          <p:spPr bwMode="auto">
            <a:xfrm>
              <a:off x="2434" y="1966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否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803650" y="5705475"/>
            <a:ext cx="2362200" cy="238125"/>
            <a:chOff x="2396" y="3594"/>
            <a:chExt cx="1488" cy="150"/>
          </a:xfrm>
        </p:grpSpPr>
        <p:sp>
          <p:nvSpPr>
            <p:cNvPr id="533533" name="Freeform 29"/>
            <p:cNvSpPr>
              <a:spLocks/>
            </p:cNvSpPr>
            <p:nvPr/>
          </p:nvSpPr>
          <p:spPr bwMode="auto">
            <a:xfrm>
              <a:off x="3882" y="3594"/>
              <a:ext cx="2" cy="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50"/>
                </a:cxn>
              </a:cxnLst>
              <a:rect l="0" t="0" r="r" b="b"/>
              <a:pathLst>
                <a:path w="2" h="150">
                  <a:moveTo>
                    <a:pt x="0" y="0"/>
                  </a:moveTo>
                  <a:lnTo>
                    <a:pt x="2" y="15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34" name="Line 30"/>
            <p:cNvSpPr>
              <a:spLocks noChangeShapeType="1"/>
            </p:cNvSpPr>
            <p:nvPr/>
          </p:nvSpPr>
          <p:spPr bwMode="auto">
            <a:xfrm flipH="1">
              <a:off x="2396" y="3737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2508250" y="1371600"/>
            <a:ext cx="1809750" cy="4595813"/>
            <a:chOff x="1580" y="864"/>
            <a:chExt cx="1140" cy="2895"/>
          </a:xfrm>
        </p:grpSpPr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1580" y="864"/>
              <a:ext cx="817" cy="2895"/>
              <a:chOff x="1580" y="864"/>
              <a:chExt cx="817" cy="2895"/>
            </a:xfrm>
          </p:grpSpPr>
          <p:sp>
            <p:nvSpPr>
              <p:cNvPr id="533537" name="Freeform 33"/>
              <p:cNvSpPr>
                <a:spLocks/>
              </p:cNvSpPr>
              <p:nvPr/>
            </p:nvSpPr>
            <p:spPr bwMode="auto">
              <a:xfrm>
                <a:off x="2396" y="3408"/>
                <a:ext cx="1" cy="3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16"/>
                  </a:cxn>
                </a:cxnLst>
                <a:rect l="0" t="0" r="r" b="b"/>
                <a:pathLst>
                  <a:path w="1" h="216">
                    <a:moveTo>
                      <a:pt x="0" y="0"/>
                    </a:moveTo>
                    <a:lnTo>
                      <a:pt x="1" y="21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3538" name="Freeform 34"/>
              <p:cNvSpPr>
                <a:spLocks/>
              </p:cNvSpPr>
              <p:nvPr/>
            </p:nvSpPr>
            <p:spPr bwMode="auto">
              <a:xfrm>
                <a:off x="1580" y="864"/>
                <a:ext cx="816" cy="2880"/>
              </a:xfrm>
              <a:custGeom>
                <a:avLst/>
                <a:gdLst/>
                <a:ahLst/>
                <a:cxnLst>
                  <a:cxn ang="0">
                    <a:pos x="816" y="2832"/>
                  </a:cxn>
                  <a:cxn ang="0">
                    <a:pos x="0" y="2832"/>
                  </a:cxn>
                  <a:cxn ang="0">
                    <a:pos x="0" y="0"/>
                  </a:cxn>
                  <a:cxn ang="0">
                    <a:pos x="816" y="0"/>
                  </a:cxn>
                </a:cxnLst>
                <a:rect l="0" t="0" r="r" b="b"/>
                <a:pathLst>
                  <a:path w="816" h="2832">
                    <a:moveTo>
                      <a:pt x="816" y="2832"/>
                    </a:moveTo>
                    <a:lnTo>
                      <a:pt x="0" y="2832"/>
                    </a:lnTo>
                    <a:lnTo>
                      <a:pt x="0" y="0"/>
                    </a:lnTo>
                    <a:lnTo>
                      <a:pt x="816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33539" name="Text Box 35"/>
            <p:cNvSpPr txBox="1">
              <a:spLocks noChangeArrowheads="1"/>
            </p:cNvSpPr>
            <p:nvPr/>
          </p:nvSpPr>
          <p:spPr bwMode="auto">
            <a:xfrm>
              <a:off x="2444" y="339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否</a:t>
              </a:r>
            </a:p>
          </p:txBody>
        </p:sp>
      </p:grpSp>
      <p:sp>
        <p:nvSpPr>
          <p:cNvPr id="533540" name="Rectangle 3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8.2</a:t>
            </a:r>
          </a:p>
        </p:txBody>
      </p:sp>
      <p:sp>
        <p:nvSpPr>
          <p:cNvPr id="533541" name="AutoShape 3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3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3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3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3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53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animBg="1" autoUpdateAnimBg="0"/>
      <p:bldP spid="533508" grpId="0" animBg="1" autoUpdateAnimBg="0"/>
      <p:bldP spid="533515" grpId="0" animBg="1" autoUpdateAnimBg="0"/>
      <p:bldP spid="533516" grpId="0" animBg="1" autoUpdateAnimBg="0"/>
      <p:bldP spid="533517" grpId="0" animBg="1"/>
      <p:bldP spid="533518" grpId="0" animBg="1"/>
      <p:bldP spid="5335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6.  </a:t>
            </a:r>
            <a:r>
              <a:rPr lang="en-US" altLang="zh-CN" sz="3200">
                <a:latin typeface="Times New Roman" pitchFamily="18" charset="0"/>
              </a:rPr>
              <a:t>CPU </a:t>
            </a:r>
            <a:r>
              <a:rPr lang="zh-CN" altLang="en-US" sz="3200">
                <a:latin typeface="Times New Roman" pitchFamily="18" charset="0"/>
              </a:rPr>
              <a:t>工作周期的标志</a:t>
            </a:r>
          </a:p>
        </p:txBody>
      </p:sp>
      <p:sp>
        <p:nvSpPr>
          <p:cNvPr id="534531" name="Text Box 3"/>
          <p:cNvSpPr txBox="1">
            <a:spLocks noChangeArrowheads="1"/>
          </p:cNvSpPr>
          <p:nvPr/>
        </p:nvSpPr>
        <p:spPr bwMode="auto">
          <a:xfrm>
            <a:off x="1219200" y="1203325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访存有四种性质</a:t>
            </a:r>
          </a:p>
        </p:txBody>
      </p:sp>
      <p:sp>
        <p:nvSpPr>
          <p:cNvPr id="534532" name="Text Box 4"/>
          <p:cNvSpPr txBox="1">
            <a:spLocks noChangeArrowheads="1"/>
          </p:cNvSpPr>
          <p:nvPr/>
        </p:nvSpPr>
        <p:spPr bwMode="auto">
          <a:xfrm>
            <a:off x="1981200" y="1828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取</a:t>
            </a:r>
            <a:r>
              <a:rPr lang="zh-CN" altLang="en-US" sz="2400" dirty="0">
                <a:latin typeface="Times New Roman" pitchFamily="18" charset="0"/>
              </a:rPr>
              <a:t>  指令</a:t>
            </a:r>
          </a:p>
        </p:txBody>
      </p:sp>
      <p:sp>
        <p:nvSpPr>
          <p:cNvPr id="534533" name="Text Box 5"/>
          <p:cNvSpPr txBox="1">
            <a:spLocks noChangeArrowheads="1"/>
          </p:cNvSpPr>
          <p:nvPr/>
        </p:nvSpPr>
        <p:spPr bwMode="auto">
          <a:xfrm>
            <a:off x="1981200" y="2489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取</a:t>
            </a:r>
            <a:r>
              <a:rPr lang="zh-CN" altLang="en-US" sz="2400" dirty="0">
                <a:latin typeface="Times New Roman" pitchFamily="18" charset="0"/>
              </a:rPr>
              <a:t>  地址</a:t>
            </a:r>
          </a:p>
        </p:txBody>
      </p:sp>
      <p:sp>
        <p:nvSpPr>
          <p:cNvPr id="534534" name="Text Box 6"/>
          <p:cNvSpPr txBox="1">
            <a:spLocks noChangeArrowheads="1"/>
          </p:cNvSpPr>
          <p:nvPr/>
        </p:nvSpPr>
        <p:spPr bwMode="auto">
          <a:xfrm>
            <a:off x="1981200" y="31496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取</a:t>
            </a:r>
            <a:r>
              <a:rPr lang="zh-CN" altLang="en-US" sz="2400" dirty="0">
                <a:latin typeface="Times New Roman" pitchFamily="18" charset="0"/>
              </a:rPr>
              <a:t>  操作数</a:t>
            </a:r>
          </a:p>
        </p:txBody>
      </p:sp>
      <p:sp>
        <p:nvSpPr>
          <p:cNvPr id="534535" name="Text Box 7"/>
          <p:cNvSpPr txBox="1">
            <a:spLocks noChangeArrowheads="1"/>
          </p:cNvSpPr>
          <p:nvPr/>
        </p:nvSpPr>
        <p:spPr bwMode="auto">
          <a:xfrm>
            <a:off x="1981200" y="38100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存</a:t>
            </a:r>
            <a:r>
              <a:rPr lang="zh-CN" altLang="en-US" sz="2400" dirty="0">
                <a:latin typeface="Times New Roman" pitchFamily="18" charset="0"/>
              </a:rPr>
              <a:t>  程序断点</a:t>
            </a:r>
          </a:p>
        </p:txBody>
      </p: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4495800" y="1828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取指周期</a:t>
            </a:r>
          </a:p>
        </p:txBody>
      </p:sp>
      <p:sp>
        <p:nvSpPr>
          <p:cNvPr id="534537" name="Text Box 9"/>
          <p:cNvSpPr txBox="1">
            <a:spLocks noChangeArrowheads="1"/>
          </p:cNvSpPr>
          <p:nvPr/>
        </p:nvSpPr>
        <p:spPr bwMode="auto">
          <a:xfrm>
            <a:off x="4495800" y="2489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间址周期</a:t>
            </a:r>
          </a:p>
        </p:txBody>
      </p:sp>
      <p:sp>
        <p:nvSpPr>
          <p:cNvPr id="534538" name="Text Box 10"/>
          <p:cNvSpPr txBox="1">
            <a:spLocks noChangeArrowheads="1"/>
          </p:cNvSpPr>
          <p:nvPr/>
        </p:nvSpPr>
        <p:spPr bwMode="auto">
          <a:xfrm>
            <a:off x="4495800" y="31496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执行周期</a:t>
            </a:r>
          </a:p>
        </p:txBody>
      </p:sp>
      <p:sp>
        <p:nvSpPr>
          <p:cNvPr id="534539" name="Text Box 11"/>
          <p:cNvSpPr txBox="1">
            <a:spLocks noChangeArrowheads="1"/>
          </p:cNvSpPr>
          <p:nvPr/>
        </p:nvSpPr>
        <p:spPr bwMode="auto">
          <a:xfrm>
            <a:off x="4495800" y="38100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中断周期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50925" y="4708525"/>
            <a:ext cx="6391275" cy="1768475"/>
            <a:chOff x="662" y="2966"/>
            <a:chExt cx="4026" cy="1114"/>
          </a:xfrm>
        </p:grpSpPr>
        <p:sp>
          <p:nvSpPr>
            <p:cNvPr id="534541" name="Text Box 13"/>
            <p:cNvSpPr txBox="1">
              <a:spLocks noChangeArrowheads="1"/>
            </p:cNvSpPr>
            <p:nvPr/>
          </p:nvSpPr>
          <p:spPr bwMode="auto">
            <a:xfrm>
              <a:off x="1526" y="2992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33CC"/>
                  </a:solidFill>
                  <a:latin typeface="Times New Roman" pitchFamily="18" charset="0"/>
                </a:rPr>
                <a:t>FE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1440" y="2966"/>
              <a:ext cx="528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43" name="Text Box 15"/>
            <p:cNvSpPr txBox="1">
              <a:spLocks noChangeArrowheads="1"/>
            </p:cNvSpPr>
            <p:nvPr/>
          </p:nvSpPr>
          <p:spPr bwMode="auto">
            <a:xfrm>
              <a:off x="1440" y="3206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34544" name="AutoShape 16"/>
            <p:cNvSpPr>
              <a:spLocks noChangeArrowheads="1"/>
            </p:cNvSpPr>
            <p:nvPr/>
          </p:nvSpPr>
          <p:spPr bwMode="auto">
            <a:xfrm>
              <a:off x="1776" y="3302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45" name="Line 17"/>
            <p:cNvSpPr>
              <a:spLocks noChangeShapeType="1"/>
            </p:cNvSpPr>
            <p:nvPr/>
          </p:nvSpPr>
          <p:spPr bwMode="auto">
            <a:xfrm>
              <a:off x="1536" y="33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2352" y="2992"/>
              <a:ext cx="4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33CC"/>
                  </a:solidFill>
                  <a:latin typeface="Times New Roman" pitchFamily="18" charset="0"/>
                </a:rPr>
                <a:t>IND</a:t>
              </a:r>
            </a:p>
          </p:txBody>
        </p:sp>
        <p:sp>
          <p:nvSpPr>
            <p:cNvPr id="534547" name="Rectangle 19"/>
            <p:cNvSpPr>
              <a:spLocks noChangeArrowheads="1"/>
            </p:cNvSpPr>
            <p:nvPr/>
          </p:nvSpPr>
          <p:spPr bwMode="auto">
            <a:xfrm>
              <a:off x="2304" y="2966"/>
              <a:ext cx="528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48" name="Text Box 20"/>
            <p:cNvSpPr txBox="1">
              <a:spLocks noChangeArrowheads="1"/>
            </p:cNvSpPr>
            <p:nvPr/>
          </p:nvSpPr>
          <p:spPr bwMode="auto">
            <a:xfrm>
              <a:off x="2304" y="3206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34549" name="AutoShape 21"/>
            <p:cNvSpPr>
              <a:spLocks noChangeArrowheads="1"/>
            </p:cNvSpPr>
            <p:nvPr/>
          </p:nvSpPr>
          <p:spPr bwMode="auto">
            <a:xfrm>
              <a:off x="2640" y="3302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2400" y="33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51" name="Line 23"/>
            <p:cNvSpPr>
              <a:spLocks noChangeShapeType="1"/>
            </p:cNvSpPr>
            <p:nvPr/>
          </p:nvSpPr>
          <p:spPr bwMode="auto">
            <a:xfrm>
              <a:off x="3264" y="33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52" name="Text Box 24"/>
            <p:cNvSpPr txBox="1">
              <a:spLocks noChangeArrowheads="1"/>
            </p:cNvSpPr>
            <p:nvPr/>
          </p:nvSpPr>
          <p:spPr bwMode="auto">
            <a:xfrm>
              <a:off x="4128" y="2992"/>
              <a:ext cx="4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33CC"/>
                  </a:solidFill>
                  <a:latin typeface="Times New Roman" pitchFamily="18" charset="0"/>
                </a:rPr>
                <a:t>INT</a:t>
              </a:r>
            </a:p>
          </p:txBody>
        </p:sp>
        <p:sp>
          <p:nvSpPr>
            <p:cNvPr id="534553" name="Rectangle 25"/>
            <p:cNvSpPr>
              <a:spLocks noChangeArrowheads="1"/>
            </p:cNvSpPr>
            <p:nvPr/>
          </p:nvSpPr>
          <p:spPr bwMode="auto">
            <a:xfrm>
              <a:off x="4080" y="2966"/>
              <a:ext cx="528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54" name="Text Box 26"/>
            <p:cNvSpPr txBox="1">
              <a:spLocks noChangeArrowheads="1"/>
            </p:cNvSpPr>
            <p:nvPr/>
          </p:nvSpPr>
          <p:spPr bwMode="auto">
            <a:xfrm>
              <a:off x="4080" y="3206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34555" name="AutoShape 27"/>
            <p:cNvSpPr>
              <a:spLocks noChangeArrowheads="1"/>
            </p:cNvSpPr>
            <p:nvPr/>
          </p:nvSpPr>
          <p:spPr bwMode="auto">
            <a:xfrm>
              <a:off x="4416" y="3302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56" name="Line 28"/>
            <p:cNvSpPr>
              <a:spLocks noChangeShapeType="1"/>
            </p:cNvSpPr>
            <p:nvPr/>
          </p:nvSpPr>
          <p:spPr bwMode="auto">
            <a:xfrm>
              <a:off x="4176" y="33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57" name="Freeform 29"/>
            <p:cNvSpPr>
              <a:spLocks/>
            </p:cNvSpPr>
            <p:nvPr/>
          </p:nvSpPr>
          <p:spPr bwMode="auto">
            <a:xfrm>
              <a:off x="1125" y="3635"/>
              <a:ext cx="3345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345" y="0"/>
                </a:cxn>
              </a:cxnLst>
              <a:rect l="0" t="0" r="r" b="b"/>
              <a:pathLst>
                <a:path w="3345" h="3">
                  <a:moveTo>
                    <a:pt x="0" y="3"/>
                  </a:moveTo>
                  <a:lnTo>
                    <a:pt x="3345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58" name="Line 30"/>
            <p:cNvSpPr>
              <a:spLocks noChangeShapeType="1"/>
            </p:cNvSpPr>
            <p:nvPr/>
          </p:nvSpPr>
          <p:spPr bwMode="auto">
            <a:xfrm>
              <a:off x="4464" y="339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59" name="Line 31"/>
            <p:cNvSpPr>
              <a:spLocks noChangeShapeType="1"/>
            </p:cNvSpPr>
            <p:nvPr/>
          </p:nvSpPr>
          <p:spPr bwMode="auto">
            <a:xfrm>
              <a:off x="3552" y="339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60" name="Line 32"/>
            <p:cNvSpPr>
              <a:spLocks noChangeShapeType="1"/>
            </p:cNvSpPr>
            <p:nvPr/>
          </p:nvSpPr>
          <p:spPr bwMode="auto">
            <a:xfrm>
              <a:off x="2688" y="339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61" name="Line 33"/>
            <p:cNvSpPr>
              <a:spLocks noChangeShapeType="1"/>
            </p:cNvSpPr>
            <p:nvPr/>
          </p:nvSpPr>
          <p:spPr bwMode="auto">
            <a:xfrm>
              <a:off x="1824" y="339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62" name="Text Box 34"/>
            <p:cNvSpPr txBox="1">
              <a:spLocks noChangeArrowheads="1"/>
            </p:cNvSpPr>
            <p:nvPr/>
          </p:nvSpPr>
          <p:spPr bwMode="auto">
            <a:xfrm>
              <a:off x="662" y="3566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CLK</a:t>
              </a:r>
            </a:p>
          </p:txBody>
        </p:sp>
        <p:sp>
          <p:nvSpPr>
            <p:cNvPr id="534563" name="Line 35"/>
            <p:cNvSpPr>
              <a:spLocks noChangeShapeType="1"/>
            </p:cNvSpPr>
            <p:nvPr/>
          </p:nvSpPr>
          <p:spPr bwMode="auto">
            <a:xfrm>
              <a:off x="1440" y="392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64" name="Text Box 36"/>
            <p:cNvSpPr txBox="1">
              <a:spLocks noChangeArrowheads="1"/>
            </p:cNvSpPr>
            <p:nvPr/>
          </p:nvSpPr>
          <p:spPr bwMode="auto">
            <a:xfrm>
              <a:off x="1300" y="38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4565" name="Text Box 37"/>
            <p:cNvSpPr txBox="1">
              <a:spLocks noChangeArrowheads="1"/>
            </p:cNvSpPr>
            <p:nvPr/>
          </p:nvSpPr>
          <p:spPr bwMode="auto">
            <a:xfrm>
              <a:off x="1620" y="3815"/>
              <a:ext cx="3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FE</a:t>
              </a:r>
            </a:p>
          </p:txBody>
        </p:sp>
        <p:sp>
          <p:nvSpPr>
            <p:cNvPr id="534566" name="Line 38"/>
            <p:cNvSpPr>
              <a:spLocks noChangeShapeType="1"/>
            </p:cNvSpPr>
            <p:nvPr/>
          </p:nvSpPr>
          <p:spPr bwMode="auto">
            <a:xfrm>
              <a:off x="2283" y="394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67" name="Text Box 39"/>
            <p:cNvSpPr txBox="1">
              <a:spLocks noChangeArrowheads="1"/>
            </p:cNvSpPr>
            <p:nvPr/>
          </p:nvSpPr>
          <p:spPr bwMode="auto">
            <a:xfrm>
              <a:off x="2143" y="38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4568" name="Text Box 40"/>
            <p:cNvSpPr txBox="1">
              <a:spLocks noChangeArrowheads="1"/>
            </p:cNvSpPr>
            <p:nvPr/>
          </p:nvSpPr>
          <p:spPr bwMode="auto">
            <a:xfrm>
              <a:off x="2463" y="3830"/>
              <a:ext cx="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IND</a:t>
              </a:r>
            </a:p>
          </p:txBody>
        </p:sp>
        <p:sp>
          <p:nvSpPr>
            <p:cNvPr id="534569" name="Line 41"/>
            <p:cNvSpPr>
              <a:spLocks noChangeShapeType="1"/>
            </p:cNvSpPr>
            <p:nvPr/>
          </p:nvSpPr>
          <p:spPr bwMode="auto">
            <a:xfrm>
              <a:off x="3147" y="394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70" name="Text Box 42"/>
            <p:cNvSpPr txBox="1">
              <a:spLocks noChangeArrowheads="1"/>
            </p:cNvSpPr>
            <p:nvPr/>
          </p:nvSpPr>
          <p:spPr bwMode="auto">
            <a:xfrm>
              <a:off x="3007" y="38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4571" name="Text Box 43"/>
            <p:cNvSpPr txBox="1">
              <a:spLocks noChangeArrowheads="1"/>
            </p:cNvSpPr>
            <p:nvPr/>
          </p:nvSpPr>
          <p:spPr bwMode="auto">
            <a:xfrm>
              <a:off x="3327" y="3830"/>
              <a:ext cx="3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EX</a:t>
              </a:r>
            </a:p>
          </p:txBody>
        </p:sp>
        <p:sp>
          <p:nvSpPr>
            <p:cNvPr id="534572" name="Line 44"/>
            <p:cNvSpPr>
              <a:spLocks noChangeShapeType="1"/>
            </p:cNvSpPr>
            <p:nvPr/>
          </p:nvSpPr>
          <p:spPr bwMode="auto">
            <a:xfrm>
              <a:off x="4107" y="394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73" name="Text Box 45"/>
            <p:cNvSpPr txBox="1">
              <a:spLocks noChangeArrowheads="1"/>
            </p:cNvSpPr>
            <p:nvPr/>
          </p:nvSpPr>
          <p:spPr bwMode="auto">
            <a:xfrm>
              <a:off x="3967" y="38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4574" name="Text Box 46"/>
            <p:cNvSpPr txBox="1">
              <a:spLocks noChangeArrowheads="1"/>
            </p:cNvSpPr>
            <p:nvPr/>
          </p:nvSpPr>
          <p:spPr bwMode="auto">
            <a:xfrm>
              <a:off x="4287" y="3830"/>
              <a:ext cx="4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INT</a:t>
              </a:r>
            </a:p>
          </p:txBody>
        </p:sp>
        <p:sp>
          <p:nvSpPr>
            <p:cNvPr id="534575" name="Text Box 47"/>
            <p:cNvSpPr txBox="1">
              <a:spLocks noChangeArrowheads="1"/>
            </p:cNvSpPr>
            <p:nvPr/>
          </p:nvSpPr>
          <p:spPr bwMode="auto">
            <a:xfrm>
              <a:off x="3254" y="2992"/>
              <a:ext cx="38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33CC"/>
                  </a:solidFill>
                  <a:latin typeface="Times New Roman" pitchFamily="18" charset="0"/>
                </a:rPr>
                <a:t>EX</a:t>
              </a:r>
            </a:p>
          </p:txBody>
        </p:sp>
        <p:sp>
          <p:nvSpPr>
            <p:cNvPr id="534576" name="Rectangle 48"/>
            <p:cNvSpPr>
              <a:spLocks noChangeArrowheads="1"/>
            </p:cNvSpPr>
            <p:nvPr/>
          </p:nvSpPr>
          <p:spPr bwMode="auto">
            <a:xfrm>
              <a:off x="3168" y="2966"/>
              <a:ext cx="528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77" name="Text Box 49"/>
            <p:cNvSpPr txBox="1">
              <a:spLocks noChangeArrowheads="1"/>
            </p:cNvSpPr>
            <p:nvPr/>
          </p:nvSpPr>
          <p:spPr bwMode="auto">
            <a:xfrm>
              <a:off x="3168" y="3206"/>
              <a:ext cx="22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34578" name="AutoShape 50"/>
            <p:cNvSpPr>
              <a:spLocks noChangeArrowheads="1"/>
            </p:cNvSpPr>
            <p:nvPr/>
          </p:nvSpPr>
          <p:spPr bwMode="auto">
            <a:xfrm>
              <a:off x="3504" y="3302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4579" name="Text Box 51"/>
          <p:cNvSpPr txBox="1">
            <a:spLocks noChangeArrowheads="1"/>
          </p:cNvSpPr>
          <p:nvPr/>
        </p:nvSpPr>
        <p:spPr bwMode="auto">
          <a:xfrm>
            <a:off x="6400800" y="2514600"/>
            <a:ext cx="3124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33CC"/>
                </a:solidFill>
                <a:latin typeface="Times New Roman" pitchFamily="18" charset="0"/>
              </a:rPr>
              <a:t>CPU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的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33CC"/>
                </a:solidFill>
                <a:latin typeface="Times New Roman" pitchFamily="18" charset="0"/>
              </a:rPr>
              <a:t>4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个工作周期</a:t>
            </a:r>
          </a:p>
        </p:txBody>
      </p:sp>
      <p:sp>
        <p:nvSpPr>
          <p:cNvPr id="534580" name="Rectangle 5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8.2</a:t>
            </a:r>
          </a:p>
        </p:txBody>
      </p:sp>
      <p:sp>
        <p:nvSpPr>
          <p:cNvPr id="534581" name="AutoShape 5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autoUpdateAnimBg="0"/>
      <p:bldP spid="534532" grpId="0" autoUpdateAnimBg="0"/>
      <p:bldP spid="534533" grpId="0" autoUpdateAnimBg="0"/>
      <p:bldP spid="534534" grpId="0" autoUpdateAnimBg="0"/>
      <p:bldP spid="534535" grpId="0" autoUpdateAnimBg="0"/>
      <p:bldP spid="534536" grpId="0" autoUpdateAnimBg="0"/>
      <p:bldP spid="534537" grpId="0" autoUpdateAnimBg="0"/>
      <p:bldP spid="534538" grpId="0" autoUpdateAnimBg="0"/>
      <p:bldP spid="534539" grpId="0" autoUpdateAnimBg="0"/>
      <p:bldP spid="53457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AutoShape 2"/>
          <p:cNvSpPr>
            <a:spLocks noChangeArrowheads="1"/>
          </p:cNvSpPr>
          <p:nvPr/>
        </p:nvSpPr>
        <p:spPr bwMode="auto">
          <a:xfrm rot="10800000">
            <a:off x="2743200" y="5603875"/>
            <a:ext cx="1143000" cy="1524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5555" name="AutoShape 3"/>
          <p:cNvSpPr>
            <a:spLocks noChangeArrowheads="1"/>
          </p:cNvSpPr>
          <p:nvPr/>
        </p:nvSpPr>
        <p:spPr bwMode="auto">
          <a:xfrm>
            <a:off x="2743200" y="3927475"/>
            <a:ext cx="1143000" cy="1524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5556" name="AutoShape 4"/>
          <p:cNvSpPr>
            <a:spLocks noChangeArrowheads="1"/>
          </p:cNvSpPr>
          <p:nvPr/>
        </p:nvSpPr>
        <p:spPr bwMode="auto">
          <a:xfrm>
            <a:off x="4876800" y="3927475"/>
            <a:ext cx="609600" cy="152400"/>
          </a:xfrm>
          <a:prstGeom prst="rightArrow">
            <a:avLst>
              <a:gd name="adj1" fmla="val 50000"/>
              <a:gd name="adj2" fmla="val 7111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5557" name="AutoShape 5"/>
          <p:cNvSpPr>
            <a:spLocks noChangeArrowheads="1"/>
          </p:cNvSpPr>
          <p:nvPr/>
        </p:nvSpPr>
        <p:spPr bwMode="auto">
          <a:xfrm rot="10800000">
            <a:off x="4876800" y="5562600"/>
            <a:ext cx="1143000" cy="1524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1447800" y="12954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 取指周期数据流</a:t>
            </a:r>
          </a:p>
        </p:txBody>
      </p:sp>
      <p:sp>
        <p:nvSpPr>
          <p:cNvPr id="535559" name="Text Box 7"/>
          <p:cNvSpPr txBox="1">
            <a:spLocks noChangeArrowheads="1"/>
          </p:cNvSpPr>
          <p:nvPr/>
        </p:nvSpPr>
        <p:spPr bwMode="auto">
          <a:xfrm>
            <a:off x="685800" y="457200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 指令周期的数据流</a:t>
            </a:r>
          </a:p>
        </p:txBody>
      </p:sp>
      <p:sp>
        <p:nvSpPr>
          <p:cNvPr id="535560" name="AutoShape 8"/>
          <p:cNvSpPr>
            <a:spLocks noChangeArrowheads="1"/>
          </p:cNvSpPr>
          <p:nvPr/>
        </p:nvSpPr>
        <p:spPr bwMode="auto">
          <a:xfrm>
            <a:off x="4876800" y="4648200"/>
            <a:ext cx="16764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5561" name="AutoShape 9"/>
          <p:cNvSpPr>
            <a:spLocks noChangeArrowheads="1"/>
          </p:cNvSpPr>
          <p:nvPr/>
        </p:nvSpPr>
        <p:spPr bwMode="auto">
          <a:xfrm>
            <a:off x="5638800" y="4432300"/>
            <a:ext cx="1447800" cy="152400"/>
          </a:xfrm>
          <a:prstGeom prst="rightArrow">
            <a:avLst>
              <a:gd name="adj1" fmla="val 50000"/>
              <a:gd name="adj2" fmla="val 12706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5562" name="AutoShape 10"/>
          <p:cNvSpPr>
            <a:spLocks noChangeArrowheads="1"/>
          </p:cNvSpPr>
          <p:nvPr/>
        </p:nvSpPr>
        <p:spPr bwMode="auto">
          <a:xfrm rot="10800000">
            <a:off x="6172200" y="4232275"/>
            <a:ext cx="914400" cy="152400"/>
          </a:xfrm>
          <a:prstGeom prst="rightArrow">
            <a:avLst>
              <a:gd name="adj1" fmla="val 50000"/>
              <a:gd name="adj2" fmla="val 10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5563" name="AutoShape 11"/>
          <p:cNvSpPr>
            <a:spLocks noChangeArrowheads="1"/>
          </p:cNvSpPr>
          <p:nvPr/>
        </p:nvSpPr>
        <p:spPr bwMode="auto">
          <a:xfrm>
            <a:off x="6629400" y="4003675"/>
            <a:ext cx="457200" cy="152400"/>
          </a:xfrm>
          <a:prstGeom prst="rightArrow">
            <a:avLst>
              <a:gd name="adj1" fmla="val 50000"/>
              <a:gd name="adj2" fmla="val 5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86200" y="5451475"/>
            <a:ext cx="990600" cy="457200"/>
            <a:chOff x="2448" y="3434"/>
            <a:chExt cx="624" cy="288"/>
          </a:xfrm>
        </p:grpSpPr>
        <p:sp>
          <p:nvSpPr>
            <p:cNvPr id="535565" name="Text Box 13"/>
            <p:cNvSpPr txBox="1">
              <a:spLocks noChangeArrowheads="1"/>
            </p:cNvSpPr>
            <p:nvPr/>
          </p:nvSpPr>
          <p:spPr bwMode="auto">
            <a:xfrm>
              <a:off x="2534" y="3443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MDR</a:t>
              </a:r>
            </a:p>
          </p:txBody>
        </p:sp>
        <p:sp>
          <p:nvSpPr>
            <p:cNvPr id="535566" name="Rectangle 14"/>
            <p:cNvSpPr>
              <a:spLocks noChangeArrowheads="1"/>
            </p:cNvSpPr>
            <p:nvPr/>
          </p:nvSpPr>
          <p:spPr bwMode="auto">
            <a:xfrm>
              <a:off x="2448" y="343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5567" name="Rectangle 15"/>
          <p:cNvSpPr>
            <a:spLocks noChangeArrowheads="1"/>
          </p:cNvSpPr>
          <p:nvPr/>
        </p:nvSpPr>
        <p:spPr bwMode="auto">
          <a:xfrm>
            <a:off x="3886200" y="4537075"/>
            <a:ext cx="990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CU</a:t>
            </a:r>
          </a:p>
        </p:txBody>
      </p:sp>
      <p:sp>
        <p:nvSpPr>
          <p:cNvPr id="535568" name="Rectangle 16"/>
          <p:cNvSpPr>
            <a:spLocks noChangeArrowheads="1"/>
          </p:cNvSpPr>
          <p:nvPr/>
        </p:nvSpPr>
        <p:spPr bwMode="auto">
          <a:xfrm>
            <a:off x="3886200" y="3810000"/>
            <a:ext cx="990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MAR</a:t>
            </a:r>
          </a:p>
        </p:txBody>
      </p:sp>
      <p:sp>
        <p:nvSpPr>
          <p:cNvPr id="535569" name="Rectangle 17"/>
          <p:cNvSpPr>
            <a:spLocks noChangeArrowheads="1"/>
          </p:cNvSpPr>
          <p:nvPr/>
        </p:nvSpPr>
        <p:spPr bwMode="auto">
          <a:xfrm>
            <a:off x="1752600" y="3775075"/>
            <a:ext cx="990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PC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752600" y="5451475"/>
            <a:ext cx="990600" cy="457200"/>
            <a:chOff x="1104" y="3434"/>
            <a:chExt cx="624" cy="288"/>
          </a:xfrm>
        </p:grpSpPr>
        <p:sp>
          <p:nvSpPr>
            <p:cNvPr id="535571" name="Rectangle 19"/>
            <p:cNvSpPr>
              <a:spLocks noChangeArrowheads="1"/>
            </p:cNvSpPr>
            <p:nvPr/>
          </p:nvSpPr>
          <p:spPr bwMode="auto">
            <a:xfrm>
              <a:off x="1104" y="343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5572" name="Text Box 20"/>
            <p:cNvSpPr txBox="1">
              <a:spLocks noChangeArrowheads="1"/>
            </p:cNvSpPr>
            <p:nvPr/>
          </p:nvSpPr>
          <p:spPr bwMode="auto">
            <a:xfrm>
              <a:off x="1290" y="3443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IR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47800" y="2209800"/>
            <a:ext cx="6934200" cy="3851275"/>
            <a:chOff x="912" y="1392"/>
            <a:chExt cx="4368" cy="2426"/>
          </a:xfrm>
        </p:grpSpPr>
        <p:sp>
          <p:nvSpPr>
            <p:cNvPr id="535574" name="Rectangle 22"/>
            <p:cNvSpPr>
              <a:spLocks noChangeArrowheads="1"/>
            </p:cNvSpPr>
            <p:nvPr/>
          </p:nvSpPr>
          <p:spPr bwMode="auto">
            <a:xfrm>
              <a:off x="912" y="2090"/>
              <a:ext cx="2352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5575" name="Rectangle 23"/>
            <p:cNvSpPr>
              <a:spLocks noChangeArrowheads="1"/>
            </p:cNvSpPr>
            <p:nvPr/>
          </p:nvSpPr>
          <p:spPr bwMode="auto">
            <a:xfrm>
              <a:off x="3456" y="209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5576" name="Rectangle 24"/>
            <p:cNvSpPr>
              <a:spLocks noChangeArrowheads="1"/>
            </p:cNvSpPr>
            <p:nvPr/>
          </p:nvSpPr>
          <p:spPr bwMode="auto">
            <a:xfrm>
              <a:off x="3792" y="209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5577" name="Rectangle 25"/>
            <p:cNvSpPr>
              <a:spLocks noChangeArrowheads="1"/>
            </p:cNvSpPr>
            <p:nvPr/>
          </p:nvSpPr>
          <p:spPr bwMode="auto">
            <a:xfrm>
              <a:off x="4128" y="209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5578" name="Rectangle 26"/>
            <p:cNvSpPr>
              <a:spLocks noChangeArrowheads="1"/>
            </p:cNvSpPr>
            <p:nvPr/>
          </p:nvSpPr>
          <p:spPr bwMode="auto">
            <a:xfrm>
              <a:off x="4464" y="2463"/>
              <a:ext cx="81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存储器</a:t>
              </a:r>
            </a:p>
          </p:txBody>
        </p:sp>
        <p:sp>
          <p:nvSpPr>
            <p:cNvPr id="535579" name="Text Box 27"/>
            <p:cNvSpPr txBox="1">
              <a:spLocks noChangeArrowheads="1"/>
            </p:cNvSpPr>
            <p:nvPr/>
          </p:nvSpPr>
          <p:spPr bwMode="auto">
            <a:xfrm>
              <a:off x="1718" y="1850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535580" name="Text Box 28"/>
            <p:cNvSpPr txBox="1">
              <a:spLocks noChangeArrowheads="1"/>
            </p:cNvSpPr>
            <p:nvPr/>
          </p:nvSpPr>
          <p:spPr bwMode="auto">
            <a:xfrm>
              <a:off x="3340" y="1392"/>
              <a:ext cx="308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地址总线</a:t>
              </a:r>
            </a:p>
          </p:txBody>
        </p:sp>
        <p:sp>
          <p:nvSpPr>
            <p:cNvPr id="535581" name="Text Box 29"/>
            <p:cNvSpPr txBox="1">
              <a:spLocks noChangeArrowheads="1"/>
            </p:cNvSpPr>
            <p:nvPr/>
          </p:nvSpPr>
          <p:spPr bwMode="auto">
            <a:xfrm>
              <a:off x="3676" y="1392"/>
              <a:ext cx="308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数据总线</a:t>
              </a:r>
            </a:p>
          </p:txBody>
        </p:sp>
        <p:sp>
          <p:nvSpPr>
            <p:cNvPr id="535582" name="Text Box 30"/>
            <p:cNvSpPr txBox="1">
              <a:spLocks noChangeArrowheads="1"/>
            </p:cNvSpPr>
            <p:nvPr/>
          </p:nvSpPr>
          <p:spPr bwMode="auto">
            <a:xfrm>
              <a:off x="4060" y="1392"/>
              <a:ext cx="308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控制总线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752600" y="5443538"/>
            <a:ext cx="990600" cy="457200"/>
            <a:chOff x="1104" y="3423"/>
            <a:chExt cx="624" cy="288"/>
          </a:xfrm>
        </p:grpSpPr>
        <p:sp>
          <p:nvSpPr>
            <p:cNvPr id="535584" name="Rectangle 32"/>
            <p:cNvSpPr>
              <a:spLocks noChangeArrowheads="1"/>
            </p:cNvSpPr>
            <p:nvPr/>
          </p:nvSpPr>
          <p:spPr bwMode="auto">
            <a:xfrm>
              <a:off x="1104" y="3423"/>
              <a:ext cx="624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5585" name="Text Box 33"/>
            <p:cNvSpPr txBox="1">
              <a:spLocks noChangeArrowheads="1"/>
            </p:cNvSpPr>
            <p:nvPr/>
          </p:nvSpPr>
          <p:spPr bwMode="auto">
            <a:xfrm>
              <a:off x="1290" y="3446"/>
              <a:ext cx="300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IR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2259013" y="4235450"/>
            <a:ext cx="2209800" cy="914400"/>
            <a:chOff x="1440" y="2640"/>
            <a:chExt cx="1392" cy="576"/>
          </a:xfrm>
        </p:grpSpPr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1440" y="2640"/>
              <a:ext cx="1392" cy="576"/>
              <a:chOff x="1440" y="2640"/>
              <a:chExt cx="1392" cy="576"/>
            </a:xfrm>
          </p:grpSpPr>
          <p:grpSp>
            <p:nvGrpSpPr>
              <p:cNvPr id="8" name="Group 36"/>
              <p:cNvGrpSpPr>
                <a:grpSpLocks/>
              </p:cNvGrpSpPr>
              <p:nvPr/>
            </p:nvGrpSpPr>
            <p:grpSpPr bwMode="auto">
              <a:xfrm>
                <a:off x="1440" y="2640"/>
                <a:ext cx="1008" cy="336"/>
                <a:chOff x="1440" y="2666"/>
                <a:chExt cx="1008" cy="336"/>
              </a:xfrm>
            </p:grpSpPr>
            <p:sp>
              <p:nvSpPr>
                <p:cNvPr id="535589" name="Rectangle 37"/>
                <p:cNvSpPr>
                  <a:spLocks noChangeArrowheads="1"/>
                </p:cNvSpPr>
                <p:nvPr/>
              </p:nvSpPr>
              <p:spPr bwMode="auto">
                <a:xfrm>
                  <a:off x="1488" y="2954"/>
                  <a:ext cx="960" cy="4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5590" name="AutoShape 38"/>
                <p:cNvSpPr>
                  <a:spLocks noChangeArrowheads="1"/>
                </p:cNvSpPr>
                <p:nvPr/>
              </p:nvSpPr>
              <p:spPr bwMode="auto">
                <a:xfrm>
                  <a:off x="1440" y="2666"/>
                  <a:ext cx="96" cy="336"/>
                </a:xfrm>
                <a:prstGeom prst="upArrow">
                  <a:avLst>
                    <a:gd name="adj1" fmla="val 50000"/>
                    <a:gd name="adj2" fmla="val 875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35591" name="Text Box 39"/>
              <p:cNvSpPr txBox="1">
                <a:spLocks noChangeArrowheads="1"/>
              </p:cNvSpPr>
              <p:nvPr/>
            </p:nvSpPr>
            <p:spPr bwMode="auto">
              <a:xfrm>
                <a:off x="1824" y="2966"/>
                <a:ext cx="10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+1      </a:t>
                </a:r>
              </a:p>
            </p:txBody>
          </p:sp>
        </p:grpSp>
        <p:sp>
          <p:nvSpPr>
            <p:cNvPr id="535592" name="Rectangle 40"/>
            <p:cNvSpPr>
              <a:spLocks noChangeArrowheads="1"/>
            </p:cNvSpPr>
            <p:nvPr/>
          </p:nvSpPr>
          <p:spPr bwMode="auto">
            <a:xfrm rot="5400000">
              <a:off x="1502" y="2938"/>
              <a:ext cx="34" cy="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5593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8.2</a:t>
            </a:r>
          </a:p>
        </p:txBody>
      </p:sp>
      <p:sp>
        <p:nvSpPr>
          <p:cNvPr id="535594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3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3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3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3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53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3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53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53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53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 autoUpdateAnimBg="0"/>
      <p:bldP spid="535555" grpId="0" animBg="1" autoUpdateAnimBg="0"/>
      <p:bldP spid="535556" grpId="0" animBg="1" autoUpdateAnimBg="0"/>
      <p:bldP spid="535557" grpId="0" animBg="1" autoUpdateAnimBg="0"/>
      <p:bldP spid="535558" grpId="0" autoUpdateAnimBg="0"/>
      <p:bldP spid="535560" grpId="0" animBg="1" autoUpdateAnimBg="0"/>
      <p:bldP spid="535561" grpId="0" animBg="1" autoUpdateAnimBg="0"/>
      <p:bldP spid="535562" grpId="0" animBg="1" autoUpdateAnimBg="0"/>
      <p:bldP spid="535563" grpId="0" animBg="1" autoUpdateAnimBg="0"/>
      <p:bldP spid="535567" grpId="0" animBg="1" autoUpdateAnimBg="0"/>
      <p:bldP spid="535568" grpId="0" animBg="1" autoUpdateAnimBg="0"/>
      <p:bldP spid="53556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Text Box 2"/>
          <p:cNvSpPr txBox="1">
            <a:spLocks noChangeArrowheads="1"/>
          </p:cNvSpPr>
          <p:nvPr/>
        </p:nvSpPr>
        <p:spPr bwMode="auto">
          <a:xfrm>
            <a:off x="1143000" y="6096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 间址周期数据流</a:t>
            </a:r>
          </a:p>
        </p:txBody>
      </p:sp>
      <p:sp>
        <p:nvSpPr>
          <p:cNvPr id="536579" name="AutoShape 3"/>
          <p:cNvSpPr>
            <a:spLocks noChangeArrowheads="1"/>
          </p:cNvSpPr>
          <p:nvPr/>
        </p:nvSpPr>
        <p:spPr bwMode="auto">
          <a:xfrm rot="10800000">
            <a:off x="6324600" y="3962400"/>
            <a:ext cx="914400" cy="152400"/>
          </a:xfrm>
          <a:prstGeom prst="rightArrow">
            <a:avLst>
              <a:gd name="adj1" fmla="val 50000"/>
              <a:gd name="adj2" fmla="val 10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6580" name="AutoShape 4"/>
          <p:cNvSpPr>
            <a:spLocks noChangeArrowheads="1"/>
          </p:cNvSpPr>
          <p:nvPr/>
        </p:nvSpPr>
        <p:spPr bwMode="auto">
          <a:xfrm>
            <a:off x="5029200" y="4419600"/>
            <a:ext cx="16764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6581" name="AutoShape 5"/>
          <p:cNvSpPr>
            <a:spLocks noChangeArrowheads="1"/>
          </p:cNvSpPr>
          <p:nvPr/>
        </p:nvSpPr>
        <p:spPr bwMode="auto">
          <a:xfrm>
            <a:off x="5029200" y="3622675"/>
            <a:ext cx="609600" cy="152400"/>
          </a:xfrm>
          <a:prstGeom prst="rightArrow">
            <a:avLst>
              <a:gd name="adj1" fmla="val 50000"/>
              <a:gd name="adj2" fmla="val 7111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53100" y="4156075"/>
            <a:ext cx="1485900" cy="152400"/>
            <a:chOff x="3624" y="2618"/>
            <a:chExt cx="936" cy="96"/>
          </a:xfrm>
        </p:grpSpPr>
        <p:sp>
          <p:nvSpPr>
            <p:cNvPr id="536583" name="AutoShape 7"/>
            <p:cNvSpPr>
              <a:spLocks noChangeArrowheads="1"/>
            </p:cNvSpPr>
            <p:nvPr/>
          </p:nvSpPr>
          <p:spPr bwMode="auto">
            <a:xfrm>
              <a:off x="3648" y="2618"/>
              <a:ext cx="912" cy="96"/>
            </a:xfrm>
            <a:prstGeom prst="rightArrow">
              <a:avLst>
                <a:gd name="adj1" fmla="val 50000"/>
                <a:gd name="adj2" fmla="val 12706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36584" name="Rectangle 8"/>
            <p:cNvSpPr>
              <a:spLocks noChangeArrowheads="1"/>
            </p:cNvSpPr>
            <p:nvPr/>
          </p:nvSpPr>
          <p:spPr bwMode="auto">
            <a:xfrm rot="5400000">
              <a:off x="3633" y="2641"/>
              <a:ext cx="27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029200" y="5299075"/>
            <a:ext cx="1195388" cy="152400"/>
            <a:chOff x="3168" y="3338"/>
            <a:chExt cx="753" cy="96"/>
          </a:xfrm>
        </p:grpSpPr>
        <p:sp>
          <p:nvSpPr>
            <p:cNvPr id="536586" name="AutoShape 10"/>
            <p:cNvSpPr>
              <a:spLocks noChangeArrowheads="1"/>
            </p:cNvSpPr>
            <p:nvPr/>
          </p:nvSpPr>
          <p:spPr bwMode="auto">
            <a:xfrm rot="10800000">
              <a:off x="3168" y="3338"/>
              <a:ext cx="720" cy="96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36587" name="Rectangle 11"/>
            <p:cNvSpPr>
              <a:spLocks noChangeArrowheads="1"/>
            </p:cNvSpPr>
            <p:nvPr/>
          </p:nvSpPr>
          <p:spPr bwMode="auto">
            <a:xfrm rot="5400000">
              <a:off x="3885" y="3364"/>
              <a:ext cx="27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048000" y="3622675"/>
            <a:ext cx="990600" cy="1752600"/>
            <a:chOff x="1920" y="2282"/>
            <a:chExt cx="624" cy="1104"/>
          </a:xfrm>
        </p:grpSpPr>
        <p:sp>
          <p:nvSpPr>
            <p:cNvPr id="536589" name="AutoShape 13"/>
            <p:cNvSpPr>
              <a:spLocks noChangeArrowheads="1"/>
            </p:cNvSpPr>
            <p:nvPr/>
          </p:nvSpPr>
          <p:spPr bwMode="auto">
            <a:xfrm>
              <a:off x="1920" y="2282"/>
              <a:ext cx="624" cy="96"/>
            </a:xfrm>
            <a:prstGeom prst="rightArrow">
              <a:avLst>
                <a:gd name="adj1" fmla="val 50000"/>
                <a:gd name="adj2" fmla="val 1155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36590" name="Rectangle 14"/>
            <p:cNvSpPr>
              <a:spLocks noChangeArrowheads="1"/>
            </p:cNvSpPr>
            <p:nvPr/>
          </p:nvSpPr>
          <p:spPr bwMode="auto">
            <a:xfrm>
              <a:off x="1920" y="3338"/>
              <a:ext cx="62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591" name="Rectangle 15"/>
            <p:cNvSpPr>
              <a:spLocks noChangeArrowheads="1"/>
            </p:cNvSpPr>
            <p:nvPr/>
          </p:nvSpPr>
          <p:spPr bwMode="auto">
            <a:xfrm>
              <a:off x="1920" y="2330"/>
              <a:ext cx="48" cy="10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592" name="Rectangle 16"/>
            <p:cNvSpPr>
              <a:spLocks noChangeArrowheads="1"/>
            </p:cNvSpPr>
            <p:nvPr/>
          </p:nvSpPr>
          <p:spPr bwMode="auto">
            <a:xfrm rot="5400000">
              <a:off x="1934" y="3348"/>
              <a:ext cx="34" cy="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593" name="Rectangle 17"/>
            <p:cNvSpPr>
              <a:spLocks noChangeArrowheads="1"/>
            </p:cNvSpPr>
            <p:nvPr/>
          </p:nvSpPr>
          <p:spPr bwMode="auto">
            <a:xfrm>
              <a:off x="1926" y="2312"/>
              <a:ext cx="79" cy="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767513" y="3733800"/>
            <a:ext cx="471487" cy="152400"/>
            <a:chOff x="4263" y="2352"/>
            <a:chExt cx="297" cy="96"/>
          </a:xfrm>
        </p:grpSpPr>
        <p:sp>
          <p:nvSpPr>
            <p:cNvPr id="536595" name="AutoShape 19"/>
            <p:cNvSpPr>
              <a:spLocks noChangeArrowheads="1"/>
            </p:cNvSpPr>
            <p:nvPr/>
          </p:nvSpPr>
          <p:spPr bwMode="auto">
            <a:xfrm>
              <a:off x="4272" y="2352"/>
              <a:ext cx="288" cy="96"/>
            </a:xfrm>
            <a:prstGeom prst="rightArrow">
              <a:avLst>
                <a:gd name="adj1" fmla="val 50000"/>
                <a:gd name="adj2" fmla="val 533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36596" name="Rectangle 20"/>
            <p:cNvSpPr>
              <a:spLocks noChangeArrowheads="1"/>
            </p:cNvSpPr>
            <p:nvPr/>
          </p:nvSpPr>
          <p:spPr bwMode="auto">
            <a:xfrm>
              <a:off x="4263" y="2372"/>
              <a:ext cx="45" cy="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600200" y="1924050"/>
            <a:ext cx="6934200" cy="3851275"/>
            <a:chOff x="1008" y="1212"/>
            <a:chExt cx="4368" cy="2426"/>
          </a:xfrm>
        </p:grpSpPr>
        <p:sp>
          <p:nvSpPr>
            <p:cNvPr id="536598" name="Text Box 22"/>
            <p:cNvSpPr txBox="1">
              <a:spLocks noChangeArrowheads="1"/>
            </p:cNvSpPr>
            <p:nvPr/>
          </p:nvSpPr>
          <p:spPr bwMode="auto">
            <a:xfrm>
              <a:off x="2630" y="3263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MDR</a:t>
              </a:r>
            </a:p>
          </p:txBody>
        </p:sp>
        <p:sp>
          <p:nvSpPr>
            <p:cNvPr id="536599" name="Rectangle 23"/>
            <p:cNvSpPr>
              <a:spLocks noChangeArrowheads="1"/>
            </p:cNvSpPr>
            <p:nvPr/>
          </p:nvSpPr>
          <p:spPr bwMode="auto">
            <a:xfrm>
              <a:off x="2544" y="325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600" name="Rectangle 24"/>
            <p:cNvSpPr>
              <a:spLocks noChangeArrowheads="1"/>
            </p:cNvSpPr>
            <p:nvPr/>
          </p:nvSpPr>
          <p:spPr bwMode="auto">
            <a:xfrm>
              <a:off x="2544" y="2678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CU</a:t>
              </a:r>
            </a:p>
          </p:txBody>
        </p:sp>
        <p:sp>
          <p:nvSpPr>
            <p:cNvPr id="536601" name="Rectangle 25"/>
            <p:cNvSpPr>
              <a:spLocks noChangeArrowheads="1"/>
            </p:cNvSpPr>
            <p:nvPr/>
          </p:nvSpPr>
          <p:spPr bwMode="auto">
            <a:xfrm>
              <a:off x="2544" y="2198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MAR</a:t>
              </a:r>
            </a:p>
          </p:txBody>
        </p:sp>
        <p:sp>
          <p:nvSpPr>
            <p:cNvPr id="536602" name="Rectangle 26"/>
            <p:cNvSpPr>
              <a:spLocks noChangeArrowheads="1"/>
            </p:cNvSpPr>
            <p:nvPr/>
          </p:nvSpPr>
          <p:spPr bwMode="auto">
            <a:xfrm>
              <a:off x="3552" y="191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603" name="Rectangle 27"/>
            <p:cNvSpPr>
              <a:spLocks noChangeArrowheads="1"/>
            </p:cNvSpPr>
            <p:nvPr/>
          </p:nvSpPr>
          <p:spPr bwMode="auto">
            <a:xfrm>
              <a:off x="3888" y="191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604" name="Rectangle 28"/>
            <p:cNvSpPr>
              <a:spLocks noChangeArrowheads="1"/>
            </p:cNvSpPr>
            <p:nvPr/>
          </p:nvSpPr>
          <p:spPr bwMode="auto">
            <a:xfrm>
              <a:off x="4224" y="191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605" name="Rectangle 29"/>
            <p:cNvSpPr>
              <a:spLocks noChangeArrowheads="1"/>
            </p:cNvSpPr>
            <p:nvPr/>
          </p:nvSpPr>
          <p:spPr bwMode="auto">
            <a:xfrm>
              <a:off x="1008" y="1910"/>
              <a:ext cx="2352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606" name="Text Box 30"/>
            <p:cNvSpPr txBox="1">
              <a:spLocks noChangeArrowheads="1"/>
            </p:cNvSpPr>
            <p:nvPr/>
          </p:nvSpPr>
          <p:spPr bwMode="auto">
            <a:xfrm>
              <a:off x="1814" y="1670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536607" name="Text Box 31"/>
            <p:cNvSpPr txBox="1">
              <a:spLocks noChangeArrowheads="1"/>
            </p:cNvSpPr>
            <p:nvPr/>
          </p:nvSpPr>
          <p:spPr bwMode="auto">
            <a:xfrm>
              <a:off x="3436" y="1212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地址总线</a:t>
              </a:r>
            </a:p>
          </p:txBody>
        </p:sp>
        <p:sp>
          <p:nvSpPr>
            <p:cNvPr id="536608" name="Text Box 32"/>
            <p:cNvSpPr txBox="1">
              <a:spLocks noChangeArrowheads="1"/>
            </p:cNvSpPr>
            <p:nvPr/>
          </p:nvSpPr>
          <p:spPr bwMode="auto">
            <a:xfrm>
              <a:off x="3772" y="1212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数据总线</a:t>
              </a:r>
            </a:p>
          </p:txBody>
        </p:sp>
        <p:sp>
          <p:nvSpPr>
            <p:cNvPr id="536609" name="Text Box 33"/>
            <p:cNvSpPr txBox="1">
              <a:spLocks noChangeArrowheads="1"/>
            </p:cNvSpPr>
            <p:nvPr/>
          </p:nvSpPr>
          <p:spPr bwMode="auto">
            <a:xfrm>
              <a:off x="4156" y="1212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控制总线</a:t>
              </a:r>
            </a:p>
          </p:txBody>
        </p:sp>
        <p:sp>
          <p:nvSpPr>
            <p:cNvPr id="536610" name="Rectangle 34"/>
            <p:cNvSpPr>
              <a:spLocks noChangeArrowheads="1"/>
            </p:cNvSpPr>
            <p:nvPr/>
          </p:nvSpPr>
          <p:spPr bwMode="auto">
            <a:xfrm>
              <a:off x="1152" y="2198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536611" name="Rectangle 35"/>
            <p:cNvSpPr>
              <a:spLocks noChangeArrowheads="1"/>
            </p:cNvSpPr>
            <p:nvPr/>
          </p:nvSpPr>
          <p:spPr bwMode="auto">
            <a:xfrm>
              <a:off x="1152" y="325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612" name="Text Box 36"/>
            <p:cNvSpPr txBox="1">
              <a:spLocks noChangeArrowheads="1"/>
            </p:cNvSpPr>
            <p:nvPr/>
          </p:nvSpPr>
          <p:spPr bwMode="auto">
            <a:xfrm>
              <a:off x="1338" y="3266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IR</a:t>
              </a:r>
            </a:p>
          </p:txBody>
        </p:sp>
        <p:sp>
          <p:nvSpPr>
            <p:cNvPr id="536613" name="Rectangle 37"/>
            <p:cNvSpPr>
              <a:spLocks noChangeArrowheads="1"/>
            </p:cNvSpPr>
            <p:nvPr/>
          </p:nvSpPr>
          <p:spPr bwMode="auto">
            <a:xfrm>
              <a:off x="4560" y="2268"/>
              <a:ext cx="81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存储器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038600" y="5170488"/>
            <a:ext cx="990600" cy="457200"/>
            <a:chOff x="2544" y="3264"/>
            <a:chExt cx="624" cy="288"/>
          </a:xfrm>
        </p:grpSpPr>
        <p:sp>
          <p:nvSpPr>
            <p:cNvPr id="536615" name="Rectangle 39"/>
            <p:cNvSpPr>
              <a:spLocks noChangeArrowheads="1"/>
            </p:cNvSpPr>
            <p:nvPr/>
          </p:nvSpPr>
          <p:spPr bwMode="auto">
            <a:xfrm>
              <a:off x="2544" y="3264"/>
              <a:ext cx="624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616" name="Text Box 40"/>
            <p:cNvSpPr txBox="1">
              <a:spLocks noChangeArrowheads="1"/>
            </p:cNvSpPr>
            <p:nvPr/>
          </p:nvSpPr>
          <p:spPr bwMode="auto">
            <a:xfrm>
              <a:off x="2621" y="3264"/>
              <a:ext cx="505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MDR</a:t>
              </a:r>
            </a:p>
          </p:txBody>
        </p:sp>
      </p:grpSp>
      <p:sp>
        <p:nvSpPr>
          <p:cNvPr id="536617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8.2</a:t>
            </a:r>
          </a:p>
        </p:txBody>
      </p:sp>
      <p:sp>
        <p:nvSpPr>
          <p:cNvPr id="536618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53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animBg="1" autoUpdateAnimBg="0"/>
      <p:bldP spid="536580" grpId="0" animBg="1" autoUpdateAnimBg="0"/>
      <p:bldP spid="53658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AutoShape 2"/>
          <p:cNvSpPr>
            <a:spLocks noChangeArrowheads="1"/>
          </p:cNvSpPr>
          <p:nvPr/>
        </p:nvSpPr>
        <p:spPr bwMode="auto">
          <a:xfrm>
            <a:off x="5045075" y="4343400"/>
            <a:ext cx="609600" cy="152400"/>
          </a:xfrm>
          <a:prstGeom prst="rightArrow">
            <a:avLst>
              <a:gd name="adj1" fmla="val 50000"/>
              <a:gd name="adj2" fmla="val 7111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0" y="4659313"/>
            <a:ext cx="1524000" cy="1487487"/>
            <a:chOff x="1584" y="2935"/>
            <a:chExt cx="960" cy="937"/>
          </a:xfrm>
        </p:grpSpPr>
        <p:sp>
          <p:nvSpPr>
            <p:cNvPr id="537604" name="Rectangle 4"/>
            <p:cNvSpPr>
              <a:spLocks noChangeArrowheads="1"/>
            </p:cNvSpPr>
            <p:nvPr/>
          </p:nvSpPr>
          <p:spPr bwMode="auto">
            <a:xfrm>
              <a:off x="1584" y="2935"/>
              <a:ext cx="48" cy="91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7605" name="AutoShape 5"/>
            <p:cNvSpPr>
              <a:spLocks noChangeArrowheads="1"/>
            </p:cNvSpPr>
            <p:nvPr/>
          </p:nvSpPr>
          <p:spPr bwMode="auto">
            <a:xfrm>
              <a:off x="1632" y="3776"/>
              <a:ext cx="912" cy="96"/>
            </a:xfrm>
            <a:prstGeom prst="rightArrow">
              <a:avLst>
                <a:gd name="adj1" fmla="val 50000"/>
                <a:gd name="adj2" fmla="val 168889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37606" name="Rectangle 6"/>
            <p:cNvSpPr>
              <a:spLocks noChangeArrowheads="1"/>
            </p:cNvSpPr>
            <p:nvPr/>
          </p:nvSpPr>
          <p:spPr bwMode="auto">
            <a:xfrm rot="5400000">
              <a:off x="1631" y="3794"/>
              <a:ext cx="34" cy="5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7607" name="AutoShape 7"/>
          <p:cNvSpPr>
            <a:spLocks noChangeArrowheads="1"/>
          </p:cNvSpPr>
          <p:nvPr/>
        </p:nvSpPr>
        <p:spPr bwMode="auto">
          <a:xfrm>
            <a:off x="5045075" y="6019800"/>
            <a:ext cx="1127125" cy="152400"/>
          </a:xfrm>
          <a:prstGeom prst="rightArrow">
            <a:avLst>
              <a:gd name="adj1" fmla="val 50000"/>
              <a:gd name="adj2" fmla="val 13148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7608" name="Text Box 8"/>
          <p:cNvSpPr txBox="1">
            <a:spLocks noChangeArrowheads="1"/>
          </p:cNvSpPr>
          <p:nvPr/>
        </p:nvSpPr>
        <p:spPr bwMode="auto">
          <a:xfrm>
            <a:off x="609600" y="4572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3.  执行周期数据流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537609" name="Text Box 9"/>
          <p:cNvSpPr txBox="1">
            <a:spLocks noChangeArrowheads="1"/>
          </p:cNvSpPr>
          <p:nvPr/>
        </p:nvSpPr>
        <p:spPr bwMode="auto">
          <a:xfrm>
            <a:off x="609600" y="1935163"/>
            <a:ext cx="571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4 . 中断周期数据流</a:t>
            </a:r>
          </a:p>
        </p:txBody>
      </p:sp>
      <p:sp>
        <p:nvSpPr>
          <p:cNvPr id="537610" name="Text Box 10"/>
          <p:cNvSpPr txBox="1">
            <a:spLocks noChangeArrowheads="1"/>
          </p:cNvSpPr>
          <p:nvPr/>
        </p:nvSpPr>
        <p:spPr bwMode="auto">
          <a:xfrm>
            <a:off x="1143000" y="1127125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不同指令的执行周期数据流不同</a:t>
            </a:r>
          </a:p>
        </p:txBody>
      </p:sp>
      <p:sp>
        <p:nvSpPr>
          <p:cNvPr id="537611" name="AutoShape 11"/>
          <p:cNvSpPr>
            <a:spLocks noChangeArrowheads="1"/>
          </p:cNvSpPr>
          <p:nvPr/>
        </p:nvSpPr>
        <p:spPr bwMode="auto">
          <a:xfrm>
            <a:off x="6324600" y="4683125"/>
            <a:ext cx="914400" cy="152400"/>
          </a:xfrm>
          <a:prstGeom prst="rightArrow">
            <a:avLst>
              <a:gd name="adj1" fmla="val 50000"/>
              <a:gd name="adj2" fmla="val 10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7612" name="AutoShape 12"/>
          <p:cNvSpPr>
            <a:spLocks noChangeArrowheads="1"/>
          </p:cNvSpPr>
          <p:nvPr/>
        </p:nvSpPr>
        <p:spPr bwMode="auto">
          <a:xfrm>
            <a:off x="5029200" y="5105400"/>
            <a:ext cx="16764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753100" y="4876800"/>
            <a:ext cx="1485900" cy="152400"/>
            <a:chOff x="3624" y="3072"/>
            <a:chExt cx="936" cy="96"/>
          </a:xfrm>
        </p:grpSpPr>
        <p:sp>
          <p:nvSpPr>
            <p:cNvPr id="537614" name="AutoShape 14"/>
            <p:cNvSpPr>
              <a:spLocks noChangeArrowheads="1"/>
            </p:cNvSpPr>
            <p:nvPr/>
          </p:nvSpPr>
          <p:spPr bwMode="auto">
            <a:xfrm>
              <a:off x="3648" y="3072"/>
              <a:ext cx="912" cy="96"/>
            </a:xfrm>
            <a:prstGeom prst="rightArrow">
              <a:avLst>
                <a:gd name="adj1" fmla="val 50000"/>
                <a:gd name="adj2" fmla="val 12706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37615" name="Rectangle 15"/>
            <p:cNvSpPr>
              <a:spLocks noChangeArrowheads="1"/>
            </p:cNvSpPr>
            <p:nvPr/>
          </p:nvSpPr>
          <p:spPr bwMode="auto">
            <a:xfrm rot="5400000">
              <a:off x="3633" y="3095"/>
              <a:ext cx="27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770188" y="4648200"/>
            <a:ext cx="1255712" cy="609600"/>
            <a:chOff x="1745" y="2928"/>
            <a:chExt cx="791" cy="384"/>
          </a:xfrm>
        </p:grpSpPr>
        <p:sp>
          <p:nvSpPr>
            <p:cNvPr id="537617" name="AutoShape 17"/>
            <p:cNvSpPr>
              <a:spLocks noChangeArrowheads="1"/>
            </p:cNvSpPr>
            <p:nvPr/>
          </p:nvSpPr>
          <p:spPr bwMode="auto">
            <a:xfrm>
              <a:off x="1745" y="2928"/>
              <a:ext cx="79" cy="384"/>
            </a:xfrm>
            <a:prstGeom prst="upArrow">
              <a:avLst>
                <a:gd name="adj1" fmla="val 50000"/>
                <a:gd name="adj2" fmla="val 121519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7618" name="Rectangle 18"/>
            <p:cNvSpPr>
              <a:spLocks noChangeArrowheads="1"/>
            </p:cNvSpPr>
            <p:nvPr/>
          </p:nvSpPr>
          <p:spPr bwMode="auto">
            <a:xfrm>
              <a:off x="1790" y="3264"/>
              <a:ext cx="746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7619" name="Rectangle 19"/>
            <p:cNvSpPr>
              <a:spLocks noChangeArrowheads="1"/>
            </p:cNvSpPr>
            <p:nvPr/>
          </p:nvSpPr>
          <p:spPr bwMode="auto">
            <a:xfrm rot="5400000">
              <a:off x="1769" y="3262"/>
              <a:ext cx="45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7620" name="AutoShape 20"/>
          <p:cNvSpPr>
            <a:spLocks noChangeArrowheads="1"/>
          </p:cNvSpPr>
          <p:nvPr/>
        </p:nvSpPr>
        <p:spPr bwMode="auto">
          <a:xfrm>
            <a:off x="4419600" y="4667250"/>
            <a:ext cx="152400" cy="228600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767513" y="4454525"/>
            <a:ext cx="471487" cy="152400"/>
            <a:chOff x="4263" y="2806"/>
            <a:chExt cx="297" cy="96"/>
          </a:xfrm>
        </p:grpSpPr>
        <p:sp>
          <p:nvSpPr>
            <p:cNvPr id="537622" name="AutoShape 22"/>
            <p:cNvSpPr>
              <a:spLocks noChangeArrowheads="1"/>
            </p:cNvSpPr>
            <p:nvPr/>
          </p:nvSpPr>
          <p:spPr bwMode="auto">
            <a:xfrm>
              <a:off x="4272" y="2806"/>
              <a:ext cx="288" cy="96"/>
            </a:xfrm>
            <a:prstGeom prst="rightArrow">
              <a:avLst>
                <a:gd name="adj1" fmla="val 50000"/>
                <a:gd name="adj2" fmla="val 533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37623" name="Rectangle 23"/>
            <p:cNvSpPr>
              <a:spLocks noChangeArrowheads="1"/>
            </p:cNvSpPr>
            <p:nvPr/>
          </p:nvSpPr>
          <p:spPr bwMode="auto">
            <a:xfrm>
              <a:off x="4263" y="2826"/>
              <a:ext cx="45" cy="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600200" y="2625725"/>
            <a:ext cx="6934200" cy="3851275"/>
            <a:chOff x="1008" y="1654"/>
            <a:chExt cx="4368" cy="2426"/>
          </a:xfrm>
        </p:grpSpPr>
        <p:sp>
          <p:nvSpPr>
            <p:cNvPr id="537625" name="Rectangle 25"/>
            <p:cNvSpPr>
              <a:spLocks noChangeArrowheads="1"/>
            </p:cNvSpPr>
            <p:nvPr/>
          </p:nvSpPr>
          <p:spPr bwMode="auto">
            <a:xfrm>
              <a:off x="2544" y="3696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008" y="1654"/>
              <a:ext cx="4368" cy="2426"/>
              <a:chOff x="1008" y="1654"/>
              <a:chExt cx="4368" cy="2426"/>
            </a:xfrm>
          </p:grpSpPr>
          <p:sp>
            <p:nvSpPr>
              <p:cNvPr id="537627" name="Text Box 27"/>
              <p:cNvSpPr txBox="1">
                <a:spLocks noChangeArrowheads="1"/>
              </p:cNvSpPr>
              <p:nvPr/>
            </p:nvSpPr>
            <p:spPr bwMode="auto">
              <a:xfrm>
                <a:off x="2630" y="3705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MDR</a:t>
                </a:r>
              </a:p>
            </p:txBody>
          </p:sp>
          <p:sp>
            <p:nvSpPr>
              <p:cNvPr id="537628" name="Rectangle 28"/>
              <p:cNvSpPr>
                <a:spLocks noChangeArrowheads="1"/>
              </p:cNvSpPr>
              <p:nvPr/>
            </p:nvSpPr>
            <p:spPr bwMode="auto">
              <a:xfrm>
                <a:off x="2544" y="3105"/>
                <a:ext cx="6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CU</a:t>
                </a:r>
              </a:p>
            </p:txBody>
          </p:sp>
          <p:sp>
            <p:nvSpPr>
              <p:cNvPr id="537629" name="Rectangle 29"/>
              <p:cNvSpPr>
                <a:spLocks noChangeArrowheads="1"/>
              </p:cNvSpPr>
              <p:nvPr/>
            </p:nvSpPr>
            <p:spPr bwMode="auto">
              <a:xfrm>
                <a:off x="2544" y="2640"/>
                <a:ext cx="6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MAR</a:t>
                </a:r>
              </a:p>
            </p:txBody>
          </p:sp>
          <p:sp>
            <p:nvSpPr>
              <p:cNvPr id="537630" name="Rectangle 30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96" cy="168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7631" name="Rectangle 31"/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96" cy="168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7632" name="Rectangle 32"/>
              <p:cNvSpPr>
                <a:spLocks noChangeArrowheads="1"/>
              </p:cNvSpPr>
              <p:nvPr/>
            </p:nvSpPr>
            <p:spPr bwMode="auto">
              <a:xfrm>
                <a:off x="4224" y="2352"/>
                <a:ext cx="96" cy="168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7633" name="Rectangle 33"/>
              <p:cNvSpPr>
                <a:spLocks noChangeArrowheads="1"/>
              </p:cNvSpPr>
              <p:nvPr/>
            </p:nvSpPr>
            <p:spPr bwMode="auto">
              <a:xfrm>
                <a:off x="1008" y="2352"/>
                <a:ext cx="2352" cy="17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7634" name="Text Box 34"/>
              <p:cNvSpPr txBox="1">
                <a:spLocks noChangeArrowheads="1"/>
              </p:cNvSpPr>
              <p:nvPr/>
            </p:nvSpPr>
            <p:spPr bwMode="auto">
              <a:xfrm>
                <a:off x="1814" y="2112"/>
                <a:ext cx="4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CPU</a:t>
                </a:r>
              </a:p>
            </p:txBody>
          </p:sp>
          <p:sp>
            <p:nvSpPr>
              <p:cNvPr id="537635" name="Text Box 35"/>
              <p:cNvSpPr txBox="1">
                <a:spLocks noChangeArrowheads="1"/>
              </p:cNvSpPr>
              <p:nvPr/>
            </p:nvSpPr>
            <p:spPr bwMode="auto">
              <a:xfrm>
                <a:off x="3436" y="1654"/>
                <a:ext cx="308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地址总线</a:t>
                </a:r>
              </a:p>
            </p:txBody>
          </p:sp>
          <p:sp>
            <p:nvSpPr>
              <p:cNvPr id="537636" name="Text Box 36"/>
              <p:cNvSpPr txBox="1">
                <a:spLocks noChangeArrowheads="1"/>
              </p:cNvSpPr>
              <p:nvPr/>
            </p:nvSpPr>
            <p:spPr bwMode="auto">
              <a:xfrm>
                <a:off x="3772" y="1654"/>
                <a:ext cx="308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数据总线</a:t>
                </a:r>
              </a:p>
            </p:txBody>
          </p:sp>
          <p:sp>
            <p:nvSpPr>
              <p:cNvPr id="537637" name="Text Box 37"/>
              <p:cNvSpPr txBox="1">
                <a:spLocks noChangeArrowheads="1"/>
              </p:cNvSpPr>
              <p:nvPr/>
            </p:nvSpPr>
            <p:spPr bwMode="auto">
              <a:xfrm>
                <a:off x="4156" y="1654"/>
                <a:ext cx="308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控制总线</a:t>
                </a:r>
              </a:p>
            </p:txBody>
          </p:sp>
          <p:sp>
            <p:nvSpPr>
              <p:cNvPr id="537638" name="Rectangle 38"/>
              <p:cNvSpPr>
                <a:spLocks noChangeArrowheads="1"/>
              </p:cNvSpPr>
              <p:nvPr/>
            </p:nvSpPr>
            <p:spPr bwMode="auto">
              <a:xfrm>
                <a:off x="1344" y="2640"/>
                <a:ext cx="6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PC</a:t>
                </a:r>
              </a:p>
            </p:txBody>
          </p:sp>
          <p:sp>
            <p:nvSpPr>
              <p:cNvPr id="537639" name="Rectangle 3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81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存储器</a:t>
                </a:r>
              </a:p>
            </p:txBody>
          </p:sp>
        </p:grpSp>
      </p:grpSp>
      <p:sp>
        <p:nvSpPr>
          <p:cNvPr id="537640" name="Rectangle 4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8.2</a:t>
            </a:r>
          </a:p>
        </p:txBody>
      </p:sp>
      <p:sp>
        <p:nvSpPr>
          <p:cNvPr id="537642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3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3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53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53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3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2" grpId="0" animBg="1" autoUpdateAnimBg="0"/>
      <p:bldP spid="537607" grpId="0" animBg="1" autoUpdateAnimBg="0"/>
      <p:bldP spid="537609" grpId="0" autoUpdateAnimBg="0"/>
      <p:bldP spid="537610" grpId="0" autoUpdateAnimBg="0"/>
      <p:bldP spid="537611" grpId="0" animBg="1" autoUpdateAnimBg="0"/>
      <p:bldP spid="537612" grpId="0" animBg="1" autoUpdateAnimBg="0"/>
      <p:bldP spid="5376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b="1"/>
              <a:t>8.3   指 令 流 水</a:t>
            </a: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533400" y="1219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一、如何提高机器速度</a:t>
            </a:r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990600" y="1916113"/>
            <a:ext cx="39624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zh-CN" altLang="en-US" sz="2400">
                <a:latin typeface="Times New Roman" pitchFamily="18" charset="0"/>
              </a:rPr>
              <a:t>提高访存速度</a:t>
            </a:r>
          </a:p>
        </p:txBody>
      </p:sp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990600" y="3114675"/>
            <a:ext cx="67818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zh-CN" altLang="en-US" sz="2400">
                <a:latin typeface="Times New Roman" pitchFamily="18" charset="0"/>
              </a:rPr>
              <a:t>提高 </a:t>
            </a:r>
            <a:r>
              <a:rPr lang="en-US" altLang="zh-CN" sz="2400">
                <a:latin typeface="Times New Roman" pitchFamily="18" charset="0"/>
              </a:rPr>
              <a:t>I/O </a:t>
            </a:r>
            <a:r>
              <a:rPr lang="zh-CN" altLang="en-US" sz="2400">
                <a:latin typeface="Times New Roman" pitchFamily="18" charset="0"/>
              </a:rPr>
              <a:t>和主机之间的传送速度</a:t>
            </a:r>
          </a:p>
        </p:txBody>
      </p:sp>
      <p:sp>
        <p:nvSpPr>
          <p:cNvPr id="538630" name="Rectangle 6"/>
          <p:cNvSpPr>
            <a:spLocks noChangeArrowheads="1"/>
          </p:cNvSpPr>
          <p:nvPr/>
        </p:nvSpPr>
        <p:spPr bwMode="auto">
          <a:xfrm>
            <a:off x="990600" y="5589588"/>
            <a:ext cx="39624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   提高整机处理能力</a:t>
            </a:r>
          </a:p>
        </p:txBody>
      </p:sp>
      <p:sp>
        <p:nvSpPr>
          <p:cNvPr id="538631" name="Rectangle 7"/>
          <p:cNvSpPr>
            <a:spLocks noChangeArrowheads="1"/>
          </p:cNvSpPr>
          <p:nvPr/>
        </p:nvSpPr>
        <p:spPr bwMode="auto">
          <a:xfrm>
            <a:off x="1371600" y="2428875"/>
            <a:ext cx="16764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高速芯片</a:t>
            </a:r>
          </a:p>
        </p:txBody>
      </p:sp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3429000" y="2428875"/>
            <a:ext cx="16764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Cache</a:t>
            </a:r>
          </a:p>
        </p:txBody>
      </p:sp>
      <p:sp>
        <p:nvSpPr>
          <p:cNvPr id="538633" name="Rectangle 9"/>
          <p:cNvSpPr>
            <a:spLocks noChangeArrowheads="1"/>
          </p:cNvSpPr>
          <p:nvPr/>
        </p:nvSpPr>
        <p:spPr bwMode="auto">
          <a:xfrm>
            <a:off x="5715000" y="2428875"/>
            <a:ext cx="16764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多体并行</a:t>
            </a:r>
          </a:p>
        </p:txBody>
      </p:sp>
      <p:sp>
        <p:nvSpPr>
          <p:cNvPr id="538634" name="Rectangle 10"/>
          <p:cNvSpPr>
            <a:spLocks noChangeArrowheads="1"/>
          </p:cNvSpPr>
          <p:nvPr/>
        </p:nvSpPr>
        <p:spPr bwMode="auto">
          <a:xfrm>
            <a:off x="5715000" y="3648075"/>
            <a:ext cx="14398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I/O </a:t>
            </a:r>
            <a:r>
              <a:rPr lang="zh-CN" altLang="en-US" sz="2400">
                <a:latin typeface="Times New Roman" pitchFamily="18" charset="0"/>
              </a:rPr>
              <a:t>处理机</a:t>
            </a:r>
          </a:p>
        </p:txBody>
      </p:sp>
      <p:sp>
        <p:nvSpPr>
          <p:cNvPr id="538635" name="Rectangle 11"/>
          <p:cNvSpPr>
            <a:spLocks noChangeArrowheads="1"/>
          </p:cNvSpPr>
          <p:nvPr/>
        </p:nvSpPr>
        <p:spPr bwMode="auto">
          <a:xfrm>
            <a:off x="2730500" y="3648075"/>
            <a:ext cx="10795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DMA</a:t>
            </a:r>
          </a:p>
        </p:txBody>
      </p:sp>
      <p:sp>
        <p:nvSpPr>
          <p:cNvPr id="538636" name="Rectangle 12"/>
          <p:cNvSpPr>
            <a:spLocks noChangeArrowheads="1"/>
          </p:cNvSpPr>
          <p:nvPr/>
        </p:nvSpPr>
        <p:spPr bwMode="auto">
          <a:xfrm>
            <a:off x="7956550" y="3648075"/>
            <a:ext cx="16764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en-US" sz="2400">
                <a:latin typeface="Times New Roman" pitchFamily="18" charset="0"/>
              </a:rPr>
              <a:t>多总线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38637" name="Rectangle 13"/>
          <p:cNvSpPr>
            <a:spLocks noChangeArrowheads="1"/>
          </p:cNvSpPr>
          <p:nvPr/>
        </p:nvSpPr>
        <p:spPr bwMode="auto">
          <a:xfrm>
            <a:off x="4254500" y="3648075"/>
            <a:ext cx="10795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通道</a:t>
            </a:r>
          </a:p>
        </p:txBody>
      </p:sp>
      <p:sp>
        <p:nvSpPr>
          <p:cNvPr id="538638" name="Rectangle 14"/>
          <p:cNvSpPr>
            <a:spLocks noChangeArrowheads="1"/>
          </p:cNvSpPr>
          <p:nvPr/>
        </p:nvSpPr>
        <p:spPr bwMode="auto">
          <a:xfrm>
            <a:off x="1371600" y="6143625"/>
            <a:ext cx="2879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高速器件</a:t>
            </a:r>
          </a:p>
        </p:txBody>
      </p:sp>
      <p:sp>
        <p:nvSpPr>
          <p:cNvPr id="538639" name="Rectangle 15"/>
          <p:cNvSpPr>
            <a:spLocks noChangeArrowheads="1"/>
          </p:cNvSpPr>
          <p:nvPr/>
        </p:nvSpPr>
        <p:spPr bwMode="auto">
          <a:xfrm>
            <a:off x="3429000" y="6143625"/>
            <a:ext cx="539908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改进系统结构 ，开发系统的并行性</a:t>
            </a:r>
          </a:p>
        </p:txBody>
      </p:sp>
      <p:sp>
        <p:nvSpPr>
          <p:cNvPr id="538640" name="Rectangle 16"/>
          <p:cNvSpPr>
            <a:spLocks noChangeArrowheads="1"/>
          </p:cNvSpPr>
          <p:nvPr/>
        </p:nvSpPr>
        <p:spPr bwMode="auto">
          <a:xfrm>
            <a:off x="1371600" y="3648075"/>
            <a:ext cx="14398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中断</a:t>
            </a:r>
          </a:p>
        </p:txBody>
      </p:sp>
      <p:sp>
        <p:nvSpPr>
          <p:cNvPr id="538641" name="Rectangle 17"/>
          <p:cNvSpPr>
            <a:spLocks noChangeArrowheads="1"/>
          </p:cNvSpPr>
          <p:nvPr/>
        </p:nvSpPr>
        <p:spPr bwMode="auto">
          <a:xfrm>
            <a:off x="990600" y="4333875"/>
            <a:ext cx="39624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zh-CN" altLang="en-US" sz="2400">
                <a:latin typeface="Times New Roman" pitchFamily="18" charset="0"/>
              </a:rPr>
              <a:t>提高运算器速度</a:t>
            </a:r>
          </a:p>
        </p:txBody>
      </p:sp>
      <p:sp>
        <p:nvSpPr>
          <p:cNvPr id="538642" name="Rectangle 18"/>
          <p:cNvSpPr>
            <a:spLocks noChangeArrowheads="1"/>
          </p:cNvSpPr>
          <p:nvPr/>
        </p:nvSpPr>
        <p:spPr bwMode="auto">
          <a:xfrm>
            <a:off x="1371600" y="4887913"/>
            <a:ext cx="16764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高速芯片</a:t>
            </a:r>
          </a:p>
        </p:txBody>
      </p:sp>
      <p:sp>
        <p:nvSpPr>
          <p:cNvPr id="538643" name="Rectangle 19"/>
          <p:cNvSpPr>
            <a:spLocks noChangeArrowheads="1"/>
          </p:cNvSpPr>
          <p:nvPr/>
        </p:nvSpPr>
        <p:spPr bwMode="auto">
          <a:xfrm>
            <a:off x="3429000" y="4887913"/>
            <a:ext cx="16764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改进算法</a:t>
            </a:r>
          </a:p>
        </p:txBody>
      </p:sp>
      <p:sp>
        <p:nvSpPr>
          <p:cNvPr id="538644" name="Rectangle 20"/>
          <p:cNvSpPr>
            <a:spLocks noChangeArrowheads="1"/>
          </p:cNvSpPr>
          <p:nvPr/>
        </p:nvSpPr>
        <p:spPr bwMode="auto">
          <a:xfrm>
            <a:off x="5715000" y="4887913"/>
            <a:ext cx="16764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快速进位链</a:t>
            </a:r>
          </a:p>
        </p:txBody>
      </p:sp>
      <p:sp>
        <p:nvSpPr>
          <p:cNvPr id="538646" name="AutoShape 2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3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3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3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3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7" grpId="0" autoUpdateAnimBg="0"/>
      <p:bldP spid="538628" grpId="0" autoUpdateAnimBg="0"/>
      <p:bldP spid="538629" grpId="0" autoUpdateAnimBg="0"/>
      <p:bldP spid="538630" grpId="0" autoUpdateAnimBg="0"/>
      <p:bldP spid="538631" grpId="0" autoUpdateAnimBg="0"/>
      <p:bldP spid="538632" grpId="0" autoUpdateAnimBg="0"/>
      <p:bldP spid="538633" grpId="0" autoUpdateAnimBg="0"/>
      <p:bldP spid="538634" grpId="0" autoUpdateAnimBg="0"/>
      <p:bldP spid="538635" grpId="0" autoUpdateAnimBg="0"/>
      <p:bldP spid="538636" grpId="0" autoUpdateAnimBg="0"/>
      <p:bldP spid="538637" grpId="0" autoUpdateAnimBg="0"/>
      <p:bldP spid="538638" grpId="0" autoUpdateAnimBg="0"/>
      <p:bldP spid="538639" grpId="0" autoUpdateAnimBg="0"/>
      <p:bldP spid="538640" grpId="0" autoUpdateAnimBg="0"/>
      <p:bldP spid="538641" grpId="0" autoUpdateAnimBg="0"/>
      <p:bldP spid="538642" grpId="0" autoUpdateAnimBg="0"/>
      <p:bldP spid="538643" grpId="0" autoUpdateAnimBg="0"/>
      <p:bldP spid="53864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ChangeArrowheads="1"/>
          </p:cNvSpPr>
          <p:nvPr/>
        </p:nvSpPr>
        <p:spPr bwMode="auto">
          <a:xfrm>
            <a:off x="381000" y="381000"/>
            <a:ext cx="39624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二、系统的并行性</a:t>
            </a:r>
          </a:p>
        </p:txBody>
      </p:sp>
      <p:sp>
        <p:nvSpPr>
          <p:cNvPr id="539651" name="Rectangle 3"/>
          <p:cNvSpPr>
            <a:spLocks noChangeArrowheads="1"/>
          </p:cNvSpPr>
          <p:nvPr/>
        </p:nvSpPr>
        <p:spPr bwMode="auto">
          <a:xfrm>
            <a:off x="4724400" y="3352800"/>
            <a:ext cx="46783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时间上互相重叠</a:t>
            </a: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838200" y="4135438"/>
            <a:ext cx="467836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 并行性的等级</a:t>
            </a: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1293813" y="5780088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指令级（指令之间）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　　　（指令内部）</a:t>
            </a:r>
          </a:p>
        </p:txBody>
      </p:sp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4552950" y="6248400"/>
            <a:ext cx="2000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1293813" y="4800600"/>
            <a:ext cx="327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过程级（程序、进程）</a:t>
            </a:r>
          </a:p>
        </p:txBody>
      </p:sp>
      <p:sp>
        <p:nvSpPr>
          <p:cNvPr id="539656" name="Rectangle 8"/>
          <p:cNvSpPr>
            <a:spLocks noChangeArrowheads="1"/>
          </p:cNvSpPr>
          <p:nvPr/>
        </p:nvSpPr>
        <p:spPr bwMode="auto">
          <a:xfrm>
            <a:off x="6400800" y="4876800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39657" name="Rectangle 9"/>
          <p:cNvSpPr>
            <a:spLocks noChangeArrowheads="1"/>
          </p:cNvSpPr>
          <p:nvPr/>
        </p:nvSpPr>
        <p:spPr bwMode="auto">
          <a:xfrm>
            <a:off x="3198813" y="2667000"/>
            <a:ext cx="647858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两个或两个以上事件在 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同一时刻 </a:t>
            </a:r>
            <a:r>
              <a:rPr lang="zh-CN" altLang="en-US" sz="2400" dirty="0">
                <a:latin typeface="Times New Roman" pitchFamily="18" charset="0"/>
              </a:rPr>
              <a:t>发生</a:t>
            </a:r>
          </a:p>
        </p:txBody>
      </p:sp>
      <p:sp>
        <p:nvSpPr>
          <p:cNvPr id="539658" name="Rectangle 10"/>
          <p:cNvSpPr>
            <a:spLocks noChangeArrowheads="1"/>
          </p:cNvSpPr>
          <p:nvPr/>
        </p:nvSpPr>
        <p:spPr bwMode="auto">
          <a:xfrm>
            <a:off x="3198813" y="1925638"/>
            <a:ext cx="64785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两个或两个以上事件在 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同一时间段 </a:t>
            </a:r>
            <a:r>
              <a:rPr lang="zh-CN" altLang="en-US" sz="2400" dirty="0">
                <a:latin typeface="Times New Roman" pitchFamily="18" charset="0"/>
              </a:rPr>
              <a:t>发生</a:t>
            </a:r>
          </a:p>
        </p:txBody>
      </p:sp>
      <p:sp>
        <p:nvSpPr>
          <p:cNvPr id="539659" name="Rectangle 11"/>
          <p:cNvSpPr>
            <a:spLocks noChangeArrowheads="1"/>
          </p:cNvSpPr>
          <p:nvPr/>
        </p:nvSpPr>
        <p:spPr bwMode="auto">
          <a:xfrm>
            <a:off x="1293813" y="2154238"/>
            <a:ext cx="12207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并行</a:t>
            </a:r>
          </a:p>
        </p:txBody>
      </p:sp>
      <p:sp>
        <p:nvSpPr>
          <p:cNvPr id="539660" name="Text Box 12"/>
          <p:cNvSpPr txBox="1">
            <a:spLocks noChangeArrowheads="1"/>
          </p:cNvSpPr>
          <p:nvPr/>
        </p:nvSpPr>
        <p:spPr bwMode="auto">
          <a:xfrm>
            <a:off x="838200" y="1066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1. 并行的概念</a:t>
            </a:r>
          </a:p>
        </p:txBody>
      </p:sp>
      <p:sp>
        <p:nvSpPr>
          <p:cNvPr id="539661" name="Rectangle 13"/>
          <p:cNvSpPr>
            <a:spLocks noChangeArrowheads="1"/>
          </p:cNvSpPr>
          <p:nvPr/>
        </p:nvSpPr>
        <p:spPr bwMode="auto">
          <a:xfrm>
            <a:off x="4724400" y="4800600"/>
            <a:ext cx="144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粗粒度</a:t>
            </a:r>
          </a:p>
        </p:txBody>
      </p:sp>
      <p:sp>
        <p:nvSpPr>
          <p:cNvPr id="539662" name="Rectangle 14"/>
          <p:cNvSpPr>
            <a:spLocks noChangeArrowheads="1"/>
          </p:cNvSpPr>
          <p:nvPr/>
        </p:nvSpPr>
        <p:spPr bwMode="auto">
          <a:xfrm>
            <a:off x="6553200" y="4800600"/>
            <a:ext cx="144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软件实现</a:t>
            </a:r>
          </a:p>
        </p:txBody>
      </p:sp>
      <p:sp>
        <p:nvSpPr>
          <p:cNvPr id="539663" name="Rectangle 15"/>
          <p:cNvSpPr>
            <a:spLocks noChangeArrowheads="1"/>
          </p:cNvSpPr>
          <p:nvPr/>
        </p:nvSpPr>
        <p:spPr bwMode="auto">
          <a:xfrm>
            <a:off x="4724400" y="5638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细粒度</a:t>
            </a:r>
          </a:p>
        </p:txBody>
      </p:sp>
      <p:sp>
        <p:nvSpPr>
          <p:cNvPr id="539664" name="Rectangle 16"/>
          <p:cNvSpPr>
            <a:spLocks noChangeArrowheads="1"/>
          </p:cNvSpPr>
          <p:nvPr/>
        </p:nvSpPr>
        <p:spPr bwMode="auto">
          <a:xfrm>
            <a:off x="6553200" y="5638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硬件实现</a:t>
            </a:r>
          </a:p>
        </p:txBody>
      </p:sp>
      <p:sp>
        <p:nvSpPr>
          <p:cNvPr id="539665" name="AutoShape 17"/>
          <p:cNvSpPr>
            <a:spLocks/>
          </p:cNvSpPr>
          <p:nvPr/>
        </p:nvSpPr>
        <p:spPr bwMode="auto">
          <a:xfrm>
            <a:off x="1981200" y="2078038"/>
            <a:ext cx="152400" cy="762000"/>
          </a:xfrm>
          <a:prstGeom prst="leftBrace">
            <a:avLst>
              <a:gd name="adj1" fmla="val 41667"/>
              <a:gd name="adj2" fmla="val 475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209800" y="1905000"/>
            <a:ext cx="1600200" cy="1143000"/>
            <a:chOff x="1392" y="1200"/>
            <a:chExt cx="1008" cy="720"/>
          </a:xfrm>
        </p:grpSpPr>
        <p:sp>
          <p:nvSpPr>
            <p:cNvPr id="539667" name="Rectangle 19"/>
            <p:cNvSpPr>
              <a:spLocks noChangeArrowheads="1"/>
            </p:cNvSpPr>
            <p:nvPr/>
          </p:nvSpPr>
          <p:spPr bwMode="auto">
            <a:xfrm>
              <a:off x="1392" y="1200"/>
              <a:ext cx="62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rgbClr val="0033CC"/>
                  </a:solidFill>
                  <a:latin typeface="Times New Roman" pitchFamily="18" charset="0"/>
                </a:rPr>
                <a:t>并发</a:t>
              </a:r>
            </a:p>
          </p:txBody>
        </p:sp>
        <p:sp>
          <p:nvSpPr>
            <p:cNvPr id="539668" name="Rectangle 20"/>
            <p:cNvSpPr>
              <a:spLocks noChangeArrowheads="1"/>
            </p:cNvSpPr>
            <p:nvPr/>
          </p:nvSpPr>
          <p:spPr bwMode="auto">
            <a:xfrm>
              <a:off x="1392" y="1632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rgbClr val="0033CC"/>
                  </a:solidFill>
                  <a:latin typeface="Times New Roman" pitchFamily="18" charset="0"/>
                </a:rPr>
                <a:t>同时</a:t>
              </a:r>
            </a:p>
          </p:txBody>
        </p:sp>
      </p:grpSp>
      <p:sp>
        <p:nvSpPr>
          <p:cNvPr id="539669" name="Rectangle 2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sp>
        <p:nvSpPr>
          <p:cNvPr id="539670" name="AutoShape 2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autoUpdateAnimBg="0"/>
      <p:bldP spid="539652" grpId="0" autoUpdateAnimBg="0"/>
      <p:bldP spid="539653" grpId="0" autoUpdateAnimBg="0"/>
      <p:bldP spid="539655" grpId="0" autoUpdateAnimBg="0"/>
      <p:bldP spid="539657" grpId="0" autoUpdateAnimBg="0"/>
      <p:bldP spid="539658" grpId="0" autoUpdateAnimBg="0"/>
      <p:bldP spid="539659" grpId="0" autoUpdateAnimBg="0"/>
      <p:bldP spid="539660" grpId="0" autoUpdateAnimBg="0"/>
      <p:bldP spid="539661" grpId="0" autoUpdateAnimBg="0"/>
      <p:bldP spid="539662" grpId="0" autoUpdateAnimBg="0"/>
      <p:bldP spid="539663" grpId="0" autoUpdateAnimBg="0"/>
      <p:bldP spid="539664" grpId="0" autoUpdateAnimBg="0"/>
      <p:bldP spid="5396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18188" y="1524000"/>
            <a:ext cx="2738437" cy="457200"/>
            <a:chOff x="3665" y="960"/>
            <a:chExt cx="1725" cy="28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665" y="960"/>
              <a:ext cx="1725" cy="288"/>
              <a:chOff x="3665" y="960"/>
              <a:chExt cx="1725" cy="288"/>
            </a:xfrm>
          </p:grpSpPr>
          <p:sp>
            <p:nvSpPr>
              <p:cNvPr id="540676" name="Text Box 4"/>
              <p:cNvSpPr txBox="1">
                <a:spLocks noChangeArrowheads="1"/>
              </p:cNvSpPr>
              <p:nvPr/>
            </p:nvSpPr>
            <p:spPr bwMode="auto">
              <a:xfrm>
                <a:off x="3756" y="998"/>
                <a:ext cx="7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取指令 3</a:t>
                </a:r>
              </a:p>
            </p:txBody>
          </p:sp>
          <p:sp>
            <p:nvSpPr>
              <p:cNvPr id="540677" name="Text Box 5"/>
              <p:cNvSpPr txBox="1">
                <a:spLocks noChangeArrowheads="1"/>
              </p:cNvSpPr>
              <p:nvPr/>
            </p:nvSpPr>
            <p:spPr bwMode="auto">
              <a:xfrm>
                <a:off x="4510" y="998"/>
                <a:ext cx="8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执行指令 3</a:t>
                </a:r>
              </a:p>
            </p:txBody>
          </p:sp>
          <p:sp>
            <p:nvSpPr>
              <p:cNvPr id="540678" name="Rectangle 6"/>
              <p:cNvSpPr>
                <a:spLocks noChangeArrowheads="1"/>
              </p:cNvSpPr>
              <p:nvPr/>
            </p:nvSpPr>
            <p:spPr bwMode="auto">
              <a:xfrm>
                <a:off x="3665" y="960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0679" name="Rectangle 7"/>
              <p:cNvSpPr>
                <a:spLocks noChangeArrowheads="1"/>
              </p:cNvSpPr>
              <p:nvPr/>
            </p:nvSpPr>
            <p:spPr bwMode="auto">
              <a:xfrm>
                <a:off x="4513" y="960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0680" name="Line 8"/>
            <p:cNvSpPr>
              <a:spLocks noChangeShapeType="1"/>
            </p:cNvSpPr>
            <p:nvPr/>
          </p:nvSpPr>
          <p:spPr bwMode="auto">
            <a:xfrm>
              <a:off x="5361" y="960"/>
              <a:ext cx="0" cy="288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0681" name="Rectangle 9"/>
          <p:cNvSpPr>
            <a:spLocks noChangeArrowheads="1"/>
          </p:cNvSpPr>
          <p:nvPr/>
        </p:nvSpPr>
        <p:spPr bwMode="auto">
          <a:xfrm>
            <a:off x="304800" y="228600"/>
            <a:ext cx="39624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三、指令流水原理</a:t>
            </a:r>
          </a:p>
        </p:txBody>
      </p:sp>
      <p:sp>
        <p:nvSpPr>
          <p:cNvPr id="540682" name="Rectangle 10"/>
          <p:cNvSpPr>
            <a:spLocks noChangeArrowheads="1"/>
          </p:cNvSpPr>
          <p:nvPr/>
        </p:nvSpPr>
        <p:spPr bwMode="auto">
          <a:xfrm>
            <a:off x="685800" y="3408363"/>
            <a:ext cx="467836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 指令的二级流水</a:t>
            </a:r>
          </a:p>
        </p:txBody>
      </p:sp>
      <p:sp>
        <p:nvSpPr>
          <p:cNvPr id="540683" name="Rectangle 11"/>
          <p:cNvSpPr>
            <a:spLocks noChangeArrowheads="1"/>
          </p:cNvSpPr>
          <p:nvPr/>
        </p:nvSpPr>
        <p:spPr bwMode="auto">
          <a:xfrm>
            <a:off x="685800" y="914400"/>
            <a:ext cx="46783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指令的串行执行</a:t>
            </a:r>
          </a:p>
        </p:txBody>
      </p:sp>
      <p:sp>
        <p:nvSpPr>
          <p:cNvPr id="540684" name="Rectangle 12"/>
          <p:cNvSpPr>
            <a:spLocks noChangeArrowheads="1"/>
          </p:cNvSpPr>
          <p:nvPr/>
        </p:nvSpPr>
        <p:spPr bwMode="auto">
          <a:xfrm>
            <a:off x="1828800" y="2286000"/>
            <a:ext cx="46783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anchor="ctr"/>
          <a:lstStyle/>
          <a:p>
            <a:pPr>
              <a:spcBef>
                <a:spcPct val="0"/>
              </a:spcBef>
            </a:pPr>
            <a:r>
              <a:rPr lang="zh-CN" altLang="en-US" sz="2200" dirty="0">
                <a:latin typeface="Times New Roman" pitchFamily="18" charset="0"/>
              </a:rPr>
              <a:t>取指令</a:t>
            </a:r>
            <a:r>
              <a:rPr lang="zh-CN" altLang="en-US" sz="2400" dirty="0">
                <a:latin typeface="Times New Roman" pitchFamily="18" charset="0"/>
              </a:rPr>
              <a:t>        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取指令部件      </a:t>
            </a:r>
            <a:r>
              <a:rPr lang="zh-CN" altLang="en-US" sz="2200" dirty="0">
                <a:latin typeface="Times New Roman" pitchFamily="18" charset="0"/>
              </a:rPr>
              <a:t>完成</a:t>
            </a:r>
          </a:p>
        </p:txBody>
      </p:sp>
      <p:sp>
        <p:nvSpPr>
          <p:cNvPr id="540685" name="Rectangle 13"/>
          <p:cNvSpPr>
            <a:spLocks noChangeArrowheads="1"/>
          </p:cNvSpPr>
          <p:nvPr/>
        </p:nvSpPr>
        <p:spPr bwMode="auto">
          <a:xfrm>
            <a:off x="6477000" y="2286000"/>
            <a:ext cx="25908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anchor="ctr"/>
          <a:lstStyle/>
          <a:p>
            <a:pPr>
              <a:spcBef>
                <a:spcPct val="0"/>
              </a:spcBef>
            </a:pPr>
            <a:r>
              <a:rPr lang="zh-CN" altLang="en-US" sz="2200" dirty="0">
                <a:latin typeface="Times New Roman" pitchFamily="18" charset="0"/>
              </a:rPr>
              <a:t>总有一个部件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空闲</a:t>
            </a:r>
          </a:p>
        </p:txBody>
      </p:sp>
      <p:sp>
        <p:nvSpPr>
          <p:cNvPr id="540686" name="Rectangle 14"/>
          <p:cNvSpPr>
            <a:spLocks noChangeArrowheads="1"/>
          </p:cNvSpPr>
          <p:nvPr/>
        </p:nvSpPr>
        <p:spPr bwMode="auto">
          <a:xfrm>
            <a:off x="1828800" y="5410200"/>
            <a:ext cx="46783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anchor="ctr"/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指令预取</a:t>
            </a:r>
          </a:p>
        </p:txBody>
      </p:sp>
      <p:sp>
        <p:nvSpPr>
          <p:cNvPr id="540687" name="Rectangle 15"/>
          <p:cNvSpPr>
            <a:spLocks noChangeArrowheads="1"/>
          </p:cNvSpPr>
          <p:nvPr/>
        </p:nvSpPr>
        <p:spPr bwMode="auto">
          <a:xfrm>
            <a:off x="1828800" y="5905500"/>
            <a:ext cx="52578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anchor="ctr"/>
          <a:lstStyle/>
          <a:p>
            <a:pPr>
              <a:spcBef>
                <a:spcPct val="0"/>
              </a:spcBef>
            </a:pPr>
            <a:r>
              <a:rPr lang="zh-CN" altLang="en-US" sz="2200" dirty="0">
                <a:latin typeface="Times New Roman" pitchFamily="18" charset="0"/>
              </a:rPr>
              <a:t>若 </a:t>
            </a:r>
            <a:r>
              <a:rPr lang="zh-CN" altLang="en-US" sz="2200" dirty="0">
                <a:solidFill>
                  <a:srgbClr val="0033CC"/>
                </a:solidFill>
                <a:latin typeface="Times New Roman" pitchFamily="18" charset="0"/>
              </a:rPr>
              <a:t>取指 </a:t>
            </a:r>
            <a:r>
              <a:rPr lang="zh-CN" altLang="en-US" sz="2200" dirty="0">
                <a:latin typeface="Times New Roman" pitchFamily="18" charset="0"/>
              </a:rPr>
              <a:t>和 </a:t>
            </a:r>
            <a:r>
              <a:rPr lang="zh-CN" altLang="en-US" sz="2200" dirty="0">
                <a:solidFill>
                  <a:srgbClr val="0033CC"/>
                </a:solidFill>
                <a:latin typeface="Times New Roman" pitchFamily="18" charset="0"/>
              </a:rPr>
              <a:t>执行</a:t>
            </a:r>
            <a:r>
              <a:rPr lang="zh-CN" altLang="en-US" sz="22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200" dirty="0">
                <a:latin typeface="Times New Roman" pitchFamily="18" charset="0"/>
              </a:rPr>
              <a:t>阶段时间上 </a:t>
            </a:r>
            <a:r>
              <a:rPr lang="zh-CN" altLang="en-US" sz="2200" dirty="0">
                <a:solidFill>
                  <a:srgbClr val="0033CC"/>
                </a:solidFill>
                <a:latin typeface="Times New Roman" pitchFamily="18" charset="0"/>
              </a:rPr>
              <a:t>完全重叠</a:t>
            </a:r>
          </a:p>
        </p:txBody>
      </p:sp>
      <p:sp>
        <p:nvSpPr>
          <p:cNvPr id="540688" name="Rectangle 16"/>
          <p:cNvSpPr>
            <a:spLocks noChangeArrowheads="1"/>
          </p:cNvSpPr>
          <p:nvPr/>
        </p:nvSpPr>
        <p:spPr bwMode="auto">
          <a:xfrm>
            <a:off x="1828800" y="6400800"/>
            <a:ext cx="46783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anchor="ctr"/>
          <a:lstStyle/>
          <a:p>
            <a:pPr>
              <a:spcBef>
                <a:spcPct val="0"/>
              </a:spcBef>
            </a:pPr>
            <a:r>
              <a:rPr lang="zh-CN" altLang="en-US" sz="2200" dirty="0">
                <a:latin typeface="Times New Roman" pitchFamily="18" charset="0"/>
              </a:rPr>
              <a:t>指令周期 </a:t>
            </a:r>
            <a:r>
              <a:rPr lang="zh-CN" altLang="en-US" sz="2200" dirty="0">
                <a:solidFill>
                  <a:srgbClr val="0033CC"/>
                </a:solidFill>
                <a:latin typeface="Times New Roman" pitchFamily="18" charset="0"/>
              </a:rPr>
              <a:t>减半</a:t>
            </a:r>
            <a:r>
              <a:rPr lang="zh-CN" altLang="en-US" sz="2200" dirty="0">
                <a:latin typeface="Times New Roman" pitchFamily="18" charset="0"/>
              </a:rPr>
              <a:t>    速度提高 1 倍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8458200" y="1508125"/>
            <a:ext cx="514350" cy="473075"/>
            <a:chOff x="5328" y="950"/>
            <a:chExt cx="324" cy="298"/>
          </a:xfrm>
        </p:grpSpPr>
        <p:sp>
          <p:nvSpPr>
            <p:cNvPr id="540690" name="Text Box 18"/>
            <p:cNvSpPr txBox="1">
              <a:spLocks noChangeArrowheads="1"/>
            </p:cNvSpPr>
            <p:nvPr/>
          </p:nvSpPr>
          <p:spPr bwMode="auto">
            <a:xfrm>
              <a:off x="5376" y="95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40691" name="Line 19"/>
            <p:cNvSpPr>
              <a:spLocks noChangeShapeType="1"/>
            </p:cNvSpPr>
            <p:nvPr/>
          </p:nvSpPr>
          <p:spPr bwMode="auto">
            <a:xfrm>
              <a:off x="5328" y="960"/>
              <a:ext cx="2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92" name="Line 20"/>
            <p:cNvSpPr>
              <a:spLocks noChangeShapeType="1"/>
            </p:cNvSpPr>
            <p:nvPr/>
          </p:nvSpPr>
          <p:spPr bwMode="auto">
            <a:xfrm>
              <a:off x="5328" y="1248"/>
              <a:ext cx="2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0693" name="Rectangle 21"/>
          <p:cNvSpPr>
            <a:spLocks noChangeArrowheads="1"/>
          </p:cNvSpPr>
          <p:nvPr/>
        </p:nvSpPr>
        <p:spPr bwMode="auto">
          <a:xfrm>
            <a:off x="1828800" y="2743200"/>
            <a:ext cx="46783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200" dirty="0">
                <a:latin typeface="Times New Roman" pitchFamily="18" charset="0"/>
              </a:rPr>
              <a:t>执行指令</a:t>
            </a:r>
            <a:r>
              <a:rPr lang="zh-CN" altLang="en-US" sz="2400" dirty="0">
                <a:latin typeface="Times New Roman" pitchFamily="18" charset="0"/>
              </a:rPr>
              <a:t>    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执行指令部件  </a:t>
            </a:r>
            <a:r>
              <a:rPr lang="zh-CN" altLang="en-US" sz="14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zh-CN" altLang="en-US" sz="2200" dirty="0">
                <a:latin typeface="Times New Roman" pitchFamily="18" charset="0"/>
              </a:rPr>
              <a:t>完成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830388" y="4038600"/>
            <a:ext cx="2716212" cy="460375"/>
            <a:chOff x="1153" y="2544"/>
            <a:chExt cx="1711" cy="290"/>
          </a:xfrm>
        </p:grpSpPr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1222" y="2582"/>
              <a:ext cx="1642" cy="252"/>
              <a:chOff x="1222" y="2582"/>
              <a:chExt cx="1642" cy="252"/>
            </a:xfrm>
          </p:grpSpPr>
          <p:sp>
            <p:nvSpPr>
              <p:cNvPr id="540696" name="Text Box 24"/>
              <p:cNvSpPr txBox="1">
                <a:spLocks noChangeArrowheads="1"/>
              </p:cNvSpPr>
              <p:nvPr/>
            </p:nvSpPr>
            <p:spPr bwMode="auto">
              <a:xfrm>
                <a:off x="1222" y="2582"/>
                <a:ext cx="7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取指令 1</a:t>
                </a:r>
              </a:p>
            </p:txBody>
          </p:sp>
          <p:sp>
            <p:nvSpPr>
              <p:cNvPr id="540697" name="Text Box 25"/>
              <p:cNvSpPr txBox="1">
                <a:spLocks noChangeArrowheads="1"/>
              </p:cNvSpPr>
              <p:nvPr/>
            </p:nvSpPr>
            <p:spPr bwMode="auto">
              <a:xfrm>
                <a:off x="1976" y="2582"/>
                <a:ext cx="88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 dirty="0">
                    <a:solidFill>
                      <a:srgbClr val="0033CC"/>
                    </a:solidFill>
                    <a:latin typeface="Times New Roman" pitchFamily="18" charset="0"/>
                  </a:rPr>
                  <a:t>执行</a:t>
                </a:r>
                <a:r>
                  <a:rPr lang="zh-CN" altLang="en-US" sz="2000" dirty="0">
                    <a:latin typeface="Times New Roman" pitchFamily="18" charset="0"/>
                  </a:rPr>
                  <a:t>指令 1</a:t>
                </a:r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153" y="2544"/>
              <a:ext cx="1692" cy="288"/>
              <a:chOff x="1153" y="2544"/>
              <a:chExt cx="1692" cy="288"/>
            </a:xfrm>
          </p:grpSpPr>
          <p:sp>
            <p:nvSpPr>
              <p:cNvPr id="540699" name="Rectangle 27"/>
              <p:cNvSpPr>
                <a:spLocks noChangeArrowheads="1"/>
              </p:cNvSpPr>
              <p:nvPr/>
            </p:nvSpPr>
            <p:spPr bwMode="auto">
              <a:xfrm>
                <a:off x="1153" y="2544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0700" name="Rectangle 28"/>
              <p:cNvSpPr>
                <a:spLocks noChangeArrowheads="1"/>
              </p:cNvSpPr>
              <p:nvPr/>
            </p:nvSpPr>
            <p:spPr bwMode="auto">
              <a:xfrm>
                <a:off x="2000" y="2544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175000" y="4495800"/>
            <a:ext cx="2743200" cy="460375"/>
            <a:chOff x="2000" y="2832"/>
            <a:chExt cx="1728" cy="290"/>
          </a:xfrm>
        </p:grpSpPr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2087" y="2870"/>
              <a:ext cx="1641" cy="252"/>
              <a:chOff x="2087" y="2870"/>
              <a:chExt cx="1641" cy="252"/>
            </a:xfrm>
          </p:grpSpPr>
          <p:sp>
            <p:nvSpPr>
              <p:cNvPr id="540703" name="Text Box 31"/>
              <p:cNvSpPr txBox="1">
                <a:spLocks noChangeArrowheads="1"/>
              </p:cNvSpPr>
              <p:nvPr/>
            </p:nvSpPr>
            <p:spPr bwMode="auto">
              <a:xfrm>
                <a:off x="2087" y="2870"/>
                <a:ext cx="72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 dirty="0">
                    <a:solidFill>
                      <a:srgbClr val="0033CC"/>
                    </a:solidFill>
                    <a:latin typeface="Times New Roman" pitchFamily="18" charset="0"/>
                  </a:rPr>
                  <a:t>取</a:t>
                </a:r>
                <a:r>
                  <a:rPr lang="zh-CN" altLang="en-US" sz="2000" dirty="0">
                    <a:latin typeface="Times New Roman" pitchFamily="18" charset="0"/>
                  </a:rPr>
                  <a:t>指令 2</a:t>
                </a:r>
              </a:p>
            </p:txBody>
          </p:sp>
          <p:sp>
            <p:nvSpPr>
              <p:cNvPr id="540704" name="Text Box 32"/>
              <p:cNvSpPr txBox="1">
                <a:spLocks noChangeArrowheads="1"/>
              </p:cNvSpPr>
              <p:nvPr/>
            </p:nvSpPr>
            <p:spPr bwMode="auto">
              <a:xfrm>
                <a:off x="2840" y="2870"/>
                <a:ext cx="88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 dirty="0">
                    <a:solidFill>
                      <a:srgbClr val="0033CC"/>
                    </a:solidFill>
                    <a:latin typeface="Times New Roman" pitchFamily="18" charset="0"/>
                  </a:rPr>
                  <a:t>执行</a:t>
                </a:r>
                <a:r>
                  <a:rPr lang="zh-CN" altLang="en-US" sz="2000" dirty="0">
                    <a:latin typeface="Times New Roman" pitchFamily="18" charset="0"/>
                  </a:rPr>
                  <a:t>指令 2</a:t>
                </a:r>
              </a:p>
            </p:txBody>
          </p:sp>
        </p:grpSp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2000" y="2832"/>
              <a:ext cx="1689" cy="288"/>
              <a:chOff x="2000" y="2832"/>
              <a:chExt cx="1689" cy="288"/>
            </a:xfrm>
          </p:grpSpPr>
          <p:sp>
            <p:nvSpPr>
              <p:cNvPr id="540706" name="Rectangle 34"/>
              <p:cNvSpPr>
                <a:spLocks noChangeArrowheads="1"/>
              </p:cNvSpPr>
              <p:nvPr/>
            </p:nvSpPr>
            <p:spPr bwMode="auto">
              <a:xfrm>
                <a:off x="2000" y="2832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0707" name="Rectangle 35"/>
              <p:cNvSpPr>
                <a:spLocks noChangeArrowheads="1"/>
              </p:cNvSpPr>
              <p:nvPr/>
            </p:nvSpPr>
            <p:spPr bwMode="auto">
              <a:xfrm>
                <a:off x="2843" y="2832"/>
                <a:ext cx="846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513263" y="4953000"/>
            <a:ext cx="2717800" cy="460375"/>
            <a:chOff x="2843" y="3120"/>
            <a:chExt cx="1712" cy="290"/>
          </a:xfrm>
        </p:grpSpPr>
        <p:sp>
          <p:nvSpPr>
            <p:cNvPr id="540709" name="Rectangle 37"/>
            <p:cNvSpPr>
              <a:spLocks noChangeArrowheads="1"/>
            </p:cNvSpPr>
            <p:nvPr/>
          </p:nvSpPr>
          <p:spPr bwMode="auto">
            <a:xfrm>
              <a:off x="2843" y="3120"/>
              <a:ext cx="84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2907" y="3120"/>
              <a:ext cx="1648" cy="290"/>
              <a:chOff x="2907" y="3120"/>
              <a:chExt cx="1648" cy="290"/>
            </a:xfrm>
          </p:grpSpPr>
          <p:grpSp>
            <p:nvGrpSpPr>
              <p:cNvPr id="13" name="Group 39"/>
              <p:cNvGrpSpPr>
                <a:grpSpLocks/>
              </p:cNvGrpSpPr>
              <p:nvPr/>
            </p:nvGrpSpPr>
            <p:grpSpPr bwMode="auto">
              <a:xfrm>
                <a:off x="2907" y="3158"/>
                <a:ext cx="1648" cy="252"/>
                <a:chOff x="2907" y="3158"/>
                <a:chExt cx="1648" cy="252"/>
              </a:xfrm>
            </p:grpSpPr>
            <p:sp>
              <p:nvSpPr>
                <p:cNvPr id="54071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907" y="3158"/>
                  <a:ext cx="72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 dirty="0">
                      <a:solidFill>
                        <a:srgbClr val="0033CC"/>
                      </a:solidFill>
                      <a:latin typeface="Times New Roman" pitchFamily="18" charset="0"/>
                    </a:rPr>
                    <a:t>取</a:t>
                  </a:r>
                  <a:r>
                    <a:rPr lang="zh-CN" altLang="en-US" sz="2000" dirty="0">
                      <a:latin typeface="Times New Roman" pitchFamily="18" charset="0"/>
                    </a:rPr>
                    <a:t>指令 3</a:t>
                  </a:r>
                </a:p>
              </p:txBody>
            </p:sp>
            <p:sp>
              <p:nvSpPr>
                <p:cNvPr id="54071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675" y="3158"/>
                  <a:ext cx="88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执行指令 3</a:t>
                  </a:r>
                </a:p>
              </p:txBody>
            </p:sp>
          </p:grpSp>
          <p:sp>
            <p:nvSpPr>
              <p:cNvPr id="540714" name="Rectangle 42"/>
              <p:cNvSpPr>
                <a:spLocks noChangeArrowheads="1"/>
              </p:cNvSpPr>
              <p:nvPr/>
            </p:nvSpPr>
            <p:spPr bwMode="auto">
              <a:xfrm>
                <a:off x="3688" y="3120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3133725" y="1524000"/>
            <a:ext cx="2730500" cy="457200"/>
            <a:chOff x="1974" y="960"/>
            <a:chExt cx="1720" cy="288"/>
          </a:xfrm>
        </p:grpSpPr>
        <p:sp>
          <p:nvSpPr>
            <p:cNvPr id="540716" name="Text Box 44"/>
            <p:cNvSpPr txBox="1">
              <a:spLocks noChangeArrowheads="1"/>
            </p:cNvSpPr>
            <p:nvPr/>
          </p:nvSpPr>
          <p:spPr bwMode="auto">
            <a:xfrm>
              <a:off x="2060" y="998"/>
              <a:ext cx="7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取指令 2</a:t>
              </a:r>
            </a:p>
          </p:txBody>
        </p:sp>
        <p:sp>
          <p:nvSpPr>
            <p:cNvPr id="540717" name="Text Box 45"/>
            <p:cNvSpPr txBox="1">
              <a:spLocks noChangeArrowheads="1"/>
            </p:cNvSpPr>
            <p:nvPr/>
          </p:nvSpPr>
          <p:spPr bwMode="auto">
            <a:xfrm>
              <a:off x="2814" y="998"/>
              <a:ext cx="8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执行指令 2</a:t>
              </a:r>
            </a:p>
          </p:txBody>
        </p:sp>
        <p:sp>
          <p:nvSpPr>
            <p:cNvPr id="540718" name="Rectangle 46"/>
            <p:cNvSpPr>
              <a:spLocks noChangeArrowheads="1"/>
            </p:cNvSpPr>
            <p:nvPr/>
          </p:nvSpPr>
          <p:spPr bwMode="auto">
            <a:xfrm>
              <a:off x="1974" y="960"/>
              <a:ext cx="84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719" name="Rectangle 47"/>
            <p:cNvSpPr>
              <a:spLocks noChangeArrowheads="1"/>
            </p:cNvSpPr>
            <p:nvPr/>
          </p:nvSpPr>
          <p:spPr bwMode="auto">
            <a:xfrm>
              <a:off x="2816" y="960"/>
              <a:ext cx="84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720" name="Line 48"/>
            <p:cNvSpPr>
              <a:spLocks noChangeShapeType="1"/>
            </p:cNvSpPr>
            <p:nvPr/>
          </p:nvSpPr>
          <p:spPr bwMode="auto">
            <a:xfrm>
              <a:off x="3658" y="960"/>
              <a:ext cx="0" cy="288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457200" y="1504950"/>
            <a:ext cx="2738438" cy="495300"/>
            <a:chOff x="288" y="948"/>
            <a:chExt cx="1725" cy="312"/>
          </a:xfrm>
        </p:grpSpPr>
        <p:sp>
          <p:nvSpPr>
            <p:cNvPr id="540722" name="Rectangle 50"/>
            <p:cNvSpPr>
              <a:spLocks noChangeArrowheads="1"/>
            </p:cNvSpPr>
            <p:nvPr/>
          </p:nvSpPr>
          <p:spPr bwMode="auto">
            <a:xfrm>
              <a:off x="1136" y="960"/>
              <a:ext cx="845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288" y="948"/>
              <a:ext cx="1725" cy="312"/>
              <a:chOff x="288" y="948"/>
              <a:chExt cx="1725" cy="312"/>
            </a:xfrm>
          </p:grpSpPr>
          <p:sp>
            <p:nvSpPr>
              <p:cNvPr id="540724" name="Text Box 52"/>
              <p:cNvSpPr txBox="1">
                <a:spLocks noChangeArrowheads="1"/>
              </p:cNvSpPr>
              <p:nvPr/>
            </p:nvSpPr>
            <p:spPr bwMode="auto">
              <a:xfrm>
                <a:off x="379" y="998"/>
                <a:ext cx="7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取指令 1</a:t>
                </a:r>
              </a:p>
            </p:txBody>
          </p:sp>
          <p:sp>
            <p:nvSpPr>
              <p:cNvPr id="540725" name="Text Box 53"/>
              <p:cNvSpPr txBox="1">
                <a:spLocks noChangeArrowheads="1"/>
              </p:cNvSpPr>
              <p:nvPr/>
            </p:nvSpPr>
            <p:spPr bwMode="auto">
              <a:xfrm>
                <a:off x="1133" y="998"/>
                <a:ext cx="8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执行指令 1</a:t>
                </a:r>
              </a:p>
            </p:txBody>
          </p:sp>
          <p:sp>
            <p:nvSpPr>
              <p:cNvPr id="540726" name="Rectangle 54"/>
              <p:cNvSpPr>
                <a:spLocks noChangeArrowheads="1"/>
              </p:cNvSpPr>
              <p:nvPr/>
            </p:nvSpPr>
            <p:spPr bwMode="auto">
              <a:xfrm>
                <a:off x="288" y="960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0727" name="Line 55"/>
              <p:cNvSpPr>
                <a:spLocks noChangeShapeType="1"/>
              </p:cNvSpPr>
              <p:nvPr/>
            </p:nvSpPr>
            <p:spPr bwMode="auto">
              <a:xfrm>
                <a:off x="1972" y="960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0728" name="Freeform 56"/>
              <p:cNvSpPr>
                <a:spLocks/>
              </p:cNvSpPr>
              <p:nvPr/>
            </p:nvSpPr>
            <p:spPr bwMode="auto">
              <a:xfrm>
                <a:off x="288" y="948"/>
                <a:ext cx="1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2"/>
                  </a:cxn>
                </a:cxnLst>
                <a:rect l="0" t="0" r="r" b="b"/>
                <a:pathLst>
                  <a:path w="1" h="312">
                    <a:moveTo>
                      <a:pt x="0" y="0"/>
                    </a:moveTo>
                    <a:lnTo>
                      <a:pt x="0" y="312"/>
                    </a:lnTo>
                  </a:path>
                </a:pathLst>
              </a:custGeom>
              <a:noFill/>
              <a:ln w="5715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0729" name="Rectangle 5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sp>
        <p:nvSpPr>
          <p:cNvPr id="540730" name="AutoShape 5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4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4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4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4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82" grpId="0" autoUpdateAnimBg="0"/>
      <p:bldP spid="540683" grpId="0" autoUpdateAnimBg="0"/>
      <p:bldP spid="540684" grpId="0" autoUpdateAnimBg="0"/>
      <p:bldP spid="540685" grpId="0" autoUpdateAnimBg="0"/>
      <p:bldP spid="540686" grpId="0" autoUpdateAnimBg="0"/>
      <p:bldP spid="540687" grpId="0" autoUpdateAnimBg="0"/>
      <p:bldP spid="540688" grpId="0" autoUpdateAnimBg="0"/>
      <p:bldP spid="54069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第８章   </a:t>
            </a:r>
            <a:r>
              <a:rPr lang="en-US" altLang="zh-CN" b="1"/>
              <a:t>CPU </a:t>
            </a:r>
            <a:r>
              <a:rPr lang="zh-CN" altLang="en-US" b="1"/>
              <a:t>的结构和功能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00400" y="1981200"/>
            <a:ext cx="5715000" cy="3170238"/>
            <a:chOff x="624" y="1248"/>
            <a:chExt cx="3600" cy="1997"/>
          </a:xfrm>
        </p:grpSpPr>
        <p:sp>
          <p:nvSpPr>
            <p:cNvPr id="523268" name="Text Box 4"/>
            <p:cNvSpPr txBox="1">
              <a:spLocks noChangeArrowheads="1"/>
            </p:cNvSpPr>
            <p:nvPr/>
          </p:nvSpPr>
          <p:spPr bwMode="auto">
            <a:xfrm>
              <a:off x="624" y="1248"/>
              <a:ext cx="36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8.1  </a:t>
              </a:r>
              <a:r>
                <a:rPr lang="en-US" altLang="zh-CN" sz="3200">
                  <a:latin typeface="Times New Roman" pitchFamily="18" charset="0"/>
                  <a:hlinkClick r:id="" action="ppaction://noaction"/>
                </a:rPr>
                <a:t>CPU </a:t>
              </a: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的结构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523269" name="Text Box 5"/>
            <p:cNvSpPr txBox="1">
              <a:spLocks noChangeArrowheads="1"/>
            </p:cNvSpPr>
            <p:nvPr/>
          </p:nvSpPr>
          <p:spPr bwMode="auto">
            <a:xfrm>
              <a:off x="624" y="2336"/>
              <a:ext cx="36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8.3  指令流水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523270" name="Text Box 6"/>
            <p:cNvSpPr txBox="1">
              <a:spLocks noChangeArrowheads="1"/>
            </p:cNvSpPr>
            <p:nvPr/>
          </p:nvSpPr>
          <p:spPr bwMode="auto">
            <a:xfrm>
              <a:off x="624" y="1792"/>
              <a:ext cx="36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8.2  指令周期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523271" name="Text Box 7"/>
            <p:cNvSpPr txBox="1">
              <a:spLocks noChangeArrowheads="1"/>
            </p:cNvSpPr>
            <p:nvPr/>
          </p:nvSpPr>
          <p:spPr bwMode="auto">
            <a:xfrm>
              <a:off x="624" y="2880"/>
              <a:ext cx="36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8.4  中断系统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  <p:sp>
        <p:nvSpPr>
          <p:cNvPr id="523274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Text Box 2"/>
          <p:cNvSpPr txBox="1">
            <a:spLocks noChangeArrowheads="1"/>
          </p:cNvSpPr>
          <p:nvPr/>
        </p:nvSpPr>
        <p:spPr bwMode="auto">
          <a:xfrm>
            <a:off x="1238250" y="4325938"/>
            <a:ext cx="8316913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5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 必须等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上条</a:t>
            </a:r>
            <a:r>
              <a:rPr lang="zh-CN" alt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指令执行结束，才能确定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下条</a:t>
            </a:r>
            <a:r>
              <a:rPr lang="zh-CN" alt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指令的地址，  </a:t>
            </a:r>
          </a:p>
          <a:p>
            <a:pPr>
              <a:lnSpc>
                <a:spcPct val="165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 造成时间损失</a:t>
            </a: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468313" y="3810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3.  影响指令流水效率加倍的因素</a:t>
            </a: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933450" y="1295400"/>
            <a:ext cx="46783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(1)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执行时间 &gt; 取指时间</a:t>
            </a:r>
          </a:p>
        </p:txBody>
      </p:sp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933450" y="39624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marL="457200" indent="-457200">
              <a:spcBef>
                <a:spcPct val="0"/>
              </a:spcBef>
            </a:pPr>
            <a:r>
              <a:rPr lang="zh-CN" altLang="en-US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(2)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条件转移指令 </a:t>
            </a:r>
            <a:r>
              <a:rPr lang="zh-CN" altLang="en-US" sz="2400" dirty="0">
                <a:latin typeface="Times New Roman" pitchFamily="18" charset="0"/>
              </a:rPr>
              <a:t>对指令流水的影响</a:t>
            </a:r>
          </a:p>
          <a:p>
            <a:pPr marL="457200" indent="-457200"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      </a:t>
            </a:r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933450" y="5791200"/>
            <a:ext cx="647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      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解决办法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   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？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38250" y="2286000"/>
            <a:ext cx="6172200" cy="1079500"/>
            <a:chOff x="816" y="1440"/>
            <a:chExt cx="3888" cy="680"/>
          </a:xfrm>
        </p:grpSpPr>
        <p:sp>
          <p:nvSpPr>
            <p:cNvPr id="541704" name="Rectangle 8"/>
            <p:cNvSpPr>
              <a:spLocks noChangeArrowheads="1"/>
            </p:cNvSpPr>
            <p:nvPr/>
          </p:nvSpPr>
          <p:spPr bwMode="auto">
            <a:xfrm>
              <a:off x="816" y="1440"/>
              <a:ext cx="1056" cy="6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取指令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部件</a:t>
              </a:r>
            </a:p>
          </p:txBody>
        </p:sp>
        <p:sp>
          <p:nvSpPr>
            <p:cNvPr id="541705" name="Rectangle 9"/>
            <p:cNvSpPr>
              <a:spLocks noChangeArrowheads="1"/>
            </p:cNvSpPr>
            <p:nvPr/>
          </p:nvSpPr>
          <p:spPr bwMode="auto">
            <a:xfrm>
              <a:off x="2208" y="1440"/>
              <a:ext cx="1056" cy="68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 dirty="0">
                  <a:solidFill>
                    <a:srgbClr val="0033CC"/>
                  </a:solidFill>
                  <a:latin typeface="Times New Roman" pitchFamily="18" charset="0"/>
                </a:rPr>
                <a:t>指令部件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400" dirty="0">
                  <a:solidFill>
                    <a:srgbClr val="0033CC"/>
                  </a:solidFill>
                  <a:latin typeface="Times New Roman" pitchFamily="18" charset="0"/>
                </a:rPr>
                <a:t>缓冲区</a:t>
              </a:r>
            </a:p>
          </p:txBody>
        </p:sp>
        <p:sp>
          <p:nvSpPr>
            <p:cNvPr id="541706" name="Rectangle 10"/>
            <p:cNvSpPr>
              <a:spLocks noChangeArrowheads="1"/>
            </p:cNvSpPr>
            <p:nvPr/>
          </p:nvSpPr>
          <p:spPr bwMode="auto">
            <a:xfrm>
              <a:off x="3648" y="1440"/>
              <a:ext cx="1056" cy="6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执行指令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部件</a:t>
              </a:r>
            </a:p>
          </p:txBody>
        </p:sp>
        <p:sp>
          <p:nvSpPr>
            <p:cNvPr id="541707" name="Freeform 11"/>
            <p:cNvSpPr>
              <a:spLocks/>
            </p:cNvSpPr>
            <p:nvPr/>
          </p:nvSpPr>
          <p:spPr bwMode="auto">
            <a:xfrm>
              <a:off x="1872" y="1775"/>
              <a:ext cx="33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</a:cxnLst>
              <a:rect l="0" t="0" r="r" b="b"/>
              <a:pathLst>
                <a:path w="336" h="1">
                  <a:moveTo>
                    <a:pt x="0" y="0"/>
                  </a:move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1708" name="Freeform 12"/>
            <p:cNvSpPr>
              <a:spLocks/>
            </p:cNvSpPr>
            <p:nvPr/>
          </p:nvSpPr>
          <p:spPr bwMode="auto">
            <a:xfrm>
              <a:off x="3264" y="1775"/>
              <a:ext cx="38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384" h="1">
                  <a:moveTo>
                    <a:pt x="0" y="0"/>
                  </a:moveTo>
                  <a:lnTo>
                    <a:pt x="38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4419600" y="5105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33CC"/>
                </a:solidFill>
                <a:latin typeface="Times New Roman" pitchFamily="18" charset="0"/>
              </a:rPr>
              <a:t>猜测法</a:t>
            </a:r>
          </a:p>
        </p:txBody>
      </p:sp>
      <p:sp>
        <p:nvSpPr>
          <p:cNvPr id="541710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sp>
        <p:nvSpPr>
          <p:cNvPr id="541711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 autoUpdateAnimBg="0"/>
      <p:bldP spid="541700" grpId="0" autoUpdateAnimBg="0"/>
      <p:bldP spid="541701" grpId="0" autoUpdateAnimBg="0"/>
      <p:bldP spid="541702" grpId="0" autoUpdateAnimBg="0"/>
      <p:bldP spid="54170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ChangeArrowheads="1"/>
          </p:cNvSpPr>
          <p:nvPr/>
        </p:nvSpPr>
        <p:spPr bwMode="auto">
          <a:xfrm>
            <a:off x="381000" y="228600"/>
            <a:ext cx="46783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4.  指令的六级流水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1970088" y="6172200"/>
            <a:ext cx="20685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0033CC"/>
                </a:solidFill>
                <a:latin typeface="Times New Roman" pitchFamily="18" charset="0"/>
              </a:rPr>
              <a:t>六级流水</a:t>
            </a:r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4713288" y="61722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0033CC"/>
                </a:solidFill>
                <a:latin typeface="Times New Roman" pitchFamily="18" charset="0"/>
              </a:rPr>
              <a:t>14</a:t>
            </a:r>
            <a:r>
              <a:rPr lang="zh-CN" altLang="en-US" sz="2000" dirty="0">
                <a:latin typeface="Times New Roman" pitchFamily="18" charset="0"/>
              </a:rPr>
              <a:t> 个时间单位</a:t>
            </a:r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1970088" y="5715000"/>
            <a:ext cx="22971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0033CC"/>
                </a:solidFill>
                <a:latin typeface="Times New Roman" pitchFamily="18" charset="0"/>
              </a:rPr>
              <a:t>串行执行</a:t>
            </a:r>
          </a:p>
        </p:txBody>
      </p:sp>
      <p:sp>
        <p:nvSpPr>
          <p:cNvPr id="542726" name="Rectangle 6"/>
          <p:cNvSpPr>
            <a:spLocks noChangeArrowheads="1"/>
          </p:cNvSpPr>
          <p:nvPr/>
        </p:nvSpPr>
        <p:spPr bwMode="auto">
          <a:xfrm>
            <a:off x="4713288" y="5715000"/>
            <a:ext cx="353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000" dirty="0">
                <a:latin typeface="Times New Roman" pitchFamily="18" charset="0"/>
              </a:rPr>
              <a:t>6 </a:t>
            </a:r>
            <a:r>
              <a:rPr lang="zh-CN" altLang="en-US" sz="1800" dirty="0">
                <a:latin typeface="Times New Roman" pitchFamily="18" charset="0"/>
              </a:rPr>
              <a:t>×</a:t>
            </a:r>
            <a:r>
              <a:rPr lang="zh-CN" altLang="en-US" sz="2000" dirty="0">
                <a:latin typeface="Times New Roman" pitchFamily="18" charset="0"/>
              </a:rPr>
              <a:t> 9 ＝</a:t>
            </a:r>
            <a:r>
              <a:rPr lang="zh-CN" altLang="en-US" sz="2000" dirty="0">
                <a:solidFill>
                  <a:srgbClr val="0033CC"/>
                </a:solidFill>
                <a:latin typeface="Times New Roman" pitchFamily="18" charset="0"/>
              </a:rPr>
              <a:t> 54</a:t>
            </a:r>
            <a:r>
              <a:rPr lang="zh-CN" altLang="en-US" dirty="0">
                <a:solidFill>
                  <a:schemeClr val="folHlink"/>
                </a:solidFill>
                <a:latin typeface="Times New Roman" pitchFamily="18" charset="0"/>
              </a:rPr>
              <a:t>　</a:t>
            </a:r>
            <a:r>
              <a:rPr lang="zh-CN" altLang="en-US" sz="2000" dirty="0">
                <a:latin typeface="Times New Roman" pitchFamily="18" charset="0"/>
              </a:rPr>
              <a:t>个时间单位</a:t>
            </a: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1371600" y="5257800"/>
            <a:ext cx="320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000" dirty="0">
                <a:latin typeface="Times New Roman" pitchFamily="18" charset="0"/>
              </a:rPr>
              <a:t>完成 </a:t>
            </a:r>
            <a:r>
              <a:rPr lang="zh-CN" altLang="en-US" sz="2000" dirty="0">
                <a:solidFill>
                  <a:srgbClr val="0033CC"/>
                </a:solidFill>
                <a:latin typeface="Times New Roman" pitchFamily="18" charset="0"/>
              </a:rPr>
              <a:t>一条指令</a:t>
            </a:r>
          </a:p>
        </p:txBody>
      </p:sp>
      <p:sp>
        <p:nvSpPr>
          <p:cNvPr id="542728" name="Rectangle 8"/>
          <p:cNvSpPr>
            <a:spLocks noChangeArrowheads="1"/>
          </p:cNvSpPr>
          <p:nvPr/>
        </p:nvSpPr>
        <p:spPr bwMode="auto">
          <a:xfrm>
            <a:off x="4713288" y="52578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0033CC"/>
                </a:solidFill>
                <a:latin typeface="Times New Roman" pitchFamily="18" charset="0"/>
              </a:rPr>
              <a:t>6</a:t>
            </a:r>
            <a:r>
              <a:rPr lang="zh-CN" altLang="en-US" sz="20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</a:rPr>
              <a:t>个时间单位</a:t>
            </a:r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>
            <a:off x="7223125" y="41624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6642100" y="41624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1" name="Line 11"/>
          <p:cNvSpPr>
            <a:spLocks noChangeShapeType="1"/>
          </p:cNvSpPr>
          <p:nvPr/>
        </p:nvSpPr>
        <p:spPr bwMode="auto">
          <a:xfrm>
            <a:off x="6061075" y="41624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2" name="Line 12"/>
          <p:cNvSpPr>
            <a:spLocks noChangeShapeType="1"/>
          </p:cNvSpPr>
          <p:nvPr/>
        </p:nvSpPr>
        <p:spPr bwMode="auto">
          <a:xfrm>
            <a:off x="5480050" y="41624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3" name="Line 13"/>
          <p:cNvSpPr>
            <a:spLocks noChangeShapeType="1"/>
          </p:cNvSpPr>
          <p:nvPr/>
        </p:nvSpPr>
        <p:spPr bwMode="auto">
          <a:xfrm>
            <a:off x="4899025" y="41624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4" name="Line 14"/>
          <p:cNvSpPr>
            <a:spLocks noChangeShapeType="1"/>
          </p:cNvSpPr>
          <p:nvPr/>
        </p:nvSpPr>
        <p:spPr bwMode="auto">
          <a:xfrm>
            <a:off x="4318000" y="41624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5" name="Line 15"/>
          <p:cNvSpPr>
            <a:spLocks noChangeShapeType="1"/>
          </p:cNvSpPr>
          <p:nvPr/>
        </p:nvSpPr>
        <p:spPr bwMode="auto">
          <a:xfrm>
            <a:off x="7853363" y="44846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6" name="Line 16"/>
          <p:cNvSpPr>
            <a:spLocks noChangeShapeType="1"/>
          </p:cNvSpPr>
          <p:nvPr/>
        </p:nvSpPr>
        <p:spPr bwMode="auto">
          <a:xfrm>
            <a:off x="7270750" y="4484688"/>
            <a:ext cx="582613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7" name="Line 17"/>
          <p:cNvSpPr>
            <a:spLocks noChangeShapeType="1"/>
          </p:cNvSpPr>
          <p:nvPr/>
        </p:nvSpPr>
        <p:spPr bwMode="auto">
          <a:xfrm>
            <a:off x="6689725" y="44846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8" name="Line 18"/>
          <p:cNvSpPr>
            <a:spLocks noChangeShapeType="1"/>
          </p:cNvSpPr>
          <p:nvPr/>
        </p:nvSpPr>
        <p:spPr bwMode="auto">
          <a:xfrm>
            <a:off x="6108700" y="44846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9" name="Line 19"/>
          <p:cNvSpPr>
            <a:spLocks noChangeShapeType="1"/>
          </p:cNvSpPr>
          <p:nvPr/>
        </p:nvSpPr>
        <p:spPr bwMode="auto">
          <a:xfrm>
            <a:off x="5527675" y="44846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0" name="Line 20"/>
          <p:cNvSpPr>
            <a:spLocks noChangeShapeType="1"/>
          </p:cNvSpPr>
          <p:nvPr/>
        </p:nvSpPr>
        <p:spPr bwMode="auto">
          <a:xfrm>
            <a:off x="4946650" y="44846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1" name="Line 21"/>
          <p:cNvSpPr>
            <a:spLocks noChangeShapeType="1"/>
          </p:cNvSpPr>
          <p:nvPr/>
        </p:nvSpPr>
        <p:spPr bwMode="auto">
          <a:xfrm>
            <a:off x="8432800" y="4803775"/>
            <a:ext cx="582613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2" name="Line 22"/>
          <p:cNvSpPr>
            <a:spLocks noChangeShapeType="1"/>
          </p:cNvSpPr>
          <p:nvPr/>
        </p:nvSpPr>
        <p:spPr bwMode="auto">
          <a:xfrm>
            <a:off x="7851775" y="48037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3" name="Line 23"/>
          <p:cNvSpPr>
            <a:spLocks noChangeShapeType="1"/>
          </p:cNvSpPr>
          <p:nvPr/>
        </p:nvSpPr>
        <p:spPr bwMode="auto">
          <a:xfrm>
            <a:off x="7270750" y="48037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4" name="Line 24"/>
          <p:cNvSpPr>
            <a:spLocks noChangeShapeType="1"/>
          </p:cNvSpPr>
          <p:nvPr/>
        </p:nvSpPr>
        <p:spPr bwMode="auto">
          <a:xfrm>
            <a:off x="6689725" y="48037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5" name="Line 25"/>
          <p:cNvSpPr>
            <a:spLocks noChangeShapeType="1"/>
          </p:cNvSpPr>
          <p:nvPr/>
        </p:nvSpPr>
        <p:spPr bwMode="auto">
          <a:xfrm>
            <a:off x="6108700" y="48037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6" name="Line 26"/>
          <p:cNvSpPr>
            <a:spLocks noChangeShapeType="1"/>
          </p:cNvSpPr>
          <p:nvPr/>
        </p:nvSpPr>
        <p:spPr bwMode="auto">
          <a:xfrm>
            <a:off x="5527675" y="48037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7" name="Line 27"/>
          <p:cNvSpPr>
            <a:spLocks noChangeShapeType="1"/>
          </p:cNvSpPr>
          <p:nvPr/>
        </p:nvSpPr>
        <p:spPr bwMode="auto">
          <a:xfrm>
            <a:off x="5480050" y="32019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8" name="Line 28"/>
          <p:cNvSpPr>
            <a:spLocks noChangeShapeType="1"/>
          </p:cNvSpPr>
          <p:nvPr/>
        </p:nvSpPr>
        <p:spPr bwMode="auto">
          <a:xfrm>
            <a:off x="4899025" y="32019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9" name="Line 29"/>
          <p:cNvSpPr>
            <a:spLocks noChangeShapeType="1"/>
          </p:cNvSpPr>
          <p:nvPr/>
        </p:nvSpPr>
        <p:spPr bwMode="auto">
          <a:xfrm>
            <a:off x="4318000" y="32019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0" name="Line 30"/>
          <p:cNvSpPr>
            <a:spLocks noChangeShapeType="1"/>
          </p:cNvSpPr>
          <p:nvPr/>
        </p:nvSpPr>
        <p:spPr bwMode="auto">
          <a:xfrm>
            <a:off x="3736975" y="32019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1" name="Line 31"/>
          <p:cNvSpPr>
            <a:spLocks noChangeShapeType="1"/>
          </p:cNvSpPr>
          <p:nvPr/>
        </p:nvSpPr>
        <p:spPr bwMode="auto">
          <a:xfrm>
            <a:off x="3155950" y="32019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2" name="Line 32"/>
          <p:cNvSpPr>
            <a:spLocks noChangeShapeType="1"/>
          </p:cNvSpPr>
          <p:nvPr/>
        </p:nvSpPr>
        <p:spPr bwMode="auto">
          <a:xfrm>
            <a:off x="2574925" y="32019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3" name="Line 33"/>
          <p:cNvSpPr>
            <a:spLocks noChangeShapeType="1"/>
          </p:cNvSpPr>
          <p:nvPr/>
        </p:nvSpPr>
        <p:spPr bwMode="auto">
          <a:xfrm>
            <a:off x="6110288" y="35210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4" name="Line 34"/>
          <p:cNvSpPr>
            <a:spLocks noChangeShapeType="1"/>
          </p:cNvSpPr>
          <p:nvPr/>
        </p:nvSpPr>
        <p:spPr bwMode="auto">
          <a:xfrm>
            <a:off x="5527675" y="3521075"/>
            <a:ext cx="582613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5" name="Line 35"/>
          <p:cNvSpPr>
            <a:spLocks noChangeShapeType="1"/>
          </p:cNvSpPr>
          <p:nvPr/>
        </p:nvSpPr>
        <p:spPr bwMode="auto">
          <a:xfrm>
            <a:off x="4946650" y="35210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6" name="Line 36"/>
          <p:cNvSpPr>
            <a:spLocks noChangeShapeType="1"/>
          </p:cNvSpPr>
          <p:nvPr/>
        </p:nvSpPr>
        <p:spPr bwMode="auto">
          <a:xfrm>
            <a:off x="4365625" y="35210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7" name="Line 37"/>
          <p:cNvSpPr>
            <a:spLocks noChangeShapeType="1"/>
          </p:cNvSpPr>
          <p:nvPr/>
        </p:nvSpPr>
        <p:spPr bwMode="auto">
          <a:xfrm>
            <a:off x="3784600" y="35210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8" name="Line 38"/>
          <p:cNvSpPr>
            <a:spLocks noChangeShapeType="1"/>
          </p:cNvSpPr>
          <p:nvPr/>
        </p:nvSpPr>
        <p:spPr bwMode="auto">
          <a:xfrm>
            <a:off x="3203575" y="35210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9" name="Line 39"/>
          <p:cNvSpPr>
            <a:spLocks noChangeShapeType="1"/>
          </p:cNvSpPr>
          <p:nvPr/>
        </p:nvSpPr>
        <p:spPr bwMode="auto">
          <a:xfrm>
            <a:off x="6691313" y="38433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0" name="Line 40"/>
          <p:cNvSpPr>
            <a:spLocks noChangeShapeType="1"/>
          </p:cNvSpPr>
          <p:nvPr/>
        </p:nvSpPr>
        <p:spPr bwMode="auto">
          <a:xfrm>
            <a:off x="6108700" y="3843338"/>
            <a:ext cx="582613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1" name="Line 41"/>
          <p:cNvSpPr>
            <a:spLocks noChangeShapeType="1"/>
          </p:cNvSpPr>
          <p:nvPr/>
        </p:nvSpPr>
        <p:spPr bwMode="auto">
          <a:xfrm>
            <a:off x="5527675" y="38433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2" name="Line 42"/>
          <p:cNvSpPr>
            <a:spLocks noChangeShapeType="1"/>
          </p:cNvSpPr>
          <p:nvPr/>
        </p:nvSpPr>
        <p:spPr bwMode="auto">
          <a:xfrm>
            <a:off x="4946650" y="38433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3" name="Line 43"/>
          <p:cNvSpPr>
            <a:spLocks noChangeShapeType="1"/>
          </p:cNvSpPr>
          <p:nvPr/>
        </p:nvSpPr>
        <p:spPr bwMode="auto">
          <a:xfrm>
            <a:off x="4365625" y="38433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4" name="Line 44"/>
          <p:cNvSpPr>
            <a:spLocks noChangeShapeType="1"/>
          </p:cNvSpPr>
          <p:nvPr/>
        </p:nvSpPr>
        <p:spPr bwMode="auto">
          <a:xfrm>
            <a:off x="3784600" y="38433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5" name="Line 45"/>
          <p:cNvSpPr>
            <a:spLocks noChangeShapeType="1"/>
          </p:cNvSpPr>
          <p:nvPr/>
        </p:nvSpPr>
        <p:spPr bwMode="auto">
          <a:xfrm>
            <a:off x="3736975" y="22383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6" name="Line 46"/>
          <p:cNvSpPr>
            <a:spLocks noChangeShapeType="1"/>
          </p:cNvSpPr>
          <p:nvPr/>
        </p:nvSpPr>
        <p:spPr bwMode="auto">
          <a:xfrm>
            <a:off x="3155950" y="22383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7" name="Line 47"/>
          <p:cNvSpPr>
            <a:spLocks noChangeShapeType="1"/>
          </p:cNvSpPr>
          <p:nvPr/>
        </p:nvSpPr>
        <p:spPr bwMode="auto">
          <a:xfrm>
            <a:off x="2574925" y="22383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8" name="Line 48"/>
          <p:cNvSpPr>
            <a:spLocks noChangeShapeType="1"/>
          </p:cNvSpPr>
          <p:nvPr/>
        </p:nvSpPr>
        <p:spPr bwMode="auto">
          <a:xfrm>
            <a:off x="1993900" y="22383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9" name="Line 49"/>
          <p:cNvSpPr>
            <a:spLocks noChangeShapeType="1"/>
          </p:cNvSpPr>
          <p:nvPr/>
        </p:nvSpPr>
        <p:spPr bwMode="auto">
          <a:xfrm>
            <a:off x="1412875" y="22383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0" name="Line 50"/>
          <p:cNvSpPr>
            <a:spLocks noChangeShapeType="1"/>
          </p:cNvSpPr>
          <p:nvPr/>
        </p:nvSpPr>
        <p:spPr bwMode="auto">
          <a:xfrm>
            <a:off x="831850" y="22383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1" name="Line 51"/>
          <p:cNvSpPr>
            <a:spLocks noChangeShapeType="1"/>
          </p:cNvSpPr>
          <p:nvPr/>
        </p:nvSpPr>
        <p:spPr bwMode="auto">
          <a:xfrm>
            <a:off x="4367213" y="25606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2" name="Line 52"/>
          <p:cNvSpPr>
            <a:spLocks noChangeShapeType="1"/>
          </p:cNvSpPr>
          <p:nvPr/>
        </p:nvSpPr>
        <p:spPr bwMode="auto">
          <a:xfrm>
            <a:off x="3784600" y="2560638"/>
            <a:ext cx="582613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3" name="Line 53"/>
          <p:cNvSpPr>
            <a:spLocks noChangeShapeType="1"/>
          </p:cNvSpPr>
          <p:nvPr/>
        </p:nvSpPr>
        <p:spPr bwMode="auto">
          <a:xfrm>
            <a:off x="3203575" y="25606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4" name="Line 54"/>
          <p:cNvSpPr>
            <a:spLocks noChangeShapeType="1"/>
          </p:cNvSpPr>
          <p:nvPr/>
        </p:nvSpPr>
        <p:spPr bwMode="auto">
          <a:xfrm>
            <a:off x="2622550" y="25606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5" name="Line 55"/>
          <p:cNvSpPr>
            <a:spLocks noChangeShapeType="1"/>
          </p:cNvSpPr>
          <p:nvPr/>
        </p:nvSpPr>
        <p:spPr bwMode="auto">
          <a:xfrm>
            <a:off x="2041525" y="25606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6" name="Line 56"/>
          <p:cNvSpPr>
            <a:spLocks noChangeShapeType="1"/>
          </p:cNvSpPr>
          <p:nvPr/>
        </p:nvSpPr>
        <p:spPr bwMode="auto">
          <a:xfrm>
            <a:off x="1460500" y="25606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7" name="Line 57"/>
          <p:cNvSpPr>
            <a:spLocks noChangeShapeType="1"/>
          </p:cNvSpPr>
          <p:nvPr/>
        </p:nvSpPr>
        <p:spPr bwMode="auto">
          <a:xfrm>
            <a:off x="4948238" y="28797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8" name="Line 58"/>
          <p:cNvSpPr>
            <a:spLocks noChangeShapeType="1"/>
          </p:cNvSpPr>
          <p:nvPr/>
        </p:nvSpPr>
        <p:spPr bwMode="auto">
          <a:xfrm>
            <a:off x="4365625" y="2879725"/>
            <a:ext cx="582613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9" name="Line 59"/>
          <p:cNvSpPr>
            <a:spLocks noChangeShapeType="1"/>
          </p:cNvSpPr>
          <p:nvPr/>
        </p:nvSpPr>
        <p:spPr bwMode="auto">
          <a:xfrm>
            <a:off x="3784600" y="28797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80" name="Line 60"/>
          <p:cNvSpPr>
            <a:spLocks noChangeShapeType="1"/>
          </p:cNvSpPr>
          <p:nvPr/>
        </p:nvSpPr>
        <p:spPr bwMode="auto">
          <a:xfrm>
            <a:off x="3203575" y="28797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81" name="Line 61"/>
          <p:cNvSpPr>
            <a:spLocks noChangeShapeType="1"/>
          </p:cNvSpPr>
          <p:nvPr/>
        </p:nvSpPr>
        <p:spPr bwMode="auto">
          <a:xfrm>
            <a:off x="2622550" y="28797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82" name="Line 62"/>
          <p:cNvSpPr>
            <a:spLocks noChangeShapeType="1"/>
          </p:cNvSpPr>
          <p:nvPr/>
        </p:nvSpPr>
        <p:spPr bwMode="auto">
          <a:xfrm>
            <a:off x="2041525" y="28797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76200" y="917575"/>
            <a:ext cx="8920163" cy="4187825"/>
            <a:chOff x="48" y="578"/>
            <a:chExt cx="5619" cy="2638"/>
          </a:xfrm>
        </p:grpSpPr>
        <p:sp>
          <p:nvSpPr>
            <p:cNvPr id="542784" name="Line 64"/>
            <p:cNvSpPr>
              <a:spLocks noChangeShapeType="1"/>
            </p:cNvSpPr>
            <p:nvPr/>
          </p:nvSpPr>
          <p:spPr bwMode="auto">
            <a:xfrm>
              <a:off x="2007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5" name="Line 65"/>
            <p:cNvSpPr>
              <a:spLocks noChangeShapeType="1"/>
            </p:cNvSpPr>
            <p:nvPr/>
          </p:nvSpPr>
          <p:spPr bwMode="auto">
            <a:xfrm>
              <a:off x="2388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6" name="Line 66"/>
            <p:cNvSpPr>
              <a:spLocks noChangeShapeType="1"/>
            </p:cNvSpPr>
            <p:nvPr/>
          </p:nvSpPr>
          <p:spPr bwMode="auto">
            <a:xfrm>
              <a:off x="2739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7" name="Line 67"/>
            <p:cNvSpPr>
              <a:spLocks noChangeShapeType="1"/>
            </p:cNvSpPr>
            <p:nvPr/>
          </p:nvSpPr>
          <p:spPr bwMode="auto">
            <a:xfrm>
              <a:off x="3105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8" name="Line 68"/>
            <p:cNvSpPr>
              <a:spLocks noChangeShapeType="1"/>
            </p:cNvSpPr>
            <p:nvPr/>
          </p:nvSpPr>
          <p:spPr bwMode="auto">
            <a:xfrm>
              <a:off x="3471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9" name="Line 69"/>
            <p:cNvSpPr>
              <a:spLocks noChangeShapeType="1"/>
            </p:cNvSpPr>
            <p:nvPr/>
          </p:nvSpPr>
          <p:spPr bwMode="auto">
            <a:xfrm>
              <a:off x="3837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0" name="Line 70"/>
            <p:cNvSpPr>
              <a:spLocks noChangeShapeType="1"/>
            </p:cNvSpPr>
            <p:nvPr/>
          </p:nvSpPr>
          <p:spPr bwMode="auto">
            <a:xfrm>
              <a:off x="4203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1" name="Line 71"/>
            <p:cNvSpPr>
              <a:spLocks noChangeShapeType="1"/>
            </p:cNvSpPr>
            <p:nvPr/>
          </p:nvSpPr>
          <p:spPr bwMode="auto">
            <a:xfrm>
              <a:off x="4569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2" name="Line 72"/>
            <p:cNvSpPr>
              <a:spLocks noChangeShapeType="1"/>
            </p:cNvSpPr>
            <p:nvPr/>
          </p:nvSpPr>
          <p:spPr bwMode="auto">
            <a:xfrm>
              <a:off x="4935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3" name="Line 73"/>
            <p:cNvSpPr>
              <a:spLocks noChangeShapeType="1"/>
            </p:cNvSpPr>
            <p:nvPr/>
          </p:nvSpPr>
          <p:spPr bwMode="auto">
            <a:xfrm>
              <a:off x="5301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4" name="Line 74"/>
            <p:cNvSpPr>
              <a:spLocks noChangeShapeType="1"/>
            </p:cNvSpPr>
            <p:nvPr/>
          </p:nvSpPr>
          <p:spPr bwMode="auto">
            <a:xfrm>
              <a:off x="5667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5" name="Line 75"/>
            <p:cNvSpPr>
              <a:spLocks noChangeShapeType="1"/>
            </p:cNvSpPr>
            <p:nvPr/>
          </p:nvSpPr>
          <p:spPr bwMode="auto">
            <a:xfrm>
              <a:off x="543" y="1192"/>
              <a:ext cx="0" cy="19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6" name="Line 76"/>
            <p:cNvSpPr>
              <a:spLocks noChangeShapeType="1"/>
            </p:cNvSpPr>
            <p:nvPr/>
          </p:nvSpPr>
          <p:spPr bwMode="auto">
            <a:xfrm>
              <a:off x="909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7" name="Line 77"/>
            <p:cNvSpPr>
              <a:spLocks noChangeShapeType="1"/>
            </p:cNvSpPr>
            <p:nvPr/>
          </p:nvSpPr>
          <p:spPr bwMode="auto">
            <a:xfrm>
              <a:off x="1275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8" name="Line 78"/>
            <p:cNvSpPr>
              <a:spLocks noChangeShapeType="1"/>
            </p:cNvSpPr>
            <p:nvPr/>
          </p:nvSpPr>
          <p:spPr bwMode="auto">
            <a:xfrm>
              <a:off x="1641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9" name="Text Box 79"/>
            <p:cNvSpPr txBox="1">
              <a:spLocks noChangeArrowheads="1"/>
            </p:cNvSpPr>
            <p:nvPr/>
          </p:nvSpPr>
          <p:spPr bwMode="auto">
            <a:xfrm>
              <a:off x="3488" y="2551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2800" name="Text Box 80"/>
            <p:cNvSpPr txBox="1">
              <a:spLocks noChangeArrowheads="1"/>
            </p:cNvSpPr>
            <p:nvPr/>
          </p:nvSpPr>
          <p:spPr bwMode="auto">
            <a:xfrm>
              <a:off x="3880" y="2551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2801" name="Text Box 81"/>
            <p:cNvSpPr txBox="1">
              <a:spLocks noChangeArrowheads="1"/>
            </p:cNvSpPr>
            <p:nvPr/>
          </p:nvSpPr>
          <p:spPr bwMode="auto">
            <a:xfrm>
              <a:off x="4276" y="2551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2802" name="Text Box 82"/>
            <p:cNvSpPr txBox="1">
              <a:spLocks noChangeArrowheads="1"/>
            </p:cNvSpPr>
            <p:nvPr/>
          </p:nvSpPr>
          <p:spPr bwMode="auto">
            <a:xfrm>
              <a:off x="4571" y="2551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2803" name="Text Box 83"/>
            <p:cNvSpPr txBox="1">
              <a:spLocks noChangeArrowheads="1"/>
            </p:cNvSpPr>
            <p:nvPr/>
          </p:nvSpPr>
          <p:spPr bwMode="auto">
            <a:xfrm>
              <a:off x="3168" y="255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2804" name="Text Box 84"/>
            <p:cNvSpPr txBox="1">
              <a:spLocks noChangeArrowheads="1"/>
            </p:cNvSpPr>
            <p:nvPr/>
          </p:nvSpPr>
          <p:spPr bwMode="auto">
            <a:xfrm>
              <a:off x="2804" y="2551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2805" name="Text Box 85"/>
            <p:cNvSpPr txBox="1">
              <a:spLocks noChangeArrowheads="1"/>
            </p:cNvSpPr>
            <p:nvPr/>
          </p:nvSpPr>
          <p:spPr bwMode="auto">
            <a:xfrm>
              <a:off x="3872" y="2768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2806" name="Text Box 86"/>
            <p:cNvSpPr txBox="1">
              <a:spLocks noChangeArrowheads="1"/>
            </p:cNvSpPr>
            <p:nvPr/>
          </p:nvSpPr>
          <p:spPr bwMode="auto">
            <a:xfrm>
              <a:off x="4252" y="2768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2807" name="Text Box 87"/>
            <p:cNvSpPr txBox="1">
              <a:spLocks noChangeArrowheads="1"/>
            </p:cNvSpPr>
            <p:nvPr/>
          </p:nvSpPr>
          <p:spPr bwMode="auto">
            <a:xfrm>
              <a:off x="4624" y="2768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2808" name="Text Box 88"/>
            <p:cNvSpPr txBox="1">
              <a:spLocks noChangeArrowheads="1"/>
            </p:cNvSpPr>
            <p:nvPr/>
          </p:nvSpPr>
          <p:spPr bwMode="auto">
            <a:xfrm>
              <a:off x="4944" y="2768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2809" name="Text Box 89"/>
            <p:cNvSpPr txBox="1">
              <a:spLocks noChangeArrowheads="1"/>
            </p:cNvSpPr>
            <p:nvPr/>
          </p:nvSpPr>
          <p:spPr bwMode="auto">
            <a:xfrm>
              <a:off x="3516" y="27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2810" name="Text Box 90"/>
            <p:cNvSpPr txBox="1">
              <a:spLocks noChangeArrowheads="1"/>
            </p:cNvSpPr>
            <p:nvPr/>
          </p:nvSpPr>
          <p:spPr bwMode="auto">
            <a:xfrm>
              <a:off x="3176" y="276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2811" name="Text Box 91"/>
            <p:cNvSpPr txBox="1">
              <a:spLocks noChangeArrowheads="1"/>
            </p:cNvSpPr>
            <p:nvPr/>
          </p:nvSpPr>
          <p:spPr bwMode="auto">
            <a:xfrm>
              <a:off x="4244" y="2985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2812" name="Text Box 92"/>
            <p:cNvSpPr txBox="1">
              <a:spLocks noChangeArrowheads="1"/>
            </p:cNvSpPr>
            <p:nvPr/>
          </p:nvSpPr>
          <p:spPr bwMode="auto">
            <a:xfrm>
              <a:off x="4600" y="2985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2813" name="Text Box 93"/>
            <p:cNvSpPr txBox="1">
              <a:spLocks noChangeArrowheads="1"/>
            </p:cNvSpPr>
            <p:nvPr/>
          </p:nvSpPr>
          <p:spPr bwMode="auto">
            <a:xfrm>
              <a:off x="4992" y="2985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2814" name="Text Box 94"/>
            <p:cNvSpPr txBox="1">
              <a:spLocks noChangeArrowheads="1"/>
            </p:cNvSpPr>
            <p:nvPr/>
          </p:nvSpPr>
          <p:spPr bwMode="auto">
            <a:xfrm>
              <a:off x="5292" y="2985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2815" name="Text Box 95"/>
            <p:cNvSpPr txBox="1">
              <a:spLocks noChangeArrowheads="1"/>
            </p:cNvSpPr>
            <p:nvPr/>
          </p:nvSpPr>
          <p:spPr bwMode="auto">
            <a:xfrm>
              <a:off x="3900" y="298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2816" name="Text Box 96"/>
            <p:cNvSpPr txBox="1">
              <a:spLocks noChangeArrowheads="1"/>
            </p:cNvSpPr>
            <p:nvPr/>
          </p:nvSpPr>
          <p:spPr bwMode="auto">
            <a:xfrm>
              <a:off x="3524" y="2985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2817" name="Text Box 97"/>
            <p:cNvSpPr txBox="1">
              <a:spLocks noChangeArrowheads="1"/>
            </p:cNvSpPr>
            <p:nvPr/>
          </p:nvSpPr>
          <p:spPr bwMode="auto">
            <a:xfrm>
              <a:off x="2421" y="1898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2818" name="Text Box 98"/>
            <p:cNvSpPr txBox="1">
              <a:spLocks noChangeArrowheads="1"/>
            </p:cNvSpPr>
            <p:nvPr/>
          </p:nvSpPr>
          <p:spPr bwMode="auto">
            <a:xfrm>
              <a:off x="2776" y="1898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2819" name="Text Box 99"/>
            <p:cNvSpPr txBox="1">
              <a:spLocks noChangeArrowheads="1"/>
            </p:cNvSpPr>
            <p:nvPr/>
          </p:nvSpPr>
          <p:spPr bwMode="auto">
            <a:xfrm>
              <a:off x="3172" y="1898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2820" name="Text Box 100"/>
            <p:cNvSpPr txBox="1">
              <a:spLocks noChangeArrowheads="1"/>
            </p:cNvSpPr>
            <p:nvPr/>
          </p:nvSpPr>
          <p:spPr bwMode="auto">
            <a:xfrm>
              <a:off x="3467" y="1898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2821" name="Text Box 101"/>
            <p:cNvSpPr txBox="1">
              <a:spLocks noChangeArrowheads="1"/>
            </p:cNvSpPr>
            <p:nvPr/>
          </p:nvSpPr>
          <p:spPr bwMode="auto">
            <a:xfrm>
              <a:off x="2080" y="189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2822" name="Text Box 102"/>
            <p:cNvSpPr txBox="1">
              <a:spLocks noChangeArrowheads="1"/>
            </p:cNvSpPr>
            <p:nvPr/>
          </p:nvSpPr>
          <p:spPr bwMode="auto">
            <a:xfrm>
              <a:off x="1716" y="189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2823" name="Text Box 103"/>
            <p:cNvSpPr txBox="1">
              <a:spLocks noChangeArrowheads="1"/>
            </p:cNvSpPr>
            <p:nvPr/>
          </p:nvSpPr>
          <p:spPr bwMode="auto">
            <a:xfrm>
              <a:off x="2768" y="2116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2824" name="Text Box 104"/>
            <p:cNvSpPr txBox="1">
              <a:spLocks noChangeArrowheads="1"/>
            </p:cNvSpPr>
            <p:nvPr/>
          </p:nvSpPr>
          <p:spPr bwMode="auto">
            <a:xfrm>
              <a:off x="3148" y="211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2825" name="Text Box 105"/>
            <p:cNvSpPr txBox="1">
              <a:spLocks noChangeArrowheads="1"/>
            </p:cNvSpPr>
            <p:nvPr/>
          </p:nvSpPr>
          <p:spPr bwMode="auto">
            <a:xfrm>
              <a:off x="3520" y="2116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2826" name="Text Box 106"/>
            <p:cNvSpPr txBox="1">
              <a:spLocks noChangeArrowheads="1"/>
            </p:cNvSpPr>
            <p:nvPr/>
          </p:nvSpPr>
          <p:spPr bwMode="auto">
            <a:xfrm>
              <a:off x="3852" y="2116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2827" name="Text Box 107"/>
            <p:cNvSpPr txBox="1">
              <a:spLocks noChangeArrowheads="1"/>
            </p:cNvSpPr>
            <p:nvPr/>
          </p:nvSpPr>
          <p:spPr bwMode="auto">
            <a:xfrm>
              <a:off x="2449" y="2116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2828" name="Text Box 108"/>
            <p:cNvSpPr txBox="1">
              <a:spLocks noChangeArrowheads="1"/>
            </p:cNvSpPr>
            <p:nvPr/>
          </p:nvSpPr>
          <p:spPr bwMode="auto">
            <a:xfrm>
              <a:off x="2088" y="2116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2829" name="Text Box 109"/>
            <p:cNvSpPr txBox="1">
              <a:spLocks noChangeArrowheads="1"/>
            </p:cNvSpPr>
            <p:nvPr/>
          </p:nvSpPr>
          <p:spPr bwMode="auto">
            <a:xfrm>
              <a:off x="3140" y="2333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2830" name="Text Box 110"/>
            <p:cNvSpPr txBox="1">
              <a:spLocks noChangeArrowheads="1"/>
            </p:cNvSpPr>
            <p:nvPr/>
          </p:nvSpPr>
          <p:spPr bwMode="auto">
            <a:xfrm>
              <a:off x="3496" y="2333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2831" name="Text Box 111"/>
            <p:cNvSpPr txBox="1">
              <a:spLocks noChangeArrowheads="1"/>
            </p:cNvSpPr>
            <p:nvPr/>
          </p:nvSpPr>
          <p:spPr bwMode="auto">
            <a:xfrm>
              <a:off x="3904" y="2333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2832" name="Text Box 112"/>
            <p:cNvSpPr txBox="1">
              <a:spLocks noChangeArrowheads="1"/>
            </p:cNvSpPr>
            <p:nvPr/>
          </p:nvSpPr>
          <p:spPr bwMode="auto">
            <a:xfrm>
              <a:off x="4224" y="2333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2833" name="Text Box 113"/>
            <p:cNvSpPr txBox="1">
              <a:spLocks noChangeArrowheads="1"/>
            </p:cNvSpPr>
            <p:nvPr/>
          </p:nvSpPr>
          <p:spPr bwMode="auto">
            <a:xfrm>
              <a:off x="2796" y="233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2834" name="Text Box 114"/>
            <p:cNvSpPr txBox="1">
              <a:spLocks noChangeArrowheads="1"/>
            </p:cNvSpPr>
            <p:nvPr/>
          </p:nvSpPr>
          <p:spPr bwMode="auto">
            <a:xfrm>
              <a:off x="2457" y="233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2835" name="Text Box 115"/>
            <p:cNvSpPr txBox="1">
              <a:spLocks noChangeArrowheads="1"/>
            </p:cNvSpPr>
            <p:nvPr/>
          </p:nvSpPr>
          <p:spPr bwMode="auto">
            <a:xfrm>
              <a:off x="1284" y="1248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2836" name="Text Box 116"/>
            <p:cNvSpPr txBox="1">
              <a:spLocks noChangeArrowheads="1"/>
            </p:cNvSpPr>
            <p:nvPr/>
          </p:nvSpPr>
          <p:spPr bwMode="auto">
            <a:xfrm>
              <a:off x="1688" y="1248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2837" name="Text Box 117"/>
            <p:cNvSpPr txBox="1">
              <a:spLocks noChangeArrowheads="1"/>
            </p:cNvSpPr>
            <p:nvPr/>
          </p:nvSpPr>
          <p:spPr bwMode="auto">
            <a:xfrm>
              <a:off x="2083" y="1248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2838" name="Text Box 118"/>
            <p:cNvSpPr txBox="1">
              <a:spLocks noChangeArrowheads="1"/>
            </p:cNvSpPr>
            <p:nvPr/>
          </p:nvSpPr>
          <p:spPr bwMode="auto">
            <a:xfrm>
              <a:off x="2400" y="1248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2839" name="Text Box 119"/>
            <p:cNvSpPr txBox="1">
              <a:spLocks noChangeArrowheads="1"/>
            </p:cNvSpPr>
            <p:nvPr/>
          </p:nvSpPr>
          <p:spPr bwMode="auto">
            <a:xfrm>
              <a:off x="974" y="124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2840" name="Text Box 120"/>
            <p:cNvSpPr txBox="1">
              <a:spLocks noChangeArrowheads="1"/>
            </p:cNvSpPr>
            <p:nvPr/>
          </p:nvSpPr>
          <p:spPr bwMode="auto">
            <a:xfrm>
              <a:off x="606" y="124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2841" name="Text Box 121"/>
            <p:cNvSpPr txBox="1">
              <a:spLocks noChangeArrowheads="1"/>
            </p:cNvSpPr>
            <p:nvPr/>
          </p:nvSpPr>
          <p:spPr bwMode="auto">
            <a:xfrm>
              <a:off x="1680" y="1461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2842" name="Text Box 122"/>
            <p:cNvSpPr txBox="1">
              <a:spLocks noChangeArrowheads="1"/>
            </p:cNvSpPr>
            <p:nvPr/>
          </p:nvSpPr>
          <p:spPr bwMode="auto">
            <a:xfrm>
              <a:off x="2059" y="1461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2843" name="Text Box 123"/>
            <p:cNvSpPr txBox="1">
              <a:spLocks noChangeArrowheads="1"/>
            </p:cNvSpPr>
            <p:nvPr/>
          </p:nvSpPr>
          <p:spPr bwMode="auto">
            <a:xfrm>
              <a:off x="2452" y="1461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2844" name="Text Box 124"/>
            <p:cNvSpPr txBox="1">
              <a:spLocks noChangeArrowheads="1"/>
            </p:cNvSpPr>
            <p:nvPr/>
          </p:nvSpPr>
          <p:spPr bwMode="auto">
            <a:xfrm>
              <a:off x="2748" y="1461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2845" name="Text Box 125"/>
            <p:cNvSpPr txBox="1">
              <a:spLocks noChangeArrowheads="1"/>
            </p:cNvSpPr>
            <p:nvPr/>
          </p:nvSpPr>
          <p:spPr bwMode="auto">
            <a:xfrm>
              <a:off x="1312" y="146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2846" name="Text Box 126"/>
            <p:cNvSpPr txBox="1">
              <a:spLocks noChangeArrowheads="1"/>
            </p:cNvSpPr>
            <p:nvPr/>
          </p:nvSpPr>
          <p:spPr bwMode="auto">
            <a:xfrm>
              <a:off x="982" y="1461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2847" name="Text Box 127"/>
            <p:cNvSpPr txBox="1">
              <a:spLocks noChangeArrowheads="1"/>
            </p:cNvSpPr>
            <p:nvPr/>
          </p:nvSpPr>
          <p:spPr bwMode="auto">
            <a:xfrm>
              <a:off x="2052" y="1680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2848" name="Text Box 128"/>
            <p:cNvSpPr txBox="1">
              <a:spLocks noChangeArrowheads="1"/>
            </p:cNvSpPr>
            <p:nvPr/>
          </p:nvSpPr>
          <p:spPr bwMode="auto">
            <a:xfrm>
              <a:off x="2429" y="168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2849" name="Text Box 129"/>
            <p:cNvSpPr txBox="1">
              <a:spLocks noChangeArrowheads="1"/>
            </p:cNvSpPr>
            <p:nvPr/>
          </p:nvSpPr>
          <p:spPr bwMode="auto">
            <a:xfrm>
              <a:off x="2800" y="1680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2850" name="Text Box 130"/>
            <p:cNvSpPr txBox="1">
              <a:spLocks noChangeArrowheads="1"/>
            </p:cNvSpPr>
            <p:nvPr/>
          </p:nvSpPr>
          <p:spPr bwMode="auto">
            <a:xfrm>
              <a:off x="3120" y="1680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2851" name="Text Box 131"/>
            <p:cNvSpPr txBox="1">
              <a:spLocks noChangeArrowheads="1"/>
            </p:cNvSpPr>
            <p:nvPr/>
          </p:nvSpPr>
          <p:spPr bwMode="auto">
            <a:xfrm>
              <a:off x="1708" y="168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2852" name="Text Box 132"/>
            <p:cNvSpPr txBox="1">
              <a:spLocks noChangeArrowheads="1"/>
            </p:cNvSpPr>
            <p:nvPr/>
          </p:nvSpPr>
          <p:spPr bwMode="auto">
            <a:xfrm>
              <a:off x="1320" y="168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2853" name="Line 133"/>
            <p:cNvSpPr>
              <a:spLocks noChangeShapeType="1"/>
            </p:cNvSpPr>
            <p:nvPr/>
          </p:nvSpPr>
          <p:spPr bwMode="auto">
            <a:xfrm>
              <a:off x="1988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4" name="Line 134"/>
            <p:cNvSpPr>
              <a:spLocks noChangeShapeType="1"/>
            </p:cNvSpPr>
            <p:nvPr/>
          </p:nvSpPr>
          <p:spPr bwMode="auto">
            <a:xfrm>
              <a:off x="2354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5" name="Line 135"/>
            <p:cNvSpPr>
              <a:spLocks noChangeShapeType="1"/>
            </p:cNvSpPr>
            <p:nvPr/>
          </p:nvSpPr>
          <p:spPr bwMode="auto">
            <a:xfrm>
              <a:off x="2720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6" name="Line 136"/>
            <p:cNvSpPr>
              <a:spLocks noChangeShapeType="1"/>
            </p:cNvSpPr>
            <p:nvPr/>
          </p:nvSpPr>
          <p:spPr bwMode="auto">
            <a:xfrm>
              <a:off x="3086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7" name="Line 137"/>
            <p:cNvSpPr>
              <a:spLocks noChangeShapeType="1"/>
            </p:cNvSpPr>
            <p:nvPr/>
          </p:nvSpPr>
          <p:spPr bwMode="auto">
            <a:xfrm>
              <a:off x="3452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8" name="Line 138"/>
            <p:cNvSpPr>
              <a:spLocks noChangeShapeType="1"/>
            </p:cNvSpPr>
            <p:nvPr/>
          </p:nvSpPr>
          <p:spPr bwMode="auto">
            <a:xfrm>
              <a:off x="3818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9" name="Line 139"/>
            <p:cNvSpPr>
              <a:spLocks noChangeShapeType="1"/>
            </p:cNvSpPr>
            <p:nvPr/>
          </p:nvSpPr>
          <p:spPr bwMode="auto">
            <a:xfrm>
              <a:off x="4184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0" name="Line 140"/>
            <p:cNvSpPr>
              <a:spLocks noChangeShapeType="1"/>
            </p:cNvSpPr>
            <p:nvPr/>
          </p:nvSpPr>
          <p:spPr bwMode="auto">
            <a:xfrm>
              <a:off x="4550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1" name="Line 141"/>
            <p:cNvSpPr>
              <a:spLocks noChangeShapeType="1"/>
            </p:cNvSpPr>
            <p:nvPr/>
          </p:nvSpPr>
          <p:spPr bwMode="auto">
            <a:xfrm>
              <a:off x="4916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2" name="Line 142"/>
            <p:cNvSpPr>
              <a:spLocks noChangeShapeType="1"/>
            </p:cNvSpPr>
            <p:nvPr/>
          </p:nvSpPr>
          <p:spPr bwMode="auto">
            <a:xfrm>
              <a:off x="5282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3" name="Line 143"/>
            <p:cNvSpPr>
              <a:spLocks noChangeShapeType="1"/>
            </p:cNvSpPr>
            <p:nvPr/>
          </p:nvSpPr>
          <p:spPr bwMode="auto">
            <a:xfrm>
              <a:off x="5648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4" name="Line 144"/>
            <p:cNvSpPr>
              <a:spLocks noChangeShapeType="1"/>
            </p:cNvSpPr>
            <p:nvPr/>
          </p:nvSpPr>
          <p:spPr bwMode="auto">
            <a:xfrm>
              <a:off x="524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5" name="Line 145"/>
            <p:cNvSpPr>
              <a:spLocks noChangeShapeType="1"/>
            </p:cNvSpPr>
            <p:nvPr/>
          </p:nvSpPr>
          <p:spPr bwMode="auto">
            <a:xfrm>
              <a:off x="890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6" name="Line 146"/>
            <p:cNvSpPr>
              <a:spLocks noChangeShapeType="1"/>
            </p:cNvSpPr>
            <p:nvPr/>
          </p:nvSpPr>
          <p:spPr bwMode="auto">
            <a:xfrm>
              <a:off x="1256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7" name="Line 147"/>
            <p:cNvSpPr>
              <a:spLocks noChangeShapeType="1"/>
            </p:cNvSpPr>
            <p:nvPr/>
          </p:nvSpPr>
          <p:spPr bwMode="auto">
            <a:xfrm>
              <a:off x="1622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8" name="Freeform 148"/>
            <p:cNvSpPr>
              <a:spLocks/>
            </p:cNvSpPr>
            <p:nvPr/>
          </p:nvSpPr>
          <p:spPr bwMode="auto">
            <a:xfrm>
              <a:off x="517" y="1085"/>
              <a:ext cx="5128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380" y="0"/>
                </a:cxn>
              </a:cxnLst>
              <a:rect l="0" t="0" r="r" b="b"/>
              <a:pathLst>
                <a:path w="5380" h="4">
                  <a:moveTo>
                    <a:pt x="0" y="4"/>
                  </a:moveTo>
                  <a:lnTo>
                    <a:pt x="53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9" name="Text Box 149"/>
            <p:cNvSpPr txBox="1">
              <a:spLocks noChangeArrowheads="1"/>
            </p:cNvSpPr>
            <p:nvPr/>
          </p:nvSpPr>
          <p:spPr bwMode="auto">
            <a:xfrm>
              <a:off x="48" y="1248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1</a:t>
              </a:r>
            </a:p>
          </p:txBody>
        </p:sp>
        <p:sp>
          <p:nvSpPr>
            <p:cNvPr id="542870" name="Text Box 150"/>
            <p:cNvSpPr txBox="1">
              <a:spLocks noChangeArrowheads="1"/>
            </p:cNvSpPr>
            <p:nvPr/>
          </p:nvSpPr>
          <p:spPr bwMode="auto">
            <a:xfrm>
              <a:off x="48" y="1461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2</a:t>
              </a:r>
            </a:p>
          </p:txBody>
        </p:sp>
        <p:sp>
          <p:nvSpPr>
            <p:cNvPr id="542871" name="Text Box 151"/>
            <p:cNvSpPr txBox="1">
              <a:spLocks noChangeArrowheads="1"/>
            </p:cNvSpPr>
            <p:nvPr/>
          </p:nvSpPr>
          <p:spPr bwMode="auto">
            <a:xfrm>
              <a:off x="48" y="1680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3</a:t>
              </a:r>
            </a:p>
          </p:txBody>
        </p:sp>
        <p:sp>
          <p:nvSpPr>
            <p:cNvPr id="542872" name="Text Box 152"/>
            <p:cNvSpPr txBox="1">
              <a:spLocks noChangeArrowheads="1"/>
            </p:cNvSpPr>
            <p:nvPr/>
          </p:nvSpPr>
          <p:spPr bwMode="auto">
            <a:xfrm>
              <a:off x="48" y="1898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4</a:t>
              </a:r>
            </a:p>
          </p:txBody>
        </p:sp>
        <p:sp>
          <p:nvSpPr>
            <p:cNvPr id="542873" name="Text Box 153"/>
            <p:cNvSpPr txBox="1">
              <a:spLocks noChangeArrowheads="1"/>
            </p:cNvSpPr>
            <p:nvPr/>
          </p:nvSpPr>
          <p:spPr bwMode="auto">
            <a:xfrm>
              <a:off x="48" y="2116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5</a:t>
              </a:r>
            </a:p>
          </p:txBody>
        </p:sp>
        <p:sp>
          <p:nvSpPr>
            <p:cNvPr id="542874" name="Text Box 154"/>
            <p:cNvSpPr txBox="1">
              <a:spLocks noChangeArrowheads="1"/>
            </p:cNvSpPr>
            <p:nvPr/>
          </p:nvSpPr>
          <p:spPr bwMode="auto">
            <a:xfrm>
              <a:off x="48" y="2333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6</a:t>
              </a:r>
            </a:p>
          </p:txBody>
        </p:sp>
        <p:sp>
          <p:nvSpPr>
            <p:cNvPr id="542875" name="Text Box 155"/>
            <p:cNvSpPr txBox="1">
              <a:spLocks noChangeArrowheads="1"/>
            </p:cNvSpPr>
            <p:nvPr/>
          </p:nvSpPr>
          <p:spPr bwMode="auto">
            <a:xfrm>
              <a:off x="48" y="2551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7</a:t>
              </a:r>
            </a:p>
          </p:txBody>
        </p:sp>
        <p:sp>
          <p:nvSpPr>
            <p:cNvPr id="542876" name="Text Box 156"/>
            <p:cNvSpPr txBox="1">
              <a:spLocks noChangeArrowheads="1"/>
            </p:cNvSpPr>
            <p:nvPr/>
          </p:nvSpPr>
          <p:spPr bwMode="auto">
            <a:xfrm>
              <a:off x="48" y="2768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8</a:t>
              </a:r>
            </a:p>
          </p:txBody>
        </p:sp>
        <p:sp>
          <p:nvSpPr>
            <p:cNvPr id="542877" name="Text Box 157"/>
            <p:cNvSpPr txBox="1">
              <a:spLocks noChangeArrowheads="1"/>
            </p:cNvSpPr>
            <p:nvPr/>
          </p:nvSpPr>
          <p:spPr bwMode="auto">
            <a:xfrm>
              <a:off x="48" y="2985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9</a:t>
              </a:r>
            </a:p>
          </p:txBody>
        </p:sp>
        <p:sp>
          <p:nvSpPr>
            <p:cNvPr id="542878" name="Line 158"/>
            <p:cNvSpPr>
              <a:spLocks noChangeShapeType="1"/>
            </p:cNvSpPr>
            <p:nvPr/>
          </p:nvSpPr>
          <p:spPr bwMode="auto">
            <a:xfrm>
              <a:off x="528" y="713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9" name="Text Box 159"/>
            <p:cNvSpPr txBox="1">
              <a:spLocks noChangeArrowheads="1"/>
            </p:cNvSpPr>
            <p:nvPr/>
          </p:nvSpPr>
          <p:spPr bwMode="auto">
            <a:xfrm>
              <a:off x="566" y="852"/>
              <a:ext cx="5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1        2       3       4       5        6       7       8       9       10     11     12    13      14</a:t>
              </a:r>
            </a:p>
          </p:txBody>
        </p:sp>
        <p:sp>
          <p:nvSpPr>
            <p:cNvPr id="542880" name="Text Box 160"/>
            <p:cNvSpPr txBox="1">
              <a:spLocks noChangeArrowheads="1"/>
            </p:cNvSpPr>
            <p:nvPr/>
          </p:nvSpPr>
          <p:spPr bwMode="auto">
            <a:xfrm>
              <a:off x="2774" y="578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42881" name="Line 161"/>
            <p:cNvSpPr>
              <a:spLocks noChangeShapeType="1"/>
            </p:cNvSpPr>
            <p:nvPr/>
          </p:nvSpPr>
          <p:spPr bwMode="auto">
            <a:xfrm>
              <a:off x="528" y="1433"/>
              <a:ext cx="22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2882" name="Line 162"/>
            <p:cNvSpPr>
              <a:spLocks noChangeShapeType="1"/>
            </p:cNvSpPr>
            <p:nvPr/>
          </p:nvSpPr>
          <p:spPr bwMode="auto">
            <a:xfrm>
              <a:off x="3456" y="3168"/>
              <a:ext cx="22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2883" name="Rectangle 16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sp>
        <p:nvSpPr>
          <p:cNvPr id="542884" name="AutoShape 16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autoUpdateAnimBg="0"/>
      <p:bldP spid="542724" grpId="0" autoUpdateAnimBg="0"/>
      <p:bldP spid="542725" grpId="0" autoUpdateAnimBg="0"/>
      <p:bldP spid="542726" grpId="0" autoUpdateAnimBg="0"/>
      <p:bldP spid="542727" grpId="0" autoUpdateAnimBg="0"/>
      <p:bldP spid="54272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19200" y="5715000"/>
            <a:ext cx="7924800" cy="854075"/>
            <a:chOff x="768" y="3600"/>
            <a:chExt cx="4992" cy="538"/>
          </a:xfrm>
        </p:grpSpPr>
        <p:sp>
          <p:nvSpPr>
            <p:cNvPr id="543747" name="Text Box 3"/>
            <p:cNvSpPr txBox="1">
              <a:spLocks noChangeArrowheads="1"/>
            </p:cNvSpPr>
            <p:nvPr/>
          </p:nvSpPr>
          <p:spPr bwMode="auto">
            <a:xfrm>
              <a:off x="768" y="3600"/>
              <a:ext cx="20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指令 1 与指令 4 冲突</a:t>
              </a:r>
            </a:p>
          </p:txBody>
        </p:sp>
        <p:sp>
          <p:nvSpPr>
            <p:cNvPr id="543748" name="Text Box 4"/>
            <p:cNvSpPr txBox="1">
              <a:spLocks noChangeArrowheads="1"/>
            </p:cNvSpPr>
            <p:nvPr/>
          </p:nvSpPr>
          <p:spPr bwMode="auto">
            <a:xfrm>
              <a:off x="768" y="3888"/>
              <a:ext cx="20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指令 2 与指令 5 冲突</a:t>
              </a:r>
            </a:p>
          </p:txBody>
        </p:sp>
        <p:sp>
          <p:nvSpPr>
            <p:cNvPr id="543749" name="Text Box 5"/>
            <p:cNvSpPr txBox="1">
              <a:spLocks noChangeArrowheads="1"/>
            </p:cNvSpPr>
            <p:nvPr/>
          </p:nvSpPr>
          <p:spPr bwMode="auto">
            <a:xfrm>
              <a:off x="2784" y="3600"/>
              <a:ext cx="29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指令1、指令3、指令 6 冲突</a:t>
              </a:r>
            </a:p>
          </p:txBody>
        </p:sp>
        <p:sp>
          <p:nvSpPr>
            <p:cNvPr id="543750" name="Text Box 6"/>
            <p:cNvSpPr txBox="1">
              <a:spLocks noChangeArrowheads="1"/>
            </p:cNvSpPr>
            <p:nvPr/>
          </p:nvSpPr>
          <p:spPr bwMode="auto">
            <a:xfrm>
              <a:off x="2784" y="3804"/>
              <a:ext cx="20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6200" y="1371600"/>
            <a:ext cx="8920163" cy="4105275"/>
            <a:chOff x="48" y="864"/>
            <a:chExt cx="5619" cy="2586"/>
          </a:xfrm>
        </p:grpSpPr>
        <p:sp>
          <p:nvSpPr>
            <p:cNvPr id="543752" name="Line 8"/>
            <p:cNvSpPr>
              <a:spLocks noChangeShapeType="1"/>
            </p:cNvSpPr>
            <p:nvPr/>
          </p:nvSpPr>
          <p:spPr bwMode="auto">
            <a:xfrm>
              <a:off x="2007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53" name="Line 9"/>
            <p:cNvSpPr>
              <a:spLocks noChangeShapeType="1"/>
            </p:cNvSpPr>
            <p:nvPr/>
          </p:nvSpPr>
          <p:spPr bwMode="auto">
            <a:xfrm>
              <a:off x="2373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54" name="Line 10"/>
            <p:cNvSpPr>
              <a:spLocks noChangeShapeType="1"/>
            </p:cNvSpPr>
            <p:nvPr/>
          </p:nvSpPr>
          <p:spPr bwMode="auto">
            <a:xfrm>
              <a:off x="2739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55" name="Line 11"/>
            <p:cNvSpPr>
              <a:spLocks noChangeShapeType="1"/>
            </p:cNvSpPr>
            <p:nvPr/>
          </p:nvSpPr>
          <p:spPr bwMode="auto">
            <a:xfrm>
              <a:off x="3105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56" name="Line 12"/>
            <p:cNvSpPr>
              <a:spLocks noChangeShapeType="1"/>
            </p:cNvSpPr>
            <p:nvPr/>
          </p:nvSpPr>
          <p:spPr bwMode="auto">
            <a:xfrm>
              <a:off x="3471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57" name="Line 13"/>
            <p:cNvSpPr>
              <a:spLocks noChangeShapeType="1"/>
            </p:cNvSpPr>
            <p:nvPr/>
          </p:nvSpPr>
          <p:spPr bwMode="auto">
            <a:xfrm>
              <a:off x="3837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58" name="Line 14"/>
            <p:cNvSpPr>
              <a:spLocks noChangeShapeType="1"/>
            </p:cNvSpPr>
            <p:nvPr/>
          </p:nvSpPr>
          <p:spPr bwMode="auto">
            <a:xfrm>
              <a:off x="4203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59" name="Line 15"/>
            <p:cNvSpPr>
              <a:spLocks noChangeShapeType="1"/>
            </p:cNvSpPr>
            <p:nvPr/>
          </p:nvSpPr>
          <p:spPr bwMode="auto">
            <a:xfrm>
              <a:off x="4569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60" name="Line 16"/>
            <p:cNvSpPr>
              <a:spLocks noChangeShapeType="1"/>
            </p:cNvSpPr>
            <p:nvPr/>
          </p:nvSpPr>
          <p:spPr bwMode="auto">
            <a:xfrm>
              <a:off x="4935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61" name="Line 17"/>
            <p:cNvSpPr>
              <a:spLocks noChangeShapeType="1"/>
            </p:cNvSpPr>
            <p:nvPr/>
          </p:nvSpPr>
          <p:spPr bwMode="auto">
            <a:xfrm>
              <a:off x="5301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62" name="Line 18"/>
            <p:cNvSpPr>
              <a:spLocks noChangeShapeType="1"/>
            </p:cNvSpPr>
            <p:nvPr/>
          </p:nvSpPr>
          <p:spPr bwMode="auto">
            <a:xfrm>
              <a:off x="5667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63" name="Line 19"/>
            <p:cNvSpPr>
              <a:spLocks noChangeShapeType="1"/>
            </p:cNvSpPr>
            <p:nvPr/>
          </p:nvSpPr>
          <p:spPr bwMode="auto">
            <a:xfrm>
              <a:off x="543" y="1478"/>
              <a:ext cx="0" cy="19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64" name="Line 20"/>
            <p:cNvSpPr>
              <a:spLocks noChangeShapeType="1"/>
            </p:cNvSpPr>
            <p:nvPr/>
          </p:nvSpPr>
          <p:spPr bwMode="auto">
            <a:xfrm>
              <a:off x="909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65" name="Line 21"/>
            <p:cNvSpPr>
              <a:spLocks noChangeShapeType="1"/>
            </p:cNvSpPr>
            <p:nvPr/>
          </p:nvSpPr>
          <p:spPr bwMode="auto">
            <a:xfrm>
              <a:off x="1275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66" name="Line 22"/>
            <p:cNvSpPr>
              <a:spLocks noChangeShapeType="1"/>
            </p:cNvSpPr>
            <p:nvPr/>
          </p:nvSpPr>
          <p:spPr bwMode="auto">
            <a:xfrm>
              <a:off x="1641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67" name="Text Box 23"/>
            <p:cNvSpPr txBox="1">
              <a:spLocks noChangeArrowheads="1"/>
            </p:cNvSpPr>
            <p:nvPr/>
          </p:nvSpPr>
          <p:spPr bwMode="auto">
            <a:xfrm>
              <a:off x="3488" y="2734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3768" name="Text Box 24"/>
            <p:cNvSpPr txBox="1">
              <a:spLocks noChangeArrowheads="1"/>
            </p:cNvSpPr>
            <p:nvPr/>
          </p:nvSpPr>
          <p:spPr bwMode="auto">
            <a:xfrm>
              <a:off x="3880" y="2734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3769" name="Text Box 25"/>
            <p:cNvSpPr txBox="1">
              <a:spLocks noChangeArrowheads="1"/>
            </p:cNvSpPr>
            <p:nvPr/>
          </p:nvSpPr>
          <p:spPr bwMode="auto">
            <a:xfrm>
              <a:off x="4276" y="2734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3770" name="Text Box 26"/>
            <p:cNvSpPr txBox="1">
              <a:spLocks noChangeArrowheads="1"/>
            </p:cNvSpPr>
            <p:nvPr/>
          </p:nvSpPr>
          <p:spPr bwMode="auto">
            <a:xfrm>
              <a:off x="4571" y="2734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3771" name="Text Box 27"/>
            <p:cNvSpPr txBox="1">
              <a:spLocks noChangeArrowheads="1"/>
            </p:cNvSpPr>
            <p:nvPr/>
          </p:nvSpPr>
          <p:spPr bwMode="auto">
            <a:xfrm>
              <a:off x="3168" y="273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3772" name="Text Box 28"/>
            <p:cNvSpPr txBox="1">
              <a:spLocks noChangeArrowheads="1"/>
            </p:cNvSpPr>
            <p:nvPr/>
          </p:nvSpPr>
          <p:spPr bwMode="auto">
            <a:xfrm>
              <a:off x="2804" y="273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3773" name="Text Box 29"/>
            <p:cNvSpPr txBox="1">
              <a:spLocks noChangeArrowheads="1"/>
            </p:cNvSpPr>
            <p:nvPr/>
          </p:nvSpPr>
          <p:spPr bwMode="auto">
            <a:xfrm>
              <a:off x="3872" y="2937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3774" name="Text Box 30"/>
            <p:cNvSpPr txBox="1">
              <a:spLocks noChangeArrowheads="1"/>
            </p:cNvSpPr>
            <p:nvPr/>
          </p:nvSpPr>
          <p:spPr bwMode="auto">
            <a:xfrm>
              <a:off x="4252" y="2937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3775" name="Text Box 31"/>
            <p:cNvSpPr txBox="1">
              <a:spLocks noChangeArrowheads="1"/>
            </p:cNvSpPr>
            <p:nvPr/>
          </p:nvSpPr>
          <p:spPr bwMode="auto">
            <a:xfrm>
              <a:off x="4624" y="2937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3776" name="Text Box 32"/>
            <p:cNvSpPr txBox="1">
              <a:spLocks noChangeArrowheads="1"/>
            </p:cNvSpPr>
            <p:nvPr/>
          </p:nvSpPr>
          <p:spPr bwMode="auto">
            <a:xfrm>
              <a:off x="4944" y="2937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3777" name="Text Box 33"/>
            <p:cNvSpPr txBox="1">
              <a:spLocks noChangeArrowheads="1"/>
            </p:cNvSpPr>
            <p:nvPr/>
          </p:nvSpPr>
          <p:spPr bwMode="auto">
            <a:xfrm>
              <a:off x="3516" y="293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3778" name="Text Box 34"/>
            <p:cNvSpPr txBox="1">
              <a:spLocks noChangeArrowheads="1"/>
            </p:cNvSpPr>
            <p:nvPr/>
          </p:nvSpPr>
          <p:spPr bwMode="auto">
            <a:xfrm>
              <a:off x="3176" y="293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3779" name="Text Box 35"/>
            <p:cNvSpPr txBox="1">
              <a:spLocks noChangeArrowheads="1"/>
            </p:cNvSpPr>
            <p:nvPr/>
          </p:nvSpPr>
          <p:spPr bwMode="auto">
            <a:xfrm>
              <a:off x="4244" y="3138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3780" name="Text Box 36"/>
            <p:cNvSpPr txBox="1">
              <a:spLocks noChangeArrowheads="1"/>
            </p:cNvSpPr>
            <p:nvPr/>
          </p:nvSpPr>
          <p:spPr bwMode="auto">
            <a:xfrm>
              <a:off x="4600" y="3138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3781" name="Text Box 37"/>
            <p:cNvSpPr txBox="1">
              <a:spLocks noChangeArrowheads="1"/>
            </p:cNvSpPr>
            <p:nvPr/>
          </p:nvSpPr>
          <p:spPr bwMode="auto">
            <a:xfrm>
              <a:off x="4992" y="3138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3782" name="Text Box 38"/>
            <p:cNvSpPr txBox="1">
              <a:spLocks noChangeArrowheads="1"/>
            </p:cNvSpPr>
            <p:nvPr/>
          </p:nvSpPr>
          <p:spPr bwMode="auto">
            <a:xfrm>
              <a:off x="5292" y="3138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3783" name="Text Box 39"/>
            <p:cNvSpPr txBox="1">
              <a:spLocks noChangeArrowheads="1"/>
            </p:cNvSpPr>
            <p:nvPr/>
          </p:nvSpPr>
          <p:spPr bwMode="auto">
            <a:xfrm>
              <a:off x="3900" y="313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3784" name="Text Box 40"/>
            <p:cNvSpPr txBox="1">
              <a:spLocks noChangeArrowheads="1"/>
            </p:cNvSpPr>
            <p:nvPr/>
          </p:nvSpPr>
          <p:spPr bwMode="auto">
            <a:xfrm>
              <a:off x="3524" y="313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3785" name="Text Box 41"/>
            <p:cNvSpPr txBox="1">
              <a:spLocks noChangeArrowheads="1"/>
            </p:cNvSpPr>
            <p:nvPr/>
          </p:nvSpPr>
          <p:spPr bwMode="auto">
            <a:xfrm>
              <a:off x="2421" y="2127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3786" name="Text Box 42"/>
            <p:cNvSpPr txBox="1">
              <a:spLocks noChangeArrowheads="1"/>
            </p:cNvSpPr>
            <p:nvPr/>
          </p:nvSpPr>
          <p:spPr bwMode="auto">
            <a:xfrm>
              <a:off x="2776" y="2127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3787" name="Text Box 43"/>
            <p:cNvSpPr txBox="1">
              <a:spLocks noChangeArrowheads="1"/>
            </p:cNvSpPr>
            <p:nvPr/>
          </p:nvSpPr>
          <p:spPr bwMode="auto">
            <a:xfrm>
              <a:off x="3172" y="2127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3788" name="Text Box 44"/>
            <p:cNvSpPr txBox="1">
              <a:spLocks noChangeArrowheads="1"/>
            </p:cNvSpPr>
            <p:nvPr/>
          </p:nvSpPr>
          <p:spPr bwMode="auto">
            <a:xfrm>
              <a:off x="3467" y="2127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3789" name="Text Box 45"/>
            <p:cNvSpPr txBox="1">
              <a:spLocks noChangeArrowheads="1"/>
            </p:cNvSpPr>
            <p:nvPr/>
          </p:nvSpPr>
          <p:spPr bwMode="auto">
            <a:xfrm>
              <a:off x="2092" y="212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3790" name="Text Box 46"/>
            <p:cNvSpPr txBox="1">
              <a:spLocks noChangeArrowheads="1"/>
            </p:cNvSpPr>
            <p:nvPr/>
          </p:nvSpPr>
          <p:spPr bwMode="auto">
            <a:xfrm>
              <a:off x="1716" y="212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3791" name="Text Box 47"/>
            <p:cNvSpPr txBox="1">
              <a:spLocks noChangeArrowheads="1"/>
            </p:cNvSpPr>
            <p:nvPr/>
          </p:nvSpPr>
          <p:spPr bwMode="auto">
            <a:xfrm>
              <a:off x="2768" y="2330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3792" name="Text Box 48"/>
            <p:cNvSpPr txBox="1">
              <a:spLocks noChangeArrowheads="1"/>
            </p:cNvSpPr>
            <p:nvPr/>
          </p:nvSpPr>
          <p:spPr bwMode="auto">
            <a:xfrm>
              <a:off x="3148" y="233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3793" name="Text Box 49"/>
            <p:cNvSpPr txBox="1">
              <a:spLocks noChangeArrowheads="1"/>
            </p:cNvSpPr>
            <p:nvPr/>
          </p:nvSpPr>
          <p:spPr bwMode="auto">
            <a:xfrm>
              <a:off x="3520" y="2330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3794" name="Text Box 50"/>
            <p:cNvSpPr txBox="1">
              <a:spLocks noChangeArrowheads="1"/>
            </p:cNvSpPr>
            <p:nvPr/>
          </p:nvSpPr>
          <p:spPr bwMode="auto">
            <a:xfrm>
              <a:off x="3852" y="2330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3795" name="Text Box 51"/>
            <p:cNvSpPr txBox="1">
              <a:spLocks noChangeArrowheads="1"/>
            </p:cNvSpPr>
            <p:nvPr/>
          </p:nvSpPr>
          <p:spPr bwMode="auto">
            <a:xfrm>
              <a:off x="2449" y="233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3796" name="Text Box 52"/>
            <p:cNvSpPr txBox="1">
              <a:spLocks noChangeArrowheads="1"/>
            </p:cNvSpPr>
            <p:nvPr/>
          </p:nvSpPr>
          <p:spPr bwMode="auto">
            <a:xfrm>
              <a:off x="2100" y="233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3797" name="Text Box 53"/>
            <p:cNvSpPr txBox="1">
              <a:spLocks noChangeArrowheads="1"/>
            </p:cNvSpPr>
            <p:nvPr/>
          </p:nvSpPr>
          <p:spPr bwMode="auto">
            <a:xfrm>
              <a:off x="3140" y="2533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3798" name="Text Box 54"/>
            <p:cNvSpPr txBox="1">
              <a:spLocks noChangeArrowheads="1"/>
            </p:cNvSpPr>
            <p:nvPr/>
          </p:nvSpPr>
          <p:spPr bwMode="auto">
            <a:xfrm>
              <a:off x="3496" y="2533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3799" name="Text Box 55"/>
            <p:cNvSpPr txBox="1">
              <a:spLocks noChangeArrowheads="1"/>
            </p:cNvSpPr>
            <p:nvPr/>
          </p:nvSpPr>
          <p:spPr bwMode="auto">
            <a:xfrm>
              <a:off x="3904" y="2533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3800" name="Text Box 56"/>
            <p:cNvSpPr txBox="1">
              <a:spLocks noChangeArrowheads="1"/>
            </p:cNvSpPr>
            <p:nvPr/>
          </p:nvSpPr>
          <p:spPr bwMode="auto">
            <a:xfrm>
              <a:off x="4224" y="2533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3801" name="Text Box 57"/>
            <p:cNvSpPr txBox="1">
              <a:spLocks noChangeArrowheads="1"/>
            </p:cNvSpPr>
            <p:nvPr/>
          </p:nvSpPr>
          <p:spPr bwMode="auto">
            <a:xfrm>
              <a:off x="2796" y="253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3802" name="Text Box 58"/>
            <p:cNvSpPr txBox="1">
              <a:spLocks noChangeArrowheads="1"/>
            </p:cNvSpPr>
            <p:nvPr/>
          </p:nvSpPr>
          <p:spPr bwMode="auto">
            <a:xfrm>
              <a:off x="2457" y="253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3803" name="Text Box 59"/>
            <p:cNvSpPr txBox="1">
              <a:spLocks noChangeArrowheads="1"/>
            </p:cNvSpPr>
            <p:nvPr/>
          </p:nvSpPr>
          <p:spPr bwMode="auto">
            <a:xfrm>
              <a:off x="1284" y="1522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3804" name="Text Box 60"/>
            <p:cNvSpPr txBox="1">
              <a:spLocks noChangeArrowheads="1"/>
            </p:cNvSpPr>
            <p:nvPr/>
          </p:nvSpPr>
          <p:spPr bwMode="auto">
            <a:xfrm>
              <a:off x="1688" y="152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3805" name="Text Box 61"/>
            <p:cNvSpPr txBox="1">
              <a:spLocks noChangeArrowheads="1"/>
            </p:cNvSpPr>
            <p:nvPr/>
          </p:nvSpPr>
          <p:spPr bwMode="auto">
            <a:xfrm>
              <a:off x="2096" y="1522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dirty="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3806" name="Text Box 62"/>
            <p:cNvSpPr txBox="1">
              <a:spLocks noChangeArrowheads="1"/>
            </p:cNvSpPr>
            <p:nvPr/>
          </p:nvSpPr>
          <p:spPr bwMode="auto">
            <a:xfrm>
              <a:off x="2400" y="1522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folHlink"/>
                  </a:solidFill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3807" name="Text Box 63"/>
            <p:cNvSpPr txBox="1">
              <a:spLocks noChangeArrowheads="1"/>
            </p:cNvSpPr>
            <p:nvPr/>
          </p:nvSpPr>
          <p:spPr bwMode="auto">
            <a:xfrm>
              <a:off x="974" y="1522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3808" name="Text Box 64"/>
            <p:cNvSpPr txBox="1">
              <a:spLocks noChangeArrowheads="1"/>
            </p:cNvSpPr>
            <p:nvPr/>
          </p:nvSpPr>
          <p:spPr bwMode="auto">
            <a:xfrm>
              <a:off x="606" y="152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3809" name="Text Box 65"/>
            <p:cNvSpPr txBox="1">
              <a:spLocks noChangeArrowheads="1"/>
            </p:cNvSpPr>
            <p:nvPr/>
          </p:nvSpPr>
          <p:spPr bwMode="auto">
            <a:xfrm>
              <a:off x="1680" y="1724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3810" name="Text Box 66"/>
            <p:cNvSpPr txBox="1">
              <a:spLocks noChangeArrowheads="1"/>
            </p:cNvSpPr>
            <p:nvPr/>
          </p:nvSpPr>
          <p:spPr bwMode="auto">
            <a:xfrm>
              <a:off x="2072" y="1724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3811" name="Text Box 67"/>
            <p:cNvSpPr txBox="1">
              <a:spLocks noChangeArrowheads="1"/>
            </p:cNvSpPr>
            <p:nvPr/>
          </p:nvSpPr>
          <p:spPr bwMode="auto">
            <a:xfrm>
              <a:off x="2453" y="1724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3812" name="Text Box 68"/>
            <p:cNvSpPr txBox="1">
              <a:spLocks noChangeArrowheads="1"/>
            </p:cNvSpPr>
            <p:nvPr/>
          </p:nvSpPr>
          <p:spPr bwMode="auto">
            <a:xfrm>
              <a:off x="2748" y="1724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3813" name="Text Box 69"/>
            <p:cNvSpPr txBox="1">
              <a:spLocks noChangeArrowheads="1"/>
            </p:cNvSpPr>
            <p:nvPr/>
          </p:nvSpPr>
          <p:spPr bwMode="auto">
            <a:xfrm>
              <a:off x="1312" y="17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3814" name="Text Box 70"/>
            <p:cNvSpPr txBox="1">
              <a:spLocks noChangeArrowheads="1"/>
            </p:cNvSpPr>
            <p:nvPr/>
          </p:nvSpPr>
          <p:spPr bwMode="auto">
            <a:xfrm>
              <a:off x="982" y="172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3815" name="Text Box 71"/>
            <p:cNvSpPr txBox="1">
              <a:spLocks noChangeArrowheads="1"/>
            </p:cNvSpPr>
            <p:nvPr/>
          </p:nvSpPr>
          <p:spPr bwMode="auto">
            <a:xfrm>
              <a:off x="2064" y="1926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3816" name="Text Box 72"/>
            <p:cNvSpPr txBox="1">
              <a:spLocks noChangeArrowheads="1"/>
            </p:cNvSpPr>
            <p:nvPr/>
          </p:nvSpPr>
          <p:spPr bwMode="auto">
            <a:xfrm>
              <a:off x="2429" y="192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3817" name="Text Box 73"/>
            <p:cNvSpPr txBox="1">
              <a:spLocks noChangeArrowheads="1"/>
            </p:cNvSpPr>
            <p:nvPr/>
          </p:nvSpPr>
          <p:spPr bwMode="auto">
            <a:xfrm>
              <a:off x="2800" y="1926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3818" name="Text Box 74"/>
            <p:cNvSpPr txBox="1">
              <a:spLocks noChangeArrowheads="1"/>
            </p:cNvSpPr>
            <p:nvPr/>
          </p:nvSpPr>
          <p:spPr bwMode="auto">
            <a:xfrm>
              <a:off x="3120" y="1926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3819" name="Text Box 75"/>
            <p:cNvSpPr txBox="1">
              <a:spLocks noChangeArrowheads="1"/>
            </p:cNvSpPr>
            <p:nvPr/>
          </p:nvSpPr>
          <p:spPr bwMode="auto">
            <a:xfrm>
              <a:off x="1708" y="1926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3820" name="Text Box 76"/>
            <p:cNvSpPr txBox="1">
              <a:spLocks noChangeArrowheads="1"/>
            </p:cNvSpPr>
            <p:nvPr/>
          </p:nvSpPr>
          <p:spPr bwMode="auto">
            <a:xfrm>
              <a:off x="1320" y="1926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3821" name="Line 77"/>
            <p:cNvSpPr>
              <a:spLocks noChangeShapeType="1"/>
            </p:cNvSpPr>
            <p:nvPr/>
          </p:nvSpPr>
          <p:spPr bwMode="auto">
            <a:xfrm>
              <a:off x="1988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22" name="Line 78"/>
            <p:cNvSpPr>
              <a:spLocks noChangeShapeType="1"/>
            </p:cNvSpPr>
            <p:nvPr/>
          </p:nvSpPr>
          <p:spPr bwMode="auto">
            <a:xfrm>
              <a:off x="2354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23" name="Line 79"/>
            <p:cNvSpPr>
              <a:spLocks noChangeShapeType="1"/>
            </p:cNvSpPr>
            <p:nvPr/>
          </p:nvSpPr>
          <p:spPr bwMode="auto">
            <a:xfrm>
              <a:off x="2720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24" name="Line 80"/>
            <p:cNvSpPr>
              <a:spLocks noChangeShapeType="1"/>
            </p:cNvSpPr>
            <p:nvPr/>
          </p:nvSpPr>
          <p:spPr bwMode="auto">
            <a:xfrm>
              <a:off x="3086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25" name="Line 81"/>
            <p:cNvSpPr>
              <a:spLocks noChangeShapeType="1"/>
            </p:cNvSpPr>
            <p:nvPr/>
          </p:nvSpPr>
          <p:spPr bwMode="auto">
            <a:xfrm>
              <a:off x="3452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26" name="Line 82"/>
            <p:cNvSpPr>
              <a:spLocks noChangeShapeType="1"/>
            </p:cNvSpPr>
            <p:nvPr/>
          </p:nvSpPr>
          <p:spPr bwMode="auto">
            <a:xfrm>
              <a:off x="3818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27" name="Line 83"/>
            <p:cNvSpPr>
              <a:spLocks noChangeShapeType="1"/>
            </p:cNvSpPr>
            <p:nvPr/>
          </p:nvSpPr>
          <p:spPr bwMode="auto">
            <a:xfrm>
              <a:off x="4184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28" name="Line 84"/>
            <p:cNvSpPr>
              <a:spLocks noChangeShapeType="1"/>
            </p:cNvSpPr>
            <p:nvPr/>
          </p:nvSpPr>
          <p:spPr bwMode="auto">
            <a:xfrm>
              <a:off x="4550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29" name="Line 85"/>
            <p:cNvSpPr>
              <a:spLocks noChangeShapeType="1"/>
            </p:cNvSpPr>
            <p:nvPr/>
          </p:nvSpPr>
          <p:spPr bwMode="auto">
            <a:xfrm>
              <a:off x="4916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30" name="Line 86"/>
            <p:cNvSpPr>
              <a:spLocks noChangeShapeType="1"/>
            </p:cNvSpPr>
            <p:nvPr/>
          </p:nvSpPr>
          <p:spPr bwMode="auto">
            <a:xfrm>
              <a:off x="5282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31" name="Line 87"/>
            <p:cNvSpPr>
              <a:spLocks noChangeShapeType="1"/>
            </p:cNvSpPr>
            <p:nvPr/>
          </p:nvSpPr>
          <p:spPr bwMode="auto">
            <a:xfrm>
              <a:off x="5648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32" name="Line 88"/>
            <p:cNvSpPr>
              <a:spLocks noChangeShapeType="1"/>
            </p:cNvSpPr>
            <p:nvPr/>
          </p:nvSpPr>
          <p:spPr bwMode="auto">
            <a:xfrm>
              <a:off x="524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33" name="Line 89"/>
            <p:cNvSpPr>
              <a:spLocks noChangeShapeType="1"/>
            </p:cNvSpPr>
            <p:nvPr/>
          </p:nvSpPr>
          <p:spPr bwMode="auto">
            <a:xfrm>
              <a:off x="890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34" name="Line 90"/>
            <p:cNvSpPr>
              <a:spLocks noChangeShapeType="1"/>
            </p:cNvSpPr>
            <p:nvPr/>
          </p:nvSpPr>
          <p:spPr bwMode="auto">
            <a:xfrm>
              <a:off x="1256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35" name="Line 91"/>
            <p:cNvSpPr>
              <a:spLocks noChangeShapeType="1"/>
            </p:cNvSpPr>
            <p:nvPr/>
          </p:nvSpPr>
          <p:spPr bwMode="auto">
            <a:xfrm>
              <a:off x="1622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36" name="Freeform 92"/>
            <p:cNvSpPr>
              <a:spLocks/>
            </p:cNvSpPr>
            <p:nvPr/>
          </p:nvSpPr>
          <p:spPr bwMode="auto">
            <a:xfrm>
              <a:off x="517" y="1371"/>
              <a:ext cx="5128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380" y="0"/>
                </a:cxn>
              </a:cxnLst>
              <a:rect l="0" t="0" r="r" b="b"/>
              <a:pathLst>
                <a:path w="5380" h="4">
                  <a:moveTo>
                    <a:pt x="0" y="4"/>
                  </a:moveTo>
                  <a:lnTo>
                    <a:pt x="53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37" name="Text Box 93"/>
            <p:cNvSpPr txBox="1">
              <a:spLocks noChangeArrowheads="1"/>
            </p:cNvSpPr>
            <p:nvPr/>
          </p:nvSpPr>
          <p:spPr bwMode="auto">
            <a:xfrm>
              <a:off x="48" y="1522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1</a:t>
              </a:r>
            </a:p>
          </p:txBody>
        </p:sp>
        <p:sp>
          <p:nvSpPr>
            <p:cNvPr id="543838" name="Text Box 94"/>
            <p:cNvSpPr txBox="1">
              <a:spLocks noChangeArrowheads="1"/>
            </p:cNvSpPr>
            <p:nvPr/>
          </p:nvSpPr>
          <p:spPr bwMode="auto">
            <a:xfrm>
              <a:off x="48" y="1724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2</a:t>
              </a:r>
            </a:p>
          </p:txBody>
        </p:sp>
        <p:sp>
          <p:nvSpPr>
            <p:cNvPr id="543839" name="Text Box 95"/>
            <p:cNvSpPr txBox="1">
              <a:spLocks noChangeArrowheads="1"/>
            </p:cNvSpPr>
            <p:nvPr/>
          </p:nvSpPr>
          <p:spPr bwMode="auto">
            <a:xfrm>
              <a:off x="48" y="1926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3</a:t>
              </a:r>
            </a:p>
          </p:txBody>
        </p:sp>
        <p:sp>
          <p:nvSpPr>
            <p:cNvPr id="543840" name="Text Box 96"/>
            <p:cNvSpPr txBox="1">
              <a:spLocks noChangeArrowheads="1"/>
            </p:cNvSpPr>
            <p:nvPr/>
          </p:nvSpPr>
          <p:spPr bwMode="auto">
            <a:xfrm>
              <a:off x="48" y="2127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4</a:t>
              </a:r>
            </a:p>
          </p:txBody>
        </p:sp>
        <p:sp>
          <p:nvSpPr>
            <p:cNvPr id="543841" name="Text Box 97"/>
            <p:cNvSpPr txBox="1">
              <a:spLocks noChangeArrowheads="1"/>
            </p:cNvSpPr>
            <p:nvPr/>
          </p:nvSpPr>
          <p:spPr bwMode="auto">
            <a:xfrm>
              <a:off x="48" y="2330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5</a:t>
              </a:r>
            </a:p>
          </p:txBody>
        </p:sp>
        <p:sp>
          <p:nvSpPr>
            <p:cNvPr id="543842" name="Text Box 98"/>
            <p:cNvSpPr txBox="1">
              <a:spLocks noChangeArrowheads="1"/>
            </p:cNvSpPr>
            <p:nvPr/>
          </p:nvSpPr>
          <p:spPr bwMode="auto">
            <a:xfrm>
              <a:off x="48" y="2533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6</a:t>
              </a:r>
            </a:p>
          </p:txBody>
        </p:sp>
        <p:sp>
          <p:nvSpPr>
            <p:cNvPr id="543843" name="Text Box 99"/>
            <p:cNvSpPr txBox="1">
              <a:spLocks noChangeArrowheads="1"/>
            </p:cNvSpPr>
            <p:nvPr/>
          </p:nvSpPr>
          <p:spPr bwMode="auto">
            <a:xfrm>
              <a:off x="48" y="2734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7</a:t>
              </a:r>
            </a:p>
          </p:txBody>
        </p:sp>
        <p:sp>
          <p:nvSpPr>
            <p:cNvPr id="543844" name="Text Box 100"/>
            <p:cNvSpPr txBox="1">
              <a:spLocks noChangeArrowheads="1"/>
            </p:cNvSpPr>
            <p:nvPr/>
          </p:nvSpPr>
          <p:spPr bwMode="auto">
            <a:xfrm>
              <a:off x="48" y="2937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8</a:t>
              </a:r>
            </a:p>
          </p:txBody>
        </p:sp>
        <p:sp>
          <p:nvSpPr>
            <p:cNvPr id="543845" name="Text Box 101"/>
            <p:cNvSpPr txBox="1">
              <a:spLocks noChangeArrowheads="1"/>
            </p:cNvSpPr>
            <p:nvPr/>
          </p:nvSpPr>
          <p:spPr bwMode="auto">
            <a:xfrm>
              <a:off x="48" y="3138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9</a:t>
              </a:r>
            </a:p>
          </p:txBody>
        </p:sp>
        <p:sp>
          <p:nvSpPr>
            <p:cNvPr id="543846" name="Line 102"/>
            <p:cNvSpPr>
              <a:spLocks noChangeShapeType="1"/>
            </p:cNvSpPr>
            <p:nvPr/>
          </p:nvSpPr>
          <p:spPr bwMode="auto">
            <a:xfrm>
              <a:off x="528" y="999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47" name="Text Box 103"/>
            <p:cNvSpPr txBox="1">
              <a:spLocks noChangeArrowheads="1"/>
            </p:cNvSpPr>
            <p:nvPr/>
          </p:nvSpPr>
          <p:spPr bwMode="auto">
            <a:xfrm>
              <a:off x="566" y="1138"/>
              <a:ext cx="5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1        2       3       4       5        6       7       8       9       10     11     12    13      14</a:t>
              </a:r>
            </a:p>
          </p:txBody>
        </p:sp>
        <p:sp>
          <p:nvSpPr>
            <p:cNvPr id="543848" name="Text Box 104"/>
            <p:cNvSpPr txBox="1">
              <a:spLocks noChangeArrowheads="1"/>
            </p:cNvSpPr>
            <p:nvPr/>
          </p:nvSpPr>
          <p:spPr bwMode="auto">
            <a:xfrm>
              <a:off x="2774" y="864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43849" name="Line 105"/>
            <p:cNvSpPr>
              <a:spLocks noChangeShapeType="1"/>
            </p:cNvSpPr>
            <p:nvPr/>
          </p:nvSpPr>
          <p:spPr bwMode="auto">
            <a:xfrm>
              <a:off x="528" y="1719"/>
              <a:ext cx="22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850" name="Line 106"/>
            <p:cNvSpPr>
              <a:spLocks noChangeShapeType="1"/>
            </p:cNvSpPr>
            <p:nvPr/>
          </p:nvSpPr>
          <p:spPr bwMode="auto">
            <a:xfrm>
              <a:off x="3456" y="3360"/>
              <a:ext cx="22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3851" name="Rectangle 107"/>
          <p:cNvSpPr>
            <a:spLocks noChangeArrowheads="1"/>
          </p:cNvSpPr>
          <p:nvPr/>
        </p:nvSpPr>
        <p:spPr bwMode="auto">
          <a:xfrm>
            <a:off x="609600" y="228600"/>
            <a:ext cx="53990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四、影响指令流水线性能的因素</a:t>
            </a:r>
          </a:p>
        </p:txBody>
      </p:sp>
      <p:sp>
        <p:nvSpPr>
          <p:cNvPr id="543852" name="Rectangle 108"/>
          <p:cNvSpPr>
            <a:spLocks noChangeArrowheads="1"/>
          </p:cNvSpPr>
          <p:nvPr/>
        </p:nvSpPr>
        <p:spPr bwMode="auto">
          <a:xfrm>
            <a:off x="914400" y="90805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1.  结构相关</a:t>
            </a:r>
          </a:p>
        </p:txBody>
      </p:sp>
      <p:sp>
        <p:nvSpPr>
          <p:cNvPr id="543853" name="Rectangle 10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sp>
        <p:nvSpPr>
          <p:cNvPr id="543854" name="Rectangle 110"/>
          <p:cNvSpPr>
            <a:spLocks noChangeArrowheads="1"/>
          </p:cNvSpPr>
          <p:nvPr/>
        </p:nvSpPr>
        <p:spPr bwMode="auto">
          <a:xfrm>
            <a:off x="2843213" y="889000"/>
            <a:ext cx="6121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不同指令争用同一功能部件产生资源冲突</a:t>
            </a:r>
          </a:p>
        </p:txBody>
      </p:sp>
      <p:sp>
        <p:nvSpPr>
          <p:cNvPr id="543855" name="Rectangle 111"/>
          <p:cNvSpPr>
            <a:spLocks noChangeArrowheads="1"/>
          </p:cNvSpPr>
          <p:nvPr/>
        </p:nvSpPr>
        <p:spPr bwMode="auto">
          <a:xfrm>
            <a:off x="1143000" y="1066800"/>
            <a:ext cx="69342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程序的相近指令之间出现某种关联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使指令流水出现停顿，影响流水线效率</a:t>
            </a:r>
          </a:p>
        </p:txBody>
      </p:sp>
      <p:sp>
        <p:nvSpPr>
          <p:cNvPr id="543856" name="Rectangle 112"/>
          <p:cNvSpPr>
            <a:spLocks noChangeArrowheads="1"/>
          </p:cNvSpPr>
          <p:nvPr/>
        </p:nvSpPr>
        <p:spPr bwMode="auto">
          <a:xfrm>
            <a:off x="1295400" y="5445125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解决办法</a:t>
            </a:r>
          </a:p>
        </p:txBody>
      </p:sp>
      <p:sp>
        <p:nvSpPr>
          <p:cNvPr id="543857" name="Rectangle 113"/>
          <p:cNvSpPr>
            <a:spLocks noChangeArrowheads="1"/>
          </p:cNvSpPr>
          <p:nvPr/>
        </p:nvSpPr>
        <p:spPr bwMode="auto">
          <a:xfrm>
            <a:off x="2971800" y="5445125"/>
            <a:ext cx="10239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zh-CN" altLang="en-US" sz="2000">
                <a:latin typeface="Times New Roman" pitchFamily="18" charset="0"/>
              </a:rPr>
              <a:t>停顿</a:t>
            </a:r>
          </a:p>
        </p:txBody>
      </p:sp>
      <p:sp>
        <p:nvSpPr>
          <p:cNvPr id="543859" name="Rectangle 115"/>
          <p:cNvSpPr>
            <a:spLocks noChangeArrowheads="1"/>
          </p:cNvSpPr>
          <p:nvPr/>
        </p:nvSpPr>
        <p:spPr bwMode="auto">
          <a:xfrm>
            <a:off x="2971800" y="5876925"/>
            <a:ext cx="365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zh-CN" altLang="en-US" sz="2000">
                <a:latin typeface="Times New Roman" pitchFamily="18" charset="0"/>
              </a:rPr>
              <a:t>指令存储器和数据存储器分开</a:t>
            </a:r>
          </a:p>
        </p:txBody>
      </p:sp>
      <p:sp>
        <p:nvSpPr>
          <p:cNvPr id="543860" name="AutoShape 11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861" name="Rectangle 117"/>
          <p:cNvSpPr>
            <a:spLocks noChangeArrowheads="1"/>
          </p:cNvSpPr>
          <p:nvPr/>
        </p:nvSpPr>
        <p:spPr bwMode="auto">
          <a:xfrm>
            <a:off x="2971800" y="6308725"/>
            <a:ext cx="525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zh-CN" altLang="en-US" sz="2000">
                <a:latin typeface="Times New Roman" pitchFamily="18" charset="0"/>
              </a:rPr>
              <a:t>指令预取技术 （适用于访存周期短的情况）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852" grpId="0" autoUpdateAnimBg="0"/>
      <p:bldP spid="543854" grpId="0" autoUpdateAnimBg="0"/>
      <p:bldP spid="543855" grpId="0" autoUpdateAnimBg="0"/>
      <p:bldP spid="543856" grpId="0" autoUpdateAnimBg="0"/>
      <p:bldP spid="543857" grpId="0" autoUpdateAnimBg="0"/>
      <p:bldP spid="543859" grpId="0" autoUpdateAnimBg="0"/>
      <p:bldP spid="54386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381000" y="228600"/>
            <a:ext cx="58467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</a:t>
            </a:r>
            <a:r>
              <a:rPr lang="en-US" altLang="zh-CN" sz="3200">
                <a:latin typeface="Times New Roman" pitchFamily="18" charset="0"/>
              </a:rPr>
              <a:t>. </a:t>
            </a:r>
            <a:r>
              <a:rPr lang="zh-CN" altLang="en-US" sz="3200">
                <a:latin typeface="Times New Roman" pitchFamily="18" charset="0"/>
              </a:rPr>
              <a:t>数据相关</a:t>
            </a:r>
          </a:p>
        </p:txBody>
      </p:sp>
      <p:sp>
        <p:nvSpPr>
          <p:cNvPr id="544771" name="Text Box 3"/>
          <p:cNvSpPr txBox="1">
            <a:spLocks noChangeArrowheads="1"/>
          </p:cNvSpPr>
          <p:nvPr/>
        </p:nvSpPr>
        <p:spPr bwMode="auto">
          <a:xfrm>
            <a:off x="914400" y="109855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不同指令因重叠操作，可能改变操作数的 读</a:t>
            </a:r>
            <a:r>
              <a:rPr lang="en-US" altLang="zh-CN" sz="2400">
                <a:latin typeface="Times New Roman" pitchFamily="18" charset="0"/>
              </a:rPr>
              <a:t>/</a:t>
            </a:r>
            <a:r>
              <a:rPr lang="zh-CN" altLang="en-US" sz="2400">
                <a:latin typeface="Times New Roman" pitchFamily="18" charset="0"/>
              </a:rPr>
              <a:t>写 访问顺序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900113" y="1700213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latin typeface="Times New Roman" pitchFamily="18" charset="0"/>
              </a:rPr>
              <a:t> 写后读相关（</a:t>
            </a:r>
            <a:r>
              <a:rPr lang="en-US" altLang="zh-CN" sz="2400" dirty="0">
                <a:latin typeface="Times New Roman" pitchFamily="18" charset="0"/>
              </a:rPr>
              <a:t>RAW</a:t>
            </a:r>
            <a:r>
              <a:rPr lang="zh-CN" altLang="en-US" sz="2400" dirty="0">
                <a:latin typeface="Times New Roman" pitchFamily="18" charset="0"/>
              </a:rPr>
              <a:t>）</a:t>
            </a:r>
            <a:endParaRPr lang="zh-CN" altLang="en-US" sz="2400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692275" y="2176463"/>
            <a:ext cx="6840538" cy="965200"/>
            <a:chOff x="1066" y="1371"/>
            <a:chExt cx="4309" cy="608"/>
          </a:xfrm>
        </p:grpSpPr>
        <p:sp>
          <p:nvSpPr>
            <p:cNvPr id="544777" name="Rectangle 9"/>
            <p:cNvSpPr>
              <a:spLocks noChangeArrowheads="1"/>
            </p:cNvSpPr>
            <p:nvPr/>
          </p:nvSpPr>
          <p:spPr bwMode="auto">
            <a:xfrm>
              <a:off x="1066" y="1371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latin typeface="Times New Roman" pitchFamily="18" charset="0"/>
                </a:rPr>
                <a:t>SUB    </a:t>
              </a:r>
              <a:r>
                <a:rPr lang="en-US" altLang="zh-CN" sz="2400" dirty="0">
                  <a:solidFill>
                    <a:srgbClr val="0033CC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aseline="-25000" dirty="0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  <a:r>
                <a:rPr lang="en-US" altLang="zh-CN" sz="2400" dirty="0">
                  <a:latin typeface="Times New Roman" pitchFamily="18" charset="0"/>
                </a:rPr>
                <a:t>，R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zh-CN" altLang="en-US" sz="2400" dirty="0">
                  <a:latin typeface="Times New Roman" pitchFamily="18" charset="0"/>
                </a:rPr>
                <a:t>，</a:t>
              </a:r>
              <a:r>
                <a:rPr lang="en-US" altLang="zh-CN" sz="2400" dirty="0">
                  <a:latin typeface="Times New Roman" pitchFamily="18" charset="0"/>
                </a:rPr>
                <a:t>R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44778" name="Rectangle 10"/>
            <p:cNvSpPr>
              <a:spLocks noChangeArrowheads="1"/>
            </p:cNvSpPr>
            <p:nvPr/>
          </p:nvSpPr>
          <p:spPr bwMode="auto">
            <a:xfrm>
              <a:off x="1066" y="1643"/>
              <a:ext cx="187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latin typeface="Times New Roman" pitchFamily="18" charset="0"/>
                </a:rPr>
                <a:t>ADD   R</a:t>
              </a:r>
              <a:r>
                <a:rPr lang="en-US" altLang="zh-CN" sz="2400" baseline="-25000" dirty="0">
                  <a:latin typeface="Times New Roman" pitchFamily="18" charset="0"/>
                </a:rPr>
                <a:t>4</a:t>
              </a:r>
              <a:r>
                <a:rPr lang="en-US" altLang="zh-CN" sz="2400" dirty="0">
                  <a:latin typeface="Times New Roman" pitchFamily="18" charset="0"/>
                </a:rPr>
                <a:t>，R</a:t>
              </a:r>
              <a:r>
                <a:rPr lang="en-US" altLang="zh-CN" sz="2400" baseline="-25000" dirty="0">
                  <a:latin typeface="Times New Roman" pitchFamily="18" charset="0"/>
                </a:rPr>
                <a:t>5</a:t>
              </a:r>
              <a:r>
                <a:rPr lang="zh-CN" altLang="en-US" sz="2400" dirty="0">
                  <a:latin typeface="Times New Roman" pitchFamily="18" charset="0"/>
                </a:rPr>
                <a:t>，</a:t>
              </a:r>
              <a:r>
                <a:rPr lang="en-US" altLang="zh-CN" sz="2400" dirty="0">
                  <a:solidFill>
                    <a:srgbClr val="0033CC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aseline="-25000" dirty="0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4779" name="Rectangle 11"/>
            <p:cNvSpPr>
              <a:spLocks noChangeArrowheads="1"/>
            </p:cNvSpPr>
            <p:nvPr/>
          </p:nvSpPr>
          <p:spPr bwMode="auto">
            <a:xfrm>
              <a:off x="3149" y="1371"/>
              <a:ext cx="2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；（</a:t>
              </a:r>
              <a:r>
                <a:rPr lang="en-US" altLang="zh-CN" sz="2400" dirty="0">
                  <a:latin typeface="Times New Roman" pitchFamily="18" charset="0"/>
                </a:rPr>
                <a:t>R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zh-CN" altLang="en-US" sz="2400" dirty="0">
                  <a:latin typeface="Times New Roman" pitchFamily="18" charset="0"/>
                </a:rPr>
                <a:t>）</a:t>
              </a:r>
              <a:r>
                <a:rPr lang="zh-CN" altLang="en-US" sz="2000" dirty="0">
                  <a:latin typeface="Times New Roman" pitchFamily="18" charset="0"/>
                </a:rPr>
                <a:t>  </a:t>
              </a:r>
              <a:r>
                <a:rPr lang="zh-CN" altLang="en-US" sz="2400" dirty="0">
                  <a:latin typeface="Times New Roman" pitchFamily="18" charset="0"/>
                </a:rPr>
                <a:t>（</a:t>
              </a:r>
              <a:r>
                <a:rPr lang="en-US" altLang="zh-CN" sz="2400" dirty="0">
                  <a:latin typeface="Times New Roman" pitchFamily="18" charset="0"/>
                </a:rPr>
                <a:t>R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  <a:r>
                <a:rPr lang="zh-CN" altLang="en-US" sz="2400" dirty="0">
                  <a:latin typeface="Times New Roman" pitchFamily="18" charset="0"/>
                </a:rPr>
                <a:t>）     </a:t>
              </a:r>
              <a:r>
                <a:rPr lang="en-US" altLang="zh-CN" sz="2400" dirty="0">
                  <a:solidFill>
                    <a:srgbClr val="0033CC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aseline="-25000" dirty="0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4780" name="Rectangle 12"/>
            <p:cNvSpPr>
              <a:spLocks noChangeArrowheads="1"/>
            </p:cNvSpPr>
            <p:nvPr/>
          </p:nvSpPr>
          <p:spPr bwMode="auto">
            <a:xfrm>
              <a:off x="3149" y="1643"/>
              <a:ext cx="204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；（</a:t>
              </a:r>
              <a:r>
                <a:rPr lang="en-US" altLang="zh-CN" sz="2400" dirty="0">
                  <a:latin typeface="Times New Roman" pitchFamily="18" charset="0"/>
                </a:rPr>
                <a:t>R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itchFamily="18" charset="0"/>
                </a:rPr>
                <a:t>5</a:t>
              </a:r>
              <a:r>
                <a:rPr lang="zh-CN" altLang="en-US" sz="2400" dirty="0">
                  <a:latin typeface="Times New Roman" pitchFamily="18" charset="0"/>
                </a:rPr>
                <a:t>）</a:t>
              </a:r>
              <a:r>
                <a:rPr lang="en-US" altLang="zh-CN" sz="2400" dirty="0">
                  <a:latin typeface="Times New Roman" pitchFamily="18" charset="0"/>
                </a:rPr>
                <a:t>+</a:t>
              </a:r>
              <a:r>
                <a:rPr lang="zh-CN" altLang="en-US" sz="2400" dirty="0">
                  <a:latin typeface="Times New Roman" pitchFamily="18" charset="0"/>
                </a:rPr>
                <a:t>（</a:t>
              </a:r>
              <a:r>
                <a:rPr lang="en-US" altLang="zh-CN" sz="2400" dirty="0">
                  <a:solidFill>
                    <a:srgbClr val="0033CC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aseline="-25000" dirty="0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  <a:r>
                <a:rPr lang="zh-CN" altLang="en-US" sz="2400" dirty="0">
                  <a:latin typeface="Times New Roman" pitchFamily="18" charset="0"/>
                </a:rPr>
                <a:t>）    </a:t>
              </a:r>
              <a:r>
                <a:rPr lang="en-US" altLang="zh-CN" sz="2400" dirty="0">
                  <a:latin typeface="Times New Roman" pitchFamily="18" charset="0"/>
                </a:rPr>
                <a:t>R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4781" name="Line 13"/>
            <p:cNvSpPr>
              <a:spLocks noChangeShapeType="1"/>
            </p:cNvSpPr>
            <p:nvPr/>
          </p:nvSpPr>
          <p:spPr bwMode="auto">
            <a:xfrm>
              <a:off x="4554" y="1507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4782" name="Line 14"/>
            <p:cNvSpPr>
              <a:spLocks noChangeShapeType="1"/>
            </p:cNvSpPr>
            <p:nvPr/>
          </p:nvSpPr>
          <p:spPr bwMode="auto">
            <a:xfrm>
              <a:off x="3913" y="1507"/>
              <a:ext cx="1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4783" name="Line 15"/>
            <p:cNvSpPr>
              <a:spLocks noChangeShapeType="1"/>
            </p:cNvSpPr>
            <p:nvPr/>
          </p:nvSpPr>
          <p:spPr bwMode="auto">
            <a:xfrm>
              <a:off x="4554" y="181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900113" y="32131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读后写相关（</a:t>
            </a:r>
            <a:r>
              <a:rPr lang="en-US" altLang="zh-CN" sz="2400">
                <a:latin typeface="Times New Roman" pitchFamily="18" charset="0"/>
              </a:rPr>
              <a:t>WAR</a:t>
            </a:r>
            <a:r>
              <a:rPr lang="zh-CN" altLang="en-US" sz="2400">
                <a:latin typeface="Times New Roman" pitchFamily="18" charset="0"/>
              </a:rPr>
              <a:t>）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1692275" y="3687763"/>
            <a:ext cx="7451725" cy="965200"/>
            <a:chOff x="1066" y="2323"/>
            <a:chExt cx="4694" cy="608"/>
          </a:xfrm>
        </p:grpSpPr>
        <p:sp>
          <p:nvSpPr>
            <p:cNvPr id="544786" name="Rectangle 18"/>
            <p:cNvSpPr>
              <a:spLocks noChangeArrowheads="1"/>
            </p:cNvSpPr>
            <p:nvPr/>
          </p:nvSpPr>
          <p:spPr bwMode="auto">
            <a:xfrm>
              <a:off x="1066" y="2323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latin typeface="Times New Roman" pitchFamily="18" charset="0"/>
                </a:rPr>
                <a:t>STA    M，</a:t>
              </a:r>
              <a:r>
                <a:rPr lang="en-US" altLang="zh-CN" sz="2400" dirty="0">
                  <a:solidFill>
                    <a:srgbClr val="0033CC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aseline="-25000" dirty="0">
                  <a:solidFill>
                    <a:srgbClr val="0033CC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4787" name="Rectangle 19"/>
            <p:cNvSpPr>
              <a:spLocks noChangeArrowheads="1"/>
            </p:cNvSpPr>
            <p:nvPr/>
          </p:nvSpPr>
          <p:spPr bwMode="auto">
            <a:xfrm>
              <a:off x="1066" y="2595"/>
              <a:ext cx="187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latin typeface="Times New Roman" pitchFamily="18" charset="0"/>
                </a:rPr>
                <a:t>ADD   </a:t>
              </a:r>
              <a:r>
                <a:rPr lang="en-US" altLang="zh-CN" sz="2400" dirty="0">
                  <a:solidFill>
                    <a:srgbClr val="0033CC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aseline="-25000" dirty="0">
                  <a:solidFill>
                    <a:srgbClr val="0033CC"/>
                  </a:solidFill>
                  <a:latin typeface="Times New Roman" pitchFamily="18" charset="0"/>
                </a:rPr>
                <a:t>2</a:t>
              </a:r>
              <a:r>
                <a:rPr lang="en-US" altLang="zh-CN" sz="2400" dirty="0">
                  <a:latin typeface="Times New Roman" pitchFamily="18" charset="0"/>
                </a:rPr>
                <a:t>，R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  <a:r>
                <a:rPr lang="zh-CN" altLang="en-US" sz="2400" dirty="0">
                  <a:latin typeface="Times New Roman" pitchFamily="18" charset="0"/>
                </a:rPr>
                <a:t>，</a:t>
              </a:r>
              <a:r>
                <a:rPr lang="en-US" altLang="zh-CN" sz="2400" dirty="0">
                  <a:latin typeface="Times New Roman" pitchFamily="18" charset="0"/>
                </a:rPr>
                <a:t>R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44788" name="Rectangle 20"/>
            <p:cNvSpPr>
              <a:spLocks noChangeArrowheads="1"/>
            </p:cNvSpPr>
            <p:nvPr/>
          </p:nvSpPr>
          <p:spPr bwMode="auto">
            <a:xfrm>
              <a:off x="3149" y="2323"/>
              <a:ext cx="26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；（</a:t>
              </a:r>
              <a:r>
                <a:rPr lang="en-US" altLang="zh-CN" sz="2400" dirty="0">
                  <a:solidFill>
                    <a:srgbClr val="0033CC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aseline="-25000" dirty="0">
                  <a:solidFill>
                    <a:srgbClr val="0033CC"/>
                  </a:solidFill>
                  <a:latin typeface="Times New Roman" pitchFamily="18" charset="0"/>
                </a:rPr>
                <a:t>2</a:t>
              </a:r>
              <a:r>
                <a:rPr lang="zh-CN" altLang="en-US" sz="2400" dirty="0">
                  <a:latin typeface="Times New Roman" pitchFamily="18" charset="0"/>
                </a:rPr>
                <a:t>）      </a:t>
              </a:r>
              <a:r>
                <a:rPr lang="en-US" altLang="zh-CN" sz="2400" dirty="0">
                  <a:latin typeface="Times New Roman" pitchFamily="18" charset="0"/>
                </a:rPr>
                <a:t>M </a:t>
              </a:r>
              <a:r>
                <a:rPr lang="zh-CN" altLang="en-US" sz="2400" dirty="0">
                  <a:latin typeface="Times New Roman" pitchFamily="18" charset="0"/>
                </a:rPr>
                <a:t>存储单元</a:t>
              </a:r>
              <a:endParaRPr lang="zh-CN" altLang="en-US" sz="2400" dirty="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44789" name="Rectangle 21"/>
            <p:cNvSpPr>
              <a:spLocks noChangeArrowheads="1"/>
            </p:cNvSpPr>
            <p:nvPr/>
          </p:nvSpPr>
          <p:spPr bwMode="auto">
            <a:xfrm>
              <a:off x="3149" y="2595"/>
              <a:ext cx="204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；（</a:t>
              </a:r>
              <a:r>
                <a:rPr lang="en-US" altLang="zh-CN" sz="2400" dirty="0">
                  <a:latin typeface="Times New Roman" pitchFamily="18" charset="0"/>
                </a:rPr>
                <a:t>R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  <a:r>
                <a:rPr lang="zh-CN" altLang="en-US" sz="2400" dirty="0">
                  <a:latin typeface="Times New Roman" pitchFamily="18" charset="0"/>
                </a:rPr>
                <a:t>）</a:t>
              </a:r>
              <a:r>
                <a:rPr lang="en-US" altLang="zh-CN" sz="2400" dirty="0">
                  <a:latin typeface="Times New Roman" pitchFamily="18" charset="0"/>
                </a:rPr>
                <a:t>+</a:t>
              </a:r>
              <a:r>
                <a:rPr lang="zh-CN" altLang="en-US" sz="2400" dirty="0">
                  <a:latin typeface="Times New Roman" pitchFamily="18" charset="0"/>
                </a:rPr>
                <a:t>（</a:t>
              </a:r>
              <a:r>
                <a:rPr lang="en-US" altLang="zh-CN" sz="2400" dirty="0">
                  <a:latin typeface="Times New Roman" pitchFamily="18" charset="0"/>
                </a:rPr>
                <a:t>R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itchFamily="18" charset="0"/>
                </a:rPr>
                <a:t>5</a:t>
              </a:r>
              <a:r>
                <a:rPr lang="zh-CN" altLang="en-US" sz="2400" dirty="0">
                  <a:latin typeface="Times New Roman" pitchFamily="18" charset="0"/>
                </a:rPr>
                <a:t>）    </a:t>
              </a:r>
              <a:r>
                <a:rPr lang="en-US" altLang="zh-CN" sz="2400" dirty="0">
                  <a:solidFill>
                    <a:srgbClr val="0033CC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aseline="-25000" dirty="0">
                  <a:solidFill>
                    <a:srgbClr val="0033CC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4790" name="Line 22"/>
            <p:cNvSpPr>
              <a:spLocks noChangeShapeType="1"/>
            </p:cNvSpPr>
            <p:nvPr/>
          </p:nvSpPr>
          <p:spPr bwMode="auto">
            <a:xfrm>
              <a:off x="3923" y="245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4791" name="Line 23"/>
            <p:cNvSpPr>
              <a:spLocks noChangeShapeType="1"/>
            </p:cNvSpPr>
            <p:nvPr/>
          </p:nvSpPr>
          <p:spPr bwMode="auto">
            <a:xfrm>
              <a:off x="4572" y="276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4792" name="Text Box 24"/>
          <p:cNvSpPr txBox="1">
            <a:spLocks noChangeArrowheads="1"/>
          </p:cNvSpPr>
          <p:nvPr/>
        </p:nvSpPr>
        <p:spPr bwMode="auto">
          <a:xfrm>
            <a:off x="900113" y="4652963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写后写相关（</a:t>
            </a:r>
            <a:r>
              <a:rPr lang="en-US" altLang="zh-CN" sz="2400">
                <a:latin typeface="Times New Roman" pitchFamily="18" charset="0"/>
              </a:rPr>
              <a:t>WAW</a:t>
            </a:r>
            <a:r>
              <a:rPr lang="zh-CN" altLang="en-US" sz="2400">
                <a:latin typeface="Times New Roman" pitchFamily="18" charset="0"/>
              </a:rPr>
              <a:t>）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692275" y="5157788"/>
            <a:ext cx="6983413" cy="965200"/>
            <a:chOff x="1066" y="3249"/>
            <a:chExt cx="4399" cy="608"/>
          </a:xfrm>
        </p:grpSpPr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1066" y="3249"/>
              <a:ext cx="4399" cy="608"/>
              <a:chOff x="1066" y="3249"/>
              <a:chExt cx="4399" cy="608"/>
            </a:xfrm>
          </p:grpSpPr>
          <p:sp>
            <p:nvSpPr>
              <p:cNvPr id="544796" name="Rectangle 28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19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latin typeface="Times New Roman" pitchFamily="18" charset="0"/>
                  </a:rPr>
                  <a:t>MUL    </a:t>
                </a:r>
                <a:r>
                  <a:rPr lang="en-US" altLang="zh-CN" sz="2400" dirty="0">
                    <a:solidFill>
                      <a:srgbClr val="0033CC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400" baseline="-25000" dirty="0">
                    <a:solidFill>
                      <a:srgbClr val="0033CC"/>
                    </a:solidFill>
                    <a:latin typeface="Times New Roman" pitchFamily="18" charset="0"/>
                  </a:rPr>
                  <a:t>3</a:t>
                </a:r>
                <a:r>
                  <a:rPr lang="en-US" altLang="zh-CN" sz="2400" dirty="0">
                    <a:latin typeface="Times New Roman" pitchFamily="18" charset="0"/>
                  </a:rPr>
                  <a:t>，R</a:t>
                </a:r>
                <a:r>
                  <a:rPr lang="en-US" altLang="zh-CN" sz="2400" baseline="-25000" dirty="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  <a:r>
                  <a:rPr lang="zh-CN" altLang="en-US" sz="2400" dirty="0">
                    <a:latin typeface="Times New Roman" pitchFamily="18" charset="0"/>
                  </a:rPr>
                  <a:t>，</a:t>
                </a:r>
                <a:r>
                  <a:rPr lang="en-US" altLang="zh-CN" sz="2400" dirty="0">
                    <a:latin typeface="Times New Roman" pitchFamily="18" charset="0"/>
                  </a:rPr>
                  <a:t>R</a:t>
                </a:r>
                <a:r>
                  <a:rPr lang="en-US" altLang="zh-CN" sz="2400" baseline="-25000" dirty="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44797" name="Rectangle 29"/>
              <p:cNvSpPr>
                <a:spLocks noChangeArrowheads="1"/>
              </p:cNvSpPr>
              <p:nvPr/>
            </p:nvSpPr>
            <p:spPr bwMode="auto">
              <a:xfrm>
                <a:off x="1066" y="3521"/>
                <a:ext cx="187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latin typeface="Times New Roman" pitchFamily="18" charset="0"/>
                  </a:rPr>
                  <a:t>SUB     </a:t>
                </a:r>
                <a:r>
                  <a:rPr lang="en-US" altLang="zh-CN" dirty="0">
                    <a:latin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33CC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400" baseline="-25000" dirty="0">
                    <a:solidFill>
                      <a:srgbClr val="0033CC"/>
                    </a:solidFill>
                    <a:latin typeface="Times New Roman" pitchFamily="18" charset="0"/>
                  </a:rPr>
                  <a:t>3</a:t>
                </a:r>
                <a:r>
                  <a:rPr lang="en-US" altLang="zh-CN" sz="2400" dirty="0">
                    <a:latin typeface="Times New Roman" pitchFamily="18" charset="0"/>
                  </a:rPr>
                  <a:t>，R</a:t>
                </a:r>
                <a:r>
                  <a:rPr lang="en-US" altLang="zh-CN" sz="2400" baseline="-25000" dirty="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  <a:r>
                  <a:rPr lang="zh-CN" altLang="en-US" sz="2400" dirty="0">
                    <a:latin typeface="Times New Roman" pitchFamily="18" charset="0"/>
                  </a:rPr>
                  <a:t>，</a:t>
                </a:r>
                <a:r>
                  <a:rPr lang="en-US" altLang="zh-CN" sz="2400" dirty="0">
                    <a:latin typeface="Times New Roman" pitchFamily="18" charset="0"/>
                  </a:rPr>
                  <a:t>R</a:t>
                </a:r>
                <a:r>
                  <a:rPr lang="en-US" altLang="zh-CN" sz="2400" baseline="-25000" dirty="0">
                    <a:solidFill>
                      <a:schemeClr val="folHlink"/>
                    </a:solidFill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544798" name="Rectangle 30"/>
              <p:cNvSpPr>
                <a:spLocks noChangeArrowheads="1"/>
              </p:cNvSpPr>
              <p:nvPr/>
            </p:nvSpPr>
            <p:spPr bwMode="auto">
              <a:xfrm>
                <a:off x="3149" y="3249"/>
                <a:ext cx="2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latin typeface="Times New Roman" pitchFamily="18" charset="0"/>
                  </a:rPr>
                  <a:t>；（</a:t>
                </a:r>
                <a:r>
                  <a:rPr lang="en-US" altLang="zh-CN" sz="2400" dirty="0">
                    <a:latin typeface="Times New Roman" pitchFamily="18" charset="0"/>
                  </a:rPr>
                  <a:t>R</a:t>
                </a:r>
                <a:r>
                  <a:rPr lang="en-US" altLang="zh-CN" sz="2400" baseline="-25000" dirty="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  <a:r>
                  <a:rPr lang="zh-CN" altLang="en-US" sz="2400" dirty="0">
                    <a:latin typeface="Times New Roman" pitchFamily="18" charset="0"/>
                  </a:rPr>
                  <a:t>）</a:t>
                </a:r>
                <a:r>
                  <a:rPr lang="zh-CN" altLang="zh-CN" sz="1600" dirty="0">
                    <a:latin typeface="Times New Roman" pitchFamily="18" charset="0"/>
                  </a:rPr>
                  <a:t>×</a:t>
                </a:r>
                <a:r>
                  <a:rPr lang="zh-CN" altLang="en-US" sz="2000" dirty="0">
                    <a:latin typeface="Times New Roman" pitchFamily="18" charset="0"/>
                  </a:rPr>
                  <a:t> </a:t>
                </a:r>
                <a:r>
                  <a:rPr lang="zh-CN" altLang="en-US" sz="2400" dirty="0">
                    <a:latin typeface="Times New Roman" pitchFamily="18" charset="0"/>
                  </a:rPr>
                  <a:t>（</a:t>
                </a:r>
                <a:r>
                  <a:rPr lang="en-US" altLang="zh-CN" sz="2400" dirty="0">
                    <a:latin typeface="Times New Roman" pitchFamily="18" charset="0"/>
                  </a:rPr>
                  <a:t>R</a:t>
                </a:r>
                <a:r>
                  <a:rPr lang="en-US" altLang="zh-CN" sz="2400" baseline="-25000" dirty="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400" dirty="0">
                    <a:latin typeface="Times New Roman" pitchFamily="18" charset="0"/>
                  </a:rPr>
                  <a:t>）     </a:t>
                </a:r>
                <a:r>
                  <a:rPr lang="en-US" altLang="zh-CN" sz="2400" dirty="0">
                    <a:solidFill>
                      <a:srgbClr val="0033CC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400" baseline="-25000" dirty="0">
                    <a:solidFill>
                      <a:srgbClr val="0033CC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44799" name="Rectangle 31"/>
              <p:cNvSpPr>
                <a:spLocks noChangeArrowheads="1"/>
              </p:cNvSpPr>
              <p:nvPr/>
            </p:nvSpPr>
            <p:spPr bwMode="auto">
              <a:xfrm>
                <a:off x="3149" y="3521"/>
                <a:ext cx="231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latin typeface="Times New Roman" pitchFamily="18" charset="0"/>
                  </a:rPr>
                  <a:t>；（</a:t>
                </a:r>
                <a:r>
                  <a:rPr lang="en-US" altLang="zh-CN" sz="2400" dirty="0">
                    <a:latin typeface="Times New Roman" pitchFamily="18" charset="0"/>
                  </a:rPr>
                  <a:t>R</a:t>
                </a:r>
                <a:r>
                  <a:rPr lang="en-US" altLang="zh-CN" sz="2400" baseline="-25000" dirty="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  <a:r>
                  <a:rPr lang="zh-CN" altLang="en-US" sz="2400" dirty="0">
                    <a:latin typeface="Times New Roman" pitchFamily="18" charset="0"/>
                  </a:rPr>
                  <a:t>）    （</a:t>
                </a:r>
                <a:r>
                  <a:rPr lang="en-US" altLang="zh-CN" sz="2400" dirty="0">
                    <a:latin typeface="Times New Roman" pitchFamily="18" charset="0"/>
                  </a:rPr>
                  <a:t>R</a:t>
                </a:r>
                <a:r>
                  <a:rPr lang="en-US" altLang="zh-CN" sz="2400" baseline="-25000" dirty="0">
                    <a:solidFill>
                      <a:schemeClr val="folHlink"/>
                    </a:solidFill>
                    <a:latin typeface="Times New Roman" pitchFamily="18" charset="0"/>
                  </a:rPr>
                  <a:t>5</a:t>
                </a:r>
                <a:r>
                  <a:rPr lang="zh-CN" altLang="en-US" sz="2400" dirty="0">
                    <a:latin typeface="Times New Roman" pitchFamily="18" charset="0"/>
                  </a:rPr>
                  <a:t>）    </a:t>
                </a:r>
                <a:r>
                  <a:rPr lang="zh-CN" altLang="en-US" dirty="0">
                    <a:latin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33CC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400" baseline="-25000" dirty="0">
                    <a:solidFill>
                      <a:srgbClr val="0033CC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44800" name="Line 32"/>
              <p:cNvSpPr>
                <a:spLocks noChangeShapeType="1"/>
              </p:cNvSpPr>
              <p:nvPr/>
            </p:nvSpPr>
            <p:spPr bwMode="auto">
              <a:xfrm>
                <a:off x="4658" y="3385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4801" name="Line 33"/>
              <p:cNvSpPr>
                <a:spLocks noChangeShapeType="1"/>
              </p:cNvSpPr>
              <p:nvPr/>
            </p:nvSpPr>
            <p:spPr bwMode="auto">
              <a:xfrm>
                <a:off x="4658" y="3691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44802" name="Line 34"/>
            <p:cNvSpPr>
              <a:spLocks noChangeShapeType="1"/>
            </p:cNvSpPr>
            <p:nvPr/>
          </p:nvSpPr>
          <p:spPr bwMode="auto">
            <a:xfrm>
              <a:off x="3947" y="3691"/>
              <a:ext cx="1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4803" name="AutoShape 3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1" grpId="0" autoUpdateAnimBg="0"/>
      <p:bldP spid="544775" grpId="0" autoUpdateAnimBg="0"/>
      <p:bldP spid="544784" grpId="0" autoUpdateAnimBg="0"/>
      <p:bldP spid="54479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ChangeArrowheads="1"/>
          </p:cNvSpPr>
          <p:nvPr/>
        </p:nvSpPr>
        <p:spPr bwMode="auto">
          <a:xfrm>
            <a:off x="609600" y="333375"/>
            <a:ext cx="518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3200">
                <a:latin typeface="Times New Roman" pitchFamily="18" charset="0"/>
              </a:rPr>
              <a:t>3.  </a:t>
            </a:r>
            <a:r>
              <a:rPr lang="zh-CN" altLang="en-US" sz="3200">
                <a:latin typeface="Times New Roman" pitchFamily="18" charset="0"/>
              </a:rPr>
              <a:t>控制相关</a:t>
            </a:r>
          </a:p>
        </p:txBody>
      </p:sp>
      <p:sp>
        <p:nvSpPr>
          <p:cNvPr id="545795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92213" y="1916113"/>
            <a:ext cx="6656387" cy="3521075"/>
            <a:chOff x="751" y="1334"/>
            <a:chExt cx="4193" cy="2218"/>
          </a:xfrm>
        </p:grpSpPr>
        <p:sp>
          <p:nvSpPr>
            <p:cNvPr id="545797" name="Rectangle 5"/>
            <p:cNvSpPr>
              <a:spLocks noChangeArrowheads="1"/>
            </p:cNvSpPr>
            <p:nvPr/>
          </p:nvSpPr>
          <p:spPr bwMode="auto">
            <a:xfrm>
              <a:off x="3120" y="2160"/>
              <a:ext cx="1824" cy="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33CC"/>
                  </a:solidFill>
                  <a:latin typeface="Times New Roman" pitchFamily="18" charset="0"/>
                </a:rPr>
                <a:t>BNE</a:t>
              </a:r>
              <a:r>
                <a:rPr lang="en-US" altLang="zh-CN" sz="2400" dirty="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400" dirty="0">
                  <a:latin typeface="Times New Roman" pitchFamily="18" charset="0"/>
                </a:rPr>
                <a:t>指令必须等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33CC"/>
                  </a:solidFill>
                  <a:latin typeface="Times New Roman" pitchFamily="18" charset="0"/>
                </a:rPr>
                <a:t>CPX</a:t>
              </a:r>
              <a:r>
                <a:rPr lang="en-US" altLang="zh-CN" sz="2400" dirty="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400" dirty="0">
                  <a:latin typeface="Times New Roman" pitchFamily="18" charset="0"/>
                </a:rPr>
                <a:t>指令的结果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才能判断出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是转移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还是顺序执行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51" y="1334"/>
              <a:ext cx="1601" cy="2218"/>
              <a:chOff x="2352" y="1267"/>
              <a:chExt cx="1601" cy="2218"/>
            </a:xfrm>
          </p:grpSpPr>
          <p:sp>
            <p:nvSpPr>
              <p:cNvPr id="545799" name="Text Box 7"/>
              <p:cNvSpPr txBox="1">
                <a:spLocks noChangeArrowheads="1"/>
              </p:cNvSpPr>
              <p:nvPr/>
            </p:nvSpPr>
            <p:spPr bwMode="auto">
              <a:xfrm>
                <a:off x="2879" y="1267"/>
                <a:ext cx="927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>
                    <a:latin typeface="Times New Roman" pitchFamily="18" charset="0"/>
                  </a:rPr>
                  <a:t>LDA     # 0</a:t>
                </a:r>
              </a:p>
            </p:txBody>
          </p:sp>
          <p:sp>
            <p:nvSpPr>
              <p:cNvPr id="545800" name="Text Box 8"/>
              <p:cNvSpPr txBox="1">
                <a:spLocks noChangeArrowheads="1"/>
              </p:cNvSpPr>
              <p:nvPr/>
            </p:nvSpPr>
            <p:spPr bwMode="auto">
              <a:xfrm>
                <a:off x="2879" y="1544"/>
                <a:ext cx="927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>
                    <a:latin typeface="Times New Roman" pitchFamily="18" charset="0"/>
                  </a:rPr>
                  <a:t>LDX     # 0</a:t>
                </a:r>
              </a:p>
            </p:txBody>
          </p:sp>
          <p:sp>
            <p:nvSpPr>
              <p:cNvPr id="545801" name="Text Box 9"/>
              <p:cNvSpPr txBox="1">
                <a:spLocks noChangeArrowheads="1"/>
              </p:cNvSpPr>
              <p:nvPr/>
            </p:nvSpPr>
            <p:spPr bwMode="auto">
              <a:xfrm>
                <a:off x="2879" y="2104"/>
                <a:ext cx="43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>
                    <a:latin typeface="Times New Roman" pitchFamily="18" charset="0"/>
                  </a:rPr>
                  <a:t>INX</a:t>
                </a:r>
              </a:p>
            </p:txBody>
          </p:sp>
          <p:sp>
            <p:nvSpPr>
              <p:cNvPr id="545802" name="Text Box 10"/>
              <p:cNvSpPr txBox="1">
                <a:spLocks noChangeArrowheads="1"/>
              </p:cNvSpPr>
              <p:nvPr/>
            </p:nvSpPr>
            <p:spPr bwMode="auto">
              <a:xfrm>
                <a:off x="2879" y="2382"/>
                <a:ext cx="100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 dirty="0">
                    <a:solidFill>
                      <a:srgbClr val="0033CC"/>
                    </a:solidFill>
                    <a:latin typeface="Times New Roman" pitchFamily="18" charset="0"/>
                  </a:rPr>
                  <a:t>CPX      # N</a:t>
                </a:r>
              </a:p>
            </p:txBody>
          </p:sp>
          <p:sp>
            <p:nvSpPr>
              <p:cNvPr id="545803" name="Text Box 11"/>
              <p:cNvSpPr txBox="1">
                <a:spLocks noChangeArrowheads="1"/>
              </p:cNvSpPr>
              <p:nvPr/>
            </p:nvSpPr>
            <p:spPr bwMode="auto">
              <a:xfrm>
                <a:off x="2879" y="2660"/>
                <a:ext cx="907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 dirty="0">
                    <a:solidFill>
                      <a:srgbClr val="0033CC"/>
                    </a:solidFill>
                    <a:latin typeface="Times New Roman" pitchFamily="18" charset="0"/>
                  </a:rPr>
                  <a:t>BNE      M</a:t>
                </a:r>
              </a:p>
            </p:txBody>
          </p:sp>
          <p:sp>
            <p:nvSpPr>
              <p:cNvPr id="545804" name="Text Box 12"/>
              <p:cNvSpPr txBox="1">
                <a:spLocks noChangeArrowheads="1"/>
              </p:cNvSpPr>
              <p:nvPr/>
            </p:nvSpPr>
            <p:spPr bwMode="auto">
              <a:xfrm>
                <a:off x="2879" y="2938"/>
                <a:ext cx="100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>
                    <a:latin typeface="Times New Roman" pitchFamily="18" charset="0"/>
                  </a:rPr>
                  <a:t>DIV       # N</a:t>
                </a:r>
              </a:p>
            </p:txBody>
          </p:sp>
          <p:sp>
            <p:nvSpPr>
              <p:cNvPr id="545805" name="Text Box 13"/>
              <p:cNvSpPr txBox="1">
                <a:spLocks noChangeArrowheads="1"/>
              </p:cNvSpPr>
              <p:nvPr/>
            </p:nvSpPr>
            <p:spPr bwMode="auto">
              <a:xfrm>
                <a:off x="2879" y="3216"/>
                <a:ext cx="107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>
                    <a:latin typeface="Times New Roman" pitchFamily="18" charset="0"/>
                  </a:rPr>
                  <a:t>STA      ANS</a:t>
                </a:r>
              </a:p>
            </p:txBody>
          </p:sp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2496" y="1822"/>
                <a:ext cx="1442" cy="273"/>
                <a:chOff x="2496" y="1756"/>
                <a:chExt cx="1442" cy="273"/>
              </a:xfrm>
            </p:grpSpPr>
            <p:sp>
              <p:nvSpPr>
                <p:cNvPr id="5458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879" y="1760"/>
                  <a:ext cx="1059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200">
                      <a:latin typeface="Times New Roman" pitchFamily="18" charset="0"/>
                    </a:rPr>
                    <a:t>ADD     X, D</a:t>
                  </a:r>
                </a:p>
              </p:txBody>
            </p:sp>
            <p:sp>
              <p:nvSpPr>
                <p:cNvPr id="54580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496" y="1756"/>
                  <a:ext cx="282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200">
                      <a:latin typeface="Times New Roman" pitchFamily="18" charset="0"/>
                    </a:rPr>
                    <a:t>M</a:t>
                  </a:r>
                </a:p>
              </p:txBody>
            </p:sp>
          </p:grpSp>
          <p:sp>
            <p:nvSpPr>
              <p:cNvPr id="545809" name="Freeform 17"/>
              <p:cNvSpPr>
                <a:spLocks/>
              </p:cNvSpPr>
              <p:nvPr/>
            </p:nvSpPr>
            <p:spPr bwMode="auto">
              <a:xfrm>
                <a:off x="2352" y="1968"/>
                <a:ext cx="528" cy="816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816"/>
                  </a:cxn>
                  <a:cxn ang="0">
                    <a:pos x="528" y="816"/>
                  </a:cxn>
                </a:cxnLst>
                <a:rect l="0" t="0" r="r" b="b"/>
                <a:pathLst>
                  <a:path w="528" h="816">
                    <a:moveTo>
                      <a:pt x="144" y="0"/>
                    </a:moveTo>
                    <a:lnTo>
                      <a:pt x="0" y="0"/>
                    </a:lnTo>
                    <a:lnTo>
                      <a:pt x="0" y="816"/>
                    </a:lnTo>
                    <a:lnTo>
                      <a:pt x="528" y="81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5810" name="Rectangle 18"/>
          <p:cNvSpPr>
            <a:spLocks noChangeArrowheads="1"/>
          </p:cNvSpPr>
          <p:nvPr/>
        </p:nvSpPr>
        <p:spPr bwMode="auto">
          <a:xfrm>
            <a:off x="1560513" y="1196975"/>
            <a:ext cx="3587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由转移指令引起</a:t>
            </a:r>
          </a:p>
        </p:txBody>
      </p:sp>
      <p:sp>
        <p:nvSpPr>
          <p:cNvPr id="545811" name="AutoShape 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609600" y="228600"/>
            <a:ext cx="518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3200">
                <a:latin typeface="Times New Roman" pitchFamily="18" charset="0"/>
              </a:rPr>
              <a:t>3.  </a:t>
            </a:r>
            <a:r>
              <a:rPr lang="zh-CN" altLang="en-US" sz="3200">
                <a:latin typeface="Times New Roman" pitchFamily="18" charset="0"/>
              </a:rPr>
              <a:t>控制相关</a:t>
            </a: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438" y="1066800"/>
            <a:ext cx="8996362" cy="5256213"/>
            <a:chOff x="45" y="672"/>
            <a:chExt cx="5667" cy="33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5" y="1152"/>
              <a:ext cx="5667" cy="2831"/>
              <a:chOff x="45" y="1152"/>
              <a:chExt cx="5667" cy="2831"/>
            </a:xfrm>
          </p:grpSpPr>
          <p:sp>
            <p:nvSpPr>
              <p:cNvPr id="546822" name="Text Box 6"/>
              <p:cNvSpPr txBox="1">
                <a:spLocks noChangeArrowheads="1"/>
              </p:cNvSpPr>
              <p:nvPr/>
            </p:nvSpPr>
            <p:spPr bwMode="auto">
              <a:xfrm>
                <a:off x="5338" y="3560"/>
                <a:ext cx="3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WO</a:t>
                </a:r>
              </a:p>
            </p:txBody>
          </p:sp>
          <p:sp>
            <p:nvSpPr>
              <p:cNvPr id="546823" name="Text Box 7"/>
              <p:cNvSpPr txBox="1">
                <a:spLocks noChangeArrowheads="1"/>
              </p:cNvSpPr>
              <p:nvPr/>
            </p:nvSpPr>
            <p:spPr bwMode="auto">
              <a:xfrm>
                <a:off x="5041" y="3560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EI</a:t>
                </a:r>
              </a:p>
            </p:txBody>
          </p:sp>
          <p:sp>
            <p:nvSpPr>
              <p:cNvPr id="546824" name="Text Box 8"/>
              <p:cNvSpPr txBox="1">
                <a:spLocks noChangeArrowheads="1"/>
              </p:cNvSpPr>
              <p:nvPr/>
            </p:nvSpPr>
            <p:spPr bwMode="auto">
              <a:xfrm>
                <a:off x="4653" y="3560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FO</a:t>
                </a:r>
              </a:p>
            </p:txBody>
          </p:sp>
          <p:sp>
            <p:nvSpPr>
              <p:cNvPr id="546825" name="Text Box 9"/>
              <p:cNvSpPr txBox="1">
                <a:spLocks noChangeArrowheads="1"/>
              </p:cNvSpPr>
              <p:nvPr/>
            </p:nvSpPr>
            <p:spPr bwMode="auto">
              <a:xfrm>
                <a:off x="4272" y="3560"/>
                <a:ext cx="3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CO</a:t>
                </a:r>
              </a:p>
            </p:txBody>
          </p:sp>
          <p:sp>
            <p:nvSpPr>
              <p:cNvPr id="546826" name="Text Box 10"/>
              <p:cNvSpPr txBox="1">
                <a:spLocks noChangeArrowheads="1"/>
              </p:cNvSpPr>
              <p:nvPr/>
            </p:nvSpPr>
            <p:spPr bwMode="auto">
              <a:xfrm>
                <a:off x="3913" y="3560"/>
                <a:ext cx="2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DI</a:t>
                </a:r>
              </a:p>
            </p:txBody>
          </p:sp>
          <p:sp>
            <p:nvSpPr>
              <p:cNvPr id="546827" name="Text Box 11"/>
              <p:cNvSpPr txBox="1">
                <a:spLocks noChangeArrowheads="1"/>
              </p:cNvSpPr>
              <p:nvPr/>
            </p:nvSpPr>
            <p:spPr bwMode="auto">
              <a:xfrm>
                <a:off x="4989" y="3343"/>
                <a:ext cx="3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WO</a:t>
                </a:r>
              </a:p>
            </p:txBody>
          </p:sp>
          <p:sp>
            <p:nvSpPr>
              <p:cNvPr id="546828" name="Text Box 12"/>
              <p:cNvSpPr txBox="1">
                <a:spLocks noChangeArrowheads="1"/>
              </p:cNvSpPr>
              <p:nvPr/>
            </p:nvSpPr>
            <p:spPr bwMode="auto">
              <a:xfrm>
                <a:off x="4677" y="3343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EI</a:t>
                </a:r>
              </a:p>
            </p:txBody>
          </p:sp>
          <p:sp>
            <p:nvSpPr>
              <p:cNvPr id="546829" name="Text Box 13"/>
              <p:cNvSpPr txBox="1">
                <a:spLocks noChangeArrowheads="1"/>
              </p:cNvSpPr>
              <p:nvPr/>
            </p:nvSpPr>
            <p:spPr bwMode="auto">
              <a:xfrm>
                <a:off x="4280" y="3343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FO</a:t>
                </a:r>
              </a:p>
            </p:txBody>
          </p:sp>
          <p:sp>
            <p:nvSpPr>
              <p:cNvPr id="546830" name="Text Box 14"/>
              <p:cNvSpPr txBox="1">
                <a:spLocks noChangeArrowheads="1"/>
              </p:cNvSpPr>
              <p:nvPr/>
            </p:nvSpPr>
            <p:spPr bwMode="auto">
              <a:xfrm>
                <a:off x="3564" y="3343"/>
                <a:ext cx="2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DI</a:t>
                </a:r>
              </a:p>
            </p:txBody>
          </p:sp>
          <p:sp>
            <p:nvSpPr>
              <p:cNvPr id="546831" name="Text Box 15"/>
              <p:cNvSpPr txBox="1">
                <a:spLocks noChangeArrowheads="1"/>
              </p:cNvSpPr>
              <p:nvPr/>
            </p:nvSpPr>
            <p:spPr bwMode="auto">
              <a:xfrm>
                <a:off x="3213" y="3343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FI</a:t>
                </a:r>
              </a:p>
            </p:txBody>
          </p:sp>
          <p:sp>
            <p:nvSpPr>
              <p:cNvPr id="546832" name="Text Box 16"/>
              <p:cNvSpPr txBox="1">
                <a:spLocks noChangeArrowheads="1"/>
              </p:cNvSpPr>
              <p:nvPr/>
            </p:nvSpPr>
            <p:spPr bwMode="auto">
              <a:xfrm>
                <a:off x="2837" y="3126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FI</a:t>
                </a:r>
              </a:p>
            </p:txBody>
          </p:sp>
          <p:sp>
            <p:nvSpPr>
              <p:cNvPr id="546833" name="Text Box 17"/>
              <p:cNvSpPr txBox="1">
                <a:spLocks noChangeArrowheads="1"/>
              </p:cNvSpPr>
              <p:nvPr/>
            </p:nvSpPr>
            <p:spPr bwMode="auto">
              <a:xfrm>
                <a:off x="2829" y="2908"/>
                <a:ext cx="2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DI</a:t>
                </a:r>
              </a:p>
            </p:txBody>
          </p:sp>
          <p:sp>
            <p:nvSpPr>
              <p:cNvPr id="546834" name="Text Box 18"/>
              <p:cNvSpPr txBox="1">
                <a:spLocks noChangeArrowheads="1"/>
              </p:cNvSpPr>
              <p:nvPr/>
            </p:nvSpPr>
            <p:spPr bwMode="auto">
              <a:xfrm>
                <a:off x="2468" y="2908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FI</a:t>
                </a:r>
              </a:p>
            </p:txBody>
          </p:sp>
          <p:sp>
            <p:nvSpPr>
              <p:cNvPr id="546835" name="Text Box 19"/>
              <p:cNvSpPr txBox="1">
                <a:spLocks noChangeArrowheads="1"/>
              </p:cNvSpPr>
              <p:nvPr/>
            </p:nvSpPr>
            <p:spPr bwMode="auto">
              <a:xfrm>
                <a:off x="2801" y="2691"/>
                <a:ext cx="3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CO</a:t>
                </a:r>
              </a:p>
            </p:txBody>
          </p:sp>
          <p:sp>
            <p:nvSpPr>
              <p:cNvPr id="546836" name="Text Box 20"/>
              <p:cNvSpPr txBox="1">
                <a:spLocks noChangeArrowheads="1"/>
              </p:cNvSpPr>
              <p:nvPr/>
            </p:nvSpPr>
            <p:spPr bwMode="auto">
              <a:xfrm>
                <a:off x="2104" y="2691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FI</a:t>
                </a:r>
              </a:p>
            </p:txBody>
          </p:sp>
          <p:sp>
            <p:nvSpPr>
              <p:cNvPr id="546837" name="Text Box 21"/>
              <p:cNvSpPr txBox="1">
                <a:spLocks noChangeArrowheads="1"/>
              </p:cNvSpPr>
              <p:nvPr/>
            </p:nvSpPr>
            <p:spPr bwMode="auto">
              <a:xfrm>
                <a:off x="2809" y="2472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FO</a:t>
                </a:r>
              </a:p>
            </p:txBody>
          </p:sp>
          <p:sp>
            <p:nvSpPr>
              <p:cNvPr id="546838" name="Text Box 22"/>
              <p:cNvSpPr txBox="1">
                <a:spLocks noChangeArrowheads="1"/>
              </p:cNvSpPr>
              <p:nvPr/>
            </p:nvSpPr>
            <p:spPr bwMode="auto">
              <a:xfrm>
                <a:off x="2432" y="2472"/>
                <a:ext cx="3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CO</a:t>
                </a:r>
              </a:p>
            </p:txBody>
          </p:sp>
          <p:sp>
            <p:nvSpPr>
              <p:cNvPr id="546839" name="Text Box 23"/>
              <p:cNvSpPr txBox="1">
                <a:spLocks noChangeArrowheads="1"/>
              </p:cNvSpPr>
              <p:nvPr/>
            </p:nvSpPr>
            <p:spPr bwMode="auto">
              <a:xfrm>
                <a:off x="2096" y="2472"/>
                <a:ext cx="2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DI</a:t>
                </a:r>
              </a:p>
            </p:txBody>
          </p:sp>
          <p:sp>
            <p:nvSpPr>
              <p:cNvPr id="546840" name="Text Box 24"/>
              <p:cNvSpPr txBox="1">
                <a:spLocks noChangeArrowheads="1"/>
              </p:cNvSpPr>
              <p:nvPr/>
            </p:nvSpPr>
            <p:spPr bwMode="auto">
              <a:xfrm>
                <a:off x="1733" y="2472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FI</a:t>
                </a:r>
              </a:p>
            </p:txBody>
          </p:sp>
          <p:sp>
            <p:nvSpPr>
              <p:cNvPr id="546841" name="Text Box 25"/>
              <p:cNvSpPr txBox="1">
                <a:spLocks noChangeArrowheads="1"/>
              </p:cNvSpPr>
              <p:nvPr/>
            </p:nvSpPr>
            <p:spPr bwMode="auto">
              <a:xfrm>
                <a:off x="3165" y="2254"/>
                <a:ext cx="3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WO</a:t>
                </a:r>
              </a:p>
            </p:txBody>
          </p:sp>
          <p:sp>
            <p:nvSpPr>
              <p:cNvPr id="546842" name="Text Box 26"/>
              <p:cNvSpPr txBox="1">
                <a:spLocks noChangeArrowheads="1"/>
              </p:cNvSpPr>
              <p:nvPr/>
            </p:nvSpPr>
            <p:spPr bwMode="auto">
              <a:xfrm>
                <a:off x="2833" y="2254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EI</a:t>
                </a:r>
              </a:p>
            </p:txBody>
          </p:sp>
          <p:sp>
            <p:nvSpPr>
              <p:cNvPr id="546843" name="Text Box 27"/>
              <p:cNvSpPr txBox="1">
                <a:spLocks noChangeArrowheads="1"/>
              </p:cNvSpPr>
              <p:nvPr/>
            </p:nvSpPr>
            <p:spPr bwMode="auto">
              <a:xfrm>
                <a:off x="2440" y="2254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FO</a:t>
                </a:r>
              </a:p>
            </p:txBody>
          </p:sp>
          <p:sp>
            <p:nvSpPr>
              <p:cNvPr id="546844" name="Text Box 28"/>
              <p:cNvSpPr txBox="1">
                <a:spLocks noChangeArrowheads="1"/>
              </p:cNvSpPr>
              <p:nvPr/>
            </p:nvSpPr>
            <p:spPr bwMode="auto">
              <a:xfrm>
                <a:off x="2068" y="2254"/>
                <a:ext cx="3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CO</a:t>
                </a:r>
              </a:p>
            </p:txBody>
          </p:sp>
          <p:sp>
            <p:nvSpPr>
              <p:cNvPr id="546845" name="Text Box 29"/>
              <p:cNvSpPr txBox="1">
                <a:spLocks noChangeArrowheads="1"/>
              </p:cNvSpPr>
              <p:nvPr/>
            </p:nvSpPr>
            <p:spPr bwMode="auto">
              <a:xfrm>
                <a:off x="1725" y="2254"/>
                <a:ext cx="2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DI</a:t>
                </a:r>
              </a:p>
            </p:txBody>
          </p:sp>
          <p:sp>
            <p:nvSpPr>
              <p:cNvPr id="546846" name="Text Box 30"/>
              <p:cNvSpPr txBox="1">
                <a:spLocks noChangeArrowheads="1"/>
              </p:cNvSpPr>
              <p:nvPr/>
            </p:nvSpPr>
            <p:spPr bwMode="auto">
              <a:xfrm>
                <a:off x="1395" y="2254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FI</a:t>
                </a:r>
              </a:p>
            </p:txBody>
          </p:sp>
          <p:sp>
            <p:nvSpPr>
              <p:cNvPr id="546847" name="Text Box 31"/>
              <p:cNvSpPr txBox="1">
                <a:spLocks noChangeArrowheads="1"/>
              </p:cNvSpPr>
              <p:nvPr/>
            </p:nvSpPr>
            <p:spPr bwMode="auto">
              <a:xfrm>
                <a:off x="1387" y="2035"/>
                <a:ext cx="2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DI</a:t>
                </a:r>
              </a:p>
            </p:txBody>
          </p:sp>
          <p:sp>
            <p:nvSpPr>
              <p:cNvPr id="546848" name="Text Box 32"/>
              <p:cNvSpPr txBox="1">
                <a:spLocks noChangeArrowheads="1"/>
              </p:cNvSpPr>
              <p:nvPr/>
            </p:nvSpPr>
            <p:spPr bwMode="auto">
              <a:xfrm>
                <a:off x="2076" y="2035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FO</a:t>
                </a:r>
              </a:p>
            </p:txBody>
          </p:sp>
          <p:sp>
            <p:nvSpPr>
              <p:cNvPr id="546849" name="Text Box 33"/>
              <p:cNvSpPr txBox="1">
                <a:spLocks noChangeArrowheads="1"/>
              </p:cNvSpPr>
              <p:nvPr/>
            </p:nvSpPr>
            <p:spPr bwMode="auto">
              <a:xfrm>
                <a:off x="2464" y="2035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EI</a:t>
                </a:r>
              </a:p>
            </p:txBody>
          </p:sp>
          <p:sp>
            <p:nvSpPr>
              <p:cNvPr id="546850" name="Text Box 34"/>
              <p:cNvSpPr txBox="1">
                <a:spLocks noChangeArrowheads="1"/>
              </p:cNvSpPr>
              <p:nvPr/>
            </p:nvSpPr>
            <p:spPr bwMode="auto">
              <a:xfrm>
                <a:off x="2781" y="2035"/>
                <a:ext cx="3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dirty="0">
                    <a:solidFill>
                      <a:schemeClr val="folHlink"/>
                    </a:solidFill>
                    <a:latin typeface="Times New Roman" pitchFamily="18" charset="0"/>
                  </a:rPr>
                  <a:t>WO</a:t>
                </a:r>
              </a:p>
            </p:txBody>
          </p:sp>
          <p:sp>
            <p:nvSpPr>
              <p:cNvPr id="546851" name="Text Box 35"/>
              <p:cNvSpPr txBox="1">
                <a:spLocks noChangeArrowheads="1"/>
              </p:cNvSpPr>
              <p:nvPr/>
            </p:nvSpPr>
            <p:spPr bwMode="auto">
              <a:xfrm>
                <a:off x="2100" y="181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EI</a:t>
                </a:r>
              </a:p>
            </p:txBody>
          </p:sp>
          <p:sp>
            <p:nvSpPr>
              <p:cNvPr id="546852" name="Text Box 36"/>
              <p:cNvSpPr txBox="1">
                <a:spLocks noChangeArrowheads="1"/>
              </p:cNvSpPr>
              <p:nvPr/>
            </p:nvSpPr>
            <p:spPr bwMode="auto">
              <a:xfrm>
                <a:off x="1705" y="1818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FO</a:t>
                </a:r>
              </a:p>
            </p:txBody>
          </p:sp>
          <p:sp>
            <p:nvSpPr>
              <p:cNvPr id="546853" name="Line 37"/>
              <p:cNvSpPr>
                <a:spLocks noChangeShapeType="1"/>
              </p:cNvSpPr>
              <p:nvPr/>
            </p:nvSpPr>
            <p:spPr bwMode="auto">
              <a:xfrm>
                <a:off x="2052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54" name="Line 38"/>
              <p:cNvSpPr>
                <a:spLocks noChangeShapeType="1"/>
              </p:cNvSpPr>
              <p:nvPr/>
            </p:nvSpPr>
            <p:spPr bwMode="auto">
              <a:xfrm>
                <a:off x="2418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55" name="Line 39"/>
              <p:cNvSpPr>
                <a:spLocks noChangeShapeType="1"/>
              </p:cNvSpPr>
              <p:nvPr/>
            </p:nvSpPr>
            <p:spPr bwMode="auto">
              <a:xfrm>
                <a:off x="2784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56" name="Line 40"/>
              <p:cNvSpPr>
                <a:spLocks noChangeShapeType="1"/>
              </p:cNvSpPr>
              <p:nvPr/>
            </p:nvSpPr>
            <p:spPr bwMode="auto">
              <a:xfrm>
                <a:off x="3150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57" name="Line 41"/>
              <p:cNvSpPr>
                <a:spLocks noChangeShapeType="1"/>
              </p:cNvSpPr>
              <p:nvPr/>
            </p:nvSpPr>
            <p:spPr bwMode="auto">
              <a:xfrm>
                <a:off x="3516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58" name="Line 42"/>
              <p:cNvSpPr>
                <a:spLocks noChangeShapeType="1"/>
              </p:cNvSpPr>
              <p:nvPr/>
            </p:nvSpPr>
            <p:spPr bwMode="auto">
              <a:xfrm>
                <a:off x="3882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59" name="Line 43"/>
              <p:cNvSpPr>
                <a:spLocks noChangeShapeType="1"/>
              </p:cNvSpPr>
              <p:nvPr/>
            </p:nvSpPr>
            <p:spPr bwMode="auto">
              <a:xfrm>
                <a:off x="4248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60" name="Line 44"/>
              <p:cNvSpPr>
                <a:spLocks noChangeShapeType="1"/>
              </p:cNvSpPr>
              <p:nvPr/>
            </p:nvSpPr>
            <p:spPr bwMode="auto">
              <a:xfrm>
                <a:off x="4614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61" name="Line 45"/>
              <p:cNvSpPr>
                <a:spLocks noChangeShapeType="1"/>
              </p:cNvSpPr>
              <p:nvPr/>
            </p:nvSpPr>
            <p:spPr bwMode="auto">
              <a:xfrm>
                <a:off x="4980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62" name="Line 46"/>
              <p:cNvSpPr>
                <a:spLocks noChangeShapeType="1"/>
              </p:cNvSpPr>
              <p:nvPr/>
            </p:nvSpPr>
            <p:spPr bwMode="auto">
              <a:xfrm>
                <a:off x="5346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63" name="Line 47"/>
              <p:cNvSpPr>
                <a:spLocks noChangeShapeType="1"/>
              </p:cNvSpPr>
              <p:nvPr/>
            </p:nvSpPr>
            <p:spPr bwMode="auto">
              <a:xfrm>
                <a:off x="5712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64" name="Line 48"/>
              <p:cNvSpPr>
                <a:spLocks noChangeShapeType="1"/>
              </p:cNvSpPr>
              <p:nvPr/>
            </p:nvSpPr>
            <p:spPr bwMode="auto">
              <a:xfrm>
                <a:off x="588" y="1766"/>
                <a:ext cx="0" cy="19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65" name="Line 49"/>
              <p:cNvSpPr>
                <a:spLocks noChangeShapeType="1"/>
              </p:cNvSpPr>
              <p:nvPr/>
            </p:nvSpPr>
            <p:spPr bwMode="auto">
              <a:xfrm>
                <a:off x="954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66" name="Line 50"/>
              <p:cNvSpPr>
                <a:spLocks noChangeShapeType="1"/>
              </p:cNvSpPr>
              <p:nvPr/>
            </p:nvSpPr>
            <p:spPr bwMode="auto">
              <a:xfrm>
                <a:off x="1320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67" name="Line 51"/>
              <p:cNvSpPr>
                <a:spLocks noChangeShapeType="1"/>
              </p:cNvSpPr>
              <p:nvPr/>
            </p:nvSpPr>
            <p:spPr bwMode="auto">
              <a:xfrm>
                <a:off x="1686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68" name="Text Box 52"/>
              <p:cNvSpPr txBox="1">
                <a:spLocks noChangeArrowheads="1"/>
              </p:cNvSpPr>
              <p:nvPr/>
            </p:nvSpPr>
            <p:spPr bwMode="auto">
              <a:xfrm>
                <a:off x="3885" y="3343"/>
                <a:ext cx="3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CO</a:t>
                </a:r>
              </a:p>
            </p:txBody>
          </p:sp>
          <p:sp>
            <p:nvSpPr>
              <p:cNvPr id="546869" name="Text Box 53"/>
              <p:cNvSpPr txBox="1">
                <a:spLocks noChangeArrowheads="1"/>
              </p:cNvSpPr>
              <p:nvPr/>
            </p:nvSpPr>
            <p:spPr bwMode="auto">
              <a:xfrm>
                <a:off x="3572" y="3560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FI</a:t>
                </a:r>
              </a:p>
            </p:txBody>
          </p:sp>
          <p:sp>
            <p:nvSpPr>
              <p:cNvPr id="546870" name="Text Box 54"/>
              <p:cNvSpPr txBox="1">
                <a:spLocks noChangeArrowheads="1"/>
              </p:cNvSpPr>
              <p:nvPr/>
            </p:nvSpPr>
            <p:spPr bwMode="auto">
              <a:xfrm>
                <a:off x="2460" y="2691"/>
                <a:ext cx="2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DI</a:t>
                </a:r>
              </a:p>
            </p:txBody>
          </p:sp>
          <p:sp>
            <p:nvSpPr>
              <p:cNvPr id="546871" name="Text Box 55"/>
              <p:cNvSpPr txBox="1">
                <a:spLocks noChangeArrowheads="1"/>
              </p:cNvSpPr>
              <p:nvPr/>
            </p:nvSpPr>
            <p:spPr bwMode="auto">
              <a:xfrm>
                <a:off x="1359" y="1818"/>
                <a:ext cx="3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CO</a:t>
                </a:r>
              </a:p>
            </p:txBody>
          </p:sp>
          <p:sp>
            <p:nvSpPr>
              <p:cNvPr id="546872" name="Text Box 56"/>
              <p:cNvSpPr txBox="1">
                <a:spLocks noChangeArrowheads="1"/>
              </p:cNvSpPr>
              <p:nvPr/>
            </p:nvSpPr>
            <p:spPr bwMode="auto">
              <a:xfrm>
                <a:off x="2412" y="1818"/>
                <a:ext cx="3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WO</a:t>
                </a:r>
              </a:p>
            </p:txBody>
          </p:sp>
          <p:sp>
            <p:nvSpPr>
              <p:cNvPr id="546873" name="Text Box 57"/>
              <p:cNvSpPr txBox="1">
                <a:spLocks noChangeArrowheads="1"/>
              </p:cNvSpPr>
              <p:nvPr/>
            </p:nvSpPr>
            <p:spPr bwMode="auto">
              <a:xfrm>
                <a:off x="1025" y="1818"/>
                <a:ext cx="2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DI</a:t>
                </a:r>
              </a:p>
            </p:txBody>
          </p:sp>
          <p:sp>
            <p:nvSpPr>
              <p:cNvPr id="546874" name="Text Box 58"/>
              <p:cNvSpPr txBox="1">
                <a:spLocks noChangeArrowheads="1"/>
              </p:cNvSpPr>
              <p:nvPr/>
            </p:nvSpPr>
            <p:spPr bwMode="auto">
              <a:xfrm>
                <a:off x="651" y="1818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FI</a:t>
                </a:r>
              </a:p>
            </p:txBody>
          </p:sp>
          <p:sp>
            <p:nvSpPr>
              <p:cNvPr id="546875" name="Text Box 59"/>
              <p:cNvSpPr txBox="1">
                <a:spLocks noChangeArrowheads="1"/>
              </p:cNvSpPr>
              <p:nvPr/>
            </p:nvSpPr>
            <p:spPr bwMode="auto">
              <a:xfrm>
                <a:off x="1697" y="2035"/>
                <a:ext cx="3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CO</a:t>
                </a:r>
              </a:p>
            </p:txBody>
          </p:sp>
          <p:sp>
            <p:nvSpPr>
              <p:cNvPr id="546876" name="Text Box 60"/>
              <p:cNvSpPr txBox="1">
                <a:spLocks noChangeArrowheads="1"/>
              </p:cNvSpPr>
              <p:nvPr/>
            </p:nvSpPr>
            <p:spPr bwMode="auto">
              <a:xfrm>
                <a:off x="1033" y="2035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FI</a:t>
                </a:r>
              </a:p>
            </p:txBody>
          </p:sp>
          <p:sp>
            <p:nvSpPr>
              <p:cNvPr id="546877" name="Line 61"/>
              <p:cNvSpPr>
                <a:spLocks noChangeShapeType="1"/>
              </p:cNvSpPr>
              <p:nvPr/>
            </p:nvSpPr>
            <p:spPr bwMode="auto">
              <a:xfrm>
                <a:off x="2033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78" name="Line 62"/>
              <p:cNvSpPr>
                <a:spLocks noChangeShapeType="1"/>
              </p:cNvSpPr>
              <p:nvPr/>
            </p:nvSpPr>
            <p:spPr bwMode="auto">
              <a:xfrm>
                <a:off x="2399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79" name="Line 63"/>
              <p:cNvSpPr>
                <a:spLocks noChangeShapeType="1"/>
              </p:cNvSpPr>
              <p:nvPr/>
            </p:nvSpPr>
            <p:spPr bwMode="auto">
              <a:xfrm>
                <a:off x="2765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0" name="Line 64"/>
              <p:cNvSpPr>
                <a:spLocks noChangeShapeType="1"/>
              </p:cNvSpPr>
              <p:nvPr/>
            </p:nvSpPr>
            <p:spPr bwMode="auto">
              <a:xfrm>
                <a:off x="3131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1" name="Line 65"/>
              <p:cNvSpPr>
                <a:spLocks noChangeShapeType="1"/>
              </p:cNvSpPr>
              <p:nvPr/>
            </p:nvSpPr>
            <p:spPr bwMode="auto">
              <a:xfrm>
                <a:off x="3497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2" name="Line 66"/>
              <p:cNvSpPr>
                <a:spLocks noChangeShapeType="1"/>
              </p:cNvSpPr>
              <p:nvPr/>
            </p:nvSpPr>
            <p:spPr bwMode="auto">
              <a:xfrm>
                <a:off x="3863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3" name="Line 67"/>
              <p:cNvSpPr>
                <a:spLocks noChangeShapeType="1"/>
              </p:cNvSpPr>
              <p:nvPr/>
            </p:nvSpPr>
            <p:spPr bwMode="auto">
              <a:xfrm>
                <a:off x="4229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4" name="Line 68"/>
              <p:cNvSpPr>
                <a:spLocks noChangeShapeType="1"/>
              </p:cNvSpPr>
              <p:nvPr/>
            </p:nvSpPr>
            <p:spPr bwMode="auto">
              <a:xfrm>
                <a:off x="4595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5" name="Line 69"/>
              <p:cNvSpPr>
                <a:spLocks noChangeShapeType="1"/>
              </p:cNvSpPr>
              <p:nvPr/>
            </p:nvSpPr>
            <p:spPr bwMode="auto">
              <a:xfrm>
                <a:off x="4961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6" name="Line 70"/>
              <p:cNvSpPr>
                <a:spLocks noChangeShapeType="1"/>
              </p:cNvSpPr>
              <p:nvPr/>
            </p:nvSpPr>
            <p:spPr bwMode="auto">
              <a:xfrm>
                <a:off x="5327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7" name="Line 71"/>
              <p:cNvSpPr>
                <a:spLocks noChangeShapeType="1"/>
              </p:cNvSpPr>
              <p:nvPr/>
            </p:nvSpPr>
            <p:spPr bwMode="auto">
              <a:xfrm>
                <a:off x="5693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8" name="Line 72"/>
              <p:cNvSpPr>
                <a:spLocks noChangeShapeType="1"/>
              </p:cNvSpPr>
              <p:nvPr/>
            </p:nvSpPr>
            <p:spPr bwMode="auto">
              <a:xfrm>
                <a:off x="569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9" name="Line 73"/>
              <p:cNvSpPr>
                <a:spLocks noChangeShapeType="1"/>
              </p:cNvSpPr>
              <p:nvPr/>
            </p:nvSpPr>
            <p:spPr bwMode="auto">
              <a:xfrm>
                <a:off x="935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90" name="Line 74"/>
              <p:cNvSpPr>
                <a:spLocks noChangeShapeType="1"/>
              </p:cNvSpPr>
              <p:nvPr/>
            </p:nvSpPr>
            <p:spPr bwMode="auto">
              <a:xfrm>
                <a:off x="1301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91" name="Line 75"/>
              <p:cNvSpPr>
                <a:spLocks noChangeShapeType="1"/>
              </p:cNvSpPr>
              <p:nvPr/>
            </p:nvSpPr>
            <p:spPr bwMode="auto">
              <a:xfrm>
                <a:off x="1667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92" name="Freeform 76"/>
              <p:cNvSpPr>
                <a:spLocks/>
              </p:cNvSpPr>
              <p:nvPr/>
            </p:nvSpPr>
            <p:spPr bwMode="auto">
              <a:xfrm>
                <a:off x="562" y="1659"/>
                <a:ext cx="5128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380" y="0"/>
                  </a:cxn>
                </a:cxnLst>
                <a:rect l="0" t="0" r="r" b="b"/>
                <a:pathLst>
                  <a:path w="5380" h="4">
                    <a:moveTo>
                      <a:pt x="0" y="4"/>
                    </a:moveTo>
                    <a:lnTo>
                      <a:pt x="538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93" name="Text Box 77"/>
              <p:cNvSpPr txBox="1">
                <a:spLocks noChangeArrowheads="1"/>
              </p:cNvSpPr>
              <p:nvPr/>
            </p:nvSpPr>
            <p:spPr bwMode="auto">
              <a:xfrm>
                <a:off x="45" y="1818"/>
                <a:ext cx="5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指令 1</a:t>
                </a:r>
              </a:p>
            </p:txBody>
          </p:sp>
          <p:sp>
            <p:nvSpPr>
              <p:cNvPr id="546894" name="Text Box 78"/>
              <p:cNvSpPr txBox="1">
                <a:spLocks noChangeArrowheads="1"/>
              </p:cNvSpPr>
              <p:nvPr/>
            </p:nvSpPr>
            <p:spPr bwMode="auto">
              <a:xfrm>
                <a:off x="45" y="2035"/>
                <a:ext cx="5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指令 2</a:t>
                </a:r>
              </a:p>
            </p:txBody>
          </p:sp>
          <p:sp>
            <p:nvSpPr>
              <p:cNvPr id="546895" name="Text Box 79"/>
              <p:cNvSpPr txBox="1">
                <a:spLocks noChangeArrowheads="1"/>
              </p:cNvSpPr>
              <p:nvPr/>
            </p:nvSpPr>
            <p:spPr bwMode="auto">
              <a:xfrm>
                <a:off x="45" y="2254"/>
                <a:ext cx="5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solidFill>
                      <a:schemeClr val="folHlink"/>
                    </a:solidFill>
                    <a:latin typeface="Times New Roman" pitchFamily="18" charset="0"/>
                  </a:rPr>
                  <a:t>指令 3</a:t>
                </a:r>
              </a:p>
            </p:txBody>
          </p:sp>
          <p:sp>
            <p:nvSpPr>
              <p:cNvPr id="546896" name="Text Box 80"/>
              <p:cNvSpPr txBox="1">
                <a:spLocks noChangeArrowheads="1"/>
              </p:cNvSpPr>
              <p:nvPr/>
            </p:nvSpPr>
            <p:spPr bwMode="auto">
              <a:xfrm>
                <a:off x="45" y="2472"/>
                <a:ext cx="5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solidFill>
                      <a:schemeClr val="folHlink"/>
                    </a:solidFill>
                    <a:latin typeface="Times New Roman" pitchFamily="18" charset="0"/>
                  </a:rPr>
                  <a:t>指令 4</a:t>
                </a:r>
              </a:p>
            </p:txBody>
          </p:sp>
          <p:sp>
            <p:nvSpPr>
              <p:cNvPr id="546897" name="Text Box 81"/>
              <p:cNvSpPr txBox="1">
                <a:spLocks noChangeArrowheads="1"/>
              </p:cNvSpPr>
              <p:nvPr/>
            </p:nvSpPr>
            <p:spPr bwMode="auto">
              <a:xfrm>
                <a:off x="45" y="2691"/>
                <a:ext cx="5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指令 5</a:t>
                </a:r>
              </a:p>
            </p:txBody>
          </p:sp>
          <p:sp>
            <p:nvSpPr>
              <p:cNvPr id="546898" name="Text Box 82"/>
              <p:cNvSpPr txBox="1">
                <a:spLocks noChangeArrowheads="1"/>
              </p:cNvSpPr>
              <p:nvPr/>
            </p:nvSpPr>
            <p:spPr bwMode="auto">
              <a:xfrm>
                <a:off x="45" y="2908"/>
                <a:ext cx="5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指令 6</a:t>
                </a:r>
              </a:p>
            </p:txBody>
          </p:sp>
          <p:sp>
            <p:nvSpPr>
              <p:cNvPr id="546899" name="Text Box 83"/>
              <p:cNvSpPr txBox="1">
                <a:spLocks noChangeArrowheads="1"/>
              </p:cNvSpPr>
              <p:nvPr/>
            </p:nvSpPr>
            <p:spPr bwMode="auto">
              <a:xfrm>
                <a:off x="45" y="3126"/>
                <a:ext cx="5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指令 7</a:t>
                </a:r>
              </a:p>
            </p:txBody>
          </p:sp>
          <p:sp>
            <p:nvSpPr>
              <p:cNvPr id="546900" name="Text Box 84"/>
              <p:cNvSpPr txBox="1">
                <a:spLocks noChangeArrowheads="1"/>
              </p:cNvSpPr>
              <p:nvPr/>
            </p:nvSpPr>
            <p:spPr bwMode="auto">
              <a:xfrm>
                <a:off x="45" y="3343"/>
                <a:ext cx="5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solidFill>
                      <a:schemeClr val="folHlink"/>
                    </a:solidFill>
                    <a:latin typeface="Times New Roman" pitchFamily="18" charset="0"/>
                  </a:rPr>
                  <a:t>指令15</a:t>
                </a:r>
              </a:p>
            </p:txBody>
          </p:sp>
          <p:sp>
            <p:nvSpPr>
              <p:cNvPr id="546901" name="Text Box 85"/>
              <p:cNvSpPr txBox="1">
                <a:spLocks noChangeArrowheads="1"/>
              </p:cNvSpPr>
              <p:nvPr/>
            </p:nvSpPr>
            <p:spPr bwMode="auto">
              <a:xfrm>
                <a:off x="45" y="3560"/>
                <a:ext cx="5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指令16</a:t>
                </a:r>
              </a:p>
            </p:txBody>
          </p:sp>
          <p:sp>
            <p:nvSpPr>
              <p:cNvPr id="546902" name="Line 86"/>
              <p:cNvSpPr>
                <a:spLocks noChangeShapeType="1"/>
              </p:cNvSpPr>
              <p:nvPr/>
            </p:nvSpPr>
            <p:spPr bwMode="auto">
              <a:xfrm>
                <a:off x="573" y="1287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903" name="Text Box 87"/>
              <p:cNvSpPr txBox="1">
                <a:spLocks noChangeArrowheads="1"/>
              </p:cNvSpPr>
              <p:nvPr/>
            </p:nvSpPr>
            <p:spPr bwMode="auto">
              <a:xfrm>
                <a:off x="611" y="1426"/>
                <a:ext cx="50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1        2       3       4       5        6       7       8       9       10     11     12    13      14</a:t>
                </a:r>
              </a:p>
            </p:txBody>
          </p:sp>
          <p:sp>
            <p:nvSpPr>
              <p:cNvPr id="546904" name="Line 88"/>
              <p:cNvSpPr>
                <a:spLocks noChangeShapeType="1"/>
              </p:cNvSpPr>
              <p:nvPr/>
            </p:nvSpPr>
            <p:spPr bwMode="auto">
              <a:xfrm>
                <a:off x="3501" y="3975"/>
                <a:ext cx="148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 type="stealth" w="med" len="med"/>
                <a:tailEnd type="stealth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905" name="Text Box 89"/>
              <p:cNvSpPr txBox="1">
                <a:spLocks noChangeArrowheads="1"/>
              </p:cNvSpPr>
              <p:nvPr/>
            </p:nvSpPr>
            <p:spPr bwMode="auto">
              <a:xfrm>
                <a:off x="3875" y="3733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转移损失</a:t>
                </a:r>
              </a:p>
            </p:txBody>
          </p:sp>
          <p:sp>
            <p:nvSpPr>
              <p:cNvPr id="546906" name="Text Box 90"/>
              <p:cNvSpPr txBox="1">
                <a:spLocks noChangeArrowheads="1"/>
              </p:cNvSpPr>
              <p:nvPr/>
            </p:nvSpPr>
            <p:spPr bwMode="auto">
              <a:xfrm>
                <a:off x="2819" y="1152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546907" name="Line 91"/>
              <p:cNvSpPr>
                <a:spLocks noChangeShapeType="1"/>
              </p:cNvSpPr>
              <p:nvPr/>
            </p:nvSpPr>
            <p:spPr bwMode="auto">
              <a:xfrm>
                <a:off x="573" y="2007"/>
                <a:ext cx="2208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6908" name="Line 92"/>
              <p:cNvSpPr>
                <a:spLocks noChangeShapeType="1"/>
              </p:cNvSpPr>
              <p:nvPr/>
            </p:nvSpPr>
            <p:spPr bwMode="auto">
              <a:xfrm>
                <a:off x="3143" y="3543"/>
                <a:ext cx="2208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6909" name="Text Box 93"/>
            <p:cNvSpPr txBox="1">
              <a:spLocks noChangeArrowheads="1"/>
            </p:cNvSpPr>
            <p:nvPr/>
          </p:nvSpPr>
          <p:spPr bwMode="auto">
            <a:xfrm>
              <a:off x="657" y="672"/>
              <a:ext cx="20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设 </a:t>
              </a:r>
              <a:r>
                <a:rPr lang="zh-CN" altLang="en-US" sz="2400" dirty="0">
                  <a:solidFill>
                    <a:srgbClr val="0033CC"/>
                  </a:solidFill>
                  <a:latin typeface="Times New Roman" pitchFamily="18" charset="0"/>
                </a:rPr>
                <a:t>指令3 </a:t>
              </a:r>
              <a:r>
                <a:rPr lang="zh-CN" altLang="en-US" sz="2400" dirty="0">
                  <a:latin typeface="Times New Roman" pitchFamily="18" charset="0"/>
                </a:rPr>
                <a:t>是转移指令</a:t>
              </a:r>
            </a:p>
          </p:txBody>
        </p:sp>
      </p:grpSp>
      <p:sp>
        <p:nvSpPr>
          <p:cNvPr id="546910" name="AutoShape 9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357158" y="395270"/>
            <a:ext cx="53990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200" dirty="0">
                <a:latin typeface="Times New Roman" pitchFamily="18" charset="0"/>
              </a:rPr>
              <a:t>五、流水线性能 </a:t>
            </a:r>
          </a:p>
        </p:txBody>
      </p:sp>
      <p:sp>
        <p:nvSpPr>
          <p:cNvPr id="547843" name="Rectangle 3"/>
          <p:cNvSpPr>
            <a:spLocks noChangeArrowheads="1"/>
          </p:cNvSpPr>
          <p:nvPr/>
        </p:nvSpPr>
        <p:spPr bwMode="auto">
          <a:xfrm>
            <a:off x="500034" y="1276353"/>
            <a:ext cx="2483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</a:rPr>
              <a:t>1.  吞吐率 </a:t>
            </a:r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1131893" y="2030406"/>
            <a:ext cx="8012139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</a:rPr>
              <a:t>单位时间内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流水线所完成指令 或 输出结果 </a:t>
            </a:r>
            <a:r>
              <a:rPr lang="zh-CN" altLang="en-US" sz="2400" dirty="0">
                <a:latin typeface="Times New Roman" pitchFamily="18" charset="0"/>
              </a:rPr>
              <a:t>的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数</a:t>
            </a:r>
            <a:r>
              <a:rPr lang="zh-CN" altLang="en-US" sz="2400" dirty="0">
                <a:solidFill>
                  <a:schemeClr val="folHlink"/>
                </a:solidFill>
                <a:latin typeface="Times New Roman" pitchFamily="18" charset="0"/>
              </a:rPr>
              <a:t>量</a:t>
            </a:r>
          </a:p>
        </p:txBody>
      </p:sp>
      <p:sp>
        <p:nvSpPr>
          <p:cNvPr id="547846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sp>
        <p:nvSpPr>
          <p:cNvPr id="547860" name="AutoShape 2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8197" y="2855919"/>
            <a:ext cx="4968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2.  </a:t>
            </a:r>
            <a:r>
              <a:rPr lang="zh-CN" altLang="en-US" sz="2800" dirty="0">
                <a:latin typeface="Times New Roman" pitchFamily="18" charset="0"/>
              </a:rPr>
              <a:t>加速比  </a:t>
            </a:r>
            <a:r>
              <a:rPr lang="en-US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en-US" altLang="zh-CN" sz="2800" i="1" baseline="-25000" dirty="0">
                <a:solidFill>
                  <a:srgbClr val="0033CC"/>
                </a:solidFill>
                <a:latin typeface="Times New Roman" pitchFamily="18" charset="0"/>
              </a:rPr>
              <a:t>p</a:t>
            </a:r>
            <a:r>
              <a:rPr lang="zh-CN" altLang="en-US" sz="2400" i="1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1434" y="3900494"/>
            <a:ext cx="824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0033CC"/>
                </a:solidFill>
                <a:latin typeface="Times New Roman" pitchFamily="18" charset="0"/>
              </a:rPr>
              <a:t>m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段的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流水线的速度 </a:t>
            </a:r>
            <a:r>
              <a:rPr lang="zh-CN" altLang="en-US" sz="2400" dirty="0">
                <a:latin typeface="Times New Roman" pitchFamily="18" charset="0"/>
              </a:rPr>
              <a:t>与等功能的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非流水线的速度 </a:t>
            </a:r>
            <a:r>
              <a:rPr lang="zh-CN" altLang="en-US" sz="2400" dirty="0">
                <a:latin typeface="Times New Roman" pitchFamily="18" charset="0"/>
              </a:rPr>
              <a:t>之比</a:t>
            </a:r>
            <a:endParaRPr lang="en-US" altLang="zh-CN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3" grpId="0" autoUpdateAnimBg="0"/>
      <p:bldP spid="547844" grpId="0" autoUpdateAnimBg="0"/>
      <p:bldP spid="7" grpId="0"/>
      <p:bldP spid="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Text Box 2"/>
          <p:cNvSpPr txBox="1">
            <a:spLocks noChangeArrowheads="1"/>
          </p:cNvSpPr>
          <p:nvPr/>
        </p:nvSpPr>
        <p:spPr bwMode="auto">
          <a:xfrm>
            <a:off x="1331913" y="1954213"/>
            <a:ext cx="7272337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由于流水线有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建立时间</a:t>
            </a:r>
            <a:r>
              <a:rPr lang="zh-CN" altLang="en-US" sz="2400" dirty="0">
                <a:latin typeface="Times New Roman" pitchFamily="18" charset="0"/>
              </a:rPr>
              <a:t> 和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排空时间</a:t>
            </a:r>
          </a:p>
          <a:p>
            <a:r>
              <a:rPr lang="zh-CN" altLang="en-US" sz="2400" dirty="0">
                <a:latin typeface="Times New Roman" pitchFamily="18" charset="0"/>
              </a:rPr>
              <a:t>因此各功能段的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设备不可能 一直</a:t>
            </a:r>
            <a:r>
              <a:rPr lang="zh-CN" altLang="en-US" sz="2400" dirty="0">
                <a:latin typeface="Times New Roman" pitchFamily="18" charset="0"/>
              </a:rPr>
              <a:t> 处于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工作</a:t>
            </a:r>
            <a:r>
              <a:rPr lang="zh-CN" altLang="en-US" sz="2400" dirty="0">
                <a:latin typeface="Times New Roman" pitchFamily="18" charset="0"/>
              </a:rPr>
              <a:t> 状态</a:t>
            </a:r>
            <a:r>
              <a:rPr lang="zh-CN" altLang="en-US" sz="2800" dirty="0">
                <a:latin typeface="Times New Roman" pitchFamily="18" charset="0"/>
              </a:rPr>
              <a:t> </a:t>
            </a:r>
          </a:p>
        </p:txBody>
      </p:sp>
      <p:sp>
        <p:nvSpPr>
          <p:cNvPr id="549891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1331913" y="1196975"/>
            <a:ext cx="824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流水线中各功能段的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利用率</a:t>
            </a:r>
            <a:endParaRPr lang="en-US" altLang="zh-CN" sz="280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549893" name="Rectangle 5"/>
          <p:cNvSpPr>
            <a:spLocks noChangeArrowheads="1"/>
          </p:cNvSpPr>
          <p:nvPr/>
        </p:nvSpPr>
        <p:spPr bwMode="auto">
          <a:xfrm>
            <a:off x="539750" y="333375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3.  </a:t>
            </a:r>
            <a:r>
              <a:rPr lang="zh-CN" altLang="en-US" sz="2800">
                <a:latin typeface="Times New Roman" pitchFamily="18" charset="0"/>
              </a:rPr>
              <a:t>效率</a:t>
            </a: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17663" y="3400425"/>
            <a:ext cx="6842125" cy="3268663"/>
            <a:chOff x="793" y="1846"/>
            <a:chExt cx="4310" cy="2059"/>
          </a:xfrm>
        </p:grpSpPr>
        <p:sp>
          <p:nvSpPr>
            <p:cNvPr id="549895" name="Text Box 7"/>
            <p:cNvSpPr txBox="1">
              <a:spLocks noChangeArrowheads="1"/>
            </p:cNvSpPr>
            <p:nvPr/>
          </p:nvSpPr>
          <p:spPr bwMode="auto">
            <a:xfrm>
              <a:off x="1429" y="3634"/>
              <a:ext cx="86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Times New Roman" pitchFamily="18" charset="0"/>
                </a:rPr>
                <a:t>m</a:t>
              </a:r>
              <a:r>
                <a:rPr lang="zh-CN" altLang="zh-CN" sz="1400">
                  <a:latin typeface="Times New Roman" pitchFamily="18" charset="0"/>
                </a:rPr>
                <a:t>Δ</a:t>
              </a:r>
              <a:r>
                <a:rPr lang="en-US" altLang="zh-CN" sz="20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49896" name="Text Box 8"/>
            <p:cNvSpPr txBox="1">
              <a:spLocks noChangeArrowheads="1"/>
            </p:cNvSpPr>
            <p:nvPr/>
          </p:nvSpPr>
          <p:spPr bwMode="auto">
            <a:xfrm>
              <a:off x="1655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49897" name="Line 9"/>
            <p:cNvSpPr>
              <a:spLocks noChangeShapeType="1"/>
            </p:cNvSpPr>
            <p:nvPr/>
          </p:nvSpPr>
          <p:spPr bwMode="auto">
            <a:xfrm>
              <a:off x="1156" y="3570"/>
              <a:ext cx="34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898" name="Line 10"/>
            <p:cNvSpPr>
              <a:spLocks noChangeShapeType="1"/>
            </p:cNvSpPr>
            <p:nvPr/>
          </p:nvSpPr>
          <p:spPr bwMode="auto">
            <a:xfrm flipV="1">
              <a:off x="1156" y="2130"/>
              <a:ext cx="0" cy="14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899" name="Line 11"/>
            <p:cNvSpPr>
              <a:spLocks noChangeShapeType="1"/>
            </p:cNvSpPr>
            <p:nvPr/>
          </p:nvSpPr>
          <p:spPr bwMode="auto">
            <a:xfrm>
              <a:off x="1156" y="3343"/>
              <a:ext cx="24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0" name="Line 12"/>
            <p:cNvSpPr>
              <a:spLocks noChangeShapeType="1"/>
            </p:cNvSpPr>
            <p:nvPr/>
          </p:nvSpPr>
          <p:spPr bwMode="auto">
            <a:xfrm flipV="1">
              <a:off x="1383" y="3116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1" name="Line 13"/>
            <p:cNvSpPr>
              <a:spLocks noChangeShapeType="1"/>
            </p:cNvSpPr>
            <p:nvPr/>
          </p:nvSpPr>
          <p:spPr bwMode="auto">
            <a:xfrm flipV="1">
              <a:off x="1610" y="2889"/>
              <a:ext cx="0" cy="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2" name="Line 14"/>
            <p:cNvSpPr>
              <a:spLocks noChangeShapeType="1"/>
            </p:cNvSpPr>
            <p:nvPr/>
          </p:nvSpPr>
          <p:spPr bwMode="auto">
            <a:xfrm flipV="1">
              <a:off x="1837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3" name="Line 15"/>
            <p:cNvSpPr>
              <a:spLocks noChangeShapeType="1"/>
            </p:cNvSpPr>
            <p:nvPr/>
          </p:nvSpPr>
          <p:spPr bwMode="auto">
            <a:xfrm flipV="1">
              <a:off x="2064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4" name="Line 16"/>
            <p:cNvSpPr>
              <a:spLocks noChangeShapeType="1"/>
            </p:cNvSpPr>
            <p:nvPr/>
          </p:nvSpPr>
          <p:spPr bwMode="auto">
            <a:xfrm flipV="1">
              <a:off x="2290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5" name="Line 17"/>
            <p:cNvSpPr>
              <a:spLocks noChangeShapeType="1"/>
            </p:cNvSpPr>
            <p:nvPr/>
          </p:nvSpPr>
          <p:spPr bwMode="auto">
            <a:xfrm flipV="1">
              <a:off x="2517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6" name="Line 18"/>
            <p:cNvSpPr>
              <a:spLocks noChangeShapeType="1"/>
            </p:cNvSpPr>
            <p:nvPr/>
          </p:nvSpPr>
          <p:spPr bwMode="auto">
            <a:xfrm flipV="1">
              <a:off x="2744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7" name="Line 19"/>
            <p:cNvSpPr>
              <a:spLocks noChangeShapeType="1"/>
            </p:cNvSpPr>
            <p:nvPr/>
          </p:nvSpPr>
          <p:spPr bwMode="auto">
            <a:xfrm flipV="1">
              <a:off x="2971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8" name="Line 20"/>
            <p:cNvSpPr>
              <a:spLocks noChangeShapeType="1"/>
            </p:cNvSpPr>
            <p:nvPr/>
          </p:nvSpPr>
          <p:spPr bwMode="auto">
            <a:xfrm flipV="1">
              <a:off x="3197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9" name="Line 21"/>
            <p:cNvSpPr>
              <a:spLocks noChangeShapeType="1"/>
            </p:cNvSpPr>
            <p:nvPr/>
          </p:nvSpPr>
          <p:spPr bwMode="auto">
            <a:xfrm flipV="1">
              <a:off x="3424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10" name="Line 22"/>
            <p:cNvSpPr>
              <a:spLocks noChangeShapeType="1"/>
            </p:cNvSpPr>
            <p:nvPr/>
          </p:nvSpPr>
          <p:spPr bwMode="auto">
            <a:xfrm flipV="1">
              <a:off x="3651" y="2663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11" name="Line 23"/>
            <p:cNvSpPr>
              <a:spLocks noChangeShapeType="1"/>
            </p:cNvSpPr>
            <p:nvPr/>
          </p:nvSpPr>
          <p:spPr bwMode="auto">
            <a:xfrm>
              <a:off x="1383" y="3116"/>
              <a:ext cx="24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12" name="Line 24"/>
            <p:cNvSpPr>
              <a:spLocks noChangeShapeType="1"/>
            </p:cNvSpPr>
            <p:nvPr/>
          </p:nvSpPr>
          <p:spPr bwMode="auto">
            <a:xfrm>
              <a:off x="1610" y="2889"/>
              <a:ext cx="24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13" name="Line 25"/>
            <p:cNvSpPr>
              <a:spLocks noChangeShapeType="1"/>
            </p:cNvSpPr>
            <p:nvPr/>
          </p:nvSpPr>
          <p:spPr bwMode="auto">
            <a:xfrm flipV="1">
              <a:off x="1837" y="2663"/>
              <a:ext cx="226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14" name="Line 26"/>
            <p:cNvSpPr>
              <a:spLocks noChangeShapeType="1"/>
            </p:cNvSpPr>
            <p:nvPr/>
          </p:nvSpPr>
          <p:spPr bwMode="auto">
            <a:xfrm flipV="1">
              <a:off x="3878" y="2663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15" name="Line 27"/>
            <p:cNvSpPr>
              <a:spLocks noChangeShapeType="1"/>
            </p:cNvSpPr>
            <p:nvPr/>
          </p:nvSpPr>
          <p:spPr bwMode="auto">
            <a:xfrm flipV="1">
              <a:off x="4105" y="2663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16" name="Text Box 28"/>
            <p:cNvSpPr txBox="1">
              <a:spLocks noChangeArrowheads="1"/>
            </p:cNvSpPr>
            <p:nvPr/>
          </p:nvSpPr>
          <p:spPr bwMode="auto">
            <a:xfrm>
              <a:off x="1202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9917" name="Text Box 29"/>
            <p:cNvSpPr txBox="1">
              <a:spLocks noChangeArrowheads="1"/>
            </p:cNvSpPr>
            <p:nvPr/>
          </p:nvSpPr>
          <p:spPr bwMode="auto">
            <a:xfrm>
              <a:off x="1428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9918" name="Text Box 30"/>
            <p:cNvSpPr txBox="1">
              <a:spLocks noChangeArrowheads="1"/>
            </p:cNvSpPr>
            <p:nvPr/>
          </p:nvSpPr>
          <p:spPr bwMode="auto">
            <a:xfrm>
              <a:off x="1882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9919" name="Text Box 31"/>
            <p:cNvSpPr txBox="1">
              <a:spLocks noChangeArrowheads="1"/>
            </p:cNvSpPr>
            <p:nvPr/>
          </p:nvSpPr>
          <p:spPr bwMode="auto">
            <a:xfrm>
              <a:off x="2109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49920" name="Text Box 32"/>
            <p:cNvSpPr txBox="1">
              <a:spLocks noChangeArrowheads="1"/>
            </p:cNvSpPr>
            <p:nvPr/>
          </p:nvSpPr>
          <p:spPr bwMode="auto">
            <a:xfrm>
              <a:off x="1882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49921" name="Text Box 33"/>
            <p:cNvSpPr txBox="1">
              <a:spLocks noChangeArrowheads="1"/>
            </p:cNvSpPr>
            <p:nvPr/>
          </p:nvSpPr>
          <p:spPr bwMode="auto">
            <a:xfrm>
              <a:off x="1429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9922" name="Text Box 34"/>
            <p:cNvSpPr txBox="1">
              <a:spLocks noChangeArrowheads="1"/>
            </p:cNvSpPr>
            <p:nvPr/>
          </p:nvSpPr>
          <p:spPr bwMode="auto">
            <a:xfrm>
              <a:off x="1655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9923" name="Text Box 35"/>
            <p:cNvSpPr txBox="1">
              <a:spLocks noChangeArrowheads="1"/>
            </p:cNvSpPr>
            <p:nvPr/>
          </p:nvSpPr>
          <p:spPr bwMode="auto">
            <a:xfrm>
              <a:off x="2109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9924" name="Text Box 36"/>
            <p:cNvSpPr txBox="1">
              <a:spLocks noChangeArrowheads="1"/>
            </p:cNvSpPr>
            <p:nvPr/>
          </p:nvSpPr>
          <p:spPr bwMode="auto">
            <a:xfrm>
              <a:off x="2336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49925" name="Text Box 37"/>
            <p:cNvSpPr txBox="1">
              <a:spLocks noChangeArrowheads="1"/>
            </p:cNvSpPr>
            <p:nvPr/>
          </p:nvSpPr>
          <p:spPr bwMode="auto">
            <a:xfrm>
              <a:off x="2108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49926" name="Text Box 38"/>
            <p:cNvSpPr txBox="1">
              <a:spLocks noChangeArrowheads="1"/>
            </p:cNvSpPr>
            <p:nvPr/>
          </p:nvSpPr>
          <p:spPr bwMode="auto">
            <a:xfrm>
              <a:off x="1655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9927" name="Text Box 39"/>
            <p:cNvSpPr txBox="1">
              <a:spLocks noChangeArrowheads="1"/>
            </p:cNvSpPr>
            <p:nvPr/>
          </p:nvSpPr>
          <p:spPr bwMode="auto">
            <a:xfrm>
              <a:off x="1881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9928" name="Text Box 40"/>
            <p:cNvSpPr txBox="1">
              <a:spLocks noChangeArrowheads="1"/>
            </p:cNvSpPr>
            <p:nvPr/>
          </p:nvSpPr>
          <p:spPr bwMode="auto">
            <a:xfrm>
              <a:off x="2335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9929" name="Text Box 41"/>
            <p:cNvSpPr txBox="1">
              <a:spLocks noChangeArrowheads="1"/>
            </p:cNvSpPr>
            <p:nvPr/>
          </p:nvSpPr>
          <p:spPr bwMode="auto">
            <a:xfrm>
              <a:off x="2562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49930" name="Text Box 42"/>
            <p:cNvSpPr txBox="1">
              <a:spLocks noChangeArrowheads="1"/>
            </p:cNvSpPr>
            <p:nvPr/>
          </p:nvSpPr>
          <p:spPr bwMode="auto">
            <a:xfrm>
              <a:off x="2335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49931" name="Text Box 43"/>
            <p:cNvSpPr txBox="1">
              <a:spLocks noChangeArrowheads="1"/>
            </p:cNvSpPr>
            <p:nvPr/>
          </p:nvSpPr>
          <p:spPr bwMode="auto">
            <a:xfrm>
              <a:off x="1882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9932" name="Text Box 44"/>
            <p:cNvSpPr txBox="1">
              <a:spLocks noChangeArrowheads="1"/>
            </p:cNvSpPr>
            <p:nvPr/>
          </p:nvSpPr>
          <p:spPr bwMode="auto">
            <a:xfrm>
              <a:off x="2108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9933" name="Text Box 45"/>
            <p:cNvSpPr txBox="1">
              <a:spLocks noChangeArrowheads="1"/>
            </p:cNvSpPr>
            <p:nvPr/>
          </p:nvSpPr>
          <p:spPr bwMode="auto">
            <a:xfrm>
              <a:off x="2562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9934" name="Text Box 46"/>
            <p:cNvSpPr txBox="1">
              <a:spLocks noChangeArrowheads="1"/>
            </p:cNvSpPr>
            <p:nvPr/>
          </p:nvSpPr>
          <p:spPr bwMode="auto">
            <a:xfrm>
              <a:off x="2789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49935" name="Text Box 47"/>
            <p:cNvSpPr txBox="1">
              <a:spLocks noChangeArrowheads="1"/>
            </p:cNvSpPr>
            <p:nvPr/>
          </p:nvSpPr>
          <p:spPr bwMode="auto">
            <a:xfrm>
              <a:off x="2290" y="3298"/>
              <a:ext cx="72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…  …  …</a:t>
              </a:r>
            </a:p>
          </p:txBody>
        </p:sp>
        <p:sp>
          <p:nvSpPr>
            <p:cNvPr id="549936" name="Text Box 48"/>
            <p:cNvSpPr txBox="1">
              <a:spLocks noChangeArrowheads="1"/>
            </p:cNvSpPr>
            <p:nvPr/>
          </p:nvSpPr>
          <p:spPr bwMode="auto">
            <a:xfrm>
              <a:off x="2517" y="3071"/>
              <a:ext cx="72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…  …  …</a:t>
              </a:r>
            </a:p>
          </p:txBody>
        </p:sp>
        <p:sp>
          <p:nvSpPr>
            <p:cNvPr id="549937" name="Text Box 49"/>
            <p:cNvSpPr txBox="1">
              <a:spLocks noChangeArrowheads="1"/>
            </p:cNvSpPr>
            <p:nvPr/>
          </p:nvSpPr>
          <p:spPr bwMode="auto">
            <a:xfrm>
              <a:off x="2744" y="2844"/>
              <a:ext cx="72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…  …  …</a:t>
              </a:r>
            </a:p>
          </p:txBody>
        </p:sp>
        <p:sp>
          <p:nvSpPr>
            <p:cNvPr id="549938" name="Text Box 50"/>
            <p:cNvSpPr txBox="1">
              <a:spLocks noChangeArrowheads="1"/>
            </p:cNvSpPr>
            <p:nvPr/>
          </p:nvSpPr>
          <p:spPr bwMode="auto">
            <a:xfrm>
              <a:off x="2971" y="2617"/>
              <a:ext cx="72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…  …  …</a:t>
              </a:r>
            </a:p>
          </p:txBody>
        </p:sp>
        <p:sp>
          <p:nvSpPr>
            <p:cNvPr id="549939" name="Text Box 51"/>
            <p:cNvSpPr txBox="1">
              <a:spLocks noChangeArrowheads="1"/>
            </p:cNvSpPr>
            <p:nvPr/>
          </p:nvSpPr>
          <p:spPr bwMode="auto">
            <a:xfrm>
              <a:off x="2971" y="3343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 i="1">
                  <a:latin typeface="Times New Roman" pitchFamily="18" charset="0"/>
                </a:rPr>
                <a:t>n</a:t>
              </a:r>
              <a:r>
                <a:rPr kumimoji="0" lang="en-US" altLang="zh-CN" sz="1600">
                  <a:latin typeface="Times New Roman" pitchFamily="18" charset="0"/>
                </a:rPr>
                <a:t>-1   </a:t>
              </a:r>
              <a:r>
                <a:rPr kumimoji="0" lang="en-US" altLang="zh-CN" sz="16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49940" name="Text Box 52"/>
            <p:cNvSpPr txBox="1">
              <a:spLocks noChangeArrowheads="1"/>
            </p:cNvSpPr>
            <p:nvPr/>
          </p:nvSpPr>
          <p:spPr bwMode="auto">
            <a:xfrm>
              <a:off x="3198" y="3131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 i="1">
                  <a:latin typeface="Times New Roman" pitchFamily="18" charset="0"/>
                </a:rPr>
                <a:t>n</a:t>
              </a:r>
              <a:r>
                <a:rPr kumimoji="0" lang="en-US" altLang="zh-CN" sz="1600">
                  <a:latin typeface="Times New Roman" pitchFamily="18" charset="0"/>
                </a:rPr>
                <a:t>-1   </a:t>
              </a:r>
              <a:r>
                <a:rPr kumimoji="0" lang="en-US" altLang="zh-CN" sz="16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49941" name="Text Box 53"/>
            <p:cNvSpPr txBox="1">
              <a:spLocks noChangeArrowheads="1"/>
            </p:cNvSpPr>
            <p:nvPr/>
          </p:nvSpPr>
          <p:spPr bwMode="auto">
            <a:xfrm>
              <a:off x="3425" y="2889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 i="1">
                  <a:latin typeface="Times New Roman" pitchFamily="18" charset="0"/>
                </a:rPr>
                <a:t>n</a:t>
              </a:r>
              <a:r>
                <a:rPr kumimoji="0" lang="en-US" altLang="zh-CN" sz="1600">
                  <a:latin typeface="Times New Roman" pitchFamily="18" charset="0"/>
                </a:rPr>
                <a:t>-1   </a:t>
              </a:r>
              <a:r>
                <a:rPr kumimoji="0" lang="en-US" altLang="zh-CN" sz="16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49942" name="Text Box 54"/>
            <p:cNvSpPr txBox="1">
              <a:spLocks noChangeArrowheads="1"/>
            </p:cNvSpPr>
            <p:nvPr/>
          </p:nvSpPr>
          <p:spPr bwMode="auto">
            <a:xfrm>
              <a:off x="3651" y="2663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 i="1">
                  <a:latin typeface="Times New Roman" pitchFamily="18" charset="0"/>
                </a:rPr>
                <a:t>n</a:t>
              </a:r>
              <a:r>
                <a:rPr kumimoji="0" lang="en-US" altLang="zh-CN" sz="1600">
                  <a:latin typeface="Times New Roman" pitchFamily="18" charset="0"/>
                </a:rPr>
                <a:t>-1   </a:t>
              </a:r>
              <a:r>
                <a:rPr kumimoji="0" lang="en-US" altLang="zh-CN" sz="16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49943" name="Text Box 55"/>
            <p:cNvSpPr txBox="1">
              <a:spLocks noChangeArrowheads="1"/>
            </p:cNvSpPr>
            <p:nvPr/>
          </p:nvSpPr>
          <p:spPr bwMode="auto">
            <a:xfrm>
              <a:off x="4559" y="3434"/>
              <a:ext cx="54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i="1">
                  <a:latin typeface="Times New Roman" pitchFamily="18" charset="0"/>
                </a:rPr>
                <a:t>T</a:t>
              </a:r>
              <a:r>
                <a:rPr kumimoji="0" lang="zh-CN" altLang="en-US" sz="1800" baseline="-25000">
                  <a:latin typeface="Times New Roman" pitchFamily="18" charset="0"/>
                </a:rPr>
                <a:t>时间</a:t>
              </a:r>
            </a:p>
          </p:txBody>
        </p:sp>
        <p:sp>
          <p:nvSpPr>
            <p:cNvPr id="549944" name="Text Box 56"/>
            <p:cNvSpPr txBox="1">
              <a:spLocks noChangeArrowheads="1"/>
            </p:cNvSpPr>
            <p:nvPr/>
          </p:nvSpPr>
          <p:spPr bwMode="auto">
            <a:xfrm>
              <a:off x="975" y="1846"/>
              <a:ext cx="453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i="1">
                  <a:latin typeface="Times New Roman" pitchFamily="18" charset="0"/>
                </a:rPr>
                <a:t>S</a:t>
              </a:r>
              <a:r>
                <a:rPr kumimoji="0" lang="zh-CN" altLang="en-US" sz="1800" baseline="-25000">
                  <a:latin typeface="Times New Roman" pitchFamily="18" charset="0"/>
                </a:rPr>
                <a:t>空间</a:t>
              </a:r>
            </a:p>
          </p:txBody>
        </p:sp>
        <p:sp>
          <p:nvSpPr>
            <p:cNvPr id="549945" name="Text Box 57"/>
            <p:cNvSpPr txBox="1">
              <a:spLocks noChangeArrowheads="1"/>
            </p:cNvSpPr>
            <p:nvPr/>
          </p:nvSpPr>
          <p:spPr bwMode="auto">
            <a:xfrm>
              <a:off x="793" y="2164"/>
              <a:ext cx="45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400">
                  <a:latin typeface="Times New Roman" pitchFamily="18" charset="0"/>
                </a:rPr>
                <a:t>空间</a:t>
              </a:r>
            </a:p>
          </p:txBody>
        </p:sp>
        <p:sp>
          <p:nvSpPr>
            <p:cNvPr id="549946" name="Line 58"/>
            <p:cNvSpPr>
              <a:spLocks noChangeShapeType="1"/>
            </p:cNvSpPr>
            <p:nvPr/>
          </p:nvSpPr>
          <p:spPr bwMode="auto">
            <a:xfrm flipH="1">
              <a:off x="1156" y="2663"/>
              <a:ext cx="6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47" name="Line 59"/>
            <p:cNvSpPr>
              <a:spLocks noChangeShapeType="1"/>
            </p:cNvSpPr>
            <p:nvPr/>
          </p:nvSpPr>
          <p:spPr bwMode="auto">
            <a:xfrm>
              <a:off x="4105" y="2889"/>
              <a:ext cx="0" cy="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48" name="Text Box 60"/>
            <p:cNvSpPr txBox="1">
              <a:spLocks noChangeArrowheads="1"/>
            </p:cNvSpPr>
            <p:nvPr/>
          </p:nvSpPr>
          <p:spPr bwMode="auto">
            <a:xfrm>
              <a:off x="930" y="2683"/>
              <a:ext cx="27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400" i="1">
                  <a:latin typeface="Times New Roman" pitchFamily="18" charset="0"/>
                </a:rPr>
                <a:t>S</a:t>
              </a:r>
              <a:r>
                <a:rPr kumimoji="0" lang="en-US" altLang="zh-CN" sz="16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9949" name="Text Box 61"/>
            <p:cNvSpPr txBox="1">
              <a:spLocks noChangeArrowheads="1"/>
            </p:cNvSpPr>
            <p:nvPr/>
          </p:nvSpPr>
          <p:spPr bwMode="auto">
            <a:xfrm>
              <a:off x="930" y="2909"/>
              <a:ext cx="27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400" i="1">
                  <a:latin typeface="Times New Roman" pitchFamily="18" charset="0"/>
                </a:rPr>
                <a:t>S</a:t>
              </a:r>
              <a:r>
                <a:rPr kumimoji="0"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49950" name="Text Box 62"/>
            <p:cNvSpPr txBox="1">
              <a:spLocks noChangeArrowheads="1"/>
            </p:cNvSpPr>
            <p:nvPr/>
          </p:nvSpPr>
          <p:spPr bwMode="auto">
            <a:xfrm>
              <a:off x="930" y="3136"/>
              <a:ext cx="27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400" i="1">
                  <a:latin typeface="Times New Roman" pitchFamily="18" charset="0"/>
                </a:rPr>
                <a:t>S</a:t>
              </a:r>
              <a:r>
                <a:rPr kumimoji="0"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9951" name="Text Box 63"/>
            <p:cNvSpPr txBox="1">
              <a:spLocks noChangeArrowheads="1"/>
            </p:cNvSpPr>
            <p:nvPr/>
          </p:nvSpPr>
          <p:spPr bwMode="auto">
            <a:xfrm>
              <a:off x="930" y="3363"/>
              <a:ext cx="27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400" i="1">
                  <a:latin typeface="Times New Roman" pitchFamily="18" charset="0"/>
                </a:rPr>
                <a:t>S</a:t>
              </a:r>
              <a:r>
                <a:rPr kumimoji="0"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9952" name="Line 64"/>
            <p:cNvSpPr>
              <a:spLocks noChangeShapeType="1"/>
            </p:cNvSpPr>
            <p:nvPr/>
          </p:nvSpPr>
          <p:spPr bwMode="auto">
            <a:xfrm>
              <a:off x="1156" y="3615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53" name="Line 65"/>
            <p:cNvSpPr>
              <a:spLocks noChangeShapeType="1"/>
            </p:cNvSpPr>
            <p:nvPr/>
          </p:nvSpPr>
          <p:spPr bwMode="auto">
            <a:xfrm>
              <a:off x="2064" y="3615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54" name="Line 66"/>
            <p:cNvSpPr>
              <a:spLocks noChangeShapeType="1"/>
            </p:cNvSpPr>
            <p:nvPr/>
          </p:nvSpPr>
          <p:spPr bwMode="auto">
            <a:xfrm>
              <a:off x="4105" y="3615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55" name="Line 67"/>
            <p:cNvSpPr>
              <a:spLocks noChangeShapeType="1"/>
            </p:cNvSpPr>
            <p:nvPr/>
          </p:nvSpPr>
          <p:spPr bwMode="auto">
            <a:xfrm>
              <a:off x="1156" y="3706"/>
              <a:ext cx="9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56" name="Line 68"/>
            <p:cNvSpPr>
              <a:spLocks noChangeShapeType="1"/>
            </p:cNvSpPr>
            <p:nvPr/>
          </p:nvSpPr>
          <p:spPr bwMode="auto">
            <a:xfrm>
              <a:off x="2064" y="3706"/>
              <a:ext cx="2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57" name="Text Box 69"/>
            <p:cNvSpPr txBox="1">
              <a:spLocks noChangeArrowheads="1"/>
            </p:cNvSpPr>
            <p:nvPr/>
          </p:nvSpPr>
          <p:spPr bwMode="auto">
            <a:xfrm>
              <a:off x="2790" y="3655"/>
              <a:ext cx="86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(</a:t>
              </a:r>
              <a:r>
                <a:rPr lang="en-US" altLang="zh-CN" sz="2000" i="1">
                  <a:latin typeface="Times New Roman" pitchFamily="18" charset="0"/>
                </a:rPr>
                <a:t>n</a:t>
              </a:r>
              <a:r>
                <a:rPr lang="en-US" altLang="zh-CN" sz="2000">
                  <a:latin typeface="Times New Roman" pitchFamily="18" charset="0"/>
                </a:rPr>
                <a:t>-</a:t>
              </a:r>
              <a:r>
                <a:rPr lang="en-US" altLang="zh-CN" sz="1800">
                  <a:latin typeface="Times New Roman" pitchFamily="18" charset="0"/>
                </a:rPr>
                <a:t>1</a:t>
              </a:r>
              <a:r>
                <a:rPr lang="en-US" altLang="zh-CN" sz="2000">
                  <a:latin typeface="Times New Roman" pitchFamily="18" charset="0"/>
                </a:rPr>
                <a:t>) </a:t>
              </a:r>
              <a:r>
                <a:rPr lang="zh-CN" altLang="zh-CN" sz="1400">
                  <a:latin typeface="Times New Roman" pitchFamily="18" charset="0"/>
                </a:rPr>
                <a:t>Δ</a:t>
              </a:r>
              <a:r>
                <a:rPr lang="en-US" altLang="zh-CN" sz="2000" i="1">
                  <a:latin typeface="Times New Roman" pitchFamily="18" charset="0"/>
                </a:rPr>
                <a:t>t</a:t>
              </a:r>
            </a:p>
          </p:txBody>
        </p:sp>
      </p:grpSp>
      <p:sp>
        <p:nvSpPr>
          <p:cNvPr id="549958" name="AutoShape 7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0" grpId="0" autoUpdateAnimBg="0"/>
      <p:bldP spid="54989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19250" y="2708275"/>
            <a:ext cx="4248150" cy="936625"/>
            <a:chOff x="884" y="1625"/>
            <a:chExt cx="2676" cy="590"/>
          </a:xfrm>
        </p:grpSpPr>
        <p:sp>
          <p:nvSpPr>
            <p:cNvPr id="550916" name="Text Box 4"/>
            <p:cNvSpPr txBox="1">
              <a:spLocks noChangeArrowheads="1"/>
            </p:cNvSpPr>
            <p:nvPr/>
          </p:nvSpPr>
          <p:spPr bwMode="auto">
            <a:xfrm>
              <a:off x="1519" y="1888"/>
              <a:ext cx="20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Times New Roman" pitchFamily="18" charset="0"/>
                </a:rPr>
                <a:t>m</a:t>
              </a:r>
              <a:r>
                <a:rPr lang="en-US" altLang="zh-CN" sz="2800">
                  <a:latin typeface="Times New Roman" pitchFamily="18" charset="0"/>
                </a:rPr>
                <a:t>(</a:t>
              </a:r>
              <a:r>
                <a:rPr lang="en-US" altLang="zh-CN" sz="2800" i="1">
                  <a:latin typeface="Times New Roman" pitchFamily="18" charset="0"/>
                </a:rPr>
                <a:t>m</a:t>
              </a:r>
              <a:r>
                <a:rPr lang="en-US" altLang="zh-CN" sz="2400" i="1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+ </a:t>
              </a:r>
              <a:r>
                <a:rPr lang="en-US" altLang="zh-CN" sz="2800" i="1">
                  <a:latin typeface="Times New Roman" pitchFamily="18" charset="0"/>
                </a:rPr>
                <a:t>n </a:t>
              </a:r>
              <a:r>
                <a:rPr lang="en-US" altLang="zh-CN" sz="2800">
                  <a:latin typeface="Times New Roman" pitchFamily="18" charset="0"/>
                </a:rPr>
                <a:t>-</a:t>
              </a:r>
              <a:r>
                <a:rPr lang="en-US" altLang="zh-CN" sz="2400">
                  <a:latin typeface="Times New Roman" pitchFamily="18" charset="0"/>
                </a:rPr>
                <a:t>1) </a:t>
              </a:r>
              <a:r>
                <a:rPr lang="en-US" altLang="zh-CN" sz="2800" baseline="-2000">
                  <a:latin typeface="Times New Roman" pitchFamily="18" charset="0"/>
                </a:rPr>
                <a:t>Δ</a:t>
              </a:r>
              <a:r>
                <a:rPr lang="en-US" altLang="zh-CN" sz="2400" i="1">
                  <a:latin typeface="Times New Roman" pitchFamily="18" charset="0"/>
                </a:rPr>
                <a:t>t</a:t>
              </a:r>
              <a:r>
                <a:rPr lang="en-US" altLang="zh-CN" sz="2800" b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50917" name="Text Box 5"/>
            <p:cNvSpPr txBox="1">
              <a:spLocks noChangeArrowheads="1"/>
            </p:cNvSpPr>
            <p:nvPr/>
          </p:nvSpPr>
          <p:spPr bwMode="auto">
            <a:xfrm>
              <a:off x="884" y="1755"/>
              <a:ext cx="5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    </a:t>
              </a:r>
              <a:r>
                <a:rPr lang="en-US" altLang="zh-CN" sz="2800">
                  <a:latin typeface="Times New Roman" pitchFamily="18" charset="0"/>
                </a:rPr>
                <a:t> =                              </a:t>
              </a:r>
            </a:p>
          </p:txBody>
        </p:sp>
        <p:sp>
          <p:nvSpPr>
            <p:cNvPr id="550918" name="Line 6"/>
            <p:cNvSpPr>
              <a:spLocks noChangeShapeType="1"/>
            </p:cNvSpPr>
            <p:nvPr/>
          </p:nvSpPr>
          <p:spPr bwMode="auto">
            <a:xfrm>
              <a:off x="1473" y="1946"/>
              <a:ext cx="14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0919" name="Text Box 7"/>
            <p:cNvSpPr txBox="1">
              <a:spLocks noChangeArrowheads="1"/>
            </p:cNvSpPr>
            <p:nvPr/>
          </p:nvSpPr>
          <p:spPr bwMode="auto">
            <a:xfrm>
              <a:off x="1837" y="1625"/>
              <a:ext cx="8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Times New Roman" pitchFamily="18" charset="0"/>
                </a:rPr>
                <a:t>mn</a:t>
              </a:r>
              <a:r>
                <a:rPr lang="en-US" altLang="zh-CN" sz="2800" baseline="-2000">
                  <a:latin typeface="Times New Roman" pitchFamily="18" charset="0"/>
                </a:rPr>
                <a:t>Δ</a:t>
              </a:r>
              <a:r>
                <a:rPr lang="en-US" altLang="zh-CN" sz="2400" i="1">
                  <a:latin typeface="Times New Roman" pitchFamily="18" charset="0"/>
                </a:rPr>
                <a:t>t</a:t>
              </a:r>
              <a:r>
                <a:rPr lang="en-US" altLang="zh-CN" sz="2400" b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330325" y="1773238"/>
            <a:ext cx="7129463" cy="1008062"/>
            <a:chOff x="838" y="1117"/>
            <a:chExt cx="4491" cy="635"/>
          </a:xfrm>
        </p:grpSpPr>
        <p:sp>
          <p:nvSpPr>
            <p:cNvPr id="550921" name="Text Box 9"/>
            <p:cNvSpPr txBox="1">
              <a:spLocks noChangeArrowheads="1"/>
            </p:cNvSpPr>
            <p:nvPr/>
          </p:nvSpPr>
          <p:spPr bwMode="auto">
            <a:xfrm>
              <a:off x="1656" y="1117"/>
              <a:ext cx="367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latin typeface="Times New Roman" pitchFamily="18" charset="0"/>
                </a:rPr>
                <a:t>流水线各段处于工作时间的时空区</a:t>
              </a:r>
            </a:p>
          </p:txBody>
        </p:sp>
        <p:sp>
          <p:nvSpPr>
            <p:cNvPr id="550922" name="Text Box 10"/>
            <p:cNvSpPr txBox="1">
              <a:spLocks noChangeArrowheads="1"/>
            </p:cNvSpPr>
            <p:nvPr/>
          </p:nvSpPr>
          <p:spPr bwMode="auto">
            <a:xfrm>
              <a:off x="2063" y="1425"/>
              <a:ext cx="29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latin typeface="Times New Roman" pitchFamily="18" charset="0"/>
                </a:rPr>
                <a:t>流水线中各段总的时空区</a:t>
              </a:r>
              <a:r>
                <a:rPr lang="zh-CN" altLang="en-US" sz="2800" b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50923" name="Text Box 11"/>
            <p:cNvSpPr txBox="1">
              <a:spLocks noChangeArrowheads="1"/>
            </p:cNvSpPr>
            <p:nvPr/>
          </p:nvSpPr>
          <p:spPr bwMode="auto">
            <a:xfrm>
              <a:off x="838" y="1247"/>
              <a:ext cx="7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效率 </a:t>
              </a:r>
              <a:r>
                <a:rPr lang="en-US" altLang="zh-CN" sz="2800">
                  <a:latin typeface="Times New Roman" pitchFamily="18" charset="0"/>
                </a:rPr>
                <a:t>=                              </a:t>
              </a:r>
            </a:p>
          </p:txBody>
        </p:sp>
        <p:sp>
          <p:nvSpPr>
            <p:cNvPr id="550924" name="Line 12"/>
            <p:cNvSpPr>
              <a:spLocks noChangeShapeType="1"/>
            </p:cNvSpPr>
            <p:nvPr/>
          </p:nvSpPr>
          <p:spPr bwMode="auto">
            <a:xfrm>
              <a:off x="1609" y="1438"/>
              <a:ext cx="28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50925" name="Rectangle 13"/>
          <p:cNvSpPr>
            <a:spLocks noChangeArrowheads="1"/>
          </p:cNvSpPr>
          <p:nvPr/>
        </p:nvSpPr>
        <p:spPr bwMode="auto">
          <a:xfrm>
            <a:off x="539750" y="333375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3.  </a:t>
            </a:r>
            <a:r>
              <a:rPr lang="zh-CN" altLang="en-US" sz="2800">
                <a:latin typeface="Times New Roman" pitchFamily="18" charset="0"/>
              </a:rPr>
              <a:t>效率</a:t>
            </a: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617663" y="3400425"/>
            <a:ext cx="6842125" cy="3268663"/>
            <a:chOff x="793" y="1846"/>
            <a:chExt cx="4310" cy="2059"/>
          </a:xfrm>
        </p:grpSpPr>
        <p:sp>
          <p:nvSpPr>
            <p:cNvPr id="550927" name="Text Box 15"/>
            <p:cNvSpPr txBox="1">
              <a:spLocks noChangeArrowheads="1"/>
            </p:cNvSpPr>
            <p:nvPr/>
          </p:nvSpPr>
          <p:spPr bwMode="auto">
            <a:xfrm>
              <a:off x="1429" y="3634"/>
              <a:ext cx="86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Times New Roman" pitchFamily="18" charset="0"/>
                </a:rPr>
                <a:t>m</a:t>
              </a:r>
              <a:r>
                <a:rPr lang="zh-CN" altLang="zh-CN" sz="1400">
                  <a:latin typeface="Times New Roman" pitchFamily="18" charset="0"/>
                </a:rPr>
                <a:t>Δ</a:t>
              </a:r>
              <a:r>
                <a:rPr lang="en-US" altLang="zh-CN" sz="20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50928" name="Text Box 16"/>
            <p:cNvSpPr txBox="1">
              <a:spLocks noChangeArrowheads="1"/>
            </p:cNvSpPr>
            <p:nvPr/>
          </p:nvSpPr>
          <p:spPr bwMode="auto">
            <a:xfrm>
              <a:off x="1655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50929" name="Line 17"/>
            <p:cNvSpPr>
              <a:spLocks noChangeShapeType="1"/>
            </p:cNvSpPr>
            <p:nvPr/>
          </p:nvSpPr>
          <p:spPr bwMode="auto">
            <a:xfrm>
              <a:off x="1156" y="3570"/>
              <a:ext cx="34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0" name="Line 18"/>
            <p:cNvSpPr>
              <a:spLocks noChangeShapeType="1"/>
            </p:cNvSpPr>
            <p:nvPr/>
          </p:nvSpPr>
          <p:spPr bwMode="auto">
            <a:xfrm flipV="1">
              <a:off x="1156" y="2130"/>
              <a:ext cx="0" cy="14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1" name="Line 19"/>
            <p:cNvSpPr>
              <a:spLocks noChangeShapeType="1"/>
            </p:cNvSpPr>
            <p:nvPr/>
          </p:nvSpPr>
          <p:spPr bwMode="auto">
            <a:xfrm>
              <a:off x="1156" y="3343"/>
              <a:ext cx="24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2" name="Line 20"/>
            <p:cNvSpPr>
              <a:spLocks noChangeShapeType="1"/>
            </p:cNvSpPr>
            <p:nvPr/>
          </p:nvSpPr>
          <p:spPr bwMode="auto">
            <a:xfrm flipV="1">
              <a:off x="1383" y="3116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3" name="Line 21"/>
            <p:cNvSpPr>
              <a:spLocks noChangeShapeType="1"/>
            </p:cNvSpPr>
            <p:nvPr/>
          </p:nvSpPr>
          <p:spPr bwMode="auto">
            <a:xfrm flipV="1">
              <a:off x="1610" y="2889"/>
              <a:ext cx="0" cy="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4" name="Line 22"/>
            <p:cNvSpPr>
              <a:spLocks noChangeShapeType="1"/>
            </p:cNvSpPr>
            <p:nvPr/>
          </p:nvSpPr>
          <p:spPr bwMode="auto">
            <a:xfrm flipV="1">
              <a:off x="1837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5" name="Line 23"/>
            <p:cNvSpPr>
              <a:spLocks noChangeShapeType="1"/>
            </p:cNvSpPr>
            <p:nvPr/>
          </p:nvSpPr>
          <p:spPr bwMode="auto">
            <a:xfrm flipV="1">
              <a:off x="2064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6" name="Line 24"/>
            <p:cNvSpPr>
              <a:spLocks noChangeShapeType="1"/>
            </p:cNvSpPr>
            <p:nvPr/>
          </p:nvSpPr>
          <p:spPr bwMode="auto">
            <a:xfrm flipV="1">
              <a:off x="2290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7" name="Line 25"/>
            <p:cNvSpPr>
              <a:spLocks noChangeShapeType="1"/>
            </p:cNvSpPr>
            <p:nvPr/>
          </p:nvSpPr>
          <p:spPr bwMode="auto">
            <a:xfrm flipV="1">
              <a:off x="2517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8" name="Line 26"/>
            <p:cNvSpPr>
              <a:spLocks noChangeShapeType="1"/>
            </p:cNvSpPr>
            <p:nvPr/>
          </p:nvSpPr>
          <p:spPr bwMode="auto">
            <a:xfrm flipV="1">
              <a:off x="2744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9" name="Line 27"/>
            <p:cNvSpPr>
              <a:spLocks noChangeShapeType="1"/>
            </p:cNvSpPr>
            <p:nvPr/>
          </p:nvSpPr>
          <p:spPr bwMode="auto">
            <a:xfrm flipV="1">
              <a:off x="2971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40" name="Line 28"/>
            <p:cNvSpPr>
              <a:spLocks noChangeShapeType="1"/>
            </p:cNvSpPr>
            <p:nvPr/>
          </p:nvSpPr>
          <p:spPr bwMode="auto">
            <a:xfrm flipV="1">
              <a:off x="3197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41" name="Line 29"/>
            <p:cNvSpPr>
              <a:spLocks noChangeShapeType="1"/>
            </p:cNvSpPr>
            <p:nvPr/>
          </p:nvSpPr>
          <p:spPr bwMode="auto">
            <a:xfrm flipV="1">
              <a:off x="3424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42" name="Line 30"/>
            <p:cNvSpPr>
              <a:spLocks noChangeShapeType="1"/>
            </p:cNvSpPr>
            <p:nvPr/>
          </p:nvSpPr>
          <p:spPr bwMode="auto">
            <a:xfrm flipV="1">
              <a:off x="3651" y="2663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43" name="Line 31"/>
            <p:cNvSpPr>
              <a:spLocks noChangeShapeType="1"/>
            </p:cNvSpPr>
            <p:nvPr/>
          </p:nvSpPr>
          <p:spPr bwMode="auto">
            <a:xfrm>
              <a:off x="1383" y="3116"/>
              <a:ext cx="24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44" name="Line 32"/>
            <p:cNvSpPr>
              <a:spLocks noChangeShapeType="1"/>
            </p:cNvSpPr>
            <p:nvPr/>
          </p:nvSpPr>
          <p:spPr bwMode="auto">
            <a:xfrm>
              <a:off x="1610" y="2889"/>
              <a:ext cx="24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45" name="Line 33"/>
            <p:cNvSpPr>
              <a:spLocks noChangeShapeType="1"/>
            </p:cNvSpPr>
            <p:nvPr/>
          </p:nvSpPr>
          <p:spPr bwMode="auto">
            <a:xfrm flipV="1">
              <a:off x="1837" y="2663"/>
              <a:ext cx="226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46" name="Line 34"/>
            <p:cNvSpPr>
              <a:spLocks noChangeShapeType="1"/>
            </p:cNvSpPr>
            <p:nvPr/>
          </p:nvSpPr>
          <p:spPr bwMode="auto">
            <a:xfrm flipV="1">
              <a:off x="3878" y="2663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47" name="Line 35"/>
            <p:cNvSpPr>
              <a:spLocks noChangeShapeType="1"/>
            </p:cNvSpPr>
            <p:nvPr/>
          </p:nvSpPr>
          <p:spPr bwMode="auto">
            <a:xfrm flipV="1">
              <a:off x="4105" y="2663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48" name="Text Box 36"/>
            <p:cNvSpPr txBox="1">
              <a:spLocks noChangeArrowheads="1"/>
            </p:cNvSpPr>
            <p:nvPr/>
          </p:nvSpPr>
          <p:spPr bwMode="auto">
            <a:xfrm>
              <a:off x="1202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50949" name="Text Box 37"/>
            <p:cNvSpPr txBox="1">
              <a:spLocks noChangeArrowheads="1"/>
            </p:cNvSpPr>
            <p:nvPr/>
          </p:nvSpPr>
          <p:spPr bwMode="auto">
            <a:xfrm>
              <a:off x="1428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0950" name="Text Box 38"/>
            <p:cNvSpPr txBox="1">
              <a:spLocks noChangeArrowheads="1"/>
            </p:cNvSpPr>
            <p:nvPr/>
          </p:nvSpPr>
          <p:spPr bwMode="auto">
            <a:xfrm>
              <a:off x="1882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50951" name="Text Box 39"/>
            <p:cNvSpPr txBox="1">
              <a:spLocks noChangeArrowheads="1"/>
            </p:cNvSpPr>
            <p:nvPr/>
          </p:nvSpPr>
          <p:spPr bwMode="auto">
            <a:xfrm>
              <a:off x="2109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50952" name="Text Box 40"/>
            <p:cNvSpPr txBox="1">
              <a:spLocks noChangeArrowheads="1"/>
            </p:cNvSpPr>
            <p:nvPr/>
          </p:nvSpPr>
          <p:spPr bwMode="auto">
            <a:xfrm>
              <a:off x="1882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50953" name="Text Box 41"/>
            <p:cNvSpPr txBox="1">
              <a:spLocks noChangeArrowheads="1"/>
            </p:cNvSpPr>
            <p:nvPr/>
          </p:nvSpPr>
          <p:spPr bwMode="auto">
            <a:xfrm>
              <a:off x="1429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50954" name="Text Box 42"/>
            <p:cNvSpPr txBox="1">
              <a:spLocks noChangeArrowheads="1"/>
            </p:cNvSpPr>
            <p:nvPr/>
          </p:nvSpPr>
          <p:spPr bwMode="auto">
            <a:xfrm>
              <a:off x="1655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0955" name="Text Box 43"/>
            <p:cNvSpPr txBox="1">
              <a:spLocks noChangeArrowheads="1"/>
            </p:cNvSpPr>
            <p:nvPr/>
          </p:nvSpPr>
          <p:spPr bwMode="auto">
            <a:xfrm>
              <a:off x="2109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50956" name="Text Box 44"/>
            <p:cNvSpPr txBox="1">
              <a:spLocks noChangeArrowheads="1"/>
            </p:cNvSpPr>
            <p:nvPr/>
          </p:nvSpPr>
          <p:spPr bwMode="auto">
            <a:xfrm>
              <a:off x="2336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50957" name="Text Box 45"/>
            <p:cNvSpPr txBox="1">
              <a:spLocks noChangeArrowheads="1"/>
            </p:cNvSpPr>
            <p:nvPr/>
          </p:nvSpPr>
          <p:spPr bwMode="auto">
            <a:xfrm>
              <a:off x="2108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50958" name="Text Box 46"/>
            <p:cNvSpPr txBox="1">
              <a:spLocks noChangeArrowheads="1"/>
            </p:cNvSpPr>
            <p:nvPr/>
          </p:nvSpPr>
          <p:spPr bwMode="auto">
            <a:xfrm>
              <a:off x="1655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50959" name="Text Box 47"/>
            <p:cNvSpPr txBox="1">
              <a:spLocks noChangeArrowheads="1"/>
            </p:cNvSpPr>
            <p:nvPr/>
          </p:nvSpPr>
          <p:spPr bwMode="auto">
            <a:xfrm>
              <a:off x="1881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0960" name="Text Box 48"/>
            <p:cNvSpPr txBox="1">
              <a:spLocks noChangeArrowheads="1"/>
            </p:cNvSpPr>
            <p:nvPr/>
          </p:nvSpPr>
          <p:spPr bwMode="auto">
            <a:xfrm>
              <a:off x="2335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50961" name="Text Box 49"/>
            <p:cNvSpPr txBox="1">
              <a:spLocks noChangeArrowheads="1"/>
            </p:cNvSpPr>
            <p:nvPr/>
          </p:nvSpPr>
          <p:spPr bwMode="auto">
            <a:xfrm>
              <a:off x="2562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50962" name="Text Box 50"/>
            <p:cNvSpPr txBox="1">
              <a:spLocks noChangeArrowheads="1"/>
            </p:cNvSpPr>
            <p:nvPr/>
          </p:nvSpPr>
          <p:spPr bwMode="auto">
            <a:xfrm>
              <a:off x="2335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50963" name="Text Box 51"/>
            <p:cNvSpPr txBox="1">
              <a:spLocks noChangeArrowheads="1"/>
            </p:cNvSpPr>
            <p:nvPr/>
          </p:nvSpPr>
          <p:spPr bwMode="auto">
            <a:xfrm>
              <a:off x="1882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50964" name="Text Box 52"/>
            <p:cNvSpPr txBox="1">
              <a:spLocks noChangeArrowheads="1"/>
            </p:cNvSpPr>
            <p:nvPr/>
          </p:nvSpPr>
          <p:spPr bwMode="auto">
            <a:xfrm>
              <a:off x="2108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0965" name="Text Box 53"/>
            <p:cNvSpPr txBox="1">
              <a:spLocks noChangeArrowheads="1"/>
            </p:cNvSpPr>
            <p:nvPr/>
          </p:nvSpPr>
          <p:spPr bwMode="auto">
            <a:xfrm>
              <a:off x="2562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50966" name="Text Box 54"/>
            <p:cNvSpPr txBox="1">
              <a:spLocks noChangeArrowheads="1"/>
            </p:cNvSpPr>
            <p:nvPr/>
          </p:nvSpPr>
          <p:spPr bwMode="auto">
            <a:xfrm>
              <a:off x="2789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50967" name="Text Box 55"/>
            <p:cNvSpPr txBox="1">
              <a:spLocks noChangeArrowheads="1"/>
            </p:cNvSpPr>
            <p:nvPr/>
          </p:nvSpPr>
          <p:spPr bwMode="auto">
            <a:xfrm>
              <a:off x="2290" y="3298"/>
              <a:ext cx="72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…  …  …</a:t>
              </a:r>
            </a:p>
          </p:txBody>
        </p:sp>
        <p:sp>
          <p:nvSpPr>
            <p:cNvPr id="550968" name="Text Box 56"/>
            <p:cNvSpPr txBox="1">
              <a:spLocks noChangeArrowheads="1"/>
            </p:cNvSpPr>
            <p:nvPr/>
          </p:nvSpPr>
          <p:spPr bwMode="auto">
            <a:xfrm>
              <a:off x="2517" y="3071"/>
              <a:ext cx="72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…  …  …</a:t>
              </a:r>
            </a:p>
          </p:txBody>
        </p:sp>
        <p:sp>
          <p:nvSpPr>
            <p:cNvPr id="550969" name="Text Box 57"/>
            <p:cNvSpPr txBox="1">
              <a:spLocks noChangeArrowheads="1"/>
            </p:cNvSpPr>
            <p:nvPr/>
          </p:nvSpPr>
          <p:spPr bwMode="auto">
            <a:xfrm>
              <a:off x="2744" y="2844"/>
              <a:ext cx="72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…  …  …</a:t>
              </a:r>
            </a:p>
          </p:txBody>
        </p:sp>
        <p:sp>
          <p:nvSpPr>
            <p:cNvPr id="550970" name="Text Box 58"/>
            <p:cNvSpPr txBox="1">
              <a:spLocks noChangeArrowheads="1"/>
            </p:cNvSpPr>
            <p:nvPr/>
          </p:nvSpPr>
          <p:spPr bwMode="auto">
            <a:xfrm>
              <a:off x="2971" y="2617"/>
              <a:ext cx="72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…  …  …</a:t>
              </a:r>
            </a:p>
          </p:txBody>
        </p:sp>
        <p:sp>
          <p:nvSpPr>
            <p:cNvPr id="550971" name="Text Box 59"/>
            <p:cNvSpPr txBox="1">
              <a:spLocks noChangeArrowheads="1"/>
            </p:cNvSpPr>
            <p:nvPr/>
          </p:nvSpPr>
          <p:spPr bwMode="auto">
            <a:xfrm>
              <a:off x="2971" y="3343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 i="1">
                  <a:latin typeface="Times New Roman" pitchFamily="18" charset="0"/>
                </a:rPr>
                <a:t>n</a:t>
              </a:r>
              <a:r>
                <a:rPr kumimoji="0" lang="en-US" altLang="zh-CN" sz="1600">
                  <a:latin typeface="Times New Roman" pitchFamily="18" charset="0"/>
                </a:rPr>
                <a:t>-1   </a:t>
              </a:r>
              <a:r>
                <a:rPr kumimoji="0" lang="en-US" altLang="zh-CN" sz="16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50972" name="Text Box 60"/>
            <p:cNvSpPr txBox="1">
              <a:spLocks noChangeArrowheads="1"/>
            </p:cNvSpPr>
            <p:nvPr/>
          </p:nvSpPr>
          <p:spPr bwMode="auto">
            <a:xfrm>
              <a:off x="3198" y="3131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 i="1">
                  <a:latin typeface="Times New Roman" pitchFamily="18" charset="0"/>
                </a:rPr>
                <a:t>n</a:t>
              </a:r>
              <a:r>
                <a:rPr kumimoji="0" lang="en-US" altLang="zh-CN" sz="1600">
                  <a:latin typeface="Times New Roman" pitchFamily="18" charset="0"/>
                </a:rPr>
                <a:t>-1   </a:t>
              </a:r>
              <a:r>
                <a:rPr kumimoji="0" lang="en-US" altLang="zh-CN" sz="16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50973" name="Text Box 61"/>
            <p:cNvSpPr txBox="1">
              <a:spLocks noChangeArrowheads="1"/>
            </p:cNvSpPr>
            <p:nvPr/>
          </p:nvSpPr>
          <p:spPr bwMode="auto">
            <a:xfrm>
              <a:off x="3425" y="2889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 i="1">
                  <a:latin typeface="Times New Roman" pitchFamily="18" charset="0"/>
                </a:rPr>
                <a:t>n</a:t>
              </a:r>
              <a:r>
                <a:rPr kumimoji="0" lang="en-US" altLang="zh-CN" sz="1600">
                  <a:latin typeface="Times New Roman" pitchFamily="18" charset="0"/>
                </a:rPr>
                <a:t>-1   </a:t>
              </a:r>
              <a:r>
                <a:rPr kumimoji="0" lang="en-US" altLang="zh-CN" sz="16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50974" name="Text Box 62"/>
            <p:cNvSpPr txBox="1">
              <a:spLocks noChangeArrowheads="1"/>
            </p:cNvSpPr>
            <p:nvPr/>
          </p:nvSpPr>
          <p:spPr bwMode="auto">
            <a:xfrm>
              <a:off x="3651" y="2663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 i="1">
                  <a:latin typeface="Times New Roman" pitchFamily="18" charset="0"/>
                </a:rPr>
                <a:t>n</a:t>
              </a:r>
              <a:r>
                <a:rPr kumimoji="0" lang="en-US" altLang="zh-CN" sz="1600">
                  <a:latin typeface="Times New Roman" pitchFamily="18" charset="0"/>
                </a:rPr>
                <a:t>-1   </a:t>
              </a:r>
              <a:r>
                <a:rPr kumimoji="0" lang="en-US" altLang="zh-CN" sz="16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50975" name="Text Box 63"/>
            <p:cNvSpPr txBox="1">
              <a:spLocks noChangeArrowheads="1"/>
            </p:cNvSpPr>
            <p:nvPr/>
          </p:nvSpPr>
          <p:spPr bwMode="auto">
            <a:xfrm>
              <a:off x="4559" y="3434"/>
              <a:ext cx="54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i="1">
                  <a:latin typeface="Times New Roman" pitchFamily="18" charset="0"/>
                </a:rPr>
                <a:t>T</a:t>
              </a:r>
              <a:r>
                <a:rPr kumimoji="0" lang="zh-CN" altLang="en-US" sz="1800" baseline="-25000">
                  <a:latin typeface="Times New Roman" pitchFamily="18" charset="0"/>
                </a:rPr>
                <a:t>时间</a:t>
              </a:r>
            </a:p>
          </p:txBody>
        </p:sp>
        <p:sp>
          <p:nvSpPr>
            <p:cNvPr id="550976" name="Text Box 64"/>
            <p:cNvSpPr txBox="1">
              <a:spLocks noChangeArrowheads="1"/>
            </p:cNvSpPr>
            <p:nvPr/>
          </p:nvSpPr>
          <p:spPr bwMode="auto">
            <a:xfrm>
              <a:off x="975" y="1846"/>
              <a:ext cx="453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i="1">
                  <a:latin typeface="Times New Roman" pitchFamily="18" charset="0"/>
                </a:rPr>
                <a:t>S</a:t>
              </a:r>
              <a:r>
                <a:rPr kumimoji="0" lang="zh-CN" altLang="en-US" sz="1800" baseline="-25000">
                  <a:latin typeface="Times New Roman" pitchFamily="18" charset="0"/>
                </a:rPr>
                <a:t>空间</a:t>
              </a:r>
            </a:p>
          </p:txBody>
        </p:sp>
        <p:sp>
          <p:nvSpPr>
            <p:cNvPr id="550977" name="Text Box 65"/>
            <p:cNvSpPr txBox="1">
              <a:spLocks noChangeArrowheads="1"/>
            </p:cNvSpPr>
            <p:nvPr/>
          </p:nvSpPr>
          <p:spPr bwMode="auto">
            <a:xfrm>
              <a:off x="793" y="2164"/>
              <a:ext cx="45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400">
                  <a:latin typeface="Times New Roman" pitchFamily="18" charset="0"/>
                </a:rPr>
                <a:t>空间</a:t>
              </a:r>
            </a:p>
          </p:txBody>
        </p:sp>
        <p:sp>
          <p:nvSpPr>
            <p:cNvPr id="550978" name="Line 66"/>
            <p:cNvSpPr>
              <a:spLocks noChangeShapeType="1"/>
            </p:cNvSpPr>
            <p:nvPr/>
          </p:nvSpPr>
          <p:spPr bwMode="auto">
            <a:xfrm flipH="1">
              <a:off x="1156" y="2663"/>
              <a:ext cx="6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79" name="Line 67"/>
            <p:cNvSpPr>
              <a:spLocks noChangeShapeType="1"/>
            </p:cNvSpPr>
            <p:nvPr/>
          </p:nvSpPr>
          <p:spPr bwMode="auto">
            <a:xfrm>
              <a:off x="4105" y="2889"/>
              <a:ext cx="0" cy="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80" name="Text Box 68"/>
            <p:cNvSpPr txBox="1">
              <a:spLocks noChangeArrowheads="1"/>
            </p:cNvSpPr>
            <p:nvPr/>
          </p:nvSpPr>
          <p:spPr bwMode="auto">
            <a:xfrm>
              <a:off x="930" y="2683"/>
              <a:ext cx="27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400" i="1">
                  <a:latin typeface="Times New Roman" pitchFamily="18" charset="0"/>
                </a:rPr>
                <a:t>S</a:t>
              </a:r>
              <a:r>
                <a:rPr kumimoji="0" lang="en-US" altLang="zh-CN" sz="16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50981" name="Text Box 69"/>
            <p:cNvSpPr txBox="1">
              <a:spLocks noChangeArrowheads="1"/>
            </p:cNvSpPr>
            <p:nvPr/>
          </p:nvSpPr>
          <p:spPr bwMode="auto">
            <a:xfrm>
              <a:off x="930" y="2909"/>
              <a:ext cx="27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400" i="1">
                  <a:latin typeface="Times New Roman" pitchFamily="18" charset="0"/>
                </a:rPr>
                <a:t>S</a:t>
              </a:r>
              <a:r>
                <a:rPr kumimoji="0"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50982" name="Text Box 70"/>
            <p:cNvSpPr txBox="1">
              <a:spLocks noChangeArrowheads="1"/>
            </p:cNvSpPr>
            <p:nvPr/>
          </p:nvSpPr>
          <p:spPr bwMode="auto">
            <a:xfrm>
              <a:off x="930" y="3136"/>
              <a:ext cx="27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400" i="1">
                  <a:latin typeface="Times New Roman" pitchFamily="18" charset="0"/>
                </a:rPr>
                <a:t>S</a:t>
              </a:r>
              <a:r>
                <a:rPr kumimoji="0"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0983" name="Text Box 71"/>
            <p:cNvSpPr txBox="1">
              <a:spLocks noChangeArrowheads="1"/>
            </p:cNvSpPr>
            <p:nvPr/>
          </p:nvSpPr>
          <p:spPr bwMode="auto">
            <a:xfrm>
              <a:off x="930" y="3363"/>
              <a:ext cx="27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400" i="1">
                  <a:latin typeface="Times New Roman" pitchFamily="18" charset="0"/>
                </a:rPr>
                <a:t>S</a:t>
              </a:r>
              <a:r>
                <a:rPr kumimoji="0"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50984" name="Line 72"/>
            <p:cNvSpPr>
              <a:spLocks noChangeShapeType="1"/>
            </p:cNvSpPr>
            <p:nvPr/>
          </p:nvSpPr>
          <p:spPr bwMode="auto">
            <a:xfrm>
              <a:off x="1156" y="3615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85" name="Line 73"/>
            <p:cNvSpPr>
              <a:spLocks noChangeShapeType="1"/>
            </p:cNvSpPr>
            <p:nvPr/>
          </p:nvSpPr>
          <p:spPr bwMode="auto">
            <a:xfrm>
              <a:off x="2064" y="3615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86" name="Line 74"/>
            <p:cNvSpPr>
              <a:spLocks noChangeShapeType="1"/>
            </p:cNvSpPr>
            <p:nvPr/>
          </p:nvSpPr>
          <p:spPr bwMode="auto">
            <a:xfrm>
              <a:off x="4105" y="3615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87" name="Line 75"/>
            <p:cNvSpPr>
              <a:spLocks noChangeShapeType="1"/>
            </p:cNvSpPr>
            <p:nvPr/>
          </p:nvSpPr>
          <p:spPr bwMode="auto">
            <a:xfrm>
              <a:off x="1156" y="3706"/>
              <a:ext cx="9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88" name="Line 76"/>
            <p:cNvSpPr>
              <a:spLocks noChangeShapeType="1"/>
            </p:cNvSpPr>
            <p:nvPr/>
          </p:nvSpPr>
          <p:spPr bwMode="auto">
            <a:xfrm>
              <a:off x="2064" y="3706"/>
              <a:ext cx="2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89" name="Text Box 77"/>
            <p:cNvSpPr txBox="1">
              <a:spLocks noChangeArrowheads="1"/>
            </p:cNvSpPr>
            <p:nvPr/>
          </p:nvSpPr>
          <p:spPr bwMode="auto">
            <a:xfrm>
              <a:off x="2790" y="3655"/>
              <a:ext cx="86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(</a:t>
              </a:r>
              <a:r>
                <a:rPr lang="en-US" altLang="zh-CN" sz="2000" i="1">
                  <a:latin typeface="Times New Roman" pitchFamily="18" charset="0"/>
                </a:rPr>
                <a:t>n</a:t>
              </a:r>
              <a:r>
                <a:rPr lang="en-US" altLang="zh-CN" sz="2000">
                  <a:latin typeface="Times New Roman" pitchFamily="18" charset="0"/>
                </a:rPr>
                <a:t>-</a:t>
              </a:r>
              <a:r>
                <a:rPr lang="en-US" altLang="zh-CN" sz="1800">
                  <a:latin typeface="Times New Roman" pitchFamily="18" charset="0"/>
                </a:rPr>
                <a:t>1</a:t>
              </a:r>
              <a:r>
                <a:rPr lang="en-US" altLang="zh-CN" sz="2000">
                  <a:latin typeface="Times New Roman" pitchFamily="18" charset="0"/>
                </a:rPr>
                <a:t>) </a:t>
              </a:r>
              <a:r>
                <a:rPr lang="zh-CN" altLang="zh-CN" sz="1400">
                  <a:latin typeface="Times New Roman" pitchFamily="18" charset="0"/>
                </a:rPr>
                <a:t>Δ</a:t>
              </a:r>
              <a:r>
                <a:rPr lang="en-US" altLang="zh-CN" sz="2000" i="1">
                  <a:latin typeface="Times New Roman" pitchFamily="18" charset="0"/>
                </a:rPr>
                <a:t>t</a:t>
              </a:r>
            </a:p>
          </p:txBody>
        </p:sp>
      </p:grpSp>
      <p:sp>
        <p:nvSpPr>
          <p:cNvPr id="550990" name="Text Box 78"/>
          <p:cNvSpPr txBox="1">
            <a:spLocks noChangeArrowheads="1"/>
          </p:cNvSpPr>
          <p:nvPr/>
        </p:nvSpPr>
        <p:spPr bwMode="auto">
          <a:xfrm>
            <a:off x="1331913" y="1196975"/>
            <a:ext cx="824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流水线中各功能段的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利用率</a:t>
            </a:r>
            <a:endParaRPr lang="en-US" altLang="zh-CN" sz="280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550991" name="AutoShape 7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b="1"/>
              <a:t>8.1   </a:t>
            </a:r>
            <a:r>
              <a:rPr lang="en-US" altLang="zh-CN" b="1"/>
              <a:t>CPU </a:t>
            </a:r>
            <a:r>
              <a:rPr lang="zh-CN" altLang="en-US" b="1"/>
              <a:t>的结构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 </a:t>
            </a:r>
            <a:r>
              <a:rPr lang="en-US" altLang="zh-CN" sz="3200">
                <a:latin typeface="Times New Roman" pitchFamily="18" charset="0"/>
              </a:rPr>
              <a:t>CPU </a:t>
            </a:r>
            <a:r>
              <a:rPr lang="zh-CN" altLang="en-US" sz="3200">
                <a:latin typeface="Times New Roman" pitchFamily="18" charset="0"/>
              </a:rPr>
              <a:t>的功能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1524000" y="2397125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取指令</a:t>
            </a:r>
          </a:p>
        </p:txBody>
      </p:sp>
      <p:sp>
        <p:nvSpPr>
          <p:cNvPr id="524293" name="Text Box 5"/>
          <p:cNvSpPr txBox="1">
            <a:spLocks noChangeArrowheads="1"/>
          </p:cNvSpPr>
          <p:nvPr/>
        </p:nvSpPr>
        <p:spPr bwMode="auto">
          <a:xfrm>
            <a:off x="1524000" y="2925763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分析指令</a:t>
            </a:r>
          </a:p>
        </p:txBody>
      </p:sp>
      <p:sp>
        <p:nvSpPr>
          <p:cNvPr id="524294" name="Text Box 6"/>
          <p:cNvSpPr txBox="1">
            <a:spLocks noChangeArrowheads="1"/>
          </p:cNvSpPr>
          <p:nvPr/>
        </p:nvSpPr>
        <p:spPr bwMode="auto">
          <a:xfrm>
            <a:off x="1524000" y="34544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执行指令，发出各种操作命令</a:t>
            </a: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1524000" y="398145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控制程序输入及结果的输出</a:t>
            </a:r>
          </a:p>
        </p:txBody>
      </p:sp>
      <p:sp>
        <p:nvSpPr>
          <p:cNvPr id="524296" name="Text Box 8"/>
          <p:cNvSpPr txBox="1">
            <a:spLocks noChangeArrowheads="1"/>
          </p:cNvSpPr>
          <p:nvPr/>
        </p:nvSpPr>
        <p:spPr bwMode="auto">
          <a:xfrm>
            <a:off x="1524000" y="4510088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总线管理</a:t>
            </a:r>
          </a:p>
        </p:txBody>
      </p:sp>
      <p:sp>
        <p:nvSpPr>
          <p:cNvPr id="524297" name="Text Box 9"/>
          <p:cNvSpPr txBox="1">
            <a:spLocks noChangeArrowheads="1"/>
          </p:cNvSpPr>
          <p:nvPr/>
        </p:nvSpPr>
        <p:spPr bwMode="auto">
          <a:xfrm>
            <a:off x="1524000" y="5038725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处理异常情况和特殊请求</a:t>
            </a:r>
          </a:p>
        </p:txBody>
      </p:sp>
      <p:sp>
        <p:nvSpPr>
          <p:cNvPr id="524298" name="Text Box 10"/>
          <p:cNvSpPr txBox="1">
            <a:spLocks noChangeArrowheads="1"/>
          </p:cNvSpPr>
          <p:nvPr/>
        </p:nvSpPr>
        <p:spPr bwMode="auto">
          <a:xfrm>
            <a:off x="1066800" y="1868488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1.  控制器的功能</a:t>
            </a:r>
          </a:p>
        </p:txBody>
      </p:sp>
      <p:sp>
        <p:nvSpPr>
          <p:cNvPr id="524299" name="Text Box 11"/>
          <p:cNvSpPr txBox="1">
            <a:spLocks noChangeArrowheads="1"/>
          </p:cNvSpPr>
          <p:nvPr/>
        </p:nvSpPr>
        <p:spPr bwMode="auto">
          <a:xfrm>
            <a:off x="1066800" y="5567363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2.  运算器的功能</a:t>
            </a:r>
          </a:p>
        </p:txBody>
      </p:sp>
      <p:sp>
        <p:nvSpPr>
          <p:cNvPr id="524300" name="Text Box 12"/>
          <p:cNvSpPr txBox="1">
            <a:spLocks noChangeArrowheads="1"/>
          </p:cNvSpPr>
          <p:nvPr/>
        </p:nvSpPr>
        <p:spPr bwMode="auto">
          <a:xfrm>
            <a:off x="1447800" y="6096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实现算术运算和逻辑运算</a:t>
            </a:r>
          </a:p>
        </p:txBody>
      </p:sp>
      <p:sp>
        <p:nvSpPr>
          <p:cNvPr id="524301" name="Text Box 13"/>
          <p:cNvSpPr txBox="1">
            <a:spLocks noChangeArrowheads="1"/>
          </p:cNvSpPr>
          <p:nvPr/>
        </p:nvSpPr>
        <p:spPr bwMode="auto">
          <a:xfrm>
            <a:off x="6400800" y="2420888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指令控制</a:t>
            </a:r>
          </a:p>
        </p:txBody>
      </p:sp>
      <p:sp>
        <p:nvSpPr>
          <p:cNvPr id="524302" name="Text Box 14"/>
          <p:cNvSpPr txBox="1">
            <a:spLocks noChangeArrowheads="1"/>
          </p:cNvSpPr>
          <p:nvPr/>
        </p:nvSpPr>
        <p:spPr bwMode="auto">
          <a:xfrm>
            <a:off x="6400800" y="3212976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操作控制</a:t>
            </a:r>
          </a:p>
        </p:txBody>
      </p:sp>
      <p:sp>
        <p:nvSpPr>
          <p:cNvPr id="524303" name="Text Box 15"/>
          <p:cNvSpPr txBox="1">
            <a:spLocks noChangeArrowheads="1"/>
          </p:cNvSpPr>
          <p:nvPr/>
        </p:nvSpPr>
        <p:spPr bwMode="auto">
          <a:xfrm>
            <a:off x="6400800" y="4005064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时间控制</a:t>
            </a:r>
          </a:p>
        </p:txBody>
      </p:sp>
      <p:sp>
        <p:nvSpPr>
          <p:cNvPr id="524304" name="Text Box 16"/>
          <p:cNvSpPr txBox="1">
            <a:spLocks noChangeArrowheads="1"/>
          </p:cNvSpPr>
          <p:nvPr/>
        </p:nvSpPr>
        <p:spPr bwMode="auto">
          <a:xfrm>
            <a:off x="6400800" y="5517232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数据加工</a:t>
            </a:r>
          </a:p>
        </p:txBody>
      </p:sp>
      <p:sp>
        <p:nvSpPr>
          <p:cNvPr id="524305" name="Text Box 17"/>
          <p:cNvSpPr txBox="1">
            <a:spLocks noChangeArrowheads="1"/>
          </p:cNvSpPr>
          <p:nvPr/>
        </p:nvSpPr>
        <p:spPr bwMode="auto">
          <a:xfrm>
            <a:off x="6400800" y="4725144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处理中断</a:t>
            </a:r>
          </a:p>
        </p:txBody>
      </p:sp>
      <p:sp>
        <p:nvSpPr>
          <p:cNvPr id="524306" name="AutoShape 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autoUpdateAnimBg="0"/>
      <p:bldP spid="524292" grpId="0" autoUpdateAnimBg="0"/>
      <p:bldP spid="524293" grpId="0" autoUpdateAnimBg="0"/>
      <p:bldP spid="524294" grpId="0" autoUpdateAnimBg="0"/>
      <p:bldP spid="524295" grpId="0" autoUpdateAnimBg="0"/>
      <p:bldP spid="524296" grpId="0" autoUpdateAnimBg="0"/>
      <p:bldP spid="524297" grpId="0" autoUpdateAnimBg="0"/>
      <p:bldP spid="524298" grpId="0" autoUpdateAnimBg="0"/>
      <p:bldP spid="524299" grpId="0" autoUpdateAnimBg="0"/>
      <p:bldP spid="524300" grpId="0" autoUpdateAnimBg="0"/>
      <p:bldP spid="524301" grpId="0" autoUpdateAnimBg="0"/>
      <p:bldP spid="524302" grpId="0" autoUpdateAnimBg="0"/>
      <p:bldP spid="524303" grpId="0" autoUpdateAnimBg="0"/>
      <p:bldP spid="524304" grpId="0" autoUpdateAnimBg="0"/>
      <p:bldP spid="52430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Text Box 2"/>
          <p:cNvSpPr txBox="1">
            <a:spLocks noChangeArrowheads="1"/>
          </p:cNvSpPr>
          <p:nvPr/>
        </p:nvSpPr>
        <p:spPr bwMode="auto">
          <a:xfrm>
            <a:off x="533400" y="152400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</a:t>
            </a:r>
            <a:r>
              <a:rPr lang="en-US" altLang="zh-CN" sz="3600">
                <a:latin typeface="Times New Roman" pitchFamily="18" charset="0"/>
              </a:rPr>
              <a:t>CPU </a:t>
            </a:r>
            <a:r>
              <a:rPr lang="zh-CN" altLang="en-US" sz="3600">
                <a:latin typeface="Times New Roman" pitchFamily="18" charset="0"/>
              </a:rPr>
              <a:t>结构框图</a:t>
            </a:r>
          </a:p>
        </p:txBody>
      </p:sp>
      <p:sp>
        <p:nvSpPr>
          <p:cNvPr id="525315" name="Text Box 3"/>
          <p:cNvSpPr txBox="1">
            <a:spLocks noChangeArrowheads="1"/>
          </p:cNvSpPr>
          <p:nvPr/>
        </p:nvSpPr>
        <p:spPr bwMode="auto">
          <a:xfrm>
            <a:off x="4572000" y="1447800"/>
            <a:ext cx="2743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200">
                <a:latin typeface="Times New Roman" pitchFamily="18" charset="0"/>
              </a:rPr>
              <a:t>PC   IR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62200" y="1447800"/>
            <a:ext cx="4800600" cy="2438400"/>
            <a:chOff x="1488" y="912"/>
            <a:chExt cx="3024" cy="1536"/>
          </a:xfrm>
        </p:grpSpPr>
        <p:sp>
          <p:nvSpPr>
            <p:cNvPr id="525317" name="Text Box 5"/>
            <p:cNvSpPr txBox="1">
              <a:spLocks noChangeArrowheads="1"/>
            </p:cNvSpPr>
            <p:nvPr/>
          </p:nvSpPr>
          <p:spPr bwMode="auto">
            <a:xfrm>
              <a:off x="1488" y="912"/>
              <a:ext cx="172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指令控制</a:t>
              </a:r>
            </a:p>
          </p:txBody>
        </p:sp>
        <p:sp>
          <p:nvSpPr>
            <p:cNvPr id="525318" name="Text Box 6"/>
            <p:cNvSpPr txBox="1">
              <a:spLocks noChangeArrowheads="1"/>
            </p:cNvSpPr>
            <p:nvPr/>
          </p:nvSpPr>
          <p:spPr bwMode="auto">
            <a:xfrm>
              <a:off x="1488" y="1228"/>
              <a:ext cx="172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操作控制</a:t>
              </a:r>
            </a:p>
          </p:txBody>
        </p:sp>
        <p:sp>
          <p:nvSpPr>
            <p:cNvPr id="525319" name="Text Box 7"/>
            <p:cNvSpPr txBox="1">
              <a:spLocks noChangeArrowheads="1"/>
            </p:cNvSpPr>
            <p:nvPr/>
          </p:nvSpPr>
          <p:spPr bwMode="auto">
            <a:xfrm>
              <a:off x="1488" y="1545"/>
              <a:ext cx="28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时间控制</a:t>
              </a:r>
            </a:p>
          </p:txBody>
        </p:sp>
        <p:sp>
          <p:nvSpPr>
            <p:cNvPr id="525320" name="Text Box 8"/>
            <p:cNvSpPr txBox="1">
              <a:spLocks noChangeArrowheads="1"/>
            </p:cNvSpPr>
            <p:nvPr/>
          </p:nvSpPr>
          <p:spPr bwMode="auto">
            <a:xfrm>
              <a:off x="1488" y="1862"/>
              <a:ext cx="30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数据加工</a:t>
              </a:r>
            </a:p>
          </p:txBody>
        </p:sp>
        <p:sp>
          <p:nvSpPr>
            <p:cNvPr id="525321" name="Text Box 9"/>
            <p:cNvSpPr txBox="1">
              <a:spLocks noChangeArrowheads="1"/>
            </p:cNvSpPr>
            <p:nvPr/>
          </p:nvSpPr>
          <p:spPr bwMode="auto">
            <a:xfrm>
              <a:off x="1488" y="2179"/>
              <a:ext cx="172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处理中断</a:t>
              </a:r>
            </a:p>
          </p:txBody>
        </p:sp>
      </p:grpSp>
      <p:sp>
        <p:nvSpPr>
          <p:cNvPr id="525322" name="Text Box 10"/>
          <p:cNvSpPr txBox="1">
            <a:spLocks noChangeArrowheads="1"/>
          </p:cNvSpPr>
          <p:nvPr/>
        </p:nvSpPr>
        <p:spPr bwMode="auto">
          <a:xfrm>
            <a:off x="4572000" y="2955925"/>
            <a:ext cx="2743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200">
                <a:latin typeface="Times New Roman" pitchFamily="18" charset="0"/>
              </a:rPr>
              <a:t>ALU  </a:t>
            </a:r>
            <a:r>
              <a:rPr lang="zh-CN" altLang="en-US" sz="2200">
                <a:latin typeface="Times New Roman" pitchFamily="18" charset="0"/>
              </a:rPr>
              <a:t>寄存器</a:t>
            </a:r>
          </a:p>
        </p:txBody>
      </p:sp>
      <p:sp>
        <p:nvSpPr>
          <p:cNvPr id="525323" name="Text Box 11"/>
          <p:cNvSpPr txBox="1">
            <a:spLocks noChangeArrowheads="1"/>
          </p:cNvSpPr>
          <p:nvPr/>
        </p:nvSpPr>
        <p:spPr bwMode="auto">
          <a:xfrm>
            <a:off x="4572000" y="3459163"/>
            <a:ext cx="2743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中断系统</a:t>
            </a:r>
          </a:p>
        </p:txBody>
      </p:sp>
      <p:sp>
        <p:nvSpPr>
          <p:cNvPr id="525324" name="Text Box 12"/>
          <p:cNvSpPr txBox="1">
            <a:spLocks noChangeArrowheads="1"/>
          </p:cNvSpPr>
          <p:nvPr/>
        </p:nvSpPr>
        <p:spPr bwMode="auto">
          <a:xfrm>
            <a:off x="1143000" y="914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1.  </a:t>
            </a:r>
            <a:r>
              <a:rPr lang="en-US" altLang="zh-CN" sz="2400">
                <a:latin typeface="Times New Roman" pitchFamily="18" charset="0"/>
              </a:rPr>
              <a:t>CPU </a:t>
            </a:r>
            <a:r>
              <a:rPr lang="zh-CN" altLang="en-US" sz="2400">
                <a:latin typeface="Times New Roman" pitchFamily="18" charset="0"/>
              </a:rPr>
              <a:t>与系统总线</a:t>
            </a:r>
          </a:p>
        </p:txBody>
      </p:sp>
      <p:sp>
        <p:nvSpPr>
          <p:cNvPr id="525325" name="Text Box 13"/>
          <p:cNvSpPr txBox="1">
            <a:spLocks noChangeArrowheads="1"/>
          </p:cNvSpPr>
          <p:nvPr/>
        </p:nvSpPr>
        <p:spPr bwMode="auto">
          <a:xfrm>
            <a:off x="4572000" y="2163763"/>
            <a:ext cx="2743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200">
                <a:latin typeface="Times New Roman" pitchFamily="18" charset="0"/>
              </a:rPr>
              <a:t>CU   </a:t>
            </a:r>
            <a:r>
              <a:rPr lang="zh-CN" altLang="en-US" sz="2200">
                <a:latin typeface="Times New Roman" pitchFamily="18" charset="0"/>
              </a:rPr>
              <a:t>时序电路</a:t>
            </a:r>
          </a:p>
        </p:txBody>
      </p:sp>
      <p:sp>
        <p:nvSpPr>
          <p:cNvPr id="525326" name="AutoShape 14"/>
          <p:cNvSpPr>
            <a:spLocks/>
          </p:cNvSpPr>
          <p:nvPr/>
        </p:nvSpPr>
        <p:spPr bwMode="auto">
          <a:xfrm>
            <a:off x="3733800" y="21336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886200" y="4572000"/>
            <a:ext cx="950913" cy="685800"/>
            <a:chOff x="2448" y="2880"/>
            <a:chExt cx="599" cy="432"/>
          </a:xfrm>
        </p:grpSpPr>
        <p:sp>
          <p:nvSpPr>
            <p:cNvPr id="525328" name="Text Box 16"/>
            <p:cNvSpPr txBox="1">
              <a:spLocks noChangeArrowheads="1"/>
            </p:cNvSpPr>
            <p:nvPr/>
          </p:nvSpPr>
          <p:spPr bwMode="auto">
            <a:xfrm>
              <a:off x="2448" y="296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寄存器</a:t>
              </a:r>
            </a:p>
          </p:txBody>
        </p:sp>
        <p:sp>
          <p:nvSpPr>
            <p:cNvPr id="525329" name="Rectangle 17"/>
            <p:cNvSpPr>
              <a:spLocks noChangeArrowheads="1"/>
            </p:cNvSpPr>
            <p:nvPr/>
          </p:nvSpPr>
          <p:spPr bwMode="auto">
            <a:xfrm>
              <a:off x="2473" y="2880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630488" y="4572000"/>
            <a:ext cx="874712" cy="685800"/>
            <a:chOff x="1657" y="2880"/>
            <a:chExt cx="551" cy="432"/>
          </a:xfrm>
        </p:grpSpPr>
        <p:sp>
          <p:nvSpPr>
            <p:cNvPr id="525331" name="Text Box 19"/>
            <p:cNvSpPr txBox="1">
              <a:spLocks noChangeArrowheads="1"/>
            </p:cNvSpPr>
            <p:nvPr/>
          </p:nvSpPr>
          <p:spPr bwMode="auto">
            <a:xfrm>
              <a:off x="1718" y="2966"/>
              <a:ext cx="4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  <p:sp>
          <p:nvSpPr>
            <p:cNvPr id="525332" name="Rectangle 20"/>
            <p:cNvSpPr>
              <a:spLocks noChangeArrowheads="1"/>
            </p:cNvSpPr>
            <p:nvPr/>
          </p:nvSpPr>
          <p:spPr bwMode="auto">
            <a:xfrm>
              <a:off x="1657" y="2880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630488" y="5546725"/>
            <a:ext cx="874712" cy="701675"/>
            <a:chOff x="1344" y="2438"/>
            <a:chExt cx="551" cy="442"/>
          </a:xfrm>
        </p:grpSpPr>
        <p:sp>
          <p:nvSpPr>
            <p:cNvPr id="525334" name="Text Box 22"/>
            <p:cNvSpPr txBox="1">
              <a:spLocks noChangeArrowheads="1"/>
            </p:cNvSpPr>
            <p:nvPr/>
          </p:nvSpPr>
          <p:spPr bwMode="auto">
            <a:xfrm>
              <a:off x="1382" y="2438"/>
              <a:ext cx="45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中断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系统</a:t>
              </a:r>
            </a:p>
          </p:txBody>
        </p:sp>
        <p:sp>
          <p:nvSpPr>
            <p:cNvPr id="525335" name="Rectangle 23"/>
            <p:cNvSpPr>
              <a:spLocks noChangeArrowheads="1"/>
            </p:cNvSpPr>
            <p:nvPr/>
          </p:nvSpPr>
          <p:spPr bwMode="auto">
            <a:xfrm>
              <a:off x="1344" y="2448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886200" y="5562600"/>
            <a:ext cx="874713" cy="685800"/>
            <a:chOff x="2448" y="3504"/>
            <a:chExt cx="551" cy="432"/>
          </a:xfrm>
        </p:grpSpPr>
        <p:sp>
          <p:nvSpPr>
            <p:cNvPr id="525337" name="Text Box 25"/>
            <p:cNvSpPr txBox="1">
              <a:spLocks noChangeArrowheads="1"/>
            </p:cNvSpPr>
            <p:nvPr/>
          </p:nvSpPr>
          <p:spPr bwMode="auto">
            <a:xfrm>
              <a:off x="2544" y="3600"/>
              <a:ext cx="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CU</a:t>
              </a:r>
            </a:p>
          </p:txBody>
        </p:sp>
        <p:sp>
          <p:nvSpPr>
            <p:cNvPr id="525338" name="Rectangle 26"/>
            <p:cNvSpPr>
              <a:spLocks noChangeArrowheads="1"/>
            </p:cNvSpPr>
            <p:nvPr/>
          </p:nvSpPr>
          <p:spPr bwMode="auto">
            <a:xfrm>
              <a:off x="2448" y="3504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339975" y="4114800"/>
            <a:ext cx="4441825" cy="2514600"/>
            <a:chOff x="1474" y="2592"/>
            <a:chExt cx="2798" cy="1584"/>
          </a:xfrm>
        </p:grpSpPr>
        <p:sp>
          <p:nvSpPr>
            <p:cNvPr id="525340" name="Rectangle 28"/>
            <p:cNvSpPr>
              <a:spLocks noChangeArrowheads="1"/>
            </p:cNvSpPr>
            <p:nvPr/>
          </p:nvSpPr>
          <p:spPr bwMode="auto">
            <a:xfrm>
              <a:off x="1488" y="2640"/>
              <a:ext cx="1728" cy="14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41" name="Text Box 29"/>
            <p:cNvSpPr txBox="1">
              <a:spLocks noChangeArrowheads="1"/>
            </p:cNvSpPr>
            <p:nvPr/>
          </p:nvSpPr>
          <p:spPr bwMode="auto">
            <a:xfrm>
              <a:off x="1474" y="2630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525342" name="Rectangle 30"/>
            <p:cNvSpPr>
              <a:spLocks noChangeArrowheads="1"/>
            </p:cNvSpPr>
            <p:nvPr/>
          </p:nvSpPr>
          <p:spPr bwMode="auto">
            <a:xfrm>
              <a:off x="3840" y="2592"/>
              <a:ext cx="96" cy="15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43" name="Rectangle 31"/>
            <p:cNvSpPr>
              <a:spLocks noChangeArrowheads="1"/>
            </p:cNvSpPr>
            <p:nvPr/>
          </p:nvSpPr>
          <p:spPr bwMode="auto">
            <a:xfrm>
              <a:off x="4176" y="2592"/>
              <a:ext cx="96" cy="15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44" name="Rectangle 32"/>
            <p:cNvSpPr>
              <a:spLocks noChangeArrowheads="1"/>
            </p:cNvSpPr>
            <p:nvPr/>
          </p:nvSpPr>
          <p:spPr bwMode="auto">
            <a:xfrm>
              <a:off x="3504" y="2592"/>
              <a:ext cx="96" cy="15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45" name="AutoShape 33"/>
            <p:cNvSpPr>
              <a:spLocks noChangeArrowheads="1"/>
            </p:cNvSpPr>
            <p:nvPr/>
          </p:nvSpPr>
          <p:spPr bwMode="auto">
            <a:xfrm>
              <a:off x="3216" y="2832"/>
              <a:ext cx="288" cy="144"/>
            </a:xfrm>
            <a:prstGeom prst="leftRightArrow">
              <a:avLst>
                <a:gd name="adj1" fmla="val 51037"/>
                <a:gd name="adj2" fmla="val 69444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46" name="AutoShape 34"/>
            <p:cNvSpPr>
              <a:spLocks noChangeArrowheads="1"/>
            </p:cNvSpPr>
            <p:nvPr/>
          </p:nvSpPr>
          <p:spPr bwMode="auto">
            <a:xfrm>
              <a:off x="3216" y="3120"/>
              <a:ext cx="624" cy="144"/>
            </a:xfrm>
            <a:prstGeom prst="leftRightArrow">
              <a:avLst>
                <a:gd name="adj1" fmla="val 50000"/>
                <a:gd name="adj2" fmla="val 8666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47" name="Text Box 35"/>
            <p:cNvSpPr txBox="1">
              <a:spLocks noChangeArrowheads="1"/>
            </p:cNvSpPr>
            <p:nvPr/>
          </p:nvSpPr>
          <p:spPr bwMode="auto">
            <a:xfrm>
              <a:off x="3287" y="3513"/>
              <a:ext cx="289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控制总线</a:t>
              </a:r>
            </a:p>
          </p:txBody>
        </p:sp>
        <p:sp>
          <p:nvSpPr>
            <p:cNvPr id="525348" name="Text Box 36"/>
            <p:cNvSpPr txBox="1">
              <a:spLocks noChangeArrowheads="1"/>
            </p:cNvSpPr>
            <p:nvPr/>
          </p:nvSpPr>
          <p:spPr bwMode="auto">
            <a:xfrm>
              <a:off x="3622" y="3513"/>
              <a:ext cx="289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数据总线</a:t>
              </a:r>
            </a:p>
          </p:txBody>
        </p:sp>
        <p:sp>
          <p:nvSpPr>
            <p:cNvPr id="525349" name="Text Box 37"/>
            <p:cNvSpPr txBox="1">
              <a:spLocks noChangeArrowheads="1"/>
            </p:cNvSpPr>
            <p:nvPr/>
          </p:nvSpPr>
          <p:spPr bwMode="auto">
            <a:xfrm>
              <a:off x="3958" y="3513"/>
              <a:ext cx="289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地址总线</a:t>
              </a:r>
            </a:p>
          </p:txBody>
        </p:sp>
        <p:sp>
          <p:nvSpPr>
            <p:cNvPr id="525350" name="AutoShape 38"/>
            <p:cNvSpPr>
              <a:spLocks noChangeArrowheads="1"/>
            </p:cNvSpPr>
            <p:nvPr/>
          </p:nvSpPr>
          <p:spPr bwMode="auto">
            <a:xfrm>
              <a:off x="3225" y="3390"/>
              <a:ext cx="960" cy="144"/>
            </a:xfrm>
            <a:prstGeom prst="rightArrow">
              <a:avLst>
                <a:gd name="adj1" fmla="val 50000"/>
                <a:gd name="adj2" fmla="val 9234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25351" name="Rectangle 3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8.1</a:t>
            </a:r>
          </a:p>
        </p:txBody>
      </p:sp>
      <p:sp>
        <p:nvSpPr>
          <p:cNvPr id="525352" name="AutoShape 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52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2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2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autoUpdateAnimBg="0"/>
      <p:bldP spid="525322" grpId="0" autoUpdateAnimBg="0"/>
      <p:bldP spid="525323" grpId="0" autoUpdateAnimBg="0"/>
      <p:bldP spid="525324" grpId="0" autoUpdateAnimBg="0"/>
      <p:bldP spid="525325" grpId="0" autoUpdateAnimBg="0"/>
      <p:bldP spid="5253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464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</a:t>
            </a:r>
            <a:r>
              <a:rPr lang="en-US" altLang="zh-CN" sz="3200">
                <a:latin typeface="Times New Roman" pitchFamily="18" charset="0"/>
              </a:rPr>
              <a:t>CPU </a:t>
            </a:r>
            <a:r>
              <a:rPr lang="zh-CN" altLang="en-US" sz="3200">
                <a:latin typeface="Times New Roman" pitchFamily="18" charset="0"/>
              </a:rPr>
              <a:t>的内部结构</a:t>
            </a:r>
          </a:p>
        </p:txBody>
      </p:sp>
      <p:sp>
        <p:nvSpPr>
          <p:cNvPr id="526381" name="Rectangle 4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8.1</a:t>
            </a:r>
          </a:p>
        </p:txBody>
      </p:sp>
      <p:sp>
        <p:nvSpPr>
          <p:cNvPr id="526382" name="AutoShape 4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731963" y="1828800"/>
            <a:ext cx="4821237" cy="3749675"/>
            <a:chOff x="1091" y="1152"/>
            <a:chExt cx="3037" cy="2362"/>
          </a:xfrm>
        </p:grpSpPr>
        <p:sp>
          <p:nvSpPr>
            <p:cNvPr id="526340" name="Text Box 4"/>
            <p:cNvSpPr txBox="1">
              <a:spLocks noChangeArrowheads="1"/>
            </p:cNvSpPr>
            <p:nvPr/>
          </p:nvSpPr>
          <p:spPr bwMode="auto">
            <a:xfrm>
              <a:off x="1513" y="2457"/>
              <a:ext cx="7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算术和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布尔逻辑</a:t>
              </a:r>
            </a:p>
          </p:txBody>
        </p:sp>
        <p:sp>
          <p:nvSpPr>
            <p:cNvPr id="526341" name="Rectangle 5"/>
            <p:cNvSpPr>
              <a:spLocks noChangeArrowheads="1"/>
            </p:cNvSpPr>
            <p:nvPr/>
          </p:nvSpPr>
          <p:spPr bwMode="auto">
            <a:xfrm>
              <a:off x="1475" y="2448"/>
              <a:ext cx="81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42" name="Rectangle 6"/>
            <p:cNvSpPr>
              <a:spLocks noChangeArrowheads="1"/>
            </p:cNvSpPr>
            <p:nvPr/>
          </p:nvSpPr>
          <p:spPr bwMode="auto">
            <a:xfrm>
              <a:off x="1475" y="2112"/>
              <a:ext cx="81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43" name="Text Box 7"/>
            <p:cNvSpPr txBox="1">
              <a:spLocks noChangeArrowheads="1"/>
            </p:cNvSpPr>
            <p:nvPr/>
          </p:nvSpPr>
          <p:spPr bwMode="auto">
            <a:xfrm>
              <a:off x="1661" y="2102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取反</a:t>
              </a:r>
            </a:p>
          </p:txBody>
        </p:sp>
        <p:sp>
          <p:nvSpPr>
            <p:cNvPr id="526344" name="Rectangle 8"/>
            <p:cNvSpPr>
              <a:spLocks noChangeArrowheads="1"/>
            </p:cNvSpPr>
            <p:nvPr/>
          </p:nvSpPr>
          <p:spPr bwMode="auto">
            <a:xfrm>
              <a:off x="1475" y="1776"/>
              <a:ext cx="81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45" name="Text Box 9"/>
            <p:cNvSpPr txBox="1">
              <a:spLocks noChangeArrowheads="1"/>
            </p:cNvSpPr>
            <p:nvPr/>
          </p:nvSpPr>
          <p:spPr bwMode="auto">
            <a:xfrm>
              <a:off x="1661" y="176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移位</a:t>
              </a:r>
            </a:p>
          </p:txBody>
        </p:sp>
        <p:sp>
          <p:nvSpPr>
            <p:cNvPr id="526346" name="Rectangle 10"/>
            <p:cNvSpPr>
              <a:spLocks noChangeArrowheads="1"/>
            </p:cNvSpPr>
            <p:nvPr/>
          </p:nvSpPr>
          <p:spPr bwMode="auto">
            <a:xfrm>
              <a:off x="1475" y="1440"/>
              <a:ext cx="81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47" name="Text Box 11"/>
            <p:cNvSpPr txBox="1">
              <a:spLocks noChangeArrowheads="1"/>
            </p:cNvSpPr>
            <p:nvPr/>
          </p:nvSpPr>
          <p:spPr bwMode="auto">
            <a:xfrm>
              <a:off x="1513" y="1430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状态标志</a:t>
              </a:r>
            </a:p>
          </p:txBody>
        </p:sp>
        <p:sp>
          <p:nvSpPr>
            <p:cNvPr id="526349" name="Text Box 13"/>
            <p:cNvSpPr txBox="1">
              <a:spLocks noChangeArrowheads="1"/>
            </p:cNvSpPr>
            <p:nvPr/>
          </p:nvSpPr>
          <p:spPr bwMode="auto">
            <a:xfrm>
              <a:off x="2758" y="1344"/>
              <a:ext cx="308" cy="1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内部             数据总线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526351" name="Rectangle 15"/>
            <p:cNvSpPr>
              <a:spLocks noChangeArrowheads="1"/>
            </p:cNvSpPr>
            <p:nvPr/>
          </p:nvSpPr>
          <p:spPr bwMode="auto">
            <a:xfrm>
              <a:off x="2771" y="1152"/>
              <a:ext cx="288" cy="18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52" name="Text Box 16"/>
            <p:cNvSpPr txBox="1">
              <a:spLocks noChangeArrowheads="1"/>
            </p:cNvSpPr>
            <p:nvPr/>
          </p:nvSpPr>
          <p:spPr bwMode="auto">
            <a:xfrm>
              <a:off x="3529" y="153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寄存器</a:t>
              </a:r>
            </a:p>
          </p:txBody>
        </p:sp>
        <p:sp>
          <p:nvSpPr>
            <p:cNvPr id="526353" name="Rectangle 17"/>
            <p:cNvSpPr>
              <a:spLocks noChangeArrowheads="1"/>
            </p:cNvSpPr>
            <p:nvPr/>
          </p:nvSpPr>
          <p:spPr bwMode="auto">
            <a:xfrm>
              <a:off x="3539" y="1152"/>
              <a:ext cx="576" cy="1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54" name="Text Box 18"/>
            <p:cNvSpPr txBox="1">
              <a:spLocks noChangeArrowheads="1"/>
            </p:cNvSpPr>
            <p:nvPr/>
          </p:nvSpPr>
          <p:spPr bwMode="auto">
            <a:xfrm>
              <a:off x="3635" y="2582"/>
              <a:ext cx="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CU</a:t>
              </a:r>
            </a:p>
          </p:txBody>
        </p:sp>
        <p:sp>
          <p:nvSpPr>
            <p:cNvPr id="526355" name="Rectangle 19"/>
            <p:cNvSpPr>
              <a:spLocks noChangeArrowheads="1"/>
            </p:cNvSpPr>
            <p:nvPr/>
          </p:nvSpPr>
          <p:spPr bwMode="auto">
            <a:xfrm>
              <a:off x="3539" y="259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56" name="Text Box 20"/>
            <p:cNvSpPr txBox="1">
              <a:spLocks noChangeArrowheads="1"/>
            </p:cNvSpPr>
            <p:nvPr/>
          </p:nvSpPr>
          <p:spPr bwMode="auto">
            <a:xfrm>
              <a:off x="3629" y="3072"/>
              <a:ext cx="43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系统</a:t>
              </a:r>
            </a:p>
          </p:txBody>
        </p:sp>
        <p:sp>
          <p:nvSpPr>
            <p:cNvPr id="526357" name="Rectangle 21"/>
            <p:cNvSpPr>
              <a:spLocks noChangeArrowheads="1"/>
            </p:cNvSpPr>
            <p:nvPr/>
          </p:nvSpPr>
          <p:spPr bwMode="auto">
            <a:xfrm>
              <a:off x="3539" y="3082"/>
              <a:ext cx="576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58" name="Line 22"/>
            <p:cNvSpPr>
              <a:spLocks noChangeShapeType="1"/>
            </p:cNvSpPr>
            <p:nvPr/>
          </p:nvSpPr>
          <p:spPr bwMode="auto">
            <a:xfrm>
              <a:off x="2291" y="153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59" name="Line 23"/>
            <p:cNvSpPr>
              <a:spLocks noChangeShapeType="1"/>
            </p:cNvSpPr>
            <p:nvPr/>
          </p:nvSpPr>
          <p:spPr bwMode="auto">
            <a:xfrm>
              <a:off x="2291" y="187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0" name="Line 24"/>
            <p:cNvSpPr>
              <a:spLocks noChangeShapeType="1"/>
            </p:cNvSpPr>
            <p:nvPr/>
          </p:nvSpPr>
          <p:spPr bwMode="auto">
            <a:xfrm>
              <a:off x="2291" y="22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1" name="Line 25"/>
            <p:cNvSpPr>
              <a:spLocks noChangeShapeType="1"/>
            </p:cNvSpPr>
            <p:nvPr/>
          </p:nvSpPr>
          <p:spPr bwMode="auto">
            <a:xfrm>
              <a:off x="2291" y="268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2" name="Line 26"/>
            <p:cNvSpPr>
              <a:spLocks noChangeShapeType="1"/>
            </p:cNvSpPr>
            <p:nvPr/>
          </p:nvSpPr>
          <p:spPr bwMode="auto">
            <a:xfrm>
              <a:off x="3059" y="153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3" name="Line 27"/>
            <p:cNvSpPr>
              <a:spLocks noChangeShapeType="1"/>
            </p:cNvSpPr>
            <p:nvPr/>
          </p:nvSpPr>
          <p:spPr bwMode="auto">
            <a:xfrm>
              <a:off x="3059" y="168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4" name="Line 28"/>
            <p:cNvSpPr>
              <a:spLocks noChangeShapeType="1"/>
            </p:cNvSpPr>
            <p:nvPr/>
          </p:nvSpPr>
          <p:spPr bwMode="auto">
            <a:xfrm>
              <a:off x="3059" y="22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5" name="Line 29"/>
            <p:cNvSpPr>
              <a:spLocks noChangeShapeType="1"/>
            </p:cNvSpPr>
            <p:nvPr/>
          </p:nvSpPr>
          <p:spPr bwMode="auto">
            <a:xfrm>
              <a:off x="1235" y="15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6" name="Line 30"/>
            <p:cNvSpPr>
              <a:spLocks noChangeShapeType="1"/>
            </p:cNvSpPr>
            <p:nvPr/>
          </p:nvSpPr>
          <p:spPr bwMode="auto">
            <a:xfrm>
              <a:off x="1235" y="18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7" name="Line 31"/>
            <p:cNvSpPr>
              <a:spLocks noChangeShapeType="1"/>
            </p:cNvSpPr>
            <p:nvPr/>
          </p:nvSpPr>
          <p:spPr bwMode="auto">
            <a:xfrm>
              <a:off x="1235" y="22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8" name="Line 32"/>
            <p:cNvSpPr>
              <a:spLocks noChangeShapeType="1"/>
            </p:cNvSpPr>
            <p:nvPr/>
          </p:nvSpPr>
          <p:spPr bwMode="auto">
            <a:xfrm>
              <a:off x="1235" y="26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9" name="Line 33"/>
            <p:cNvSpPr>
              <a:spLocks noChangeShapeType="1"/>
            </p:cNvSpPr>
            <p:nvPr/>
          </p:nvSpPr>
          <p:spPr bwMode="auto">
            <a:xfrm>
              <a:off x="1235" y="1536"/>
              <a:ext cx="0" cy="11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1091" y="1152"/>
              <a:ext cx="1440" cy="1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71" name="Text Box 35"/>
            <p:cNvSpPr txBox="1">
              <a:spLocks noChangeArrowheads="1"/>
            </p:cNvSpPr>
            <p:nvPr/>
          </p:nvSpPr>
          <p:spPr bwMode="auto">
            <a:xfrm>
              <a:off x="1513" y="1161"/>
              <a:ext cx="4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  <p:sp>
          <p:nvSpPr>
            <p:cNvPr id="526372" name="AutoShape 36"/>
            <p:cNvSpPr>
              <a:spLocks noChangeArrowheads="1"/>
            </p:cNvSpPr>
            <p:nvPr/>
          </p:nvSpPr>
          <p:spPr bwMode="auto">
            <a:xfrm>
              <a:off x="3059" y="2640"/>
              <a:ext cx="480" cy="96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73" name="AutoShape 37"/>
            <p:cNvSpPr>
              <a:spLocks noChangeArrowheads="1"/>
            </p:cNvSpPr>
            <p:nvPr/>
          </p:nvSpPr>
          <p:spPr bwMode="auto">
            <a:xfrm>
              <a:off x="3779" y="2832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26374" name="AutoShape 38"/>
            <p:cNvSpPr>
              <a:spLocks noChangeArrowheads="1"/>
            </p:cNvSpPr>
            <p:nvPr/>
          </p:nvSpPr>
          <p:spPr bwMode="auto">
            <a:xfrm>
              <a:off x="3251" y="2208"/>
              <a:ext cx="109" cy="1248"/>
            </a:xfrm>
            <a:prstGeom prst="upArrow">
              <a:avLst>
                <a:gd name="adj1" fmla="val 50000"/>
                <a:gd name="adj2" fmla="val 122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26375" name="AutoShape 39"/>
            <p:cNvSpPr>
              <a:spLocks noChangeArrowheads="1"/>
            </p:cNvSpPr>
            <p:nvPr/>
          </p:nvSpPr>
          <p:spPr bwMode="auto">
            <a:xfrm>
              <a:off x="1667" y="3024"/>
              <a:ext cx="109" cy="432"/>
            </a:xfrm>
            <a:prstGeom prst="upArrow">
              <a:avLst>
                <a:gd name="adj1" fmla="val 50000"/>
                <a:gd name="adj2" fmla="val 9908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26376" name="Rectangle 40"/>
            <p:cNvSpPr>
              <a:spLocks noChangeArrowheads="1"/>
            </p:cNvSpPr>
            <p:nvPr/>
          </p:nvSpPr>
          <p:spPr bwMode="auto">
            <a:xfrm>
              <a:off x="1715" y="3408"/>
              <a:ext cx="158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77" name="Text Box 41"/>
            <p:cNvSpPr txBox="1">
              <a:spLocks noChangeArrowheads="1"/>
            </p:cNvSpPr>
            <p:nvPr/>
          </p:nvSpPr>
          <p:spPr bwMode="auto">
            <a:xfrm>
              <a:off x="2099" y="3177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控制信号</a:t>
              </a:r>
            </a:p>
          </p:txBody>
        </p:sp>
        <p:sp>
          <p:nvSpPr>
            <p:cNvPr id="526378" name="Text Box 42"/>
            <p:cNvSpPr txBox="1">
              <a:spLocks noChangeArrowheads="1"/>
            </p:cNvSpPr>
            <p:nvPr/>
          </p:nvSpPr>
          <p:spPr bwMode="auto">
            <a:xfrm>
              <a:off x="3206" y="1824"/>
              <a:ext cx="346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26379" name="AutoShape 43"/>
            <p:cNvSpPr>
              <a:spLocks noChangeArrowheads="1"/>
            </p:cNvSpPr>
            <p:nvPr/>
          </p:nvSpPr>
          <p:spPr bwMode="auto">
            <a:xfrm>
              <a:off x="3343" y="3216"/>
              <a:ext cx="192" cy="96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380" name="AutoShape 44"/>
            <p:cNvSpPr>
              <a:spLocks noChangeArrowheads="1"/>
            </p:cNvSpPr>
            <p:nvPr/>
          </p:nvSpPr>
          <p:spPr bwMode="auto">
            <a:xfrm>
              <a:off x="3779" y="2352"/>
              <a:ext cx="96" cy="24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383" name="Text Box 47"/>
            <p:cNvSpPr txBox="1">
              <a:spLocks noChangeArrowheads="1"/>
            </p:cNvSpPr>
            <p:nvPr/>
          </p:nvSpPr>
          <p:spPr bwMode="auto">
            <a:xfrm>
              <a:off x="2763" y="1715"/>
              <a:ext cx="30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C P 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Text Box 2"/>
          <p:cNvSpPr txBox="1">
            <a:spLocks noChangeArrowheads="1"/>
          </p:cNvSpPr>
          <p:nvPr/>
        </p:nvSpPr>
        <p:spPr bwMode="auto">
          <a:xfrm>
            <a:off x="533400" y="930275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1.  用户可见寄存器</a:t>
            </a:r>
          </a:p>
        </p:txBody>
      </p:sp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(1) 通用寄存器</a:t>
            </a:r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三、 </a:t>
            </a:r>
            <a:r>
              <a:rPr lang="en-US" altLang="zh-CN" sz="3200">
                <a:latin typeface="Times New Roman" pitchFamily="18" charset="0"/>
              </a:rPr>
              <a:t>CPU </a:t>
            </a:r>
            <a:r>
              <a:rPr lang="zh-CN" altLang="en-US" sz="3200">
                <a:latin typeface="Times New Roman" pitchFamily="18" charset="0"/>
              </a:rPr>
              <a:t>的寄存器</a:t>
            </a:r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3276600" y="15240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存放操作数</a:t>
            </a:r>
          </a:p>
        </p:txBody>
      </p:sp>
      <p:sp>
        <p:nvSpPr>
          <p:cNvPr id="527366" name="Text Box 6"/>
          <p:cNvSpPr txBox="1">
            <a:spLocks noChangeArrowheads="1"/>
          </p:cNvSpPr>
          <p:nvPr/>
        </p:nvSpPr>
        <p:spPr bwMode="auto">
          <a:xfrm>
            <a:off x="3276600" y="2057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可作 </a:t>
            </a:r>
            <a:r>
              <a:rPr lang="zh-CN" altLang="en-US" sz="2400" dirty="0">
                <a:latin typeface="Times New Roman" pitchFamily="18" charset="0"/>
              </a:rPr>
              <a:t>某种寻址方式所需的 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专用寄存器</a:t>
            </a:r>
            <a:endParaRPr lang="en-US" altLang="zh-CN" sz="240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527367" name="Text Box 7"/>
          <p:cNvSpPr txBox="1">
            <a:spLocks noChangeArrowheads="1"/>
          </p:cNvSpPr>
          <p:nvPr/>
        </p:nvSpPr>
        <p:spPr bwMode="auto">
          <a:xfrm>
            <a:off x="762000" y="2911475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(2) 数据寄存器</a:t>
            </a:r>
          </a:p>
        </p:txBody>
      </p:sp>
      <p:sp>
        <p:nvSpPr>
          <p:cNvPr id="527368" name="Text Box 8"/>
          <p:cNvSpPr txBox="1">
            <a:spLocks noChangeArrowheads="1"/>
          </p:cNvSpPr>
          <p:nvPr/>
        </p:nvSpPr>
        <p:spPr bwMode="auto">
          <a:xfrm>
            <a:off x="3276600" y="2911475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存放操作数</a:t>
            </a:r>
            <a:r>
              <a:rPr lang="zh-CN" altLang="en-US" sz="2400" dirty="0">
                <a:latin typeface="Times New Roman" pitchFamily="18" charset="0"/>
              </a:rPr>
              <a:t>（满足各种数据类型）</a:t>
            </a:r>
          </a:p>
        </p:txBody>
      </p:sp>
      <p:sp>
        <p:nvSpPr>
          <p:cNvPr id="527369" name="Text Box 9"/>
          <p:cNvSpPr txBox="1">
            <a:spLocks noChangeArrowheads="1"/>
          </p:cNvSpPr>
          <p:nvPr/>
        </p:nvSpPr>
        <p:spPr bwMode="auto">
          <a:xfrm>
            <a:off x="3276600" y="34290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两个寄存器拼接存放双倍字长数据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27370" name="Text Box 10"/>
          <p:cNvSpPr txBox="1">
            <a:spLocks noChangeArrowheads="1"/>
          </p:cNvSpPr>
          <p:nvPr/>
        </p:nvSpPr>
        <p:spPr bwMode="auto">
          <a:xfrm>
            <a:off x="762000" y="4283075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(3) 地址寄存器</a:t>
            </a:r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3276600" y="4283075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存放地址</a:t>
            </a:r>
            <a:r>
              <a:rPr lang="zh-CN" altLang="en-US" sz="2400" dirty="0">
                <a:latin typeface="Times New Roman" pitchFamily="18" charset="0"/>
              </a:rPr>
              <a:t>，其位数应满足最大的地址范围</a:t>
            </a:r>
          </a:p>
        </p:txBody>
      </p:sp>
      <p:sp>
        <p:nvSpPr>
          <p:cNvPr id="527372" name="Text Box 12"/>
          <p:cNvSpPr txBox="1">
            <a:spLocks noChangeArrowheads="1"/>
          </p:cNvSpPr>
          <p:nvPr/>
        </p:nvSpPr>
        <p:spPr bwMode="auto">
          <a:xfrm>
            <a:off x="3276600" y="48006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用于特殊的寻址方式    段基值    栈指针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27373" name="Text Box 13"/>
          <p:cNvSpPr txBox="1">
            <a:spLocks noChangeArrowheads="1"/>
          </p:cNvSpPr>
          <p:nvPr/>
        </p:nvSpPr>
        <p:spPr bwMode="auto">
          <a:xfrm>
            <a:off x="762000" y="5638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(4) 条件码寄存器</a:t>
            </a:r>
          </a:p>
        </p:txBody>
      </p:sp>
      <p:sp>
        <p:nvSpPr>
          <p:cNvPr id="527374" name="Text Box 14"/>
          <p:cNvSpPr txBox="1">
            <a:spLocks noChangeArrowheads="1"/>
          </p:cNvSpPr>
          <p:nvPr/>
        </p:nvSpPr>
        <p:spPr bwMode="auto">
          <a:xfrm>
            <a:off x="3276600" y="56388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存放条件码</a:t>
            </a:r>
            <a:r>
              <a:rPr lang="zh-CN" altLang="en-US" sz="2400" dirty="0">
                <a:latin typeface="Times New Roman" pitchFamily="18" charset="0"/>
              </a:rPr>
              <a:t>，可作程序分支的依据</a:t>
            </a:r>
          </a:p>
        </p:txBody>
      </p:sp>
      <p:sp>
        <p:nvSpPr>
          <p:cNvPr id="527375" name="Text Box 15"/>
          <p:cNvSpPr txBox="1">
            <a:spLocks noChangeArrowheads="1"/>
          </p:cNvSpPr>
          <p:nvPr/>
        </p:nvSpPr>
        <p:spPr bwMode="auto">
          <a:xfrm>
            <a:off x="3276600" y="61722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如 正、负、零、溢出、进位等</a:t>
            </a:r>
          </a:p>
        </p:txBody>
      </p:sp>
      <p:sp>
        <p:nvSpPr>
          <p:cNvPr id="527376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8.1</a:t>
            </a:r>
          </a:p>
        </p:txBody>
      </p:sp>
      <p:sp>
        <p:nvSpPr>
          <p:cNvPr id="527377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autoUpdateAnimBg="0"/>
      <p:bldP spid="527363" grpId="0" autoUpdateAnimBg="0"/>
      <p:bldP spid="527365" grpId="0" autoUpdateAnimBg="0"/>
      <p:bldP spid="527366" grpId="0" autoUpdateAnimBg="0"/>
      <p:bldP spid="527367" grpId="0" autoUpdateAnimBg="0"/>
      <p:bldP spid="527368" grpId="0" autoUpdateAnimBg="0"/>
      <p:bldP spid="527369" grpId="0" autoUpdateAnimBg="0"/>
      <p:bldP spid="527370" grpId="0" autoUpdateAnimBg="0"/>
      <p:bldP spid="527371" grpId="0" autoUpdateAnimBg="0"/>
      <p:bldP spid="527372" grpId="0" autoUpdateAnimBg="0"/>
      <p:bldP spid="527373" grpId="0" autoUpdateAnimBg="0"/>
      <p:bldP spid="527374" grpId="0" autoUpdateAnimBg="0"/>
      <p:bldP spid="52737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 控制和状态寄存器</a:t>
            </a:r>
          </a:p>
        </p:txBody>
      </p:sp>
      <p:sp>
        <p:nvSpPr>
          <p:cNvPr id="528387" name="Text Box 3"/>
          <p:cNvSpPr txBox="1">
            <a:spLocks noChangeArrowheads="1"/>
          </p:cNvSpPr>
          <p:nvPr/>
        </p:nvSpPr>
        <p:spPr bwMode="auto">
          <a:xfrm>
            <a:off x="838200" y="1066800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控制寄存器</a:t>
            </a:r>
          </a:p>
        </p:txBody>
      </p:sp>
      <p:sp>
        <p:nvSpPr>
          <p:cNvPr id="528388" name="Text Box 4"/>
          <p:cNvSpPr txBox="1">
            <a:spLocks noChangeArrowheads="1"/>
          </p:cNvSpPr>
          <p:nvPr/>
        </p:nvSpPr>
        <p:spPr bwMode="auto">
          <a:xfrm>
            <a:off x="1371600" y="1676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33CC"/>
                </a:solidFill>
                <a:latin typeface="Times New Roman" pitchFamily="18" charset="0"/>
              </a:rPr>
              <a:t>PC</a:t>
            </a:r>
          </a:p>
        </p:txBody>
      </p:sp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1371600" y="23622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控制 </a:t>
            </a:r>
            <a:r>
              <a:rPr lang="en-US" altLang="zh-CN" sz="2400" dirty="0">
                <a:latin typeface="Times New Roman" pitchFamily="18" charset="0"/>
              </a:rPr>
              <a:t>CPU </a:t>
            </a:r>
            <a:r>
              <a:rPr lang="zh-CN" altLang="en-US" sz="2400" dirty="0">
                <a:latin typeface="Times New Roman" pitchFamily="18" charset="0"/>
              </a:rPr>
              <a:t>操作</a:t>
            </a:r>
          </a:p>
        </p:txBody>
      </p:sp>
      <p:sp>
        <p:nvSpPr>
          <p:cNvPr id="528390" name="Text Box 6"/>
          <p:cNvSpPr txBox="1">
            <a:spLocks noChangeArrowheads="1"/>
          </p:cNvSpPr>
          <p:nvPr/>
        </p:nvSpPr>
        <p:spPr bwMode="auto">
          <a:xfrm>
            <a:off x="838200" y="3962400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状态寄存器</a:t>
            </a:r>
          </a:p>
        </p:txBody>
      </p:sp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1371600" y="464820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状态寄存器</a:t>
            </a:r>
          </a:p>
        </p:txBody>
      </p:sp>
      <p:sp>
        <p:nvSpPr>
          <p:cNvPr id="528392" name="Text Box 8"/>
          <p:cNvSpPr txBox="1">
            <a:spLocks noChangeArrowheads="1"/>
          </p:cNvSpPr>
          <p:nvPr/>
        </p:nvSpPr>
        <p:spPr bwMode="auto">
          <a:xfrm>
            <a:off x="1371600" y="2879725"/>
            <a:ext cx="6800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其中 </a:t>
            </a:r>
            <a:r>
              <a:rPr lang="en-US" altLang="zh-CN" sz="2400" dirty="0">
                <a:solidFill>
                  <a:srgbClr val="0033CC"/>
                </a:solidFill>
                <a:latin typeface="Times New Roman" pitchFamily="18" charset="0"/>
              </a:rPr>
              <a:t>MAR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sz="2400" dirty="0">
                <a:solidFill>
                  <a:srgbClr val="0033CC"/>
                </a:solidFill>
                <a:latin typeface="Times New Roman" pitchFamily="18" charset="0"/>
              </a:rPr>
              <a:t>MDR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en-US" altLang="zh-CN" sz="2400" dirty="0">
                <a:solidFill>
                  <a:srgbClr val="0033CC"/>
                </a:solidFill>
                <a:latin typeface="Times New Roman" pitchFamily="18" charset="0"/>
              </a:rPr>
              <a:t>IR          </a:t>
            </a:r>
            <a:r>
              <a:rPr lang="en-US" altLang="zh-CN" sz="12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用户不可见         </a:t>
            </a:r>
          </a:p>
        </p:txBody>
      </p:sp>
      <p:sp>
        <p:nvSpPr>
          <p:cNvPr id="528393" name="Text Box 9"/>
          <p:cNvSpPr txBox="1">
            <a:spLocks noChangeArrowheads="1"/>
          </p:cNvSpPr>
          <p:nvPr/>
        </p:nvSpPr>
        <p:spPr bwMode="auto">
          <a:xfrm>
            <a:off x="3733800" y="464820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存放条件码</a:t>
            </a:r>
          </a:p>
        </p:txBody>
      </p:sp>
      <p:sp>
        <p:nvSpPr>
          <p:cNvPr id="528394" name="Text Box 10"/>
          <p:cNvSpPr txBox="1">
            <a:spLocks noChangeArrowheads="1"/>
          </p:cNvSpPr>
          <p:nvPr/>
        </p:nvSpPr>
        <p:spPr bwMode="auto">
          <a:xfrm>
            <a:off x="1371600" y="5241925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PSW </a:t>
            </a:r>
            <a:r>
              <a:rPr lang="zh-CN" altLang="en-US" sz="2400">
                <a:latin typeface="Times New Roman" pitchFamily="18" charset="0"/>
              </a:rPr>
              <a:t>寄存器</a:t>
            </a:r>
          </a:p>
        </p:txBody>
      </p:sp>
      <p:sp>
        <p:nvSpPr>
          <p:cNvPr id="528395" name="Text Box 11"/>
          <p:cNvSpPr txBox="1">
            <a:spLocks noChangeArrowheads="1"/>
          </p:cNvSpPr>
          <p:nvPr/>
        </p:nvSpPr>
        <p:spPr bwMode="auto">
          <a:xfrm>
            <a:off x="3733800" y="522605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存放程序状态字</a:t>
            </a:r>
          </a:p>
        </p:txBody>
      </p:sp>
      <p:sp>
        <p:nvSpPr>
          <p:cNvPr id="528396" name="Line 12"/>
          <p:cNvSpPr>
            <a:spLocks noChangeShapeType="1"/>
          </p:cNvSpPr>
          <p:nvPr/>
        </p:nvSpPr>
        <p:spPr bwMode="auto">
          <a:xfrm>
            <a:off x="1981200" y="1905000"/>
            <a:ext cx="3048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7" name="Line 13"/>
          <p:cNvSpPr>
            <a:spLocks noChangeShapeType="1"/>
          </p:cNvSpPr>
          <p:nvPr/>
        </p:nvSpPr>
        <p:spPr bwMode="auto">
          <a:xfrm>
            <a:off x="3200400" y="1905000"/>
            <a:ext cx="3048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8" name="Line 14"/>
          <p:cNvSpPr>
            <a:spLocks noChangeShapeType="1"/>
          </p:cNvSpPr>
          <p:nvPr/>
        </p:nvSpPr>
        <p:spPr bwMode="auto">
          <a:xfrm>
            <a:off x="4038600" y="1905000"/>
            <a:ext cx="3048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9" name="Line 15"/>
          <p:cNvSpPr>
            <a:spLocks noChangeShapeType="1"/>
          </p:cNvSpPr>
          <p:nvPr/>
        </p:nvSpPr>
        <p:spPr bwMode="auto">
          <a:xfrm>
            <a:off x="5257800" y="1905000"/>
            <a:ext cx="3048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400" name="Text Box 16"/>
          <p:cNvSpPr txBox="1">
            <a:spLocks noChangeArrowheads="1"/>
          </p:cNvSpPr>
          <p:nvPr/>
        </p:nvSpPr>
        <p:spPr bwMode="auto">
          <a:xfrm>
            <a:off x="1371600" y="34290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33CC"/>
                </a:solidFill>
                <a:latin typeface="Times New Roman" pitchFamily="18" charset="0"/>
              </a:rPr>
              <a:t>         PC                                     </a:t>
            </a:r>
            <a:r>
              <a:rPr lang="zh-CN" altLang="en-US" sz="2400" dirty="0">
                <a:latin typeface="Times New Roman" pitchFamily="18" charset="0"/>
              </a:rPr>
              <a:t>用户可见      </a:t>
            </a:r>
            <a:endParaRPr lang="zh-CN" altLang="en-US" sz="2400" b="0" dirty="0">
              <a:latin typeface="Times New Roman" pitchFamily="18" charset="0"/>
            </a:endParaRPr>
          </a:p>
        </p:txBody>
      </p:sp>
      <p:sp>
        <p:nvSpPr>
          <p:cNvPr id="528401" name="Text Box 17"/>
          <p:cNvSpPr txBox="1">
            <a:spLocks noChangeArrowheads="1"/>
          </p:cNvSpPr>
          <p:nvPr/>
        </p:nvSpPr>
        <p:spPr bwMode="auto">
          <a:xfrm>
            <a:off x="685800" y="5821363"/>
            <a:ext cx="434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3.  举例</a:t>
            </a:r>
          </a:p>
        </p:txBody>
      </p:sp>
      <p:sp>
        <p:nvSpPr>
          <p:cNvPr id="528402" name="Text Box 18"/>
          <p:cNvSpPr txBox="1">
            <a:spLocks noChangeArrowheads="1"/>
          </p:cNvSpPr>
          <p:nvPr/>
        </p:nvSpPr>
        <p:spPr bwMode="auto">
          <a:xfrm>
            <a:off x="3733800" y="59436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Z8000       8086      MC 68000</a:t>
            </a:r>
          </a:p>
        </p:txBody>
      </p:sp>
      <p:sp>
        <p:nvSpPr>
          <p:cNvPr id="528403" name="Text Box 19"/>
          <p:cNvSpPr txBox="1">
            <a:spLocks noChangeArrowheads="1"/>
          </p:cNvSpPr>
          <p:nvPr/>
        </p:nvSpPr>
        <p:spPr bwMode="auto">
          <a:xfrm>
            <a:off x="2286000" y="1676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33CC"/>
                </a:solidFill>
                <a:latin typeface="Times New Roman" pitchFamily="18" charset="0"/>
              </a:rPr>
              <a:t>MAR</a:t>
            </a:r>
            <a:endParaRPr lang="zh-CN" altLang="en-US" sz="240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528404" name="Text Box 20"/>
          <p:cNvSpPr txBox="1">
            <a:spLocks noChangeArrowheads="1"/>
          </p:cNvSpPr>
          <p:nvPr/>
        </p:nvSpPr>
        <p:spPr bwMode="auto">
          <a:xfrm>
            <a:off x="3505200" y="1676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33CC"/>
                </a:solidFill>
                <a:latin typeface="Times New Roman" pitchFamily="18" charset="0"/>
              </a:rPr>
              <a:t>M</a:t>
            </a:r>
            <a:endParaRPr lang="zh-CN" altLang="en-US" sz="240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528405" name="Text Box 21"/>
          <p:cNvSpPr txBox="1">
            <a:spLocks noChangeArrowheads="1"/>
          </p:cNvSpPr>
          <p:nvPr/>
        </p:nvSpPr>
        <p:spPr bwMode="auto">
          <a:xfrm>
            <a:off x="4343400" y="1676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33CC"/>
                </a:solidFill>
                <a:latin typeface="Times New Roman" pitchFamily="18" charset="0"/>
              </a:rPr>
              <a:t>MDR</a:t>
            </a:r>
            <a:endParaRPr lang="zh-CN" altLang="en-US" sz="240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528406" name="Text Box 22"/>
          <p:cNvSpPr txBox="1">
            <a:spLocks noChangeArrowheads="1"/>
          </p:cNvSpPr>
          <p:nvPr/>
        </p:nvSpPr>
        <p:spPr bwMode="auto">
          <a:xfrm>
            <a:off x="5562600" y="1676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33CC"/>
                </a:solidFill>
                <a:latin typeface="Times New Roman" pitchFamily="18" charset="0"/>
              </a:rPr>
              <a:t>IR</a:t>
            </a:r>
            <a:endParaRPr lang="zh-CN" altLang="en-US" sz="240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528407" name="Rectangle 2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8.1</a:t>
            </a:r>
          </a:p>
        </p:txBody>
      </p:sp>
      <p:sp>
        <p:nvSpPr>
          <p:cNvPr id="528408" name="AutoShape 2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5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2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2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2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2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2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2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2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2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autoUpdateAnimBg="0"/>
      <p:bldP spid="528388" grpId="0" autoUpdateAnimBg="0"/>
      <p:bldP spid="528389" grpId="0" autoUpdateAnimBg="0"/>
      <p:bldP spid="528390" grpId="0" autoUpdateAnimBg="0"/>
      <p:bldP spid="528391" grpId="0" autoUpdateAnimBg="0"/>
      <p:bldP spid="528392" grpId="0" autoUpdateAnimBg="0"/>
      <p:bldP spid="528393" grpId="0" autoUpdateAnimBg="0"/>
      <p:bldP spid="528394" grpId="0" autoUpdateAnimBg="0"/>
      <p:bldP spid="528395" grpId="0" autoUpdateAnimBg="0"/>
      <p:bldP spid="528396" grpId="0" animBg="1"/>
      <p:bldP spid="528397" grpId="0" animBg="1"/>
      <p:bldP spid="528398" grpId="0" animBg="1"/>
      <p:bldP spid="528399" grpId="0" animBg="1"/>
      <p:bldP spid="528400" grpId="0" autoUpdateAnimBg="0"/>
      <p:bldP spid="528401" grpId="0" autoUpdateAnimBg="0"/>
      <p:bldP spid="528402" grpId="0" autoUpdateAnimBg="0"/>
      <p:bldP spid="528403" grpId="0" autoUpdateAnimBg="0"/>
      <p:bldP spid="528404" grpId="0" autoUpdateAnimBg="0"/>
      <p:bldP spid="528405" grpId="0" autoUpdateAnimBg="0"/>
      <p:bldP spid="52840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四、 控制单元 </a:t>
            </a:r>
            <a:r>
              <a:rPr lang="en-US" altLang="zh-CN" sz="3600">
                <a:latin typeface="Times New Roman" pitchFamily="18" charset="0"/>
              </a:rPr>
              <a:t>CU </a:t>
            </a:r>
            <a:r>
              <a:rPr lang="zh-CN" altLang="en-US" sz="3600">
                <a:latin typeface="Times New Roman" pitchFamily="18" charset="0"/>
              </a:rPr>
              <a:t>和中断系统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69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 </a:t>
            </a:r>
            <a:r>
              <a:rPr lang="en-US" altLang="zh-CN" sz="3200">
                <a:latin typeface="Times New Roman" pitchFamily="18" charset="0"/>
              </a:rPr>
              <a:t>CU    </a:t>
            </a:r>
            <a:r>
              <a:rPr lang="zh-CN" altLang="en-US" sz="3200">
                <a:latin typeface="Times New Roman" pitchFamily="18" charset="0"/>
              </a:rPr>
              <a:t>产生全部指令的微操作命令序列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2667000"/>
            <a:ext cx="3124200" cy="1295400"/>
            <a:chOff x="864" y="1680"/>
            <a:chExt cx="1968" cy="816"/>
          </a:xfrm>
        </p:grpSpPr>
        <p:sp>
          <p:nvSpPr>
            <p:cNvPr id="529413" name="Text Box 5"/>
            <p:cNvSpPr txBox="1">
              <a:spLocks noChangeArrowheads="1"/>
            </p:cNvSpPr>
            <p:nvPr/>
          </p:nvSpPr>
          <p:spPr bwMode="auto">
            <a:xfrm>
              <a:off x="864" y="1680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rgbClr val="0033CC"/>
                  </a:solidFill>
                  <a:latin typeface="Times New Roman" pitchFamily="18" charset="0"/>
                </a:rPr>
                <a:t>组合逻辑设计</a:t>
              </a:r>
            </a:p>
          </p:txBody>
        </p:sp>
        <p:sp>
          <p:nvSpPr>
            <p:cNvPr id="529414" name="Text Box 6"/>
            <p:cNvSpPr txBox="1">
              <a:spLocks noChangeArrowheads="1"/>
            </p:cNvSpPr>
            <p:nvPr/>
          </p:nvSpPr>
          <p:spPr bwMode="auto">
            <a:xfrm>
              <a:off x="864" y="2169"/>
              <a:ext cx="18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rgbClr val="0033CC"/>
                  </a:solidFill>
                  <a:latin typeface="Times New Roman" pitchFamily="18" charset="0"/>
                </a:rPr>
                <a:t>微程序设计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419600" y="2681288"/>
            <a:ext cx="3276600" cy="1281112"/>
            <a:chOff x="2784" y="1689"/>
            <a:chExt cx="2064" cy="807"/>
          </a:xfrm>
        </p:grpSpPr>
        <p:sp>
          <p:nvSpPr>
            <p:cNvPr id="529416" name="Text Box 8"/>
            <p:cNvSpPr txBox="1">
              <a:spLocks noChangeArrowheads="1"/>
            </p:cNvSpPr>
            <p:nvPr/>
          </p:nvSpPr>
          <p:spPr bwMode="auto">
            <a:xfrm>
              <a:off x="2784" y="1689"/>
              <a:ext cx="20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硬连线逻辑</a:t>
              </a:r>
            </a:p>
          </p:txBody>
        </p:sp>
        <p:sp>
          <p:nvSpPr>
            <p:cNvPr id="529417" name="Text Box 9"/>
            <p:cNvSpPr txBox="1">
              <a:spLocks noChangeArrowheads="1"/>
            </p:cNvSpPr>
            <p:nvPr/>
          </p:nvSpPr>
          <p:spPr bwMode="auto">
            <a:xfrm>
              <a:off x="2784" y="2169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存储逻辑</a:t>
              </a:r>
            </a:p>
          </p:txBody>
        </p:sp>
      </p:grp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762000" y="4449763"/>
            <a:ext cx="571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 中断系统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529419" name="Text Box 11"/>
          <p:cNvSpPr txBox="1">
            <a:spLocks noChangeArrowheads="1"/>
          </p:cNvSpPr>
          <p:nvPr/>
        </p:nvSpPr>
        <p:spPr bwMode="auto">
          <a:xfrm>
            <a:off x="6629400" y="3124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参见  第４篇 </a:t>
            </a:r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381000" y="5334000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latin typeface="Times New Roman" pitchFamily="18" charset="0"/>
              </a:rPr>
              <a:t>五、</a:t>
            </a:r>
            <a:r>
              <a:rPr lang="en-US" altLang="zh-CN" sz="3600">
                <a:latin typeface="Times New Roman" pitchFamily="18" charset="0"/>
              </a:rPr>
              <a:t>ALU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29421" name="Text Box 13"/>
          <p:cNvSpPr txBox="1">
            <a:spLocks noChangeArrowheads="1"/>
          </p:cNvSpPr>
          <p:nvPr/>
        </p:nvSpPr>
        <p:spPr bwMode="auto">
          <a:xfrm>
            <a:off x="6629400" y="4449763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参见  8.4 节</a:t>
            </a:r>
          </a:p>
        </p:txBody>
      </p:sp>
      <p:sp>
        <p:nvSpPr>
          <p:cNvPr id="529422" name="Text Box 14"/>
          <p:cNvSpPr txBox="1">
            <a:spLocks noChangeArrowheads="1"/>
          </p:cNvSpPr>
          <p:nvPr/>
        </p:nvSpPr>
        <p:spPr bwMode="auto">
          <a:xfrm>
            <a:off x="6629400" y="53340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参见  第６章</a:t>
            </a:r>
          </a:p>
        </p:txBody>
      </p:sp>
      <p:sp>
        <p:nvSpPr>
          <p:cNvPr id="529423" name="Rectangle 1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8.1</a:t>
            </a:r>
          </a:p>
        </p:txBody>
      </p:sp>
      <p:sp>
        <p:nvSpPr>
          <p:cNvPr id="529425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autoUpdateAnimBg="0"/>
      <p:bldP spid="529418" grpId="0" autoUpdateAnimBg="0"/>
      <p:bldP spid="529419" grpId="0" autoUpdateAnimBg="0"/>
      <p:bldP spid="529420" grpId="0" autoUpdateAnimBg="0"/>
      <p:bldP spid="529421" grpId="0" autoUpdateAnimBg="0"/>
      <p:bldP spid="52942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b="1"/>
              <a:t>8.2   指 令 周 期</a:t>
            </a:r>
          </a:p>
        </p:txBody>
      </p:sp>
      <p:sp>
        <p:nvSpPr>
          <p:cNvPr id="530435" name="Text Box 3"/>
          <p:cNvSpPr txBox="1">
            <a:spLocks noChangeArrowheads="1"/>
          </p:cNvSpPr>
          <p:nvPr/>
        </p:nvSpPr>
        <p:spPr bwMode="auto">
          <a:xfrm>
            <a:off x="533400" y="1355725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 指令周期的基本概念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.  指令周期</a:t>
            </a:r>
          </a:p>
        </p:txBody>
      </p:sp>
      <p:sp>
        <p:nvSpPr>
          <p:cNvPr id="530437" name="Text Box 5"/>
          <p:cNvSpPr txBox="1">
            <a:spLocks noChangeArrowheads="1"/>
          </p:cNvSpPr>
          <p:nvPr/>
        </p:nvSpPr>
        <p:spPr bwMode="auto">
          <a:xfrm>
            <a:off x="1371600" y="2819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取出并执行一条指令所需的全部时间</a:t>
            </a:r>
          </a:p>
        </p:txBody>
      </p:sp>
      <p:sp>
        <p:nvSpPr>
          <p:cNvPr id="530438" name="Text Box 6"/>
          <p:cNvSpPr txBox="1">
            <a:spLocks noChangeArrowheads="1"/>
          </p:cNvSpPr>
          <p:nvPr/>
        </p:nvSpPr>
        <p:spPr bwMode="auto">
          <a:xfrm>
            <a:off x="1371600" y="3886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33CC"/>
                </a:solidFill>
                <a:latin typeface="Times New Roman" pitchFamily="18" charset="0"/>
              </a:rPr>
              <a:t>完成一条指令</a:t>
            </a:r>
          </a:p>
        </p:txBody>
      </p:sp>
      <p:sp>
        <p:nvSpPr>
          <p:cNvPr id="530439" name="AutoShape 7"/>
          <p:cNvSpPr>
            <a:spLocks/>
          </p:cNvSpPr>
          <p:nvPr/>
        </p:nvSpPr>
        <p:spPr bwMode="auto">
          <a:xfrm>
            <a:off x="3429000" y="3825875"/>
            <a:ext cx="139700" cy="593725"/>
          </a:xfrm>
          <a:prstGeom prst="leftBrace">
            <a:avLst>
              <a:gd name="adj1" fmla="val 3541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0440" name="Text Box 8"/>
          <p:cNvSpPr txBox="1">
            <a:spLocks noChangeArrowheads="1"/>
          </p:cNvSpPr>
          <p:nvPr/>
        </p:nvSpPr>
        <p:spPr bwMode="auto">
          <a:xfrm>
            <a:off x="3605213" y="4191000"/>
            <a:ext cx="1576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执行</a:t>
            </a:r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3581400" y="3581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取指、分析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667000" y="5029200"/>
            <a:ext cx="3886200" cy="1530350"/>
            <a:chOff x="1680" y="3168"/>
            <a:chExt cx="2448" cy="964"/>
          </a:xfrm>
        </p:grpSpPr>
        <p:sp>
          <p:nvSpPr>
            <p:cNvPr id="530443" name="Text Box 11"/>
            <p:cNvSpPr txBox="1">
              <a:spLocks noChangeArrowheads="1"/>
            </p:cNvSpPr>
            <p:nvPr/>
          </p:nvSpPr>
          <p:spPr bwMode="auto">
            <a:xfrm>
              <a:off x="1910" y="3168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取指阶段</a:t>
              </a:r>
            </a:p>
          </p:txBody>
        </p:sp>
        <p:sp>
          <p:nvSpPr>
            <p:cNvPr id="530444" name="Text Box 12"/>
            <p:cNvSpPr txBox="1">
              <a:spLocks noChangeArrowheads="1"/>
            </p:cNvSpPr>
            <p:nvPr/>
          </p:nvSpPr>
          <p:spPr bwMode="auto">
            <a:xfrm>
              <a:off x="1920" y="340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取指周期</a:t>
              </a:r>
            </a:p>
          </p:txBody>
        </p:sp>
        <p:sp>
          <p:nvSpPr>
            <p:cNvPr id="530445" name="Text Box 13"/>
            <p:cNvSpPr txBox="1">
              <a:spLocks noChangeArrowheads="1"/>
            </p:cNvSpPr>
            <p:nvPr/>
          </p:nvSpPr>
          <p:spPr bwMode="auto">
            <a:xfrm>
              <a:off x="3120" y="317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执行阶段</a:t>
              </a:r>
            </a:p>
          </p:txBody>
        </p:sp>
        <p:sp>
          <p:nvSpPr>
            <p:cNvPr id="530446" name="Text Box 14"/>
            <p:cNvSpPr txBox="1">
              <a:spLocks noChangeArrowheads="1"/>
            </p:cNvSpPr>
            <p:nvPr/>
          </p:nvSpPr>
          <p:spPr bwMode="auto">
            <a:xfrm>
              <a:off x="3130" y="3402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执行周期</a:t>
              </a:r>
            </a:p>
          </p:txBody>
        </p:sp>
        <p:sp>
          <p:nvSpPr>
            <p:cNvPr id="530447" name="Text Box 15"/>
            <p:cNvSpPr txBox="1">
              <a:spLocks noChangeArrowheads="1"/>
            </p:cNvSpPr>
            <p:nvPr/>
          </p:nvSpPr>
          <p:spPr bwMode="auto">
            <a:xfrm>
              <a:off x="1680" y="3592"/>
              <a:ext cx="1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（取指、分析）</a:t>
              </a:r>
            </a:p>
          </p:txBody>
        </p:sp>
        <p:sp>
          <p:nvSpPr>
            <p:cNvPr id="530448" name="Text Box 16"/>
            <p:cNvSpPr txBox="1">
              <a:spLocks noChangeArrowheads="1"/>
            </p:cNvSpPr>
            <p:nvPr/>
          </p:nvSpPr>
          <p:spPr bwMode="auto">
            <a:xfrm>
              <a:off x="2976" y="3592"/>
              <a:ext cx="1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（执行指令）</a:t>
              </a:r>
            </a:p>
          </p:txBody>
        </p:sp>
        <p:sp>
          <p:nvSpPr>
            <p:cNvPr id="530449" name="Line 17"/>
            <p:cNvSpPr>
              <a:spLocks noChangeShapeType="1"/>
            </p:cNvSpPr>
            <p:nvPr/>
          </p:nvSpPr>
          <p:spPr bwMode="auto">
            <a:xfrm>
              <a:off x="1680" y="3410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0450" name="Line 18"/>
            <p:cNvSpPr>
              <a:spLocks noChangeShapeType="1"/>
            </p:cNvSpPr>
            <p:nvPr/>
          </p:nvSpPr>
          <p:spPr bwMode="auto">
            <a:xfrm>
              <a:off x="1680" y="317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0451" name="Line 19"/>
            <p:cNvSpPr>
              <a:spLocks noChangeShapeType="1"/>
            </p:cNvSpPr>
            <p:nvPr/>
          </p:nvSpPr>
          <p:spPr bwMode="auto">
            <a:xfrm>
              <a:off x="2928" y="317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0452" name="Line 20"/>
            <p:cNvSpPr>
              <a:spLocks noChangeShapeType="1"/>
            </p:cNvSpPr>
            <p:nvPr/>
          </p:nvSpPr>
          <p:spPr bwMode="auto">
            <a:xfrm>
              <a:off x="4128" y="317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0453" name="Line 21"/>
            <p:cNvSpPr>
              <a:spLocks noChangeShapeType="1"/>
            </p:cNvSpPr>
            <p:nvPr/>
          </p:nvSpPr>
          <p:spPr bwMode="auto">
            <a:xfrm flipH="1">
              <a:off x="1680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0454" name="Line 22"/>
            <p:cNvSpPr>
              <a:spLocks noChangeShapeType="1"/>
            </p:cNvSpPr>
            <p:nvPr/>
          </p:nvSpPr>
          <p:spPr bwMode="auto">
            <a:xfrm flipH="1">
              <a:off x="2928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0455" name="Line 23"/>
            <p:cNvSpPr>
              <a:spLocks noChangeShapeType="1"/>
            </p:cNvSpPr>
            <p:nvPr/>
          </p:nvSpPr>
          <p:spPr bwMode="auto">
            <a:xfrm rot="10800000" flipH="1">
              <a:off x="3888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0456" name="Line 24"/>
            <p:cNvSpPr>
              <a:spLocks noChangeShapeType="1"/>
            </p:cNvSpPr>
            <p:nvPr/>
          </p:nvSpPr>
          <p:spPr bwMode="auto">
            <a:xfrm rot="10800000" flipH="1">
              <a:off x="2688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0457" name="Text Box 25"/>
            <p:cNvSpPr txBox="1">
              <a:spLocks noChangeArrowheads="1"/>
            </p:cNvSpPr>
            <p:nvPr/>
          </p:nvSpPr>
          <p:spPr bwMode="auto">
            <a:xfrm>
              <a:off x="2544" y="3880"/>
              <a:ext cx="76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33CC"/>
                  </a:solidFill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530458" name="Line 26"/>
            <p:cNvSpPr>
              <a:spLocks noChangeShapeType="1"/>
            </p:cNvSpPr>
            <p:nvPr/>
          </p:nvSpPr>
          <p:spPr bwMode="auto">
            <a:xfrm>
              <a:off x="3360" y="3986"/>
              <a:ext cx="76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0459" name="Line 27"/>
            <p:cNvSpPr>
              <a:spLocks noChangeShapeType="1"/>
            </p:cNvSpPr>
            <p:nvPr/>
          </p:nvSpPr>
          <p:spPr bwMode="auto">
            <a:xfrm rot="10800000">
              <a:off x="1680" y="3986"/>
              <a:ext cx="76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0460" name="Text Box 28"/>
          <p:cNvSpPr txBox="1">
            <a:spLocks noChangeArrowheads="1"/>
          </p:cNvSpPr>
          <p:nvPr/>
        </p:nvSpPr>
        <p:spPr bwMode="auto">
          <a:xfrm>
            <a:off x="5791200" y="3581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取指周期</a:t>
            </a:r>
          </a:p>
        </p:txBody>
      </p:sp>
      <p:sp>
        <p:nvSpPr>
          <p:cNvPr id="530461" name="Text Box 29"/>
          <p:cNvSpPr txBox="1">
            <a:spLocks noChangeArrowheads="1"/>
          </p:cNvSpPr>
          <p:nvPr/>
        </p:nvSpPr>
        <p:spPr bwMode="auto">
          <a:xfrm>
            <a:off x="5791200" y="41910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执行周期</a:t>
            </a:r>
          </a:p>
        </p:txBody>
      </p:sp>
      <p:sp>
        <p:nvSpPr>
          <p:cNvPr id="530462" name="AutoShape 3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autoUpdateAnimBg="0"/>
      <p:bldP spid="530436" grpId="0" autoUpdateAnimBg="0"/>
      <p:bldP spid="530437" grpId="0" autoUpdateAnimBg="0"/>
      <p:bldP spid="530438" grpId="0" autoUpdateAnimBg="0"/>
      <p:bldP spid="530439" grpId="0" animBg="1"/>
      <p:bldP spid="530440" grpId="0" autoUpdateAnimBg="0"/>
      <p:bldP spid="530441" grpId="0" autoUpdateAnimBg="0"/>
      <p:bldP spid="530460" grpId="0" autoUpdateAnimBg="0"/>
      <p:bldP spid="530461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folHlink"/>
          </a:solidFill>
          <a:round/>
          <a:headEnd/>
          <a:tailEnd type="stealth" w="med" len="med"/>
        </a:ln>
        <a:effectLst/>
      </a:spPr>
      <a:bodyPr>
        <a:spAutoFit/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13997</TotalTime>
  <Words>1708</Words>
  <Application>Microsoft Office PowerPoint</Application>
  <PresentationFormat>全屏显示(4:3)</PresentationFormat>
  <Paragraphs>642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计算机组成原理</vt:lpstr>
      <vt:lpstr>第８章   CPU 的结构和功能</vt:lpstr>
      <vt:lpstr>8.1   CPU 的结构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8.2   指 令 周 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8.3   指 令 流 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think</cp:lastModifiedBy>
  <cp:revision>1618</cp:revision>
  <dcterms:created xsi:type="dcterms:W3CDTF">1601-01-01T00:00:00Z</dcterms:created>
  <dcterms:modified xsi:type="dcterms:W3CDTF">2013-06-07T06:56:20Z</dcterms:modified>
</cp:coreProperties>
</file>