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4"/>
  </p:notesMasterIdLst>
  <p:handoutMasterIdLst>
    <p:handoutMasterId r:id="rId35"/>
  </p:handoutMasterIdLst>
  <p:sldIdLst>
    <p:sldId id="998" r:id="rId2"/>
    <p:sldId id="1170" r:id="rId3"/>
    <p:sldId id="1171" r:id="rId4"/>
    <p:sldId id="1176" r:id="rId5"/>
    <p:sldId id="1177" r:id="rId6"/>
    <p:sldId id="1179" r:id="rId7"/>
    <p:sldId id="1180" r:id="rId8"/>
    <p:sldId id="1181" r:id="rId9"/>
    <p:sldId id="1183" r:id="rId10"/>
    <p:sldId id="1184" r:id="rId11"/>
    <p:sldId id="1185" r:id="rId12"/>
    <p:sldId id="1186" r:id="rId13"/>
    <p:sldId id="1242" r:id="rId14"/>
    <p:sldId id="1243" r:id="rId15"/>
    <p:sldId id="1244" r:id="rId16"/>
    <p:sldId id="1245" r:id="rId17"/>
    <p:sldId id="1246" r:id="rId18"/>
    <p:sldId id="1197" r:id="rId19"/>
    <p:sldId id="1198" r:id="rId20"/>
    <p:sldId id="1199" r:id="rId21"/>
    <p:sldId id="1200" r:id="rId22"/>
    <p:sldId id="1201" r:id="rId23"/>
    <p:sldId id="1202" r:id="rId24"/>
    <p:sldId id="1203" r:id="rId25"/>
    <p:sldId id="1204" r:id="rId26"/>
    <p:sldId id="1205" r:id="rId27"/>
    <p:sldId id="1206" r:id="rId28"/>
    <p:sldId id="1207" r:id="rId29"/>
    <p:sldId id="1208" r:id="rId30"/>
    <p:sldId id="1209" r:id="rId31"/>
    <p:sldId id="1210" r:id="rId32"/>
    <p:sldId id="1211" r:id="rId33"/>
  </p:sldIdLst>
  <p:sldSz cx="9144000" cy="6858000" type="screen4x3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5pPr>
    <a:lvl6pPr marL="2286000" algn="l" defTabSz="914400" rtl="0" eaLnBrk="1" latinLnBrk="0" hangingPunct="1"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6pPr>
    <a:lvl7pPr marL="2743200" algn="l" defTabSz="914400" rtl="0" eaLnBrk="1" latinLnBrk="0" hangingPunct="1"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7pPr>
    <a:lvl8pPr marL="3200400" algn="l" defTabSz="914400" rtl="0" eaLnBrk="1" latinLnBrk="0" hangingPunct="1"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8pPr>
    <a:lvl9pPr marL="3657600" algn="l" defTabSz="914400" rtl="0" eaLnBrk="1" latinLnBrk="0" hangingPunct="1"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3399"/>
    <a:srgbClr val="3366FF"/>
    <a:srgbClr val="0066FF"/>
    <a:srgbClr val="C28F3E"/>
    <a:srgbClr val="BC7D3E"/>
    <a:srgbClr val="B0753A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9" autoAdjust="0"/>
    <p:restoredTop sz="94669" autoAdjust="0"/>
  </p:normalViewPr>
  <p:slideViewPr>
    <p:cSldViewPr>
      <p:cViewPr>
        <p:scale>
          <a:sx n="66" d="100"/>
          <a:sy n="66" d="100"/>
        </p:scale>
        <p:origin x="-2088" y="-4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BB862-92C0-4DC3-A40E-976890144B9B}" type="datetimeFigureOut">
              <a:rPr lang="zh-CN" altLang="en-US" smtClean="0"/>
              <a:pPr/>
              <a:t>2013/6/7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28677-A48D-419F-9146-5699E13CC5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394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2C17B7-1305-413A-9439-3E5637B8541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53089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F7-0542-420A-9733-E755A66ED79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792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FF87-581B-4B61-8A2E-305FE10D6D2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368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17895-3370-4D0E-A695-F1A65D219AD5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562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E38D-FB35-40CA-9FA0-E267C69A626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349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AEE6-9415-4DFE-A1D1-ACC358EBD85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680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3107-1961-4B06-9B9F-55A581E878C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466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81F0-7CCE-49B8-9A46-F3E2C70EF8D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765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7C624-4A7A-4C52-8F74-F27718758C20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577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FAC7-D6AC-45BE-BFA7-1807D7F8CACE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793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1D4A-C971-4669-849F-18142803285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115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3F86-0F49-4FC5-A57D-238F55E0FB0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553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CB4F3-7DD7-404E-A43B-2EFB53EB669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737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1062038"/>
            <a:ext cx="5673725" cy="1143000"/>
          </a:xfrm>
        </p:spPr>
        <p:txBody>
          <a:bodyPr/>
          <a:lstStyle/>
          <a:p>
            <a:pPr algn="dist" eaLnBrk="1" hangingPunct="1">
              <a:defRPr/>
            </a:pPr>
            <a:r>
              <a:rPr lang="zh-CN" altLang="en-US" sz="5400" b="1" dirty="0" smtClean="0"/>
              <a:t>计算机组成原理</a:t>
            </a:r>
          </a:p>
        </p:txBody>
      </p:sp>
      <p:sp>
        <p:nvSpPr>
          <p:cNvPr id="3075" name="Text Box 7"/>
          <p:cNvSpPr txBox="1">
            <a:spLocks noChangeArrowheads="1"/>
          </p:cNvSpPr>
          <p:nvPr/>
        </p:nvSpPr>
        <p:spPr bwMode="auto">
          <a:xfrm>
            <a:off x="3714744" y="5072074"/>
            <a:ext cx="29511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/>
              <a:t> 舒燕君</a:t>
            </a:r>
            <a:endParaRPr lang="zh-CN" altLang="en-US" sz="2800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571736" y="4500570"/>
            <a:ext cx="43577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/>
              <a:t> 计算机科学与技术学院</a:t>
            </a:r>
            <a:endParaRPr lang="zh-CN" altLang="en-US" sz="2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14480" y="2786058"/>
            <a:ext cx="5673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第十七讲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Text Box 2"/>
          <p:cNvSpPr txBox="1">
            <a:spLocks noChangeArrowheads="1"/>
          </p:cNvSpPr>
          <p:nvPr/>
        </p:nvSpPr>
        <p:spPr bwMode="auto">
          <a:xfrm>
            <a:off x="593725" y="273050"/>
            <a:ext cx="3394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2. 笔算乘法改进</a:t>
            </a:r>
          </a:p>
        </p:txBody>
      </p:sp>
      <p:sp>
        <p:nvSpPr>
          <p:cNvPr id="732163" name="Text Box 3"/>
          <p:cNvSpPr txBox="1">
            <a:spLocks noChangeArrowheads="1"/>
          </p:cNvSpPr>
          <p:nvPr/>
        </p:nvSpPr>
        <p:spPr bwMode="auto">
          <a:xfrm>
            <a:off x="1751013" y="914400"/>
            <a:ext cx="2778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0.1011</a:t>
            </a:r>
          </a:p>
        </p:txBody>
      </p:sp>
      <p:sp>
        <p:nvSpPr>
          <p:cNvPr id="732164" name="Text Box 4"/>
          <p:cNvSpPr txBox="1">
            <a:spLocks noChangeArrowheads="1"/>
          </p:cNvSpPr>
          <p:nvPr/>
        </p:nvSpPr>
        <p:spPr bwMode="auto">
          <a:xfrm>
            <a:off x="2570163" y="1524000"/>
            <a:ext cx="5321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0.1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+ 0.00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+ 0.001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+0.0001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732165" name="Text Box 5"/>
          <p:cNvSpPr txBox="1">
            <a:spLocks noChangeArrowheads="1"/>
          </p:cNvSpPr>
          <p:nvPr/>
        </p:nvSpPr>
        <p:spPr bwMode="auto">
          <a:xfrm>
            <a:off x="2586038" y="2133600"/>
            <a:ext cx="5114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0.1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+ 0.00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+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0.001</a:t>
            </a:r>
            <a:r>
              <a:rPr lang="en-US" altLang="zh-CN" sz="2800">
                <a:latin typeface="Times New Roman" pitchFamily="18" charset="0"/>
              </a:rPr>
              <a:t>(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+0.1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)</a:t>
            </a:r>
          </a:p>
        </p:txBody>
      </p:sp>
      <p:sp>
        <p:nvSpPr>
          <p:cNvPr id="732166" name="Text Box 6"/>
          <p:cNvSpPr txBox="1">
            <a:spLocks noChangeArrowheads="1"/>
          </p:cNvSpPr>
          <p:nvPr/>
        </p:nvSpPr>
        <p:spPr bwMode="auto">
          <a:xfrm>
            <a:off x="2586038" y="2743200"/>
            <a:ext cx="553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0.1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+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0.01</a:t>
            </a:r>
            <a:r>
              <a:rPr lang="en-US" altLang="zh-CN" sz="2800">
                <a:latin typeface="Times New Roman" pitchFamily="18" charset="0"/>
              </a:rPr>
              <a:t>[0 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+ 0. 1(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+0.1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)]</a:t>
            </a:r>
          </a:p>
        </p:txBody>
      </p:sp>
      <p:sp>
        <p:nvSpPr>
          <p:cNvPr id="732167" name="Text Box 7"/>
          <p:cNvSpPr txBox="1">
            <a:spLocks noChangeArrowheads="1"/>
          </p:cNvSpPr>
          <p:nvPr/>
        </p:nvSpPr>
        <p:spPr bwMode="auto">
          <a:xfrm>
            <a:off x="2586038" y="3352800"/>
            <a:ext cx="5365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0.1</a:t>
            </a:r>
            <a:r>
              <a:rPr lang="zh-CN" altLang="en-US" sz="2800">
                <a:latin typeface="Times New Roman" pitchFamily="18" charset="0"/>
              </a:rPr>
              <a:t>{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+0.1[ 0 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+0.1(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+ 0.1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)]}</a:t>
            </a:r>
          </a:p>
        </p:txBody>
      </p:sp>
      <p:sp>
        <p:nvSpPr>
          <p:cNvPr id="732168" name="Text Box 8"/>
          <p:cNvSpPr txBox="1">
            <a:spLocks noChangeArrowheads="1"/>
          </p:cNvSpPr>
          <p:nvPr/>
        </p:nvSpPr>
        <p:spPr bwMode="auto">
          <a:xfrm>
            <a:off x="2586038" y="3962400"/>
            <a:ext cx="5724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zh-CN" altLang="en-US" sz="2800" baseline="45000">
                <a:solidFill>
                  <a:schemeClr val="folHlink"/>
                </a:solidFill>
                <a:latin typeface="Times New Roman" pitchFamily="18" charset="0"/>
              </a:rPr>
              <a:t>-1</a:t>
            </a:r>
            <a:r>
              <a:rPr lang="zh-CN" altLang="en-US" sz="2800">
                <a:latin typeface="Times New Roman" pitchFamily="18" charset="0"/>
              </a:rPr>
              <a:t>{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+2</a:t>
            </a:r>
            <a:r>
              <a:rPr lang="en-US" altLang="zh-CN" sz="2800" baseline="45000">
                <a:solidFill>
                  <a:schemeClr val="folHlink"/>
                </a:solidFill>
                <a:latin typeface="Times New Roman" pitchFamily="18" charset="0"/>
              </a:rPr>
              <a:t>-1</a:t>
            </a:r>
            <a:r>
              <a:rPr lang="en-US" altLang="zh-CN" sz="2800">
                <a:latin typeface="Times New Roman" pitchFamily="18" charset="0"/>
              </a:rPr>
              <a:t>[ 0 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+2</a:t>
            </a:r>
            <a:r>
              <a:rPr lang="en-US" altLang="zh-CN" sz="2800" baseline="450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aseline="450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0))]}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7234238" y="4557713"/>
            <a:ext cx="533400" cy="438150"/>
            <a:chOff x="4750" y="2871"/>
            <a:chExt cx="336" cy="276"/>
          </a:xfrm>
        </p:grpSpPr>
        <p:sp>
          <p:nvSpPr>
            <p:cNvPr id="732170" name="AutoShape 10"/>
            <p:cNvSpPr>
              <a:spLocks/>
            </p:cNvSpPr>
            <p:nvPr/>
          </p:nvSpPr>
          <p:spPr bwMode="auto">
            <a:xfrm rot="16200000">
              <a:off x="4894" y="2727"/>
              <a:ext cx="48" cy="336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2171" name="Text Box 11"/>
            <p:cNvSpPr txBox="1">
              <a:spLocks noChangeArrowheads="1"/>
            </p:cNvSpPr>
            <p:nvPr/>
          </p:nvSpPr>
          <p:spPr bwMode="auto">
            <a:xfrm>
              <a:off x="4798" y="2897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①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704013" y="4979988"/>
            <a:ext cx="1143000" cy="431800"/>
            <a:chOff x="4416" y="3127"/>
            <a:chExt cx="720" cy="272"/>
          </a:xfrm>
        </p:grpSpPr>
        <p:sp>
          <p:nvSpPr>
            <p:cNvPr id="732173" name="AutoShape 13"/>
            <p:cNvSpPr>
              <a:spLocks/>
            </p:cNvSpPr>
            <p:nvPr/>
          </p:nvSpPr>
          <p:spPr bwMode="auto">
            <a:xfrm rot="16200000">
              <a:off x="4752" y="2791"/>
              <a:ext cx="48" cy="720"/>
            </a:xfrm>
            <a:prstGeom prst="leftBrace">
              <a:avLst>
                <a:gd name="adj1" fmla="val 1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32174" name="Text Box 14"/>
            <p:cNvSpPr txBox="1">
              <a:spLocks noChangeArrowheads="1"/>
            </p:cNvSpPr>
            <p:nvPr/>
          </p:nvSpPr>
          <p:spPr bwMode="auto">
            <a:xfrm>
              <a:off x="4654" y="3149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②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119438" y="6096000"/>
            <a:ext cx="5105400" cy="533400"/>
            <a:chOff x="2158" y="3840"/>
            <a:chExt cx="3216" cy="336"/>
          </a:xfrm>
        </p:grpSpPr>
        <p:sp>
          <p:nvSpPr>
            <p:cNvPr id="732176" name="AutoShape 16"/>
            <p:cNvSpPr>
              <a:spLocks/>
            </p:cNvSpPr>
            <p:nvPr/>
          </p:nvSpPr>
          <p:spPr bwMode="auto">
            <a:xfrm rot="16200000">
              <a:off x="3718" y="2280"/>
              <a:ext cx="96" cy="3216"/>
            </a:xfrm>
            <a:prstGeom prst="leftBrace">
              <a:avLst>
                <a:gd name="adj1" fmla="val 279167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32177" name="Text Box 17"/>
            <p:cNvSpPr txBox="1">
              <a:spLocks noChangeArrowheads="1"/>
            </p:cNvSpPr>
            <p:nvPr/>
          </p:nvSpPr>
          <p:spPr bwMode="auto">
            <a:xfrm>
              <a:off x="3646" y="3926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⑧</a:t>
              </a:r>
            </a:p>
          </p:txBody>
        </p:sp>
      </p:grpSp>
      <p:sp>
        <p:nvSpPr>
          <p:cNvPr id="732178" name="Text Box 18"/>
          <p:cNvSpPr txBox="1">
            <a:spLocks noChangeArrowheads="1"/>
          </p:cNvSpPr>
          <p:nvPr/>
        </p:nvSpPr>
        <p:spPr bwMode="auto">
          <a:xfrm>
            <a:off x="989013" y="4495800"/>
            <a:ext cx="2897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第一步   被乘数</a:t>
            </a:r>
            <a:r>
              <a:rPr lang="en-US" altLang="zh-CN" sz="2000" i="1">
                <a:latin typeface="Times New Roman" pitchFamily="18" charset="0"/>
              </a:rPr>
              <a:t>A</a:t>
            </a:r>
            <a:r>
              <a:rPr lang="en-US" altLang="zh-CN" sz="20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+</a:t>
            </a:r>
            <a:r>
              <a:rPr lang="en-US" altLang="zh-CN" sz="2000">
                <a:latin typeface="Times New Roman" pitchFamily="18" charset="0"/>
              </a:rPr>
              <a:t> 0</a:t>
            </a:r>
          </a:p>
        </p:txBody>
      </p:sp>
      <p:sp>
        <p:nvSpPr>
          <p:cNvPr id="732180" name="Text Box 20"/>
          <p:cNvSpPr txBox="1">
            <a:spLocks noChangeArrowheads="1"/>
          </p:cNvSpPr>
          <p:nvPr/>
        </p:nvSpPr>
        <p:spPr bwMode="auto">
          <a:xfrm>
            <a:off x="989013" y="4989513"/>
            <a:ext cx="4159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第二步   右移 一 位，得新的部分积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732183" name="Text Box 23"/>
          <p:cNvSpPr txBox="1">
            <a:spLocks noChangeArrowheads="1"/>
          </p:cNvSpPr>
          <p:nvPr/>
        </p:nvSpPr>
        <p:spPr bwMode="auto">
          <a:xfrm>
            <a:off x="989013" y="6232525"/>
            <a:ext cx="40147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第八步   右移 一 位，得结果</a:t>
            </a:r>
            <a:endParaRPr lang="en-US" altLang="zh-CN" sz="2000">
              <a:latin typeface="Times New Roman" pitchFamily="18" charset="0"/>
            </a:endParaRP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942013" y="5394325"/>
            <a:ext cx="2057400" cy="498475"/>
            <a:chOff x="3936" y="3383"/>
            <a:chExt cx="1296" cy="314"/>
          </a:xfrm>
        </p:grpSpPr>
        <p:sp>
          <p:nvSpPr>
            <p:cNvPr id="732186" name="AutoShape 26"/>
            <p:cNvSpPr>
              <a:spLocks/>
            </p:cNvSpPr>
            <p:nvPr/>
          </p:nvSpPr>
          <p:spPr bwMode="auto">
            <a:xfrm rot="16200000">
              <a:off x="4536" y="2783"/>
              <a:ext cx="96" cy="1296"/>
            </a:xfrm>
            <a:prstGeom prst="leftBrace">
              <a:avLst>
                <a:gd name="adj1" fmla="val 112500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32187" name="Text Box 27"/>
            <p:cNvSpPr txBox="1">
              <a:spLocks noChangeArrowheads="1"/>
            </p:cNvSpPr>
            <p:nvPr/>
          </p:nvSpPr>
          <p:spPr bwMode="auto">
            <a:xfrm>
              <a:off x="4464" y="3447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③</a:t>
              </a:r>
            </a:p>
          </p:txBody>
        </p:sp>
      </p:grpSp>
      <p:sp>
        <p:nvSpPr>
          <p:cNvPr id="732188" name="Text Box 28"/>
          <p:cNvSpPr txBox="1">
            <a:spLocks noChangeArrowheads="1"/>
          </p:cNvSpPr>
          <p:nvPr/>
        </p:nvSpPr>
        <p:spPr bwMode="auto">
          <a:xfrm>
            <a:off x="989013" y="5422900"/>
            <a:ext cx="3811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第三步   部分积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+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000">
                <a:latin typeface="Times New Roman" pitchFamily="18" charset="0"/>
              </a:rPr>
              <a:t>被乘数</a:t>
            </a:r>
          </a:p>
        </p:txBody>
      </p: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1295400" y="5592763"/>
            <a:ext cx="2862263" cy="625475"/>
            <a:chOff x="1817" y="3523"/>
            <a:chExt cx="1803" cy="394"/>
          </a:xfrm>
        </p:grpSpPr>
        <p:sp>
          <p:nvSpPr>
            <p:cNvPr id="732190" name="Text Box 30"/>
            <p:cNvSpPr txBox="1">
              <a:spLocks noChangeArrowheads="1"/>
            </p:cNvSpPr>
            <p:nvPr/>
          </p:nvSpPr>
          <p:spPr bwMode="auto">
            <a:xfrm>
              <a:off x="3504" y="3523"/>
              <a:ext cx="1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32191" name="Text Box 31"/>
            <p:cNvSpPr txBox="1">
              <a:spLocks noChangeArrowheads="1"/>
            </p:cNvSpPr>
            <p:nvPr/>
          </p:nvSpPr>
          <p:spPr bwMode="auto">
            <a:xfrm>
              <a:off x="1817" y="3667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914400" y="3479800"/>
            <a:ext cx="2436813" cy="1092200"/>
            <a:chOff x="576" y="2192"/>
            <a:chExt cx="1535" cy="688"/>
          </a:xfrm>
        </p:grpSpPr>
        <p:sp>
          <p:nvSpPr>
            <p:cNvPr id="732193" name="AutoShape 33"/>
            <p:cNvSpPr>
              <a:spLocks noChangeArrowheads="1"/>
            </p:cNvSpPr>
            <p:nvPr/>
          </p:nvSpPr>
          <p:spPr bwMode="auto">
            <a:xfrm>
              <a:off x="576" y="2192"/>
              <a:ext cx="954" cy="308"/>
            </a:xfrm>
            <a:prstGeom prst="wedgeRoundRectCallout">
              <a:avLst>
                <a:gd name="adj1" fmla="val 90185"/>
                <a:gd name="adj2" fmla="val 73926"/>
                <a:gd name="adj3" fmla="val 16667"/>
              </a:avLst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右移一位</a:t>
              </a:r>
            </a:p>
          </p:txBody>
        </p:sp>
        <p:sp>
          <p:nvSpPr>
            <p:cNvPr id="732194" name="AutoShape 34"/>
            <p:cNvSpPr>
              <a:spLocks noChangeArrowheads="1"/>
            </p:cNvSpPr>
            <p:nvPr/>
          </p:nvSpPr>
          <p:spPr bwMode="auto">
            <a:xfrm>
              <a:off x="1823" y="2448"/>
              <a:ext cx="288" cy="432"/>
            </a:xfrm>
            <a:prstGeom prst="wedgeRoundRectCallout">
              <a:avLst>
                <a:gd name="adj1" fmla="val -171181"/>
                <a:gd name="adj2" fmla="val -57176"/>
                <a:gd name="adj3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0"/>
                </a:spcBef>
              </a:pPr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732195" name="Rectangle 3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32196" name="AutoShape 3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Text Box 2"/>
          <p:cNvSpPr txBox="1">
            <a:spLocks noChangeArrowheads="1"/>
          </p:cNvSpPr>
          <p:nvPr/>
        </p:nvSpPr>
        <p:spPr bwMode="auto">
          <a:xfrm>
            <a:off x="533400" y="273050"/>
            <a:ext cx="7064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3. 改进后的笔算乘法过程（竖式）</a:t>
            </a:r>
          </a:p>
        </p:txBody>
      </p:sp>
      <p:sp>
        <p:nvSpPr>
          <p:cNvPr id="733187" name="Text Box 3"/>
          <p:cNvSpPr txBox="1">
            <a:spLocks noChangeArrowheads="1"/>
          </p:cNvSpPr>
          <p:nvPr/>
        </p:nvSpPr>
        <p:spPr bwMode="auto">
          <a:xfrm>
            <a:off x="1000125" y="1524000"/>
            <a:ext cx="1606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0 . 0 0 0 0</a:t>
            </a:r>
          </a:p>
        </p:txBody>
      </p:sp>
      <p:sp>
        <p:nvSpPr>
          <p:cNvPr id="733188" name="Text Box 4"/>
          <p:cNvSpPr txBox="1">
            <a:spLocks noChangeArrowheads="1"/>
          </p:cNvSpPr>
          <p:nvPr/>
        </p:nvSpPr>
        <p:spPr bwMode="auto">
          <a:xfrm>
            <a:off x="1000125" y="1917700"/>
            <a:ext cx="1606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0 . 1 1 0 1</a:t>
            </a:r>
          </a:p>
        </p:txBody>
      </p:sp>
      <p:sp>
        <p:nvSpPr>
          <p:cNvPr id="733189" name="Text Box 5"/>
          <p:cNvSpPr txBox="1">
            <a:spLocks noChangeArrowheads="1"/>
          </p:cNvSpPr>
          <p:nvPr/>
        </p:nvSpPr>
        <p:spPr bwMode="auto">
          <a:xfrm>
            <a:off x="1000125" y="2309813"/>
            <a:ext cx="1606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0 . 1 1 0 1</a:t>
            </a:r>
          </a:p>
        </p:txBody>
      </p:sp>
      <p:sp>
        <p:nvSpPr>
          <p:cNvPr id="733190" name="Text Box 6"/>
          <p:cNvSpPr txBox="1">
            <a:spLocks noChangeArrowheads="1"/>
          </p:cNvSpPr>
          <p:nvPr/>
        </p:nvSpPr>
        <p:spPr bwMode="auto">
          <a:xfrm>
            <a:off x="1000125" y="3095625"/>
            <a:ext cx="1606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0 . 1 1 0 1</a:t>
            </a:r>
          </a:p>
        </p:txBody>
      </p:sp>
      <p:sp>
        <p:nvSpPr>
          <p:cNvPr id="733191" name="Text Box 7"/>
          <p:cNvSpPr txBox="1">
            <a:spLocks noChangeArrowheads="1"/>
          </p:cNvSpPr>
          <p:nvPr/>
        </p:nvSpPr>
        <p:spPr bwMode="auto">
          <a:xfrm>
            <a:off x="1000125" y="4275138"/>
            <a:ext cx="1606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0 . 0 0 0 0</a:t>
            </a:r>
          </a:p>
        </p:txBody>
      </p:sp>
      <p:sp>
        <p:nvSpPr>
          <p:cNvPr id="733192" name="Text Box 8"/>
          <p:cNvSpPr txBox="1">
            <a:spLocks noChangeArrowheads="1"/>
          </p:cNvSpPr>
          <p:nvPr/>
        </p:nvSpPr>
        <p:spPr bwMode="auto">
          <a:xfrm>
            <a:off x="1000125" y="5453063"/>
            <a:ext cx="1606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0 . 1 1 0 1</a:t>
            </a:r>
          </a:p>
        </p:txBody>
      </p:sp>
      <p:sp>
        <p:nvSpPr>
          <p:cNvPr id="733193" name="Text Box 9"/>
          <p:cNvSpPr txBox="1">
            <a:spLocks noChangeArrowheads="1"/>
          </p:cNvSpPr>
          <p:nvPr/>
        </p:nvSpPr>
        <p:spPr bwMode="auto">
          <a:xfrm>
            <a:off x="5654675" y="1617663"/>
            <a:ext cx="22987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初态，部分积 = 0</a:t>
            </a:r>
          </a:p>
        </p:txBody>
      </p:sp>
      <p:sp>
        <p:nvSpPr>
          <p:cNvPr id="733194" name="Text Box 10"/>
          <p:cNvSpPr txBox="1">
            <a:spLocks noChangeArrowheads="1"/>
          </p:cNvSpPr>
          <p:nvPr/>
        </p:nvSpPr>
        <p:spPr bwMode="auto">
          <a:xfrm>
            <a:off x="5654675" y="2011363"/>
            <a:ext cx="26289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乘数为 1，加被乘数</a:t>
            </a:r>
          </a:p>
        </p:txBody>
      </p:sp>
      <p:sp>
        <p:nvSpPr>
          <p:cNvPr id="733195" name="Line 11"/>
          <p:cNvSpPr>
            <a:spLocks noChangeShapeType="1"/>
          </p:cNvSpPr>
          <p:nvPr/>
        </p:nvSpPr>
        <p:spPr bwMode="auto">
          <a:xfrm>
            <a:off x="777875" y="2389188"/>
            <a:ext cx="7694613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33196" name="Line 12"/>
          <p:cNvSpPr>
            <a:spLocks noChangeShapeType="1"/>
          </p:cNvSpPr>
          <p:nvPr/>
        </p:nvSpPr>
        <p:spPr bwMode="auto">
          <a:xfrm>
            <a:off x="777875" y="3581400"/>
            <a:ext cx="7694613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33197" name="Line 13"/>
          <p:cNvSpPr>
            <a:spLocks noChangeShapeType="1"/>
          </p:cNvSpPr>
          <p:nvPr/>
        </p:nvSpPr>
        <p:spPr bwMode="auto">
          <a:xfrm>
            <a:off x="777875" y="4724400"/>
            <a:ext cx="7694613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33198" name="Line 14"/>
          <p:cNvSpPr>
            <a:spLocks noChangeShapeType="1"/>
          </p:cNvSpPr>
          <p:nvPr/>
        </p:nvSpPr>
        <p:spPr bwMode="auto">
          <a:xfrm>
            <a:off x="777875" y="5943600"/>
            <a:ext cx="7694613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33199" name="Text Box 15"/>
          <p:cNvSpPr txBox="1">
            <a:spLocks noChangeArrowheads="1"/>
          </p:cNvSpPr>
          <p:nvPr/>
        </p:nvSpPr>
        <p:spPr bwMode="auto">
          <a:xfrm>
            <a:off x="5654675" y="3119438"/>
            <a:ext cx="26289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乘数为 1，加被乘数</a:t>
            </a:r>
          </a:p>
        </p:txBody>
      </p:sp>
      <p:sp>
        <p:nvSpPr>
          <p:cNvPr id="733200" name="Text Box 16"/>
          <p:cNvSpPr txBox="1">
            <a:spLocks noChangeArrowheads="1"/>
          </p:cNvSpPr>
          <p:nvPr/>
        </p:nvSpPr>
        <p:spPr bwMode="auto">
          <a:xfrm>
            <a:off x="5654675" y="4298950"/>
            <a:ext cx="20002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乘数为 0，加 0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000125" y="3489325"/>
            <a:ext cx="2730500" cy="519113"/>
            <a:chOff x="764" y="2198"/>
            <a:chExt cx="1720" cy="327"/>
          </a:xfrm>
        </p:grpSpPr>
        <p:sp>
          <p:nvSpPr>
            <p:cNvPr id="733202" name="Text Box 18"/>
            <p:cNvSpPr txBox="1">
              <a:spLocks noChangeArrowheads="1"/>
            </p:cNvSpPr>
            <p:nvPr/>
          </p:nvSpPr>
          <p:spPr bwMode="auto">
            <a:xfrm>
              <a:off x="764" y="2198"/>
              <a:ext cx="10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1 . 0 0 1 1</a:t>
              </a:r>
            </a:p>
          </p:txBody>
        </p:sp>
        <p:sp>
          <p:nvSpPr>
            <p:cNvPr id="733203" name="Text Box 19"/>
            <p:cNvSpPr txBox="1">
              <a:spLocks noChangeArrowheads="1"/>
            </p:cNvSpPr>
            <p:nvPr/>
          </p:nvSpPr>
          <p:spPr bwMode="auto">
            <a:xfrm>
              <a:off x="2256" y="219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000125" y="4667250"/>
            <a:ext cx="2997200" cy="519113"/>
            <a:chOff x="764" y="2940"/>
            <a:chExt cx="1888" cy="327"/>
          </a:xfrm>
        </p:grpSpPr>
        <p:sp>
          <p:nvSpPr>
            <p:cNvPr id="733205" name="Text Box 21"/>
            <p:cNvSpPr txBox="1">
              <a:spLocks noChangeArrowheads="1"/>
            </p:cNvSpPr>
            <p:nvPr/>
          </p:nvSpPr>
          <p:spPr bwMode="auto">
            <a:xfrm>
              <a:off x="764" y="2940"/>
              <a:ext cx="10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0 . 1 0 0 1</a:t>
              </a:r>
            </a:p>
          </p:txBody>
        </p:sp>
        <p:sp>
          <p:nvSpPr>
            <p:cNvPr id="733206" name="Text Box 22"/>
            <p:cNvSpPr txBox="1">
              <a:spLocks noChangeArrowheads="1"/>
            </p:cNvSpPr>
            <p:nvPr/>
          </p:nvSpPr>
          <p:spPr bwMode="auto">
            <a:xfrm>
              <a:off x="2256" y="2940"/>
              <a:ext cx="3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1 1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1000125" y="5870575"/>
            <a:ext cx="3263900" cy="519113"/>
            <a:chOff x="764" y="3698"/>
            <a:chExt cx="2056" cy="327"/>
          </a:xfrm>
        </p:grpSpPr>
        <p:sp>
          <p:nvSpPr>
            <p:cNvPr id="733208" name="Text Box 24"/>
            <p:cNvSpPr txBox="1">
              <a:spLocks noChangeArrowheads="1"/>
            </p:cNvSpPr>
            <p:nvPr/>
          </p:nvSpPr>
          <p:spPr bwMode="auto">
            <a:xfrm>
              <a:off x="764" y="3698"/>
              <a:ext cx="10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1 . 0 0 0 1</a:t>
              </a:r>
            </a:p>
          </p:txBody>
        </p:sp>
        <p:sp>
          <p:nvSpPr>
            <p:cNvPr id="733209" name="Text Box 25"/>
            <p:cNvSpPr txBox="1">
              <a:spLocks noChangeArrowheads="1"/>
            </p:cNvSpPr>
            <p:nvPr/>
          </p:nvSpPr>
          <p:spPr bwMode="auto">
            <a:xfrm>
              <a:off x="2256" y="3698"/>
              <a:ext cx="5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1 1 1</a:t>
              </a:r>
            </a:p>
          </p:txBody>
        </p:sp>
      </p:grpSp>
      <p:sp>
        <p:nvSpPr>
          <p:cNvPr id="733210" name="Text Box 26"/>
          <p:cNvSpPr txBox="1">
            <a:spLocks noChangeArrowheads="1"/>
          </p:cNvSpPr>
          <p:nvPr/>
        </p:nvSpPr>
        <p:spPr bwMode="auto">
          <a:xfrm>
            <a:off x="5654675" y="5538788"/>
            <a:ext cx="26987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乘数为 1，加 被乘数</a:t>
            </a:r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1000125" y="6262688"/>
            <a:ext cx="6426200" cy="519112"/>
            <a:chOff x="630" y="3945"/>
            <a:chExt cx="4048" cy="327"/>
          </a:xfrm>
        </p:grpSpPr>
        <p:sp>
          <p:nvSpPr>
            <p:cNvPr id="733212" name="Text Box 28"/>
            <p:cNvSpPr txBox="1">
              <a:spLocks noChangeArrowheads="1"/>
            </p:cNvSpPr>
            <p:nvPr/>
          </p:nvSpPr>
          <p:spPr bwMode="auto">
            <a:xfrm>
              <a:off x="630" y="3945"/>
              <a:ext cx="10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0 . 1 0 0 0</a:t>
              </a:r>
            </a:p>
          </p:txBody>
        </p:sp>
        <p:sp>
          <p:nvSpPr>
            <p:cNvPr id="733213" name="Text Box 29"/>
            <p:cNvSpPr txBox="1">
              <a:spLocks noChangeArrowheads="1"/>
            </p:cNvSpPr>
            <p:nvPr/>
          </p:nvSpPr>
          <p:spPr bwMode="auto">
            <a:xfrm>
              <a:off x="2122" y="3945"/>
              <a:ext cx="7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1 1 1 1</a:t>
              </a:r>
            </a:p>
          </p:txBody>
        </p: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3622" y="3945"/>
              <a:ext cx="1056" cy="269"/>
              <a:chOff x="3622" y="3945"/>
              <a:chExt cx="1056" cy="269"/>
            </a:xfrm>
          </p:grpSpPr>
          <p:sp>
            <p:nvSpPr>
              <p:cNvPr id="733215" name="Text Box 31"/>
              <p:cNvSpPr txBox="1">
                <a:spLocks noChangeArrowheads="1"/>
              </p:cNvSpPr>
              <p:nvPr/>
            </p:nvSpPr>
            <p:spPr bwMode="auto">
              <a:xfrm>
                <a:off x="3766" y="3945"/>
                <a:ext cx="912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  <a:r>
                  <a:rPr lang="zh-CN" altLang="en-US" sz="2200">
                    <a:latin typeface="Times New Roman" pitchFamily="18" charset="0"/>
                  </a:rPr>
                  <a:t>，得结果</a:t>
                </a:r>
              </a:p>
            </p:txBody>
          </p:sp>
          <p:sp>
            <p:nvSpPr>
              <p:cNvPr id="733216" name="Line 32"/>
              <p:cNvSpPr>
                <a:spLocks noChangeShapeType="1"/>
              </p:cNvSpPr>
              <p:nvPr/>
            </p:nvSpPr>
            <p:spPr bwMode="auto">
              <a:xfrm>
                <a:off x="3622" y="408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miter lim="800000"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3368675" y="1524000"/>
            <a:ext cx="1225550" cy="738188"/>
            <a:chOff x="2256" y="960"/>
            <a:chExt cx="772" cy="465"/>
          </a:xfrm>
        </p:grpSpPr>
        <p:sp>
          <p:nvSpPr>
            <p:cNvPr id="733218" name="Text Box 34"/>
            <p:cNvSpPr txBox="1">
              <a:spLocks noChangeArrowheads="1"/>
            </p:cNvSpPr>
            <p:nvPr/>
          </p:nvSpPr>
          <p:spPr bwMode="auto">
            <a:xfrm>
              <a:off x="2256" y="960"/>
              <a:ext cx="7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1 0 1 1</a:t>
              </a:r>
            </a:p>
          </p:txBody>
        </p:sp>
        <p:sp>
          <p:nvSpPr>
            <p:cNvPr id="733219" name="Text Box 35"/>
            <p:cNvSpPr txBox="1">
              <a:spLocks noChangeArrowheads="1"/>
            </p:cNvSpPr>
            <p:nvPr/>
          </p:nvSpPr>
          <p:spPr bwMode="auto">
            <a:xfrm>
              <a:off x="2784" y="1098"/>
              <a:ext cx="2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=</a:t>
              </a:r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1000125" y="2703513"/>
            <a:ext cx="7550150" cy="725487"/>
            <a:chOff x="630" y="1703"/>
            <a:chExt cx="4756" cy="457"/>
          </a:xfrm>
        </p:grpSpPr>
        <p:sp>
          <p:nvSpPr>
            <p:cNvPr id="733221" name="Text Box 37"/>
            <p:cNvSpPr txBox="1">
              <a:spLocks noChangeArrowheads="1"/>
            </p:cNvSpPr>
            <p:nvPr/>
          </p:nvSpPr>
          <p:spPr bwMode="auto">
            <a:xfrm>
              <a:off x="630" y="1703"/>
              <a:ext cx="10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0 . 0 1 1 0</a:t>
              </a:r>
            </a:p>
          </p:txBody>
        </p:sp>
        <p:grpSp>
          <p:nvGrpSpPr>
            <p:cNvPr id="9" name="Group 38"/>
            <p:cNvGrpSpPr>
              <a:grpSpLocks/>
            </p:cNvGrpSpPr>
            <p:nvPr/>
          </p:nvGrpSpPr>
          <p:grpSpPr bwMode="auto">
            <a:xfrm>
              <a:off x="3622" y="1718"/>
              <a:ext cx="1764" cy="269"/>
              <a:chOff x="3622" y="1718"/>
              <a:chExt cx="1764" cy="269"/>
            </a:xfrm>
          </p:grpSpPr>
          <p:sp>
            <p:nvSpPr>
              <p:cNvPr id="733223" name="Text Box 39"/>
              <p:cNvSpPr txBox="1">
                <a:spLocks noChangeArrowheads="1"/>
              </p:cNvSpPr>
              <p:nvPr/>
            </p:nvSpPr>
            <p:spPr bwMode="auto">
              <a:xfrm>
                <a:off x="3766" y="1718"/>
                <a:ext cx="1620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  <a:r>
                  <a:rPr lang="zh-CN" altLang="en-US" sz="2200">
                    <a:latin typeface="Times New Roman" pitchFamily="18" charset="0"/>
                  </a:rPr>
                  <a:t>，形成新的部分积</a:t>
                </a:r>
              </a:p>
            </p:txBody>
          </p:sp>
          <p:sp>
            <p:nvSpPr>
              <p:cNvPr id="733224" name="Line 40"/>
              <p:cNvSpPr>
                <a:spLocks noChangeShapeType="1"/>
              </p:cNvSpPr>
              <p:nvPr/>
            </p:nvSpPr>
            <p:spPr bwMode="auto">
              <a:xfrm>
                <a:off x="3622" y="187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miter lim="800000"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0" name="Group 41"/>
            <p:cNvGrpSpPr>
              <a:grpSpLocks/>
            </p:cNvGrpSpPr>
            <p:nvPr/>
          </p:nvGrpSpPr>
          <p:grpSpPr bwMode="auto">
            <a:xfrm>
              <a:off x="2122" y="1703"/>
              <a:ext cx="772" cy="457"/>
              <a:chOff x="2122" y="1703"/>
              <a:chExt cx="772" cy="457"/>
            </a:xfrm>
          </p:grpSpPr>
          <p:sp>
            <p:nvSpPr>
              <p:cNvPr id="733226" name="Text Box 42"/>
              <p:cNvSpPr txBox="1">
                <a:spLocks noChangeArrowheads="1"/>
              </p:cNvSpPr>
              <p:nvPr/>
            </p:nvSpPr>
            <p:spPr bwMode="auto">
              <a:xfrm>
                <a:off x="2122" y="1703"/>
                <a:ext cx="73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1 </a:t>
                </a: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1 0 1</a:t>
                </a:r>
              </a:p>
            </p:txBody>
          </p:sp>
          <p:sp>
            <p:nvSpPr>
              <p:cNvPr id="733227" name="Text Box 43"/>
              <p:cNvSpPr txBox="1">
                <a:spLocks noChangeArrowheads="1"/>
              </p:cNvSpPr>
              <p:nvPr/>
            </p:nvSpPr>
            <p:spPr bwMode="auto">
              <a:xfrm>
                <a:off x="2650" y="1833"/>
                <a:ext cx="24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=</a:t>
                </a:r>
              </a:p>
            </p:txBody>
          </p:sp>
        </p:grpSp>
      </p:grpSp>
      <p:grpSp>
        <p:nvGrpSpPr>
          <p:cNvPr id="11" name="Group 44"/>
          <p:cNvGrpSpPr>
            <a:grpSpLocks/>
          </p:cNvGrpSpPr>
          <p:nvPr/>
        </p:nvGrpSpPr>
        <p:grpSpPr bwMode="auto">
          <a:xfrm>
            <a:off x="1000125" y="3881438"/>
            <a:ext cx="7610475" cy="752475"/>
            <a:chOff x="630" y="2445"/>
            <a:chExt cx="4794" cy="474"/>
          </a:xfrm>
        </p:grpSpPr>
        <p:sp>
          <p:nvSpPr>
            <p:cNvPr id="733229" name="Text Box 45"/>
            <p:cNvSpPr txBox="1">
              <a:spLocks noChangeArrowheads="1"/>
            </p:cNvSpPr>
            <p:nvPr/>
          </p:nvSpPr>
          <p:spPr bwMode="auto">
            <a:xfrm>
              <a:off x="630" y="2445"/>
              <a:ext cx="10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0 . 1 0 0 1</a:t>
              </a:r>
            </a:p>
          </p:txBody>
        </p:sp>
        <p:grpSp>
          <p:nvGrpSpPr>
            <p:cNvPr id="12" name="Group 46"/>
            <p:cNvGrpSpPr>
              <a:grpSpLocks/>
            </p:cNvGrpSpPr>
            <p:nvPr/>
          </p:nvGrpSpPr>
          <p:grpSpPr bwMode="auto">
            <a:xfrm>
              <a:off x="3622" y="2489"/>
              <a:ext cx="1802" cy="269"/>
              <a:chOff x="3622" y="2489"/>
              <a:chExt cx="1802" cy="269"/>
            </a:xfrm>
          </p:grpSpPr>
          <p:sp>
            <p:nvSpPr>
              <p:cNvPr id="733231" name="Line 47"/>
              <p:cNvSpPr>
                <a:spLocks noChangeShapeType="1"/>
              </p:cNvSpPr>
              <p:nvPr/>
            </p:nvSpPr>
            <p:spPr bwMode="auto">
              <a:xfrm>
                <a:off x="3622" y="264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miter lim="800000"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3232" name="Text Box 48"/>
              <p:cNvSpPr txBox="1">
                <a:spLocks noChangeArrowheads="1"/>
              </p:cNvSpPr>
              <p:nvPr/>
            </p:nvSpPr>
            <p:spPr bwMode="auto">
              <a:xfrm>
                <a:off x="3804" y="2489"/>
                <a:ext cx="1620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  <a:r>
                  <a:rPr lang="zh-CN" altLang="en-US" sz="2200">
                    <a:latin typeface="Times New Roman" pitchFamily="18" charset="0"/>
                  </a:rPr>
                  <a:t>，形成新的部分积</a:t>
                </a:r>
              </a:p>
            </p:txBody>
          </p:sp>
        </p:grpSp>
        <p:grpSp>
          <p:nvGrpSpPr>
            <p:cNvPr id="13" name="Group 49"/>
            <p:cNvGrpSpPr>
              <a:grpSpLocks/>
            </p:cNvGrpSpPr>
            <p:nvPr/>
          </p:nvGrpSpPr>
          <p:grpSpPr bwMode="auto">
            <a:xfrm>
              <a:off x="2122" y="2445"/>
              <a:ext cx="772" cy="474"/>
              <a:chOff x="2122" y="2445"/>
              <a:chExt cx="772" cy="474"/>
            </a:xfrm>
          </p:grpSpPr>
          <p:sp>
            <p:nvSpPr>
              <p:cNvPr id="733234" name="Text Box 50"/>
              <p:cNvSpPr txBox="1">
                <a:spLocks noChangeArrowheads="1"/>
              </p:cNvSpPr>
              <p:nvPr/>
            </p:nvSpPr>
            <p:spPr bwMode="auto">
              <a:xfrm>
                <a:off x="2122" y="2445"/>
                <a:ext cx="73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1 1 </a:t>
                </a: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1 0</a:t>
                </a:r>
              </a:p>
            </p:txBody>
          </p:sp>
          <p:sp>
            <p:nvSpPr>
              <p:cNvPr id="733235" name="Text Box 51"/>
              <p:cNvSpPr txBox="1">
                <a:spLocks noChangeArrowheads="1"/>
              </p:cNvSpPr>
              <p:nvPr/>
            </p:nvSpPr>
            <p:spPr bwMode="auto">
              <a:xfrm>
                <a:off x="2650" y="2592"/>
                <a:ext cx="24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=</a:t>
                </a:r>
              </a:p>
            </p:txBody>
          </p:sp>
        </p:grpSp>
      </p:grpSp>
      <p:grpSp>
        <p:nvGrpSpPr>
          <p:cNvPr id="14" name="Group 52"/>
          <p:cNvGrpSpPr>
            <a:grpSpLocks/>
          </p:cNvGrpSpPr>
          <p:nvPr/>
        </p:nvGrpSpPr>
        <p:grpSpPr bwMode="auto">
          <a:xfrm>
            <a:off x="1000125" y="5060950"/>
            <a:ext cx="7610475" cy="730250"/>
            <a:chOff x="630" y="3188"/>
            <a:chExt cx="4794" cy="460"/>
          </a:xfrm>
        </p:grpSpPr>
        <p:sp>
          <p:nvSpPr>
            <p:cNvPr id="733237" name="Text Box 53"/>
            <p:cNvSpPr txBox="1">
              <a:spLocks noChangeArrowheads="1"/>
            </p:cNvSpPr>
            <p:nvPr/>
          </p:nvSpPr>
          <p:spPr bwMode="auto">
            <a:xfrm>
              <a:off x="630" y="3188"/>
              <a:ext cx="10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0 . 0 1 0 0</a:t>
              </a:r>
            </a:p>
          </p:txBody>
        </p:sp>
        <p:grpSp>
          <p:nvGrpSpPr>
            <p:cNvPr id="15" name="Group 54"/>
            <p:cNvGrpSpPr>
              <a:grpSpLocks/>
            </p:cNvGrpSpPr>
            <p:nvPr/>
          </p:nvGrpSpPr>
          <p:grpSpPr bwMode="auto">
            <a:xfrm>
              <a:off x="3622" y="3216"/>
              <a:ext cx="1802" cy="269"/>
              <a:chOff x="3622" y="3216"/>
              <a:chExt cx="1802" cy="269"/>
            </a:xfrm>
          </p:grpSpPr>
          <p:sp>
            <p:nvSpPr>
              <p:cNvPr id="733239" name="Line 55"/>
              <p:cNvSpPr>
                <a:spLocks noChangeShapeType="1"/>
              </p:cNvSpPr>
              <p:nvPr/>
            </p:nvSpPr>
            <p:spPr bwMode="auto">
              <a:xfrm>
                <a:off x="3622" y="3367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miter lim="800000"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3240" name="Text Box 56"/>
              <p:cNvSpPr txBox="1">
                <a:spLocks noChangeArrowheads="1"/>
              </p:cNvSpPr>
              <p:nvPr/>
            </p:nvSpPr>
            <p:spPr bwMode="auto">
              <a:xfrm>
                <a:off x="3804" y="3216"/>
                <a:ext cx="1620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  <a:r>
                  <a:rPr lang="zh-CN" altLang="en-US" sz="2200">
                    <a:latin typeface="Times New Roman" pitchFamily="18" charset="0"/>
                  </a:rPr>
                  <a:t>，形成新的部分积</a:t>
                </a:r>
              </a:p>
            </p:txBody>
          </p:sp>
        </p:grpSp>
        <p:grpSp>
          <p:nvGrpSpPr>
            <p:cNvPr id="16" name="Group 57"/>
            <p:cNvGrpSpPr>
              <a:grpSpLocks/>
            </p:cNvGrpSpPr>
            <p:nvPr/>
          </p:nvGrpSpPr>
          <p:grpSpPr bwMode="auto">
            <a:xfrm>
              <a:off x="2122" y="3188"/>
              <a:ext cx="772" cy="460"/>
              <a:chOff x="2122" y="3188"/>
              <a:chExt cx="772" cy="460"/>
            </a:xfrm>
          </p:grpSpPr>
          <p:sp>
            <p:nvSpPr>
              <p:cNvPr id="733242" name="Text Box 58"/>
              <p:cNvSpPr txBox="1">
                <a:spLocks noChangeArrowheads="1"/>
              </p:cNvSpPr>
              <p:nvPr/>
            </p:nvSpPr>
            <p:spPr bwMode="auto">
              <a:xfrm>
                <a:off x="2122" y="3188"/>
                <a:ext cx="73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1 1 1 </a:t>
                </a: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733243" name="Text Box 59"/>
              <p:cNvSpPr txBox="1">
                <a:spLocks noChangeArrowheads="1"/>
              </p:cNvSpPr>
              <p:nvPr/>
            </p:nvSpPr>
            <p:spPr bwMode="auto">
              <a:xfrm>
                <a:off x="2650" y="3321"/>
                <a:ext cx="24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=</a:t>
                </a:r>
              </a:p>
            </p:txBody>
          </p:sp>
        </p:grpSp>
      </p:grpSp>
      <p:grpSp>
        <p:nvGrpSpPr>
          <p:cNvPr id="17" name="Group 60"/>
          <p:cNvGrpSpPr>
            <a:grpSpLocks/>
          </p:cNvGrpSpPr>
          <p:nvPr/>
        </p:nvGrpSpPr>
        <p:grpSpPr bwMode="auto">
          <a:xfrm>
            <a:off x="609600" y="1066800"/>
            <a:ext cx="7862888" cy="5715000"/>
            <a:chOff x="518" y="672"/>
            <a:chExt cx="4953" cy="3600"/>
          </a:xfrm>
        </p:grpSpPr>
        <p:sp>
          <p:nvSpPr>
            <p:cNvPr id="733245" name="Text Box 61"/>
            <p:cNvSpPr txBox="1">
              <a:spLocks noChangeArrowheads="1"/>
            </p:cNvSpPr>
            <p:nvPr/>
          </p:nvSpPr>
          <p:spPr bwMode="auto">
            <a:xfrm>
              <a:off x="518" y="672"/>
              <a:ext cx="42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  部 分 积             乘 数                       说 明</a:t>
              </a:r>
            </a:p>
          </p:txBody>
        </p:sp>
        <p:sp>
          <p:nvSpPr>
            <p:cNvPr id="733246" name="Line 62"/>
            <p:cNvSpPr>
              <a:spLocks noChangeShapeType="1"/>
            </p:cNvSpPr>
            <p:nvPr/>
          </p:nvSpPr>
          <p:spPr bwMode="auto">
            <a:xfrm>
              <a:off x="624" y="1008"/>
              <a:ext cx="48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3247" name="Line 63"/>
            <p:cNvSpPr>
              <a:spLocks noChangeShapeType="1"/>
            </p:cNvSpPr>
            <p:nvPr/>
          </p:nvSpPr>
          <p:spPr bwMode="auto">
            <a:xfrm>
              <a:off x="1968" y="672"/>
              <a:ext cx="0" cy="3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3248" name="Line 64"/>
            <p:cNvSpPr>
              <a:spLocks noChangeShapeType="1"/>
            </p:cNvSpPr>
            <p:nvPr/>
          </p:nvSpPr>
          <p:spPr bwMode="auto">
            <a:xfrm>
              <a:off x="3360" y="672"/>
              <a:ext cx="0" cy="3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33249" name="Rectangle 6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33250" name="AutoShape 6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33251" name="Text Box 67"/>
          <p:cNvSpPr txBox="1">
            <a:spLocks noChangeArrowheads="1"/>
          </p:cNvSpPr>
          <p:nvPr/>
        </p:nvSpPr>
        <p:spPr bwMode="auto">
          <a:xfrm>
            <a:off x="684213" y="1989138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/>
              <a:t>＋</a:t>
            </a:r>
          </a:p>
        </p:txBody>
      </p:sp>
      <p:sp>
        <p:nvSpPr>
          <p:cNvPr id="733252" name="Text Box 68"/>
          <p:cNvSpPr txBox="1">
            <a:spLocks noChangeArrowheads="1"/>
          </p:cNvSpPr>
          <p:nvPr/>
        </p:nvSpPr>
        <p:spPr bwMode="auto">
          <a:xfrm>
            <a:off x="684213" y="3141663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/>
              <a:t>＋</a:t>
            </a:r>
          </a:p>
        </p:txBody>
      </p:sp>
      <p:sp>
        <p:nvSpPr>
          <p:cNvPr id="733253" name="Text Box 69"/>
          <p:cNvSpPr txBox="1">
            <a:spLocks noChangeArrowheads="1"/>
          </p:cNvSpPr>
          <p:nvPr/>
        </p:nvSpPr>
        <p:spPr bwMode="auto">
          <a:xfrm>
            <a:off x="684213" y="4357688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/>
              <a:t>＋</a:t>
            </a:r>
          </a:p>
        </p:txBody>
      </p:sp>
      <p:sp>
        <p:nvSpPr>
          <p:cNvPr id="733254" name="Text Box 70"/>
          <p:cNvSpPr txBox="1">
            <a:spLocks noChangeArrowheads="1"/>
          </p:cNvSpPr>
          <p:nvPr/>
        </p:nvSpPr>
        <p:spPr bwMode="auto">
          <a:xfrm>
            <a:off x="647700" y="5510213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/>
              <a:t>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Text Box 2"/>
          <p:cNvSpPr txBox="1">
            <a:spLocks noChangeArrowheads="1"/>
          </p:cNvSpPr>
          <p:nvPr/>
        </p:nvSpPr>
        <p:spPr bwMode="auto">
          <a:xfrm>
            <a:off x="669925" y="196850"/>
            <a:ext cx="1101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小结</a:t>
            </a:r>
          </a:p>
        </p:txBody>
      </p:sp>
      <p:sp>
        <p:nvSpPr>
          <p:cNvPr id="734211" name="Text Box 3"/>
          <p:cNvSpPr txBox="1">
            <a:spLocks noChangeArrowheads="1"/>
          </p:cNvSpPr>
          <p:nvPr/>
        </p:nvSpPr>
        <p:spPr bwMode="auto">
          <a:xfrm>
            <a:off x="457200" y="4275138"/>
            <a:ext cx="51990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被乘数只与部分积的高位相加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57200" y="2201863"/>
            <a:ext cx="8362950" cy="1820862"/>
            <a:chOff x="288" y="1387"/>
            <a:chExt cx="5268" cy="1147"/>
          </a:xfrm>
        </p:grpSpPr>
        <p:sp>
          <p:nvSpPr>
            <p:cNvPr id="734213" name="Text Box 5"/>
            <p:cNvSpPr txBox="1">
              <a:spLocks noChangeArrowheads="1"/>
            </p:cNvSpPr>
            <p:nvPr/>
          </p:nvSpPr>
          <p:spPr bwMode="auto">
            <a:xfrm>
              <a:off x="288" y="1387"/>
              <a:ext cx="5268" cy="1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35000"/>
                </a:lnSpc>
                <a:spcBef>
                  <a:spcPct val="0"/>
                </a:spcBef>
                <a:buFont typeface="Wingdings" pitchFamily="2" charset="2"/>
                <a:buChar char="Ø"/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由乘数的末位决定被乘数是否与原部分积相加，</a:t>
              </a:r>
            </a:p>
            <a:p>
              <a:pPr>
                <a:lnSpc>
                  <a:spcPct val="135000"/>
                </a:lnSpc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   然后     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 位形成新的部分积</a:t>
              </a:r>
              <a:r>
                <a:rPr lang="zh-CN" altLang="en-US" sz="2800">
                  <a:latin typeface="Times New Roman" pitchFamily="18" charset="0"/>
                </a:rPr>
                <a:t>，同时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乘数</a:t>
              </a:r>
              <a:r>
                <a:rPr lang="zh-CN" altLang="en-US" sz="2800">
                  <a:latin typeface="Times New Roman" pitchFamily="18" charset="0"/>
                </a:rPr>
                <a:t>      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  <a:r>
                <a:rPr lang="zh-CN" altLang="en-US" sz="900">
                  <a:solidFill>
                    <a:schemeClr val="folHlink"/>
                  </a:solidFill>
                  <a:latin typeface="Times New Roman" pitchFamily="18" charset="0"/>
                </a:rPr>
                <a:t>　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位</a:t>
              </a:r>
            </a:p>
            <a:p>
              <a:pPr>
                <a:lnSpc>
                  <a:spcPct val="135000"/>
                </a:lnSpc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　（末位移丢），空出高位存放部分积的低位。</a:t>
              </a:r>
            </a:p>
          </p:txBody>
        </p:sp>
        <p:sp>
          <p:nvSpPr>
            <p:cNvPr id="734214" name="Line 6"/>
            <p:cNvSpPr>
              <a:spLocks noChangeShapeType="1"/>
            </p:cNvSpPr>
            <p:nvPr/>
          </p:nvSpPr>
          <p:spPr bwMode="auto">
            <a:xfrm>
              <a:off x="1104" y="1988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4215" name="Line 7"/>
            <p:cNvSpPr>
              <a:spLocks noChangeShapeType="1"/>
            </p:cNvSpPr>
            <p:nvPr/>
          </p:nvSpPr>
          <p:spPr bwMode="auto">
            <a:xfrm>
              <a:off x="4606" y="1988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34216" name="Text Box 8"/>
          <p:cNvSpPr txBox="1">
            <a:spLocks noChangeArrowheads="1"/>
          </p:cNvSpPr>
          <p:nvPr/>
        </p:nvSpPr>
        <p:spPr bwMode="auto">
          <a:xfrm>
            <a:off x="914400" y="5189538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硬件</a:t>
            </a:r>
          </a:p>
        </p:txBody>
      </p:sp>
      <p:sp>
        <p:nvSpPr>
          <p:cNvPr id="734217" name="Text Box 9"/>
          <p:cNvSpPr txBox="1">
            <a:spLocks noChangeArrowheads="1"/>
          </p:cNvSpPr>
          <p:nvPr/>
        </p:nvSpPr>
        <p:spPr bwMode="auto">
          <a:xfrm>
            <a:off x="2166938" y="5211763"/>
            <a:ext cx="44053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3</a:t>
            </a:r>
            <a:r>
              <a:rPr lang="zh-CN" altLang="en-US" sz="900">
                <a:latin typeface="Times New Roman" pitchFamily="18" charset="0"/>
              </a:rPr>
              <a:t>　</a:t>
            </a:r>
            <a:r>
              <a:rPr lang="zh-CN" altLang="en-US" sz="2800">
                <a:latin typeface="Times New Roman" pitchFamily="18" charset="0"/>
              </a:rPr>
              <a:t>个寄存器，具有移位功能</a:t>
            </a:r>
          </a:p>
        </p:txBody>
      </p:sp>
      <p:sp>
        <p:nvSpPr>
          <p:cNvPr id="734218" name="Text Box 10"/>
          <p:cNvSpPr txBox="1">
            <a:spLocks noChangeArrowheads="1"/>
          </p:cNvSpPr>
          <p:nvPr/>
        </p:nvSpPr>
        <p:spPr bwMode="auto">
          <a:xfrm>
            <a:off x="2166938" y="5883275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</a:t>
            </a:r>
            <a:r>
              <a:rPr lang="zh-CN" altLang="en-US" sz="900">
                <a:latin typeface="Times New Roman" pitchFamily="18" charset="0"/>
              </a:rPr>
              <a:t>　</a:t>
            </a:r>
            <a:r>
              <a:rPr lang="zh-CN" altLang="en-US" sz="2800">
                <a:latin typeface="Times New Roman" pitchFamily="18" charset="0"/>
              </a:rPr>
              <a:t>个全加器</a:t>
            </a:r>
          </a:p>
        </p:txBody>
      </p:sp>
      <p:sp>
        <p:nvSpPr>
          <p:cNvPr id="734219" name="Rectangle 1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34221" name="Text Box 13"/>
          <p:cNvSpPr txBox="1">
            <a:spLocks noChangeArrowheads="1"/>
          </p:cNvSpPr>
          <p:nvPr/>
        </p:nvSpPr>
        <p:spPr bwMode="auto">
          <a:xfrm>
            <a:off x="457200" y="1047750"/>
            <a:ext cx="685165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乘法 </a:t>
            </a:r>
            <a:r>
              <a:rPr lang="zh-CN" altLang="en-US" sz="2800">
                <a:latin typeface="Times New Roman" pitchFamily="18" charset="0"/>
              </a:rPr>
              <a:t>运算可用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加和移位实现</a:t>
            </a:r>
          </a:p>
          <a:p>
            <a:pPr>
              <a:lnSpc>
                <a:spcPct val="12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i="1">
                <a:solidFill>
                  <a:schemeClr val="folHlink"/>
                </a:solidFill>
                <a:latin typeface="Times New Roman" pitchFamily="18" charset="0"/>
              </a:rPr>
              <a:t>　</a:t>
            </a:r>
            <a:r>
              <a:rPr lang="en-US" altLang="zh-CN" sz="2800" i="1">
                <a:solidFill>
                  <a:schemeClr val="folHlink"/>
                </a:solidFill>
                <a:latin typeface="Times New Roman" pitchFamily="18" charset="0"/>
              </a:rPr>
              <a:t>n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= 4</a:t>
            </a:r>
            <a:r>
              <a:rPr lang="en-US" altLang="zh-CN" sz="2800">
                <a:latin typeface="Times New Roman" pitchFamily="18" charset="0"/>
              </a:rPr>
              <a:t>，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加 4 次</a:t>
            </a:r>
            <a:r>
              <a:rPr lang="zh-CN" altLang="en-US" sz="2800">
                <a:latin typeface="Times New Roman" pitchFamily="18" charset="0"/>
              </a:rPr>
              <a:t>，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移 4 次</a:t>
            </a:r>
          </a:p>
        </p:txBody>
      </p:sp>
      <p:sp>
        <p:nvSpPr>
          <p:cNvPr id="734223" name="AutoShape 1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Text Box 2"/>
          <p:cNvSpPr txBox="1">
            <a:spLocks noChangeArrowheads="1"/>
          </p:cNvSpPr>
          <p:nvPr/>
        </p:nvSpPr>
        <p:spPr bwMode="auto">
          <a:xfrm>
            <a:off x="647700" y="304800"/>
            <a:ext cx="2476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4. 原码乘法</a:t>
            </a:r>
          </a:p>
        </p:txBody>
      </p:sp>
      <p:sp>
        <p:nvSpPr>
          <p:cNvPr id="735235" name="Text Box 3"/>
          <p:cNvSpPr txBox="1">
            <a:spLocks noChangeArrowheads="1"/>
          </p:cNvSpPr>
          <p:nvPr/>
        </p:nvSpPr>
        <p:spPr bwMode="auto">
          <a:xfrm>
            <a:off x="669925" y="990600"/>
            <a:ext cx="4664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(1) 原码一位乘运算规则</a:t>
            </a:r>
          </a:p>
        </p:txBody>
      </p:sp>
      <p:sp>
        <p:nvSpPr>
          <p:cNvPr id="735236" name="Text Box 4"/>
          <p:cNvSpPr txBox="1">
            <a:spLocks noChangeArrowheads="1"/>
          </p:cNvSpPr>
          <p:nvPr/>
        </p:nvSpPr>
        <p:spPr bwMode="auto">
          <a:xfrm>
            <a:off x="1203325" y="1533525"/>
            <a:ext cx="197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以小数为例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431925" y="2098675"/>
            <a:ext cx="4090988" cy="585788"/>
            <a:chOff x="902" y="1322"/>
            <a:chExt cx="2577" cy="369"/>
          </a:xfrm>
        </p:grpSpPr>
        <p:sp>
          <p:nvSpPr>
            <p:cNvPr id="735238" name="Text Box 6"/>
            <p:cNvSpPr txBox="1">
              <a:spLocks noChangeArrowheads="1"/>
            </p:cNvSpPr>
            <p:nvPr/>
          </p:nvSpPr>
          <p:spPr bwMode="auto">
            <a:xfrm>
              <a:off x="902" y="1364"/>
              <a:ext cx="257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设[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原</a:t>
              </a:r>
              <a:r>
                <a:rPr lang="zh-CN" altLang="en-US" sz="2800">
                  <a:latin typeface="Times New Roman" pitchFamily="18" charset="0"/>
                </a:rPr>
                <a:t> =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400" baseline="-25000">
                  <a:latin typeface="Times New Roman" pitchFamily="18" charset="0"/>
                </a:rPr>
                <a:t>0</a:t>
              </a:r>
              <a:r>
                <a:rPr lang="en-US" altLang="zh-CN" sz="2800">
                  <a:latin typeface="Times New Roman" pitchFamily="18" charset="0"/>
                </a:rPr>
                <a:t>.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             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35239" name="Text Box 7"/>
            <p:cNvSpPr txBox="1">
              <a:spLocks noChangeArrowheads="1"/>
            </p:cNvSpPr>
            <p:nvPr/>
          </p:nvSpPr>
          <p:spPr bwMode="auto">
            <a:xfrm>
              <a:off x="2630" y="1322"/>
              <a:ext cx="3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…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822450" y="2722563"/>
            <a:ext cx="3632200" cy="519112"/>
            <a:chOff x="1100" y="1715"/>
            <a:chExt cx="2288" cy="327"/>
          </a:xfrm>
        </p:grpSpPr>
        <p:sp>
          <p:nvSpPr>
            <p:cNvPr id="735241" name="Text Box 9"/>
            <p:cNvSpPr txBox="1">
              <a:spLocks noChangeArrowheads="1"/>
            </p:cNvSpPr>
            <p:nvPr/>
          </p:nvSpPr>
          <p:spPr bwMode="auto">
            <a:xfrm>
              <a:off x="1100" y="1715"/>
              <a:ext cx="2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[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原</a:t>
              </a:r>
              <a:r>
                <a:rPr lang="zh-CN" altLang="en-US" sz="2800">
                  <a:latin typeface="Times New Roman" pitchFamily="18" charset="0"/>
                </a:rPr>
                <a:t> =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0</a:t>
              </a:r>
              <a:r>
                <a:rPr lang="en-US" altLang="zh-CN" sz="2800">
                  <a:latin typeface="Times New Roman" pitchFamily="18" charset="0"/>
                </a:rPr>
                <a:t>.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            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35242" name="Text Box 10"/>
            <p:cNvSpPr txBox="1">
              <a:spLocks noChangeArrowheads="1"/>
            </p:cNvSpPr>
            <p:nvPr/>
          </p:nvSpPr>
          <p:spPr bwMode="auto">
            <a:xfrm>
              <a:off x="2640" y="1715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528888" y="3886200"/>
            <a:ext cx="3948112" cy="519113"/>
            <a:chOff x="1593" y="2448"/>
            <a:chExt cx="2487" cy="327"/>
          </a:xfrm>
        </p:grpSpPr>
        <p:sp>
          <p:nvSpPr>
            <p:cNvPr id="735244" name="Text Box 12"/>
            <p:cNvSpPr txBox="1">
              <a:spLocks noChangeArrowheads="1"/>
            </p:cNvSpPr>
            <p:nvPr/>
          </p:nvSpPr>
          <p:spPr bwMode="auto">
            <a:xfrm>
              <a:off x="1593" y="2448"/>
              <a:ext cx="24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= (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400" baseline="-25000">
                  <a:latin typeface="Times New Roman" pitchFamily="18" charset="0"/>
                </a:rPr>
                <a:t>0</a:t>
              </a:r>
              <a:r>
                <a:rPr lang="en-US" altLang="zh-CN" sz="2800">
                  <a:latin typeface="Times New Roman" pitchFamily="18" charset="0"/>
                </a:rPr>
                <a:t>   </a:t>
              </a:r>
              <a:r>
                <a:rPr lang="en-US" altLang="zh-CN">
                  <a:latin typeface="Times New Roman" pitchFamily="18" charset="0"/>
                </a:rPr>
                <a:t>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0</a:t>
              </a:r>
              <a:r>
                <a:rPr lang="en-US" altLang="zh-CN" sz="2800">
                  <a:latin typeface="Times New Roman" pitchFamily="18" charset="0"/>
                </a:rPr>
                <a:t>).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*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8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735245" name="AutoShape 13"/>
            <p:cNvSpPr>
              <a:spLocks noChangeArrowheads="1"/>
            </p:cNvSpPr>
            <p:nvPr/>
          </p:nvSpPr>
          <p:spPr bwMode="auto">
            <a:xfrm>
              <a:off x="2095" y="2547"/>
              <a:ext cx="147" cy="147"/>
            </a:xfrm>
            <a:prstGeom prst="flowChartOr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371600" y="3276600"/>
            <a:ext cx="6721475" cy="550863"/>
            <a:chOff x="864" y="2064"/>
            <a:chExt cx="4234" cy="347"/>
          </a:xfrm>
        </p:grpSpPr>
        <p:sp>
          <p:nvSpPr>
            <p:cNvPr id="735247" name="AutoShape 15"/>
            <p:cNvSpPr>
              <a:spLocks noChangeArrowheads="1"/>
            </p:cNvSpPr>
            <p:nvPr/>
          </p:nvSpPr>
          <p:spPr bwMode="auto">
            <a:xfrm>
              <a:off x="2095" y="2183"/>
              <a:ext cx="147" cy="147"/>
            </a:xfrm>
            <a:prstGeom prst="flowChartOr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864" y="2064"/>
              <a:ext cx="4234" cy="347"/>
              <a:chOff x="864" y="2064"/>
              <a:chExt cx="4234" cy="347"/>
            </a:xfrm>
          </p:grpSpPr>
          <p:sp>
            <p:nvSpPr>
              <p:cNvPr id="735249" name="Text Box 17"/>
              <p:cNvSpPr txBox="1">
                <a:spLocks noChangeArrowheads="1"/>
              </p:cNvSpPr>
              <p:nvPr/>
            </p:nvSpPr>
            <p:spPr bwMode="auto">
              <a:xfrm>
                <a:off x="864" y="2084"/>
                <a:ext cx="423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>
                    <a:latin typeface="Times New Roman" pitchFamily="18" charset="0"/>
                  </a:rPr>
                  <a:t>[</a:t>
                </a:r>
                <a:r>
                  <a:rPr lang="en-US" altLang="zh-CN" sz="2800" i="1">
                    <a:latin typeface="Times New Roman" pitchFamily="18" charset="0"/>
                  </a:rPr>
                  <a:t>x</a:t>
                </a:r>
                <a:r>
                  <a:rPr lang="en-US" altLang="zh-CN" sz="2800">
                    <a:latin typeface="Times New Roman" pitchFamily="18" charset="0"/>
                  </a:rPr>
                  <a:t> </a:t>
                </a:r>
                <a:r>
                  <a:rPr lang="en-US" altLang="zh-CN" sz="2400">
                    <a:latin typeface="Times New Roman" pitchFamily="18" charset="0"/>
                    <a:cs typeface="Times New Roman" pitchFamily="18" charset="0"/>
                  </a:rPr>
                  <a:t>• </a:t>
                </a:r>
                <a:r>
                  <a:rPr lang="en-US" altLang="zh-CN" sz="2800" i="1">
                    <a:latin typeface="Times New Roman" pitchFamily="18" charset="0"/>
                  </a:rPr>
                  <a:t>y</a:t>
                </a:r>
                <a:r>
                  <a:rPr lang="en-US" altLang="zh-CN" sz="2800">
                    <a:latin typeface="Times New Roman" pitchFamily="18" charset="0"/>
                  </a:rPr>
                  <a:t>]</a:t>
                </a:r>
                <a:r>
                  <a:rPr lang="zh-CN" altLang="en-US" sz="2400" baseline="-25000">
                    <a:latin typeface="Times New Roman" pitchFamily="18" charset="0"/>
                  </a:rPr>
                  <a:t>原</a:t>
                </a:r>
                <a:r>
                  <a:rPr lang="zh-CN" altLang="en-US" sz="2800">
                    <a:latin typeface="Times New Roman" pitchFamily="18" charset="0"/>
                  </a:rPr>
                  <a:t> = (</a:t>
                </a:r>
                <a:r>
                  <a:rPr lang="en-US" altLang="zh-CN" sz="2800" i="1">
                    <a:latin typeface="Times New Roman" pitchFamily="18" charset="0"/>
                  </a:rPr>
                  <a:t>x</a:t>
                </a:r>
                <a:r>
                  <a:rPr lang="en-US" altLang="zh-CN" sz="2400" baseline="-25000">
                    <a:latin typeface="Times New Roman" pitchFamily="18" charset="0"/>
                  </a:rPr>
                  <a:t>0</a:t>
                </a:r>
                <a:r>
                  <a:rPr lang="en-US" altLang="zh-CN" sz="2800" baseline="-25000">
                    <a:latin typeface="Times New Roman" pitchFamily="18" charset="0"/>
                  </a:rPr>
                  <a:t>     </a:t>
                </a:r>
                <a:r>
                  <a:rPr lang="en-US" altLang="zh-CN" sz="2800" i="1">
                    <a:latin typeface="Times New Roman" pitchFamily="18" charset="0"/>
                  </a:rPr>
                  <a:t>y</a:t>
                </a:r>
                <a:r>
                  <a:rPr lang="en-US" altLang="zh-CN" sz="2400" baseline="-25000">
                    <a:latin typeface="Times New Roman" pitchFamily="18" charset="0"/>
                  </a:rPr>
                  <a:t>0</a:t>
                </a:r>
                <a:r>
                  <a:rPr lang="en-US" altLang="zh-CN" sz="2800">
                    <a:latin typeface="Times New Roman" pitchFamily="18" charset="0"/>
                  </a:rPr>
                  <a:t>).(0. </a:t>
                </a:r>
                <a:r>
                  <a:rPr lang="en-US" altLang="zh-CN" sz="2800" i="1">
                    <a:latin typeface="Times New Roman" pitchFamily="18" charset="0"/>
                  </a:rPr>
                  <a:t>x</a:t>
                </a:r>
                <a:r>
                  <a:rPr lang="en-US" altLang="zh-CN" sz="2400" baseline="-25000">
                    <a:latin typeface="Times New Roman" pitchFamily="18" charset="0"/>
                  </a:rPr>
                  <a:t>1</a:t>
                </a:r>
                <a:r>
                  <a:rPr lang="en-US" altLang="zh-CN" sz="2800" i="1">
                    <a:latin typeface="Times New Roman" pitchFamily="18" charset="0"/>
                  </a:rPr>
                  <a:t>x</a:t>
                </a:r>
                <a:r>
                  <a:rPr lang="en-US" altLang="zh-CN" sz="2400" baseline="-25000">
                    <a:latin typeface="Times New Roman" pitchFamily="18" charset="0"/>
                  </a:rPr>
                  <a:t>2 </a:t>
                </a:r>
                <a:r>
                  <a:rPr lang="en-US" altLang="zh-CN" sz="2800">
                    <a:latin typeface="Times New Roman" pitchFamily="18" charset="0"/>
                  </a:rPr>
                  <a:t>      </a:t>
                </a:r>
                <a:r>
                  <a:rPr lang="en-US" altLang="zh-CN" sz="2800" i="1">
                    <a:latin typeface="Times New Roman" pitchFamily="18" charset="0"/>
                  </a:rPr>
                  <a:t>x</a:t>
                </a:r>
                <a:r>
                  <a:rPr lang="en-US" altLang="zh-CN" sz="2400" i="1" baseline="-25000">
                    <a:latin typeface="Times New Roman" pitchFamily="18" charset="0"/>
                  </a:rPr>
                  <a:t>n</a:t>
                </a:r>
                <a:r>
                  <a:rPr lang="en-US" altLang="zh-CN" sz="2800">
                    <a:latin typeface="Times New Roman" pitchFamily="18" charset="0"/>
                  </a:rPr>
                  <a:t>)(0.</a:t>
                </a:r>
                <a:r>
                  <a:rPr lang="en-US" altLang="zh-CN" sz="2800" i="1">
                    <a:latin typeface="Times New Roman" pitchFamily="18" charset="0"/>
                  </a:rPr>
                  <a:t>y</a:t>
                </a:r>
                <a:r>
                  <a:rPr lang="en-US" altLang="zh-CN" sz="2400" baseline="-25000">
                    <a:latin typeface="Times New Roman" pitchFamily="18" charset="0"/>
                  </a:rPr>
                  <a:t>1</a:t>
                </a:r>
                <a:r>
                  <a:rPr lang="en-US" altLang="zh-CN" sz="2800" i="1">
                    <a:latin typeface="Times New Roman" pitchFamily="18" charset="0"/>
                  </a:rPr>
                  <a:t>y</a:t>
                </a:r>
                <a:r>
                  <a:rPr lang="en-US" altLang="zh-CN" sz="2400" baseline="-25000">
                    <a:latin typeface="Times New Roman" pitchFamily="18" charset="0"/>
                  </a:rPr>
                  <a:t>2</a:t>
                </a:r>
                <a:r>
                  <a:rPr lang="en-US" altLang="zh-CN" sz="2800">
                    <a:latin typeface="Times New Roman" pitchFamily="18" charset="0"/>
                  </a:rPr>
                  <a:t>       </a:t>
                </a:r>
                <a:r>
                  <a:rPr lang="en-US" altLang="zh-CN" sz="2800" i="1">
                    <a:latin typeface="Times New Roman" pitchFamily="18" charset="0"/>
                  </a:rPr>
                  <a:t>y</a:t>
                </a:r>
                <a:r>
                  <a:rPr lang="en-US" altLang="zh-CN" sz="2400" i="1" baseline="-25000">
                    <a:latin typeface="Times New Roman" pitchFamily="18" charset="0"/>
                  </a:rPr>
                  <a:t>n</a:t>
                </a:r>
                <a:r>
                  <a:rPr lang="en-US" altLang="zh-CN" sz="2800"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735250" name="Text Box 18"/>
              <p:cNvSpPr txBox="1">
                <a:spLocks noChangeArrowheads="1"/>
              </p:cNvSpPr>
              <p:nvPr/>
            </p:nvSpPr>
            <p:spPr bwMode="auto">
              <a:xfrm>
                <a:off x="3195" y="2064"/>
                <a:ext cx="3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735251" name="Text Box 19"/>
              <p:cNvSpPr txBox="1">
                <a:spLocks noChangeArrowheads="1"/>
              </p:cNvSpPr>
              <p:nvPr/>
            </p:nvSpPr>
            <p:spPr bwMode="auto">
              <a:xfrm>
                <a:off x="4443" y="2064"/>
                <a:ext cx="3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…</a:t>
                </a:r>
              </a:p>
            </p:txBody>
          </p:sp>
        </p:grp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1295400" y="4357688"/>
            <a:ext cx="6186488" cy="571500"/>
            <a:chOff x="710" y="2745"/>
            <a:chExt cx="3897" cy="360"/>
          </a:xfrm>
        </p:grpSpPr>
        <p:sp>
          <p:nvSpPr>
            <p:cNvPr id="735253" name="Text Box 21"/>
            <p:cNvSpPr txBox="1">
              <a:spLocks noChangeArrowheads="1"/>
            </p:cNvSpPr>
            <p:nvPr/>
          </p:nvSpPr>
          <p:spPr bwMode="auto">
            <a:xfrm>
              <a:off x="710" y="2778"/>
              <a:ext cx="389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式中  </a:t>
              </a: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x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*</a:t>
              </a:r>
              <a:r>
                <a:rPr lang="en-US" altLang="zh-CN" sz="2800">
                  <a:latin typeface="Times New Roman" pitchFamily="18" charset="0"/>
                </a:rPr>
                <a:t>= 0.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 baseline="-25000">
                  <a:latin typeface="Times New Roman" pitchFamily="18" charset="0"/>
                </a:rPr>
                <a:t> </a:t>
              </a:r>
              <a:r>
                <a:rPr lang="en-US" altLang="zh-CN" sz="2800">
                  <a:latin typeface="Times New Roman" pitchFamily="18" charset="0"/>
                </a:rPr>
                <a:t>     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     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为 </a:t>
              </a: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x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的绝对值</a:t>
              </a:r>
            </a:p>
          </p:txBody>
        </p:sp>
        <p:sp>
          <p:nvSpPr>
            <p:cNvPr id="735254" name="Text Box 22"/>
            <p:cNvSpPr txBox="1">
              <a:spLocks noChangeArrowheads="1"/>
            </p:cNvSpPr>
            <p:nvPr/>
          </p:nvSpPr>
          <p:spPr bwMode="auto">
            <a:xfrm>
              <a:off x="2256" y="2745"/>
              <a:ext cx="3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…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2190750" y="4914900"/>
            <a:ext cx="5283200" cy="571500"/>
            <a:chOff x="1292" y="3096"/>
            <a:chExt cx="3328" cy="360"/>
          </a:xfrm>
        </p:grpSpPr>
        <p:sp>
          <p:nvSpPr>
            <p:cNvPr id="735256" name="Text Box 24"/>
            <p:cNvSpPr txBox="1">
              <a:spLocks noChangeArrowheads="1"/>
            </p:cNvSpPr>
            <p:nvPr/>
          </p:nvSpPr>
          <p:spPr bwMode="auto">
            <a:xfrm>
              <a:off x="1292" y="3129"/>
              <a:ext cx="33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y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*</a:t>
              </a:r>
              <a:r>
                <a:rPr lang="en-US" altLang="zh-CN" sz="2800">
                  <a:latin typeface="Times New Roman" pitchFamily="18" charset="0"/>
                </a:rPr>
                <a:t>= 0</a:t>
              </a:r>
              <a:r>
                <a:rPr lang="en-US" altLang="en-US" sz="2800">
                  <a:latin typeface="Times New Roman" pitchFamily="18" charset="0"/>
                </a:rPr>
                <a:t>.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 baseline="-25000">
                  <a:latin typeface="Times New Roman" pitchFamily="18" charset="0"/>
                </a:rPr>
                <a:t> </a:t>
              </a:r>
              <a:r>
                <a:rPr lang="en-US" altLang="zh-CN" sz="2800">
                  <a:latin typeface="Times New Roman" pitchFamily="18" charset="0"/>
                </a:rPr>
                <a:t>    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      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为 </a:t>
              </a: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y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的绝对值</a:t>
              </a:r>
            </a:p>
          </p:txBody>
        </p:sp>
        <p:sp>
          <p:nvSpPr>
            <p:cNvPr id="735257" name="Text Box 25"/>
            <p:cNvSpPr txBox="1">
              <a:spLocks noChangeArrowheads="1"/>
            </p:cNvSpPr>
            <p:nvPr/>
          </p:nvSpPr>
          <p:spPr bwMode="auto">
            <a:xfrm>
              <a:off x="2256" y="3096"/>
              <a:ext cx="3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…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1196975" y="5576888"/>
            <a:ext cx="4722813" cy="519112"/>
            <a:chOff x="754" y="3513"/>
            <a:chExt cx="2975" cy="327"/>
          </a:xfrm>
        </p:grpSpPr>
        <p:sp>
          <p:nvSpPr>
            <p:cNvPr id="735259" name="Text Box 27"/>
            <p:cNvSpPr txBox="1">
              <a:spLocks noChangeArrowheads="1"/>
            </p:cNvSpPr>
            <p:nvPr/>
          </p:nvSpPr>
          <p:spPr bwMode="auto">
            <a:xfrm>
              <a:off x="754" y="3513"/>
              <a:ext cx="297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乘积的符号位单独处理 </a:t>
              </a: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x</a:t>
              </a:r>
              <a:r>
                <a:rPr lang="en-US" altLang="zh-CN" sz="2400" baseline="-2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    </a:t>
              </a: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35260" name="AutoShape 28"/>
            <p:cNvSpPr>
              <a:spLocks noChangeArrowheads="1"/>
            </p:cNvSpPr>
            <p:nvPr/>
          </p:nvSpPr>
          <p:spPr bwMode="auto">
            <a:xfrm>
              <a:off x="3312" y="3609"/>
              <a:ext cx="147" cy="147"/>
            </a:xfrm>
            <a:prstGeom prst="flowChartOr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35261" name="Text Box 29"/>
          <p:cNvSpPr txBox="1">
            <a:spLocks noChangeArrowheads="1"/>
          </p:cNvSpPr>
          <p:nvPr/>
        </p:nvSpPr>
        <p:spPr bwMode="auto">
          <a:xfrm>
            <a:off x="1196975" y="6162675"/>
            <a:ext cx="4803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数值部分为绝对值相乘 </a:t>
            </a:r>
            <a:r>
              <a:rPr lang="en-US" altLang="zh-CN" sz="2800" i="1">
                <a:solidFill>
                  <a:schemeClr val="folHlink"/>
                </a:solidFill>
                <a:latin typeface="Times New Roman" pitchFamily="18" charset="0"/>
              </a:rPr>
              <a:t>x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*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735262" name="Rectangle 3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35263" name="AutoShape 3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4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3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5" grpId="0" autoUpdateAnimBg="0"/>
      <p:bldP spid="735236" grpId="0" autoUpdateAnimBg="0"/>
      <p:bldP spid="73526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5791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(2) 原码一位乘递推公式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74725" y="1057275"/>
            <a:ext cx="4664075" cy="519113"/>
            <a:chOff x="614" y="666"/>
            <a:chExt cx="2938" cy="327"/>
          </a:xfrm>
        </p:grpSpPr>
        <p:sp>
          <p:nvSpPr>
            <p:cNvPr id="736260" name="Text Box 4"/>
            <p:cNvSpPr txBox="1">
              <a:spLocks noChangeArrowheads="1"/>
            </p:cNvSpPr>
            <p:nvPr/>
          </p:nvSpPr>
          <p:spPr bwMode="auto">
            <a:xfrm>
              <a:off x="614" y="666"/>
              <a:ext cx="293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*</a:t>
              </a:r>
              <a:r>
                <a:rPr lang="en-US" altLang="zh-CN" sz="1400">
                  <a:latin typeface="Times New Roman" pitchFamily="18" charset="0"/>
                  <a:cs typeface="Times New Roman" pitchFamily="18" charset="0"/>
                </a:rPr>
                <a:t>•</a:t>
              </a:r>
              <a:r>
                <a:rPr lang="en-US" altLang="zh-CN" sz="16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800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* = </a:t>
              </a:r>
              <a:r>
                <a:rPr lang="en-US" altLang="zh-CN" sz="2800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*(0.</a:t>
              </a:r>
              <a:r>
                <a:rPr lang="en-US" altLang="zh-CN" sz="2800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800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       </a:t>
              </a:r>
              <a:r>
                <a:rPr lang="en-US" altLang="zh-CN" sz="2800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altLang="zh-CN" sz="2800" baseline="-25000">
                <a:latin typeface="Times New Roman" pitchFamily="18" charset="0"/>
              </a:endParaRPr>
            </a:p>
          </p:txBody>
        </p:sp>
        <p:sp>
          <p:nvSpPr>
            <p:cNvPr id="736261" name="Text Box 5"/>
            <p:cNvSpPr txBox="1">
              <a:spLocks noChangeArrowheads="1"/>
            </p:cNvSpPr>
            <p:nvPr/>
          </p:nvSpPr>
          <p:spPr bwMode="auto">
            <a:xfrm>
              <a:off x="2245" y="666"/>
              <a:ext cx="80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898650" y="1725613"/>
            <a:ext cx="5049838" cy="585787"/>
            <a:chOff x="1196" y="1087"/>
            <a:chExt cx="3181" cy="369"/>
          </a:xfrm>
        </p:grpSpPr>
        <p:sp>
          <p:nvSpPr>
            <p:cNvPr id="736263" name="Text Box 7"/>
            <p:cNvSpPr txBox="1">
              <a:spLocks noChangeArrowheads="1"/>
            </p:cNvSpPr>
            <p:nvPr/>
          </p:nvSpPr>
          <p:spPr bwMode="auto">
            <a:xfrm>
              <a:off x="1196" y="1129"/>
              <a:ext cx="318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=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*(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800">
                  <a:latin typeface="Times New Roman" pitchFamily="18" charset="0"/>
                </a:rPr>
                <a:t>2</a:t>
              </a:r>
              <a:r>
                <a:rPr lang="en-US" altLang="zh-CN" sz="2400" baseline="45000">
                  <a:latin typeface="Times New Roman" pitchFamily="18" charset="0"/>
                </a:rPr>
                <a:t>-1</a:t>
              </a:r>
              <a:r>
                <a:rPr lang="en-US" altLang="zh-CN" sz="2800">
                  <a:latin typeface="Times New Roman" pitchFamily="18" charset="0"/>
                </a:rPr>
                <a:t>+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2</a:t>
              </a:r>
              <a:r>
                <a:rPr lang="en-US" altLang="zh-CN" sz="2400" baseline="45000">
                  <a:latin typeface="Times New Roman" pitchFamily="18" charset="0"/>
                </a:rPr>
                <a:t>-2</a:t>
              </a:r>
              <a:r>
                <a:rPr lang="en-US" altLang="zh-CN" sz="2800">
                  <a:latin typeface="Times New Roman" pitchFamily="18" charset="0"/>
                </a:rPr>
                <a:t>+        +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2</a:t>
              </a:r>
              <a:r>
                <a:rPr lang="en-US" altLang="zh-CN" sz="2400" baseline="45000">
                  <a:latin typeface="Times New Roman" pitchFamily="18" charset="0"/>
                </a:rPr>
                <a:t>-</a:t>
              </a:r>
              <a:r>
                <a:rPr lang="en-US" altLang="zh-CN" sz="2400" i="1" baseline="4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736264" name="Text Box 8"/>
            <p:cNvSpPr txBox="1">
              <a:spLocks noChangeArrowheads="1"/>
            </p:cNvSpPr>
            <p:nvPr/>
          </p:nvSpPr>
          <p:spPr bwMode="auto">
            <a:xfrm>
              <a:off x="2835" y="1087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898650" y="2462213"/>
            <a:ext cx="6705600" cy="585787"/>
            <a:chOff x="1196" y="1551"/>
            <a:chExt cx="4224" cy="369"/>
          </a:xfrm>
        </p:grpSpPr>
        <p:sp>
          <p:nvSpPr>
            <p:cNvPr id="736266" name="Text Box 10"/>
            <p:cNvSpPr txBox="1">
              <a:spLocks noChangeArrowheads="1"/>
            </p:cNvSpPr>
            <p:nvPr/>
          </p:nvSpPr>
          <p:spPr bwMode="auto">
            <a:xfrm>
              <a:off x="1196" y="1593"/>
              <a:ext cx="42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= 2</a:t>
              </a:r>
              <a:r>
                <a:rPr lang="zh-CN" altLang="en-US" sz="2400" baseline="45000">
                  <a:latin typeface="Times New Roman" pitchFamily="18" charset="0"/>
                </a:rPr>
                <a:t>-1</a:t>
              </a:r>
              <a:r>
                <a:rPr lang="zh-CN" altLang="en-US" sz="2800">
                  <a:latin typeface="Times New Roman" pitchFamily="18" charset="0"/>
                </a:rPr>
                <a:t>(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*+2</a:t>
              </a:r>
              <a:r>
                <a:rPr lang="en-US" altLang="zh-CN" sz="2400" baseline="45000">
                  <a:latin typeface="Times New Roman" pitchFamily="18" charset="0"/>
                </a:rPr>
                <a:t>-1</a:t>
              </a:r>
              <a:r>
                <a:rPr lang="en-US" altLang="zh-CN" sz="2800">
                  <a:latin typeface="Times New Roman" pitchFamily="18" charset="0"/>
                </a:rPr>
                <a:t>(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*+      2</a:t>
              </a:r>
              <a:r>
                <a:rPr lang="en-US" altLang="zh-CN" sz="2400" baseline="45000">
                  <a:latin typeface="Times New Roman" pitchFamily="18" charset="0"/>
                </a:rPr>
                <a:t>-1</a:t>
              </a:r>
              <a:r>
                <a:rPr lang="en-US" altLang="zh-CN" sz="2800">
                  <a:latin typeface="Times New Roman" pitchFamily="18" charset="0"/>
                </a:rPr>
                <a:t>(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* + 0)     ))</a:t>
              </a:r>
            </a:p>
          </p:txBody>
        </p:sp>
        <p:sp>
          <p:nvSpPr>
            <p:cNvPr id="736267" name="Text Box 11"/>
            <p:cNvSpPr txBox="1">
              <a:spLocks noChangeArrowheads="1"/>
            </p:cNvSpPr>
            <p:nvPr/>
          </p:nvSpPr>
          <p:spPr bwMode="auto">
            <a:xfrm>
              <a:off x="3084" y="1551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736268" name="Text Box 12"/>
            <p:cNvSpPr txBox="1">
              <a:spLocks noChangeArrowheads="1"/>
            </p:cNvSpPr>
            <p:nvPr/>
          </p:nvSpPr>
          <p:spPr bwMode="auto">
            <a:xfrm>
              <a:off x="4514" y="1551"/>
              <a:ext cx="3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 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5562600" y="3276600"/>
            <a:ext cx="1676400" cy="609600"/>
            <a:chOff x="3504" y="2064"/>
            <a:chExt cx="1056" cy="384"/>
          </a:xfrm>
        </p:grpSpPr>
        <p:sp>
          <p:nvSpPr>
            <p:cNvPr id="736270" name="AutoShape 14"/>
            <p:cNvSpPr>
              <a:spLocks/>
            </p:cNvSpPr>
            <p:nvPr/>
          </p:nvSpPr>
          <p:spPr bwMode="auto">
            <a:xfrm rot="16200000">
              <a:off x="3960" y="1608"/>
              <a:ext cx="144" cy="1056"/>
            </a:xfrm>
            <a:prstGeom prst="leftBrace">
              <a:avLst>
                <a:gd name="adj1" fmla="val 61111"/>
                <a:gd name="adj2" fmla="val 50000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6271" name="Text Box 15"/>
            <p:cNvSpPr txBox="1">
              <a:spLocks noChangeArrowheads="1"/>
            </p:cNvSpPr>
            <p:nvPr/>
          </p:nvSpPr>
          <p:spPr bwMode="auto">
            <a:xfrm>
              <a:off x="3933" y="2121"/>
              <a:ext cx="26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z</a:t>
              </a:r>
              <a:r>
                <a:rPr lang="en-US" altLang="zh-CN" sz="2400" baseline="-2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2362200" y="3810000"/>
            <a:ext cx="5562600" cy="609600"/>
            <a:chOff x="1488" y="2400"/>
            <a:chExt cx="3504" cy="384"/>
          </a:xfrm>
        </p:grpSpPr>
        <p:sp>
          <p:nvSpPr>
            <p:cNvPr id="736273" name="AutoShape 17"/>
            <p:cNvSpPr>
              <a:spLocks/>
            </p:cNvSpPr>
            <p:nvPr/>
          </p:nvSpPr>
          <p:spPr bwMode="auto">
            <a:xfrm rot="16200000">
              <a:off x="3168" y="720"/>
              <a:ext cx="144" cy="3504"/>
            </a:xfrm>
            <a:prstGeom prst="leftBrace">
              <a:avLst>
                <a:gd name="adj1" fmla="val 202778"/>
                <a:gd name="adj2" fmla="val 50000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36274" name="Text Box 18"/>
            <p:cNvSpPr txBox="1">
              <a:spLocks noChangeArrowheads="1"/>
            </p:cNvSpPr>
            <p:nvPr/>
          </p:nvSpPr>
          <p:spPr bwMode="auto">
            <a:xfrm>
              <a:off x="3120" y="2457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z</a:t>
              </a:r>
              <a:r>
                <a:rPr lang="en-US" altLang="zh-CN" sz="2800" i="1" baseline="-25000">
                  <a:solidFill>
                    <a:schemeClr val="folHlink"/>
                  </a:solidFill>
                  <a:latin typeface="Times New Roman" pitchFamily="18" charset="0"/>
                </a:rPr>
                <a:t>n</a:t>
              </a:r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1120775" y="4191000"/>
            <a:ext cx="2662238" cy="2286000"/>
            <a:chOff x="706" y="2640"/>
            <a:chExt cx="1677" cy="1440"/>
          </a:xfrm>
        </p:grpSpPr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720" y="2640"/>
              <a:ext cx="1663" cy="1440"/>
              <a:chOff x="720" y="2640"/>
              <a:chExt cx="1663" cy="1440"/>
            </a:xfrm>
          </p:grpSpPr>
          <p:sp>
            <p:nvSpPr>
              <p:cNvPr id="736277" name="Text Box 21"/>
              <p:cNvSpPr txBox="1">
                <a:spLocks noChangeArrowheads="1"/>
              </p:cNvSpPr>
              <p:nvPr/>
            </p:nvSpPr>
            <p:spPr bwMode="auto">
              <a:xfrm>
                <a:off x="720" y="2640"/>
                <a:ext cx="619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i="1">
                    <a:latin typeface="Times New Roman" pitchFamily="18" charset="0"/>
                  </a:rPr>
                  <a:t>z</a:t>
                </a:r>
                <a:r>
                  <a:rPr lang="en-US" altLang="zh-CN" sz="2400" baseline="-25000">
                    <a:latin typeface="Times New Roman" pitchFamily="18" charset="0"/>
                  </a:rPr>
                  <a:t>0</a:t>
                </a:r>
                <a:r>
                  <a:rPr lang="en-US" altLang="zh-CN" sz="2800">
                    <a:latin typeface="Times New Roman" pitchFamily="18" charset="0"/>
                  </a:rPr>
                  <a:t> = 0</a:t>
                </a:r>
                <a:endParaRPr lang="en-US" altLang="zh-CN" sz="2800" baseline="-25000">
                  <a:latin typeface="Times New Roman" pitchFamily="18" charset="0"/>
                </a:endParaRPr>
              </a:p>
            </p:txBody>
          </p:sp>
          <p:sp>
            <p:nvSpPr>
              <p:cNvPr id="736278" name="Text Box 22"/>
              <p:cNvSpPr txBox="1">
                <a:spLocks noChangeArrowheads="1"/>
              </p:cNvSpPr>
              <p:nvPr/>
            </p:nvSpPr>
            <p:spPr bwMode="auto">
              <a:xfrm>
                <a:off x="720" y="2909"/>
                <a:ext cx="1549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i="1">
                    <a:latin typeface="Times New Roman" pitchFamily="18" charset="0"/>
                  </a:rPr>
                  <a:t>z</a:t>
                </a:r>
                <a:r>
                  <a:rPr lang="en-US" altLang="zh-CN" sz="2400" baseline="-25000">
                    <a:latin typeface="Times New Roman" pitchFamily="18" charset="0"/>
                  </a:rPr>
                  <a:t>1</a:t>
                </a:r>
                <a:r>
                  <a:rPr lang="en-US" altLang="zh-CN" sz="2800">
                    <a:latin typeface="Times New Roman" pitchFamily="18" charset="0"/>
                  </a:rPr>
                  <a:t> = 2</a:t>
                </a:r>
                <a:r>
                  <a:rPr lang="en-US" altLang="zh-CN" sz="2400" baseline="45000">
                    <a:latin typeface="Times New Roman" pitchFamily="18" charset="0"/>
                  </a:rPr>
                  <a:t>-1</a:t>
                </a:r>
                <a:r>
                  <a:rPr lang="en-US" altLang="zh-CN" sz="2800">
                    <a:latin typeface="Times New Roman" pitchFamily="18" charset="0"/>
                  </a:rPr>
                  <a:t>(</a:t>
                </a:r>
                <a:r>
                  <a:rPr lang="en-US" altLang="zh-CN" sz="2800" i="1">
                    <a:latin typeface="Times New Roman" pitchFamily="18" charset="0"/>
                  </a:rPr>
                  <a:t>y</a:t>
                </a:r>
                <a:r>
                  <a:rPr lang="en-US" altLang="zh-CN" sz="2400" i="1" baseline="-25000">
                    <a:latin typeface="Times New Roman" pitchFamily="18" charset="0"/>
                  </a:rPr>
                  <a:t>n</a:t>
                </a:r>
                <a:r>
                  <a:rPr lang="en-US" altLang="zh-CN" sz="2800" i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800">
                    <a:latin typeface="Times New Roman" pitchFamily="18" charset="0"/>
                    <a:cs typeface="Times New Roman" pitchFamily="18" charset="0"/>
                  </a:rPr>
                  <a:t>*+</a:t>
                </a:r>
                <a:r>
                  <a:rPr lang="en-US" altLang="zh-CN" sz="2800" i="1">
                    <a:latin typeface="Times New Roman" pitchFamily="18" charset="0"/>
                    <a:cs typeface="Times New Roman" pitchFamily="18" charset="0"/>
                  </a:rPr>
                  <a:t>z</a:t>
                </a:r>
                <a:r>
                  <a:rPr lang="en-US" altLang="zh-CN" sz="2400" baseline="-2500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altLang="zh-CN" sz="280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altLang="zh-CN" sz="2800" baseline="-25000">
                  <a:latin typeface="Times New Roman" pitchFamily="18" charset="0"/>
                </a:endParaRPr>
              </a:p>
            </p:txBody>
          </p:sp>
          <p:sp>
            <p:nvSpPr>
              <p:cNvPr id="736279" name="Text Box 23"/>
              <p:cNvSpPr txBox="1">
                <a:spLocks noChangeArrowheads="1"/>
              </p:cNvSpPr>
              <p:nvPr/>
            </p:nvSpPr>
            <p:spPr bwMode="auto">
              <a:xfrm>
                <a:off x="720" y="3177"/>
                <a:ext cx="16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i="1">
                    <a:latin typeface="Times New Roman" pitchFamily="18" charset="0"/>
                  </a:rPr>
                  <a:t>z</a:t>
                </a:r>
                <a:r>
                  <a:rPr lang="en-US" altLang="zh-CN" sz="2400" baseline="-25000">
                    <a:latin typeface="Times New Roman" pitchFamily="18" charset="0"/>
                  </a:rPr>
                  <a:t>2</a:t>
                </a:r>
                <a:r>
                  <a:rPr lang="en-US" altLang="zh-CN" sz="2800">
                    <a:latin typeface="Times New Roman" pitchFamily="18" charset="0"/>
                  </a:rPr>
                  <a:t> = 2</a:t>
                </a:r>
                <a:r>
                  <a:rPr lang="en-US" altLang="zh-CN" sz="2400" baseline="45000">
                    <a:latin typeface="Times New Roman" pitchFamily="18" charset="0"/>
                  </a:rPr>
                  <a:t>-1</a:t>
                </a:r>
                <a:r>
                  <a:rPr lang="en-US" altLang="zh-CN" sz="2800">
                    <a:latin typeface="Times New Roman" pitchFamily="18" charset="0"/>
                  </a:rPr>
                  <a:t>(</a:t>
                </a:r>
                <a:r>
                  <a:rPr lang="en-US" altLang="zh-CN" sz="2800" i="1">
                    <a:latin typeface="Times New Roman" pitchFamily="18" charset="0"/>
                  </a:rPr>
                  <a:t>y</a:t>
                </a:r>
                <a:r>
                  <a:rPr lang="en-US" altLang="zh-CN" sz="2400" i="1" baseline="-25000">
                    <a:latin typeface="Times New Roman" pitchFamily="18" charset="0"/>
                  </a:rPr>
                  <a:t>n</a:t>
                </a:r>
                <a:r>
                  <a:rPr lang="en-US" altLang="zh-CN" sz="2400" baseline="-25000">
                    <a:latin typeface="Times New Roman" pitchFamily="18" charset="0"/>
                  </a:rPr>
                  <a:t>-1</a:t>
                </a:r>
                <a:r>
                  <a:rPr lang="en-US" altLang="zh-CN" sz="2800" i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800">
                    <a:latin typeface="Times New Roman" pitchFamily="18" charset="0"/>
                    <a:cs typeface="Times New Roman" pitchFamily="18" charset="0"/>
                  </a:rPr>
                  <a:t>*+</a:t>
                </a:r>
                <a:r>
                  <a:rPr lang="en-US" altLang="zh-CN" sz="2800" i="1">
                    <a:latin typeface="Times New Roman" pitchFamily="18" charset="0"/>
                    <a:cs typeface="Times New Roman" pitchFamily="18" charset="0"/>
                  </a:rPr>
                  <a:t>z</a:t>
                </a:r>
                <a:r>
                  <a:rPr lang="en-US" altLang="zh-CN" sz="2400" baseline="-2500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280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altLang="zh-CN" sz="2800" baseline="-25000">
                  <a:latin typeface="Times New Roman" pitchFamily="18" charset="0"/>
                </a:endParaRPr>
              </a:p>
            </p:txBody>
          </p:sp>
          <p:sp>
            <p:nvSpPr>
              <p:cNvPr id="736280" name="Text Box 24"/>
              <p:cNvSpPr txBox="1">
                <a:spLocks noChangeArrowheads="1"/>
              </p:cNvSpPr>
              <p:nvPr/>
            </p:nvSpPr>
            <p:spPr bwMode="auto">
              <a:xfrm>
                <a:off x="720" y="3753"/>
                <a:ext cx="1663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i="1">
                    <a:latin typeface="Times New Roman" pitchFamily="18" charset="0"/>
                  </a:rPr>
                  <a:t>z</a:t>
                </a:r>
                <a:r>
                  <a:rPr lang="en-US" altLang="zh-CN" sz="2400" i="1" baseline="-25000">
                    <a:latin typeface="Times New Roman" pitchFamily="18" charset="0"/>
                  </a:rPr>
                  <a:t>n</a:t>
                </a:r>
                <a:r>
                  <a:rPr lang="en-US" altLang="zh-CN" sz="2800">
                    <a:latin typeface="Times New Roman" pitchFamily="18" charset="0"/>
                  </a:rPr>
                  <a:t> = 2</a:t>
                </a:r>
                <a:r>
                  <a:rPr lang="en-US" altLang="zh-CN" sz="2400" baseline="45000">
                    <a:latin typeface="Times New Roman" pitchFamily="18" charset="0"/>
                  </a:rPr>
                  <a:t>-1</a:t>
                </a:r>
                <a:r>
                  <a:rPr lang="en-US" altLang="zh-CN" sz="2800">
                    <a:latin typeface="Times New Roman" pitchFamily="18" charset="0"/>
                  </a:rPr>
                  <a:t>(</a:t>
                </a:r>
                <a:r>
                  <a:rPr lang="en-US" altLang="zh-CN" sz="2800" i="1">
                    <a:latin typeface="Times New Roman" pitchFamily="18" charset="0"/>
                  </a:rPr>
                  <a:t>y</a:t>
                </a:r>
                <a:r>
                  <a:rPr lang="en-US" altLang="zh-CN" sz="2400" baseline="-25000">
                    <a:latin typeface="Times New Roman" pitchFamily="18" charset="0"/>
                  </a:rPr>
                  <a:t>1</a:t>
                </a:r>
                <a:r>
                  <a:rPr lang="en-US" altLang="zh-CN" sz="2800" i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800">
                    <a:latin typeface="Times New Roman" pitchFamily="18" charset="0"/>
                    <a:cs typeface="Times New Roman" pitchFamily="18" charset="0"/>
                  </a:rPr>
                  <a:t>*+</a:t>
                </a:r>
                <a:r>
                  <a:rPr lang="en-US" altLang="zh-CN" sz="2800" i="1">
                    <a:latin typeface="Times New Roman" pitchFamily="18" charset="0"/>
                    <a:cs typeface="Times New Roman" pitchFamily="18" charset="0"/>
                  </a:rPr>
                  <a:t>z</a:t>
                </a:r>
                <a:r>
                  <a:rPr lang="en-US" altLang="zh-CN" sz="2400" i="1" baseline="-2500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sz="2400" baseline="-25000">
                    <a:latin typeface="Times New Roman" pitchFamily="18" charset="0"/>
                    <a:cs typeface="Times New Roman" pitchFamily="18" charset="0"/>
                  </a:rPr>
                  <a:t>-1</a:t>
                </a:r>
                <a:r>
                  <a:rPr lang="en-US" altLang="zh-CN" sz="280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altLang="zh-CN" sz="2800" baseline="-25000">
                  <a:latin typeface="Times New Roman" pitchFamily="18" charset="0"/>
                </a:endParaRPr>
              </a:p>
            </p:txBody>
          </p:sp>
        </p:grpSp>
        <p:sp>
          <p:nvSpPr>
            <p:cNvPr id="736281" name="Text Box 25"/>
            <p:cNvSpPr txBox="1">
              <a:spLocks noChangeArrowheads="1"/>
            </p:cNvSpPr>
            <p:nvPr/>
          </p:nvSpPr>
          <p:spPr bwMode="auto">
            <a:xfrm>
              <a:off x="706" y="3523"/>
              <a:ext cx="385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736282" name="Text Box 26"/>
          <p:cNvSpPr txBox="1">
            <a:spLocks noChangeArrowheads="1"/>
          </p:cNvSpPr>
          <p:nvPr/>
        </p:nvSpPr>
        <p:spPr bwMode="auto">
          <a:xfrm>
            <a:off x="4859338" y="335280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736283" name="Text Box 27"/>
          <p:cNvSpPr txBox="1">
            <a:spLocks noChangeArrowheads="1"/>
          </p:cNvSpPr>
          <p:nvPr/>
        </p:nvSpPr>
        <p:spPr bwMode="auto">
          <a:xfrm>
            <a:off x="6765925" y="2819400"/>
            <a:ext cx="4238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solidFill>
                  <a:schemeClr val="folHlink"/>
                </a:solidFill>
                <a:latin typeface="Times New Roman" pitchFamily="18" charset="0"/>
              </a:rPr>
              <a:t>z</a:t>
            </a:r>
            <a:r>
              <a:rPr lang="en-US" altLang="zh-CN" sz="2400" baseline="-250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36284" name="Rectangle 2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36285" name="AutoShape 2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20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6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73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82" grpId="0" autoUpdateAnimBg="0"/>
      <p:bldP spid="73628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1441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例6.21</a:t>
            </a:r>
          </a:p>
        </p:txBody>
      </p:sp>
      <p:sp>
        <p:nvSpPr>
          <p:cNvPr id="737283" name="Text Box 3"/>
          <p:cNvSpPr txBox="1">
            <a:spLocks noChangeArrowheads="1"/>
          </p:cNvSpPr>
          <p:nvPr/>
        </p:nvSpPr>
        <p:spPr bwMode="auto">
          <a:xfrm>
            <a:off x="1600200" y="304800"/>
            <a:ext cx="685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已知 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=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 0.1110  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= 0.1101   </a:t>
            </a:r>
            <a:r>
              <a:rPr lang="zh-CN" altLang="en-US" sz="2800">
                <a:latin typeface="Times New Roman" pitchFamily="18" charset="0"/>
              </a:rPr>
              <a:t>求[</a:t>
            </a:r>
            <a:r>
              <a:rPr lang="en-US" altLang="zh-CN" sz="2800" i="1">
                <a:latin typeface="Times New Roman" pitchFamily="18" charset="0"/>
              </a:rPr>
              <a:t>x </a:t>
            </a:r>
            <a:r>
              <a:rPr lang="en-US" altLang="zh-CN" sz="140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原</a:t>
            </a:r>
          </a:p>
        </p:txBody>
      </p:sp>
      <p:sp>
        <p:nvSpPr>
          <p:cNvPr id="737284" name="Text Box 4"/>
          <p:cNvSpPr txBox="1">
            <a:spLocks noChangeArrowheads="1"/>
          </p:cNvSpPr>
          <p:nvPr/>
        </p:nvSpPr>
        <p:spPr bwMode="auto">
          <a:xfrm>
            <a:off x="625475" y="852488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解：</a:t>
            </a:r>
          </a:p>
        </p:txBody>
      </p:sp>
      <p:sp>
        <p:nvSpPr>
          <p:cNvPr id="737285" name="Rectangle 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37286" name="Text Box 6"/>
          <p:cNvSpPr txBox="1">
            <a:spLocks noChangeArrowheads="1"/>
          </p:cNvSpPr>
          <p:nvPr/>
        </p:nvSpPr>
        <p:spPr bwMode="auto">
          <a:xfrm>
            <a:off x="1752600" y="852488"/>
            <a:ext cx="426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数值部分的运算</a:t>
            </a:r>
          </a:p>
        </p:txBody>
      </p:sp>
      <p:sp>
        <p:nvSpPr>
          <p:cNvPr id="737287" name="Text Box 7"/>
          <p:cNvSpPr txBox="1">
            <a:spLocks noChangeArrowheads="1"/>
          </p:cNvSpPr>
          <p:nvPr/>
        </p:nvSpPr>
        <p:spPr bwMode="auto">
          <a:xfrm>
            <a:off x="1508125" y="1600200"/>
            <a:ext cx="1606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0 . 0 0 0 0</a:t>
            </a:r>
          </a:p>
        </p:txBody>
      </p:sp>
      <p:sp>
        <p:nvSpPr>
          <p:cNvPr id="737288" name="Text Box 8"/>
          <p:cNvSpPr txBox="1">
            <a:spLocks noChangeArrowheads="1"/>
          </p:cNvSpPr>
          <p:nvPr/>
        </p:nvSpPr>
        <p:spPr bwMode="auto">
          <a:xfrm>
            <a:off x="1508125" y="1985963"/>
            <a:ext cx="1606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0 . 1 1 1 0</a:t>
            </a:r>
          </a:p>
        </p:txBody>
      </p:sp>
      <p:sp>
        <p:nvSpPr>
          <p:cNvPr id="737289" name="Text Box 9"/>
          <p:cNvSpPr txBox="1">
            <a:spLocks noChangeArrowheads="1"/>
          </p:cNvSpPr>
          <p:nvPr/>
        </p:nvSpPr>
        <p:spPr bwMode="auto">
          <a:xfrm>
            <a:off x="1508125" y="2371725"/>
            <a:ext cx="1606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0 . 1 1 1 0</a:t>
            </a:r>
          </a:p>
        </p:txBody>
      </p:sp>
      <p:sp>
        <p:nvSpPr>
          <p:cNvPr id="737290" name="Text Box 10"/>
          <p:cNvSpPr txBox="1">
            <a:spLocks noChangeArrowheads="1"/>
          </p:cNvSpPr>
          <p:nvPr/>
        </p:nvSpPr>
        <p:spPr bwMode="auto">
          <a:xfrm>
            <a:off x="1508125" y="3141663"/>
            <a:ext cx="1606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0 . 0 0 0 0</a:t>
            </a:r>
          </a:p>
        </p:txBody>
      </p:sp>
      <p:sp>
        <p:nvSpPr>
          <p:cNvPr id="737291" name="Text Box 11"/>
          <p:cNvSpPr txBox="1">
            <a:spLocks noChangeArrowheads="1"/>
          </p:cNvSpPr>
          <p:nvPr/>
        </p:nvSpPr>
        <p:spPr bwMode="auto">
          <a:xfrm>
            <a:off x="1508125" y="4298950"/>
            <a:ext cx="1606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0 . 1 1 1 0</a:t>
            </a:r>
          </a:p>
        </p:txBody>
      </p:sp>
      <p:sp>
        <p:nvSpPr>
          <p:cNvPr id="737292" name="Text Box 12"/>
          <p:cNvSpPr txBox="1">
            <a:spLocks noChangeArrowheads="1"/>
          </p:cNvSpPr>
          <p:nvPr/>
        </p:nvSpPr>
        <p:spPr bwMode="auto">
          <a:xfrm>
            <a:off x="1508125" y="5454650"/>
            <a:ext cx="1606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0 . 1 1 1 0</a:t>
            </a:r>
          </a:p>
        </p:txBody>
      </p:sp>
      <p:sp>
        <p:nvSpPr>
          <p:cNvPr id="737293" name="Text Box 13"/>
          <p:cNvSpPr txBox="1">
            <a:spLocks noChangeArrowheads="1"/>
          </p:cNvSpPr>
          <p:nvPr/>
        </p:nvSpPr>
        <p:spPr bwMode="auto">
          <a:xfrm>
            <a:off x="5715000" y="1549400"/>
            <a:ext cx="2673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部分积  初态 </a:t>
            </a:r>
            <a:r>
              <a:rPr lang="en-US" altLang="zh-CN" sz="2800" i="1">
                <a:latin typeface="Times New Roman" pitchFamily="18" charset="0"/>
              </a:rPr>
              <a:t>z</a:t>
            </a:r>
            <a:r>
              <a:rPr lang="en-US" altLang="zh-CN" sz="2800" baseline="-25000">
                <a:latin typeface="Times New Roman" pitchFamily="18" charset="0"/>
              </a:rPr>
              <a:t>0</a:t>
            </a:r>
            <a:r>
              <a:rPr lang="en-US" altLang="zh-CN" sz="2400">
                <a:latin typeface="Times New Roman" pitchFamily="18" charset="0"/>
              </a:rPr>
              <a:t> = 0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066800" y="1066800"/>
            <a:ext cx="7620000" cy="5767388"/>
            <a:chOff x="672" y="672"/>
            <a:chExt cx="4896" cy="3633"/>
          </a:xfrm>
        </p:grpSpPr>
        <p:sp>
          <p:nvSpPr>
            <p:cNvPr id="737295" name="Line 15"/>
            <p:cNvSpPr>
              <a:spLocks noChangeShapeType="1"/>
            </p:cNvSpPr>
            <p:nvPr/>
          </p:nvSpPr>
          <p:spPr bwMode="auto">
            <a:xfrm>
              <a:off x="672" y="1008"/>
              <a:ext cx="48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912" y="672"/>
              <a:ext cx="3790" cy="3633"/>
              <a:chOff x="912" y="672"/>
              <a:chExt cx="3790" cy="3633"/>
            </a:xfrm>
          </p:grpSpPr>
          <p:sp>
            <p:nvSpPr>
              <p:cNvPr id="737297" name="Text Box 17"/>
              <p:cNvSpPr txBox="1">
                <a:spLocks noChangeArrowheads="1"/>
              </p:cNvSpPr>
              <p:nvPr/>
            </p:nvSpPr>
            <p:spPr bwMode="auto">
              <a:xfrm>
                <a:off x="912" y="713"/>
                <a:ext cx="379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   部 分 积                乘 数                        说 明</a:t>
                </a:r>
              </a:p>
            </p:txBody>
          </p:sp>
          <p:sp>
            <p:nvSpPr>
              <p:cNvPr id="737298" name="Line 18"/>
              <p:cNvSpPr>
                <a:spLocks noChangeShapeType="1"/>
              </p:cNvSpPr>
              <p:nvPr/>
            </p:nvSpPr>
            <p:spPr bwMode="auto">
              <a:xfrm>
                <a:off x="2112" y="672"/>
                <a:ext cx="0" cy="36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7299" name="Line 19"/>
              <p:cNvSpPr>
                <a:spLocks noChangeShapeType="1"/>
              </p:cNvSpPr>
              <p:nvPr/>
            </p:nvSpPr>
            <p:spPr bwMode="auto">
              <a:xfrm>
                <a:off x="3504" y="672"/>
                <a:ext cx="0" cy="36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737300" name="Line 20"/>
          <p:cNvSpPr>
            <a:spLocks noChangeShapeType="1"/>
          </p:cNvSpPr>
          <p:nvPr/>
        </p:nvSpPr>
        <p:spPr bwMode="auto">
          <a:xfrm>
            <a:off x="1066800" y="2414588"/>
            <a:ext cx="7772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37301" name="Line 21"/>
          <p:cNvSpPr>
            <a:spLocks noChangeShapeType="1"/>
          </p:cNvSpPr>
          <p:nvPr/>
        </p:nvSpPr>
        <p:spPr bwMode="auto">
          <a:xfrm>
            <a:off x="1066800" y="3573463"/>
            <a:ext cx="7772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37302" name="Line 22"/>
          <p:cNvSpPr>
            <a:spLocks noChangeShapeType="1"/>
          </p:cNvSpPr>
          <p:nvPr/>
        </p:nvSpPr>
        <p:spPr bwMode="auto">
          <a:xfrm>
            <a:off x="1066800" y="4724400"/>
            <a:ext cx="7772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37303" name="Line 23"/>
          <p:cNvSpPr>
            <a:spLocks noChangeShapeType="1"/>
          </p:cNvSpPr>
          <p:nvPr/>
        </p:nvSpPr>
        <p:spPr bwMode="auto">
          <a:xfrm>
            <a:off x="1066800" y="5876925"/>
            <a:ext cx="7772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508125" y="3527425"/>
            <a:ext cx="2644775" cy="519113"/>
            <a:chOff x="950" y="2222"/>
            <a:chExt cx="1666" cy="327"/>
          </a:xfrm>
        </p:grpSpPr>
        <p:sp>
          <p:nvSpPr>
            <p:cNvPr id="737305" name="Text Box 25"/>
            <p:cNvSpPr txBox="1">
              <a:spLocks noChangeArrowheads="1"/>
            </p:cNvSpPr>
            <p:nvPr/>
          </p:nvSpPr>
          <p:spPr bwMode="auto">
            <a:xfrm>
              <a:off x="950" y="2222"/>
              <a:ext cx="10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0 . 0 1 1 1</a:t>
              </a:r>
            </a:p>
          </p:txBody>
        </p:sp>
        <p:sp>
          <p:nvSpPr>
            <p:cNvPr id="737306" name="Text Box 26"/>
            <p:cNvSpPr txBox="1">
              <a:spLocks noChangeArrowheads="1"/>
            </p:cNvSpPr>
            <p:nvPr/>
          </p:nvSpPr>
          <p:spPr bwMode="auto">
            <a:xfrm>
              <a:off x="2388" y="222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1524000" y="4648200"/>
            <a:ext cx="2911475" cy="519113"/>
            <a:chOff x="950" y="2950"/>
            <a:chExt cx="1834" cy="327"/>
          </a:xfrm>
        </p:grpSpPr>
        <p:sp>
          <p:nvSpPr>
            <p:cNvPr id="737308" name="Text Box 28"/>
            <p:cNvSpPr txBox="1">
              <a:spLocks noChangeArrowheads="1"/>
            </p:cNvSpPr>
            <p:nvPr/>
          </p:nvSpPr>
          <p:spPr bwMode="auto">
            <a:xfrm>
              <a:off x="950" y="2950"/>
              <a:ext cx="10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1 . 0 0 0 1</a:t>
              </a:r>
            </a:p>
          </p:txBody>
        </p:sp>
        <p:sp>
          <p:nvSpPr>
            <p:cNvPr id="737309" name="Text Box 29"/>
            <p:cNvSpPr txBox="1">
              <a:spLocks noChangeArrowheads="1"/>
            </p:cNvSpPr>
            <p:nvPr/>
          </p:nvSpPr>
          <p:spPr bwMode="auto">
            <a:xfrm>
              <a:off x="2388" y="2950"/>
              <a:ext cx="3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1 0</a:t>
              </a:r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1508125" y="5840413"/>
            <a:ext cx="3178175" cy="519112"/>
            <a:chOff x="950" y="3679"/>
            <a:chExt cx="2002" cy="327"/>
          </a:xfrm>
        </p:grpSpPr>
        <p:sp>
          <p:nvSpPr>
            <p:cNvPr id="737311" name="Text Box 31"/>
            <p:cNvSpPr txBox="1">
              <a:spLocks noChangeArrowheads="1"/>
            </p:cNvSpPr>
            <p:nvPr/>
          </p:nvSpPr>
          <p:spPr bwMode="auto">
            <a:xfrm>
              <a:off x="950" y="3679"/>
              <a:ext cx="10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1 . 0 1 1 0</a:t>
              </a:r>
            </a:p>
          </p:txBody>
        </p:sp>
        <p:sp>
          <p:nvSpPr>
            <p:cNvPr id="737312" name="Text Box 32"/>
            <p:cNvSpPr txBox="1">
              <a:spLocks noChangeArrowheads="1"/>
            </p:cNvSpPr>
            <p:nvPr/>
          </p:nvSpPr>
          <p:spPr bwMode="auto">
            <a:xfrm>
              <a:off x="2388" y="3679"/>
              <a:ext cx="5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1 1 0</a:t>
              </a:r>
            </a:p>
          </p:txBody>
        </p:sp>
      </p:grpSp>
      <p:grpSp>
        <p:nvGrpSpPr>
          <p:cNvPr id="7" name="Group 80"/>
          <p:cNvGrpSpPr>
            <a:grpSpLocks/>
          </p:cNvGrpSpPr>
          <p:nvPr/>
        </p:nvGrpSpPr>
        <p:grpSpPr bwMode="auto">
          <a:xfrm>
            <a:off x="1508125" y="6186488"/>
            <a:ext cx="6280150" cy="557212"/>
            <a:chOff x="950" y="3897"/>
            <a:chExt cx="3956" cy="351"/>
          </a:xfrm>
        </p:grpSpPr>
        <p:sp>
          <p:nvSpPr>
            <p:cNvPr id="737314" name="Text Box 34"/>
            <p:cNvSpPr txBox="1">
              <a:spLocks noChangeArrowheads="1"/>
            </p:cNvSpPr>
            <p:nvPr/>
          </p:nvSpPr>
          <p:spPr bwMode="auto">
            <a:xfrm>
              <a:off x="950" y="3921"/>
              <a:ext cx="10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0 . 1 0 1 1</a:t>
              </a:r>
            </a:p>
          </p:txBody>
        </p:sp>
        <p:sp>
          <p:nvSpPr>
            <p:cNvPr id="737315" name="Text Box 35"/>
            <p:cNvSpPr txBox="1">
              <a:spLocks noChangeArrowheads="1"/>
            </p:cNvSpPr>
            <p:nvPr/>
          </p:nvSpPr>
          <p:spPr bwMode="auto">
            <a:xfrm>
              <a:off x="2388" y="3921"/>
              <a:ext cx="7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0 1 1 0</a:t>
              </a:r>
            </a:p>
          </p:txBody>
        </p:sp>
        <p:grpSp>
          <p:nvGrpSpPr>
            <p:cNvPr id="8" name="Group 79"/>
            <p:cNvGrpSpPr>
              <a:grpSpLocks/>
            </p:cNvGrpSpPr>
            <p:nvPr/>
          </p:nvGrpSpPr>
          <p:grpSpPr bwMode="auto">
            <a:xfrm>
              <a:off x="3805" y="3897"/>
              <a:ext cx="1101" cy="327"/>
              <a:chOff x="3805" y="3897"/>
              <a:chExt cx="1101" cy="327"/>
            </a:xfrm>
          </p:grpSpPr>
          <p:sp>
            <p:nvSpPr>
              <p:cNvPr id="737317" name="Text Box 37"/>
              <p:cNvSpPr txBox="1">
                <a:spLocks noChangeArrowheads="1"/>
              </p:cNvSpPr>
              <p:nvPr/>
            </p:nvSpPr>
            <p:spPr bwMode="auto">
              <a:xfrm>
                <a:off x="4041" y="3897"/>
                <a:ext cx="86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  <a:r>
                  <a:rPr lang="zh-CN" altLang="en-US" sz="2800">
                    <a:latin typeface="Times New Roman" pitchFamily="18" charset="0"/>
                  </a:rPr>
                  <a:t>，</a:t>
                </a:r>
                <a:r>
                  <a:rPr lang="zh-CN" altLang="en-US" sz="2400">
                    <a:latin typeface="Times New Roman" pitchFamily="18" charset="0"/>
                  </a:rPr>
                  <a:t>得</a:t>
                </a:r>
                <a:r>
                  <a:rPr lang="zh-CN" altLang="en-US" sz="2800">
                    <a:latin typeface="Times New Roman" pitchFamily="18" charset="0"/>
                  </a:rPr>
                  <a:t> </a:t>
                </a:r>
                <a:r>
                  <a:rPr lang="en-US" altLang="zh-CN" sz="2800" i="1">
                    <a:latin typeface="Times New Roman" pitchFamily="18" charset="0"/>
                  </a:rPr>
                  <a:t>z</a:t>
                </a:r>
                <a:r>
                  <a:rPr lang="en-US" altLang="zh-CN" sz="2800" baseline="-250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737318" name="Line 38"/>
              <p:cNvSpPr>
                <a:spLocks noChangeShapeType="1"/>
              </p:cNvSpPr>
              <p:nvPr/>
            </p:nvSpPr>
            <p:spPr bwMode="auto">
              <a:xfrm>
                <a:off x="3805" y="4047"/>
                <a:ext cx="247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737319" name="AutoShape 39"/>
          <p:cNvSpPr>
            <a:spLocks noChangeArrowheads="1"/>
          </p:cNvSpPr>
          <p:nvPr/>
        </p:nvSpPr>
        <p:spPr bwMode="auto">
          <a:xfrm>
            <a:off x="107950" y="4972050"/>
            <a:ext cx="1317625" cy="450850"/>
          </a:xfrm>
          <a:prstGeom prst="wedgeRoundRectCallout">
            <a:avLst>
              <a:gd name="adj1" fmla="val 58681"/>
              <a:gd name="adj2" fmla="val 31250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逻辑右移</a:t>
            </a:r>
          </a:p>
        </p:txBody>
      </p:sp>
      <p:sp>
        <p:nvSpPr>
          <p:cNvPr id="737321" name="Text Box 41"/>
          <p:cNvSpPr txBox="1">
            <a:spLocks noChangeArrowheads="1"/>
          </p:cNvSpPr>
          <p:nvPr/>
        </p:nvSpPr>
        <p:spPr bwMode="auto">
          <a:xfrm>
            <a:off x="3810000" y="1600200"/>
            <a:ext cx="1162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1 1 0 1</a:t>
            </a:r>
          </a:p>
        </p:txBody>
      </p:sp>
      <p:sp>
        <p:nvSpPr>
          <p:cNvPr id="737322" name="Text Box 42"/>
          <p:cNvSpPr txBox="1">
            <a:spLocks noChangeArrowheads="1"/>
          </p:cNvSpPr>
          <p:nvPr/>
        </p:nvSpPr>
        <p:spPr bwMode="auto">
          <a:xfrm>
            <a:off x="4605338" y="18288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=</a:t>
            </a:r>
          </a:p>
        </p:txBody>
      </p:sp>
      <p:grpSp>
        <p:nvGrpSpPr>
          <p:cNvPr id="9" name="Group 76"/>
          <p:cNvGrpSpPr>
            <a:grpSpLocks/>
          </p:cNvGrpSpPr>
          <p:nvPr/>
        </p:nvGrpSpPr>
        <p:grpSpPr bwMode="auto">
          <a:xfrm>
            <a:off x="1508125" y="2757488"/>
            <a:ext cx="6230938" cy="519112"/>
            <a:chOff x="950" y="1737"/>
            <a:chExt cx="3925" cy="327"/>
          </a:xfrm>
        </p:grpSpPr>
        <p:sp>
          <p:nvSpPr>
            <p:cNvPr id="737324" name="Text Box 44"/>
            <p:cNvSpPr txBox="1">
              <a:spLocks noChangeArrowheads="1"/>
            </p:cNvSpPr>
            <p:nvPr/>
          </p:nvSpPr>
          <p:spPr bwMode="auto">
            <a:xfrm>
              <a:off x="950" y="1737"/>
              <a:ext cx="10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0 . 0 1 1 1</a:t>
              </a:r>
            </a:p>
          </p:txBody>
        </p:sp>
        <p:grpSp>
          <p:nvGrpSpPr>
            <p:cNvPr id="10" name="Group 75"/>
            <p:cNvGrpSpPr>
              <a:grpSpLocks/>
            </p:cNvGrpSpPr>
            <p:nvPr/>
          </p:nvGrpSpPr>
          <p:grpSpPr bwMode="auto">
            <a:xfrm>
              <a:off x="2388" y="1737"/>
              <a:ext cx="2487" cy="327"/>
              <a:chOff x="2388" y="1737"/>
              <a:chExt cx="2487" cy="327"/>
            </a:xfrm>
          </p:grpSpPr>
          <p:sp>
            <p:nvSpPr>
              <p:cNvPr id="737325" name="Text Box 45"/>
              <p:cNvSpPr txBox="1">
                <a:spLocks noChangeArrowheads="1"/>
              </p:cNvSpPr>
              <p:nvPr/>
            </p:nvSpPr>
            <p:spPr bwMode="auto">
              <a:xfrm>
                <a:off x="4010" y="1737"/>
                <a:ext cx="86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  <a:r>
                  <a:rPr lang="zh-CN" altLang="en-US" sz="2800">
                    <a:latin typeface="Times New Roman" pitchFamily="18" charset="0"/>
                  </a:rPr>
                  <a:t>，</a:t>
                </a:r>
                <a:r>
                  <a:rPr lang="zh-CN" altLang="en-US" sz="2400">
                    <a:latin typeface="Times New Roman" pitchFamily="18" charset="0"/>
                  </a:rPr>
                  <a:t>得</a:t>
                </a:r>
                <a:r>
                  <a:rPr lang="zh-CN" altLang="en-US" sz="2800">
                    <a:latin typeface="Times New Roman" pitchFamily="18" charset="0"/>
                  </a:rPr>
                  <a:t> </a:t>
                </a:r>
                <a:r>
                  <a:rPr lang="en-US" altLang="zh-CN" sz="2800" i="1">
                    <a:latin typeface="Times New Roman" pitchFamily="18" charset="0"/>
                  </a:rPr>
                  <a:t>z</a:t>
                </a:r>
                <a:r>
                  <a:rPr lang="en-US" altLang="zh-CN" sz="2800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737326" name="Line 46"/>
              <p:cNvSpPr>
                <a:spLocks noChangeShapeType="1"/>
              </p:cNvSpPr>
              <p:nvPr/>
            </p:nvSpPr>
            <p:spPr bwMode="auto">
              <a:xfrm>
                <a:off x="3792" y="1887"/>
                <a:ext cx="247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7327" name="Text Box 47"/>
              <p:cNvSpPr txBox="1">
                <a:spLocks noChangeArrowheads="1"/>
              </p:cNvSpPr>
              <p:nvPr/>
            </p:nvSpPr>
            <p:spPr bwMode="auto">
              <a:xfrm>
                <a:off x="2388" y="1737"/>
                <a:ext cx="73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0 </a:t>
                </a: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1 1 0</a:t>
                </a:r>
              </a:p>
            </p:txBody>
          </p:sp>
        </p:grpSp>
      </p:grpSp>
      <p:sp>
        <p:nvSpPr>
          <p:cNvPr id="737328" name="Text Box 48"/>
          <p:cNvSpPr txBox="1">
            <a:spLocks noChangeArrowheads="1"/>
          </p:cNvSpPr>
          <p:nvPr/>
        </p:nvSpPr>
        <p:spPr bwMode="auto">
          <a:xfrm>
            <a:off x="4605338" y="2986088"/>
            <a:ext cx="387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=</a:t>
            </a:r>
          </a:p>
        </p:txBody>
      </p:sp>
      <p:grpSp>
        <p:nvGrpSpPr>
          <p:cNvPr id="11" name="Group 77"/>
          <p:cNvGrpSpPr>
            <a:grpSpLocks/>
          </p:cNvGrpSpPr>
          <p:nvPr/>
        </p:nvGrpSpPr>
        <p:grpSpPr bwMode="auto">
          <a:xfrm>
            <a:off x="1508125" y="3913188"/>
            <a:ext cx="6230938" cy="568325"/>
            <a:chOff x="950" y="2465"/>
            <a:chExt cx="3925" cy="358"/>
          </a:xfrm>
        </p:grpSpPr>
        <p:sp>
          <p:nvSpPr>
            <p:cNvPr id="737330" name="Text Box 50"/>
            <p:cNvSpPr txBox="1">
              <a:spLocks noChangeArrowheads="1"/>
            </p:cNvSpPr>
            <p:nvPr/>
          </p:nvSpPr>
          <p:spPr bwMode="auto">
            <a:xfrm>
              <a:off x="950" y="2465"/>
              <a:ext cx="10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0 . 0 0 1 1</a:t>
              </a:r>
            </a:p>
          </p:txBody>
        </p:sp>
        <p:sp>
          <p:nvSpPr>
            <p:cNvPr id="737332" name="Text Box 52"/>
            <p:cNvSpPr txBox="1">
              <a:spLocks noChangeArrowheads="1"/>
            </p:cNvSpPr>
            <p:nvPr/>
          </p:nvSpPr>
          <p:spPr bwMode="auto">
            <a:xfrm>
              <a:off x="4010" y="2496"/>
              <a:ext cx="8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  <a:r>
                <a:rPr lang="zh-CN" altLang="en-US" sz="2800">
                  <a:latin typeface="Times New Roman" pitchFamily="18" charset="0"/>
                </a:rPr>
                <a:t>，</a:t>
              </a:r>
              <a:r>
                <a:rPr lang="zh-CN" altLang="en-US" sz="2400">
                  <a:latin typeface="Times New Roman" pitchFamily="18" charset="0"/>
                </a:rPr>
                <a:t>得</a:t>
              </a:r>
              <a:r>
                <a:rPr lang="zh-CN" altLang="en-US" sz="2800">
                  <a:latin typeface="Times New Roman" pitchFamily="18" charset="0"/>
                </a:rPr>
                <a:t> </a:t>
              </a:r>
              <a:r>
                <a:rPr lang="en-US" altLang="zh-CN" sz="2800" i="1">
                  <a:latin typeface="Times New Roman" pitchFamily="18" charset="0"/>
                </a:rPr>
                <a:t>z</a:t>
              </a:r>
              <a:r>
                <a:rPr lang="en-US" altLang="zh-CN" sz="28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37333" name="Line 53"/>
            <p:cNvSpPr>
              <a:spLocks noChangeShapeType="1"/>
            </p:cNvSpPr>
            <p:nvPr/>
          </p:nvSpPr>
          <p:spPr bwMode="auto">
            <a:xfrm>
              <a:off x="3792" y="2646"/>
              <a:ext cx="247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335" name="Text Box 55"/>
            <p:cNvSpPr txBox="1">
              <a:spLocks noChangeArrowheads="1"/>
            </p:cNvSpPr>
            <p:nvPr/>
          </p:nvSpPr>
          <p:spPr bwMode="auto">
            <a:xfrm>
              <a:off x="2388" y="2465"/>
              <a:ext cx="7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1 0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1 1</a:t>
              </a:r>
            </a:p>
          </p:txBody>
        </p:sp>
      </p:grpSp>
      <p:sp>
        <p:nvSpPr>
          <p:cNvPr id="737336" name="Text Box 56"/>
          <p:cNvSpPr txBox="1">
            <a:spLocks noChangeArrowheads="1"/>
          </p:cNvSpPr>
          <p:nvPr/>
        </p:nvSpPr>
        <p:spPr bwMode="auto">
          <a:xfrm>
            <a:off x="4605338" y="4129088"/>
            <a:ext cx="387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=</a:t>
            </a:r>
          </a:p>
        </p:txBody>
      </p:sp>
      <p:grpSp>
        <p:nvGrpSpPr>
          <p:cNvPr id="12" name="Group 78"/>
          <p:cNvGrpSpPr>
            <a:grpSpLocks/>
          </p:cNvGrpSpPr>
          <p:nvPr/>
        </p:nvGrpSpPr>
        <p:grpSpPr bwMode="auto">
          <a:xfrm>
            <a:off x="1508125" y="5068888"/>
            <a:ext cx="6280150" cy="569912"/>
            <a:chOff x="950" y="3193"/>
            <a:chExt cx="3956" cy="359"/>
          </a:xfrm>
        </p:grpSpPr>
        <p:sp>
          <p:nvSpPr>
            <p:cNvPr id="737338" name="Text Box 58"/>
            <p:cNvSpPr txBox="1">
              <a:spLocks noChangeArrowheads="1"/>
            </p:cNvSpPr>
            <p:nvPr/>
          </p:nvSpPr>
          <p:spPr bwMode="auto">
            <a:xfrm>
              <a:off x="950" y="3193"/>
              <a:ext cx="10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0 . 1 0 0 0</a:t>
              </a:r>
            </a:p>
          </p:txBody>
        </p:sp>
        <p:sp>
          <p:nvSpPr>
            <p:cNvPr id="737339" name="Text Box 59"/>
            <p:cNvSpPr txBox="1">
              <a:spLocks noChangeArrowheads="1"/>
            </p:cNvSpPr>
            <p:nvPr/>
          </p:nvSpPr>
          <p:spPr bwMode="auto">
            <a:xfrm>
              <a:off x="4041" y="3225"/>
              <a:ext cx="8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  <a:r>
                <a:rPr lang="zh-CN" altLang="en-US" sz="2800">
                  <a:latin typeface="Times New Roman" pitchFamily="18" charset="0"/>
                </a:rPr>
                <a:t>，</a:t>
              </a:r>
              <a:r>
                <a:rPr lang="zh-CN" altLang="en-US" sz="2400">
                  <a:latin typeface="Times New Roman" pitchFamily="18" charset="0"/>
                </a:rPr>
                <a:t>得</a:t>
              </a:r>
              <a:r>
                <a:rPr lang="zh-CN" altLang="en-US" sz="2800">
                  <a:latin typeface="Times New Roman" pitchFamily="18" charset="0"/>
                </a:rPr>
                <a:t> </a:t>
              </a:r>
              <a:r>
                <a:rPr lang="en-US" altLang="zh-CN" sz="2800" i="1">
                  <a:latin typeface="Times New Roman" pitchFamily="18" charset="0"/>
                </a:rPr>
                <a:t>z</a:t>
              </a:r>
              <a:r>
                <a:rPr lang="en-US" altLang="zh-CN" sz="28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737340" name="Line 60"/>
            <p:cNvSpPr>
              <a:spLocks noChangeShapeType="1"/>
            </p:cNvSpPr>
            <p:nvPr/>
          </p:nvSpPr>
          <p:spPr bwMode="auto">
            <a:xfrm>
              <a:off x="3805" y="3375"/>
              <a:ext cx="247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341" name="Text Box 61"/>
            <p:cNvSpPr txBox="1">
              <a:spLocks noChangeArrowheads="1"/>
            </p:cNvSpPr>
            <p:nvPr/>
          </p:nvSpPr>
          <p:spPr bwMode="auto">
            <a:xfrm>
              <a:off x="2388" y="3193"/>
              <a:ext cx="7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1 1 0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737342" name="Text Box 62"/>
          <p:cNvSpPr txBox="1">
            <a:spLocks noChangeArrowheads="1"/>
          </p:cNvSpPr>
          <p:nvPr/>
        </p:nvSpPr>
        <p:spPr bwMode="auto">
          <a:xfrm>
            <a:off x="4605338" y="5272088"/>
            <a:ext cx="387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=</a:t>
            </a:r>
          </a:p>
        </p:txBody>
      </p:sp>
      <p:sp>
        <p:nvSpPr>
          <p:cNvPr id="737343" name="AutoShape 63"/>
          <p:cNvSpPr>
            <a:spLocks noChangeArrowheads="1"/>
          </p:cNvSpPr>
          <p:nvPr/>
        </p:nvSpPr>
        <p:spPr bwMode="auto">
          <a:xfrm>
            <a:off x="107950" y="3808413"/>
            <a:ext cx="1317625" cy="450850"/>
          </a:xfrm>
          <a:prstGeom prst="wedgeRoundRectCallout">
            <a:avLst>
              <a:gd name="adj1" fmla="val 58681"/>
              <a:gd name="adj2" fmla="val 31250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逻辑右移</a:t>
            </a:r>
          </a:p>
        </p:txBody>
      </p:sp>
      <p:sp>
        <p:nvSpPr>
          <p:cNvPr id="737344" name="AutoShape 64"/>
          <p:cNvSpPr>
            <a:spLocks noChangeArrowheads="1"/>
          </p:cNvSpPr>
          <p:nvPr/>
        </p:nvSpPr>
        <p:spPr bwMode="auto">
          <a:xfrm>
            <a:off x="107950" y="2670175"/>
            <a:ext cx="1317625" cy="450850"/>
          </a:xfrm>
          <a:prstGeom prst="wedgeRoundRectCallout">
            <a:avLst>
              <a:gd name="adj1" fmla="val 58681"/>
              <a:gd name="adj2" fmla="val 31250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逻辑右移</a:t>
            </a:r>
          </a:p>
        </p:txBody>
      </p:sp>
      <p:sp>
        <p:nvSpPr>
          <p:cNvPr id="737345" name="AutoShape 65"/>
          <p:cNvSpPr>
            <a:spLocks noChangeArrowheads="1"/>
          </p:cNvSpPr>
          <p:nvPr/>
        </p:nvSpPr>
        <p:spPr bwMode="auto">
          <a:xfrm>
            <a:off x="107950" y="6127750"/>
            <a:ext cx="1317625" cy="450850"/>
          </a:xfrm>
          <a:prstGeom prst="wedgeRoundRectCallout">
            <a:avLst>
              <a:gd name="adj1" fmla="val 58681"/>
              <a:gd name="adj2" fmla="val 31250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逻辑右移</a:t>
            </a:r>
          </a:p>
        </p:txBody>
      </p:sp>
      <p:sp>
        <p:nvSpPr>
          <p:cNvPr id="737346" name="AutoShape 6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37347" name="Text Box 67"/>
          <p:cNvSpPr txBox="1">
            <a:spLocks noChangeArrowheads="1"/>
          </p:cNvSpPr>
          <p:nvPr/>
        </p:nvSpPr>
        <p:spPr bwMode="auto">
          <a:xfrm>
            <a:off x="1187450" y="1989138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+</a:t>
            </a:r>
          </a:p>
        </p:txBody>
      </p:sp>
      <p:sp>
        <p:nvSpPr>
          <p:cNvPr id="737348" name="Text Box 68"/>
          <p:cNvSpPr txBox="1">
            <a:spLocks noChangeArrowheads="1"/>
          </p:cNvSpPr>
          <p:nvPr/>
        </p:nvSpPr>
        <p:spPr bwMode="auto">
          <a:xfrm>
            <a:off x="1187450" y="3141663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+</a:t>
            </a:r>
          </a:p>
        </p:txBody>
      </p:sp>
      <p:sp>
        <p:nvSpPr>
          <p:cNvPr id="737349" name="Text Box 69"/>
          <p:cNvSpPr txBox="1">
            <a:spLocks noChangeArrowheads="1"/>
          </p:cNvSpPr>
          <p:nvPr/>
        </p:nvSpPr>
        <p:spPr bwMode="auto">
          <a:xfrm>
            <a:off x="1187450" y="4292600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+</a:t>
            </a:r>
          </a:p>
        </p:txBody>
      </p:sp>
      <p:sp>
        <p:nvSpPr>
          <p:cNvPr id="737350" name="Text Box 70"/>
          <p:cNvSpPr txBox="1">
            <a:spLocks noChangeArrowheads="1"/>
          </p:cNvSpPr>
          <p:nvPr/>
        </p:nvSpPr>
        <p:spPr bwMode="auto">
          <a:xfrm>
            <a:off x="1187450" y="544512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+</a:t>
            </a:r>
          </a:p>
        </p:txBody>
      </p:sp>
      <p:sp>
        <p:nvSpPr>
          <p:cNvPr id="737351" name="Text Box 71"/>
          <p:cNvSpPr txBox="1">
            <a:spLocks noChangeArrowheads="1"/>
          </p:cNvSpPr>
          <p:nvPr/>
        </p:nvSpPr>
        <p:spPr bwMode="auto">
          <a:xfrm>
            <a:off x="5965825" y="1995488"/>
            <a:ext cx="2378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+ 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*</a:t>
            </a:r>
          </a:p>
        </p:txBody>
      </p:sp>
      <p:sp>
        <p:nvSpPr>
          <p:cNvPr id="737352" name="Text Box 72"/>
          <p:cNvSpPr txBox="1">
            <a:spLocks noChangeArrowheads="1"/>
          </p:cNvSpPr>
          <p:nvPr/>
        </p:nvSpPr>
        <p:spPr bwMode="auto">
          <a:xfrm>
            <a:off x="5965825" y="3125788"/>
            <a:ext cx="2378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+ </a:t>
            </a:r>
            <a:r>
              <a:rPr lang="en-US" altLang="zh-CN" sz="2400">
                <a:latin typeface="Times New Roman" pitchFamily="18" charset="0"/>
              </a:rPr>
              <a:t>0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737353" name="Text Box 73"/>
          <p:cNvSpPr txBox="1">
            <a:spLocks noChangeArrowheads="1"/>
          </p:cNvSpPr>
          <p:nvPr/>
        </p:nvSpPr>
        <p:spPr bwMode="auto">
          <a:xfrm>
            <a:off x="5965825" y="4292600"/>
            <a:ext cx="2378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+ 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*</a:t>
            </a:r>
          </a:p>
        </p:txBody>
      </p:sp>
      <p:sp>
        <p:nvSpPr>
          <p:cNvPr id="737354" name="Text Box 74"/>
          <p:cNvSpPr txBox="1">
            <a:spLocks noChangeArrowheads="1"/>
          </p:cNvSpPr>
          <p:nvPr/>
        </p:nvSpPr>
        <p:spPr bwMode="auto">
          <a:xfrm>
            <a:off x="5965825" y="5445125"/>
            <a:ext cx="2378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+ 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18477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72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737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3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3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3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9" dur="500"/>
                                        <p:tgtEl>
                                          <p:spTgt spid="73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3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737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500"/>
                                        <p:tgtEl>
                                          <p:spTgt spid="737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73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73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3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6" dur="500"/>
                                        <p:tgtEl>
                                          <p:spTgt spid="73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737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6" dur="500"/>
                                        <p:tgtEl>
                                          <p:spTgt spid="73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73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73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73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3" dur="500"/>
                                        <p:tgtEl>
                                          <p:spTgt spid="73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737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3" dur="500"/>
                                        <p:tgtEl>
                                          <p:spTgt spid="737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73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73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73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0" dur="500"/>
                                        <p:tgtEl>
                                          <p:spTgt spid="737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737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83" grpId="0" autoUpdateAnimBg="0"/>
      <p:bldP spid="737284" grpId="0" autoUpdateAnimBg="0"/>
      <p:bldP spid="737286" grpId="0" autoUpdateAnimBg="0"/>
      <p:bldP spid="737287" grpId="0" autoUpdateAnimBg="0"/>
      <p:bldP spid="737288" grpId="0" autoUpdateAnimBg="0"/>
      <p:bldP spid="737289" grpId="0" autoUpdateAnimBg="0"/>
      <p:bldP spid="737290" grpId="0" autoUpdateAnimBg="0"/>
      <p:bldP spid="737291" grpId="0" autoUpdateAnimBg="0"/>
      <p:bldP spid="737292" grpId="0" autoUpdateAnimBg="0"/>
      <p:bldP spid="737293" grpId="0" autoUpdateAnimBg="0"/>
      <p:bldP spid="737300" grpId="0" animBg="1"/>
      <p:bldP spid="737301" grpId="0" animBg="1"/>
      <p:bldP spid="737302" grpId="0" animBg="1"/>
      <p:bldP spid="737303" grpId="0" animBg="1"/>
      <p:bldP spid="737319" grpId="0" animBg="1" autoUpdateAnimBg="0"/>
      <p:bldP spid="737321" grpId="0"/>
      <p:bldP spid="737322" grpId="0"/>
      <p:bldP spid="737328" grpId="0"/>
      <p:bldP spid="737336" grpId="0"/>
      <p:bldP spid="737342" grpId="0"/>
      <p:bldP spid="737343" grpId="0" animBg="1" autoUpdateAnimBg="0"/>
      <p:bldP spid="737344" grpId="0" animBg="1" autoUpdateAnimBg="0"/>
      <p:bldP spid="737345" grpId="0" animBg="1" autoUpdateAnimBg="0"/>
      <p:bldP spid="737347" grpId="0"/>
      <p:bldP spid="737348" grpId="0"/>
      <p:bldP spid="737349" grpId="0"/>
      <p:bldP spid="737350" grpId="0"/>
      <p:bldP spid="737351" grpId="0" autoUpdateAnimBg="0"/>
      <p:bldP spid="737352" grpId="0" autoUpdateAnimBg="0"/>
      <p:bldP spid="737353" grpId="0" autoUpdateAnimBg="0"/>
      <p:bldP spid="73735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Text Box 2"/>
          <p:cNvSpPr txBox="1">
            <a:spLocks noChangeArrowheads="1"/>
          </p:cNvSpPr>
          <p:nvPr/>
        </p:nvSpPr>
        <p:spPr bwMode="auto">
          <a:xfrm>
            <a:off x="898525" y="1836738"/>
            <a:ext cx="67976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② </a:t>
            </a:r>
            <a:r>
              <a:rPr lang="zh-CN" altLang="en-US" sz="2800">
                <a:latin typeface="Times New Roman" pitchFamily="18" charset="0"/>
              </a:rPr>
              <a:t>数值部分按绝对值相乘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98525" y="1009650"/>
            <a:ext cx="8550275" cy="579438"/>
            <a:chOff x="566" y="636"/>
            <a:chExt cx="5386" cy="365"/>
          </a:xfrm>
        </p:grpSpPr>
        <p:sp>
          <p:nvSpPr>
            <p:cNvPr id="738308" name="Text Box 4"/>
            <p:cNvSpPr txBox="1">
              <a:spLocks noChangeArrowheads="1"/>
            </p:cNvSpPr>
            <p:nvPr/>
          </p:nvSpPr>
          <p:spPr bwMode="auto">
            <a:xfrm>
              <a:off x="566" y="636"/>
              <a:ext cx="538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① </a:t>
              </a:r>
              <a:r>
                <a:rPr lang="zh-CN" altLang="en-US" sz="2800">
                  <a:latin typeface="Times New Roman" pitchFamily="18" charset="0"/>
                </a:rPr>
                <a:t>乘积的符号位</a:t>
              </a:r>
              <a:r>
                <a:rPr lang="zh-CN" altLang="en-US" sz="3200">
                  <a:latin typeface="Times New Roman" pitchFamily="18" charset="0"/>
                </a:rPr>
                <a:t>  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2800" baseline="-25000">
                  <a:latin typeface="Times New Roman" pitchFamily="18" charset="0"/>
                </a:rPr>
                <a:t>0</a:t>
              </a:r>
              <a:r>
                <a:rPr lang="en-US" altLang="zh-CN" sz="3200">
                  <a:latin typeface="Times New Roman" pitchFamily="18" charset="0"/>
                </a:rPr>
                <a:t>    </a:t>
              </a:r>
              <a:r>
                <a:rPr lang="en-US" altLang="zh-CN" sz="3200" i="1">
                  <a:latin typeface="Times New Roman" pitchFamily="18" charset="0"/>
                </a:rPr>
                <a:t>y</a:t>
              </a:r>
              <a:r>
                <a:rPr lang="en-US" altLang="zh-CN" sz="2800" baseline="-25000">
                  <a:latin typeface="Times New Roman" pitchFamily="18" charset="0"/>
                </a:rPr>
                <a:t>0</a:t>
              </a:r>
              <a:r>
                <a:rPr lang="en-US" altLang="zh-CN" sz="3200">
                  <a:latin typeface="Times New Roman" pitchFamily="18" charset="0"/>
                </a:rPr>
                <a:t> = 1     0 = 1</a:t>
              </a:r>
            </a:p>
          </p:txBody>
        </p:sp>
        <p:sp>
          <p:nvSpPr>
            <p:cNvPr id="738309" name="AutoShape 5"/>
            <p:cNvSpPr>
              <a:spLocks noChangeArrowheads="1"/>
            </p:cNvSpPr>
            <p:nvPr/>
          </p:nvSpPr>
          <p:spPr bwMode="auto">
            <a:xfrm>
              <a:off x="2685" y="768"/>
              <a:ext cx="147" cy="147"/>
            </a:xfrm>
            <a:prstGeom prst="flowChartOr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10" name="AutoShape 6"/>
            <p:cNvSpPr>
              <a:spLocks noChangeArrowheads="1"/>
            </p:cNvSpPr>
            <p:nvPr/>
          </p:nvSpPr>
          <p:spPr bwMode="auto">
            <a:xfrm>
              <a:off x="3543" y="765"/>
              <a:ext cx="147" cy="147"/>
            </a:xfrm>
            <a:prstGeom prst="flowChartOr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38311" name="Text Box 7"/>
          <p:cNvSpPr txBox="1">
            <a:spLocks noChangeArrowheads="1"/>
          </p:cNvSpPr>
          <p:nvPr/>
        </p:nvSpPr>
        <p:spPr bwMode="auto">
          <a:xfrm>
            <a:off x="2952750" y="2663825"/>
            <a:ext cx="4286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*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* = 0. 1 0 1 1 0 1 1 0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738312" name="Text Box 8"/>
          <p:cNvSpPr txBox="1">
            <a:spLocks noChangeArrowheads="1"/>
          </p:cNvSpPr>
          <p:nvPr/>
        </p:nvSpPr>
        <p:spPr bwMode="auto">
          <a:xfrm>
            <a:off x="2286000" y="3432175"/>
            <a:ext cx="510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则 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原</a:t>
            </a:r>
            <a:r>
              <a:rPr lang="zh-CN" altLang="en-US" sz="2800">
                <a:latin typeface="Times New Roman" pitchFamily="18" charset="0"/>
              </a:rPr>
              <a:t> </a:t>
            </a:r>
            <a:r>
              <a:rPr lang="zh-CN" altLang="en-US" sz="16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= 1. 1 0 1 1 0 1 1 0</a:t>
            </a:r>
          </a:p>
        </p:txBody>
      </p:sp>
      <p:sp>
        <p:nvSpPr>
          <p:cNvPr id="738313" name="Text Box 9"/>
          <p:cNvSpPr txBox="1">
            <a:spLocks noChangeArrowheads="1"/>
          </p:cNvSpPr>
          <p:nvPr/>
        </p:nvSpPr>
        <p:spPr bwMode="auto">
          <a:xfrm>
            <a:off x="1279525" y="4205288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特点</a:t>
            </a:r>
          </a:p>
        </p:txBody>
      </p:sp>
      <p:sp>
        <p:nvSpPr>
          <p:cNvPr id="738314" name="Text Box 10"/>
          <p:cNvSpPr txBox="1">
            <a:spLocks noChangeArrowheads="1"/>
          </p:cNvSpPr>
          <p:nvPr/>
        </p:nvSpPr>
        <p:spPr bwMode="auto">
          <a:xfrm>
            <a:off x="2514600" y="4198938"/>
            <a:ext cx="3581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绝对值运算</a:t>
            </a:r>
          </a:p>
        </p:txBody>
      </p:sp>
      <p:sp>
        <p:nvSpPr>
          <p:cNvPr id="738315" name="Text Box 11"/>
          <p:cNvSpPr txBox="1">
            <a:spLocks noChangeArrowheads="1"/>
          </p:cNvSpPr>
          <p:nvPr/>
        </p:nvSpPr>
        <p:spPr bwMode="auto">
          <a:xfrm>
            <a:off x="2514600" y="5805488"/>
            <a:ext cx="2438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逻辑移位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38316" name="Text Box 12"/>
          <p:cNvSpPr txBox="1">
            <a:spLocks noChangeArrowheads="1"/>
          </p:cNvSpPr>
          <p:nvPr/>
        </p:nvSpPr>
        <p:spPr bwMode="auto">
          <a:xfrm>
            <a:off x="457200" y="273050"/>
            <a:ext cx="2584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例6.21  结果</a:t>
            </a:r>
          </a:p>
        </p:txBody>
      </p:sp>
      <p:sp>
        <p:nvSpPr>
          <p:cNvPr id="738317" name="Text Box 13"/>
          <p:cNvSpPr txBox="1">
            <a:spLocks noChangeArrowheads="1"/>
          </p:cNvSpPr>
          <p:nvPr/>
        </p:nvSpPr>
        <p:spPr bwMode="auto">
          <a:xfrm>
            <a:off x="2514600" y="5002213"/>
            <a:ext cx="594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用移位的次数判断乘法是否结束</a:t>
            </a:r>
          </a:p>
        </p:txBody>
      </p:sp>
      <p:sp>
        <p:nvSpPr>
          <p:cNvPr id="738318" name="Rectangle 1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38319" name="AutoShape 1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3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306" grpId="0" autoUpdateAnimBg="0"/>
      <p:bldP spid="738311" grpId="0" autoUpdateAnimBg="0"/>
      <p:bldP spid="738312" grpId="0" autoUpdateAnimBg="0"/>
      <p:bldP spid="738313" grpId="0" autoUpdateAnimBg="0"/>
      <p:bldP spid="738314" grpId="0" autoUpdateAnimBg="0"/>
      <p:bldP spid="738315" grpId="0" autoUpdateAnimBg="0"/>
      <p:bldP spid="73831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Text Box 2"/>
          <p:cNvSpPr txBox="1">
            <a:spLocks noChangeArrowheads="1"/>
          </p:cNvSpPr>
          <p:nvPr/>
        </p:nvSpPr>
        <p:spPr bwMode="auto">
          <a:xfrm>
            <a:off x="517525" y="273050"/>
            <a:ext cx="6188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(3) 原码一位乘的硬件配置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22325" y="5562600"/>
            <a:ext cx="3554413" cy="1044575"/>
            <a:chOff x="518" y="3504"/>
            <a:chExt cx="2239" cy="658"/>
          </a:xfrm>
        </p:grpSpPr>
        <p:sp>
          <p:nvSpPr>
            <p:cNvPr id="739332" name="Text Box 4"/>
            <p:cNvSpPr txBox="1">
              <a:spLocks noChangeArrowheads="1"/>
            </p:cNvSpPr>
            <p:nvPr/>
          </p:nvSpPr>
          <p:spPr bwMode="auto">
            <a:xfrm>
              <a:off x="518" y="3504"/>
              <a:ext cx="17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A、X、Q </a:t>
              </a:r>
              <a:r>
                <a:rPr lang="zh-CN" altLang="en-US" sz="2400">
                  <a:latin typeface="Times New Roman" pitchFamily="18" charset="0"/>
                </a:rPr>
                <a:t>均 </a:t>
              </a:r>
              <a:r>
                <a:rPr lang="en-US" altLang="zh-CN" sz="2400" i="1">
                  <a:latin typeface="Times New Roman" pitchFamily="18" charset="0"/>
                </a:rPr>
                <a:t>n</a:t>
              </a:r>
              <a:r>
                <a:rPr lang="en-US" altLang="zh-CN" sz="2400">
                  <a:latin typeface="Times New Roman" pitchFamily="18" charset="0"/>
                </a:rPr>
                <a:t>+1 </a:t>
              </a:r>
              <a:r>
                <a:rPr lang="zh-CN" altLang="en-US" sz="24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739333" name="Text Box 5"/>
            <p:cNvSpPr txBox="1">
              <a:spLocks noChangeArrowheads="1"/>
            </p:cNvSpPr>
            <p:nvPr/>
          </p:nvSpPr>
          <p:spPr bwMode="auto">
            <a:xfrm>
              <a:off x="518" y="3874"/>
              <a:ext cx="22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移位和加受末位乘数控制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676400" y="990600"/>
            <a:ext cx="6096000" cy="4191000"/>
            <a:chOff x="1056" y="624"/>
            <a:chExt cx="3840" cy="2640"/>
          </a:xfrm>
        </p:grpSpPr>
        <p:sp>
          <p:nvSpPr>
            <p:cNvPr id="739335" name="Rectangle 7"/>
            <p:cNvSpPr>
              <a:spLocks noChangeArrowheads="1"/>
            </p:cNvSpPr>
            <p:nvPr/>
          </p:nvSpPr>
          <p:spPr bwMode="auto">
            <a:xfrm>
              <a:off x="1056" y="816"/>
              <a:ext cx="1584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</a:t>
              </a:r>
              <a:r>
                <a:rPr lang="zh-CN" altLang="en-US" sz="2800">
                  <a:latin typeface="Times New Roman" pitchFamily="18" charset="0"/>
                </a:rPr>
                <a:t>          </a:t>
              </a:r>
              <a:r>
                <a:rPr lang="en-US" altLang="zh-CN" sz="2800">
                  <a:latin typeface="Times New Roman" pitchFamily="18" charset="0"/>
                </a:rPr>
                <a:t>A          </a:t>
              </a:r>
              <a:r>
                <a:rPr lang="en-US" altLang="zh-CN" sz="24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39336" name="Rectangle 8"/>
            <p:cNvSpPr>
              <a:spLocks noChangeArrowheads="1"/>
            </p:cNvSpPr>
            <p:nvPr/>
          </p:nvSpPr>
          <p:spPr bwMode="auto">
            <a:xfrm>
              <a:off x="1056" y="1512"/>
              <a:ext cx="1584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加   法   器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739337" name="Rectangle 9"/>
            <p:cNvSpPr>
              <a:spLocks noChangeArrowheads="1"/>
            </p:cNvSpPr>
            <p:nvPr/>
          </p:nvSpPr>
          <p:spPr bwMode="auto">
            <a:xfrm>
              <a:off x="1056" y="2208"/>
              <a:ext cx="1584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控   制   门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739338" name="AutoShape 10"/>
            <p:cNvSpPr>
              <a:spLocks noChangeArrowheads="1"/>
            </p:cNvSpPr>
            <p:nvPr/>
          </p:nvSpPr>
          <p:spPr bwMode="auto">
            <a:xfrm>
              <a:off x="1728" y="1164"/>
              <a:ext cx="144" cy="338"/>
            </a:xfrm>
            <a:prstGeom prst="upArrow">
              <a:avLst>
                <a:gd name="adj1" fmla="val 50000"/>
                <a:gd name="adj2" fmla="val 58681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39339" name="AutoShape 11"/>
            <p:cNvSpPr>
              <a:spLocks noChangeArrowheads="1"/>
            </p:cNvSpPr>
            <p:nvPr/>
          </p:nvSpPr>
          <p:spPr bwMode="auto">
            <a:xfrm rot="10800000">
              <a:off x="1392" y="1152"/>
              <a:ext cx="144" cy="360"/>
            </a:xfrm>
            <a:prstGeom prst="upArrow">
              <a:avLst>
                <a:gd name="adj1" fmla="val 50000"/>
                <a:gd name="adj2" fmla="val 625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39340" name="AutoShape 12"/>
            <p:cNvSpPr>
              <a:spLocks noChangeArrowheads="1"/>
            </p:cNvSpPr>
            <p:nvPr/>
          </p:nvSpPr>
          <p:spPr bwMode="auto">
            <a:xfrm>
              <a:off x="1776" y="1860"/>
              <a:ext cx="144" cy="338"/>
            </a:xfrm>
            <a:prstGeom prst="upArrow">
              <a:avLst>
                <a:gd name="adj1" fmla="val 50000"/>
                <a:gd name="adj2" fmla="val 58681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39341" name="Rectangle 13"/>
            <p:cNvSpPr>
              <a:spLocks noChangeArrowheads="1"/>
            </p:cNvSpPr>
            <p:nvPr/>
          </p:nvSpPr>
          <p:spPr bwMode="auto">
            <a:xfrm>
              <a:off x="1056" y="2928"/>
              <a:ext cx="1584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</a:t>
              </a:r>
              <a:r>
                <a:rPr lang="zh-CN" altLang="en-US" sz="2800">
                  <a:latin typeface="Times New Roman" pitchFamily="18" charset="0"/>
                </a:rPr>
                <a:t>          </a:t>
              </a:r>
              <a:r>
                <a:rPr lang="en-US" altLang="zh-CN" sz="2800">
                  <a:latin typeface="Times New Roman" pitchFamily="18" charset="0"/>
                </a:rPr>
                <a:t>X          </a:t>
              </a:r>
              <a:r>
                <a:rPr lang="en-US" altLang="zh-CN" sz="24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39342" name="AutoShape 14"/>
            <p:cNvSpPr>
              <a:spLocks noChangeArrowheads="1"/>
            </p:cNvSpPr>
            <p:nvPr/>
          </p:nvSpPr>
          <p:spPr bwMode="auto">
            <a:xfrm>
              <a:off x="1776" y="2580"/>
              <a:ext cx="144" cy="338"/>
            </a:xfrm>
            <a:prstGeom prst="upArrow">
              <a:avLst>
                <a:gd name="adj1" fmla="val 50000"/>
                <a:gd name="adj2" fmla="val 58681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39343" name="Rectangle 15"/>
            <p:cNvSpPr>
              <a:spLocks noChangeArrowheads="1"/>
            </p:cNvSpPr>
            <p:nvPr/>
          </p:nvSpPr>
          <p:spPr bwMode="auto">
            <a:xfrm>
              <a:off x="3120" y="816"/>
              <a:ext cx="1584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739344" name="Line 16"/>
            <p:cNvSpPr>
              <a:spLocks noChangeShapeType="1"/>
            </p:cNvSpPr>
            <p:nvPr/>
          </p:nvSpPr>
          <p:spPr bwMode="auto">
            <a:xfrm>
              <a:off x="4368" y="81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9345" name="Rectangle 17"/>
            <p:cNvSpPr>
              <a:spLocks noChangeArrowheads="1"/>
            </p:cNvSpPr>
            <p:nvPr/>
          </p:nvSpPr>
          <p:spPr bwMode="auto">
            <a:xfrm>
              <a:off x="3120" y="1512"/>
              <a:ext cx="1584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</a:t>
              </a:r>
              <a:r>
                <a:rPr lang="zh-CN" altLang="en-US" sz="2400">
                  <a:latin typeface="Times New Roman" pitchFamily="18" charset="0"/>
                </a:rPr>
                <a:t>移位和加控制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739346" name="Freeform 18"/>
            <p:cNvSpPr>
              <a:spLocks/>
            </p:cNvSpPr>
            <p:nvPr/>
          </p:nvSpPr>
          <p:spPr bwMode="auto">
            <a:xfrm>
              <a:off x="2016" y="1152"/>
              <a:ext cx="1920" cy="360"/>
            </a:xfrm>
            <a:custGeom>
              <a:avLst/>
              <a:gdLst/>
              <a:ahLst/>
              <a:cxnLst>
                <a:cxn ang="0">
                  <a:pos x="1920" y="360"/>
                </a:cxn>
                <a:cxn ang="0">
                  <a:pos x="1920" y="240"/>
                </a:cxn>
                <a:cxn ang="0">
                  <a:pos x="0" y="240"/>
                </a:cxn>
                <a:cxn ang="0">
                  <a:pos x="384" y="0"/>
                </a:cxn>
              </a:cxnLst>
              <a:rect l="0" t="0" r="r" b="b"/>
              <a:pathLst>
                <a:path w="1920" h="360">
                  <a:moveTo>
                    <a:pt x="1920" y="360"/>
                  </a:moveTo>
                  <a:lnTo>
                    <a:pt x="1920" y="240"/>
                  </a:lnTo>
                  <a:lnTo>
                    <a:pt x="0" y="240"/>
                  </a:lnTo>
                  <a:lnTo>
                    <a:pt x="384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9347" name="Line 19"/>
            <p:cNvSpPr>
              <a:spLocks noChangeShapeType="1"/>
            </p:cNvSpPr>
            <p:nvPr/>
          </p:nvSpPr>
          <p:spPr bwMode="auto">
            <a:xfrm flipV="1">
              <a:off x="3168" y="1152"/>
              <a:ext cx="38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9348" name="Line 20"/>
            <p:cNvSpPr>
              <a:spLocks noChangeShapeType="1"/>
            </p:cNvSpPr>
            <p:nvPr/>
          </p:nvSpPr>
          <p:spPr bwMode="auto">
            <a:xfrm flipH="1">
              <a:off x="2640" y="168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9349" name="Freeform 21"/>
            <p:cNvSpPr>
              <a:spLocks/>
            </p:cNvSpPr>
            <p:nvPr/>
          </p:nvSpPr>
          <p:spPr bwMode="auto">
            <a:xfrm>
              <a:off x="4560" y="624"/>
              <a:ext cx="336" cy="1068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336" y="0"/>
                </a:cxn>
                <a:cxn ang="0">
                  <a:pos x="336" y="1068"/>
                </a:cxn>
                <a:cxn ang="0">
                  <a:pos x="144" y="1068"/>
                </a:cxn>
              </a:cxnLst>
              <a:rect l="0" t="0" r="r" b="b"/>
              <a:pathLst>
                <a:path w="336" h="1068">
                  <a:moveTo>
                    <a:pt x="0" y="192"/>
                  </a:moveTo>
                  <a:lnTo>
                    <a:pt x="0" y="0"/>
                  </a:lnTo>
                  <a:lnTo>
                    <a:pt x="336" y="0"/>
                  </a:lnTo>
                  <a:lnTo>
                    <a:pt x="336" y="1068"/>
                  </a:lnTo>
                  <a:lnTo>
                    <a:pt x="144" y="106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9350" name="Line 22"/>
            <p:cNvSpPr>
              <a:spLocks noChangeShapeType="1"/>
            </p:cNvSpPr>
            <p:nvPr/>
          </p:nvSpPr>
          <p:spPr bwMode="auto">
            <a:xfrm>
              <a:off x="2640" y="100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2784" y="2928"/>
              <a:ext cx="960" cy="336"/>
              <a:chOff x="2784" y="3312"/>
              <a:chExt cx="960" cy="336"/>
            </a:xfrm>
          </p:grpSpPr>
          <p:sp>
            <p:nvSpPr>
              <p:cNvPr id="739352" name="Rectangle 24"/>
              <p:cNvSpPr>
                <a:spLocks noChangeArrowheads="1"/>
              </p:cNvSpPr>
              <p:nvPr/>
            </p:nvSpPr>
            <p:spPr bwMode="auto">
              <a:xfrm>
                <a:off x="2784" y="3312"/>
                <a:ext cx="960" cy="3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9353" name="Text Box 25"/>
              <p:cNvSpPr txBox="1">
                <a:spLocks noChangeArrowheads="1"/>
              </p:cNvSpPr>
              <p:nvPr/>
            </p:nvSpPr>
            <p:spPr bwMode="auto">
              <a:xfrm>
                <a:off x="2880" y="3360"/>
                <a:ext cx="7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计数器 </a:t>
                </a:r>
                <a:r>
                  <a:rPr lang="en-US" altLang="zh-CN" sz="2000">
                    <a:latin typeface="Times New Roman" pitchFamily="18" charset="0"/>
                  </a:rPr>
                  <a:t>C</a:t>
                </a:r>
                <a:endParaRPr lang="zh-CN" altLang="en-US" sz="2800">
                  <a:latin typeface="Times New Roman" pitchFamily="18" charset="0"/>
                </a:endParaRPr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3936" y="2928"/>
              <a:ext cx="288" cy="336"/>
              <a:chOff x="3936" y="3312"/>
              <a:chExt cx="288" cy="336"/>
            </a:xfrm>
          </p:grpSpPr>
          <p:sp>
            <p:nvSpPr>
              <p:cNvPr id="739355" name="Rectangle 27"/>
              <p:cNvSpPr>
                <a:spLocks noChangeArrowheads="1"/>
              </p:cNvSpPr>
              <p:nvPr/>
            </p:nvSpPr>
            <p:spPr bwMode="auto">
              <a:xfrm>
                <a:off x="3984" y="33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S</a:t>
                </a:r>
              </a:p>
            </p:txBody>
          </p:sp>
          <p:sp>
            <p:nvSpPr>
              <p:cNvPr id="739356" name="Rectangle 28"/>
              <p:cNvSpPr>
                <a:spLocks noChangeArrowheads="1"/>
              </p:cNvSpPr>
              <p:nvPr/>
            </p:nvSpPr>
            <p:spPr bwMode="auto">
              <a:xfrm>
                <a:off x="3936" y="3312"/>
                <a:ext cx="288" cy="3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4416" y="2928"/>
              <a:ext cx="338" cy="336"/>
              <a:chOff x="4416" y="3312"/>
              <a:chExt cx="338" cy="336"/>
            </a:xfrm>
          </p:grpSpPr>
          <p:sp>
            <p:nvSpPr>
              <p:cNvPr id="739358" name="Rectangle 30"/>
              <p:cNvSpPr>
                <a:spLocks noChangeArrowheads="1"/>
              </p:cNvSpPr>
              <p:nvPr/>
            </p:nvSpPr>
            <p:spPr bwMode="auto">
              <a:xfrm>
                <a:off x="4416" y="3350"/>
                <a:ext cx="33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G</a:t>
                </a:r>
                <a:r>
                  <a:rPr lang="en-US" altLang="zh-CN" sz="2000" baseline="-25000">
                    <a:latin typeface="Times New Roman" pitchFamily="18" charset="0"/>
                  </a:rPr>
                  <a:t>M</a:t>
                </a:r>
              </a:p>
            </p:txBody>
          </p:sp>
          <p:sp>
            <p:nvSpPr>
              <p:cNvPr id="739359" name="Rectangle 31"/>
              <p:cNvSpPr>
                <a:spLocks noChangeArrowheads="1"/>
              </p:cNvSpPr>
              <p:nvPr/>
            </p:nvSpPr>
            <p:spPr bwMode="auto">
              <a:xfrm>
                <a:off x="4416" y="3312"/>
                <a:ext cx="288" cy="3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39360" name="Text Box 32"/>
            <p:cNvSpPr txBox="1">
              <a:spLocks noChangeArrowheads="1"/>
            </p:cNvSpPr>
            <p:nvPr/>
          </p:nvSpPr>
          <p:spPr bwMode="auto">
            <a:xfrm>
              <a:off x="3120" y="86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39361" name="Text Box 33"/>
            <p:cNvSpPr txBox="1">
              <a:spLocks noChangeArrowheads="1"/>
            </p:cNvSpPr>
            <p:nvPr/>
          </p:nvSpPr>
          <p:spPr bwMode="auto">
            <a:xfrm>
              <a:off x="3744" y="825"/>
              <a:ext cx="90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Q         </a:t>
              </a:r>
              <a:r>
                <a:rPr lang="en-US" altLang="zh-CN" sz="2400" i="1">
                  <a:latin typeface="Times New Roman" pitchFamily="18" charset="0"/>
                </a:rPr>
                <a:t>n</a:t>
              </a:r>
              <a:endParaRPr lang="zh-CN" altLang="en-US" sz="2800" i="1">
                <a:latin typeface="Times New Roman" pitchFamily="18" charset="0"/>
              </a:endParaRPr>
            </a:p>
          </p:txBody>
        </p:sp>
        <p:sp>
          <p:nvSpPr>
            <p:cNvPr id="739362" name="Text Box 34"/>
            <p:cNvSpPr txBox="1">
              <a:spLocks noChangeArrowheads="1"/>
            </p:cNvSpPr>
            <p:nvPr/>
          </p:nvSpPr>
          <p:spPr bwMode="auto">
            <a:xfrm>
              <a:off x="3504" y="1152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右移</a:t>
              </a:r>
            </a:p>
          </p:txBody>
        </p:sp>
        <p:sp>
          <p:nvSpPr>
            <p:cNvPr id="739363" name="Freeform 35"/>
            <p:cNvSpPr>
              <a:spLocks/>
            </p:cNvSpPr>
            <p:nvPr/>
          </p:nvSpPr>
          <p:spPr bwMode="auto">
            <a:xfrm>
              <a:off x="2640" y="1858"/>
              <a:ext cx="1296" cy="528"/>
            </a:xfrm>
            <a:custGeom>
              <a:avLst/>
              <a:gdLst/>
              <a:ahLst/>
              <a:cxnLst>
                <a:cxn ang="0">
                  <a:pos x="1296" y="0"/>
                </a:cxn>
                <a:cxn ang="0">
                  <a:pos x="1296" y="528"/>
                </a:cxn>
                <a:cxn ang="0">
                  <a:pos x="0" y="528"/>
                </a:cxn>
              </a:cxnLst>
              <a:rect l="0" t="0" r="r" b="b"/>
              <a:pathLst>
                <a:path w="1296" h="528">
                  <a:moveTo>
                    <a:pt x="1296" y="0"/>
                  </a:moveTo>
                  <a:lnTo>
                    <a:pt x="1296" y="528"/>
                  </a:lnTo>
                  <a:lnTo>
                    <a:pt x="0" y="52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39364" name="Rectangle 3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39365" name="AutoShape 3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25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3140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600">
                <a:latin typeface="Times New Roman" pitchFamily="18" charset="0"/>
              </a:rPr>
              <a:t>5. </a:t>
            </a:r>
            <a:r>
              <a:rPr lang="zh-CN" altLang="en-US" sz="3600">
                <a:latin typeface="Times New Roman" pitchFamily="18" charset="0"/>
              </a:rPr>
              <a:t>补码乘法</a:t>
            </a:r>
          </a:p>
        </p:txBody>
      </p:sp>
      <p:sp>
        <p:nvSpPr>
          <p:cNvPr id="745475" name="Text Box 3"/>
          <p:cNvSpPr txBox="1">
            <a:spLocks noChangeArrowheads="1"/>
          </p:cNvSpPr>
          <p:nvPr/>
        </p:nvSpPr>
        <p:spPr bwMode="auto">
          <a:xfrm>
            <a:off x="3289300" y="1614488"/>
            <a:ext cx="2438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设 被乘数</a:t>
            </a:r>
          </a:p>
        </p:txBody>
      </p:sp>
      <p:sp>
        <p:nvSpPr>
          <p:cNvPr id="745476" name="Text Box 4"/>
          <p:cNvSpPr txBox="1">
            <a:spLocks noChangeArrowheads="1"/>
          </p:cNvSpPr>
          <p:nvPr/>
        </p:nvSpPr>
        <p:spPr bwMode="auto">
          <a:xfrm>
            <a:off x="3741738" y="2147888"/>
            <a:ext cx="1600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乘数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02225" y="1557338"/>
            <a:ext cx="3290888" cy="544512"/>
            <a:chOff x="3214" y="981"/>
            <a:chExt cx="2073" cy="343"/>
          </a:xfrm>
        </p:grpSpPr>
        <p:sp>
          <p:nvSpPr>
            <p:cNvPr id="745478" name="Text Box 6"/>
            <p:cNvSpPr txBox="1">
              <a:spLocks noChangeArrowheads="1"/>
            </p:cNvSpPr>
            <p:nvPr/>
          </p:nvSpPr>
          <p:spPr bwMode="auto">
            <a:xfrm>
              <a:off x="3214" y="997"/>
              <a:ext cx="207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[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补</a:t>
              </a:r>
              <a:r>
                <a:rPr lang="zh-CN" altLang="en-US" sz="2800">
                  <a:latin typeface="Times New Roman" pitchFamily="18" charset="0"/>
                </a:rPr>
                <a:t> =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400" baseline="-25000">
                  <a:latin typeface="Times New Roman" pitchFamily="18" charset="0"/>
                </a:rPr>
                <a:t>0</a:t>
              </a:r>
              <a:r>
                <a:rPr lang="en-US" altLang="zh-CN" sz="2800">
                  <a:latin typeface="Times New Roman" pitchFamily="18" charset="0"/>
                </a:rPr>
                <a:t>.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        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45479" name="Text Box 7"/>
            <p:cNvSpPr txBox="1">
              <a:spLocks noChangeArrowheads="1"/>
            </p:cNvSpPr>
            <p:nvPr/>
          </p:nvSpPr>
          <p:spPr bwMode="auto">
            <a:xfrm>
              <a:off x="4558" y="981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102225" y="2120900"/>
            <a:ext cx="3187700" cy="546100"/>
            <a:chOff x="3214" y="1336"/>
            <a:chExt cx="2008" cy="344"/>
          </a:xfrm>
        </p:grpSpPr>
        <p:sp>
          <p:nvSpPr>
            <p:cNvPr id="745481" name="Text Box 9"/>
            <p:cNvSpPr txBox="1">
              <a:spLocks noChangeArrowheads="1"/>
            </p:cNvSpPr>
            <p:nvPr/>
          </p:nvSpPr>
          <p:spPr bwMode="auto">
            <a:xfrm>
              <a:off x="3214" y="1353"/>
              <a:ext cx="20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[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补</a:t>
              </a:r>
              <a:r>
                <a:rPr lang="zh-CN" altLang="en-US" sz="2800">
                  <a:latin typeface="Times New Roman" pitchFamily="18" charset="0"/>
                </a:rPr>
                <a:t> =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0</a:t>
              </a:r>
              <a:r>
                <a:rPr lang="en-US" altLang="zh-CN" sz="2800">
                  <a:latin typeface="Times New Roman" pitchFamily="18" charset="0"/>
                </a:rPr>
                <a:t>.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       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45482" name="Text Box 10"/>
            <p:cNvSpPr txBox="1">
              <a:spLocks noChangeArrowheads="1"/>
            </p:cNvSpPr>
            <p:nvPr/>
          </p:nvSpPr>
          <p:spPr bwMode="auto">
            <a:xfrm>
              <a:off x="4558" y="1336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745483" name="Text Box 11"/>
          <p:cNvSpPr txBox="1">
            <a:spLocks noChangeArrowheads="1"/>
          </p:cNvSpPr>
          <p:nvPr/>
        </p:nvSpPr>
        <p:spPr bwMode="auto">
          <a:xfrm>
            <a:off x="1208088" y="2757488"/>
            <a:ext cx="60436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① 被乘数任意，乘数为正</a:t>
            </a:r>
          </a:p>
        </p:txBody>
      </p:sp>
      <p:sp>
        <p:nvSpPr>
          <p:cNvPr id="745484" name="Text Box 12"/>
          <p:cNvSpPr txBox="1">
            <a:spLocks noChangeArrowheads="1"/>
          </p:cNvSpPr>
          <p:nvPr/>
        </p:nvSpPr>
        <p:spPr bwMode="auto">
          <a:xfrm>
            <a:off x="1736725" y="3367088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同原码乘</a:t>
            </a:r>
          </a:p>
        </p:txBody>
      </p:sp>
      <p:sp>
        <p:nvSpPr>
          <p:cNvPr id="745485" name="Text Box 13"/>
          <p:cNvSpPr txBox="1">
            <a:spLocks noChangeArrowheads="1"/>
          </p:cNvSpPr>
          <p:nvPr/>
        </p:nvSpPr>
        <p:spPr bwMode="auto">
          <a:xfrm>
            <a:off x="3794125" y="3389313"/>
            <a:ext cx="5349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但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加 </a:t>
            </a:r>
            <a:r>
              <a:rPr lang="zh-CN" altLang="en-US" sz="2800">
                <a:latin typeface="Times New Roman" pitchFamily="18" charset="0"/>
              </a:rPr>
              <a:t>和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移位 </a:t>
            </a:r>
            <a:r>
              <a:rPr lang="zh-CN" altLang="en-US" sz="2800">
                <a:latin typeface="Times New Roman" pitchFamily="18" charset="0"/>
              </a:rPr>
              <a:t>按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补码规则 </a:t>
            </a:r>
            <a:r>
              <a:rPr lang="zh-CN" altLang="en-US" sz="2800">
                <a:latin typeface="Times New Roman" pitchFamily="18" charset="0"/>
              </a:rPr>
              <a:t>运算</a:t>
            </a:r>
          </a:p>
        </p:txBody>
      </p:sp>
      <p:sp>
        <p:nvSpPr>
          <p:cNvPr id="745486" name="Text Box 14"/>
          <p:cNvSpPr txBox="1">
            <a:spLocks noChangeArrowheads="1"/>
          </p:cNvSpPr>
          <p:nvPr/>
        </p:nvSpPr>
        <p:spPr bwMode="auto">
          <a:xfrm>
            <a:off x="3794125" y="3976688"/>
            <a:ext cx="33988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乘积的符号自然形成</a:t>
            </a:r>
          </a:p>
        </p:txBody>
      </p:sp>
      <p:sp>
        <p:nvSpPr>
          <p:cNvPr id="745487" name="Text Box 15"/>
          <p:cNvSpPr txBox="1">
            <a:spLocks noChangeArrowheads="1"/>
          </p:cNvSpPr>
          <p:nvPr/>
        </p:nvSpPr>
        <p:spPr bwMode="auto">
          <a:xfrm>
            <a:off x="1208088" y="4662488"/>
            <a:ext cx="51165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② 被乘数任意，乘数为负</a:t>
            </a:r>
          </a:p>
        </p:txBody>
      </p:sp>
      <p:sp>
        <p:nvSpPr>
          <p:cNvPr id="745488" name="Text Box 16"/>
          <p:cNvSpPr txBox="1">
            <a:spLocks noChangeArrowheads="1"/>
          </p:cNvSpPr>
          <p:nvPr/>
        </p:nvSpPr>
        <p:spPr bwMode="auto">
          <a:xfrm>
            <a:off x="1736725" y="5272088"/>
            <a:ext cx="6492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乘数[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，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去掉符号位</a:t>
            </a:r>
            <a:r>
              <a:rPr lang="zh-CN" altLang="en-US" sz="2800">
                <a:latin typeface="Times New Roman" pitchFamily="18" charset="0"/>
              </a:rPr>
              <a:t>，操作同 ①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45489" name="Text Box 17"/>
          <p:cNvSpPr txBox="1">
            <a:spLocks noChangeArrowheads="1"/>
          </p:cNvSpPr>
          <p:nvPr/>
        </p:nvSpPr>
        <p:spPr bwMode="auto">
          <a:xfrm>
            <a:off x="1736725" y="5934075"/>
            <a:ext cx="3749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最后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加[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 i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800" baseline="-25000">
                <a:solidFill>
                  <a:schemeClr val="folHlink"/>
                </a:solidFill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，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校正</a:t>
            </a:r>
          </a:p>
        </p:txBody>
      </p:sp>
      <p:sp>
        <p:nvSpPr>
          <p:cNvPr id="745490" name="Text Box 18"/>
          <p:cNvSpPr txBox="1">
            <a:spLocks noChangeArrowheads="1"/>
          </p:cNvSpPr>
          <p:nvPr/>
        </p:nvSpPr>
        <p:spPr bwMode="auto">
          <a:xfrm>
            <a:off x="609600" y="914400"/>
            <a:ext cx="470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(1) 补码一位乘运算规则</a:t>
            </a:r>
          </a:p>
        </p:txBody>
      </p:sp>
      <p:sp>
        <p:nvSpPr>
          <p:cNvPr id="745491" name="Rectangle 1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45492" name="Text Box 20"/>
          <p:cNvSpPr txBox="1">
            <a:spLocks noChangeArrowheads="1"/>
          </p:cNvSpPr>
          <p:nvPr/>
        </p:nvSpPr>
        <p:spPr bwMode="auto">
          <a:xfrm>
            <a:off x="1143000" y="1614488"/>
            <a:ext cx="2667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以小数为例</a:t>
            </a:r>
          </a:p>
        </p:txBody>
      </p:sp>
      <p:sp>
        <p:nvSpPr>
          <p:cNvPr id="745493" name="AutoShape 2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5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4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4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4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4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45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75" grpId="0" autoUpdateAnimBg="0"/>
      <p:bldP spid="745476" grpId="0" autoUpdateAnimBg="0"/>
      <p:bldP spid="745483" grpId="0" autoUpdateAnimBg="0"/>
      <p:bldP spid="745484" grpId="0" autoUpdateAnimBg="0"/>
      <p:bldP spid="745485" grpId="0" autoUpdateAnimBg="0"/>
      <p:bldP spid="745486" grpId="0" autoUpdateAnimBg="0"/>
      <p:bldP spid="745487" grpId="0" autoUpdateAnimBg="0"/>
      <p:bldP spid="745488" grpId="0" autoUpdateAnimBg="0"/>
      <p:bldP spid="745489" grpId="0" autoUpdateAnimBg="0"/>
      <p:bldP spid="745490" grpId="0" autoUpdateAnimBg="0"/>
      <p:bldP spid="74549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Text Box 2"/>
          <p:cNvSpPr txBox="1">
            <a:spLocks noChangeArrowheads="1"/>
          </p:cNvSpPr>
          <p:nvPr/>
        </p:nvSpPr>
        <p:spPr bwMode="auto">
          <a:xfrm>
            <a:off x="669925" y="273050"/>
            <a:ext cx="3825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③ </a:t>
            </a:r>
            <a:r>
              <a:rPr lang="en-US" altLang="zh-CN" sz="3600">
                <a:latin typeface="Times New Roman" pitchFamily="18" charset="0"/>
              </a:rPr>
              <a:t>Booth </a:t>
            </a:r>
            <a:r>
              <a:rPr lang="zh-CN" altLang="en-US" sz="3600">
                <a:latin typeface="Times New Roman" pitchFamily="18" charset="0"/>
              </a:rPr>
              <a:t>算法</a:t>
            </a:r>
          </a:p>
        </p:txBody>
      </p:sp>
      <p:sp>
        <p:nvSpPr>
          <p:cNvPr id="746499" name="Text Box 3"/>
          <p:cNvSpPr txBox="1">
            <a:spLocks noChangeArrowheads="1"/>
          </p:cNvSpPr>
          <p:nvPr/>
        </p:nvSpPr>
        <p:spPr bwMode="auto">
          <a:xfrm>
            <a:off x="3429000" y="319088"/>
            <a:ext cx="5030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（被乘数、乘数符号任意）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000" y="990600"/>
            <a:ext cx="8007350" cy="595313"/>
            <a:chOff x="240" y="624"/>
            <a:chExt cx="5044" cy="375"/>
          </a:xfrm>
        </p:grpSpPr>
        <p:sp>
          <p:nvSpPr>
            <p:cNvPr id="746501" name="Text Box 5"/>
            <p:cNvSpPr txBox="1">
              <a:spLocks noChangeArrowheads="1"/>
            </p:cNvSpPr>
            <p:nvPr/>
          </p:nvSpPr>
          <p:spPr bwMode="auto">
            <a:xfrm>
              <a:off x="240" y="672"/>
              <a:ext cx="50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设[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补</a:t>
              </a:r>
              <a:r>
                <a:rPr lang="zh-CN" altLang="en-US" sz="2800">
                  <a:latin typeface="Times New Roman" pitchFamily="18" charset="0"/>
                </a:rPr>
                <a:t> =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400" baseline="-25000">
                  <a:latin typeface="Times New Roman" pitchFamily="18" charset="0"/>
                </a:rPr>
                <a:t>0</a:t>
              </a:r>
              <a:r>
                <a:rPr lang="en-US" altLang="zh-CN" sz="2800">
                  <a:latin typeface="Times New Roman" pitchFamily="18" charset="0"/>
                </a:rPr>
                <a:t>.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      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 i="1" baseline="-2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     [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补</a:t>
              </a:r>
              <a:r>
                <a:rPr lang="zh-CN" altLang="en-US" sz="2800">
                  <a:latin typeface="Times New Roman" pitchFamily="18" charset="0"/>
                </a:rPr>
                <a:t> =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0</a:t>
              </a:r>
              <a:r>
                <a:rPr lang="en-US" altLang="zh-CN" sz="2800">
                  <a:latin typeface="Times New Roman" pitchFamily="18" charset="0"/>
                </a:rPr>
                <a:t>.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     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46502" name="Text Box 6"/>
            <p:cNvSpPr txBox="1">
              <a:spLocks noChangeArrowheads="1"/>
            </p:cNvSpPr>
            <p:nvPr/>
          </p:nvSpPr>
          <p:spPr bwMode="auto">
            <a:xfrm>
              <a:off x="1776" y="624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746503" name="Text Box 7"/>
            <p:cNvSpPr txBox="1">
              <a:spLocks noChangeArrowheads="1"/>
            </p:cNvSpPr>
            <p:nvPr/>
          </p:nvSpPr>
          <p:spPr bwMode="auto">
            <a:xfrm>
              <a:off x="3787" y="630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746504" name="Text Box 8"/>
          <p:cNvSpPr txBox="1">
            <a:spLocks noChangeArrowheads="1"/>
          </p:cNvSpPr>
          <p:nvPr/>
        </p:nvSpPr>
        <p:spPr bwMode="auto">
          <a:xfrm>
            <a:off x="763588" y="1609725"/>
            <a:ext cx="12271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· 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74663" y="2081213"/>
            <a:ext cx="4429125" cy="614362"/>
            <a:chOff x="299" y="1401"/>
            <a:chExt cx="2790" cy="387"/>
          </a:xfrm>
        </p:grpSpPr>
        <p:sp>
          <p:nvSpPr>
            <p:cNvPr id="746506" name="Text Box 10"/>
            <p:cNvSpPr txBox="1">
              <a:spLocks noChangeArrowheads="1"/>
            </p:cNvSpPr>
            <p:nvPr/>
          </p:nvSpPr>
          <p:spPr bwMode="auto">
            <a:xfrm>
              <a:off x="299" y="1461"/>
              <a:ext cx="279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= [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补</a:t>
              </a:r>
              <a:r>
                <a:rPr lang="zh-CN" altLang="en-US" sz="2800">
                  <a:latin typeface="Times New Roman" pitchFamily="18" charset="0"/>
                </a:rPr>
                <a:t>( 0.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800">
                  <a:latin typeface="Times New Roman" pitchFamily="18" charset="0"/>
                </a:rPr>
                <a:t>     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 ) 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– [</a:t>
              </a:r>
              <a:r>
                <a:rPr lang="en-US" altLang="zh-CN" sz="2800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补</a:t>
              </a:r>
              <a:r>
                <a:rPr lang="zh-CN" altLang="en-US" sz="2800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· </a:t>
              </a:r>
              <a:r>
                <a:rPr lang="en-US" altLang="zh-CN" sz="2800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400" baseline="-25000">
                <a:latin typeface="Times New Roman" pitchFamily="18" charset="0"/>
              </a:endParaRPr>
            </a:p>
          </p:txBody>
        </p:sp>
        <p:sp>
          <p:nvSpPr>
            <p:cNvPr id="746507" name="Text Box 11"/>
            <p:cNvSpPr txBox="1">
              <a:spLocks noChangeArrowheads="1"/>
            </p:cNvSpPr>
            <p:nvPr/>
          </p:nvSpPr>
          <p:spPr bwMode="auto">
            <a:xfrm>
              <a:off x="1440" y="1401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74663" y="2725738"/>
            <a:ext cx="6005512" cy="571500"/>
            <a:chOff x="299" y="1717"/>
            <a:chExt cx="3783" cy="360"/>
          </a:xfrm>
        </p:grpSpPr>
        <p:sp>
          <p:nvSpPr>
            <p:cNvPr id="746509" name="Text Box 13"/>
            <p:cNvSpPr txBox="1">
              <a:spLocks noChangeArrowheads="1"/>
            </p:cNvSpPr>
            <p:nvPr/>
          </p:nvSpPr>
          <p:spPr bwMode="auto">
            <a:xfrm>
              <a:off x="299" y="1750"/>
              <a:ext cx="378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= [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补</a:t>
              </a:r>
              <a:r>
                <a:rPr lang="zh-CN" altLang="en-US" sz="2800">
                  <a:latin typeface="Times New Roman" pitchFamily="18" charset="0"/>
                </a:rPr>
                <a:t>(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800">
                  <a:latin typeface="Times New Roman" pitchFamily="18" charset="0"/>
                </a:rPr>
                <a:t> 2</a:t>
              </a:r>
              <a:r>
                <a:rPr lang="en-US" altLang="zh-CN" sz="2800" baseline="45000">
                  <a:latin typeface="Times New Roman" pitchFamily="18" charset="0"/>
                </a:rPr>
                <a:t>-1</a:t>
              </a:r>
              <a:r>
                <a:rPr lang="en-US" altLang="zh-CN" sz="2800">
                  <a:latin typeface="Times New Roman" pitchFamily="18" charset="0"/>
                </a:rPr>
                <a:t>+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2</a:t>
              </a:r>
              <a:r>
                <a:rPr lang="en-US" altLang="zh-CN" sz="2800" baseline="45000">
                  <a:latin typeface="Times New Roman" pitchFamily="18" charset="0"/>
                </a:rPr>
                <a:t>-2</a:t>
              </a:r>
              <a:r>
                <a:rPr lang="en-US" altLang="zh-CN" sz="2800">
                  <a:latin typeface="Times New Roman" pitchFamily="18" charset="0"/>
                </a:rPr>
                <a:t>+      +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2</a:t>
              </a:r>
              <a:r>
                <a:rPr lang="en-US" altLang="zh-CN" sz="2800" baseline="45000">
                  <a:latin typeface="Times New Roman" pitchFamily="18" charset="0"/>
                </a:rPr>
                <a:t>-</a:t>
              </a:r>
              <a:r>
                <a:rPr lang="en-US" altLang="zh-CN" sz="2800" i="1" baseline="4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) 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– [</a:t>
              </a:r>
              <a:r>
                <a:rPr lang="en-US" altLang="zh-CN" sz="2800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补</a:t>
              </a:r>
              <a:r>
                <a:rPr lang="zh-CN" altLang="en-US" sz="2800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· </a:t>
              </a:r>
              <a:r>
                <a:rPr lang="en-US" altLang="zh-CN" sz="2800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746510" name="Text Box 14"/>
            <p:cNvSpPr txBox="1">
              <a:spLocks noChangeArrowheads="1"/>
            </p:cNvSpPr>
            <p:nvPr/>
          </p:nvSpPr>
          <p:spPr bwMode="auto">
            <a:xfrm>
              <a:off x="2137" y="1717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74663" y="3362325"/>
            <a:ext cx="5132387" cy="576263"/>
            <a:chOff x="299" y="2118"/>
            <a:chExt cx="3233" cy="363"/>
          </a:xfrm>
        </p:grpSpPr>
        <p:sp>
          <p:nvSpPr>
            <p:cNvPr id="746512" name="Text Box 16"/>
            <p:cNvSpPr txBox="1">
              <a:spLocks noChangeArrowheads="1"/>
            </p:cNvSpPr>
            <p:nvPr/>
          </p:nvSpPr>
          <p:spPr bwMode="auto">
            <a:xfrm>
              <a:off x="299" y="2154"/>
              <a:ext cx="323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= [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补</a:t>
              </a:r>
              <a:r>
                <a:rPr lang="zh-CN" altLang="en-US" sz="2800">
                  <a:latin typeface="Times New Roman" pitchFamily="18" charset="0"/>
                </a:rPr>
                <a:t>(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800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400">
                  <a:latin typeface="Times New Roman" pitchFamily="18" charset="0"/>
                </a:rPr>
                <a:t> </a:t>
              </a:r>
              <a:r>
                <a:rPr lang="en-US" altLang="zh-CN" sz="2800">
                  <a:latin typeface="Times New Roman" pitchFamily="18" charset="0"/>
                </a:rPr>
                <a:t>2</a:t>
              </a:r>
              <a:r>
                <a:rPr lang="en-US" altLang="zh-CN" sz="2800" baseline="45000">
                  <a:latin typeface="Times New Roman" pitchFamily="18" charset="0"/>
                </a:rPr>
                <a:t>-1</a:t>
              </a:r>
              <a:r>
                <a:rPr lang="en-US" altLang="zh-CN" sz="2800">
                  <a:latin typeface="Times New Roman" pitchFamily="18" charset="0"/>
                </a:rPr>
                <a:t>+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2</a:t>
              </a:r>
              <a:r>
                <a:rPr lang="en-US" altLang="zh-CN" sz="2800" baseline="45000">
                  <a:latin typeface="Times New Roman" pitchFamily="18" charset="0"/>
                </a:rPr>
                <a:t>-2</a:t>
              </a:r>
              <a:r>
                <a:rPr lang="en-US" altLang="zh-CN" sz="2800">
                  <a:latin typeface="Times New Roman" pitchFamily="18" charset="0"/>
                </a:rPr>
                <a:t>+      +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2</a:t>
              </a:r>
              <a:r>
                <a:rPr lang="en-US" altLang="zh-CN" sz="2800" baseline="45000">
                  <a:latin typeface="Times New Roman" pitchFamily="18" charset="0"/>
                </a:rPr>
                <a:t>-</a:t>
              </a:r>
              <a:r>
                <a:rPr lang="en-US" altLang="zh-CN" sz="2800" i="1" baseline="4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)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46513" name="Text Box 17"/>
            <p:cNvSpPr txBox="1">
              <a:spLocks noChangeArrowheads="1"/>
            </p:cNvSpPr>
            <p:nvPr/>
          </p:nvSpPr>
          <p:spPr bwMode="auto">
            <a:xfrm>
              <a:off x="2527" y="2118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474663" y="3970338"/>
            <a:ext cx="8329612" cy="595312"/>
            <a:chOff x="299" y="2501"/>
            <a:chExt cx="5247" cy="375"/>
          </a:xfrm>
        </p:grpSpPr>
        <p:sp>
          <p:nvSpPr>
            <p:cNvPr id="746515" name="Text Box 19"/>
            <p:cNvSpPr txBox="1">
              <a:spLocks noChangeArrowheads="1"/>
            </p:cNvSpPr>
            <p:nvPr/>
          </p:nvSpPr>
          <p:spPr bwMode="auto">
            <a:xfrm>
              <a:off x="299" y="2549"/>
              <a:ext cx="52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= [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补</a:t>
              </a:r>
              <a:r>
                <a:rPr lang="zh-CN" altLang="en-US" sz="2800">
                  <a:latin typeface="Times New Roman" pitchFamily="18" charset="0"/>
                </a:rPr>
                <a:t>[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800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solidFill>
                    <a:schemeClr val="folHlink"/>
                  </a:solidFill>
                  <a:latin typeface="Times New Roman" pitchFamily="18" charset="0"/>
                </a:rPr>
                <a:t>1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400" baseline="-250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  <a:r>
                <a:rPr lang="en-US" altLang="zh-CN" sz="2800" baseline="45000">
                  <a:solidFill>
                    <a:schemeClr val="folHlink"/>
                  </a:solidFill>
                  <a:latin typeface="Times New Roman" pitchFamily="18" charset="0"/>
                </a:rPr>
                <a:t>-1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)</a:t>
              </a:r>
              <a:r>
                <a:rPr lang="en-US" altLang="zh-CN" sz="2800">
                  <a:latin typeface="Times New Roman" pitchFamily="18" charset="0"/>
                </a:rPr>
                <a:t>+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(</a:t>
              </a: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  <a:r>
                <a:rPr lang="en-US" altLang="zh-CN" sz="2800" baseline="45000">
                  <a:solidFill>
                    <a:schemeClr val="folHlink"/>
                  </a:solidFill>
                  <a:latin typeface="Times New Roman" pitchFamily="18" charset="0"/>
                </a:rPr>
                <a:t>-1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  <a:r>
                <a:rPr lang="en-US" altLang="zh-CN" sz="2800" baseline="45000">
                  <a:solidFill>
                    <a:schemeClr val="folHlink"/>
                  </a:solidFill>
                  <a:latin typeface="Times New Roman" pitchFamily="18" charset="0"/>
                </a:rPr>
                <a:t>-2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)</a:t>
              </a:r>
              <a:r>
                <a:rPr lang="en-US" altLang="zh-CN" sz="2800">
                  <a:latin typeface="Times New Roman" pitchFamily="18" charset="0"/>
                </a:rPr>
                <a:t>+      +(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2</a:t>
              </a:r>
              <a:r>
                <a:rPr lang="en-US" altLang="zh-CN" sz="2800" baseline="45000">
                  <a:latin typeface="Times New Roman" pitchFamily="18" charset="0"/>
                </a:rPr>
                <a:t>-(</a:t>
              </a:r>
              <a:r>
                <a:rPr lang="en-US" altLang="zh-CN" sz="2800" i="1" baseline="45000">
                  <a:latin typeface="Times New Roman" pitchFamily="18" charset="0"/>
                </a:rPr>
                <a:t>n</a:t>
              </a:r>
              <a:r>
                <a:rPr lang="en-US" altLang="zh-CN" sz="2800" baseline="45000">
                  <a:latin typeface="Times New Roman" pitchFamily="18" charset="0"/>
                </a:rPr>
                <a:t>-1)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2</a:t>
              </a:r>
              <a:r>
                <a:rPr lang="en-US" altLang="zh-CN" sz="2800" baseline="45000">
                  <a:latin typeface="Times New Roman" pitchFamily="18" charset="0"/>
                </a:rPr>
                <a:t>-</a:t>
              </a:r>
              <a:r>
                <a:rPr lang="en-US" altLang="zh-CN" sz="2800" i="1" baseline="4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)]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46516" name="Text Box 20"/>
            <p:cNvSpPr txBox="1">
              <a:spLocks noChangeArrowheads="1"/>
            </p:cNvSpPr>
            <p:nvPr/>
          </p:nvSpPr>
          <p:spPr bwMode="auto">
            <a:xfrm>
              <a:off x="3640" y="2501"/>
              <a:ext cx="3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 </a:t>
              </a: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474663" y="4595813"/>
            <a:ext cx="8669337" cy="596900"/>
            <a:chOff x="299" y="2895"/>
            <a:chExt cx="5461" cy="376"/>
          </a:xfrm>
        </p:grpSpPr>
        <p:sp>
          <p:nvSpPr>
            <p:cNvPr id="746518" name="Text Box 22"/>
            <p:cNvSpPr txBox="1">
              <a:spLocks noChangeArrowheads="1"/>
            </p:cNvSpPr>
            <p:nvPr/>
          </p:nvSpPr>
          <p:spPr bwMode="auto">
            <a:xfrm>
              <a:off x="299" y="2944"/>
              <a:ext cx="546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= [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补</a:t>
              </a:r>
              <a:r>
                <a:rPr lang="zh-CN" altLang="en-US" sz="2800">
                  <a:latin typeface="Times New Roman" pitchFamily="18" charset="0"/>
                </a:rPr>
                <a:t>[(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800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)+(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800">
                  <a:latin typeface="Times New Roman" pitchFamily="18" charset="0"/>
                </a:rPr>
                <a:t>)2</a:t>
              </a:r>
              <a:r>
                <a:rPr lang="en-US" altLang="zh-CN" sz="2800" baseline="45000">
                  <a:latin typeface="Times New Roman" pitchFamily="18" charset="0"/>
                </a:rPr>
                <a:t>-1</a:t>
              </a:r>
              <a:r>
                <a:rPr lang="en-US" altLang="zh-CN" sz="2800">
                  <a:latin typeface="Times New Roman" pitchFamily="18" charset="0"/>
                </a:rPr>
                <a:t>+      +(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  <a:r>
                <a:rPr lang="en-US" altLang="zh-CN" sz="2400" baseline="-25000">
                  <a:latin typeface="Times New Roman" pitchFamily="18" charset="0"/>
                </a:rPr>
                <a:t>-1</a:t>
              </a:r>
              <a:r>
                <a:rPr lang="en-US" altLang="zh-CN" sz="2800">
                  <a:latin typeface="Times New Roman" pitchFamily="18" charset="0"/>
                </a:rPr>
                <a:t>)2</a:t>
              </a:r>
              <a:r>
                <a:rPr lang="en-US" altLang="zh-CN" sz="2800" baseline="45000">
                  <a:latin typeface="Times New Roman" pitchFamily="18" charset="0"/>
                </a:rPr>
                <a:t>-(</a:t>
              </a:r>
              <a:r>
                <a:rPr lang="en-US" altLang="zh-CN" sz="2800" i="1" baseline="45000">
                  <a:latin typeface="Times New Roman" pitchFamily="18" charset="0"/>
                </a:rPr>
                <a:t>n</a:t>
              </a:r>
              <a:r>
                <a:rPr lang="en-US" altLang="zh-CN" sz="2800" baseline="45000">
                  <a:latin typeface="Times New Roman" pitchFamily="18" charset="0"/>
                </a:rPr>
                <a:t>-1)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(0</a:t>
              </a:r>
              <a:r>
                <a:rPr lang="zh-CN" altLang="en-US" sz="1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)2</a:t>
              </a:r>
              <a:r>
                <a:rPr lang="en-US" altLang="zh-CN" sz="2800" baseline="45000">
                  <a:latin typeface="Times New Roman" pitchFamily="18" charset="0"/>
                </a:rPr>
                <a:t>-</a:t>
              </a:r>
              <a:r>
                <a:rPr lang="en-US" altLang="zh-CN" sz="2800" i="1" baseline="4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)]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46519" name="Text Box 23"/>
            <p:cNvSpPr txBox="1">
              <a:spLocks noChangeArrowheads="1"/>
            </p:cNvSpPr>
            <p:nvPr/>
          </p:nvSpPr>
          <p:spPr bwMode="auto">
            <a:xfrm>
              <a:off x="2699" y="2895"/>
              <a:ext cx="41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 </a:t>
              </a:r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3184525" y="5891213"/>
            <a:ext cx="3825875" cy="581025"/>
            <a:chOff x="2006" y="3711"/>
            <a:chExt cx="2410" cy="366"/>
          </a:xfrm>
        </p:grpSpPr>
        <p:sp>
          <p:nvSpPr>
            <p:cNvPr id="746521" name="Text Box 25"/>
            <p:cNvSpPr txBox="1">
              <a:spLocks noChangeArrowheads="1"/>
            </p:cNvSpPr>
            <p:nvPr/>
          </p:nvSpPr>
          <p:spPr bwMode="auto">
            <a:xfrm>
              <a:off x="2006" y="3750"/>
              <a:ext cx="241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y</a:t>
              </a:r>
              <a:r>
                <a:rPr lang="en-US" altLang="zh-CN" sz="2800" baseline="-25000">
                  <a:solidFill>
                    <a:schemeClr val="folHlink"/>
                  </a:solidFill>
                  <a:latin typeface="Times New Roman" pitchFamily="18" charset="0"/>
                </a:rPr>
                <a:t>1 </a:t>
              </a:r>
              <a:r>
                <a:rPr lang="en-US" altLang="zh-CN" sz="2800">
                  <a:latin typeface="Times New Roman" pitchFamily="18" charset="0"/>
                </a:rPr>
                <a:t>2</a:t>
              </a:r>
              <a:r>
                <a:rPr lang="en-US" altLang="zh-CN" sz="2800" baseline="45000">
                  <a:latin typeface="Times New Roman" pitchFamily="18" charset="0"/>
                </a:rPr>
                <a:t>-1 </a:t>
              </a:r>
              <a:r>
                <a:rPr lang="en-US" altLang="zh-CN" sz="2800">
                  <a:latin typeface="Times New Roman" pitchFamily="18" charset="0"/>
                </a:rPr>
                <a:t>+      +</a:t>
              </a:r>
            </a:p>
          </p:txBody>
        </p:sp>
        <p:sp>
          <p:nvSpPr>
            <p:cNvPr id="746522" name="Text Box 26"/>
            <p:cNvSpPr txBox="1">
              <a:spLocks noChangeArrowheads="1"/>
            </p:cNvSpPr>
            <p:nvPr/>
          </p:nvSpPr>
          <p:spPr bwMode="auto">
            <a:xfrm>
              <a:off x="2694" y="3711"/>
              <a:ext cx="3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 </a:t>
              </a:r>
            </a:p>
          </p:txBody>
        </p:sp>
        <p:sp>
          <p:nvSpPr>
            <p:cNvPr id="746523" name="Text Box 27"/>
            <p:cNvSpPr txBox="1">
              <a:spLocks noChangeArrowheads="1"/>
            </p:cNvSpPr>
            <p:nvPr/>
          </p:nvSpPr>
          <p:spPr bwMode="auto">
            <a:xfrm>
              <a:off x="3222" y="3750"/>
              <a:ext cx="7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y</a:t>
              </a:r>
              <a:r>
                <a:rPr lang="en-US" altLang="zh-CN" sz="2800" i="1" baseline="-25000">
                  <a:solidFill>
                    <a:schemeClr val="folHlink"/>
                  </a:solidFill>
                  <a:latin typeface="Times New Roman" pitchFamily="18" charset="0"/>
                </a:rPr>
                <a:t>n</a:t>
              </a:r>
              <a:r>
                <a:rPr lang="en-US" altLang="zh-CN" sz="2800" baseline="-250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en-US" altLang="zh-CN" sz="2800">
                  <a:latin typeface="Times New Roman" pitchFamily="18" charset="0"/>
                </a:rPr>
                <a:t>2</a:t>
              </a:r>
              <a:r>
                <a:rPr lang="en-US" altLang="zh-CN" sz="2800" baseline="45000">
                  <a:latin typeface="Times New Roman" pitchFamily="18" charset="0"/>
                </a:rPr>
                <a:t>-</a:t>
              </a:r>
              <a:r>
                <a:rPr lang="en-US" altLang="zh-CN" sz="2800" i="1" baseline="45000">
                  <a:latin typeface="Times New Roman" pitchFamily="18" charset="0"/>
                </a:rPr>
                <a:t>n</a:t>
              </a:r>
            </a:p>
          </p:txBody>
        </p:sp>
      </p:grp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5181600" y="1600200"/>
            <a:ext cx="2438400" cy="595313"/>
            <a:chOff x="3264" y="1023"/>
            <a:chExt cx="1536" cy="375"/>
          </a:xfrm>
        </p:grpSpPr>
        <p:sp>
          <p:nvSpPr>
            <p:cNvPr id="746525" name="Text Box 29"/>
            <p:cNvSpPr txBox="1">
              <a:spLocks noChangeArrowheads="1"/>
            </p:cNvSpPr>
            <p:nvPr/>
          </p:nvSpPr>
          <p:spPr bwMode="auto">
            <a:xfrm>
              <a:off x="3312" y="1023"/>
              <a:ext cx="14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–[</a:t>
              </a: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]</a:t>
              </a:r>
              <a:r>
                <a:rPr lang="zh-CN" altLang="en-US" sz="2400" baseline="-30000">
                  <a:solidFill>
                    <a:schemeClr val="folHlink"/>
                  </a:solidFill>
                  <a:latin typeface="Times New Roman" pitchFamily="18" charset="0"/>
                </a:rPr>
                <a:t>补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= +[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]</a:t>
              </a:r>
              <a:r>
                <a:rPr lang="zh-CN" altLang="en-US" sz="2400" baseline="-25000">
                  <a:solidFill>
                    <a:schemeClr val="folHlink"/>
                  </a:solidFill>
                  <a:latin typeface="Times New Roman" pitchFamily="18" charset="0"/>
                </a:rPr>
                <a:t>补</a:t>
              </a:r>
              <a:r>
                <a:rPr lang="zh-CN" altLang="en-US" sz="280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746526" name="AutoShape 30"/>
            <p:cNvSpPr>
              <a:spLocks noChangeArrowheads="1"/>
            </p:cNvSpPr>
            <p:nvPr/>
          </p:nvSpPr>
          <p:spPr bwMode="auto">
            <a:xfrm>
              <a:off x="3264" y="1062"/>
              <a:ext cx="1536" cy="336"/>
            </a:xfrm>
            <a:prstGeom prst="wedgeRoundRectCallout">
              <a:avLst>
                <a:gd name="adj1" fmla="val -99218"/>
                <a:gd name="adj2" fmla="val 69347"/>
                <a:gd name="adj3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0"/>
                </a:spcBef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grpSp>
        <p:nvGrpSpPr>
          <p:cNvPr id="10" name="Group 31"/>
          <p:cNvGrpSpPr>
            <a:grpSpLocks/>
          </p:cNvGrpSpPr>
          <p:nvPr/>
        </p:nvGrpSpPr>
        <p:grpSpPr bwMode="auto">
          <a:xfrm>
            <a:off x="6781800" y="2676525"/>
            <a:ext cx="1981200" cy="533400"/>
            <a:chOff x="4272" y="1686"/>
            <a:chExt cx="1248" cy="336"/>
          </a:xfrm>
        </p:grpSpPr>
        <p:sp>
          <p:nvSpPr>
            <p:cNvPr id="746528" name="Text Box 32"/>
            <p:cNvSpPr txBox="1">
              <a:spLocks noChangeArrowheads="1"/>
            </p:cNvSpPr>
            <p:nvPr/>
          </p:nvSpPr>
          <p:spPr bwMode="auto">
            <a:xfrm>
              <a:off x="4272" y="1695"/>
              <a:ext cx="124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  <a:r>
                <a:rPr lang="zh-CN" altLang="en-US" sz="2800" baseline="45000">
                  <a:solidFill>
                    <a:schemeClr val="folHlink"/>
                  </a:solidFill>
                  <a:latin typeface="Times New Roman" pitchFamily="18" charset="0"/>
                </a:rPr>
                <a:t>-1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 = 2</a:t>
              </a:r>
              <a:r>
                <a:rPr lang="zh-CN" altLang="en-US" sz="2800" baseline="4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– 2</a:t>
              </a:r>
              <a:r>
                <a:rPr lang="zh-CN" altLang="en-US" sz="2800" baseline="450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</a:p>
          </p:txBody>
        </p:sp>
        <p:sp>
          <p:nvSpPr>
            <p:cNvPr id="746529" name="AutoShape 33"/>
            <p:cNvSpPr>
              <a:spLocks noChangeArrowheads="1"/>
            </p:cNvSpPr>
            <p:nvPr/>
          </p:nvSpPr>
          <p:spPr bwMode="auto">
            <a:xfrm>
              <a:off x="4272" y="1686"/>
              <a:ext cx="1248" cy="336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6780213" y="3438525"/>
            <a:ext cx="2058987" cy="533400"/>
            <a:chOff x="4271" y="2166"/>
            <a:chExt cx="1297" cy="336"/>
          </a:xfrm>
        </p:grpSpPr>
        <p:sp>
          <p:nvSpPr>
            <p:cNvPr id="746531" name="Text Box 35"/>
            <p:cNvSpPr txBox="1">
              <a:spLocks noChangeArrowheads="1"/>
            </p:cNvSpPr>
            <p:nvPr/>
          </p:nvSpPr>
          <p:spPr bwMode="auto">
            <a:xfrm>
              <a:off x="4271" y="2166"/>
              <a:ext cx="129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  <a:r>
                <a:rPr lang="zh-CN" altLang="en-US" sz="2800" baseline="45000">
                  <a:solidFill>
                    <a:schemeClr val="folHlink"/>
                  </a:solidFill>
                  <a:latin typeface="Times New Roman" pitchFamily="18" charset="0"/>
                </a:rPr>
                <a:t>-2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 = 2</a:t>
              </a:r>
              <a:r>
                <a:rPr lang="zh-CN" altLang="en-US" sz="2800" baseline="45000">
                  <a:solidFill>
                    <a:schemeClr val="folHlink"/>
                  </a:solidFill>
                  <a:latin typeface="Times New Roman" pitchFamily="18" charset="0"/>
                </a:rPr>
                <a:t>-1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– 2</a:t>
              </a:r>
              <a:r>
                <a:rPr lang="zh-CN" altLang="en-US" sz="2800" baseline="450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-2</a:t>
              </a:r>
            </a:p>
          </p:txBody>
        </p:sp>
        <p:sp>
          <p:nvSpPr>
            <p:cNvPr id="746532" name="AutoShape 36"/>
            <p:cNvSpPr>
              <a:spLocks noChangeArrowheads="1"/>
            </p:cNvSpPr>
            <p:nvPr/>
          </p:nvSpPr>
          <p:spPr bwMode="auto">
            <a:xfrm>
              <a:off x="4272" y="2166"/>
              <a:ext cx="1296" cy="336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46533" name="Text Box 37"/>
          <p:cNvSpPr txBox="1">
            <a:spLocks noChangeArrowheads="1"/>
          </p:cNvSpPr>
          <p:nvPr/>
        </p:nvSpPr>
        <p:spPr bwMode="auto">
          <a:xfrm>
            <a:off x="2489200" y="3421063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en-US" altLang="zh-CN" sz="2800" baseline="45000">
                <a:solidFill>
                  <a:schemeClr val="folHlink"/>
                </a:solidFill>
                <a:latin typeface="Times New Roman" pitchFamily="18" charset="0"/>
              </a:rPr>
              <a:t>-1</a:t>
            </a:r>
            <a:endParaRPr lang="zh-CN" altLang="en-US" sz="2800" baseline="45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746534" name="Text Box 38"/>
          <p:cNvSpPr txBox="1">
            <a:spLocks noChangeArrowheads="1"/>
          </p:cNvSpPr>
          <p:nvPr/>
        </p:nvSpPr>
        <p:spPr bwMode="auto">
          <a:xfrm>
            <a:off x="3327400" y="3421063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en-US" altLang="zh-CN" sz="2800" baseline="45000">
                <a:solidFill>
                  <a:schemeClr val="folHlink"/>
                </a:solidFill>
                <a:latin typeface="Times New Roman" pitchFamily="18" charset="0"/>
              </a:rPr>
              <a:t>-2</a:t>
            </a:r>
            <a:endParaRPr lang="zh-CN" altLang="en-US" sz="2800" baseline="45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746535" name="AutoShape 39"/>
          <p:cNvSpPr>
            <a:spLocks noChangeArrowheads="1"/>
          </p:cNvSpPr>
          <p:nvPr/>
        </p:nvSpPr>
        <p:spPr bwMode="auto">
          <a:xfrm>
            <a:off x="2743200" y="5343525"/>
            <a:ext cx="935038" cy="533400"/>
          </a:xfrm>
          <a:prstGeom prst="wedgeRoundRectCallout">
            <a:avLst>
              <a:gd name="adj1" fmla="val 18750"/>
              <a:gd name="adj2" fmla="val 94347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0"/>
              </a:spcBef>
            </a:pPr>
            <a:endParaRPr lang="zh-CN" altLang="en-US" sz="2800">
              <a:latin typeface="Times New Roman" pitchFamily="18" charset="0"/>
            </a:endParaRPr>
          </a:p>
        </p:txBody>
      </p:sp>
      <p:grpSp>
        <p:nvGrpSpPr>
          <p:cNvPr id="12" name="Group 40"/>
          <p:cNvGrpSpPr>
            <a:grpSpLocks/>
          </p:cNvGrpSpPr>
          <p:nvPr/>
        </p:nvGrpSpPr>
        <p:grpSpPr bwMode="auto">
          <a:xfrm>
            <a:off x="474663" y="5229225"/>
            <a:ext cx="6289675" cy="590550"/>
            <a:chOff x="299" y="3294"/>
            <a:chExt cx="3962" cy="372"/>
          </a:xfrm>
        </p:grpSpPr>
        <p:sp>
          <p:nvSpPr>
            <p:cNvPr id="746537" name="Text Box 41"/>
            <p:cNvSpPr txBox="1">
              <a:spLocks noChangeArrowheads="1"/>
            </p:cNvSpPr>
            <p:nvPr/>
          </p:nvSpPr>
          <p:spPr bwMode="auto">
            <a:xfrm>
              <a:off x="299" y="3339"/>
              <a:ext cx="396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= [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补</a:t>
              </a:r>
              <a:r>
                <a:rPr lang="zh-CN" altLang="en-US" sz="2800">
                  <a:latin typeface="Times New Roman" pitchFamily="18" charset="0"/>
                </a:rPr>
                <a:t>[(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800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)+(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800">
                  <a:latin typeface="Times New Roman" pitchFamily="18" charset="0"/>
                </a:rPr>
                <a:t>)2</a:t>
              </a:r>
              <a:r>
                <a:rPr lang="en-US" altLang="zh-CN" sz="2800" baseline="45000">
                  <a:latin typeface="Times New Roman" pitchFamily="18" charset="0"/>
                </a:rPr>
                <a:t>-1</a:t>
              </a:r>
              <a:r>
                <a:rPr lang="en-US" altLang="zh-CN" sz="2800">
                  <a:latin typeface="Times New Roman" pitchFamily="18" charset="0"/>
                </a:rPr>
                <a:t>+      +(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  <a:r>
                <a:rPr lang="en-US" altLang="zh-CN" sz="2400" baseline="-25000">
                  <a:latin typeface="Times New Roman" pitchFamily="18" charset="0"/>
                </a:rPr>
                <a:t>+1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)2</a:t>
              </a:r>
              <a:r>
                <a:rPr lang="en-US" altLang="zh-CN" sz="2800" baseline="45000">
                  <a:latin typeface="Times New Roman" pitchFamily="18" charset="0"/>
                </a:rPr>
                <a:t>-</a:t>
              </a:r>
              <a:r>
                <a:rPr lang="en-US" altLang="zh-CN" sz="2800" i="1" baseline="4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46538" name="Text Box 42"/>
            <p:cNvSpPr txBox="1">
              <a:spLocks noChangeArrowheads="1"/>
            </p:cNvSpPr>
            <p:nvPr/>
          </p:nvSpPr>
          <p:spPr bwMode="auto">
            <a:xfrm>
              <a:off x="2699" y="3294"/>
              <a:ext cx="3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 </a:t>
              </a:r>
            </a:p>
          </p:txBody>
        </p:sp>
      </p:grpSp>
      <p:sp>
        <p:nvSpPr>
          <p:cNvPr id="746539" name="AutoShape 43"/>
          <p:cNvSpPr>
            <a:spLocks noChangeArrowheads="1"/>
          </p:cNvSpPr>
          <p:nvPr/>
        </p:nvSpPr>
        <p:spPr bwMode="auto">
          <a:xfrm>
            <a:off x="5002213" y="5343525"/>
            <a:ext cx="1169987" cy="533400"/>
          </a:xfrm>
          <a:prstGeom prst="wedgeRoundRectCallout">
            <a:avLst>
              <a:gd name="adj1" fmla="val -23264"/>
              <a:gd name="adj2" fmla="val 90773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0"/>
              </a:spcBef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46540" name="Rectangle 4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46541" name="AutoShape 45"/>
          <p:cNvSpPr>
            <a:spLocks noChangeArrowheads="1"/>
          </p:cNvSpPr>
          <p:nvPr/>
        </p:nvSpPr>
        <p:spPr bwMode="auto">
          <a:xfrm>
            <a:off x="7092950" y="5373688"/>
            <a:ext cx="1655763" cy="533400"/>
          </a:xfrm>
          <a:prstGeom prst="wedgeRoundRectCallout">
            <a:avLst>
              <a:gd name="adj1" fmla="val -34565"/>
              <a:gd name="adj2" fmla="val -102083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lIns="0" rIns="0"/>
          <a:lstStyle/>
          <a:p>
            <a:pPr>
              <a:spcBef>
                <a:spcPct val="0"/>
              </a:spcBef>
            </a:pPr>
            <a:r>
              <a:rPr lang="zh-CN" altLang="en-US" sz="10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200">
                <a:solidFill>
                  <a:schemeClr val="folHlink"/>
                </a:solidFill>
                <a:latin typeface="Times New Roman" pitchFamily="18" charset="0"/>
              </a:rPr>
              <a:t>附加位</a:t>
            </a:r>
            <a:r>
              <a:rPr lang="zh-CN" altLang="en-US" sz="1600">
                <a:solidFill>
                  <a:schemeClr val="folHlink"/>
                </a:solidFill>
                <a:latin typeface="Times New Roman" pitchFamily="18" charset="0"/>
              </a:rPr>
              <a:t>  </a:t>
            </a: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y</a:t>
            </a:r>
            <a:r>
              <a:rPr lang="en-US" altLang="zh-CN" sz="2400" i="1" baseline="-25000">
                <a:solidFill>
                  <a:schemeClr val="folHlink"/>
                </a:solidFill>
                <a:latin typeface="Times New Roman" pitchFamily="18" charset="0"/>
              </a:rPr>
              <a:t>n</a:t>
            </a:r>
            <a:r>
              <a:rPr lang="en-US" altLang="zh-CN" sz="2400" baseline="-25000">
                <a:solidFill>
                  <a:schemeClr val="folHlink"/>
                </a:solidFill>
                <a:latin typeface="Times New Roman" pitchFamily="18" charset="0"/>
              </a:rPr>
              <a:t>+1</a:t>
            </a:r>
            <a:endParaRPr lang="zh-CN" altLang="en-US" sz="2400" baseline="-25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746542" name="AutoShape 4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46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46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46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46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6499" grpId="0" autoUpdateAnimBg="0"/>
      <p:bldP spid="746504" grpId="0" autoUpdateAnimBg="0"/>
      <p:bldP spid="746533" grpId="0" autoUpdateAnimBg="0"/>
      <p:bldP spid="746534" grpId="0" autoUpdateAnimBg="0"/>
      <p:bldP spid="746535" grpId="0" animBg="1" autoUpdateAnimBg="0"/>
      <p:bldP spid="746539" grpId="0" animBg="1" autoUpdateAnimBg="0"/>
      <p:bldP spid="746541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zh-CN" altLang="en-US" b="1"/>
              <a:t>6.3   定 点 运 算</a:t>
            </a:r>
          </a:p>
        </p:txBody>
      </p:sp>
      <p:sp>
        <p:nvSpPr>
          <p:cNvPr id="717827" name="Text Box 3"/>
          <p:cNvSpPr txBox="1">
            <a:spLocks noChangeArrowheads="1"/>
          </p:cNvSpPr>
          <p:nvPr/>
        </p:nvSpPr>
        <p:spPr bwMode="auto">
          <a:xfrm>
            <a:off x="288925" y="1143000"/>
            <a:ext cx="2936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一、移位运算</a:t>
            </a:r>
          </a:p>
        </p:txBody>
      </p:sp>
      <p:sp>
        <p:nvSpPr>
          <p:cNvPr id="717828" name="Text Box 4"/>
          <p:cNvSpPr txBox="1">
            <a:spLocks noChangeArrowheads="1"/>
          </p:cNvSpPr>
          <p:nvPr/>
        </p:nvSpPr>
        <p:spPr bwMode="auto">
          <a:xfrm>
            <a:off x="838200" y="1905000"/>
            <a:ext cx="26304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1. 移位的意义</a:t>
            </a:r>
          </a:p>
        </p:txBody>
      </p:sp>
      <p:sp>
        <p:nvSpPr>
          <p:cNvPr id="717829" name="Text Box 5"/>
          <p:cNvSpPr txBox="1">
            <a:spLocks noChangeArrowheads="1"/>
          </p:cNvSpPr>
          <p:nvPr/>
        </p:nvSpPr>
        <p:spPr bwMode="auto">
          <a:xfrm>
            <a:off x="1524000" y="2566988"/>
            <a:ext cx="28273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15  </a:t>
            </a:r>
            <a:r>
              <a:rPr lang="en-US" altLang="zh-CN" sz="2800">
                <a:latin typeface="Times New Roman" pitchFamily="18" charset="0"/>
              </a:rPr>
              <a:t>m = 1500  cm </a:t>
            </a:r>
          </a:p>
        </p:txBody>
      </p:sp>
      <p:sp>
        <p:nvSpPr>
          <p:cNvPr id="717830" name="Text Box 6"/>
          <p:cNvSpPr txBox="1">
            <a:spLocks noChangeArrowheads="1"/>
          </p:cNvSpPr>
          <p:nvPr/>
        </p:nvSpPr>
        <p:spPr bwMode="auto">
          <a:xfrm>
            <a:off x="1812925" y="3170238"/>
            <a:ext cx="2682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小数点右移 2 位</a:t>
            </a:r>
          </a:p>
        </p:txBody>
      </p:sp>
      <p:sp>
        <p:nvSpPr>
          <p:cNvPr id="717831" name="Text Box 7"/>
          <p:cNvSpPr txBox="1">
            <a:spLocks noChangeArrowheads="1"/>
          </p:cNvSpPr>
          <p:nvPr/>
        </p:nvSpPr>
        <p:spPr bwMode="auto">
          <a:xfrm>
            <a:off x="974725" y="3824288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机器用语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116263" y="3824288"/>
            <a:ext cx="4302125" cy="1109662"/>
            <a:chOff x="1963" y="2409"/>
            <a:chExt cx="2710" cy="699"/>
          </a:xfrm>
        </p:grpSpPr>
        <p:sp>
          <p:nvSpPr>
            <p:cNvPr id="717833" name="Text Box 9"/>
            <p:cNvSpPr txBox="1">
              <a:spLocks noChangeArrowheads="1"/>
            </p:cNvSpPr>
            <p:nvPr/>
          </p:nvSpPr>
          <p:spPr bwMode="auto">
            <a:xfrm>
              <a:off x="1963" y="2409"/>
              <a:ext cx="271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15 相对于小数点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左移 2 位</a:t>
              </a:r>
            </a:p>
          </p:txBody>
        </p:sp>
        <p:sp>
          <p:nvSpPr>
            <p:cNvPr id="717834" name="Text Box 10"/>
            <p:cNvSpPr txBox="1">
              <a:spLocks noChangeArrowheads="1"/>
            </p:cNvSpPr>
            <p:nvPr/>
          </p:nvSpPr>
          <p:spPr bwMode="auto">
            <a:xfrm>
              <a:off x="2203" y="2781"/>
              <a:ext cx="18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（ 小数点不动 ）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890713" y="2590800"/>
            <a:ext cx="1847850" cy="579438"/>
            <a:chOff x="1191" y="1632"/>
            <a:chExt cx="1164" cy="365"/>
          </a:xfrm>
        </p:grpSpPr>
        <p:sp>
          <p:nvSpPr>
            <p:cNvPr id="717836" name="Text Box 12"/>
            <p:cNvSpPr txBox="1">
              <a:spLocks noChangeArrowheads="1"/>
            </p:cNvSpPr>
            <p:nvPr/>
          </p:nvSpPr>
          <p:spPr bwMode="auto">
            <a:xfrm>
              <a:off x="1191" y="1632"/>
              <a:ext cx="1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717837" name="Text Box 13"/>
            <p:cNvSpPr txBox="1">
              <a:spLocks noChangeArrowheads="1"/>
            </p:cNvSpPr>
            <p:nvPr/>
          </p:nvSpPr>
          <p:spPr bwMode="auto">
            <a:xfrm>
              <a:off x="2175" y="1632"/>
              <a:ext cx="1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.</a:t>
              </a:r>
            </a:p>
          </p:txBody>
        </p:sp>
      </p:grpSp>
      <p:sp>
        <p:nvSpPr>
          <p:cNvPr id="717838" name="Text Box 14"/>
          <p:cNvSpPr txBox="1">
            <a:spLocks noChangeArrowheads="1"/>
          </p:cNvSpPr>
          <p:nvPr/>
        </p:nvSpPr>
        <p:spPr bwMode="auto">
          <a:xfrm>
            <a:off x="1584325" y="5005388"/>
            <a:ext cx="35734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左移          绝对值扩大</a:t>
            </a:r>
          </a:p>
        </p:txBody>
      </p:sp>
      <p:sp>
        <p:nvSpPr>
          <p:cNvPr id="717839" name="Text Box 15"/>
          <p:cNvSpPr txBox="1">
            <a:spLocks noChangeArrowheads="1"/>
          </p:cNvSpPr>
          <p:nvPr/>
        </p:nvSpPr>
        <p:spPr bwMode="auto">
          <a:xfrm>
            <a:off x="1600200" y="5595938"/>
            <a:ext cx="35734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右移          绝对值缩小</a:t>
            </a:r>
          </a:p>
        </p:txBody>
      </p:sp>
      <p:sp>
        <p:nvSpPr>
          <p:cNvPr id="717840" name="Text Box 16"/>
          <p:cNvSpPr txBox="1">
            <a:spLocks noChangeArrowheads="1"/>
          </p:cNvSpPr>
          <p:nvPr/>
        </p:nvSpPr>
        <p:spPr bwMode="auto">
          <a:xfrm>
            <a:off x="685800" y="6186488"/>
            <a:ext cx="845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在计算机中，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移位与加减配合，能够实现乘除运算</a:t>
            </a:r>
          </a:p>
        </p:txBody>
      </p:sp>
      <p:sp>
        <p:nvSpPr>
          <p:cNvPr id="717841" name="AutoShape 1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6781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④ </a:t>
            </a:r>
            <a:r>
              <a:rPr lang="en-US" altLang="zh-CN" sz="3600">
                <a:latin typeface="Times New Roman" pitchFamily="18" charset="0"/>
              </a:rPr>
              <a:t>Booth </a:t>
            </a:r>
            <a:r>
              <a:rPr lang="zh-CN" altLang="en-US" sz="3600">
                <a:latin typeface="Times New Roman" pitchFamily="18" charset="0"/>
              </a:rPr>
              <a:t>算法递推公式</a:t>
            </a:r>
          </a:p>
        </p:txBody>
      </p:sp>
      <p:sp>
        <p:nvSpPr>
          <p:cNvPr id="747523" name="Text Box 3"/>
          <p:cNvSpPr txBox="1">
            <a:spLocks noChangeArrowheads="1"/>
          </p:cNvSpPr>
          <p:nvPr/>
        </p:nvSpPr>
        <p:spPr bwMode="auto">
          <a:xfrm>
            <a:off x="1046163" y="990600"/>
            <a:ext cx="23828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z</a:t>
            </a:r>
            <a:r>
              <a:rPr lang="en-US" altLang="zh-CN" sz="2400" baseline="-25000">
                <a:latin typeface="Times New Roman" pitchFamily="18" charset="0"/>
              </a:rPr>
              <a:t>0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= 0</a:t>
            </a:r>
          </a:p>
        </p:txBody>
      </p:sp>
      <p:sp>
        <p:nvSpPr>
          <p:cNvPr id="747524" name="Text Box 4"/>
          <p:cNvSpPr txBox="1">
            <a:spLocks noChangeArrowheads="1"/>
          </p:cNvSpPr>
          <p:nvPr/>
        </p:nvSpPr>
        <p:spPr bwMode="auto">
          <a:xfrm>
            <a:off x="1062038" y="1471613"/>
            <a:ext cx="67865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z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= </a:t>
            </a:r>
            <a:r>
              <a:rPr lang="en-US" altLang="zh-CN" sz="2800">
                <a:latin typeface="Times New Roman" pitchFamily="18" charset="0"/>
              </a:rPr>
              <a:t>2</a:t>
            </a:r>
            <a:r>
              <a:rPr lang="en-US" altLang="zh-CN" sz="2800" baseline="45000">
                <a:latin typeface="Times New Roman" pitchFamily="18" charset="0"/>
              </a:rPr>
              <a:t>-1</a:t>
            </a:r>
            <a:r>
              <a:rPr lang="en-US" altLang="zh-CN" sz="2800">
                <a:latin typeface="Times New Roman" pitchFamily="18" charset="0"/>
              </a:rPr>
              <a:t>{(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400" i="1" baseline="-25000">
                <a:latin typeface="Times New Roman" pitchFamily="18" charset="0"/>
              </a:rPr>
              <a:t>n</a:t>
            </a:r>
            <a:r>
              <a:rPr lang="en-US" altLang="zh-CN" sz="2400" baseline="-25000">
                <a:latin typeface="Times New Roman" pitchFamily="18" charset="0"/>
              </a:rPr>
              <a:t>+1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400" i="1" baseline="-25000">
                <a:latin typeface="Times New Roman" pitchFamily="18" charset="0"/>
              </a:rPr>
              <a:t>n</a:t>
            </a:r>
            <a:r>
              <a:rPr lang="en-US" altLang="zh-CN" sz="2800">
                <a:latin typeface="Times New Roman" pitchFamily="18" charset="0"/>
              </a:rPr>
              <a:t>)[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+[</a:t>
            </a:r>
            <a:r>
              <a:rPr lang="en-US" altLang="zh-CN" sz="2800" i="1">
                <a:latin typeface="Times New Roman" pitchFamily="18" charset="0"/>
              </a:rPr>
              <a:t>z</a:t>
            </a:r>
            <a:r>
              <a:rPr lang="en-US" altLang="zh-CN" sz="2400" baseline="-25000">
                <a:latin typeface="Times New Roman" pitchFamily="18" charset="0"/>
              </a:rPr>
              <a:t>0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}      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400" i="1" baseline="-25000">
                <a:latin typeface="Times New Roman" pitchFamily="18" charset="0"/>
              </a:rPr>
              <a:t>n</a:t>
            </a:r>
            <a:r>
              <a:rPr lang="en-US" altLang="zh-CN" sz="2400" baseline="-25000">
                <a:latin typeface="Times New Roman" pitchFamily="18" charset="0"/>
              </a:rPr>
              <a:t>+1</a:t>
            </a:r>
            <a:r>
              <a:rPr lang="zh-CN" altLang="en-US" sz="2400">
                <a:latin typeface="Times New Roman" pitchFamily="18" charset="0"/>
              </a:rPr>
              <a:t> =  0</a:t>
            </a:r>
          </a:p>
        </p:txBody>
      </p:sp>
      <p:sp>
        <p:nvSpPr>
          <p:cNvPr id="747525" name="Text Box 5"/>
          <p:cNvSpPr txBox="1">
            <a:spLocks noChangeArrowheads="1"/>
          </p:cNvSpPr>
          <p:nvPr/>
        </p:nvSpPr>
        <p:spPr bwMode="auto">
          <a:xfrm>
            <a:off x="1062038" y="2524125"/>
            <a:ext cx="44497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z</a:t>
            </a:r>
            <a:r>
              <a:rPr lang="en-US" altLang="zh-CN" sz="2400" i="1" baseline="-25000">
                <a:latin typeface="Times New Roman" pitchFamily="18" charset="0"/>
              </a:rPr>
              <a:t>n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= </a:t>
            </a:r>
            <a:r>
              <a:rPr lang="en-US" altLang="zh-CN" sz="2800">
                <a:latin typeface="Times New Roman" pitchFamily="18" charset="0"/>
              </a:rPr>
              <a:t>2</a:t>
            </a:r>
            <a:r>
              <a:rPr lang="en-US" altLang="zh-CN" sz="2800" baseline="45000">
                <a:latin typeface="Times New Roman" pitchFamily="18" charset="0"/>
              </a:rPr>
              <a:t>-1</a:t>
            </a:r>
            <a:r>
              <a:rPr lang="en-US" altLang="zh-CN" sz="2800">
                <a:latin typeface="Times New Roman" pitchFamily="18" charset="0"/>
              </a:rPr>
              <a:t>{(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en-US" altLang="zh-CN" sz="2800">
                <a:latin typeface="Times New Roman" pitchFamily="18" charset="0"/>
              </a:rPr>
              <a:t>)[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+[</a:t>
            </a:r>
            <a:r>
              <a:rPr lang="en-US" altLang="zh-CN" sz="2800" i="1">
                <a:latin typeface="Times New Roman" pitchFamily="18" charset="0"/>
              </a:rPr>
              <a:t>z</a:t>
            </a:r>
            <a:r>
              <a:rPr lang="en-US" altLang="zh-CN" sz="2400" i="1" baseline="-25000">
                <a:latin typeface="Times New Roman" pitchFamily="18" charset="0"/>
              </a:rPr>
              <a:t>n</a:t>
            </a:r>
            <a:r>
              <a:rPr lang="en-US" altLang="zh-CN" sz="2400" baseline="-25000">
                <a:latin typeface="Times New Roman" pitchFamily="18" charset="0"/>
              </a:rPr>
              <a:t>-1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}</a:t>
            </a:r>
            <a:endParaRPr lang="zh-CN" altLang="en-US" sz="2800" baseline="45000">
              <a:latin typeface="Times New Roman" pitchFamily="18" charset="0"/>
            </a:endParaRPr>
          </a:p>
        </p:txBody>
      </p:sp>
      <p:sp>
        <p:nvSpPr>
          <p:cNvPr id="747526" name="Text Box 6"/>
          <p:cNvSpPr txBox="1">
            <a:spLocks noChangeArrowheads="1"/>
          </p:cNvSpPr>
          <p:nvPr/>
        </p:nvSpPr>
        <p:spPr bwMode="auto">
          <a:xfrm>
            <a:off x="1420813" y="2097088"/>
            <a:ext cx="611187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…</a:t>
            </a:r>
          </a:p>
        </p:txBody>
      </p:sp>
      <p:sp>
        <p:nvSpPr>
          <p:cNvPr id="747527" name="Text Box 7"/>
          <p:cNvSpPr txBox="1">
            <a:spLocks noChangeArrowheads="1"/>
          </p:cNvSpPr>
          <p:nvPr/>
        </p:nvSpPr>
        <p:spPr bwMode="auto">
          <a:xfrm>
            <a:off x="757238" y="3300413"/>
            <a:ext cx="39385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 baseline="-2000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= [</a:t>
            </a:r>
            <a:r>
              <a:rPr lang="en-US" altLang="zh-CN" sz="2800" i="1">
                <a:latin typeface="Times New Roman" pitchFamily="18" charset="0"/>
              </a:rPr>
              <a:t>z</a:t>
            </a:r>
            <a:r>
              <a:rPr lang="en-US" altLang="zh-CN" sz="2400" i="1" baseline="-25000">
                <a:latin typeface="Times New Roman" pitchFamily="18" charset="0"/>
              </a:rPr>
              <a:t>n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+</a:t>
            </a:r>
            <a:r>
              <a:rPr lang="en-US" altLang="zh-CN" sz="2800">
                <a:latin typeface="Times New Roman" pitchFamily="18" charset="0"/>
              </a:rPr>
              <a:t>(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400" baseline="-25000">
                <a:latin typeface="Times New Roman" pitchFamily="18" charset="0"/>
              </a:rPr>
              <a:t>0</a:t>
            </a:r>
            <a:r>
              <a:rPr lang="en-US" altLang="zh-CN" sz="2800">
                <a:latin typeface="Times New Roman" pitchFamily="18" charset="0"/>
              </a:rPr>
              <a:t>)[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747528" name="Text Box 8"/>
          <p:cNvSpPr txBox="1">
            <a:spLocks noChangeArrowheads="1"/>
          </p:cNvSpPr>
          <p:nvPr/>
        </p:nvSpPr>
        <p:spPr bwMode="auto">
          <a:xfrm>
            <a:off x="5562600" y="3300413"/>
            <a:ext cx="3124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最后一步不移位</a:t>
            </a:r>
          </a:p>
        </p:txBody>
      </p:sp>
      <p:sp>
        <p:nvSpPr>
          <p:cNvPr id="747529" name="Text Box 9"/>
          <p:cNvSpPr txBox="1">
            <a:spLocks noChangeArrowheads="1"/>
          </p:cNvSpPr>
          <p:nvPr/>
        </p:nvSpPr>
        <p:spPr bwMode="auto">
          <a:xfrm>
            <a:off x="1408113" y="4387850"/>
            <a:ext cx="278288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如何实现   </a:t>
            </a:r>
          </a:p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  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 i="1" baseline="-25000">
                <a:latin typeface="Times New Roman" pitchFamily="18" charset="0"/>
              </a:rPr>
              <a:t>i</a:t>
            </a:r>
            <a:r>
              <a:rPr lang="en-US" altLang="zh-CN" sz="2800" baseline="-25000">
                <a:latin typeface="Times New Roman" pitchFamily="18" charset="0"/>
              </a:rPr>
              <a:t>+1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 i="1" baseline="-25000">
                <a:latin typeface="Times New Roman" pitchFamily="18" charset="0"/>
              </a:rPr>
              <a:t>i </a:t>
            </a:r>
            <a:r>
              <a:rPr lang="en-US" altLang="zh-CN" sz="2800" baseline="-25000">
                <a:latin typeface="Times New Roman" pitchFamily="18" charset="0"/>
              </a:rPr>
              <a:t>  </a:t>
            </a:r>
            <a:r>
              <a:rPr lang="zh-CN" altLang="en-US" sz="2800">
                <a:latin typeface="Times New Roman" pitchFamily="18" charset="0"/>
              </a:rPr>
              <a:t>?</a:t>
            </a:r>
          </a:p>
        </p:txBody>
      </p:sp>
      <p:sp>
        <p:nvSpPr>
          <p:cNvPr id="747530" name="Text Box 10"/>
          <p:cNvSpPr txBox="1">
            <a:spLocks noChangeArrowheads="1"/>
          </p:cNvSpPr>
          <p:nvPr/>
        </p:nvSpPr>
        <p:spPr bwMode="auto">
          <a:xfrm>
            <a:off x="4191000" y="4572000"/>
            <a:ext cx="806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0   0</a:t>
            </a:r>
          </a:p>
        </p:txBody>
      </p:sp>
      <p:sp>
        <p:nvSpPr>
          <p:cNvPr id="747531" name="Text Box 11"/>
          <p:cNvSpPr txBox="1">
            <a:spLocks noChangeArrowheads="1"/>
          </p:cNvSpPr>
          <p:nvPr/>
        </p:nvSpPr>
        <p:spPr bwMode="auto">
          <a:xfrm>
            <a:off x="4191000" y="5029200"/>
            <a:ext cx="806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0   1</a:t>
            </a:r>
          </a:p>
        </p:txBody>
      </p:sp>
      <p:sp>
        <p:nvSpPr>
          <p:cNvPr id="747532" name="Text Box 12"/>
          <p:cNvSpPr txBox="1">
            <a:spLocks noChangeArrowheads="1"/>
          </p:cNvSpPr>
          <p:nvPr/>
        </p:nvSpPr>
        <p:spPr bwMode="auto">
          <a:xfrm>
            <a:off x="4191000" y="5486400"/>
            <a:ext cx="806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1   0</a:t>
            </a:r>
          </a:p>
        </p:txBody>
      </p:sp>
      <p:sp>
        <p:nvSpPr>
          <p:cNvPr id="747533" name="Text Box 13"/>
          <p:cNvSpPr txBox="1">
            <a:spLocks noChangeArrowheads="1"/>
          </p:cNvSpPr>
          <p:nvPr/>
        </p:nvSpPr>
        <p:spPr bwMode="auto">
          <a:xfrm>
            <a:off x="4191000" y="5943600"/>
            <a:ext cx="806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1   1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7572375" y="4572000"/>
            <a:ext cx="609600" cy="519113"/>
            <a:chOff x="4848" y="2880"/>
            <a:chExt cx="384" cy="327"/>
          </a:xfrm>
        </p:grpSpPr>
        <p:sp>
          <p:nvSpPr>
            <p:cNvPr id="747535" name="Text Box 15"/>
            <p:cNvSpPr txBox="1">
              <a:spLocks noChangeArrowheads="1"/>
            </p:cNvSpPr>
            <p:nvPr/>
          </p:nvSpPr>
          <p:spPr bwMode="auto">
            <a:xfrm>
              <a:off x="5004" y="288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47536" name="Line 16"/>
            <p:cNvSpPr>
              <a:spLocks noChangeShapeType="1"/>
            </p:cNvSpPr>
            <p:nvPr/>
          </p:nvSpPr>
          <p:spPr bwMode="auto">
            <a:xfrm>
              <a:off x="4848" y="3072"/>
              <a:ext cx="19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6542088" y="5070475"/>
            <a:ext cx="2173287" cy="519113"/>
            <a:chOff x="4199" y="3194"/>
            <a:chExt cx="1369" cy="327"/>
          </a:xfrm>
        </p:grpSpPr>
        <p:sp>
          <p:nvSpPr>
            <p:cNvPr id="747538" name="Text Box 18"/>
            <p:cNvSpPr txBox="1">
              <a:spLocks noChangeArrowheads="1"/>
            </p:cNvSpPr>
            <p:nvPr/>
          </p:nvSpPr>
          <p:spPr bwMode="auto">
            <a:xfrm>
              <a:off x="4199" y="3194"/>
              <a:ext cx="136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+[</a:t>
              </a: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x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solidFill>
                    <a:schemeClr val="folHlink"/>
                  </a:solidFill>
                  <a:latin typeface="Times New Roman" pitchFamily="18" charset="0"/>
                </a:rPr>
                <a:t>补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   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zh-CN" altLang="en-US" sz="14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47539" name="Line 19"/>
            <p:cNvSpPr>
              <a:spLocks noChangeShapeType="1"/>
            </p:cNvSpPr>
            <p:nvPr/>
          </p:nvSpPr>
          <p:spPr bwMode="auto">
            <a:xfrm>
              <a:off x="4848" y="3360"/>
              <a:ext cx="19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6477000" y="5486400"/>
            <a:ext cx="2162175" cy="519113"/>
            <a:chOff x="4080" y="3456"/>
            <a:chExt cx="1362" cy="327"/>
          </a:xfrm>
        </p:grpSpPr>
        <p:sp>
          <p:nvSpPr>
            <p:cNvPr id="747541" name="Text Box 21"/>
            <p:cNvSpPr txBox="1">
              <a:spLocks noChangeArrowheads="1"/>
            </p:cNvSpPr>
            <p:nvPr/>
          </p:nvSpPr>
          <p:spPr bwMode="auto">
            <a:xfrm>
              <a:off x="4080" y="3456"/>
              <a:ext cx="136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+[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x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solidFill>
                    <a:schemeClr val="folHlink"/>
                  </a:solidFill>
                  <a:latin typeface="Times New Roman" pitchFamily="18" charset="0"/>
                </a:rPr>
                <a:t>补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    </a:t>
              </a:r>
              <a:r>
                <a:rPr lang="zh-CN" altLang="en-US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47542" name="Line 22"/>
            <p:cNvSpPr>
              <a:spLocks noChangeShapeType="1"/>
            </p:cNvSpPr>
            <p:nvPr/>
          </p:nvSpPr>
          <p:spPr bwMode="auto">
            <a:xfrm>
              <a:off x="4770" y="3648"/>
              <a:ext cx="19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7572375" y="5957888"/>
            <a:ext cx="990600" cy="519112"/>
            <a:chOff x="4848" y="3753"/>
            <a:chExt cx="624" cy="327"/>
          </a:xfrm>
        </p:grpSpPr>
        <p:sp>
          <p:nvSpPr>
            <p:cNvPr id="747544" name="Text Box 24"/>
            <p:cNvSpPr txBox="1">
              <a:spLocks noChangeArrowheads="1"/>
            </p:cNvSpPr>
            <p:nvPr/>
          </p:nvSpPr>
          <p:spPr bwMode="auto">
            <a:xfrm>
              <a:off x="5004" y="3753"/>
              <a:ext cx="4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47545" name="Line 25"/>
            <p:cNvSpPr>
              <a:spLocks noChangeShapeType="1"/>
            </p:cNvSpPr>
            <p:nvPr/>
          </p:nvSpPr>
          <p:spPr bwMode="auto">
            <a:xfrm>
              <a:off x="4848" y="3936"/>
              <a:ext cx="19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47546" name="Text Box 26"/>
          <p:cNvSpPr txBox="1">
            <a:spLocks noChangeArrowheads="1"/>
          </p:cNvSpPr>
          <p:nvPr/>
        </p:nvSpPr>
        <p:spPr bwMode="auto">
          <a:xfrm>
            <a:off x="5681663" y="4572000"/>
            <a:ext cx="628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   </a:t>
            </a:r>
          </a:p>
        </p:txBody>
      </p:sp>
      <p:sp>
        <p:nvSpPr>
          <p:cNvPr id="747547" name="Text Box 27"/>
          <p:cNvSpPr txBox="1">
            <a:spLocks noChangeArrowheads="1"/>
          </p:cNvSpPr>
          <p:nvPr/>
        </p:nvSpPr>
        <p:spPr bwMode="auto">
          <a:xfrm>
            <a:off x="5681663" y="5029200"/>
            <a:ext cx="628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   </a:t>
            </a:r>
          </a:p>
        </p:txBody>
      </p:sp>
      <p:sp>
        <p:nvSpPr>
          <p:cNvPr id="747548" name="Text Box 28"/>
          <p:cNvSpPr txBox="1">
            <a:spLocks noChangeArrowheads="1"/>
          </p:cNvSpPr>
          <p:nvPr/>
        </p:nvSpPr>
        <p:spPr bwMode="auto">
          <a:xfrm>
            <a:off x="5562600" y="5500688"/>
            <a:ext cx="7477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-1   </a:t>
            </a:r>
          </a:p>
        </p:txBody>
      </p:sp>
      <p:sp>
        <p:nvSpPr>
          <p:cNvPr id="747549" name="Text Box 29"/>
          <p:cNvSpPr txBox="1">
            <a:spLocks noChangeArrowheads="1"/>
          </p:cNvSpPr>
          <p:nvPr/>
        </p:nvSpPr>
        <p:spPr bwMode="auto">
          <a:xfrm>
            <a:off x="5695950" y="5943600"/>
            <a:ext cx="628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   </a:t>
            </a:r>
          </a:p>
        </p:txBody>
      </p:sp>
      <p:sp>
        <p:nvSpPr>
          <p:cNvPr id="747550" name="Rectangle 3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4033838" y="4038600"/>
            <a:ext cx="4125912" cy="2438400"/>
            <a:chOff x="2541" y="2544"/>
            <a:chExt cx="2599" cy="1536"/>
          </a:xfrm>
        </p:grpSpPr>
        <p:sp>
          <p:nvSpPr>
            <p:cNvPr id="747552" name="Text Box 32"/>
            <p:cNvSpPr txBox="1">
              <a:spLocks noChangeArrowheads="1"/>
            </p:cNvSpPr>
            <p:nvPr/>
          </p:nvSpPr>
          <p:spPr bwMode="auto">
            <a:xfrm>
              <a:off x="2592" y="2544"/>
              <a:ext cx="67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800" i="1" baseline="-25000">
                  <a:latin typeface="Times New Roman" pitchFamily="18" charset="0"/>
                </a:rPr>
                <a:t>i</a:t>
              </a:r>
              <a:r>
                <a:rPr lang="en-US" altLang="zh-CN" sz="2800">
                  <a:latin typeface="Times New Roman" pitchFamily="18" charset="0"/>
                </a:rPr>
                <a:t>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800" i="1" baseline="-25000">
                  <a:latin typeface="Times New Roman" pitchFamily="18" charset="0"/>
                </a:rPr>
                <a:t>i</a:t>
              </a:r>
              <a:r>
                <a:rPr lang="en-US" altLang="zh-CN" sz="2800" baseline="-25000">
                  <a:latin typeface="Times New Roman" pitchFamily="18" charset="0"/>
                </a:rPr>
                <a:t>+1</a:t>
              </a:r>
            </a:p>
          </p:txBody>
        </p:sp>
        <p:sp>
          <p:nvSpPr>
            <p:cNvPr id="747553" name="Text Box 33"/>
            <p:cNvSpPr txBox="1">
              <a:spLocks noChangeArrowheads="1"/>
            </p:cNvSpPr>
            <p:nvPr/>
          </p:nvSpPr>
          <p:spPr bwMode="auto">
            <a:xfrm>
              <a:off x="4282" y="2601"/>
              <a:ext cx="75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操作</a:t>
              </a:r>
            </a:p>
          </p:txBody>
        </p:sp>
        <p:sp>
          <p:nvSpPr>
            <p:cNvPr id="747554" name="Freeform 34"/>
            <p:cNvSpPr>
              <a:spLocks/>
            </p:cNvSpPr>
            <p:nvPr/>
          </p:nvSpPr>
          <p:spPr bwMode="auto">
            <a:xfrm>
              <a:off x="2544" y="2928"/>
              <a:ext cx="2596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96" y="0"/>
                </a:cxn>
              </a:cxnLst>
              <a:rect l="0" t="0" r="r" b="b"/>
              <a:pathLst>
                <a:path w="2596" h="1">
                  <a:moveTo>
                    <a:pt x="0" y="0"/>
                  </a:moveTo>
                  <a:lnTo>
                    <a:pt x="2596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7555" name="Line 35"/>
            <p:cNvSpPr>
              <a:spLocks noChangeShapeType="1"/>
            </p:cNvSpPr>
            <p:nvPr/>
          </p:nvSpPr>
          <p:spPr bwMode="auto">
            <a:xfrm>
              <a:off x="3312" y="2640"/>
              <a:ext cx="0" cy="1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7556" name="Line 36"/>
            <p:cNvSpPr>
              <a:spLocks noChangeShapeType="1"/>
            </p:cNvSpPr>
            <p:nvPr/>
          </p:nvSpPr>
          <p:spPr bwMode="auto">
            <a:xfrm>
              <a:off x="4080" y="2640"/>
              <a:ext cx="0" cy="1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7557" name="Text Box 37"/>
            <p:cNvSpPr txBox="1">
              <a:spLocks noChangeArrowheads="1"/>
            </p:cNvSpPr>
            <p:nvPr/>
          </p:nvSpPr>
          <p:spPr bwMode="auto">
            <a:xfrm>
              <a:off x="3360" y="2544"/>
              <a:ext cx="71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800" i="1" baseline="-25000">
                  <a:latin typeface="Times New Roman" pitchFamily="18" charset="0"/>
                </a:rPr>
                <a:t>i</a:t>
              </a:r>
              <a:r>
                <a:rPr lang="en-US" altLang="zh-CN" sz="2800" baseline="-25000">
                  <a:latin typeface="Times New Roman" pitchFamily="18" charset="0"/>
                </a:rPr>
                <a:t>+1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800" i="1" baseline="-25000">
                  <a:latin typeface="Times New Roman" pitchFamily="18" charset="0"/>
                </a:rPr>
                <a:t>i </a:t>
              </a:r>
            </a:p>
          </p:txBody>
        </p:sp>
        <p:sp>
          <p:nvSpPr>
            <p:cNvPr id="747558" name="Line 38"/>
            <p:cNvSpPr>
              <a:spLocks noChangeShapeType="1"/>
            </p:cNvSpPr>
            <p:nvPr/>
          </p:nvSpPr>
          <p:spPr bwMode="auto">
            <a:xfrm>
              <a:off x="2541" y="2640"/>
              <a:ext cx="0" cy="1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7559" name="Line 39"/>
            <p:cNvSpPr>
              <a:spLocks noChangeShapeType="1"/>
            </p:cNvSpPr>
            <p:nvPr/>
          </p:nvSpPr>
          <p:spPr bwMode="auto">
            <a:xfrm>
              <a:off x="5135" y="2640"/>
              <a:ext cx="0" cy="1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7560" name="Freeform 40"/>
            <p:cNvSpPr>
              <a:spLocks/>
            </p:cNvSpPr>
            <p:nvPr/>
          </p:nvSpPr>
          <p:spPr bwMode="auto">
            <a:xfrm>
              <a:off x="2544" y="4072"/>
              <a:ext cx="2596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96" y="0"/>
                </a:cxn>
              </a:cxnLst>
              <a:rect l="0" t="0" r="r" b="b"/>
              <a:pathLst>
                <a:path w="2596" h="1">
                  <a:moveTo>
                    <a:pt x="0" y="0"/>
                  </a:moveTo>
                  <a:lnTo>
                    <a:pt x="2596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7561" name="Freeform 41"/>
            <p:cNvSpPr>
              <a:spLocks/>
            </p:cNvSpPr>
            <p:nvPr/>
          </p:nvSpPr>
          <p:spPr bwMode="auto">
            <a:xfrm>
              <a:off x="2544" y="2648"/>
              <a:ext cx="2596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96" y="0"/>
                </a:cxn>
              </a:cxnLst>
              <a:rect l="0" t="0" r="r" b="b"/>
              <a:pathLst>
                <a:path w="2596" h="1">
                  <a:moveTo>
                    <a:pt x="0" y="0"/>
                  </a:moveTo>
                  <a:lnTo>
                    <a:pt x="2596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47562" name="AutoShape 4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4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4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47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4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47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4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4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4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47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23" grpId="0" autoUpdateAnimBg="0"/>
      <p:bldP spid="747524" grpId="0" autoUpdateAnimBg="0"/>
      <p:bldP spid="747525" grpId="0" autoUpdateAnimBg="0"/>
      <p:bldP spid="747526" grpId="0" autoUpdateAnimBg="0"/>
      <p:bldP spid="747527" grpId="0" autoUpdateAnimBg="0"/>
      <p:bldP spid="747528" grpId="0" autoUpdateAnimBg="0"/>
      <p:bldP spid="747529" grpId="0" autoUpdateAnimBg="0"/>
      <p:bldP spid="747530" grpId="0" autoUpdateAnimBg="0"/>
      <p:bldP spid="747531" grpId="0" autoUpdateAnimBg="0"/>
      <p:bldP spid="747532" grpId="0" autoUpdateAnimBg="0"/>
      <p:bldP spid="747533" grpId="0" autoUpdateAnimBg="0"/>
      <p:bldP spid="747546" grpId="0" autoUpdateAnimBg="0"/>
      <p:bldP spid="747547" grpId="0" autoUpdateAnimBg="0"/>
      <p:bldP spid="747548" grpId="0" autoUpdateAnimBg="0"/>
      <p:bldP spid="74754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Text Box 2"/>
          <p:cNvSpPr txBox="1">
            <a:spLocks noChangeArrowheads="1"/>
          </p:cNvSpPr>
          <p:nvPr/>
        </p:nvSpPr>
        <p:spPr bwMode="auto">
          <a:xfrm>
            <a:off x="157163" y="304800"/>
            <a:ext cx="32718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例6.23</a:t>
            </a:r>
          </a:p>
        </p:txBody>
      </p:sp>
      <p:sp>
        <p:nvSpPr>
          <p:cNvPr id="748547" name="Text Box 3"/>
          <p:cNvSpPr txBox="1">
            <a:spLocks noChangeArrowheads="1"/>
          </p:cNvSpPr>
          <p:nvPr/>
        </p:nvSpPr>
        <p:spPr bwMode="auto">
          <a:xfrm>
            <a:off x="1600200" y="38100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已知 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= +0.0011   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 =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 0.1011  </a:t>
            </a:r>
            <a:r>
              <a:rPr lang="zh-CN" altLang="en-US" sz="2800">
                <a:latin typeface="Times New Roman" pitchFamily="18" charset="0"/>
              </a:rPr>
              <a:t>求[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 baseline="-1000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48548" name="Text Box 4"/>
          <p:cNvSpPr txBox="1">
            <a:spLocks noChangeArrowheads="1"/>
          </p:cNvSpPr>
          <p:nvPr/>
        </p:nvSpPr>
        <p:spPr bwMode="auto">
          <a:xfrm>
            <a:off x="320675" y="9906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解：</a:t>
            </a:r>
          </a:p>
        </p:txBody>
      </p:sp>
      <p:sp>
        <p:nvSpPr>
          <p:cNvPr id="748549" name="Text Box 5"/>
          <p:cNvSpPr txBox="1">
            <a:spLocks noChangeArrowheads="1"/>
          </p:cNvSpPr>
          <p:nvPr/>
        </p:nvSpPr>
        <p:spPr bwMode="auto">
          <a:xfrm>
            <a:off x="1035050" y="1057275"/>
            <a:ext cx="1873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0 0 . 0 0 0 0</a:t>
            </a:r>
          </a:p>
        </p:txBody>
      </p:sp>
      <p:sp>
        <p:nvSpPr>
          <p:cNvPr id="748550" name="Text Box 6"/>
          <p:cNvSpPr txBox="1">
            <a:spLocks noChangeArrowheads="1"/>
          </p:cNvSpPr>
          <p:nvPr/>
        </p:nvSpPr>
        <p:spPr bwMode="auto">
          <a:xfrm>
            <a:off x="1035050" y="1371600"/>
            <a:ext cx="1873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1 1 . 1 1 0 1</a:t>
            </a:r>
          </a:p>
        </p:txBody>
      </p:sp>
      <p:sp>
        <p:nvSpPr>
          <p:cNvPr id="748551" name="Text Box 7"/>
          <p:cNvSpPr txBox="1">
            <a:spLocks noChangeArrowheads="1"/>
          </p:cNvSpPr>
          <p:nvPr/>
        </p:nvSpPr>
        <p:spPr bwMode="auto">
          <a:xfrm>
            <a:off x="1035050" y="1790700"/>
            <a:ext cx="1873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1 1 . 1 1 0 1</a:t>
            </a:r>
          </a:p>
        </p:txBody>
      </p:sp>
      <p:sp>
        <p:nvSpPr>
          <p:cNvPr id="748552" name="Text Box 8"/>
          <p:cNvSpPr txBox="1">
            <a:spLocks noChangeArrowheads="1"/>
          </p:cNvSpPr>
          <p:nvPr/>
        </p:nvSpPr>
        <p:spPr bwMode="auto">
          <a:xfrm>
            <a:off x="1035050" y="2524125"/>
            <a:ext cx="1873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0 0 . 0 0 1 1</a:t>
            </a:r>
          </a:p>
        </p:txBody>
      </p:sp>
      <p:sp>
        <p:nvSpPr>
          <p:cNvPr id="748553" name="Text Box 9"/>
          <p:cNvSpPr txBox="1">
            <a:spLocks noChangeArrowheads="1"/>
          </p:cNvSpPr>
          <p:nvPr/>
        </p:nvSpPr>
        <p:spPr bwMode="auto">
          <a:xfrm>
            <a:off x="1035050" y="3581400"/>
            <a:ext cx="1873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1 1 . 1 1 0 1</a:t>
            </a:r>
          </a:p>
        </p:txBody>
      </p:sp>
      <p:sp>
        <p:nvSpPr>
          <p:cNvPr id="748554" name="Text Box 10"/>
          <p:cNvSpPr txBox="1">
            <a:spLocks noChangeArrowheads="1"/>
          </p:cNvSpPr>
          <p:nvPr/>
        </p:nvSpPr>
        <p:spPr bwMode="auto">
          <a:xfrm>
            <a:off x="1035050" y="4721225"/>
            <a:ext cx="1873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0 0 . 0 0 1 1</a:t>
            </a:r>
          </a:p>
        </p:txBody>
      </p:sp>
      <p:sp>
        <p:nvSpPr>
          <p:cNvPr id="748555" name="Text Box 11"/>
          <p:cNvSpPr txBox="1">
            <a:spLocks noChangeArrowheads="1"/>
          </p:cNvSpPr>
          <p:nvPr/>
        </p:nvSpPr>
        <p:spPr bwMode="auto">
          <a:xfrm>
            <a:off x="1035050" y="5791200"/>
            <a:ext cx="1873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1 1 . 1 1 0 1</a:t>
            </a:r>
          </a:p>
        </p:txBody>
      </p:sp>
      <p:sp>
        <p:nvSpPr>
          <p:cNvPr id="748556" name="Line 12"/>
          <p:cNvSpPr>
            <a:spLocks noChangeShapeType="1"/>
          </p:cNvSpPr>
          <p:nvPr/>
        </p:nvSpPr>
        <p:spPr bwMode="auto">
          <a:xfrm>
            <a:off x="827088" y="4038600"/>
            <a:ext cx="5410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48557" name="Line 13"/>
          <p:cNvSpPr>
            <a:spLocks noChangeShapeType="1"/>
          </p:cNvSpPr>
          <p:nvPr/>
        </p:nvSpPr>
        <p:spPr bwMode="auto">
          <a:xfrm>
            <a:off x="827088" y="5181600"/>
            <a:ext cx="5410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48558" name="Line 14"/>
          <p:cNvSpPr>
            <a:spLocks noChangeShapeType="1"/>
          </p:cNvSpPr>
          <p:nvPr/>
        </p:nvSpPr>
        <p:spPr bwMode="auto">
          <a:xfrm>
            <a:off x="838200" y="62484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48559" name="Text Box 15"/>
          <p:cNvSpPr txBox="1">
            <a:spLocks noChangeArrowheads="1"/>
          </p:cNvSpPr>
          <p:nvPr/>
        </p:nvSpPr>
        <p:spPr bwMode="auto">
          <a:xfrm>
            <a:off x="3016250" y="1057275"/>
            <a:ext cx="1606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1 . 0 1 0 1</a:t>
            </a:r>
          </a:p>
        </p:txBody>
      </p:sp>
      <p:sp>
        <p:nvSpPr>
          <p:cNvPr id="748560" name="Text Box 16"/>
          <p:cNvSpPr txBox="1">
            <a:spLocks noChangeArrowheads="1"/>
          </p:cNvSpPr>
          <p:nvPr/>
        </p:nvSpPr>
        <p:spPr bwMode="auto">
          <a:xfrm>
            <a:off x="4787900" y="10572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035050" y="2886075"/>
            <a:ext cx="2343150" cy="522288"/>
            <a:chOff x="652" y="1818"/>
            <a:chExt cx="1476" cy="329"/>
          </a:xfrm>
        </p:grpSpPr>
        <p:sp>
          <p:nvSpPr>
            <p:cNvPr id="748562" name="Text Box 18"/>
            <p:cNvSpPr txBox="1">
              <a:spLocks noChangeArrowheads="1"/>
            </p:cNvSpPr>
            <p:nvPr/>
          </p:nvSpPr>
          <p:spPr bwMode="auto">
            <a:xfrm>
              <a:off x="652" y="1820"/>
              <a:ext cx="11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0 0 . 0 0 0 1</a:t>
              </a:r>
            </a:p>
          </p:txBody>
        </p:sp>
        <p:sp>
          <p:nvSpPr>
            <p:cNvPr id="748563" name="Text Box 19"/>
            <p:cNvSpPr txBox="1">
              <a:spLocks noChangeArrowheads="1"/>
            </p:cNvSpPr>
            <p:nvPr/>
          </p:nvSpPr>
          <p:spPr bwMode="auto">
            <a:xfrm>
              <a:off x="1900" y="181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035050" y="3989388"/>
            <a:ext cx="2609850" cy="519112"/>
            <a:chOff x="652" y="2513"/>
            <a:chExt cx="1644" cy="327"/>
          </a:xfrm>
        </p:grpSpPr>
        <p:sp>
          <p:nvSpPr>
            <p:cNvPr id="748565" name="Text Box 21"/>
            <p:cNvSpPr txBox="1">
              <a:spLocks noChangeArrowheads="1"/>
            </p:cNvSpPr>
            <p:nvPr/>
          </p:nvSpPr>
          <p:spPr bwMode="auto">
            <a:xfrm>
              <a:off x="652" y="2513"/>
              <a:ext cx="11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1 1 . 1 1 0 1</a:t>
              </a:r>
            </a:p>
          </p:txBody>
        </p:sp>
        <p:sp>
          <p:nvSpPr>
            <p:cNvPr id="748566" name="Text Box 22"/>
            <p:cNvSpPr txBox="1">
              <a:spLocks noChangeArrowheads="1"/>
            </p:cNvSpPr>
            <p:nvPr/>
          </p:nvSpPr>
          <p:spPr bwMode="auto">
            <a:xfrm>
              <a:off x="1900" y="2513"/>
              <a:ext cx="3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1 1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1035050" y="5087938"/>
            <a:ext cx="2876550" cy="519112"/>
            <a:chOff x="652" y="3205"/>
            <a:chExt cx="1812" cy="327"/>
          </a:xfrm>
        </p:grpSpPr>
        <p:sp>
          <p:nvSpPr>
            <p:cNvPr id="748568" name="Text Box 24"/>
            <p:cNvSpPr txBox="1">
              <a:spLocks noChangeArrowheads="1"/>
            </p:cNvSpPr>
            <p:nvPr/>
          </p:nvSpPr>
          <p:spPr bwMode="auto">
            <a:xfrm>
              <a:off x="652" y="3205"/>
              <a:ext cx="11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0 0 . 0 0 0 1</a:t>
              </a:r>
            </a:p>
          </p:txBody>
        </p:sp>
        <p:sp>
          <p:nvSpPr>
            <p:cNvPr id="748569" name="Text Box 25"/>
            <p:cNvSpPr txBox="1">
              <a:spLocks noChangeArrowheads="1"/>
            </p:cNvSpPr>
            <p:nvPr/>
          </p:nvSpPr>
          <p:spPr bwMode="auto">
            <a:xfrm>
              <a:off x="1900" y="3205"/>
              <a:ext cx="5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1 1 1</a:t>
              </a: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1035050" y="6186488"/>
            <a:ext cx="3232150" cy="519112"/>
            <a:chOff x="652" y="3897"/>
            <a:chExt cx="2036" cy="327"/>
          </a:xfrm>
        </p:grpSpPr>
        <p:sp>
          <p:nvSpPr>
            <p:cNvPr id="748571" name="Text Box 27"/>
            <p:cNvSpPr txBox="1">
              <a:spLocks noChangeArrowheads="1"/>
            </p:cNvSpPr>
            <p:nvPr/>
          </p:nvSpPr>
          <p:spPr bwMode="auto">
            <a:xfrm>
              <a:off x="652" y="3897"/>
              <a:ext cx="11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1 1 . 1 1 0 1</a:t>
              </a:r>
            </a:p>
          </p:txBody>
        </p:sp>
        <p:sp>
          <p:nvSpPr>
            <p:cNvPr id="748572" name="Text Box 28"/>
            <p:cNvSpPr txBox="1">
              <a:spLocks noChangeArrowheads="1"/>
            </p:cNvSpPr>
            <p:nvPr/>
          </p:nvSpPr>
          <p:spPr bwMode="auto">
            <a:xfrm>
              <a:off x="1900" y="3897"/>
              <a:ext cx="7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1 1 1 1 </a:t>
              </a:r>
            </a:p>
          </p:txBody>
        </p:sp>
      </p:grpSp>
      <p:sp>
        <p:nvSpPr>
          <p:cNvPr id="748573" name="Text Box 29"/>
          <p:cNvSpPr txBox="1">
            <a:spLocks noChangeArrowheads="1"/>
          </p:cNvSpPr>
          <p:nvPr/>
        </p:nvSpPr>
        <p:spPr bwMode="auto">
          <a:xfrm>
            <a:off x="6616700" y="1057275"/>
            <a:ext cx="2527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4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= 0.0011</a:t>
            </a:r>
          </a:p>
        </p:txBody>
      </p:sp>
      <p:sp>
        <p:nvSpPr>
          <p:cNvPr id="748574" name="Text Box 30"/>
          <p:cNvSpPr txBox="1">
            <a:spLocks noChangeArrowheads="1"/>
          </p:cNvSpPr>
          <p:nvPr/>
        </p:nvSpPr>
        <p:spPr bwMode="auto">
          <a:xfrm>
            <a:off x="6632575" y="1614488"/>
            <a:ext cx="2511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4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= 1.0101</a:t>
            </a:r>
          </a:p>
        </p:txBody>
      </p:sp>
      <p:sp>
        <p:nvSpPr>
          <p:cNvPr id="748575" name="Text Box 31"/>
          <p:cNvSpPr txBox="1">
            <a:spLocks noChangeArrowheads="1"/>
          </p:cNvSpPr>
          <p:nvPr/>
        </p:nvSpPr>
        <p:spPr bwMode="auto">
          <a:xfrm>
            <a:off x="6477000" y="2147888"/>
            <a:ext cx="2667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= 1.1101</a:t>
            </a:r>
          </a:p>
        </p:txBody>
      </p:sp>
      <p:sp>
        <p:nvSpPr>
          <p:cNvPr id="748576" name="Line 32"/>
          <p:cNvSpPr>
            <a:spLocks noChangeShapeType="1"/>
          </p:cNvSpPr>
          <p:nvPr/>
        </p:nvSpPr>
        <p:spPr bwMode="auto">
          <a:xfrm>
            <a:off x="817563" y="1828800"/>
            <a:ext cx="5410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48577" name="Line 33"/>
          <p:cNvSpPr>
            <a:spLocks noChangeShapeType="1"/>
          </p:cNvSpPr>
          <p:nvPr/>
        </p:nvSpPr>
        <p:spPr bwMode="auto">
          <a:xfrm>
            <a:off x="3016250" y="1143000"/>
            <a:ext cx="0" cy="5486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48578" name="Line 34"/>
          <p:cNvSpPr>
            <a:spLocks noChangeShapeType="1"/>
          </p:cNvSpPr>
          <p:nvPr/>
        </p:nvSpPr>
        <p:spPr bwMode="auto">
          <a:xfrm>
            <a:off x="4787900" y="1143000"/>
            <a:ext cx="0" cy="5486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48579" name="Line 35"/>
          <p:cNvSpPr>
            <a:spLocks noChangeShapeType="1"/>
          </p:cNvSpPr>
          <p:nvPr/>
        </p:nvSpPr>
        <p:spPr bwMode="auto">
          <a:xfrm>
            <a:off x="5226050" y="1143000"/>
            <a:ext cx="0" cy="5486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48580" name="Text Box 36"/>
          <p:cNvSpPr txBox="1">
            <a:spLocks noChangeArrowheads="1"/>
          </p:cNvSpPr>
          <p:nvPr/>
        </p:nvSpPr>
        <p:spPr bwMode="auto">
          <a:xfrm>
            <a:off x="5181600" y="13716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+[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48581" name="Line 37"/>
          <p:cNvSpPr>
            <a:spLocks noChangeShapeType="1"/>
          </p:cNvSpPr>
          <p:nvPr/>
        </p:nvSpPr>
        <p:spPr bwMode="auto">
          <a:xfrm>
            <a:off x="817563" y="2971800"/>
            <a:ext cx="5410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4343400" y="1482725"/>
            <a:ext cx="762000" cy="41275"/>
            <a:chOff x="2736" y="934"/>
            <a:chExt cx="480" cy="26"/>
          </a:xfrm>
        </p:grpSpPr>
        <p:sp>
          <p:nvSpPr>
            <p:cNvPr id="748583" name="Line 39"/>
            <p:cNvSpPr>
              <a:spLocks noChangeShapeType="1"/>
            </p:cNvSpPr>
            <p:nvPr/>
          </p:nvSpPr>
          <p:spPr bwMode="auto">
            <a:xfrm>
              <a:off x="2736" y="934"/>
              <a:ext cx="48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8584" name="Line 40"/>
            <p:cNvSpPr>
              <a:spLocks noChangeShapeType="1"/>
            </p:cNvSpPr>
            <p:nvPr/>
          </p:nvSpPr>
          <p:spPr bwMode="auto">
            <a:xfrm>
              <a:off x="2736" y="960"/>
              <a:ext cx="48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1035050" y="2147888"/>
            <a:ext cx="4908550" cy="528637"/>
            <a:chOff x="652" y="1353"/>
            <a:chExt cx="3092" cy="333"/>
          </a:xfrm>
        </p:grpSpPr>
        <p:grpSp>
          <p:nvGrpSpPr>
            <p:cNvPr id="8" name="Group 42"/>
            <p:cNvGrpSpPr>
              <a:grpSpLocks/>
            </p:cNvGrpSpPr>
            <p:nvPr/>
          </p:nvGrpSpPr>
          <p:grpSpPr bwMode="auto">
            <a:xfrm>
              <a:off x="652" y="1359"/>
              <a:ext cx="2592" cy="327"/>
              <a:chOff x="652" y="1359"/>
              <a:chExt cx="2592" cy="327"/>
            </a:xfrm>
          </p:grpSpPr>
          <p:grpSp>
            <p:nvGrpSpPr>
              <p:cNvPr id="9" name="Group 43"/>
              <p:cNvGrpSpPr>
                <a:grpSpLocks/>
              </p:cNvGrpSpPr>
              <p:nvPr/>
            </p:nvGrpSpPr>
            <p:grpSpPr bwMode="auto">
              <a:xfrm>
                <a:off x="652" y="1359"/>
                <a:ext cx="2352" cy="327"/>
                <a:chOff x="652" y="1359"/>
                <a:chExt cx="2352" cy="327"/>
              </a:xfrm>
            </p:grpSpPr>
            <p:sp>
              <p:nvSpPr>
                <p:cNvPr id="74858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652" y="1359"/>
                  <a:ext cx="1180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800">
                      <a:latin typeface="Times New Roman" pitchFamily="18" charset="0"/>
                    </a:rPr>
                    <a:t>1 1 . </a:t>
                  </a:r>
                  <a:r>
                    <a:rPr lang="zh-CN" altLang="en-US" sz="2800">
                      <a:solidFill>
                        <a:schemeClr val="folHlink"/>
                      </a:solidFill>
                      <a:latin typeface="Times New Roman" pitchFamily="18" charset="0"/>
                    </a:rPr>
                    <a:t>1</a:t>
                  </a:r>
                  <a:r>
                    <a:rPr lang="zh-CN" altLang="en-US" sz="2800">
                      <a:latin typeface="Times New Roman" pitchFamily="18" charset="0"/>
                    </a:rPr>
                    <a:t> 1 1 0</a:t>
                  </a:r>
                </a:p>
              </p:txBody>
            </p:sp>
            <p:sp>
              <p:nvSpPr>
                <p:cNvPr id="748589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1900" y="1359"/>
                  <a:ext cx="1104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800">
                      <a:latin typeface="Times New Roman" pitchFamily="18" charset="0"/>
                    </a:rPr>
                    <a:t>1   </a:t>
                  </a:r>
                  <a:r>
                    <a:rPr lang="zh-CN" altLang="en-US" sz="2800">
                      <a:solidFill>
                        <a:schemeClr val="folHlink"/>
                      </a:solidFill>
                      <a:latin typeface="Times New Roman" pitchFamily="18" charset="0"/>
                    </a:rPr>
                    <a:t>1 0 1 0</a:t>
                  </a:r>
                  <a:r>
                    <a:rPr lang="zh-CN" altLang="en-US" sz="2800">
                      <a:latin typeface="Times New Roman" pitchFamily="18" charset="0"/>
                    </a:rPr>
                    <a:t> </a:t>
                  </a:r>
                </a:p>
              </p:txBody>
            </p:sp>
          </p:grpSp>
          <p:sp>
            <p:nvSpPr>
              <p:cNvPr id="748590" name="Text Box 46"/>
              <p:cNvSpPr txBox="1">
                <a:spLocks noChangeArrowheads="1"/>
              </p:cNvSpPr>
              <p:nvPr/>
            </p:nvSpPr>
            <p:spPr bwMode="auto">
              <a:xfrm>
                <a:off x="3016" y="1359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10" name="Group 47"/>
            <p:cNvGrpSpPr>
              <a:grpSpLocks/>
            </p:cNvGrpSpPr>
            <p:nvPr/>
          </p:nvGrpSpPr>
          <p:grpSpPr bwMode="auto">
            <a:xfrm>
              <a:off x="3360" y="1353"/>
              <a:ext cx="384" cy="327"/>
              <a:chOff x="3360" y="1353"/>
              <a:chExt cx="384" cy="327"/>
            </a:xfrm>
          </p:grpSpPr>
          <p:sp>
            <p:nvSpPr>
              <p:cNvPr id="748592" name="Line 48"/>
              <p:cNvSpPr>
                <a:spLocks noChangeShapeType="1"/>
              </p:cNvSpPr>
              <p:nvPr/>
            </p:nvSpPr>
            <p:spPr bwMode="auto">
              <a:xfrm>
                <a:off x="3360" y="153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8593" name="Text Box 49"/>
              <p:cNvSpPr txBox="1">
                <a:spLocks noChangeArrowheads="1"/>
              </p:cNvSpPr>
              <p:nvPr/>
            </p:nvSpPr>
            <p:spPr bwMode="auto">
              <a:xfrm>
                <a:off x="3516" y="1353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</p:grpSp>
      <p:sp>
        <p:nvSpPr>
          <p:cNvPr id="748594" name="Text Box 50"/>
          <p:cNvSpPr txBox="1">
            <a:spLocks noChangeArrowheads="1"/>
          </p:cNvSpPr>
          <p:nvPr/>
        </p:nvSpPr>
        <p:spPr bwMode="auto">
          <a:xfrm>
            <a:off x="5181600" y="25146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+[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</a:p>
        </p:txBody>
      </p:sp>
      <p:grpSp>
        <p:nvGrpSpPr>
          <p:cNvPr id="11" name="Group 51"/>
          <p:cNvGrpSpPr>
            <a:grpSpLocks/>
          </p:cNvGrpSpPr>
          <p:nvPr/>
        </p:nvGrpSpPr>
        <p:grpSpPr bwMode="auto">
          <a:xfrm>
            <a:off x="1035050" y="3230563"/>
            <a:ext cx="4908550" cy="544512"/>
            <a:chOff x="652" y="2035"/>
            <a:chExt cx="3092" cy="343"/>
          </a:xfrm>
        </p:grpSpPr>
        <p:grpSp>
          <p:nvGrpSpPr>
            <p:cNvPr id="12" name="Group 52"/>
            <p:cNvGrpSpPr>
              <a:grpSpLocks/>
            </p:cNvGrpSpPr>
            <p:nvPr/>
          </p:nvGrpSpPr>
          <p:grpSpPr bwMode="auto">
            <a:xfrm>
              <a:off x="652" y="2051"/>
              <a:ext cx="2592" cy="327"/>
              <a:chOff x="652" y="2051"/>
              <a:chExt cx="2592" cy="327"/>
            </a:xfrm>
          </p:grpSpPr>
          <p:grpSp>
            <p:nvGrpSpPr>
              <p:cNvPr id="13" name="Group 53"/>
              <p:cNvGrpSpPr>
                <a:grpSpLocks/>
              </p:cNvGrpSpPr>
              <p:nvPr/>
            </p:nvGrpSpPr>
            <p:grpSpPr bwMode="auto">
              <a:xfrm>
                <a:off x="652" y="2051"/>
                <a:ext cx="2448" cy="327"/>
                <a:chOff x="652" y="2051"/>
                <a:chExt cx="2448" cy="327"/>
              </a:xfrm>
            </p:grpSpPr>
            <p:sp>
              <p:nvSpPr>
                <p:cNvPr id="748598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652" y="2051"/>
                  <a:ext cx="1180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800">
                      <a:latin typeface="Times New Roman" pitchFamily="18" charset="0"/>
                    </a:rPr>
                    <a:t>0 0 . </a:t>
                  </a:r>
                  <a:r>
                    <a:rPr lang="zh-CN" altLang="en-US" sz="2800">
                      <a:solidFill>
                        <a:schemeClr val="folHlink"/>
                      </a:solidFill>
                      <a:latin typeface="Times New Roman" pitchFamily="18" charset="0"/>
                    </a:rPr>
                    <a:t>0</a:t>
                  </a:r>
                  <a:r>
                    <a:rPr lang="zh-CN" altLang="en-US" sz="2800">
                      <a:latin typeface="Times New Roman" pitchFamily="18" charset="0"/>
                    </a:rPr>
                    <a:t> 0 0 0</a:t>
                  </a:r>
                </a:p>
              </p:txBody>
            </p:sp>
            <p:sp>
              <p:nvSpPr>
                <p:cNvPr id="748599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1900" y="2051"/>
                  <a:ext cx="1200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800">
                      <a:latin typeface="Times New Roman" pitchFamily="18" charset="0"/>
                    </a:rPr>
                    <a:t>1 1   </a:t>
                  </a:r>
                  <a:r>
                    <a:rPr lang="zh-CN" altLang="en-US" sz="2800">
                      <a:solidFill>
                        <a:schemeClr val="folHlink"/>
                      </a:solidFill>
                      <a:latin typeface="Times New Roman" pitchFamily="18" charset="0"/>
                    </a:rPr>
                    <a:t>1 0 1</a:t>
                  </a:r>
                </a:p>
              </p:txBody>
            </p:sp>
          </p:grpSp>
          <p:sp>
            <p:nvSpPr>
              <p:cNvPr id="748600" name="Text Box 56"/>
              <p:cNvSpPr txBox="1">
                <a:spLocks noChangeArrowheads="1"/>
              </p:cNvSpPr>
              <p:nvPr/>
            </p:nvSpPr>
            <p:spPr bwMode="auto">
              <a:xfrm>
                <a:off x="3016" y="2051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14" name="Group 57"/>
            <p:cNvGrpSpPr>
              <a:grpSpLocks/>
            </p:cNvGrpSpPr>
            <p:nvPr/>
          </p:nvGrpSpPr>
          <p:grpSpPr bwMode="auto">
            <a:xfrm>
              <a:off x="3360" y="2035"/>
              <a:ext cx="384" cy="327"/>
              <a:chOff x="3360" y="2035"/>
              <a:chExt cx="384" cy="327"/>
            </a:xfrm>
          </p:grpSpPr>
          <p:sp>
            <p:nvSpPr>
              <p:cNvPr id="748602" name="Line 58"/>
              <p:cNvSpPr>
                <a:spLocks noChangeShapeType="1"/>
              </p:cNvSpPr>
              <p:nvPr/>
            </p:nvSpPr>
            <p:spPr bwMode="auto">
              <a:xfrm>
                <a:off x="3360" y="221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8603" name="Text Box 59"/>
              <p:cNvSpPr txBox="1">
                <a:spLocks noChangeArrowheads="1"/>
              </p:cNvSpPr>
              <p:nvPr/>
            </p:nvSpPr>
            <p:spPr bwMode="auto">
              <a:xfrm>
                <a:off x="3516" y="2035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</p:grpSp>
      <p:sp>
        <p:nvSpPr>
          <p:cNvPr id="748604" name="Text Box 60"/>
          <p:cNvSpPr txBox="1">
            <a:spLocks noChangeArrowheads="1"/>
          </p:cNvSpPr>
          <p:nvPr/>
        </p:nvSpPr>
        <p:spPr bwMode="auto">
          <a:xfrm>
            <a:off x="5181600" y="3581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+[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</a:p>
        </p:txBody>
      </p:sp>
      <p:grpSp>
        <p:nvGrpSpPr>
          <p:cNvPr id="15" name="Group 61"/>
          <p:cNvGrpSpPr>
            <a:grpSpLocks/>
          </p:cNvGrpSpPr>
          <p:nvPr/>
        </p:nvGrpSpPr>
        <p:grpSpPr bwMode="auto">
          <a:xfrm>
            <a:off x="1035050" y="4356100"/>
            <a:ext cx="4908550" cy="520700"/>
            <a:chOff x="652" y="2744"/>
            <a:chExt cx="3092" cy="328"/>
          </a:xfrm>
        </p:grpSpPr>
        <p:grpSp>
          <p:nvGrpSpPr>
            <p:cNvPr id="16" name="Group 62"/>
            <p:cNvGrpSpPr>
              <a:grpSpLocks/>
            </p:cNvGrpSpPr>
            <p:nvPr/>
          </p:nvGrpSpPr>
          <p:grpSpPr bwMode="auto">
            <a:xfrm>
              <a:off x="652" y="2744"/>
              <a:ext cx="2592" cy="327"/>
              <a:chOff x="652" y="2744"/>
              <a:chExt cx="2592" cy="327"/>
            </a:xfrm>
          </p:grpSpPr>
          <p:grpSp>
            <p:nvGrpSpPr>
              <p:cNvPr id="17" name="Group 63"/>
              <p:cNvGrpSpPr>
                <a:grpSpLocks/>
              </p:cNvGrpSpPr>
              <p:nvPr/>
            </p:nvGrpSpPr>
            <p:grpSpPr bwMode="auto">
              <a:xfrm>
                <a:off x="652" y="2744"/>
                <a:ext cx="2352" cy="327"/>
                <a:chOff x="652" y="2744"/>
                <a:chExt cx="2352" cy="327"/>
              </a:xfrm>
            </p:grpSpPr>
            <p:sp>
              <p:nvSpPr>
                <p:cNvPr id="748608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652" y="2744"/>
                  <a:ext cx="1180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800">
                      <a:latin typeface="Times New Roman" pitchFamily="18" charset="0"/>
                    </a:rPr>
                    <a:t>1 1 . </a:t>
                  </a:r>
                  <a:r>
                    <a:rPr lang="zh-CN" altLang="en-US" sz="2800">
                      <a:solidFill>
                        <a:schemeClr val="folHlink"/>
                      </a:solidFill>
                      <a:latin typeface="Times New Roman" pitchFamily="18" charset="0"/>
                    </a:rPr>
                    <a:t>1</a:t>
                  </a:r>
                  <a:r>
                    <a:rPr lang="zh-CN" altLang="en-US" sz="2800">
                      <a:latin typeface="Times New Roman" pitchFamily="18" charset="0"/>
                    </a:rPr>
                    <a:t> 1 1 0</a:t>
                  </a:r>
                </a:p>
              </p:txBody>
            </p:sp>
            <p:sp>
              <p:nvSpPr>
                <p:cNvPr id="748609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1900" y="2744"/>
                  <a:ext cx="1104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800">
                      <a:latin typeface="Times New Roman" pitchFamily="18" charset="0"/>
                    </a:rPr>
                    <a:t>1 1 1   </a:t>
                  </a:r>
                  <a:r>
                    <a:rPr lang="zh-CN" altLang="en-US" sz="2800">
                      <a:solidFill>
                        <a:schemeClr val="folHlink"/>
                      </a:solidFill>
                      <a:latin typeface="Times New Roman" pitchFamily="18" charset="0"/>
                    </a:rPr>
                    <a:t>1 0</a:t>
                  </a:r>
                </a:p>
              </p:txBody>
            </p:sp>
          </p:grpSp>
          <p:sp>
            <p:nvSpPr>
              <p:cNvPr id="748610" name="Text Box 66"/>
              <p:cNvSpPr txBox="1">
                <a:spLocks noChangeArrowheads="1"/>
              </p:cNvSpPr>
              <p:nvPr/>
            </p:nvSpPr>
            <p:spPr bwMode="auto">
              <a:xfrm>
                <a:off x="3016" y="2744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18" name="Group 67"/>
            <p:cNvGrpSpPr>
              <a:grpSpLocks/>
            </p:cNvGrpSpPr>
            <p:nvPr/>
          </p:nvGrpSpPr>
          <p:grpSpPr bwMode="auto">
            <a:xfrm>
              <a:off x="3360" y="2745"/>
              <a:ext cx="384" cy="327"/>
              <a:chOff x="3360" y="2745"/>
              <a:chExt cx="384" cy="327"/>
            </a:xfrm>
          </p:grpSpPr>
          <p:sp>
            <p:nvSpPr>
              <p:cNvPr id="748612" name="Line 68"/>
              <p:cNvSpPr>
                <a:spLocks noChangeShapeType="1"/>
              </p:cNvSpPr>
              <p:nvPr/>
            </p:nvSpPr>
            <p:spPr bwMode="auto">
              <a:xfrm>
                <a:off x="3360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8613" name="Text Box 69"/>
              <p:cNvSpPr txBox="1">
                <a:spLocks noChangeArrowheads="1"/>
              </p:cNvSpPr>
              <p:nvPr/>
            </p:nvSpPr>
            <p:spPr bwMode="auto">
              <a:xfrm>
                <a:off x="3516" y="2745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</p:grpSp>
      <p:grpSp>
        <p:nvGrpSpPr>
          <p:cNvPr id="19" name="Group 70"/>
          <p:cNvGrpSpPr>
            <a:grpSpLocks/>
          </p:cNvGrpSpPr>
          <p:nvPr/>
        </p:nvGrpSpPr>
        <p:grpSpPr bwMode="auto">
          <a:xfrm>
            <a:off x="1035050" y="5424488"/>
            <a:ext cx="4908550" cy="549275"/>
            <a:chOff x="652" y="3417"/>
            <a:chExt cx="3092" cy="346"/>
          </a:xfrm>
        </p:grpSpPr>
        <p:grpSp>
          <p:nvGrpSpPr>
            <p:cNvPr id="20" name="Group 71"/>
            <p:cNvGrpSpPr>
              <a:grpSpLocks/>
            </p:cNvGrpSpPr>
            <p:nvPr/>
          </p:nvGrpSpPr>
          <p:grpSpPr bwMode="auto">
            <a:xfrm>
              <a:off x="652" y="3436"/>
              <a:ext cx="2592" cy="327"/>
              <a:chOff x="652" y="3436"/>
              <a:chExt cx="2592" cy="327"/>
            </a:xfrm>
          </p:grpSpPr>
          <p:grpSp>
            <p:nvGrpSpPr>
              <p:cNvPr id="21" name="Group 72"/>
              <p:cNvGrpSpPr>
                <a:grpSpLocks/>
              </p:cNvGrpSpPr>
              <p:nvPr/>
            </p:nvGrpSpPr>
            <p:grpSpPr bwMode="auto">
              <a:xfrm>
                <a:off x="652" y="3436"/>
                <a:ext cx="2352" cy="327"/>
                <a:chOff x="652" y="3436"/>
                <a:chExt cx="2352" cy="327"/>
              </a:xfrm>
            </p:grpSpPr>
            <p:sp>
              <p:nvSpPr>
                <p:cNvPr id="748617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652" y="3436"/>
                  <a:ext cx="123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800">
                      <a:latin typeface="Times New Roman" pitchFamily="18" charset="0"/>
                    </a:rPr>
                    <a:t>0 0 . </a:t>
                  </a:r>
                  <a:r>
                    <a:rPr lang="zh-CN" altLang="en-US" sz="2800">
                      <a:solidFill>
                        <a:schemeClr val="folHlink"/>
                      </a:solidFill>
                      <a:latin typeface="Times New Roman" pitchFamily="18" charset="0"/>
                    </a:rPr>
                    <a:t>0</a:t>
                  </a:r>
                  <a:r>
                    <a:rPr lang="zh-CN" altLang="en-US" sz="2800">
                      <a:latin typeface="Times New Roman" pitchFamily="18" charset="0"/>
                    </a:rPr>
                    <a:t> 0 0 0 </a:t>
                  </a:r>
                </a:p>
              </p:txBody>
            </p:sp>
            <p:sp>
              <p:nvSpPr>
                <p:cNvPr id="748618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1900" y="3436"/>
                  <a:ext cx="1104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800">
                      <a:latin typeface="Times New Roman" pitchFamily="18" charset="0"/>
                    </a:rPr>
                    <a:t>1 1 1 1   </a:t>
                  </a:r>
                  <a:r>
                    <a:rPr lang="zh-CN" altLang="en-US" sz="2800">
                      <a:solidFill>
                        <a:schemeClr val="folHlink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sp>
            <p:nvSpPr>
              <p:cNvPr id="748619" name="Text Box 75"/>
              <p:cNvSpPr txBox="1">
                <a:spLocks noChangeArrowheads="1"/>
              </p:cNvSpPr>
              <p:nvPr/>
            </p:nvSpPr>
            <p:spPr bwMode="auto">
              <a:xfrm>
                <a:off x="3016" y="3436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22" name="Group 76"/>
            <p:cNvGrpSpPr>
              <a:grpSpLocks/>
            </p:cNvGrpSpPr>
            <p:nvPr/>
          </p:nvGrpSpPr>
          <p:grpSpPr bwMode="auto">
            <a:xfrm>
              <a:off x="3360" y="3417"/>
              <a:ext cx="384" cy="327"/>
              <a:chOff x="3360" y="3417"/>
              <a:chExt cx="384" cy="327"/>
            </a:xfrm>
          </p:grpSpPr>
          <p:sp>
            <p:nvSpPr>
              <p:cNvPr id="748621" name="Line 77"/>
              <p:cNvSpPr>
                <a:spLocks noChangeShapeType="1"/>
              </p:cNvSpPr>
              <p:nvPr/>
            </p:nvSpPr>
            <p:spPr bwMode="auto">
              <a:xfrm>
                <a:off x="3360" y="360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8622" name="Text Box 78"/>
              <p:cNvSpPr txBox="1">
                <a:spLocks noChangeArrowheads="1"/>
              </p:cNvSpPr>
              <p:nvPr/>
            </p:nvSpPr>
            <p:spPr bwMode="auto">
              <a:xfrm>
                <a:off x="3516" y="3417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</p:grpSp>
      <p:sp>
        <p:nvSpPr>
          <p:cNvPr id="748623" name="Text Box 79"/>
          <p:cNvSpPr txBox="1">
            <a:spLocks noChangeArrowheads="1"/>
          </p:cNvSpPr>
          <p:nvPr/>
        </p:nvSpPr>
        <p:spPr bwMode="auto">
          <a:xfrm>
            <a:off x="5181600" y="5791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+[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48624" name="Text Box 80"/>
          <p:cNvSpPr txBox="1">
            <a:spLocks noChangeArrowheads="1"/>
          </p:cNvSpPr>
          <p:nvPr/>
        </p:nvSpPr>
        <p:spPr bwMode="auto">
          <a:xfrm>
            <a:off x="5181600" y="4724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+[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</a:p>
        </p:txBody>
      </p:sp>
      <p:grpSp>
        <p:nvGrpSpPr>
          <p:cNvPr id="23" name="Group 81"/>
          <p:cNvGrpSpPr>
            <a:grpSpLocks/>
          </p:cNvGrpSpPr>
          <p:nvPr/>
        </p:nvGrpSpPr>
        <p:grpSpPr bwMode="auto">
          <a:xfrm>
            <a:off x="4343400" y="2590800"/>
            <a:ext cx="762000" cy="41275"/>
            <a:chOff x="2736" y="934"/>
            <a:chExt cx="480" cy="26"/>
          </a:xfrm>
        </p:grpSpPr>
        <p:sp>
          <p:nvSpPr>
            <p:cNvPr id="748626" name="Line 82"/>
            <p:cNvSpPr>
              <a:spLocks noChangeShapeType="1"/>
            </p:cNvSpPr>
            <p:nvPr/>
          </p:nvSpPr>
          <p:spPr bwMode="auto">
            <a:xfrm>
              <a:off x="2736" y="934"/>
              <a:ext cx="48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8627" name="Line 83"/>
            <p:cNvSpPr>
              <a:spLocks noChangeShapeType="1"/>
            </p:cNvSpPr>
            <p:nvPr/>
          </p:nvSpPr>
          <p:spPr bwMode="auto">
            <a:xfrm>
              <a:off x="2736" y="960"/>
              <a:ext cx="48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4" name="Group 84"/>
          <p:cNvGrpSpPr>
            <a:grpSpLocks/>
          </p:cNvGrpSpPr>
          <p:nvPr/>
        </p:nvGrpSpPr>
        <p:grpSpPr bwMode="auto">
          <a:xfrm>
            <a:off x="4343400" y="3692525"/>
            <a:ext cx="762000" cy="41275"/>
            <a:chOff x="2736" y="934"/>
            <a:chExt cx="480" cy="26"/>
          </a:xfrm>
        </p:grpSpPr>
        <p:sp>
          <p:nvSpPr>
            <p:cNvPr id="748629" name="Line 85"/>
            <p:cNvSpPr>
              <a:spLocks noChangeShapeType="1"/>
            </p:cNvSpPr>
            <p:nvPr/>
          </p:nvSpPr>
          <p:spPr bwMode="auto">
            <a:xfrm>
              <a:off x="2736" y="934"/>
              <a:ext cx="48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8630" name="Line 86"/>
            <p:cNvSpPr>
              <a:spLocks noChangeShapeType="1"/>
            </p:cNvSpPr>
            <p:nvPr/>
          </p:nvSpPr>
          <p:spPr bwMode="auto">
            <a:xfrm>
              <a:off x="2736" y="960"/>
              <a:ext cx="48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5" name="Group 87"/>
          <p:cNvGrpSpPr>
            <a:grpSpLocks/>
          </p:cNvGrpSpPr>
          <p:nvPr/>
        </p:nvGrpSpPr>
        <p:grpSpPr bwMode="auto">
          <a:xfrm>
            <a:off x="4343400" y="4800600"/>
            <a:ext cx="762000" cy="41275"/>
            <a:chOff x="2736" y="934"/>
            <a:chExt cx="480" cy="26"/>
          </a:xfrm>
        </p:grpSpPr>
        <p:sp>
          <p:nvSpPr>
            <p:cNvPr id="748632" name="Line 88"/>
            <p:cNvSpPr>
              <a:spLocks noChangeShapeType="1"/>
            </p:cNvSpPr>
            <p:nvPr/>
          </p:nvSpPr>
          <p:spPr bwMode="auto">
            <a:xfrm>
              <a:off x="2736" y="934"/>
              <a:ext cx="48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8633" name="Line 89"/>
            <p:cNvSpPr>
              <a:spLocks noChangeShapeType="1"/>
            </p:cNvSpPr>
            <p:nvPr/>
          </p:nvSpPr>
          <p:spPr bwMode="auto">
            <a:xfrm>
              <a:off x="2736" y="960"/>
              <a:ext cx="48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6" name="Group 90"/>
          <p:cNvGrpSpPr>
            <a:grpSpLocks/>
          </p:cNvGrpSpPr>
          <p:nvPr/>
        </p:nvGrpSpPr>
        <p:grpSpPr bwMode="auto">
          <a:xfrm>
            <a:off x="4343400" y="5902325"/>
            <a:ext cx="762000" cy="41275"/>
            <a:chOff x="2736" y="934"/>
            <a:chExt cx="480" cy="26"/>
          </a:xfrm>
        </p:grpSpPr>
        <p:sp>
          <p:nvSpPr>
            <p:cNvPr id="748635" name="Line 91"/>
            <p:cNvSpPr>
              <a:spLocks noChangeShapeType="1"/>
            </p:cNvSpPr>
            <p:nvPr/>
          </p:nvSpPr>
          <p:spPr bwMode="auto">
            <a:xfrm>
              <a:off x="2736" y="934"/>
              <a:ext cx="48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8636" name="Line 92"/>
            <p:cNvSpPr>
              <a:spLocks noChangeShapeType="1"/>
            </p:cNvSpPr>
            <p:nvPr/>
          </p:nvSpPr>
          <p:spPr bwMode="auto">
            <a:xfrm>
              <a:off x="2736" y="960"/>
              <a:ext cx="48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48637" name="Text Box 93"/>
          <p:cNvSpPr txBox="1">
            <a:spLocks noChangeArrowheads="1"/>
          </p:cNvSpPr>
          <p:nvPr/>
        </p:nvSpPr>
        <p:spPr bwMode="auto">
          <a:xfrm>
            <a:off x="6477000" y="4148138"/>
            <a:ext cx="2590800" cy="10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zh-CN" altLang="en-US" sz="2400"/>
              <a:t>∴</a:t>
            </a:r>
            <a:r>
              <a:rPr lang="zh-CN" altLang="en-US" sz="24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 baseline="-1000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    =1.11011111 </a:t>
            </a:r>
          </a:p>
        </p:txBody>
      </p:sp>
      <p:sp>
        <p:nvSpPr>
          <p:cNvPr id="748638" name="Text Box 94"/>
          <p:cNvSpPr txBox="1">
            <a:spLocks noChangeArrowheads="1"/>
          </p:cNvSpPr>
          <p:nvPr/>
        </p:nvSpPr>
        <p:spPr bwMode="auto">
          <a:xfrm>
            <a:off x="5181600" y="6324600"/>
            <a:ext cx="198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  最后一步不移位 </a:t>
            </a:r>
          </a:p>
        </p:txBody>
      </p:sp>
      <p:sp>
        <p:nvSpPr>
          <p:cNvPr id="748639" name="Rectangle 9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48640" name="AutoShape 96"/>
          <p:cNvSpPr>
            <a:spLocks noChangeArrowheads="1"/>
          </p:cNvSpPr>
          <p:nvPr/>
        </p:nvSpPr>
        <p:spPr bwMode="auto">
          <a:xfrm>
            <a:off x="73025" y="1911350"/>
            <a:ext cx="827088" cy="777875"/>
          </a:xfrm>
          <a:prstGeom prst="wedgeRoundRectCallout">
            <a:avLst>
              <a:gd name="adj1" fmla="val 77833"/>
              <a:gd name="adj2" fmla="val 15894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补码右移</a:t>
            </a:r>
          </a:p>
        </p:txBody>
      </p:sp>
      <p:sp>
        <p:nvSpPr>
          <p:cNvPr id="748641" name="AutoShape 97"/>
          <p:cNvSpPr>
            <a:spLocks noChangeArrowheads="1"/>
          </p:cNvSpPr>
          <p:nvPr/>
        </p:nvSpPr>
        <p:spPr bwMode="auto">
          <a:xfrm>
            <a:off x="73025" y="2997200"/>
            <a:ext cx="827088" cy="777875"/>
          </a:xfrm>
          <a:prstGeom prst="wedgeRoundRectCallout">
            <a:avLst>
              <a:gd name="adj1" fmla="val 77833"/>
              <a:gd name="adj2" fmla="val 15894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补码右移</a:t>
            </a:r>
          </a:p>
        </p:txBody>
      </p:sp>
      <p:sp>
        <p:nvSpPr>
          <p:cNvPr id="748642" name="AutoShape 98"/>
          <p:cNvSpPr>
            <a:spLocks noChangeArrowheads="1"/>
          </p:cNvSpPr>
          <p:nvPr/>
        </p:nvSpPr>
        <p:spPr bwMode="auto">
          <a:xfrm>
            <a:off x="73025" y="4149725"/>
            <a:ext cx="827088" cy="777875"/>
          </a:xfrm>
          <a:prstGeom prst="wedgeRoundRectCallout">
            <a:avLst>
              <a:gd name="adj1" fmla="val 77833"/>
              <a:gd name="adj2" fmla="val 15894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补码右移</a:t>
            </a:r>
          </a:p>
        </p:txBody>
      </p:sp>
      <p:sp>
        <p:nvSpPr>
          <p:cNvPr id="748643" name="AutoShape 99"/>
          <p:cNvSpPr>
            <a:spLocks noChangeArrowheads="1"/>
          </p:cNvSpPr>
          <p:nvPr/>
        </p:nvSpPr>
        <p:spPr bwMode="auto">
          <a:xfrm>
            <a:off x="73025" y="5210175"/>
            <a:ext cx="827088" cy="777875"/>
          </a:xfrm>
          <a:prstGeom prst="wedgeRoundRectCallout">
            <a:avLst>
              <a:gd name="adj1" fmla="val 77833"/>
              <a:gd name="adj2" fmla="val 15917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补码右移</a:t>
            </a:r>
          </a:p>
        </p:txBody>
      </p:sp>
      <p:sp>
        <p:nvSpPr>
          <p:cNvPr id="748644" name="AutoShape 10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48645" name="Text Box 101"/>
          <p:cNvSpPr txBox="1">
            <a:spLocks noChangeArrowheads="1"/>
          </p:cNvSpPr>
          <p:nvPr/>
        </p:nvSpPr>
        <p:spPr bwMode="auto">
          <a:xfrm>
            <a:off x="755650" y="1387475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+</a:t>
            </a:r>
          </a:p>
        </p:txBody>
      </p:sp>
      <p:sp>
        <p:nvSpPr>
          <p:cNvPr id="748646" name="Text Box 102"/>
          <p:cNvSpPr txBox="1">
            <a:spLocks noChangeArrowheads="1"/>
          </p:cNvSpPr>
          <p:nvPr/>
        </p:nvSpPr>
        <p:spPr bwMode="auto">
          <a:xfrm>
            <a:off x="755650" y="25400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+</a:t>
            </a:r>
          </a:p>
        </p:txBody>
      </p:sp>
      <p:sp>
        <p:nvSpPr>
          <p:cNvPr id="748647" name="Text Box 103"/>
          <p:cNvSpPr txBox="1">
            <a:spLocks noChangeArrowheads="1"/>
          </p:cNvSpPr>
          <p:nvPr/>
        </p:nvSpPr>
        <p:spPr bwMode="auto">
          <a:xfrm>
            <a:off x="755650" y="3573463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+</a:t>
            </a:r>
          </a:p>
        </p:txBody>
      </p:sp>
      <p:sp>
        <p:nvSpPr>
          <p:cNvPr id="748648" name="Text Box 104"/>
          <p:cNvSpPr txBox="1">
            <a:spLocks noChangeArrowheads="1"/>
          </p:cNvSpPr>
          <p:nvPr/>
        </p:nvSpPr>
        <p:spPr bwMode="auto">
          <a:xfrm>
            <a:off x="755650" y="47244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+</a:t>
            </a:r>
          </a:p>
        </p:txBody>
      </p:sp>
      <p:sp>
        <p:nvSpPr>
          <p:cNvPr id="748649" name="Text Box 105"/>
          <p:cNvSpPr txBox="1">
            <a:spLocks noChangeArrowheads="1"/>
          </p:cNvSpPr>
          <p:nvPr/>
        </p:nvSpPr>
        <p:spPr bwMode="auto">
          <a:xfrm>
            <a:off x="755650" y="5805488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8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8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8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74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74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4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74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4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4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74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748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74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74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74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74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74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6" dur="500"/>
                                        <p:tgtEl>
                                          <p:spTgt spid="74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74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748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74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74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3" dur="500"/>
                                        <p:tgtEl>
                                          <p:spTgt spid="748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74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74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74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74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0" dur="500"/>
                                        <p:tgtEl>
                                          <p:spTgt spid="74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74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74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74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74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7" dur="500"/>
                                        <p:tgtEl>
                                          <p:spTgt spid="74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7" dur="500"/>
                                        <p:tgtEl>
                                          <p:spTgt spid="74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2" dur="500"/>
                                        <p:tgtEl>
                                          <p:spTgt spid="74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547" grpId="0" autoUpdateAnimBg="0"/>
      <p:bldP spid="748548" grpId="0" autoUpdateAnimBg="0"/>
      <p:bldP spid="748549" grpId="0" autoUpdateAnimBg="0"/>
      <p:bldP spid="748550" grpId="0" autoUpdateAnimBg="0"/>
      <p:bldP spid="748551" grpId="0" autoUpdateAnimBg="0"/>
      <p:bldP spid="748552" grpId="0" autoUpdateAnimBg="0"/>
      <p:bldP spid="748553" grpId="0" autoUpdateAnimBg="0"/>
      <p:bldP spid="748554" grpId="0" autoUpdateAnimBg="0"/>
      <p:bldP spid="748555" grpId="0" autoUpdateAnimBg="0"/>
      <p:bldP spid="748556" grpId="0" animBg="1"/>
      <p:bldP spid="748557" grpId="0" animBg="1"/>
      <p:bldP spid="748558" grpId="0" animBg="1"/>
      <p:bldP spid="748559" grpId="0" autoUpdateAnimBg="0"/>
      <p:bldP spid="748560" grpId="0" autoUpdateAnimBg="0"/>
      <p:bldP spid="748573" grpId="0" autoUpdateAnimBg="0"/>
      <p:bldP spid="748574" grpId="0" autoUpdateAnimBg="0"/>
      <p:bldP spid="748575" grpId="0" autoUpdateAnimBg="0"/>
      <p:bldP spid="748576" grpId="0" animBg="1"/>
      <p:bldP spid="748577" grpId="0" animBg="1"/>
      <p:bldP spid="748578" grpId="0" animBg="1"/>
      <p:bldP spid="748579" grpId="0" animBg="1"/>
      <p:bldP spid="748580" grpId="0" autoUpdateAnimBg="0"/>
      <p:bldP spid="748581" grpId="0" animBg="1"/>
      <p:bldP spid="748594" grpId="0" autoUpdateAnimBg="0"/>
      <p:bldP spid="748604" grpId="0" autoUpdateAnimBg="0"/>
      <p:bldP spid="748623" grpId="0" autoUpdateAnimBg="0"/>
      <p:bldP spid="748624" grpId="0" autoUpdateAnimBg="0"/>
      <p:bldP spid="748637" grpId="0" autoUpdateAnimBg="0"/>
      <p:bldP spid="748638" grpId="0" autoUpdateAnimBg="0"/>
      <p:bldP spid="748640" grpId="0" animBg="1" autoUpdateAnimBg="0"/>
      <p:bldP spid="748641" grpId="0" animBg="1" autoUpdateAnimBg="0"/>
      <p:bldP spid="748642" grpId="0" animBg="1" autoUpdateAnimBg="0"/>
      <p:bldP spid="748643" grpId="0" animBg="1" autoUpdateAnimBg="0"/>
      <p:bldP spid="748645" grpId="0"/>
      <p:bldP spid="748646" grpId="0"/>
      <p:bldP spid="748647" grpId="0"/>
      <p:bldP spid="748648" grpId="0"/>
      <p:bldP spid="7486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Text Box 2"/>
          <p:cNvSpPr txBox="1">
            <a:spLocks noChangeArrowheads="1"/>
          </p:cNvSpPr>
          <p:nvPr/>
        </p:nvSpPr>
        <p:spPr bwMode="auto">
          <a:xfrm>
            <a:off x="441325" y="273050"/>
            <a:ext cx="6492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(2) </a:t>
            </a:r>
            <a:r>
              <a:rPr lang="en-US" altLang="zh-CN" sz="3600">
                <a:latin typeface="Times New Roman" pitchFamily="18" charset="0"/>
              </a:rPr>
              <a:t>Booth </a:t>
            </a:r>
            <a:r>
              <a:rPr lang="zh-CN" altLang="en-US" sz="3600">
                <a:latin typeface="Times New Roman" pitchFamily="18" charset="0"/>
              </a:rPr>
              <a:t>算法的硬件配置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03325" y="5486400"/>
            <a:ext cx="4470400" cy="1052513"/>
            <a:chOff x="758" y="3456"/>
            <a:chExt cx="2816" cy="663"/>
          </a:xfrm>
        </p:grpSpPr>
        <p:sp>
          <p:nvSpPr>
            <p:cNvPr id="749572" name="Text Box 4"/>
            <p:cNvSpPr txBox="1">
              <a:spLocks noChangeArrowheads="1"/>
            </p:cNvSpPr>
            <p:nvPr/>
          </p:nvSpPr>
          <p:spPr bwMode="auto">
            <a:xfrm>
              <a:off x="758" y="3456"/>
              <a:ext cx="243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A、X、Q     </a:t>
              </a:r>
              <a:r>
                <a:rPr lang="zh-CN" altLang="en-US" sz="2800">
                  <a:latin typeface="Times New Roman" pitchFamily="18" charset="0"/>
                </a:rPr>
                <a:t>均 </a:t>
              </a:r>
              <a:r>
                <a:rPr lang="en-US" altLang="zh-CN" sz="2800" i="1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 + 2  </a:t>
              </a:r>
              <a:r>
                <a:rPr lang="zh-CN" altLang="en-US" sz="28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749573" name="Text Box 5"/>
            <p:cNvSpPr txBox="1">
              <a:spLocks noChangeArrowheads="1"/>
            </p:cNvSpPr>
            <p:nvPr/>
          </p:nvSpPr>
          <p:spPr bwMode="auto">
            <a:xfrm>
              <a:off x="758" y="3792"/>
              <a:ext cx="28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移位和加受末两位乘数控制</a:t>
              </a:r>
            </a:p>
          </p:txBody>
        </p:sp>
      </p:grpSp>
      <p:sp>
        <p:nvSpPr>
          <p:cNvPr id="749574" name="Rectangle 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914400" y="1219200"/>
            <a:ext cx="7086600" cy="3829050"/>
            <a:chOff x="576" y="768"/>
            <a:chExt cx="4464" cy="2412"/>
          </a:xfrm>
        </p:grpSpPr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576" y="768"/>
              <a:ext cx="4464" cy="2412"/>
              <a:chOff x="576" y="768"/>
              <a:chExt cx="4464" cy="2412"/>
            </a:xfrm>
          </p:grpSpPr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576" y="768"/>
                <a:ext cx="4464" cy="2412"/>
                <a:chOff x="576" y="768"/>
                <a:chExt cx="4464" cy="2412"/>
              </a:xfrm>
            </p:grpSpPr>
            <p:sp>
              <p:nvSpPr>
                <p:cNvPr id="74957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614" y="1161"/>
                  <a:ext cx="171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0                </a:t>
                  </a:r>
                  <a:r>
                    <a:rPr lang="en-US" altLang="zh-CN" sz="2000">
                      <a:latin typeface="Times New Roman" pitchFamily="18" charset="0"/>
                    </a:rPr>
                    <a:t>A              </a:t>
                  </a:r>
                  <a:r>
                    <a:rPr lang="en-US" altLang="zh-CN" sz="2000" i="1">
                      <a:latin typeface="Times New Roman" pitchFamily="18" charset="0"/>
                    </a:rPr>
                    <a:t>n</a:t>
                  </a:r>
                  <a:r>
                    <a:rPr lang="en-US" altLang="zh-CN" sz="2000">
                      <a:latin typeface="Times New Roman" pitchFamily="18" charset="0"/>
                    </a:rPr>
                    <a:t>+1</a:t>
                  </a:r>
                </a:p>
              </p:txBody>
            </p:sp>
            <p:sp>
              <p:nvSpPr>
                <p:cNvPr id="749579" name="Rectangle 11"/>
                <p:cNvSpPr>
                  <a:spLocks noChangeArrowheads="1"/>
                </p:cNvSpPr>
                <p:nvPr/>
              </p:nvSpPr>
              <p:spPr bwMode="auto">
                <a:xfrm>
                  <a:off x="576" y="1104"/>
                  <a:ext cx="1728" cy="33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" name="Group 12"/>
                <p:cNvGrpSpPr>
                  <a:grpSpLocks/>
                </p:cNvGrpSpPr>
                <p:nvPr/>
              </p:nvGrpSpPr>
              <p:grpSpPr bwMode="auto">
                <a:xfrm>
                  <a:off x="576" y="1680"/>
                  <a:ext cx="1728" cy="336"/>
                  <a:chOff x="576" y="2112"/>
                  <a:chExt cx="1728" cy="336"/>
                </a:xfrm>
              </p:grpSpPr>
              <p:sp>
                <p:nvSpPr>
                  <p:cNvPr id="749581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112"/>
                    <a:ext cx="1728" cy="33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9582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6" y="2160"/>
                    <a:ext cx="113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altLang="zh-CN" sz="2000" i="1">
                        <a:latin typeface="Times New Roman" pitchFamily="18" charset="0"/>
                      </a:rPr>
                      <a:t>n</a:t>
                    </a:r>
                    <a:r>
                      <a:rPr lang="en-US" altLang="zh-CN" sz="2000">
                        <a:latin typeface="Times New Roman" pitchFamily="18" charset="0"/>
                      </a:rPr>
                      <a:t> + 2 </a:t>
                    </a:r>
                    <a:r>
                      <a:rPr lang="zh-CN" altLang="en-US" sz="2000">
                        <a:latin typeface="Times New Roman" pitchFamily="18" charset="0"/>
                      </a:rPr>
                      <a:t>位加法器</a:t>
                    </a:r>
                  </a:p>
                </p:txBody>
              </p:sp>
            </p:grpSp>
            <p:grpSp>
              <p:nvGrpSpPr>
                <p:cNvPr id="7" name="Group 15"/>
                <p:cNvGrpSpPr>
                  <a:grpSpLocks/>
                </p:cNvGrpSpPr>
                <p:nvPr/>
              </p:nvGrpSpPr>
              <p:grpSpPr bwMode="auto">
                <a:xfrm>
                  <a:off x="576" y="2256"/>
                  <a:ext cx="1728" cy="336"/>
                  <a:chOff x="576" y="2688"/>
                  <a:chExt cx="1728" cy="336"/>
                </a:xfrm>
              </p:grpSpPr>
              <p:sp>
                <p:nvSpPr>
                  <p:cNvPr id="749584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688"/>
                    <a:ext cx="1728" cy="33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9585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46" y="2745"/>
                    <a:ext cx="67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控 制 门</a:t>
                    </a:r>
                  </a:p>
                </p:txBody>
              </p:sp>
            </p:grpSp>
            <p:sp>
              <p:nvSpPr>
                <p:cNvPr id="749586" name="Rectangle 18"/>
                <p:cNvSpPr>
                  <a:spLocks noChangeArrowheads="1"/>
                </p:cNvSpPr>
                <p:nvPr/>
              </p:nvSpPr>
              <p:spPr bwMode="auto">
                <a:xfrm>
                  <a:off x="576" y="2832"/>
                  <a:ext cx="1728" cy="33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958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624" y="2880"/>
                  <a:ext cx="171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0                </a:t>
                  </a:r>
                  <a:r>
                    <a:rPr lang="en-US" altLang="zh-CN" sz="2000">
                      <a:latin typeface="Times New Roman" pitchFamily="18" charset="0"/>
                    </a:rPr>
                    <a:t>X              </a:t>
                  </a:r>
                  <a:r>
                    <a:rPr lang="en-US" altLang="zh-CN" sz="2000" i="1">
                      <a:latin typeface="Times New Roman" pitchFamily="18" charset="0"/>
                    </a:rPr>
                    <a:t>n</a:t>
                  </a:r>
                  <a:r>
                    <a:rPr lang="en-US" altLang="zh-CN" sz="2000">
                      <a:latin typeface="Times New Roman" pitchFamily="18" charset="0"/>
                    </a:rPr>
                    <a:t>+1</a:t>
                  </a:r>
                </a:p>
              </p:txBody>
            </p:sp>
            <p:sp>
              <p:nvSpPr>
                <p:cNvPr id="74958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014" y="1161"/>
                  <a:ext cx="173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0                </a:t>
                  </a:r>
                  <a:r>
                    <a:rPr lang="en-US" altLang="zh-CN" sz="2000">
                      <a:latin typeface="Times New Roman" pitchFamily="18" charset="0"/>
                    </a:rPr>
                    <a:t>Q         </a:t>
                  </a:r>
                  <a:r>
                    <a:rPr lang="en-US" altLang="zh-CN" sz="2000" i="1">
                      <a:latin typeface="Times New Roman" pitchFamily="18" charset="0"/>
                    </a:rPr>
                    <a:t>n</a:t>
                  </a:r>
                  <a:r>
                    <a:rPr lang="en-US" altLang="zh-CN" sz="2000">
                      <a:latin typeface="Times New Roman" pitchFamily="18" charset="0"/>
                    </a:rPr>
                    <a:t>   </a:t>
                  </a:r>
                  <a:r>
                    <a:rPr lang="en-US" altLang="zh-CN" sz="2000" i="1">
                      <a:latin typeface="Times New Roman" pitchFamily="18" charset="0"/>
                    </a:rPr>
                    <a:t>n</a:t>
                  </a:r>
                  <a:r>
                    <a:rPr lang="en-US" altLang="zh-CN" sz="2000">
                      <a:latin typeface="Times New Roman" pitchFamily="18" charset="0"/>
                    </a:rPr>
                    <a:t>+1</a:t>
                  </a:r>
                </a:p>
              </p:txBody>
            </p:sp>
            <p:sp>
              <p:nvSpPr>
                <p:cNvPr id="749589" name="Rectangle 21"/>
                <p:cNvSpPr>
                  <a:spLocks noChangeArrowheads="1"/>
                </p:cNvSpPr>
                <p:nvPr/>
              </p:nvSpPr>
              <p:spPr bwMode="auto">
                <a:xfrm>
                  <a:off x="2976" y="1104"/>
                  <a:ext cx="1728" cy="33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9590" name="Line 22"/>
                <p:cNvSpPr>
                  <a:spLocks noChangeShapeType="1"/>
                </p:cNvSpPr>
                <p:nvPr/>
              </p:nvSpPr>
              <p:spPr bwMode="auto">
                <a:xfrm>
                  <a:off x="4416" y="1104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49591" name="Line 23"/>
                <p:cNvSpPr>
                  <a:spLocks noChangeShapeType="1"/>
                </p:cNvSpPr>
                <p:nvPr/>
              </p:nvSpPr>
              <p:spPr bwMode="auto">
                <a:xfrm>
                  <a:off x="4128" y="1104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49592" name="Rectangle 24"/>
                <p:cNvSpPr>
                  <a:spLocks noChangeArrowheads="1"/>
                </p:cNvSpPr>
                <p:nvPr/>
              </p:nvSpPr>
              <p:spPr bwMode="auto">
                <a:xfrm>
                  <a:off x="3120" y="2192"/>
                  <a:ext cx="774" cy="46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移位和加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控制逻辑</a:t>
                  </a:r>
                </a:p>
              </p:txBody>
            </p:sp>
            <p:sp>
              <p:nvSpPr>
                <p:cNvPr id="749593" name="Rectangle 25"/>
                <p:cNvSpPr>
                  <a:spLocks noChangeArrowheads="1"/>
                </p:cNvSpPr>
                <p:nvPr/>
              </p:nvSpPr>
              <p:spPr bwMode="auto">
                <a:xfrm>
                  <a:off x="2870" y="2912"/>
                  <a:ext cx="770" cy="2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计数器 </a:t>
                  </a:r>
                  <a:r>
                    <a:rPr lang="en-US" altLang="zh-CN" sz="2000">
                      <a:latin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749594" name="Rectangle 26"/>
                <p:cNvSpPr>
                  <a:spLocks noChangeArrowheads="1"/>
                </p:cNvSpPr>
                <p:nvPr/>
              </p:nvSpPr>
              <p:spPr bwMode="auto">
                <a:xfrm>
                  <a:off x="4166" y="2912"/>
                  <a:ext cx="356" cy="2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G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M</a:t>
                  </a:r>
                </a:p>
              </p:txBody>
            </p:sp>
            <p:sp>
              <p:nvSpPr>
                <p:cNvPr id="749595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2304" y="2304"/>
                  <a:ext cx="81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49596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2304" y="2544"/>
                  <a:ext cx="81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49597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2304" y="2424"/>
                  <a:ext cx="81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49598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582" y="2112"/>
                  <a:ext cx="404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600">
                      <a:latin typeface="Times New Roman" pitchFamily="18" charset="0"/>
                    </a:rPr>
                    <a:t>00,11</a:t>
                  </a:r>
                </a:p>
              </p:txBody>
            </p:sp>
            <p:sp>
              <p:nvSpPr>
                <p:cNvPr id="749599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678" y="2247"/>
                  <a:ext cx="244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600">
                      <a:latin typeface="Times New Roman" pitchFamily="18" charset="0"/>
                    </a:rPr>
                    <a:t>01</a:t>
                  </a:r>
                </a:p>
              </p:txBody>
            </p:sp>
            <p:sp>
              <p:nvSpPr>
                <p:cNvPr id="74960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678" y="2380"/>
                  <a:ext cx="244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600">
                      <a:latin typeface="Times New Roman" pitchFamily="18" charset="0"/>
                    </a:rPr>
                    <a:t>10</a:t>
                  </a:r>
                </a:p>
              </p:txBody>
            </p:sp>
            <p:sp>
              <p:nvSpPr>
                <p:cNvPr id="749601" name="AutoShape 33"/>
                <p:cNvSpPr>
                  <a:spLocks noChangeArrowheads="1"/>
                </p:cNvSpPr>
                <p:nvPr/>
              </p:nvSpPr>
              <p:spPr bwMode="auto">
                <a:xfrm>
                  <a:off x="1344" y="1440"/>
                  <a:ext cx="96" cy="240"/>
                </a:xfrm>
                <a:prstGeom prst="upArrow">
                  <a:avLst>
                    <a:gd name="adj1" fmla="val 50000"/>
                    <a:gd name="adj2" fmla="val 625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9602" name="AutoShape 34"/>
                <p:cNvSpPr>
                  <a:spLocks noChangeArrowheads="1"/>
                </p:cNvSpPr>
                <p:nvPr/>
              </p:nvSpPr>
              <p:spPr bwMode="auto">
                <a:xfrm rot="10800000">
                  <a:off x="864" y="1440"/>
                  <a:ext cx="96" cy="240"/>
                </a:xfrm>
                <a:prstGeom prst="upArrow">
                  <a:avLst>
                    <a:gd name="adj1" fmla="val 50000"/>
                    <a:gd name="adj2" fmla="val 625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9603" name="AutoShape 35"/>
                <p:cNvSpPr>
                  <a:spLocks noChangeArrowheads="1"/>
                </p:cNvSpPr>
                <p:nvPr/>
              </p:nvSpPr>
              <p:spPr bwMode="auto">
                <a:xfrm>
                  <a:off x="1344" y="2016"/>
                  <a:ext cx="96" cy="240"/>
                </a:xfrm>
                <a:prstGeom prst="upArrow">
                  <a:avLst>
                    <a:gd name="adj1" fmla="val 50000"/>
                    <a:gd name="adj2" fmla="val 625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9604" name="AutoShape 36"/>
                <p:cNvSpPr>
                  <a:spLocks noChangeArrowheads="1"/>
                </p:cNvSpPr>
                <p:nvPr/>
              </p:nvSpPr>
              <p:spPr bwMode="auto">
                <a:xfrm>
                  <a:off x="1344" y="2592"/>
                  <a:ext cx="96" cy="240"/>
                </a:xfrm>
                <a:prstGeom prst="upArrow">
                  <a:avLst>
                    <a:gd name="adj1" fmla="val 50000"/>
                    <a:gd name="adj2" fmla="val 625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9605" name="Freeform 37"/>
                <p:cNvSpPr>
                  <a:spLocks/>
                </p:cNvSpPr>
                <p:nvPr/>
              </p:nvSpPr>
              <p:spPr bwMode="auto">
                <a:xfrm>
                  <a:off x="1776" y="1440"/>
                  <a:ext cx="1824" cy="750"/>
                </a:xfrm>
                <a:custGeom>
                  <a:avLst/>
                  <a:gdLst/>
                  <a:ahLst/>
                  <a:cxnLst>
                    <a:cxn ang="0">
                      <a:pos x="1824" y="750"/>
                    </a:cxn>
                    <a:cxn ang="0">
                      <a:pos x="1824" y="144"/>
                    </a:cxn>
                    <a:cxn ang="0">
                      <a:pos x="0" y="144"/>
                    </a:cxn>
                    <a:cxn ang="0">
                      <a:pos x="240" y="0"/>
                    </a:cxn>
                  </a:cxnLst>
                  <a:rect l="0" t="0" r="r" b="b"/>
                  <a:pathLst>
                    <a:path w="1824" h="750">
                      <a:moveTo>
                        <a:pt x="1824" y="750"/>
                      </a:moveTo>
                      <a:lnTo>
                        <a:pt x="1824" y="144"/>
                      </a:lnTo>
                      <a:lnTo>
                        <a:pt x="0" y="144"/>
                      </a:lnTo>
                      <a:lnTo>
                        <a:pt x="24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49606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3072" y="1440"/>
                  <a:ext cx="24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49607" name="Line 39"/>
                <p:cNvSpPr>
                  <a:spLocks noChangeShapeType="1"/>
                </p:cNvSpPr>
                <p:nvPr/>
              </p:nvSpPr>
              <p:spPr bwMode="auto">
                <a:xfrm>
                  <a:off x="2304" y="1248"/>
                  <a:ext cx="67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49608" name="Freeform 40"/>
                <p:cNvSpPr>
                  <a:spLocks/>
                </p:cNvSpPr>
                <p:nvPr/>
              </p:nvSpPr>
              <p:spPr bwMode="auto">
                <a:xfrm>
                  <a:off x="3888" y="960"/>
                  <a:ext cx="960" cy="1392"/>
                </a:xfrm>
                <a:custGeom>
                  <a:avLst/>
                  <a:gdLst/>
                  <a:ahLst/>
                  <a:cxnLst>
                    <a:cxn ang="0">
                      <a:pos x="672" y="144"/>
                    </a:cxn>
                    <a:cxn ang="0">
                      <a:pos x="672" y="0"/>
                    </a:cxn>
                    <a:cxn ang="0">
                      <a:pos x="960" y="0"/>
                    </a:cxn>
                    <a:cxn ang="0">
                      <a:pos x="960" y="1392"/>
                    </a:cxn>
                    <a:cxn ang="0">
                      <a:pos x="0" y="1392"/>
                    </a:cxn>
                  </a:cxnLst>
                  <a:rect l="0" t="0" r="r" b="b"/>
                  <a:pathLst>
                    <a:path w="960" h="1392">
                      <a:moveTo>
                        <a:pt x="672" y="144"/>
                      </a:moveTo>
                      <a:lnTo>
                        <a:pt x="672" y="0"/>
                      </a:lnTo>
                      <a:lnTo>
                        <a:pt x="960" y="0"/>
                      </a:lnTo>
                      <a:lnTo>
                        <a:pt x="960" y="1392"/>
                      </a:lnTo>
                      <a:lnTo>
                        <a:pt x="0" y="1392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stealth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49609" name="Freeform 41"/>
                <p:cNvSpPr>
                  <a:spLocks/>
                </p:cNvSpPr>
                <p:nvPr/>
              </p:nvSpPr>
              <p:spPr bwMode="auto">
                <a:xfrm>
                  <a:off x="3888" y="768"/>
                  <a:ext cx="1152" cy="1776"/>
                </a:xfrm>
                <a:custGeom>
                  <a:avLst/>
                  <a:gdLst/>
                  <a:ahLst/>
                  <a:cxnLst>
                    <a:cxn ang="0">
                      <a:pos x="384" y="336"/>
                    </a:cxn>
                    <a:cxn ang="0">
                      <a:pos x="384" y="0"/>
                    </a:cxn>
                    <a:cxn ang="0">
                      <a:pos x="1152" y="0"/>
                    </a:cxn>
                    <a:cxn ang="0">
                      <a:pos x="1152" y="1776"/>
                    </a:cxn>
                    <a:cxn ang="0">
                      <a:pos x="0" y="1776"/>
                    </a:cxn>
                  </a:cxnLst>
                  <a:rect l="0" t="0" r="r" b="b"/>
                  <a:pathLst>
                    <a:path w="1152" h="1776">
                      <a:moveTo>
                        <a:pt x="384" y="336"/>
                      </a:moveTo>
                      <a:lnTo>
                        <a:pt x="384" y="0"/>
                      </a:lnTo>
                      <a:lnTo>
                        <a:pt x="1152" y="0"/>
                      </a:lnTo>
                      <a:lnTo>
                        <a:pt x="1152" y="1776"/>
                      </a:lnTo>
                      <a:lnTo>
                        <a:pt x="0" y="1776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stealth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49610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3612" y="1488"/>
                  <a:ext cx="62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右移</a:t>
                  </a:r>
                </a:p>
              </p:txBody>
            </p:sp>
          </p:grpSp>
          <p:sp>
            <p:nvSpPr>
              <p:cNvPr id="749611" name="Line 43"/>
              <p:cNvSpPr>
                <a:spLocks noChangeShapeType="1"/>
              </p:cNvSpPr>
              <p:nvPr/>
            </p:nvSpPr>
            <p:spPr bwMode="auto">
              <a:xfrm>
                <a:off x="2312" y="1842"/>
                <a:ext cx="104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med" len="med"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49612" name="Line 44"/>
            <p:cNvSpPr>
              <a:spLocks noChangeShapeType="1"/>
            </p:cNvSpPr>
            <p:nvPr/>
          </p:nvSpPr>
          <p:spPr bwMode="auto">
            <a:xfrm>
              <a:off x="3360" y="1830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49613" name="AutoShape 4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Text Box 2"/>
          <p:cNvSpPr txBox="1">
            <a:spLocks noChangeArrowheads="1"/>
          </p:cNvSpPr>
          <p:nvPr/>
        </p:nvSpPr>
        <p:spPr bwMode="auto">
          <a:xfrm>
            <a:off x="517525" y="396875"/>
            <a:ext cx="2759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乘法小结</a:t>
            </a:r>
          </a:p>
        </p:txBody>
      </p:sp>
      <p:sp>
        <p:nvSpPr>
          <p:cNvPr id="750595" name="Text Box 3"/>
          <p:cNvSpPr txBox="1">
            <a:spLocks noChangeArrowheads="1"/>
          </p:cNvSpPr>
          <p:nvPr/>
        </p:nvSpPr>
        <p:spPr bwMode="auto">
          <a:xfrm>
            <a:off x="746125" y="2560638"/>
            <a:ext cx="5349875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sz="2800">
                <a:latin typeface="Times New Roman" pitchFamily="18" charset="0"/>
              </a:rPr>
              <a:t> 原码乘   符号位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单独处理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    补码乘   符号位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自然形成</a:t>
            </a:r>
          </a:p>
        </p:txBody>
      </p:sp>
      <p:sp>
        <p:nvSpPr>
          <p:cNvPr id="750596" name="Text Box 4"/>
          <p:cNvSpPr txBox="1">
            <a:spLocks noChangeArrowheads="1"/>
          </p:cNvSpPr>
          <p:nvPr/>
        </p:nvSpPr>
        <p:spPr bwMode="auto">
          <a:xfrm>
            <a:off x="746125" y="4067175"/>
            <a:ext cx="8093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sz="2800">
                <a:latin typeface="Times New Roman" pitchFamily="18" charset="0"/>
              </a:rPr>
              <a:t> 原码乘去掉符号位运算    即为无符号数乘法</a:t>
            </a:r>
          </a:p>
        </p:txBody>
      </p:sp>
      <p:sp>
        <p:nvSpPr>
          <p:cNvPr id="750597" name="Text Box 5"/>
          <p:cNvSpPr txBox="1">
            <a:spLocks noChangeArrowheads="1"/>
          </p:cNvSpPr>
          <p:nvPr/>
        </p:nvSpPr>
        <p:spPr bwMode="auto">
          <a:xfrm>
            <a:off x="746125" y="4981590"/>
            <a:ext cx="6270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sz="2800">
                <a:latin typeface="Times New Roman" pitchFamily="18" charset="0"/>
              </a:rPr>
              <a:t> 不同的乘法运算需有不同的硬件支持</a:t>
            </a:r>
          </a:p>
        </p:txBody>
      </p:sp>
      <p:sp>
        <p:nvSpPr>
          <p:cNvPr id="750598" name="Text Box 6"/>
          <p:cNvSpPr txBox="1">
            <a:spLocks noChangeArrowheads="1"/>
          </p:cNvSpPr>
          <p:nvPr/>
        </p:nvSpPr>
        <p:spPr bwMode="auto">
          <a:xfrm>
            <a:off x="746125" y="1182688"/>
            <a:ext cx="5219700" cy="107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sz="2800">
                <a:latin typeface="Times New Roman" pitchFamily="18" charset="0"/>
              </a:rPr>
              <a:t> 整数乘法与小数乘法完全相同</a:t>
            </a:r>
          </a:p>
          <a:p>
            <a:pPr>
              <a:spcBef>
                <a:spcPct val="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    可用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逗号 </a:t>
            </a:r>
            <a:r>
              <a:rPr lang="zh-CN" altLang="en-US" sz="2800">
                <a:latin typeface="Times New Roman" pitchFamily="18" charset="0"/>
              </a:rPr>
              <a:t>代替小数点</a:t>
            </a:r>
          </a:p>
        </p:txBody>
      </p:sp>
      <p:sp>
        <p:nvSpPr>
          <p:cNvPr id="750599" name="Rectangle 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50600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595" grpId="0" autoUpdateAnimBg="0"/>
      <p:bldP spid="750596" grpId="0" autoUpdateAnimBg="0"/>
      <p:bldP spid="750597" grpId="0" autoUpdateAnimBg="0"/>
      <p:bldP spid="75059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3429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四、除法运算</a:t>
            </a:r>
          </a:p>
        </p:txBody>
      </p:sp>
      <p:sp>
        <p:nvSpPr>
          <p:cNvPr id="751619" name="Text Box 3"/>
          <p:cNvSpPr txBox="1">
            <a:spLocks noChangeArrowheads="1"/>
          </p:cNvSpPr>
          <p:nvPr/>
        </p:nvSpPr>
        <p:spPr bwMode="auto">
          <a:xfrm>
            <a:off x="854075" y="838200"/>
            <a:ext cx="3368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1. 分析笔算除法</a:t>
            </a:r>
          </a:p>
        </p:txBody>
      </p:sp>
      <p:sp>
        <p:nvSpPr>
          <p:cNvPr id="751620" name="Text Box 4"/>
          <p:cNvSpPr txBox="1">
            <a:spLocks noChangeArrowheads="1"/>
          </p:cNvSpPr>
          <p:nvPr/>
        </p:nvSpPr>
        <p:spPr bwMode="auto">
          <a:xfrm>
            <a:off x="1250950" y="1281113"/>
            <a:ext cx="5867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=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 0.1011   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= 0.1101    </a:t>
            </a:r>
            <a:r>
              <a:rPr lang="zh-CN" altLang="en-US" sz="2800">
                <a:latin typeface="Times New Roman" pitchFamily="18" charset="0"/>
              </a:rPr>
              <a:t>求 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÷</a:t>
            </a:r>
            <a:r>
              <a:rPr lang="en-US" altLang="zh-CN" sz="2800" i="1">
                <a:latin typeface="Times New Roman" pitchFamily="18" charset="0"/>
              </a:rPr>
              <a:t>y</a:t>
            </a:r>
          </a:p>
        </p:txBody>
      </p:sp>
      <p:sp>
        <p:nvSpPr>
          <p:cNvPr id="751621" name="Text Box 5"/>
          <p:cNvSpPr txBox="1">
            <a:spLocks noChangeArrowheads="1"/>
          </p:cNvSpPr>
          <p:nvPr/>
        </p:nvSpPr>
        <p:spPr bwMode="auto">
          <a:xfrm>
            <a:off x="2590800" y="23622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0 . 1 0 1 1</a:t>
            </a:r>
          </a:p>
        </p:txBody>
      </p:sp>
      <p:sp>
        <p:nvSpPr>
          <p:cNvPr id="751622" name="Arc 6"/>
          <p:cNvSpPr>
            <a:spLocks/>
          </p:cNvSpPr>
          <p:nvPr/>
        </p:nvSpPr>
        <p:spPr bwMode="auto">
          <a:xfrm>
            <a:off x="838200" y="2362200"/>
            <a:ext cx="1403350" cy="457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0 . 1 1 0 1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097088" y="2286000"/>
            <a:ext cx="2798762" cy="490538"/>
            <a:chOff x="1321" y="1341"/>
            <a:chExt cx="1763" cy="309"/>
          </a:xfrm>
        </p:grpSpPr>
        <p:sp>
          <p:nvSpPr>
            <p:cNvPr id="751624" name="Freeform 8"/>
            <p:cNvSpPr>
              <a:spLocks/>
            </p:cNvSpPr>
            <p:nvPr/>
          </p:nvSpPr>
          <p:spPr bwMode="auto">
            <a:xfrm>
              <a:off x="1460" y="1434"/>
              <a:ext cx="1624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624" y="0"/>
                </a:cxn>
              </a:cxnLst>
              <a:rect l="0" t="0" r="r" b="b"/>
              <a:pathLst>
                <a:path w="1624" h="3">
                  <a:moveTo>
                    <a:pt x="0" y="3"/>
                  </a:moveTo>
                  <a:lnTo>
                    <a:pt x="162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1625" name="Text Box 9"/>
            <p:cNvSpPr txBox="1">
              <a:spLocks noChangeArrowheads="1"/>
            </p:cNvSpPr>
            <p:nvPr/>
          </p:nvSpPr>
          <p:spPr bwMode="auto">
            <a:xfrm rot="5400000">
              <a:off x="1310" y="1352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⌒</a:t>
              </a:r>
            </a:p>
          </p:txBody>
        </p:sp>
      </p:grpSp>
      <p:sp>
        <p:nvSpPr>
          <p:cNvPr id="751626" name="Text Box 10"/>
          <p:cNvSpPr txBox="1">
            <a:spLocks noChangeArrowheads="1"/>
          </p:cNvSpPr>
          <p:nvPr/>
        </p:nvSpPr>
        <p:spPr bwMode="auto">
          <a:xfrm>
            <a:off x="2590800" y="2735263"/>
            <a:ext cx="163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0 . 0 1 1 0 1</a:t>
            </a:r>
          </a:p>
        </p:txBody>
      </p:sp>
      <p:sp>
        <p:nvSpPr>
          <p:cNvPr id="751627" name="Text Box 11"/>
          <p:cNvSpPr txBox="1">
            <a:spLocks noChangeArrowheads="1"/>
          </p:cNvSpPr>
          <p:nvPr/>
        </p:nvSpPr>
        <p:spPr bwMode="auto">
          <a:xfrm>
            <a:off x="2590800" y="3022600"/>
            <a:ext cx="163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0 . 0 1 0 0 1</a:t>
            </a:r>
          </a:p>
        </p:txBody>
      </p:sp>
      <p:sp>
        <p:nvSpPr>
          <p:cNvPr id="751628" name="Text Box 12"/>
          <p:cNvSpPr txBox="1">
            <a:spLocks noChangeArrowheads="1"/>
          </p:cNvSpPr>
          <p:nvPr/>
        </p:nvSpPr>
        <p:spPr bwMode="auto">
          <a:xfrm>
            <a:off x="2590800" y="3395663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0 . 0 0 1 1 0 1</a:t>
            </a:r>
          </a:p>
        </p:txBody>
      </p:sp>
      <p:sp>
        <p:nvSpPr>
          <p:cNvPr id="751629" name="Text Box 13"/>
          <p:cNvSpPr txBox="1">
            <a:spLocks noChangeArrowheads="1"/>
          </p:cNvSpPr>
          <p:nvPr/>
        </p:nvSpPr>
        <p:spPr bwMode="auto">
          <a:xfrm>
            <a:off x="2590800" y="3683000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0 . 0 0 0 1 0 1</a:t>
            </a:r>
          </a:p>
        </p:txBody>
      </p:sp>
      <p:sp>
        <p:nvSpPr>
          <p:cNvPr id="751630" name="Text Box 14"/>
          <p:cNvSpPr txBox="1">
            <a:spLocks noChangeArrowheads="1"/>
          </p:cNvSpPr>
          <p:nvPr/>
        </p:nvSpPr>
        <p:spPr bwMode="auto">
          <a:xfrm>
            <a:off x="2590800" y="4056063"/>
            <a:ext cx="231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0 . 0 0 0 0 1 1 0 1</a:t>
            </a:r>
          </a:p>
        </p:txBody>
      </p:sp>
      <p:sp>
        <p:nvSpPr>
          <p:cNvPr id="751631" name="Text Box 15"/>
          <p:cNvSpPr txBox="1">
            <a:spLocks noChangeArrowheads="1"/>
          </p:cNvSpPr>
          <p:nvPr/>
        </p:nvSpPr>
        <p:spPr bwMode="auto">
          <a:xfrm>
            <a:off x="2590800" y="4343400"/>
            <a:ext cx="231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0 . 0 0 0 0 0 1 1 1</a:t>
            </a:r>
          </a:p>
        </p:txBody>
      </p:sp>
      <p:sp>
        <p:nvSpPr>
          <p:cNvPr id="751632" name="Line 16"/>
          <p:cNvSpPr>
            <a:spLocks noChangeShapeType="1"/>
          </p:cNvSpPr>
          <p:nvPr/>
        </p:nvSpPr>
        <p:spPr bwMode="auto">
          <a:xfrm>
            <a:off x="2470150" y="3108325"/>
            <a:ext cx="2438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51633" name="Line 17"/>
          <p:cNvSpPr>
            <a:spLocks noChangeShapeType="1"/>
          </p:cNvSpPr>
          <p:nvPr/>
        </p:nvSpPr>
        <p:spPr bwMode="auto">
          <a:xfrm>
            <a:off x="2470150" y="3768725"/>
            <a:ext cx="2438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51634" name="Line 18"/>
          <p:cNvSpPr>
            <a:spLocks noChangeShapeType="1"/>
          </p:cNvSpPr>
          <p:nvPr/>
        </p:nvSpPr>
        <p:spPr bwMode="auto">
          <a:xfrm>
            <a:off x="2470150" y="4429125"/>
            <a:ext cx="2438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51635" name="Text Box 19"/>
          <p:cNvSpPr txBox="1">
            <a:spLocks noChangeArrowheads="1"/>
          </p:cNvSpPr>
          <p:nvPr/>
        </p:nvSpPr>
        <p:spPr bwMode="auto">
          <a:xfrm>
            <a:off x="4419600" y="19859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  1</a:t>
            </a:r>
          </a:p>
        </p:txBody>
      </p:sp>
      <p:sp>
        <p:nvSpPr>
          <p:cNvPr id="751636" name="Text Box 20"/>
          <p:cNvSpPr txBox="1">
            <a:spLocks noChangeArrowheads="1"/>
          </p:cNvSpPr>
          <p:nvPr/>
        </p:nvSpPr>
        <p:spPr bwMode="auto">
          <a:xfrm>
            <a:off x="5521325" y="2108200"/>
            <a:ext cx="286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商符单独处理</a:t>
            </a:r>
          </a:p>
        </p:txBody>
      </p:sp>
      <p:sp>
        <p:nvSpPr>
          <p:cNvPr id="751637" name="Text Box 21"/>
          <p:cNvSpPr txBox="1">
            <a:spLocks noChangeArrowheads="1"/>
          </p:cNvSpPr>
          <p:nvPr/>
        </p:nvSpPr>
        <p:spPr bwMode="auto">
          <a:xfrm>
            <a:off x="5521325" y="2706688"/>
            <a:ext cx="3241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心算上商</a:t>
            </a:r>
          </a:p>
        </p:txBody>
      </p:sp>
      <p:sp>
        <p:nvSpPr>
          <p:cNvPr id="751638" name="Text Box 22"/>
          <p:cNvSpPr txBox="1">
            <a:spLocks noChangeArrowheads="1"/>
          </p:cNvSpPr>
          <p:nvPr/>
        </p:nvSpPr>
        <p:spPr bwMode="auto">
          <a:xfrm>
            <a:off x="5521325" y="3306763"/>
            <a:ext cx="41560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余数不动低位补“0”</a:t>
            </a:r>
          </a:p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减右移一位的除数</a:t>
            </a:r>
          </a:p>
        </p:txBody>
      </p:sp>
      <p:sp>
        <p:nvSpPr>
          <p:cNvPr id="751639" name="Text Box 23"/>
          <p:cNvSpPr txBox="1">
            <a:spLocks noChangeArrowheads="1"/>
          </p:cNvSpPr>
          <p:nvPr/>
        </p:nvSpPr>
        <p:spPr bwMode="auto">
          <a:xfrm>
            <a:off x="5521325" y="4271963"/>
            <a:ext cx="4003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上商位置不固定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143000" y="5105400"/>
            <a:ext cx="3473450" cy="976313"/>
            <a:chOff x="720" y="2976"/>
            <a:chExt cx="2188" cy="615"/>
          </a:xfrm>
        </p:grpSpPr>
        <p:sp>
          <p:nvSpPr>
            <p:cNvPr id="751641" name="Text Box 25"/>
            <p:cNvSpPr txBox="1">
              <a:spLocks noChangeArrowheads="1"/>
            </p:cNvSpPr>
            <p:nvPr/>
          </p:nvSpPr>
          <p:spPr bwMode="auto">
            <a:xfrm>
              <a:off x="720" y="2976"/>
              <a:ext cx="179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÷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800">
                  <a:latin typeface="Times New Roman" pitchFamily="18" charset="0"/>
                </a:rPr>
                <a:t> = 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 0. 1 1 0 1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51642" name="Text Box 26"/>
            <p:cNvSpPr txBox="1">
              <a:spLocks noChangeArrowheads="1"/>
            </p:cNvSpPr>
            <p:nvPr/>
          </p:nvSpPr>
          <p:spPr bwMode="auto">
            <a:xfrm>
              <a:off x="720" y="3264"/>
              <a:ext cx="21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余数  0. 0 0 0 0 0 1 1 1</a:t>
              </a:r>
            </a:p>
          </p:txBody>
        </p:sp>
      </p:grpSp>
      <p:sp>
        <p:nvSpPr>
          <p:cNvPr id="751643" name="Text Box 27"/>
          <p:cNvSpPr txBox="1">
            <a:spLocks noChangeArrowheads="1"/>
          </p:cNvSpPr>
          <p:nvPr/>
        </p:nvSpPr>
        <p:spPr bwMode="auto">
          <a:xfrm>
            <a:off x="4419600" y="51054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商符心算求得</a:t>
            </a:r>
          </a:p>
        </p:txBody>
      </p:sp>
      <p:sp>
        <p:nvSpPr>
          <p:cNvPr id="751644" name="Text Box 28"/>
          <p:cNvSpPr txBox="1">
            <a:spLocks noChangeArrowheads="1"/>
          </p:cNvSpPr>
          <p:nvPr/>
        </p:nvSpPr>
        <p:spPr bwMode="auto">
          <a:xfrm>
            <a:off x="3886200" y="236696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51645" name="Text Box 29"/>
          <p:cNvSpPr txBox="1">
            <a:spLocks noChangeArrowheads="1"/>
          </p:cNvSpPr>
          <p:nvPr/>
        </p:nvSpPr>
        <p:spPr bwMode="auto">
          <a:xfrm>
            <a:off x="3429000" y="1985963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0 .</a:t>
            </a:r>
          </a:p>
        </p:txBody>
      </p:sp>
      <p:sp>
        <p:nvSpPr>
          <p:cNvPr id="751646" name="Text Box 30"/>
          <p:cNvSpPr txBox="1">
            <a:spLocks noChangeArrowheads="1"/>
          </p:cNvSpPr>
          <p:nvPr/>
        </p:nvSpPr>
        <p:spPr bwMode="auto">
          <a:xfrm>
            <a:off x="3886200" y="1985963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751647" name="Text Box 31"/>
          <p:cNvSpPr txBox="1">
            <a:spLocks noChangeArrowheads="1"/>
          </p:cNvSpPr>
          <p:nvPr/>
        </p:nvSpPr>
        <p:spPr bwMode="auto">
          <a:xfrm>
            <a:off x="4114800" y="3022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51648" name="Text Box 32"/>
          <p:cNvSpPr txBox="1">
            <a:spLocks noChangeArrowheads="1"/>
          </p:cNvSpPr>
          <p:nvPr/>
        </p:nvSpPr>
        <p:spPr bwMode="auto">
          <a:xfrm>
            <a:off x="4114800" y="1985963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751649" name="Text Box 33"/>
          <p:cNvSpPr txBox="1">
            <a:spLocks noChangeArrowheads="1"/>
          </p:cNvSpPr>
          <p:nvPr/>
        </p:nvSpPr>
        <p:spPr bwMode="auto">
          <a:xfrm>
            <a:off x="4343400" y="368776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51650" name="Text Box 34"/>
          <p:cNvSpPr txBox="1">
            <a:spLocks noChangeArrowheads="1"/>
          </p:cNvSpPr>
          <p:nvPr/>
        </p:nvSpPr>
        <p:spPr bwMode="auto">
          <a:xfrm>
            <a:off x="4343400" y="1985963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751651" name="Text Box 35"/>
          <p:cNvSpPr txBox="1">
            <a:spLocks noChangeArrowheads="1"/>
          </p:cNvSpPr>
          <p:nvPr/>
        </p:nvSpPr>
        <p:spPr bwMode="auto">
          <a:xfrm>
            <a:off x="4572000" y="368776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51652" name="Text Box 36"/>
          <p:cNvSpPr txBox="1">
            <a:spLocks noChangeArrowheads="1"/>
          </p:cNvSpPr>
          <p:nvPr/>
        </p:nvSpPr>
        <p:spPr bwMode="auto">
          <a:xfrm>
            <a:off x="5257800" y="2071688"/>
            <a:ext cx="552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ü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51653" name="Text Box 37"/>
          <p:cNvSpPr txBox="1">
            <a:spLocks noChangeArrowheads="1"/>
          </p:cNvSpPr>
          <p:nvPr/>
        </p:nvSpPr>
        <p:spPr bwMode="auto">
          <a:xfrm>
            <a:off x="5257800" y="2671763"/>
            <a:ext cx="5413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？</a:t>
            </a:r>
          </a:p>
        </p:txBody>
      </p:sp>
      <p:sp>
        <p:nvSpPr>
          <p:cNvPr id="751654" name="Text Box 38"/>
          <p:cNvSpPr txBox="1">
            <a:spLocks noChangeArrowheads="1"/>
          </p:cNvSpPr>
          <p:nvPr/>
        </p:nvSpPr>
        <p:spPr bwMode="auto">
          <a:xfrm>
            <a:off x="5257800" y="3281363"/>
            <a:ext cx="5413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？</a:t>
            </a:r>
          </a:p>
        </p:txBody>
      </p:sp>
      <p:sp>
        <p:nvSpPr>
          <p:cNvPr id="751655" name="Text Box 39"/>
          <p:cNvSpPr txBox="1">
            <a:spLocks noChangeArrowheads="1"/>
          </p:cNvSpPr>
          <p:nvPr/>
        </p:nvSpPr>
        <p:spPr bwMode="auto">
          <a:xfrm>
            <a:off x="5257800" y="4271963"/>
            <a:ext cx="5413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？</a:t>
            </a:r>
          </a:p>
        </p:txBody>
      </p:sp>
      <p:sp>
        <p:nvSpPr>
          <p:cNvPr id="751656" name="Rectangle 4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51657" name="AutoShape 4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5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75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5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5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5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5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5" dur="500"/>
                                        <p:tgtEl>
                                          <p:spTgt spid="75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75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75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75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75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75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75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9" dur="500"/>
                                        <p:tgtEl>
                                          <p:spTgt spid="75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75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51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51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75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75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75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75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75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75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75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75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619" grpId="0" autoUpdateAnimBg="0"/>
      <p:bldP spid="751620" grpId="0" autoUpdateAnimBg="0"/>
      <p:bldP spid="751621" grpId="0" autoUpdateAnimBg="0"/>
      <p:bldP spid="751622" grpId="0" autoUpdateAnimBg="0"/>
      <p:bldP spid="751626" grpId="0" autoUpdateAnimBg="0"/>
      <p:bldP spid="751627" grpId="0" autoUpdateAnimBg="0"/>
      <p:bldP spid="751628" grpId="0" autoUpdateAnimBg="0"/>
      <p:bldP spid="751629" grpId="0" autoUpdateAnimBg="0"/>
      <p:bldP spid="751630" grpId="0" autoUpdateAnimBg="0"/>
      <p:bldP spid="751631" grpId="0" autoUpdateAnimBg="0"/>
      <p:bldP spid="751632" grpId="0" animBg="1"/>
      <p:bldP spid="751633" grpId="0" animBg="1"/>
      <p:bldP spid="751634" grpId="0" animBg="1"/>
      <p:bldP spid="751635" grpId="0" autoUpdateAnimBg="0"/>
      <p:bldP spid="751636" grpId="0" autoUpdateAnimBg="0"/>
      <p:bldP spid="751637" grpId="0" autoUpdateAnimBg="0"/>
      <p:bldP spid="751638" grpId="0" autoUpdateAnimBg="0"/>
      <p:bldP spid="751639" grpId="0" autoUpdateAnimBg="0"/>
      <p:bldP spid="751643" grpId="0" autoUpdateAnimBg="0"/>
      <p:bldP spid="751644" grpId="0" autoUpdateAnimBg="0"/>
      <p:bldP spid="751645" grpId="0" autoUpdateAnimBg="0"/>
      <p:bldP spid="751646" grpId="0" autoUpdateAnimBg="0"/>
      <p:bldP spid="751647" grpId="0" autoUpdateAnimBg="0"/>
      <p:bldP spid="751648" grpId="0" autoUpdateAnimBg="0"/>
      <p:bldP spid="751649" grpId="0" autoUpdateAnimBg="0"/>
      <p:bldP spid="751650" grpId="0" autoUpdateAnimBg="0"/>
      <p:bldP spid="751651" grpId="0" autoUpdateAnimBg="0"/>
      <p:bldP spid="751652" grpId="0" autoUpdateAnimBg="0"/>
      <p:bldP spid="751653" grpId="0" autoUpdateAnimBg="0"/>
      <p:bldP spid="751654" grpId="0" autoUpdateAnimBg="0"/>
      <p:bldP spid="75165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614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2. 笔算除法和机器除法的比较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95400" y="1295400"/>
            <a:ext cx="5270500" cy="541338"/>
            <a:chOff x="816" y="816"/>
            <a:chExt cx="3320" cy="341"/>
          </a:xfrm>
        </p:grpSpPr>
        <p:sp>
          <p:nvSpPr>
            <p:cNvPr id="752644" name="Text Box 4"/>
            <p:cNvSpPr txBox="1">
              <a:spLocks noChangeArrowheads="1"/>
            </p:cNvSpPr>
            <p:nvPr/>
          </p:nvSpPr>
          <p:spPr bwMode="auto">
            <a:xfrm>
              <a:off x="816" y="816"/>
              <a:ext cx="1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笔算除法</a:t>
              </a:r>
            </a:p>
          </p:txBody>
        </p:sp>
        <p:sp>
          <p:nvSpPr>
            <p:cNvPr id="752645" name="Text Box 5"/>
            <p:cNvSpPr txBox="1">
              <a:spLocks noChangeArrowheads="1"/>
            </p:cNvSpPr>
            <p:nvPr/>
          </p:nvSpPr>
          <p:spPr bwMode="auto">
            <a:xfrm>
              <a:off x="2784" y="830"/>
              <a:ext cx="13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      机器除法</a:t>
              </a:r>
            </a:p>
          </p:txBody>
        </p:sp>
      </p:grpSp>
      <p:sp>
        <p:nvSpPr>
          <p:cNvPr id="752646" name="Text Box 6"/>
          <p:cNvSpPr txBox="1">
            <a:spLocks noChangeArrowheads="1"/>
          </p:cNvSpPr>
          <p:nvPr/>
        </p:nvSpPr>
        <p:spPr bwMode="auto">
          <a:xfrm>
            <a:off x="1050925" y="1995488"/>
            <a:ext cx="2327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商符单独处理</a:t>
            </a:r>
          </a:p>
        </p:txBody>
      </p:sp>
      <p:sp>
        <p:nvSpPr>
          <p:cNvPr id="752647" name="Text Box 7"/>
          <p:cNvSpPr txBox="1">
            <a:spLocks noChangeArrowheads="1"/>
          </p:cNvSpPr>
          <p:nvPr/>
        </p:nvSpPr>
        <p:spPr bwMode="auto">
          <a:xfrm>
            <a:off x="1050925" y="2579688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心算上商</a:t>
            </a:r>
          </a:p>
        </p:txBody>
      </p:sp>
      <p:sp>
        <p:nvSpPr>
          <p:cNvPr id="752648" name="Text Box 8"/>
          <p:cNvSpPr txBox="1">
            <a:spLocks noChangeArrowheads="1"/>
          </p:cNvSpPr>
          <p:nvPr/>
        </p:nvSpPr>
        <p:spPr bwMode="auto">
          <a:xfrm>
            <a:off x="4830763" y="1995488"/>
            <a:ext cx="31162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符号位异或形成</a:t>
            </a:r>
          </a:p>
        </p:txBody>
      </p:sp>
      <p:sp>
        <p:nvSpPr>
          <p:cNvPr id="752649" name="Text Box 9"/>
          <p:cNvSpPr txBox="1">
            <a:spLocks noChangeArrowheads="1"/>
          </p:cNvSpPr>
          <p:nvPr/>
        </p:nvSpPr>
        <p:spPr bwMode="auto">
          <a:xfrm>
            <a:off x="4830763" y="2579688"/>
            <a:ext cx="33194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| 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|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 |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altLang="zh-CN" sz="2800">
                <a:latin typeface="Times New Roman" pitchFamily="18" charset="0"/>
              </a:rPr>
              <a:t>＞ 0 </a:t>
            </a:r>
            <a:r>
              <a:rPr lang="zh-CN" altLang="en-US" sz="2800">
                <a:latin typeface="Times New Roman" pitchFamily="18" charset="0"/>
              </a:rPr>
              <a:t>上商 1</a:t>
            </a:r>
          </a:p>
        </p:txBody>
      </p:sp>
      <p:sp>
        <p:nvSpPr>
          <p:cNvPr id="752650" name="Text Box 10"/>
          <p:cNvSpPr txBox="1">
            <a:spLocks noChangeArrowheads="1"/>
          </p:cNvSpPr>
          <p:nvPr/>
        </p:nvSpPr>
        <p:spPr bwMode="auto">
          <a:xfrm>
            <a:off x="4830763" y="3163888"/>
            <a:ext cx="33194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| 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|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 |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altLang="zh-CN" sz="2800">
                <a:latin typeface="Times New Roman" pitchFamily="18" charset="0"/>
              </a:rPr>
              <a:t>＜ 0 </a:t>
            </a:r>
            <a:r>
              <a:rPr lang="zh-CN" altLang="en-US" sz="2800">
                <a:latin typeface="Times New Roman" pitchFamily="18" charset="0"/>
              </a:rPr>
              <a:t>上商 0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050925" y="3748088"/>
            <a:ext cx="3406775" cy="998537"/>
            <a:chOff x="662" y="2361"/>
            <a:chExt cx="2146" cy="629"/>
          </a:xfrm>
        </p:grpSpPr>
        <p:sp>
          <p:nvSpPr>
            <p:cNvPr id="752652" name="Text Box 12"/>
            <p:cNvSpPr txBox="1">
              <a:spLocks noChangeArrowheads="1"/>
            </p:cNvSpPr>
            <p:nvPr/>
          </p:nvSpPr>
          <p:spPr bwMode="auto">
            <a:xfrm>
              <a:off x="662" y="2361"/>
              <a:ext cx="214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余数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不动 </a:t>
              </a:r>
              <a:r>
                <a:rPr lang="zh-CN" altLang="en-US" sz="2800">
                  <a:latin typeface="Times New Roman" pitchFamily="18" charset="0"/>
                </a:rPr>
                <a:t>低位补“0”</a:t>
              </a:r>
            </a:p>
          </p:txBody>
        </p:sp>
        <p:sp>
          <p:nvSpPr>
            <p:cNvPr id="752653" name="Text Box 13"/>
            <p:cNvSpPr txBox="1">
              <a:spLocks noChangeArrowheads="1"/>
            </p:cNvSpPr>
            <p:nvPr/>
          </p:nvSpPr>
          <p:spPr bwMode="auto">
            <a:xfrm>
              <a:off x="662" y="2663"/>
              <a:ext cx="19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减右移一位 </a:t>
              </a:r>
              <a:r>
                <a:rPr lang="zh-CN" altLang="en-US" sz="2800">
                  <a:latin typeface="Times New Roman" pitchFamily="18" charset="0"/>
                </a:rPr>
                <a:t>的除数</a:t>
              </a:r>
            </a:p>
          </p:txBody>
        </p:sp>
      </p:grpSp>
      <p:sp>
        <p:nvSpPr>
          <p:cNvPr id="752654" name="Text Box 14"/>
          <p:cNvSpPr txBox="1">
            <a:spLocks noChangeArrowheads="1"/>
          </p:cNvSpPr>
          <p:nvPr/>
        </p:nvSpPr>
        <p:spPr bwMode="auto">
          <a:xfrm>
            <a:off x="1050925" y="4916488"/>
            <a:ext cx="2593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2 倍字长加法器</a:t>
            </a:r>
          </a:p>
        </p:txBody>
      </p:sp>
      <p:sp>
        <p:nvSpPr>
          <p:cNvPr id="752655" name="Text Box 15"/>
          <p:cNvSpPr txBox="1">
            <a:spLocks noChangeArrowheads="1"/>
          </p:cNvSpPr>
          <p:nvPr/>
        </p:nvSpPr>
        <p:spPr bwMode="auto">
          <a:xfrm>
            <a:off x="1050925" y="5522913"/>
            <a:ext cx="2784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上商位置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不固定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830763" y="3770313"/>
            <a:ext cx="4124325" cy="962025"/>
            <a:chOff x="2741" y="2375"/>
            <a:chExt cx="2598" cy="606"/>
          </a:xfrm>
        </p:grpSpPr>
        <p:sp>
          <p:nvSpPr>
            <p:cNvPr id="752657" name="Text Box 17"/>
            <p:cNvSpPr txBox="1">
              <a:spLocks noChangeArrowheads="1"/>
            </p:cNvSpPr>
            <p:nvPr/>
          </p:nvSpPr>
          <p:spPr bwMode="auto">
            <a:xfrm>
              <a:off x="2741" y="2375"/>
              <a:ext cx="259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余数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左移一位 </a:t>
              </a:r>
              <a:r>
                <a:rPr lang="zh-CN" altLang="en-US" sz="2800">
                  <a:latin typeface="Times New Roman" pitchFamily="18" charset="0"/>
                </a:rPr>
                <a:t>低位补“0”</a:t>
              </a:r>
            </a:p>
          </p:txBody>
        </p:sp>
        <p:sp>
          <p:nvSpPr>
            <p:cNvPr id="752658" name="Text Box 18"/>
            <p:cNvSpPr txBox="1">
              <a:spLocks noChangeArrowheads="1"/>
            </p:cNvSpPr>
            <p:nvPr/>
          </p:nvSpPr>
          <p:spPr bwMode="auto">
            <a:xfrm>
              <a:off x="2741" y="2654"/>
              <a:ext cx="85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减 </a:t>
              </a:r>
              <a:r>
                <a:rPr lang="zh-CN" altLang="en-US" sz="2800">
                  <a:latin typeface="Times New Roman" pitchFamily="18" charset="0"/>
                </a:rPr>
                <a:t>除数</a:t>
              </a:r>
            </a:p>
          </p:txBody>
        </p:sp>
      </p:grpSp>
      <p:sp>
        <p:nvSpPr>
          <p:cNvPr id="752659" name="Text Box 19"/>
          <p:cNvSpPr txBox="1">
            <a:spLocks noChangeArrowheads="1"/>
          </p:cNvSpPr>
          <p:nvPr/>
        </p:nvSpPr>
        <p:spPr bwMode="auto">
          <a:xfrm>
            <a:off x="4830763" y="4916488"/>
            <a:ext cx="31162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 倍字长加法器</a:t>
            </a:r>
          </a:p>
        </p:txBody>
      </p:sp>
      <p:sp>
        <p:nvSpPr>
          <p:cNvPr id="752660" name="Text Box 20"/>
          <p:cNvSpPr txBox="1">
            <a:spLocks noChangeArrowheads="1"/>
          </p:cNvSpPr>
          <p:nvPr/>
        </p:nvSpPr>
        <p:spPr bwMode="auto">
          <a:xfrm>
            <a:off x="4830763" y="5500688"/>
            <a:ext cx="38020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在寄存器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最末位上商</a:t>
            </a:r>
          </a:p>
        </p:txBody>
      </p:sp>
      <p:sp>
        <p:nvSpPr>
          <p:cNvPr id="752661" name="Rectangle 2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52662" name="AutoShape 2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5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5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5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5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2646" grpId="0" autoUpdateAnimBg="0"/>
      <p:bldP spid="752647" grpId="0" autoUpdateAnimBg="0"/>
      <p:bldP spid="752648" grpId="0" autoUpdateAnimBg="0"/>
      <p:bldP spid="752649" grpId="0" autoUpdateAnimBg="0"/>
      <p:bldP spid="752650" grpId="0" autoUpdateAnimBg="0"/>
      <p:bldP spid="752654" grpId="0" autoUpdateAnimBg="0"/>
      <p:bldP spid="752655" grpId="0" autoUpdateAnimBg="0"/>
      <p:bldP spid="752659" grpId="0" autoUpdateAnimBg="0"/>
      <p:bldP spid="75266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Text Box 2"/>
          <p:cNvSpPr txBox="1">
            <a:spLocks noChangeArrowheads="1"/>
          </p:cNvSpPr>
          <p:nvPr/>
        </p:nvSpPr>
        <p:spPr bwMode="auto">
          <a:xfrm>
            <a:off x="533400" y="273050"/>
            <a:ext cx="38941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3. 原码除法</a:t>
            </a:r>
          </a:p>
        </p:txBody>
      </p:sp>
      <p:sp>
        <p:nvSpPr>
          <p:cNvPr id="753667" name="Text Box 3"/>
          <p:cNvSpPr txBox="1">
            <a:spLocks noChangeArrowheads="1"/>
          </p:cNvSpPr>
          <p:nvPr/>
        </p:nvSpPr>
        <p:spPr bwMode="auto">
          <a:xfrm>
            <a:off x="1001713" y="990600"/>
            <a:ext cx="37988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以小数为例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33500" y="1590675"/>
            <a:ext cx="3379788" cy="519113"/>
            <a:chOff x="998" y="1002"/>
            <a:chExt cx="2129" cy="327"/>
          </a:xfrm>
        </p:grpSpPr>
        <p:sp>
          <p:nvSpPr>
            <p:cNvPr id="753669" name="Text Box 5"/>
            <p:cNvSpPr txBox="1">
              <a:spLocks noChangeArrowheads="1"/>
            </p:cNvSpPr>
            <p:nvPr/>
          </p:nvSpPr>
          <p:spPr bwMode="auto">
            <a:xfrm>
              <a:off x="998" y="1002"/>
              <a:ext cx="212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[ </a:t>
              </a:r>
              <a:r>
                <a:rPr lang="en-US" altLang="zh-CN" sz="2800" i="1">
                  <a:latin typeface="Times New Roman" pitchFamily="18" charset="0"/>
                </a:rPr>
                <a:t>x 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原</a:t>
              </a:r>
              <a:r>
                <a:rPr lang="zh-CN" altLang="en-US" sz="2800">
                  <a:latin typeface="Times New Roman" pitchFamily="18" charset="0"/>
                </a:rPr>
                <a:t> =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400" baseline="-25000">
                  <a:latin typeface="Times New Roman" pitchFamily="18" charset="0"/>
                </a:rPr>
                <a:t>0</a:t>
              </a:r>
              <a:r>
                <a:rPr lang="en-US" altLang="zh-CN" sz="2800">
                  <a:latin typeface="Times New Roman" pitchFamily="18" charset="0"/>
                </a:rPr>
                <a:t>.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       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53670" name="Text Box 6"/>
            <p:cNvSpPr txBox="1">
              <a:spLocks noChangeArrowheads="1"/>
            </p:cNvSpPr>
            <p:nvPr/>
          </p:nvSpPr>
          <p:spPr bwMode="auto">
            <a:xfrm>
              <a:off x="2448" y="1002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333500" y="2071688"/>
            <a:ext cx="3295650" cy="519112"/>
            <a:chOff x="1008" y="1305"/>
            <a:chExt cx="2076" cy="327"/>
          </a:xfrm>
        </p:grpSpPr>
        <p:sp>
          <p:nvSpPr>
            <p:cNvPr id="753672" name="Text Box 8"/>
            <p:cNvSpPr txBox="1">
              <a:spLocks noChangeArrowheads="1"/>
            </p:cNvSpPr>
            <p:nvPr/>
          </p:nvSpPr>
          <p:spPr bwMode="auto">
            <a:xfrm>
              <a:off x="1008" y="1305"/>
              <a:ext cx="20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[</a:t>
              </a:r>
              <a:r>
                <a:rPr lang="zh-CN" altLang="en-US" sz="2400">
                  <a:latin typeface="Times New Roman" pitchFamily="18" charset="0"/>
                </a:rPr>
                <a:t> </a:t>
              </a:r>
              <a:r>
                <a:rPr lang="zh-CN" altLang="en-US" sz="1000">
                  <a:latin typeface="Times New Roman" pitchFamily="18" charset="0"/>
                </a:rPr>
                <a:t> </a:t>
              </a:r>
              <a:r>
                <a:rPr lang="en-US" altLang="zh-CN" sz="2800" i="1">
                  <a:latin typeface="Times New Roman" pitchFamily="18" charset="0"/>
                </a:rPr>
                <a:t>y 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原</a:t>
              </a:r>
              <a:r>
                <a:rPr lang="zh-CN" altLang="en-US" sz="2800">
                  <a:latin typeface="Times New Roman" pitchFamily="18" charset="0"/>
                </a:rPr>
                <a:t> =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0</a:t>
              </a:r>
              <a:r>
                <a:rPr lang="en-US" altLang="zh-CN" sz="2800">
                  <a:latin typeface="Times New Roman" pitchFamily="18" charset="0"/>
                </a:rPr>
                <a:t>.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      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53673" name="Text Box 9"/>
            <p:cNvSpPr txBox="1">
              <a:spLocks noChangeArrowheads="1"/>
            </p:cNvSpPr>
            <p:nvPr/>
          </p:nvSpPr>
          <p:spPr bwMode="auto">
            <a:xfrm>
              <a:off x="2448" y="1305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133475" y="3200400"/>
            <a:ext cx="6678613" cy="874713"/>
            <a:chOff x="714" y="2016"/>
            <a:chExt cx="4207" cy="551"/>
          </a:xfrm>
        </p:grpSpPr>
        <p:sp>
          <p:nvSpPr>
            <p:cNvPr id="753675" name="Text Box 11"/>
            <p:cNvSpPr txBox="1">
              <a:spLocks noChangeArrowheads="1"/>
            </p:cNvSpPr>
            <p:nvPr/>
          </p:nvSpPr>
          <p:spPr bwMode="auto">
            <a:xfrm>
              <a:off x="714" y="2049"/>
              <a:ext cx="4207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式中  </a:t>
              </a:r>
              <a:r>
                <a:rPr lang="en-US" altLang="zh-CN" sz="2400" i="1">
                  <a:solidFill>
                    <a:schemeClr val="folHlink"/>
                  </a:solidFill>
                  <a:latin typeface="Times New Roman" pitchFamily="18" charset="0"/>
                </a:rPr>
                <a:t>x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*</a:t>
              </a:r>
              <a:r>
                <a:rPr lang="en-US" altLang="zh-CN" sz="2400">
                  <a:latin typeface="Times New Roman" pitchFamily="18" charset="0"/>
                </a:rPr>
                <a:t> = 0</a:t>
              </a:r>
              <a:r>
                <a:rPr lang="en-US" altLang="en-US" sz="2400">
                  <a:latin typeface="Times New Roman" pitchFamily="18" charset="0"/>
                </a:rPr>
                <a:t>. </a:t>
              </a:r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400">
                  <a:latin typeface="Times New Roman" pitchFamily="18" charset="0"/>
                </a:rPr>
                <a:t>        </a:t>
              </a:r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  <a:r>
                <a:rPr lang="en-US" altLang="zh-CN" sz="2400">
                  <a:latin typeface="Times New Roman" pitchFamily="18" charset="0"/>
                </a:rPr>
                <a:t>     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为 </a:t>
              </a:r>
              <a:r>
                <a:rPr lang="en-US" altLang="zh-CN" sz="2400" i="1">
                  <a:solidFill>
                    <a:schemeClr val="folHlink"/>
                  </a:solidFill>
                  <a:latin typeface="Times New Roman" pitchFamily="18" charset="0"/>
                </a:rPr>
                <a:t>x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的绝对值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>
                  <a:latin typeface="Times New Roman" pitchFamily="18" charset="0"/>
                </a:rPr>
                <a:t> </a:t>
              </a:r>
              <a:r>
                <a:rPr lang="en-US" altLang="zh-CN" sz="2000">
                  <a:latin typeface="Times New Roman" pitchFamily="18" charset="0"/>
                </a:rPr>
                <a:t> </a:t>
              </a:r>
              <a:r>
                <a:rPr lang="en-US" altLang="zh-CN" sz="2400">
                  <a:latin typeface="Times New Roman" pitchFamily="18" charset="0"/>
                </a:rPr>
                <a:t>         </a:t>
              </a:r>
              <a:r>
                <a:rPr lang="en-US" altLang="zh-CN" sz="2400" i="1">
                  <a:solidFill>
                    <a:schemeClr val="folHlink"/>
                  </a:solidFill>
                  <a:latin typeface="Times New Roman" pitchFamily="18" charset="0"/>
                </a:rPr>
                <a:t>y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*</a:t>
              </a:r>
              <a:r>
                <a:rPr lang="en-US" altLang="zh-CN" sz="2400">
                  <a:latin typeface="Times New Roman" pitchFamily="18" charset="0"/>
                </a:rPr>
                <a:t> = 0</a:t>
              </a:r>
              <a:r>
                <a:rPr lang="en-US" altLang="en-US" sz="2400">
                  <a:latin typeface="Times New Roman" pitchFamily="18" charset="0"/>
                </a:rPr>
                <a:t>. </a:t>
              </a:r>
              <a:r>
                <a:rPr lang="en-US" altLang="zh-CN" sz="24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4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400">
                  <a:latin typeface="Times New Roman" pitchFamily="18" charset="0"/>
                </a:rPr>
                <a:t>         </a:t>
              </a:r>
              <a:r>
                <a:rPr lang="en-US" altLang="zh-CN" sz="24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  <a:r>
                <a:rPr lang="en-US" altLang="zh-CN" sz="2400">
                  <a:latin typeface="Times New Roman" pitchFamily="18" charset="0"/>
                </a:rPr>
                <a:t>     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为 </a:t>
              </a:r>
              <a:r>
                <a:rPr lang="en-US" altLang="zh-CN" sz="2400" i="1">
                  <a:solidFill>
                    <a:schemeClr val="folHlink"/>
                  </a:solidFill>
                  <a:latin typeface="Times New Roman" pitchFamily="18" charset="0"/>
                </a:rPr>
                <a:t>y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的绝对值</a:t>
              </a:r>
            </a:p>
          </p:txBody>
        </p:sp>
        <p:sp>
          <p:nvSpPr>
            <p:cNvPr id="753676" name="Text Box 12"/>
            <p:cNvSpPr txBox="1">
              <a:spLocks noChangeArrowheads="1"/>
            </p:cNvSpPr>
            <p:nvPr/>
          </p:nvSpPr>
          <p:spPr bwMode="auto">
            <a:xfrm>
              <a:off x="2164" y="201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753677" name="Text Box 13"/>
            <p:cNvSpPr txBox="1">
              <a:spLocks noChangeArrowheads="1"/>
            </p:cNvSpPr>
            <p:nvPr/>
          </p:nvSpPr>
          <p:spPr bwMode="auto">
            <a:xfrm>
              <a:off x="2168" y="2247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279525" y="4648200"/>
            <a:ext cx="3781425" cy="763588"/>
            <a:chOff x="806" y="2928"/>
            <a:chExt cx="2382" cy="481"/>
          </a:xfrm>
        </p:grpSpPr>
        <p:sp>
          <p:nvSpPr>
            <p:cNvPr id="753679" name="Text Box 15"/>
            <p:cNvSpPr txBox="1">
              <a:spLocks noChangeArrowheads="1"/>
            </p:cNvSpPr>
            <p:nvPr/>
          </p:nvSpPr>
          <p:spPr bwMode="auto">
            <a:xfrm>
              <a:off x="806" y="3024"/>
              <a:ext cx="20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数值部分为绝对值相除</a:t>
              </a:r>
            </a:p>
          </p:txBody>
        </p:sp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2880" y="2928"/>
              <a:ext cx="308" cy="481"/>
              <a:chOff x="2880" y="2928"/>
              <a:chExt cx="308" cy="481"/>
            </a:xfrm>
          </p:grpSpPr>
          <p:sp>
            <p:nvSpPr>
              <p:cNvPr id="753681" name="Text Box 17"/>
              <p:cNvSpPr txBox="1">
                <a:spLocks noChangeArrowheads="1"/>
              </p:cNvSpPr>
              <p:nvPr/>
            </p:nvSpPr>
            <p:spPr bwMode="auto">
              <a:xfrm>
                <a:off x="2880" y="2928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i="1">
                    <a:solidFill>
                      <a:schemeClr val="folHlink"/>
                    </a:solidFill>
                    <a:latin typeface="Times New Roman" pitchFamily="18" charset="0"/>
                  </a:rPr>
                  <a:t>x</a:t>
                </a:r>
                <a:r>
                  <a:rPr lang="en-US" altLang="zh-CN" sz="2400">
                    <a:solidFill>
                      <a:schemeClr val="folHlink"/>
                    </a:solidFill>
                    <a:latin typeface="Times New Roman" pitchFamily="18" charset="0"/>
                  </a:rPr>
                  <a:t>*</a:t>
                </a:r>
              </a:p>
            </p:txBody>
          </p:sp>
          <p:sp>
            <p:nvSpPr>
              <p:cNvPr id="753682" name="Text Box 18"/>
              <p:cNvSpPr txBox="1">
                <a:spLocks noChangeArrowheads="1"/>
              </p:cNvSpPr>
              <p:nvPr/>
            </p:nvSpPr>
            <p:spPr bwMode="auto">
              <a:xfrm>
                <a:off x="2880" y="3121"/>
                <a:ext cx="29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i="1">
                    <a:solidFill>
                      <a:schemeClr val="folHlink"/>
                    </a:solidFill>
                    <a:latin typeface="Times New Roman" pitchFamily="18" charset="0"/>
                  </a:rPr>
                  <a:t>y</a:t>
                </a:r>
                <a:r>
                  <a:rPr lang="en-US" altLang="zh-CN" sz="2400">
                    <a:solidFill>
                      <a:schemeClr val="folHlink"/>
                    </a:solidFill>
                    <a:latin typeface="Times New Roman" pitchFamily="18" charset="0"/>
                  </a:rPr>
                  <a:t>*</a:t>
                </a:r>
              </a:p>
            </p:txBody>
          </p:sp>
          <p:sp>
            <p:nvSpPr>
              <p:cNvPr id="753683" name="Line 19"/>
              <p:cNvSpPr>
                <a:spLocks noChangeShapeType="1"/>
              </p:cNvSpPr>
              <p:nvPr/>
            </p:nvSpPr>
            <p:spPr bwMode="auto">
              <a:xfrm>
                <a:off x="2894" y="3190"/>
                <a:ext cx="190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753684" name="Text Box 20"/>
          <p:cNvSpPr txBox="1">
            <a:spLocks noChangeArrowheads="1"/>
          </p:cNvSpPr>
          <p:nvPr/>
        </p:nvSpPr>
        <p:spPr bwMode="auto">
          <a:xfrm>
            <a:off x="2270125" y="5888038"/>
            <a:ext cx="2251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被除数不等于 0</a:t>
            </a:r>
          </a:p>
        </p:txBody>
      </p:sp>
      <p:sp>
        <p:nvSpPr>
          <p:cNvPr id="753685" name="Text Box 21"/>
          <p:cNvSpPr txBox="1">
            <a:spLocks noChangeArrowheads="1"/>
          </p:cNvSpPr>
          <p:nvPr/>
        </p:nvSpPr>
        <p:spPr bwMode="auto">
          <a:xfrm>
            <a:off x="2270125" y="6324600"/>
            <a:ext cx="1944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除数不能为 0</a:t>
            </a:r>
          </a:p>
        </p:txBody>
      </p: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2270125" y="5451475"/>
            <a:ext cx="6311900" cy="457200"/>
            <a:chOff x="1430" y="3434"/>
            <a:chExt cx="3976" cy="288"/>
          </a:xfrm>
        </p:grpSpPr>
        <p:sp>
          <p:nvSpPr>
            <p:cNvPr id="753687" name="Text Box 23"/>
            <p:cNvSpPr txBox="1">
              <a:spLocks noChangeArrowheads="1"/>
            </p:cNvSpPr>
            <p:nvPr/>
          </p:nvSpPr>
          <p:spPr bwMode="auto">
            <a:xfrm>
              <a:off x="1430" y="3434"/>
              <a:ext cx="19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小数定点除法 </a:t>
              </a:r>
              <a:r>
                <a:rPr lang="en-US" altLang="zh-CN" sz="2400" i="1">
                  <a:solidFill>
                    <a:schemeClr val="folHlink"/>
                  </a:solidFill>
                  <a:latin typeface="Times New Roman" pitchFamily="18" charset="0"/>
                </a:rPr>
                <a:t>x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* </a:t>
              </a:r>
              <a:r>
                <a:rPr lang="en-US" altLang="zh-CN" sz="2000">
                  <a:latin typeface="Times New Roman" pitchFamily="18" charset="0"/>
                </a:rPr>
                <a:t>＜ </a:t>
              </a:r>
              <a:r>
                <a:rPr lang="en-US" altLang="zh-CN" sz="2400" i="1">
                  <a:solidFill>
                    <a:schemeClr val="folHlink"/>
                  </a:solidFill>
                  <a:latin typeface="Times New Roman" pitchFamily="18" charset="0"/>
                </a:rPr>
                <a:t>y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753688" name="Text Box 24"/>
            <p:cNvSpPr txBox="1">
              <a:spLocks noChangeArrowheads="1"/>
            </p:cNvSpPr>
            <p:nvPr/>
          </p:nvSpPr>
          <p:spPr bwMode="auto">
            <a:xfrm>
              <a:off x="3461" y="3434"/>
              <a:ext cx="19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整数定点除法 </a:t>
              </a:r>
              <a:r>
                <a:rPr lang="en-US" altLang="zh-CN" sz="2400" i="1">
                  <a:solidFill>
                    <a:schemeClr val="folHlink"/>
                  </a:solidFill>
                  <a:latin typeface="Times New Roman" pitchFamily="18" charset="0"/>
                </a:rPr>
                <a:t>x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* </a:t>
              </a:r>
              <a:r>
                <a:rPr lang="en-US" altLang="zh-CN" sz="2000">
                  <a:latin typeface="Times New Roman" pitchFamily="18" charset="0"/>
                </a:rPr>
                <a:t>＞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en-US" altLang="zh-CN" sz="2400" i="1">
                  <a:solidFill>
                    <a:schemeClr val="folHlink"/>
                  </a:solidFill>
                  <a:latin typeface="Times New Roman" pitchFamily="18" charset="0"/>
                </a:rPr>
                <a:t>y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*</a:t>
              </a:r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1279525" y="4267200"/>
            <a:ext cx="3998913" cy="519113"/>
            <a:chOff x="806" y="2688"/>
            <a:chExt cx="2519" cy="327"/>
          </a:xfrm>
        </p:grpSpPr>
        <p:sp>
          <p:nvSpPr>
            <p:cNvPr id="753690" name="Text Box 26"/>
            <p:cNvSpPr txBox="1">
              <a:spLocks noChangeArrowheads="1"/>
            </p:cNvSpPr>
            <p:nvPr/>
          </p:nvSpPr>
          <p:spPr bwMode="auto">
            <a:xfrm>
              <a:off x="806" y="2688"/>
              <a:ext cx="251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商的符号位单独处理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x</a:t>
              </a:r>
              <a:r>
                <a:rPr lang="en-US" altLang="zh-CN" sz="2400" baseline="-2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     </a:t>
              </a: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53691" name="AutoShape 27"/>
            <p:cNvSpPr>
              <a:spLocks noChangeArrowheads="1"/>
            </p:cNvSpPr>
            <p:nvPr/>
          </p:nvSpPr>
          <p:spPr bwMode="auto">
            <a:xfrm>
              <a:off x="2877" y="2792"/>
              <a:ext cx="147" cy="147"/>
            </a:xfrm>
            <a:prstGeom prst="flowChartOr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1331913" y="2420938"/>
            <a:ext cx="3171825" cy="777875"/>
            <a:chOff x="839" y="1525"/>
            <a:chExt cx="1998" cy="490"/>
          </a:xfrm>
        </p:grpSpPr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839" y="1525"/>
              <a:ext cx="1998" cy="490"/>
              <a:chOff x="839" y="1525"/>
              <a:chExt cx="1998" cy="490"/>
            </a:xfrm>
          </p:grpSpPr>
          <p:sp>
            <p:nvSpPr>
              <p:cNvPr id="753694" name="Text Box 30"/>
              <p:cNvSpPr txBox="1">
                <a:spLocks noChangeArrowheads="1"/>
              </p:cNvSpPr>
              <p:nvPr/>
            </p:nvSpPr>
            <p:spPr bwMode="auto">
              <a:xfrm>
                <a:off x="839" y="1615"/>
                <a:ext cx="1683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[    ]</a:t>
                </a:r>
                <a:r>
                  <a:rPr lang="zh-CN" altLang="en-US" sz="2400" baseline="-25000">
                    <a:latin typeface="Times New Roman" pitchFamily="18" charset="0"/>
                  </a:rPr>
                  <a:t>原</a:t>
                </a:r>
                <a:r>
                  <a:rPr lang="zh-CN" altLang="en-US" sz="2800">
                    <a:latin typeface="Times New Roman" pitchFamily="18" charset="0"/>
                  </a:rPr>
                  <a:t> = (</a:t>
                </a:r>
                <a:r>
                  <a:rPr lang="en-US" altLang="zh-CN" sz="2800" i="1">
                    <a:latin typeface="Times New Roman" pitchFamily="18" charset="0"/>
                  </a:rPr>
                  <a:t>x</a:t>
                </a:r>
                <a:r>
                  <a:rPr lang="en-US" altLang="zh-CN" sz="2400" baseline="-25000">
                    <a:latin typeface="Times New Roman" pitchFamily="18" charset="0"/>
                  </a:rPr>
                  <a:t>0</a:t>
                </a:r>
                <a:r>
                  <a:rPr lang="en-US" altLang="zh-CN" sz="2800">
                    <a:latin typeface="Times New Roman" pitchFamily="18" charset="0"/>
                  </a:rPr>
                  <a:t>     </a:t>
                </a:r>
                <a:r>
                  <a:rPr lang="en-US" altLang="zh-CN" sz="2800" i="1">
                    <a:latin typeface="Times New Roman" pitchFamily="18" charset="0"/>
                  </a:rPr>
                  <a:t>y</a:t>
                </a:r>
                <a:r>
                  <a:rPr lang="en-US" altLang="zh-CN" sz="2400" baseline="-25000">
                    <a:latin typeface="Times New Roman" pitchFamily="18" charset="0"/>
                  </a:rPr>
                  <a:t>0</a:t>
                </a:r>
                <a:r>
                  <a:rPr lang="en-US" altLang="zh-CN" sz="2800">
                    <a:latin typeface="Times New Roman" pitchFamily="18" charset="0"/>
                  </a:rPr>
                  <a:t>).</a:t>
                </a:r>
              </a:p>
            </p:txBody>
          </p:sp>
          <p:grpSp>
            <p:nvGrpSpPr>
              <p:cNvPr id="11" name="Group 31"/>
              <p:cNvGrpSpPr>
                <a:grpSpLocks/>
              </p:cNvGrpSpPr>
              <p:nvPr/>
            </p:nvGrpSpPr>
            <p:grpSpPr bwMode="auto">
              <a:xfrm>
                <a:off x="973" y="1525"/>
                <a:ext cx="212" cy="454"/>
                <a:chOff x="1056" y="1728"/>
                <a:chExt cx="212" cy="454"/>
              </a:xfrm>
            </p:grpSpPr>
            <p:sp>
              <p:nvSpPr>
                <p:cNvPr id="75369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056" y="1728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 i="1">
                      <a:latin typeface="Times New Roman" pitchFamily="18" charset="0"/>
                    </a:rPr>
                    <a:t>x</a:t>
                  </a:r>
                </a:p>
              </p:txBody>
            </p:sp>
            <p:sp>
              <p:nvSpPr>
                <p:cNvPr id="753697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056" y="1894"/>
                  <a:ext cx="20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 i="1">
                      <a:latin typeface="Times New Roman" pitchFamily="18" charset="0"/>
                    </a:rPr>
                    <a:t>y</a:t>
                  </a:r>
                </a:p>
              </p:txBody>
            </p:sp>
            <p:sp>
              <p:nvSpPr>
                <p:cNvPr id="753698" name="Line 34"/>
                <p:cNvSpPr>
                  <a:spLocks noChangeShapeType="1"/>
                </p:cNvSpPr>
                <p:nvPr/>
              </p:nvSpPr>
              <p:spPr bwMode="auto">
                <a:xfrm>
                  <a:off x="1070" y="1990"/>
                  <a:ext cx="19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35"/>
              <p:cNvGrpSpPr>
                <a:grpSpLocks/>
              </p:cNvGrpSpPr>
              <p:nvPr/>
            </p:nvGrpSpPr>
            <p:grpSpPr bwMode="auto">
              <a:xfrm>
                <a:off x="2529" y="1525"/>
                <a:ext cx="308" cy="490"/>
                <a:chOff x="2529" y="1525"/>
                <a:chExt cx="308" cy="490"/>
              </a:xfrm>
            </p:grpSpPr>
            <p:sp>
              <p:nvSpPr>
                <p:cNvPr id="753700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529" y="1525"/>
                  <a:ext cx="30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 i="1">
                      <a:latin typeface="Times New Roman" pitchFamily="18" charset="0"/>
                    </a:rPr>
                    <a:t>x</a:t>
                  </a:r>
                  <a:r>
                    <a:rPr lang="en-US" altLang="zh-CN" sz="2400">
                      <a:latin typeface="Times New Roman" pitchFamily="18" charset="0"/>
                    </a:rPr>
                    <a:t>*</a:t>
                  </a:r>
                </a:p>
              </p:txBody>
            </p:sp>
            <p:sp>
              <p:nvSpPr>
                <p:cNvPr id="753701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529" y="1727"/>
                  <a:ext cx="297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 i="1">
                      <a:latin typeface="Times New Roman" pitchFamily="18" charset="0"/>
                    </a:rPr>
                    <a:t>y</a:t>
                  </a:r>
                  <a:r>
                    <a:rPr lang="en-US" altLang="zh-CN" sz="2400">
                      <a:latin typeface="Times New Roman" pitchFamily="18" charset="0"/>
                    </a:rPr>
                    <a:t>*</a:t>
                  </a:r>
                </a:p>
              </p:txBody>
            </p:sp>
            <p:sp>
              <p:nvSpPr>
                <p:cNvPr id="753702" name="Line 38"/>
                <p:cNvSpPr>
                  <a:spLocks noChangeShapeType="1"/>
                </p:cNvSpPr>
                <p:nvPr/>
              </p:nvSpPr>
              <p:spPr bwMode="auto">
                <a:xfrm>
                  <a:off x="2543" y="1787"/>
                  <a:ext cx="19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53703" name="AutoShape 39"/>
            <p:cNvSpPr>
              <a:spLocks noChangeArrowheads="1"/>
            </p:cNvSpPr>
            <p:nvPr/>
          </p:nvSpPr>
          <p:spPr bwMode="auto">
            <a:xfrm>
              <a:off x="1940" y="1730"/>
              <a:ext cx="147" cy="147"/>
            </a:xfrm>
            <a:prstGeom prst="flowChartOr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3704" name="Text Box 40"/>
          <p:cNvSpPr txBox="1">
            <a:spLocks noChangeArrowheads="1"/>
          </p:cNvSpPr>
          <p:nvPr/>
        </p:nvSpPr>
        <p:spPr bwMode="auto">
          <a:xfrm>
            <a:off x="1001713" y="5348288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约定</a:t>
            </a:r>
          </a:p>
        </p:txBody>
      </p:sp>
      <p:sp>
        <p:nvSpPr>
          <p:cNvPr id="753705" name="Rectangle 4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53706" name="AutoShape 4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3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5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5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7" grpId="0" autoUpdateAnimBg="0"/>
      <p:bldP spid="753684" grpId="0" autoUpdateAnimBg="0"/>
      <p:bldP spid="753685" grpId="0" autoUpdateAnimBg="0"/>
      <p:bldP spid="75370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3886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(1) 恢复余数法</a:t>
            </a:r>
          </a:p>
        </p:txBody>
      </p:sp>
      <p:sp>
        <p:nvSpPr>
          <p:cNvPr id="754691" name="Text Box 3"/>
          <p:cNvSpPr txBox="1">
            <a:spLocks noChangeArrowheads="1"/>
          </p:cNvSpPr>
          <p:nvPr/>
        </p:nvSpPr>
        <p:spPr bwMode="auto">
          <a:xfrm>
            <a:off x="1833563" y="2667000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0 . 1 0 1 1</a:t>
            </a:r>
          </a:p>
        </p:txBody>
      </p:sp>
      <p:sp>
        <p:nvSpPr>
          <p:cNvPr id="754692" name="Text Box 4"/>
          <p:cNvSpPr txBox="1">
            <a:spLocks noChangeArrowheads="1"/>
          </p:cNvSpPr>
          <p:nvPr/>
        </p:nvSpPr>
        <p:spPr bwMode="auto">
          <a:xfrm>
            <a:off x="1833563" y="3081338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1 . 0 0 1 1</a:t>
            </a:r>
          </a:p>
        </p:txBody>
      </p:sp>
      <p:sp>
        <p:nvSpPr>
          <p:cNvPr id="754693" name="Text Box 5"/>
          <p:cNvSpPr txBox="1">
            <a:spLocks noChangeArrowheads="1"/>
          </p:cNvSpPr>
          <p:nvPr/>
        </p:nvSpPr>
        <p:spPr bwMode="auto">
          <a:xfrm>
            <a:off x="1833563" y="5060950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1 . 0 0 1 1</a:t>
            </a:r>
          </a:p>
        </p:txBody>
      </p:sp>
      <p:sp>
        <p:nvSpPr>
          <p:cNvPr id="754694" name="Text Box 6"/>
          <p:cNvSpPr txBox="1">
            <a:spLocks noChangeArrowheads="1"/>
          </p:cNvSpPr>
          <p:nvPr/>
        </p:nvSpPr>
        <p:spPr bwMode="auto">
          <a:xfrm>
            <a:off x="1833563" y="6257925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1 . 0 0 1 1</a:t>
            </a:r>
          </a:p>
        </p:txBody>
      </p:sp>
      <p:sp>
        <p:nvSpPr>
          <p:cNvPr id="754695" name="Text Box 7"/>
          <p:cNvSpPr txBox="1">
            <a:spLocks noChangeArrowheads="1"/>
          </p:cNvSpPr>
          <p:nvPr/>
        </p:nvSpPr>
        <p:spPr bwMode="auto">
          <a:xfrm>
            <a:off x="3886200" y="2667000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0 . 0 0 0 0</a:t>
            </a:r>
          </a:p>
        </p:txBody>
      </p:sp>
      <p:sp>
        <p:nvSpPr>
          <p:cNvPr id="754696" name="Line 8"/>
          <p:cNvSpPr>
            <a:spLocks noChangeShapeType="1"/>
          </p:cNvSpPr>
          <p:nvPr/>
        </p:nvSpPr>
        <p:spPr bwMode="auto">
          <a:xfrm>
            <a:off x="1524000" y="3505200"/>
            <a:ext cx="6781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54697" name="Text Box 9"/>
          <p:cNvSpPr txBox="1">
            <a:spLocks noChangeArrowheads="1"/>
          </p:cNvSpPr>
          <p:nvPr/>
        </p:nvSpPr>
        <p:spPr bwMode="auto">
          <a:xfrm>
            <a:off x="5791200" y="3081338"/>
            <a:ext cx="1241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+[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*]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54698" name="Text Box 10"/>
          <p:cNvSpPr txBox="1">
            <a:spLocks noChangeArrowheads="1"/>
          </p:cNvSpPr>
          <p:nvPr/>
        </p:nvSpPr>
        <p:spPr bwMode="auto">
          <a:xfrm>
            <a:off x="4921250" y="34512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0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833563" y="3451225"/>
            <a:ext cx="6110287" cy="457200"/>
            <a:chOff x="1155" y="2174"/>
            <a:chExt cx="3849" cy="288"/>
          </a:xfrm>
        </p:grpSpPr>
        <p:sp>
          <p:nvSpPr>
            <p:cNvPr id="754700" name="Text Box 12"/>
            <p:cNvSpPr txBox="1">
              <a:spLocks noChangeArrowheads="1"/>
            </p:cNvSpPr>
            <p:nvPr/>
          </p:nvSpPr>
          <p:spPr bwMode="auto">
            <a:xfrm>
              <a:off x="1155" y="2174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1 . 1 1 1 0</a:t>
              </a:r>
            </a:p>
          </p:txBody>
        </p:sp>
        <p:sp>
          <p:nvSpPr>
            <p:cNvPr id="754701" name="Text Box 13"/>
            <p:cNvSpPr txBox="1">
              <a:spLocks noChangeArrowheads="1"/>
            </p:cNvSpPr>
            <p:nvPr/>
          </p:nvSpPr>
          <p:spPr bwMode="auto">
            <a:xfrm>
              <a:off x="3648" y="2198"/>
              <a:ext cx="13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余数为负，上商 0</a:t>
              </a:r>
            </a:p>
          </p:txBody>
        </p:sp>
      </p:grpSp>
      <p:sp>
        <p:nvSpPr>
          <p:cNvPr id="754702" name="Text Box 14"/>
          <p:cNvSpPr txBox="1">
            <a:spLocks noChangeArrowheads="1"/>
          </p:cNvSpPr>
          <p:nvPr/>
        </p:nvSpPr>
        <p:spPr bwMode="auto">
          <a:xfrm>
            <a:off x="1828800" y="3863975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0 . 1 1 0 1</a:t>
            </a:r>
          </a:p>
        </p:txBody>
      </p:sp>
      <p:sp>
        <p:nvSpPr>
          <p:cNvPr id="754703" name="Text Box 15"/>
          <p:cNvSpPr txBox="1">
            <a:spLocks noChangeArrowheads="1"/>
          </p:cNvSpPr>
          <p:nvPr/>
        </p:nvSpPr>
        <p:spPr bwMode="auto">
          <a:xfrm>
            <a:off x="5791200" y="3863975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恢复余数</a:t>
            </a:r>
            <a:endParaRPr lang="zh-CN" altLang="en-US" sz="2400" baseline="-25000">
              <a:latin typeface="Times New Roman" pitchFamily="18" charset="0"/>
            </a:endParaRP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833563" y="5430838"/>
            <a:ext cx="6110287" cy="457200"/>
            <a:chOff x="1155" y="3421"/>
            <a:chExt cx="3849" cy="288"/>
          </a:xfrm>
        </p:grpSpPr>
        <p:sp>
          <p:nvSpPr>
            <p:cNvPr id="754705" name="Text Box 17"/>
            <p:cNvSpPr txBox="1">
              <a:spLocks noChangeArrowheads="1"/>
            </p:cNvSpPr>
            <p:nvPr/>
          </p:nvSpPr>
          <p:spPr bwMode="auto">
            <a:xfrm>
              <a:off x="2956" y="342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</a:t>
              </a:r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1155" y="3421"/>
              <a:ext cx="3849" cy="288"/>
              <a:chOff x="1155" y="3421"/>
              <a:chExt cx="3849" cy="288"/>
            </a:xfrm>
          </p:grpSpPr>
          <p:sp>
            <p:nvSpPr>
              <p:cNvPr id="754707" name="Text Box 19"/>
              <p:cNvSpPr txBox="1">
                <a:spLocks noChangeArrowheads="1"/>
              </p:cNvSpPr>
              <p:nvPr/>
            </p:nvSpPr>
            <p:spPr bwMode="auto">
              <a:xfrm>
                <a:off x="1155" y="3421"/>
                <a:ext cx="8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0 . 1 0 0 1</a:t>
                </a:r>
              </a:p>
            </p:txBody>
          </p:sp>
          <p:sp>
            <p:nvSpPr>
              <p:cNvPr id="754708" name="Text Box 20"/>
              <p:cNvSpPr txBox="1">
                <a:spLocks noChangeArrowheads="1"/>
              </p:cNvSpPr>
              <p:nvPr/>
            </p:nvSpPr>
            <p:spPr bwMode="auto">
              <a:xfrm>
                <a:off x="3648" y="3446"/>
                <a:ext cx="13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余数为正，上商 1</a:t>
                </a:r>
              </a:p>
            </p:txBody>
          </p:sp>
        </p:grpSp>
      </p:grpSp>
      <p:sp>
        <p:nvSpPr>
          <p:cNvPr id="754709" name="Text Box 21"/>
          <p:cNvSpPr txBox="1">
            <a:spLocks noChangeArrowheads="1"/>
          </p:cNvSpPr>
          <p:nvPr/>
        </p:nvSpPr>
        <p:spPr bwMode="auto">
          <a:xfrm>
            <a:off x="5791200" y="6257925"/>
            <a:ext cx="1241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+[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*]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54710" name="Line 22"/>
          <p:cNvSpPr>
            <a:spLocks noChangeShapeType="1"/>
          </p:cNvSpPr>
          <p:nvPr/>
        </p:nvSpPr>
        <p:spPr bwMode="auto">
          <a:xfrm>
            <a:off x="1524000" y="4289425"/>
            <a:ext cx="6781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54711" name="Line 23"/>
          <p:cNvSpPr>
            <a:spLocks noChangeShapeType="1"/>
          </p:cNvSpPr>
          <p:nvPr/>
        </p:nvSpPr>
        <p:spPr bwMode="auto">
          <a:xfrm>
            <a:off x="1524000" y="5486400"/>
            <a:ext cx="6781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1833563" y="4648200"/>
            <a:ext cx="4659312" cy="457200"/>
            <a:chOff x="1155" y="2928"/>
            <a:chExt cx="2935" cy="288"/>
          </a:xfrm>
        </p:grpSpPr>
        <p:sp>
          <p:nvSpPr>
            <p:cNvPr id="754713" name="Text Box 25"/>
            <p:cNvSpPr txBox="1">
              <a:spLocks noChangeArrowheads="1"/>
            </p:cNvSpPr>
            <p:nvPr/>
          </p:nvSpPr>
          <p:spPr bwMode="auto">
            <a:xfrm>
              <a:off x="1155" y="2928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1 . 0 1 1 0</a:t>
              </a:r>
            </a:p>
          </p:txBody>
        </p:sp>
        <p:sp>
          <p:nvSpPr>
            <p:cNvPr id="754714" name="Text Box 26"/>
            <p:cNvSpPr txBox="1">
              <a:spLocks noChangeArrowheads="1"/>
            </p:cNvSpPr>
            <p:nvPr/>
          </p:nvSpPr>
          <p:spPr bwMode="auto">
            <a:xfrm>
              <a:off x="2956" y="29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</a:t>
              </a:r>
            </a:p>
          </p:txBody>
        </p:sp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3696" y="2928"/>
              <a:ext cx="394" cy="288"/>
              <a:chOff x="3696" y="2928"/>
              <a:chExt cx="394" cy="288"/>
            </a:xfrm>
          </p:grpSpPr>
          <p:sp>
            <p:nvSpPr>
              <p:cNvPr id="754716" name="Text Box 28"/>
              <p:cNvSpPr txBox="1">
                <a:spLocks noChangeArrowheads="1"/>
              </p:cNvSpPr>
              <p:nvPr/>
            </p:nvSpPr>
            <p:spPr bwMode="auto">
              <a:xfrm>
                <a:off x="3878" y="292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754717" name="Line 29"/>
              <p:cNvSpPr>
                <a:spLocks noChangeShapeType="1"/>
              </p:cNvSpPr>
              <p:nvPr/>
            </p:nvSpPr>
            <p:spPr bwMode="auto">
              <a:xfrm flipH="1">
                <a:off x="3696" y="3065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1833563" y="5845175"/>
            <a:ext cx="4659312" cy="457200"/>
            <a:chOff x="1155" y="3682"/>
            <a:chExt cx="2935" cy="288"/>
          </a:xfrm>
        </p:grpSpPr>
        <p:sp>
          <p:nvSpPr>
            <p:cNvPr id="754719" name="Text Box 31"/>
            <p:cNvSpPr txBox="1">
              <a:spLocks noChangeArrowheads="1"/>
            </p:cNvSpPr>
            <p:nvPr/>
          </p:nvSpPr>
          <p:spPr bwMode="auto">
            <a:xfrm>
              <a:off x="1155" y="3682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1 . 0 0 1 0</a:t>
              </a:r>
            </a:p>
          </p:txBody>
        </p:sp>
        <p:sp>
          <p:nvSpPr>
            <p:cNvPr id="754720" name="Text Box 32"/>
            <p:cNvSpPr txBox="1">
              <a:spLocks noChangeArrowheads="1"/>
            </p:cNvSpPr>
            <p:nvPr/>
          </p:nvSpPr>
          <p:spPr bwMode="auto">
            <a:xfrm>
              <a:off x="2832" y="3682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0 1</a:t>
              </a:r>
            </a:p>
          </p:txBody>
        </p:sp>
        <p:sp>
          <p:nvSpPr>
            <p:cNvPr id="754721" name="Text Box 33"/>
            <p:cNvSpPr txBox="1">
              <a:spLocks noChangeArrowheads="1"/>
            </p:cNvSpPr>
            <p:nvPr/>
          </p:nvSpPr>
          <p:spPr bwMode="auto">
            <a:xfrm>
              <a:off x="3878" y="368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54722" name="Line 34"/>
            <p:cNvSpPr>
              <a:spLocks noChangeShapeType="1"/>
            </p:cNvSpPr>
            <p:nvPr/>
          </p:nvSpPr>
          <p:spPr bwMode="auto">
            <a:xfrm flipH="1">
              <a:off x="3696" y="3819"/>
              <a:ext cx="19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54723" name="Text Box 35"/>
          <p:cNvSpPr txBox="1">
            <a:spLocks noChangeArrowheads="1"/>
          </p:cNvSpPr>
          <p:nvPr/>
        </p:nvSpPr>
        <p:spPr bwMode="auto">
          <a:xfrm>
            <a:off x="5791200" y="5060950"/>
            <a:ext cx="1165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+[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*]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54724" name="Text Box 36"/>
          <p:cNvSpPr txBox="1">
            <a:spLocks noChangeArrowheads="1"/>
          </p:cNvSpPr>
          <p:nvPr/>
        </p:nvSpPr>
        <p:spPr bwMode="auto">
          <a:xfrm>
            <a:off x="457200" y="1173163"/>
            <a:ext cx="10001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解：</a:t>
            </a:r>
          </a:p>
        </p:txBody>
      </p: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1524000" y="2179638"/>
            <a:ext cx="6781800" cy="4498975"/>
            <a:chOff x="960" y="1373"/>
            <a:chExt cx="4272" cy="2834"/>
          </a:xfrm>
        </p:grpSpPr>
        <p:sp>
          <p:nvSpPr>
            <p:cNvPr id="754726" name="Line 38"/>
            <p:cNvSpPr>
              <a:spLocks noChangeShapeType="1"/>
            </p:cNvSpPr>
            <p:nvPr/>
          </p:nvSpPr>
          <p:spPr bwMode="auto">
            <a:xfrm>
              <a:off x="2304" y="1385"/>
              <a:ext cx="0" cy="28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4727" name="Line 39"/>
            <p:cNvSpPr>
              <a:spLocks noChangeShapeType="1"/>
            </p:cNvSpPr>
            <p:nvPr/>
          </p:nvSpPr>
          <p:spPr bwMode="auto">
            <a:xfrm>
              <a:off x="3504" y="1385"/>
              <a:ext cx="0" cy="28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4728" name="Text Box 40"/>
            <p:cNvSpPr txBox="1">
              <a:spLocks noChangeArrowheads="1"/>
            </p:cNvSpPr>
            <p:nvPr/>
          </p:nvSpPr>
          <p:spPr bwMode="auto">
            <a:xfrm>
              <a:off x="1008" y="1411"/>
              <a:ext cx="369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被除数（余数）            商                       说      明</a:t>
              </a:r>
            </a:p>
          </p:txBody>
        </p:sp>
        <p:sp>
          <p:nvSpPr>
            <p:cNvPr id="754729" name="Line 41"/>
            <p:cNvSpPr>
              <a:spLocks noChangeShapeType="1"/>
            </p:cNvSpPr>
            <p:nvPr/>
          </p:nvSpPr>
          <p:spPr bwMode="auto">
            <a:xfrm>
              <a:off x="960" y="1680"/>
              <a:ext cx="4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4730" name="Line 42"/>
            <p:cNvSpPr>
              <a:spLocks noChangeShapeType="1"/>
            </p:cNvSpPr>
            <p:nvPr/>
          </p:nvSpPr>
          <p:spPr bwMode="auto">
            <a:xfrm>
              <a:off x="960" y="1373"/>
              <a:ext cx="4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54731" name="Text Box 43"/>
          <p:cNvSpPr txBox="1">
            <a:spLocks noChangeArrowheads="1"/>
          </p:cNvSpPr>
          <p:nvPr/>
        </p:nvSpPr>
        <p:spPr bwMode="auto">
          <a:xfrm>
            <a:off x="1143000" y="1277938"/>
            <a:ext cx="3751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原</a:t>
            </a:r>
            <a:r>
              <a:rPr lang="zh-CN" altLang="en-US" sz="2400">
                <a:latin typeface="Times New Roman" pitchFamily="18" charset="0"/>
              </a:rPr>
              <a:t> = 1.1011   [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原</a:t>
            </a:r>
            <a:r>
              <a:rPr lang="zh-CN" altLang="en-US" sz="20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= 1.1101</a:t>
            </a:r>
          </a:p>
        </p:txBody>
      </p:sp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1066800" y="1741488"/>
            <a:ext cx="3011488" cy="457200"/>
            <a:chOff x="672" y="1097"/>
            <a:chExt cx="1897" cy="288"/>
          </a:xfrm>
        </p:grpSpPr>
        <p:sp>
          <p:nvSpPr>
            <p:cNvPr id="754733" name="Text Box 45"/>
            <p:cNvSpPr txBox="1">
              <a:spLocks noChangeArrowheads="1"/>
            </p:cNvSpPr>
            <p:nvPr/>
          </p:nvSpPr>
          <p:spPr bwMode="auto">
            <a:xfrm>
              <a:off x="672" y="1097"/>
              <a:ext cx="18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495300" indent="-495300"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①   </a:t>
              </a:r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 baseline="-25000">
                  <a:latin typeface="Times New Roman" pitchFamily="18" charset="0"/>
                </a:rPr>
                <a:t>0</a:t>
              </a:r>
              <a:r>
                <a:rPr lang="en-US" altLang="zh-CN" sz="2400">
                  <a:latin typeface="Times New Roman" pitchFamily="18" charset="0"/>
                </a:rPr>
                <a:t>    </a:t>
              </a:r>
              <a:r>
                <a:rPr lang="en-US" altLang="zh-CN">
                  <a:latin typeface="Times New Roman" pitchFamily="18" charset="0"/>
                </a:rPr>
                <a:t> </a:t>
              </a:r>
              <a:r>
                <a:rPr lang="en-US" altLang="zh-CN" sz="24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0</a:t>
              </a:r>
              <a:r>
                <a:rPr lang="en-US" altLang="zh-CN" sz="2400">
                  <a:latin typeface="Times New Roman" pitchFamily="18" charset="0"/>
                </a:rPr>
                <a:t> = 1 </a:t>
              </a:r>
              <a:r>
                <a:rPr lang="en-US" altLang="zh-CN">
                  <a:latin typeface="Times New Roman" pitchFamily="18" charset="0"/>
                </a:rPr>
                <a:t> </a:t>
              </a:r>
              <a:r>
                <a:rPr lang="en-US" altLang="zh-CN" sz="2400">
                  <a:latin typeface="Times New Roman" pitchFamily="18" charset="0"/>
                </a:rPr>
                <a:t>   </a:t>
              </a:r>
              <a:r>
                <a:rPr lang="en-US" altLang="zh-CN" sz="1000">
                  <a:latin typeface="Times New Roman" pitchFamily="18" charset="0"/>
                </a:rPr>
                <a:t> </a:t>
              </a:r>
              <a:r>
                <a:rPr lang="en-US" altLang="zh-CN" sz="2400">
                  <a:latin typeface="Times New Roman" pitchFamily="18" charset="0"/>
                </a:rPr>
                <a:t>1 = 0</a:t>
              </a:r>
            </a:p>
          </p:txBody>
        </p:sp>
        <p:sp>
          <p:nvSpPr>
            <p:cNvPr id="754734" name="AutoShape 46"/>
            <p:cNvSpPr>
              <a:spLocks noChangeArrowheads="1"/>
            </p:cNvSpPr>
            <p:nvPr/>
          </p:nvSpPr>
          <p:spPr bwMode="auto">
            <a:xfrm>
              <a:off x="1267" y="1171"/>
              <a:ext cx="125" cy="125"/>
            </a:xfrm>
            <a:prstGeom prst="flowChartOr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754735" name="AutoShape 47"/>
            <p:cNvSpPr>
              <a:spLocks noChangeArrowheads="1"/>
            </p:cNvSpPr>
            <p:nvPr/>
          </p:nvSpPr>
          <p:spPr bwMode="auto">
            <a:xfrm>
              <a:off x="1939" y="1171"/>
              <a:ext cx="125" cy="125"/>
            </a:xfrm>
            <a:prstGeom prst="flowChartOr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zh-CN" sz="2800">
                <a:latin typeface="Times New Roman" pitchFamily="18" charset="0"/>
              </a:endParaRPr>
            </a:p>
          </p:txBody>
        </p:sp>
      </p:grpSp>
      <p:sp>
        <p:nvSpPr>
          <p:cNvPr id="754736" name="Text Box 48"/>
          <p:cNvSpPr txBox="1">
            <a:spLocks noChangeArrowheads="1"/>
          </p:cNvSpPr>
          <p:nvPr/>
        </p:nvSpPr>
        <p:spPr bwMode="auto">
          <a:xfrm>
            <a:off x="1073150" y="2189163"/>
            <a:ext cx="49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95300" indent="-495300"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②</a:t>
            </a:r>
          </a:p>
        </p:txBody>
      </p:sp>
      <p:grpSp>
        <p:nvGrpSpPr>
          <p:cNvPr id="10" name="Group 49"/>
          <p:cNvGrpSpPr>
            <a:grpSpLocks/>
          </p:cNvGrpSpPr>
          <p:nvPr/>
        </p:nvGrpSpPr>
        <p:grpSpPr bwMode="auto">
          <a:xfrm>
            <a:off x="457200" y="609600"/>
            <a:ext cx="6721475" cy="720725"/>
            <a:chOff x="288" y="384"/>
            <a:chExt cx="4234" cy="454"/>
          </a:xfrm>
        </p:grpSpPr>
        <p:grpSp>
          <p:nvGrpSpPr>
            <p:cNvPr id="11" name="Group 50"/>
            <p:cNvGrpSpPr>
              <a:grpSpLocks/>
            </p:cNvGrpSpPr>
            <p:nvPr/>
          </p:nvGrpSpPr>
          <p:grpSpPr bwMode="auto">
            <a:xfrm>
              <a:off x="1056" y="384"/>
              <a:ext cx="3466" cy="454"/>
              <a:chOff x="1056" y="384"/>
              <a:chExt cx="3466" cy="454"/>
            </a:xfrm>
          </p:grpSpPr>
          <p:sp>
            <p:nvSpPr>
              <p:cNvPr id="754739" name="Text Box 51"/>
              <p:cNvSpPr txBox="1">
                <a:spLocks noChangeArrowheads="1"/>
              </p:cNvSpPr>
              <p:nvPr/>
            </p:nvSpPr>
            <p:spPr bwMode="auto">
              <a:xfrm>
                <a:off x="1056" y="512"/>
                <a:ext cx="225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i="1">
                    <a:latin typeface="Times New Roman" pitchFamily="18" charset="0"/>
                  </a:rPr>
                  <a:t>x</a:t>
                </a:r>
                <a:r>
                  <a:rPr lang="en-US" altLang="zh-CN" sz="2400">
                    <a:latin typeface="Times New Roman" pitchFamily="18" charset="0"/>
                  </a:rPr>
                  <a:t> = </a:t>
                </a:r>
                <a:r>
                  <a:rPr lang="en-US" altLang="zh-CN" sz="2400">
                    <a:latin typeface="Times New Roman" pitchFamily="18" charset="0"/>
                    <a:cs typeface="Times New Roman" pitchFamily="18" charset="0"/>
                  </a:rPr>
                  <a:t>– 0.1011   </a:t>
                </a:r>
                <a:r>
                  <a:rPr lang="en-US" altLang="zh-CN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i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z="2400">
                    <a:latin typeface="Times New Roman" pitchFamily="18" charset="0"/>
                    <a:cs typeface="Times New Roman" pitchFamily="18" charset="0"/>
                  </a:rPr>
                  <a:t> = – 0.1101</a:t>
                </a:r>
                <a:endParaRPr lang="zh-CN" altLang="en-US" sz="2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54740" name="Text Box 52"/>
              <p:cNvSpPr txBox="1">
                <a:spLocks noChangeArrowheads="1"/>
              </p:cNvSpPr>
              <p:nvPr/>
            </p:nvSpPr>
            <p:spPr bwMode="auto">
              <a:xfrm>
                <a:off x="3510" y="500"/>
                <a:ext cx="30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求</a:t>
                </a:r>
              </a:p>
            </p:txBody>
          </p:sp>
          <p:grpSp>
            <p:nvGrpSpPr>
              <p:cNvPr id="12" name="Group 53"/>
              <p:cNvGrpSpPr>
                <a:grpSpLocks/>
              </p:cNvGrpSpPr>
              <p:nvPr/>
            </p:nvGrpSpPr>
            <p:grpSpPr bwMode="auto">
              <a:xfrm>
                <a:off x="3872" y="384"/>
                <a:ext cx="650" cy="454"/>
                <a:chOff x="902" y="1536"/>
                <a:chExt cx="650" cy="454"/>
              </a:xfrm>
            </p:grpSpPr>
            <p:sp>
              <p:nvSpPr>
                <p:cNvPr id="754742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902" y="1626"/>
                  <a:ext cx="650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800">
                      <a:latin typeface="Times New Roman" pitchFamily="18" charset="0"/>
                    </a:rPr>
                    <a:t>[    ]</a:t>
                  </a:r>
                  <a:r>
                    <a:rPr lang="zh-CN" altLang="en-US" sz="2000" baseline="-25000">
                      <a:latin typeface="Times New Roman" pitchFamily="18" charset="0"/>
                    </a:rPr>
                    <a:t>原</a:t>
                  </a:r>
                  <a:r>
                    <a:rPr lang="zh-CN" altLang="en-US" sz="2800">
                      <a:latin typeface="Times New Roman" pitchFamily="18" charset="0"/>
                    </a:rPr>
                    <a:t> </a:t>
                  </a:r>
                  <a:endParaRPr lang="en-US" altLang="zh-CN" sz="2800">
                    <a:latin typeface="Times New Roman" pitchFamily="18" charset="0"/>
                  </a:endParaRPr>
                </a:p>
              </p:txBody>
            </p:sp>
            <p:grpSp>
              <p:nvGrpSpPr>
                <p:cNvPr id="13" name="Group 55"/>
                <p:cNvGrpSpPr>
                  <a:grpSpLocks/>
                </p:cNvGrpSpPr>
                <p:nvPr/>
              </p:nvGrpSpPr>
              <p:grpSpPr bwMode="auto">
                <a:xfrm>
                  <a:off x="1036" y="1536"/>
                  <a:ext cx="212" cy="454"/>
                  <a:chOff x="1056" y="1728"/>
                  <a:chExt cx="212" cy="454"/>
                </a:xfrm>
              </p:grpSpPr>
              <p:sp>
                <p:nvSpPr>
                  <p:cNvPr id="754744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6" y="1728"/>
                    <a:ext cx="212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altLang="zh-CN" sz="2400" i="1">
                        <a:latin typeface="Times New Roman" pitchFamily="18" charset="0"/>
                      </a:rPr>
                      <a:t>x</a:t>
                    </a:r>
                  </a:p>
                </p:txBody>
              </p:sp>
              <p:sp>
                <p:nvSpPr>
                  <p:cNvPr id="754745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6" y="1894"/>
                    <a:ext cx="201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altLang="zh-CN" sz="2400" i="1">
                        <a:latin typeface="Times New Roman" pitchFamily="18" charset="0"/>
                      </a:rPr>
                      <a:t>y</a:t>
                    </a:r>
                  </a:p>
                </p:txBody>
              </p:sp>
              <p:sp>
                <p:nvSpPr>
                  <p:cNvPr id="754746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1070" y="1990"/>
                    <a:ext cx="19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754747" name="Text Box 59"/>
            <p:cNvSpPr txBox="1">
              <a:spLocks noChangeArrowheads="1"/>
            </p:cNvSpPr>
            <p:nvPr/>
          </p:nvSpPr>
          <p:spPr bwMode="auto">
            <a:xfrm>
              <a:off x="288" y="489"/>
              <a:ext cx="73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例6.24</a:t>
              </a:r>
            </a:p>
          </p:txBody>
        </p:sp>
      </p:grpSp>
      <p:sp>
        <p:nvSpPr>
          <p:cNvPr id="754748" name="Text Box 60"/>
          <p:cNvSpPr txBox="1">
            <a:spLocks noChangeArrowheads="1"/>
          </p:cNvSpPr>
          <p:nvPr/>
        </p:nvSpPr>
        <p:spPr bwMode="auto">
          <a:xfrm>
            <a:off x="4921250" y="54308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1</a:t>
            </a:r>
          </a:p>
        </p:txBody>
      </p:sp>
      <p:grpSp>
        <p:nvGrpSpPr>
          <p:cNvPr id="14" name="Group 61"/>
          <p:cNvGrpSpPr>
            <a:grpSpLocks/>
          </p:cNvGrpSpPr>
          <p:nvPr/>
        </p:nvGrpSpPr>
        <p:grpSpPr bwMode="auto">
          <a:xfrm>
            <a:off x="1833563" y="4233863"/>
            <a:ext cx="5665787" cy="457200"/>
            <a:chOff x="1155" y="2667"/>
            <a:chExt cx="3569" cy="288"/>
          </a:xfrm>
        </p:grpSpPr>
        <p:sp>
          <p:nvSpPr>
            <p:cNvPr id="754750" name="Text Box 62"/>
            <p:cNvSpPr txBox="1">
              <a:spLocks noChangeArrowheads="1"/>
            </p:cNvSpPr>
            <p:nvPr/>
          </p:nvSpPr>
          <p:spPr bwMode="auto">
            <a:xfrm>
              <a:off x="1155" y="2667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0 . 1 0 1 1</a:t>
              </a:r>
            </a:p>
          </p:txBody>
        </p:sp>
        <p:sp>
          <p:nvSpPr>
            <p:cNvPr id="754751" name="Text Box 63"/>
            <p:cNvSpPr txBox="1">
              <a:spLocks noChangeArrowheads="1"/>
            </p:cNvSpPr>
            <p:nvPr/>
          </p:nvSpPr>
          <p:spPr bwMode="auto">
            <a:xfrm>
              <a:off x="3648" y="2667"/>
              <a:ext cx="10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恢复后的余数</a:t>
              </a:r>
            </a:p>
          </p:txBody>
        </p:sp>
        <p:sp>
          <p:nvSpPr>
            <p:cNvPr id="754752" name="Text Box 64"/>
            <p:cNvSpPr txBox="1">
              <a:spLocks noChangeArrowheads="1"/>
            </p:cNvSpPr>
            <p:nvPr/>
          </p:nvSpPr>
          <p:spPr bwMode="auto">
            <a:xfrm>
              <a:off x="3100" y="26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754753" name="Text Box 65"/>
          <p:cNvSpPr txBox="1">
            <a:spLocks noChangeArrowheads="1"/>
          </p:cNvSpPr>
          <p:nvPr/>
        </p:nvSpPr>
        <p:spPr bwMode="auto">
          <a:xfrm>
            <a:off x="7086600" y="384968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+[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*]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54754" name="Text Box 66"/>
          <p:cNvSpPr txBox="1">
            <a:spLocks noChangeArrowheads="1"/>
          </p:cNvSpPr>
          <p:nvPr/>
        </p:nvSpPr>
        <p:spPr bwMode="auto">
          <a:xfrm>
            <a:off x="4953000" y="1277938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zh-CN" altLang="en-US" sz="2400">
                <a:latin typeface="Times New Roman" pitchFamily="18" charset="0"/>
              </a:rPr>
              <a:t> = 0.1101  [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zh-CN" altLang="en-US" sz="20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= 1.0011</a:t>
            </a:r>
          </a:p>
        </p:txBody>
      </p:sp>
      <p:sp>
        <p:nvSpPr>
          <p:cNvPr id="754755" name="AutoShape 67"/>
          <p:cNvSpPr>
            <a:spLocks noChangeArrowheads="1"/>
          </p:cNvSpPr>
          <p:nvPr/>
        </p:nvSpPr>
        <p:spPr bwMode="auto">
          <a:xfrm>
            <a:off x="382588" y="4495800"/>
            <a:ext cx="1317625" cy="450850"/>
          </a:xfrm>
          <a:prstGeom prst="wedgeRoundRectCallout">
            <a:avLst>
              <a:gd name="adj1" fmla="val 58681"/>
              <a:gd name="adj2" fmla="val 31250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逻辑左移</a:t>
            </a:r>
          </a:p>
        </p:txBody>
      </p:sp>
      <p:sp>
        <p:nvSpPr>
          <p:cNvPr id="754756" name="AutoShape 68"/>
          <p:cNvSpPr>
            <a:spLocks noChangeArrowheads="1"/>
          </p:cNvSpPr>
          <p:nvPr/>
        </p:nvSpPr>
        <p:spPr bwMode="auto">
          <a:xfrm>
            <a:off x="382588" y="5715000"/>
            <a:ext cx="1317625" cy="450850"/>
          </a:xfrm>
          <a:prstGeom prst="wedgeRoundRectCallout">
            <a:avLst>
              <a:gd name="adj1" fmla="val 58681"/>
              <a:gd name="adj2" fmla="val 31250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逻辑左移</a:t>
            </a:r>
          </a:p>
        </p:txBody>
      </p:sp>
      <p:sp>
        <p:nvSpPr>
          <p:cNvPr id="754757" name="Rectangle 6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grpSp>
        <p:nvGrpSpPr>
          <p:cNvPr id="15" name="Group 70"/>
          <p:cNvGrpSpPr>
            <a:grpSpLocks/>
          </p:cNvGrpSpPr>
          <p:nvPr/>
        </p:nvGrpSpPr>
        <p:grpSpPr bwMode="auto">
          <a:xfrm>
            <a:off x="1835150" y="2708275"/>
            <a:ext cx="1368425" cy="1944688"/>
            <a:chOff x="1156" y="1706"/>
            <a:chExt cx="862" cy="1225"/>
          </a:xfrm>
        </p:grpSpPr>
        <p:sp>
          <p:nvSpPr>
            <p:cNvPr id="754759" name="AutoShape 71"/>
            <p:cNvSpPr>
              <a:spLocks noChangeArrowheads="1"/>
            </p:cNvSpPr>
            <p:nvPr/>
          </p:nvSpPr>
          <p:spPr bwMode="auto">
            <a:xfrm>
              <a:off x="1156" y="1706"/>
              <a:ext cx="862" cy="227"/>
            </a:xfrm>
            <a:prstGeom prst="flowChartAlternateProcess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4760" name="AutoShape 72"/>
            <p:cNvSpPr>
              <a:spLocks noChangeArrowheads="1"/>
            </p:cNvSpPr>
            <p:nvPr/>
          </p:nvSpPr>
          <p:spPr bwMode="auto">
            <a:xfrm>
              <a:off x="1156" y="2704"/>
              <a:ext cx="862" cy="227"/>
            </a:xfrm>
            <a:prstGeom prst="flowChartAlternateProcess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4761" name="AutoShape 7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54762" name="Text Box 74"/>
          <p:cNvSpPr txBox="1">
            <a:spLocks noChangeArrowheads="1"/>
          </p:cNvSpPr>
          <p:nvPr/>
        </p:nvSpPr>
        <p:spPr bwMode="auto">
          <a:xfrm>
            <a:off x="1547813" y="3068638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+</a:t>
            </a:r>
          </a:p>
        </p:txBody>
      </p:sp>
      <p:sp>
        <p:nvSpPr>
          <p:cNvPr id="754763" name="Text Box 75"/>
          <p:cNvSpPr txBox="1">
            <a:spLocks noChangeArrowheads="1"/>
          </p:cNvSpPr>
          <p:nvPr/>
        </p:nvSpPr>
        <p:spPr bwMode="auto">
          <a:xfrm>
            <a:off x="1547813" y="3835400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+</a:t>
            </a:r>
          </a:p>
        </p:txBody>
      </p:sp>
      <p:sp>
        <p:nvSpPr>
          <p:cNvPr id="754764" name="Text Box 76"/>
          <p:cNvSpPr txBox="1">
            <a:spLocks noChangeArrowheads="1"/>
          </p:cNvSpPr>
          <p:nvPr/>
        </p:nvSpPr>
        <p:spPr bwMode="auto">
          <a:xfrm>
            <a:off x="1547813" y="5059363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+</a:t>
            </a:r>
          </a:p>
        </p:txBody>
      </p:sp>
      <p:sp>
        <p:nvSpPr>
          <p:cNvPr id="754765" name="Text Box 77"/>
          <p:cNvSpPr txBox="1">
            <a:spLocks noChangeArrowheads="1"/>
          </p:cNvSpPr>
          <p:nvPr/>
        </p:nvSpPr>
        <p:spPr bwMode="auto">
          <a:xfrm>
            <a:off x="1547813" y="6237288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+</a:t>
            </a:r>
          </a:p>
        </p:txBody>
      </p:sp>
      <p:sp>
        <p:nvSpPr>
          <p:cNvPr id="754766" name="Line 78"/>
          <p:cNvSpPr>
            <a:spLocks noChangeShapeType="1"/>
          </p:cNvSpPr>
          <p:nvPr/>
        </p:nvSpPr>
        <p:spPr bwMode="auto">
          <a:xfrm>
            <a:off x="1535113" y="6669088"/>
            <a:ext cx="6781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4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4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5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5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5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5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4" dur="500"/>
                                        <p:tgtEl>
                                          <p:spTgt spid="75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75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75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754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75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5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6" dur="500"/>
                                        <p:tgtEl>
                                          <p:spTgt spid="75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75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75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75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75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3" dur="500"/>
                                        <p:tgtEl>
                                          <p:spTgt spid="754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754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75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75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75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75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0" dur="500"/>
                                        <p:tgtEl>
                                          <p:spTgt spid="75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691" grpId="0" autoUpdateAnimBg="0"/>
      <p:bldP spid="754692" grpId="0" autoUpdateAnimBg="0"/>
      <p:bldP spid="754693" grpId="0" autoUpdateAnimBg="0"/>
      <p:bldP spid="754694" grpId="0" autoUpdateAnimBg="0"/>
      <p:bldP spid="754695" grpId="0" autoUpdateAnimBg="0"/>
      <p:bldP spid="754696" grpId="0" animBg="1"/>
      <p:bldP spid="754697" grpId="0" autoUpdateAnimBg="0"/>
      <p:bldP spid="754698" grpId="0" autoUpdateAnimBg="0"/>
      <p:bldP spid="754702" grpId="0" autoUpdateAnimBg="0"/>
      <p:bldP spid="754703" grpId="0" autoUpdateAnimBg="0"/>
      <p:bldP spid="754709" grpId="0" autoUpdateAnimBg="0"/>
      <p:bldP spid="754710" grpId="0" animBg="1"/>
      <p:bldP spid="754711" grpId="0" animBg="1"/>
      <p:bldP spid="754723" grpId="0" autoUpdateAnimBg="0"/>
      <p:bldP spid="754724" grpId="0" autoUpdateAnimBg="0"/>
      <p:bldP spid="754731" grpId="0" autoUpdateAnimBg="0"/>
      <p:bldP spid="754736" grpId="0" autoUpdateAnimBg="0"/>
      <p:bldP spid="754748" grpId="0" autoUpdateAnimBg="0"/>
      <p:bldP spid="754753" grpId="0" autoUpdateAnimBg="0"/>
      <p:bldP spid="754754" grpId="0" autoUpdateAnimBg="0"/>
      <p:bldP spid="754755" grpId="0" animBg="1" autoUpdateAnimBg="0"/>
      <p:bldP spid="754756" grpId="0" animBg="1" autoUpdateAnimBg="0"/>
      <p:bldP spid="754762" grpId="0"/>
      <p:bldP spid="754763" grpId="0"/>
      <p:bldP spid="754764" grpId="0"/>
      <p:bldP spid="754765" grpId="0"/>
      <p:bldP spid="75476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431925" y="815975"/>
            <a:ext cx="6054725" cy="457200"/>
            <a:chOff x="710" y="514"/>
            <a:chExt cx="3814" cy="288"/>
          </a:xfrm>
        </p:grpSpPr>
        <p:sp>
          <p:nvSpPr>
            <p:cNvPr id="755715" name="Text Box 3"/>
            <p:cNvSpPr txBox="1">
              <a:spLocks noChangeArrowheads="1"/>
            </p:cNvSpPr>
            <p:nvPr/>
          </p:nvSpPr>
          <p:spPr bwMode="auto">
            <a:xfrm>
              <a:off x="710" y="514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0 . 0 1 0 1</a:t>
              </a:r>
            </a:p>
          </p:txBody>
        </p:sp>
        <p:sp>
          <p:nvSpPr>
            <p:cNvPr id="755716" name="Text Box 4"/>
            <p:cNvSpPr txBox="1">
              <a:spLocks noChangeArrowheads="1"/>
            </p:cNvSpPr>
            <p:nvPr/>
          </p:nvSpPr>
          <p:spPr bwMode="auto">
            <a:xfrm>
              <a:off x="2294" y="514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0 1</a:t>
              </a:r>
            </a:p>
          </p:txBody>
        </p:sp>
        <p:sp>
          <p:nvSpPr>
            <p:cNvPr id="755717" name="Text Box 5"/>
            <p:cNvSpPr txBox="1">
              <a:spLocks noChangeArrowheads="1"/>
            </p:cNvSpPr>
            <p:nvPr/>
          </p:nvSpPr>
          <p:spPr bwMode="auto">
            <a:xfrm>
              <a:off x="3168" y="514"/>
              <a:ext cx="13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余数为正，上商 1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066800" y="457200"/>
            <a:ext cx="6781800" cy="3808413"/>
            <a:chOff x="480" y="288"/>
            <a:chExt cx="4272" cy="2399"/>
          </a:xfrm>
        </p:grpSpPr>
        <p:sp>
          <p:nvSpPr>
            <p:cNvPr id="755719" name="Line 7"/>
            <p:cNvSpPr>
              <a:spLocks noChangeShapeType="1"/>
            </p:cNvSpPr>
            <p:nvPr/>
          </p:nvSpPr>
          <p:spPr bwMode="auto">
            <a:xfrm>
              <a:off x="1824" y="336"/>
              <a:ext cx="0" cy="23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5720" name="Line 8"/>
            <p:cNvSpPr>
              <a:spLocks noChangeShapeType="1"/>
            </p:cNvSpPr>
            <p:nvPr/>
          </p:nvSpPr>
          <p:spPr bwMode="auto">
            <a:xfrm>
              <a:off x="3024" y="336"/>
              <a:ext cx="0" cy="23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5721" name="Line 9"/>
            <p:cNvSpPr>
              <a:spLocks noChangeShapeType="1"/>
            </p:cNvSpPr>
            <p:nvPr/>
          </p:nvSpPr>
          <p:spPr bwMode="auto">
            <a:xfrm>
              <a:off x="480" y="552"/>
              <a:ext cx="4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5722" name="Text Box 10"/>
            <p:cNvSpPr txBox="1">
              <a:spLocks noChangeArrowheads="1"/>
            </p:cNvSpPr>
            <p:nvPr/>
          </p:nvSpPr>
          <p:spPr bwMode="auto">
            <a:xfrm>
              <a:off x="528" y="288"/>
              <a:ext cx="368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被除数（余数）            商                       说      明</a:t>
              </a:r>
            </a:p>
          </p:txBody>
        </p:sp>
      </p:grpSp>
      <p:sp>
        <p:nvSpPr>
          <p:cNvPr id="755723" name="Text Box 11"/>
          <p:cNvSpPr txBox="1">
            <a:spLocks noChangeArrowheads="1"/>
          </p:cNvSpPr>
          <p:nvPr/>
        </p:nvSpPr>
        <p:spPr bwMode="auto">
          <a:xfrm>
            <a:off x="1431925" y="1609725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1 . 0 0 1 1</a:t>
            </a:r>
          </a:p>
        </p:txBody>
      </p:sp>
      <p:sp>
        <p:nvSpPr>
          <p:cNvPr id="755724" name="Text Box 12"/>
          <p:cNvSpPr txBox="1">
            <a:spLocks noChangeArrowheads="1"/>
          </p:cNvSpPr>
          <p:nvPr/>
        </p:nvSpPr>
        <p:spPr bwMode="auto">
          <a:xfrm>
            <a:off x="1431925" y="2343150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0 . 1 1 0 1</a:t>
            </a:r>
          </a:p>
        </p:txBody>
      </p:sp>
      <p:sp>
        <p:nvSpPr>
          <p:cNvPr id="755725" name="Text Box 13"/>
          <p:cNvSpPr txBox="1">
            <a:spLocks noChangeArrowheads="1"/>
          </p:cNvSpPr>
          <p:nvPr/>
        </p:nvSpPr>
        <p:spPr bwMode="auto">
          <a:xfrm>
            <a:off x="1431925" y="3473450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1 . 0 0 1 1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431925" y="1212850"/>
            <a:ext cx="4603750" cy="457200"/>
            <a:chOff x="710" y="764"/>
            <a:chExt cx="2900" cy="288"/>
          </a:xfrm>
        </p:grpSpPr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3216" y="764"/>
              <a:ext cx="394" cy="288"/>
              <a:chOff x="3216" y="780"/>
              <a:chExt cx="394" cy="288"/>
            </a:xfrm>
          </p:grpSpPr>
          <p:sp>
            <p:nvSpPr>
              <p:cNvPr id="755728" name="Text Box 16"/>
              <p:cNvSpPr txBox="1">
                <a:spLocks noChangeArrowheads="1"/>
              </p:cNvSpPr>
              <p:nvPr/>
            </p:nvSpPr>
            <p:spPr bwMode="auto">
              <a:xfrm>
                <a:off x="3398" y="78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755729" name="Line 17"/>
              <p:cNvSpPr>
                <a:spLocks noChangeShapeType="1"/>
              </p:cNvSpPr>
              <p:nvPr/>
            </p:nvSpPr>
            <p:spPr bwMode="auto">
              <a:xfrm flipH="1">
                <a:off x="3216" y="917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55730" name="Text Box 18"/>
            <p:cNvSpPr txBox="1">
              <a:spLocks noChangeArrowheads="1"/>
            </p:cNvSpPr>
            <p:nvPr/>
          </p:nvSpPr>
          <p:spPr bwMode="auto">
            <a:xfrm>
              <a:off x="710" y="764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0 . 1 0 1 0</a:t>
              </a:r>
            </a:p>
          </p:txBody>
        </p:sp>
        <p:sp>
          <p:nvSpPr>
            <p:cNvPr id="755731" name="Text Box 19"/>
            <p:cNvSpPr txBox="1">
              <a:spLocks noChangeArrowheads="1"/>
            </p:cNvSpPr>
            <p:nvPr/>
          </p:nvSpPr>
          <p:spPr bwMode="auto">
            <a:xfrm>
              <a:off x="2160" y="764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0 1 1</a:t>
              </a:r>
            </a:p>
          </p:txBody>
        </p:sp>
      </p:grpSp>
      <p:sp>
        <p:nvSpPr>
          <p:cNvPr id="755732" name="Line 20"/>
          <p:cNvSpPr>
            <a:spLocks noChangeShapeType="1"/>
          </p:cNvSpPr>
          <p:nvPr/>
        </p:nvSpPr>
        <p:spPr bwMode="auto">
          <a:xfrm>
            <a:off x="1066800" y="2006600"/>
            <a:ext cx="6781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55733" name="Line 21"/>
          <p:cNvSpPr>
            <a:spLocks noChangeShapeType="1"/>
          </p:cNvSpPr>
          <p:nvPr/>
        </p:nvSpPr>
        <p:spPr bwMode="auto">
          <a:xfrm>
            <a:off x="1066800" y="2740025"/>
            <a:ext cx="6781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55734" name="Line 22"/>
          <p:cNvSpPr>
            <a:spLocks noChangeShapeType="1"/>
          </p:cNvSpPr>
          <p:nvPr/>
        </p:nvSpPr>
        <p:spPr bwMode="auto">
          <a:xfrm>
            <a:off x="1066800" y="3870325"/>
            <a:ext cx="6781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55735" name="Text Box 23"/>
          <p:cNvSpPr txBox="1">
            <a:spLocks noChangeArrowheads="1"/>
          </p:cNvSpPr>
          <p:nvPr/>
        </p:nvSpPr>
        <p:spPr bwMode="auto">
          <a:xfrm>
            <a:off x="5330825" y="1557338"/>
            <a:ext cx="1241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+[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*]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1431925" y="1946275"/>
            <a:ext cx="6054725" cy="457200"/>
            <a:chOff x="710" y="1226"/>
            <a:chExt cx="3814" cy="288"/>
          </a:xfrm>
        </p:grpSpPr>
        <p:sp>
          <p:nvSpPr>
            <p:cNvPr id="755737" name="Text Box 25"/>
            <p:cNvSpPr txBox="1">
              <a:spLocks noChangeArrowheads="1"/>
            </p:cNvSpPr>
            <p:nvPr/>
          </p:nvSpPr>
          <p:spPr bwMode="auto">
            <a:xfrm>
              <a:off x="710" y="1226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1 . 1 1 0 1</a:t>
              </a:r>
            </a:p>
          </p:txBody>
        </p:sp>
        <p:sp>
          <p:nvSpPr>
            <p:cNvPr id="755738" name="Text Box 26"/>
            <p:cNvSpPr txBox="1">
              <a:spLocks noChangeArrowheads="1"/>
            </p:cNvSpPr>
            <p:nvPr/>
          </p:nvSpPr>
          <p:spPr bwMode="auto">
            <a:xfrm>
              <a:off x="2160" y="1226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0 1 1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755739" name="Text Box 27"/>
            <p:cNvSpPr txBox="1">
              <a:spLocks noChangeArrowheads="1"/>
            </p:cNvSpPr>
            <p:nvPr/>
          </p:nvSpPr>
          <p:spPr bwMode="auto">
            <a:xfrm>
              <a:off x="3168" y="1226"/>
              <a:ext cx="13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余数为负，上商 0</a:t>
              </a:r>
            </a:p>
          </p:txBody>
        </p:sp>
      </p:grpSp>
      <p:sp>
        <p:nvSpPr>
          <p:cNvPr id="755740" name="Text Box 28"/>
          <p:cNvSpPr txBox="1">
            <a:spLocks noChangeArrowheads="1"/>
          </p:cNvSpPr>
          <p:nvPr/>
        </p:nvSpPr>
        <p:spPr bwMode="auto">
          <a:xfrm>
            <a:off x="5334000" y="2346325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恢复余数</a:t>
            </a:r>
          </a:p>
        </p:txBody>
      </p: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1431925" y="3076575"/>
            <a:ext cx="4603750" cy="457200"/>
            <a:chOff x="710" y="1938"/>
            <a:chExt cx="2900" cy="288"/>
          </a:xfrm>
        </p:grpSpPr>
        <p:sp>
          <p:nvSpPr>
            <p:cNvPr id="755742" name="Text Box 30"/>
            <p:cNvSpPr txBox="1">
              <a:spLocks noChangeArrowheads="1"/>
            </p:cNvSpPr>
            <p:nvPr/>
          </p:nvSpPr>
          <p:spPr bwMode="auto">
            <a:xfrm>
              <a:off x="710" y="1938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1 . 0 1 0 0</a:t>
              </a:r>
            </a:p>
          </p:txBody>
        </p:sp>
        <p:sp>
          <p:nvSpPr>
            <p:cNvPr id="755743" name="Text Box 31"/>
            <p:cNvSpPr txBox="1">
              <a:spLocks noChangeArrowheads="1"/>
            </p:cNvSpPr>
            <p:nvPr/>
          </p:nvSpPr>
          <p:spPr bwMode="auto">
            <a:xfrm>
              <a:off x="2013" y="1938"/>
              <a:ext cx="6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0 1 1 0</a:t>
              </a:r>
            </a:p>
          </p:txBody>
        </p:sp>
        <p:grpSp>
          <p:nvGrpSpPr>
            <p:cNvPr id="8" name="Group 32"/>
            <p:cNvGrpSpPr>
              <a:grpSpLocks/>
            </p:cNvGrpSpPr>
            <p:nvPr/>
          </p:nvGrpSpPr>
          <p:grpSpPr bwMode="auto">
            <a:xfrm>
              <a:off x="3216" y="1938"/>
              <a:ext cx="394" cy="288"/>
              <a:chOff x="3216" y="1944"/>
              <a:chExt cx="394" cy="288"/>
            </a:xfrm>
          </p:grpSpPr>
          <p:sp>
            <p:nvSpPr>
              <p:cNvPr id="755745" name="Text Box 33"/>
              <p:cNvSpPr txBox="1">
                <a:spLocks noChangeArrowheads="1"/>
              </p:cNvSpPr>
              <p:nvPr/>
            </p:nvSpPr>
            <p:spPr bwMode="auto">
              <a:xfrm>
                <a:off x="3398" y="194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755746" name="Line 34"/>
              <p:cNvSpPr>
                <a:spLocks noChangeShapeType="1"/>
              </p:cNvSpPr>
              <p:nvPr/>
            </p:nvSpPr>
            <p:spPr bwMode="auto">
              <a:xfrm flipH="1">
                <a:off x="3216" y="2081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755747" name="Text Box 35"/>
          <p:cNvSpPr txBox="1">
            <a:spLocks noChangeArrowheads="1"/>
          </p:cNvSpPr>
          <p:nvPr/>
        </p:nvSpPr>
        <p:spPr bwMode="auto">
          <a:xfrm>
            <a:off x="5334000" y="3429000"/>
            <a:ext cx="1241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+[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*]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</a:p>
        </p:txBody>
      </p: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1431925" y="3810000"/>
            <a:ext cx="6054725" cy="457200"/>
            <a:chOff x="710" y="2400"/>
            <a:chExt cx="3814" cy="288"/>
          </a:xfrm>
        </p:grpSpPr>
        <p:sp>
          <p:nvSpPr>
            <p:cNvPr id="755749" name="Text Box 37"/>
            <p:cNvSpPr txBox="1">
              <a:spLocks noChangeArrowheads="1"/>
            </p:cNvSpPr>
            <p:nvPr/>
          </p:nvSpPr>
          <p:spPr bwMode="auto">
            <a:xfrm>
              <a:off x="710" y="2400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0 . 0 1 1 1</a:t>
              </a:r>
            </a:p>
          </p:txBody>
        </p:sp>
        <p:sp>
          <p:nvSpPr>
            <p:cNvPr id="755750" name="Text Box 38"/>
            <p:cNvSpPr txBox="1">
              <a:spLocks noChangeArrowheads="1"/>
            </p:cNvSpPr>
            <p:nvPr/>
          </p:nvSpPr>
          <p:spPr bwMode="auto">
            <a:xfrm>
              <a:off x="2016" y="2400"/>
              <a:ext cx="6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0 1 1 0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755751" name="Text Box 39"/>
            <p:cNvSpPr txBox="1">
              <a:spLocks noChangeArrowheads="1"/>
            </p:cNvSpPr>
            <p:nvPr/>
          </p:nvSpPr>
          <p:spPr bwMode="auto">
            <a:xfrm>
              <a:off x="3168" y="2400"/>
              <a:ext cx="13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余数为正，上商 1</a:t>
              </a:r>
            </a:p>
          </p:txBody>
        </p:sp>
      </p:grp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1539875" y="4232275"/>
            <a:ext cx="1819275" cy="720725"/>
            <a:chOff x="970" y="2666"/>
            <a:chExt cx="1146" cy="454"/>
          </a:xfrm>
        </p:grpSpPr>
        <p:sp>
          <p:nvSpPr>
            <p:cNvPr id="755753" name="Text Box 41"/>
            <p:cNvSpPr txBox="1">
              <a:spLocks noChangeArrowheads="1"/>
            </p:cNvSpPr>
            <p:nvPr/>
          </p:nvSpPr>
          <p:spPr bwMode="auto">
            <a:xfrm>
              <a:off x="1200" y="2778"/>
              <a:ext cx="9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= 0.1101</a:t>
              </a:r>
            </a:p>
          </p:txBody>
        </p:sp>
        <p:grpSp>
          <p:nvGrpSpPr>
            <p:cNvPr id="11" name="Group 42"/>
            <p:cNvGrpSpPr>
              <a:grpSpLocks/>
            </p:cNvGrpSpPr>
            <p:nvPr/>
          </p:nvGrpSpPr>
          <p:grpSpPr bwMode="auto">
            <a:xfrm>
              <a:off x="970" y="2666"/>
              <a:ext cx="308" cy="454"/>
              <a:chOff x="1056" y="1728"/>
              <a:chExt cx="308" cy="454"/>
            </a:xfrm>
          </p:grpSpPr>
          <p:sp>
            <p:nvSpPr>
              <p:cNvPr id="755755" name="Text Box 43"/>
              <p:cNvSpPr txBox="1">
                <a:spLocks noChangeArrowheads="1"/>
              </p:cNvSpPr>
              <p:nvPr/>
            </p:nvSpPr>
            <p:spPr bwMode="auto">
              <a:xfrm>
                <a:off x="1056" y="1728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i="1">
                    <a:latin typeface="Times New Roman" pitchFamily="18" charset="0"/>
                  </a:rPr>
                  <a:t>x</a:t>
                </a:r>
                <a:r>
                  <a:rPr lang="en-US" altLang="zh-CN" sz="2400">
                    <a:latin typeface="Times New Roman" pitchFamily="18" charset="0"/>
                  </a:rPr>
                  <a:t>*</a:t>
                </a:r>
              </a:p>
            </p:txBody>
          </p:sp>
          <p:sp>
            <p:nvSpPr>
              <p:cNvPr id="755756" name="Text Box 44"/>
              <p:cNvSpPr txBox="1">
                <a:spLocks noChangeArrowheads="1"/>
              </p:cNvSpPr>
              <p:nvPr/>
            </p:nvSpPr>
            <p:spPr bwMode="auto">
              <a:xfrm>
                <a:off x="1056" y="1894"/>
                <a:ext cx="29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i="1">
                    <a:latin typeface="Times New Roman" pitchFamily="18" charset="0"/>
                  </a:rPr>
                  <a:t>y</a:t>
                </a:r>
                <a:r>
                  <a:rPr lang="en-US" altLang="zh-CN" sz="2400">
                    <a:latin typeface="Times New Roman" pitchFamily="18" charset="0"/>
                  </a:rPr>
                  <a:t>*</a:t>
                </a:r>
              </a:p>
            </p:txBody>
          </p:sp>
          <p:sp>
            <p:nvSpPr>
              <p:cNvPr id="755757" name="Line 45"/>
              <p:cNvSpPr>
                <a:spLocks noChangeShapeType="1"/>
              </p:cNvSpPr>
              <p:nvPr/>
            </p:nvSpPr>
            <p:spPr bwMode="auto">
              <a:xfrm>
                <a:off x="1070" y="1990"/>
                <a:ext cx="19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Group 46"/>
          <p:cNvGrpSpPr>
            <a:grpSpLocks/>
          </p:cNvGrpSpPr>
          <p:nvPr/>
        </p:nvGrpSpPr>
        <p:grpSpPr bwMode="auto">
          <a:xfrm>
            <a:off x="457200" y="4648200"/>
            <a:ext cx="2901950" cy="773113"/>
            <a:chOff x="288" y="2928"/>
            <a:chExt cx="1828" cy="487"/>
          </a:xfrm>
        </p:grpSpPr>
        <p:sp>
          <p:nvSpPr>
            <p:cNvPr id="755759" name="Text Box 47"/>
            <p:cNvSpPr txBox="1">
              <a:spLocks noChangeArrowheads="1"/>
            </p:cNvSpPr>
            <p:nvPr/>
          </p:nvSpPr>
          <p:spPr bwMode="auto">
            <a:xfrm>
              <a:off x="288" y="3088"/>
              <a:ext cx="39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∴ </a:t>
              </a:r>
            </a:p>
          </p:txBody>
        </p:sp>
        <p:grpSp>
          <p:nvGrpSpPr>
            <p:cNvPr id="13" name="Group 48"/>
            <p:cNvGrpSpPr>
              <a:grpSpLocks/>
            </p:cNvGrpSpPr>
            <p:nvPr/>
          </p:nvGrpSpPr>
          <p:grpSpPr bwMode="auto">
            <a:xfrm>
              <a:off x="567" y="2928"/>
              <a:ext cx="619" cy="454"/>
              <a:chOff x="1085" y="1898"/>
              <a:chExt cx="619" cy="454"/>
            </a:xfrm>
          </p:grpSpPr>
          <p:sp>
            <p:nvSpPr>
              <p:cNvPr id="755761" name="Text Box 49"/>
              <p:cNvSpPr txBox="1">
                <a:spLocks noChangeArrowheads="1"/>
              </p:cNvSpPr>
              <p:nvPr/>
            </p:nvSpPr>
            <p:spPr bwMode="auto">
              <a:xfrm>
                <a:off x="1085" y="1988"/>
                <a:ext cx="619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[    ]</a:t>
                </a:r>
                <a:r>
                  <a:rPr lang="zh-CN" altLang="en-US" sz="2400" baseline="-25000">
                    <a:latin typeface="Times New Roman" pitchFamily="18" charset="0"/>
                  </a:rPr>
                  <a:t>原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grpSp>
            <p:nvGrpSpPr>
              <p:cNvPr id="14" name="Group 50"/>
              <p:cNvGrpSpPr>
                <a:grpSpLocks/>
              </p:cNvGrpSpPr>
              <p:nvPr/>
            </p:nvGrpSpPr>
            <p:grpSpPr bwMode="auto">
              <a:xfrm>
                <a:off x="1219" y="1898"/>
                <a:ext cx="212" cy="454"/>
                <a:chOff x="1056" y="1728"/>
                <a:chExt cx="212" cy="454"/>
              </a:xfrm>
            </p:grpSpPr>
            <p:sp>
              <p:nvSpPr>
                <p:cNvPr id="755763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1056" y="1728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 i="1">
                      <a:latin typeface="Times New Roman" pitchFamily="18" charset="0"/>
                    </a:rPr>
                    <a:t>x</a:t>
                  </a:r>
                </a:p>
              </p:txBody>
            </p:sp>
            <p:sp>
              <p:nvSpPr>
                <p:cNvPr id="755764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1056" y="1894"/>
                  <a:ext cx="20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 i="1">
                      <a:latin typeface="Times New Roman" pitchFamily="18" charset="0"/>
                    </a:rPr>
                    <a:t>y</a:t>
                  </a:r>
                </a:p>
              </p:txBody>
            </p:sp>
            <p:sp>
              <p:nvSpPr>
                <p:cNvPr id="755765" name="Line 53"/>
                <p:cNvSpPr>
                  <a:spLocks noChangeShapeType="1"/>
                </p:cNvSpPr>
                <p:nvPr/>
              </p:nvSpPr>
              <p:spPr bwMode="auto">
                <a:xfrm>
                  <a:off x="1070" y="1990"/>
                  <a:ext cx="19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55766" name="Text Box 54"/>
            <p:cNvSpPr txBox="1">
              <a:spLocks noChangeArrowheads="1"/>
            </p:cNvSpPr>
            <p:nvPr/>
          </p:nvSpPr>
          <p:spPr bwMode="auto">
            <a:xfrm>
              <a:off x="1200" y="3040"/>
              <a:ext cx="9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= 0.1101</a:t>
              </a:r>
            </a:p>
          </p:txBody>
        </p:sp>
      </p:grpSp>
      <p:sp>
        <p:nvSpPr>
          <p:cNvPr id="755767" name="Text Box 55"/>
          <p:cNvSpPr txBox="1">
            <a:spLocks noChangeArrowheads="1"/>
          </p:cNvSpPr>
          <p:nvPr/>
        </p:nvSpPr>
        <p:spPr bwMode="auto">
          <a:xfrm>
            <a:off x="4908550" y="4516438"/>
            <a:ext cx="1408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上商 5 次</a:t>
            </a:r>
          </a:p>
        </p:txBody>
      </p:sp>
      <p:sp>
        <p:nvSpPr>
          <p:cNvPr id="755768" name="Text Box 56"/>
          <p:cNvSpPr txBox="1">
            <a:spLocks noChangeArrowheads="1"/>
          </p:cNvSpPr>
          <p:nvPr/>
        </p:nvSpPr>
        <p:spPr bwMode="auto">
          <a:xfrm>
            <a:off x="4908550" y="5029200"/>
            <a:ext cx="2635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第一次上商判溢出</a:t>
            </a:r>
          </a:p>
        </p:txBody>
      </p:sp>
      <p:sp>
        <p:nvSpPr>
          <p:cNvPr id="755769" name="Text Box 57"/>
          <p:cNvSpPr txBox="1">
            <a:spLocks noChangeArrowheads="1"/>
          </p:cNvSpPr>
          <p:nvPr/>
        </p:nvSpPr>
        <p:spPr bwMode="auto">
          <a:xfrm>
            <a:off x="838200" y="5562600"/>
            <a:ext cx="2555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余数为正    上商 1</a:t>
            </a:r>
          </a:p>
        </p:txBody>
      </p:sp>
      <p:sp>
        <p:nvSpPr>
          <p:cNvPr id="755770" name="Text Box 58"/>
          <p:cNvSpPr txBox="1">
            <a:spLocks noChangeArrowheads="1"/>
          </p:cNvSpPr>
          <p:nvPr/>
        </p:nvSpPr>
        <p:spPr bwMode="auto">
          <a:xfrm>
            <a:off x="838200" y="6170613"/>
            <a:ext cx="4087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余数为负    上商 0，恢复余数</a:t>
            </a:r>
          </a:p>
        </p:txBody>
      </p:sp>
      <p:sp>
        <p:nvSpPr>
          <p:cNvPr id="755771" name="Text Box 59"/>
          <p:cNvSpPr txBox="1">
            <a:spLocks noChangeArrowheads="1"/>
          </p:cNvSpPr>
          <p:nvPr/>
        </p:nvSpPr>
        <p:spPr bwMode="auto">
          <a:xfrm>
            <a:off x="4908550" y="5551488"/>
            <a:ext cx="1101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移 4 次</a:t>
            </a:r>
          </a:p>
        </p:txBody>
      </p:sp>
      <p:sp>
        <p:nvSpPr>
          <p:cNvPr id="755772" name="Text Box 60"/>
          <p:cNvSpPr txBox="1">
            <a:spLocks noChangeArrowheads="1"/>
          </p:cNvSpPr>
          <p:nvPr/>
        </p:nvSpPr>
        <p:spPr bwMode="auto">
          <a:xfrm>
            <a:off x="4419600" y="8159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755773" name="Text Box 61"/>
          <p:cNvSpPr txBox="1">
            <a:spLocks noChangeArrowheads="1"/>
          </p:cNvSpPr>
          <p:nvPr/>
        </p:nvSpPr>
        <p:spPr bwMode="auto">
          <a:xfrm>
            <a:off x="4419600" y="1946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0</a:t>
            </a:r>
          </a:p>
        </p:txBody>
      </p:sp>
      <p:grpSp>
        <p:nvGrpSpPr>
          <p:cNvPr id="15" name="Group 62"/>
          <p:cNvGrpSpPr>
            <a:grpSpLocks/>
          </p:cNvGrpSpPr>
          <p:nvPr/>
        </p:nvGrpSpPr>
        <p:grpSpPr bwMode="auto">
          <a:xfrm>
            <a:off x="1431925" y="2679700"/>
            <a:ext cx="5610225" cy="457200"/>
            <a:chOff x="710" y="1688"/>
            <a:chExt cx="3534" cy="288"/>
          </a:xfrm>
        </p:grpSpPr>
        <p:sp>
          <p:nvSpPr>
            <p:cNvPr id="755775" name="Text Box 63"/>
            <p:cNvSpPr txBox="1">
              <a:spLocks noChangeArrowheads="1"/>
            </p:cNvSpPr>
            <p:nvPr/>
          </p:nvSpPr>
          <p:spPr bwMode="auto">
            <a:xfrm>
              <a:off x="710" y="1688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0 . 1 0 1 0</a:t>
              </a:r>
            </a:p>
          </p:txBody>
        </p:sp>
        <p:sp>
          <p:nvSpPr>
            <p:cNvPr id="755776" name="Text Box 64"/>
            <p:cNvSpPr txBox="1">
              <a:spLocks noChangeArrowheads="1"/>
            </p:cNvSpPr>
            <p:nvPr/>
          </p:nvSpPr>
          <p:spPr bwMode="auto">
            <a:xfrm>
              <a:off x="3168" y="1688"/>
              <a:ext cx="10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恢复后的余数</a:t>
              </a:r>
            </a:p>
          </p:txBody>
        </p:sp>
        <p:sp>
          <p:nvSpPr>
            <p:cNvPr id="755777" name="Text Box 65"/>
            <p:cNvSpPr txBox="1">
              <a:spLocks noChangeArrowheads="1"/>
            </p:cNvSpPr>
            <p:nvPr/>
          </p:nvSpPr>
          <p:spPr bwMode="auto">
            <a:xfrm>
              <a:off x="2160" y="1688"/>
              <a:ext cx="6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0 1 1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zh-CN" altLang="en-US" sz="2400"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755778" name="Text Box 66"/>
          <p:cNvSpPr txBox="1">
            <a:spLocks noChangeArrowheads="1"/>
          </p:cNvSpPr>
          <p:nvPr/>
        </p:nvSpPr>
        <p:spPr bwMode="auto">
          <a:xfrm>
            <a:off x="4418013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755779" name="Text Box 67"/>
          <p:cNvSpPr txBox="1">
            <a:spLocks noChangeArrowheads="1"/>
          </p:cNvSpPr>
          <p:nvPr/>
        </p:nvSpPr>
        <p:spPr bwMode="auto">
          <a:xfrm>
            <a:off x="6400800" y="2306638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+[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*]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55780" name="AutoShape 68"/>
          <p:cNvSpPr>
            <a:spLocks noChangeArrowheads="1"/>
          </p:cNvSpPr>
          <p:nvPr/>
        </p:nvSpPr>
        <p:spPr bwMode="auto">
          <a:xfrm>
            <a:off x="74613" y="2971800"/>
            <a:ext cx="1317625" cy="450850"/>
          </a:xfrm>
          <a:prstGeom prst="wedgeRoundRectCallout">
            <a:avLst>
              <a:gd name="adj1" fmla="val 58681"/>
              <a:gd name="adj2" fmla="val 31250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逻辑左移</a:t>
            </a:r>
          </a:p>
        </p:txBody>
      </p:sp>
      <p:sp>
        <p:nvSpPr>
          <p:cNvPr id="755781" name="Rectangle 6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55782" name="AutoShape 70"/>
          <p:cNvSpPr>
            <a:spLocks noChangeArrowheads="1"/>
          </p:cNvSpPr>
          <p:nvPr/>
        </p:nvSpPr>
        <p:spPr bwMode="auto">
          <a:xfrm>
            <a:off x="74613" y="1125538"/>
            <a:ext cx="1317625" cy="450850"/>
          </a:xfrm>
          <a:prstGeom prst="wedgeRoundRectCallout">
            <a:avLst>
              <a:gd name="adj1" fmla="val 58681"/>
              <a:gd name="adj2" fmla="val 31250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latin typeface="Times New Roman" pitchFamily="18" charset="0"/>
              </a:rPr>
              <a:t>逻辑左移</a:t>
            </a:r>
          </a:p>
        </p:txBody>
      </p:sp>
      <p:grpSp>
        <p:nvGrpSpPr>
          <p:cNvPr id="16" name="Group 71"/>
          <p:cNvGrpSpPr>
            <a:grpSpLocks/>
          </p:cNvGrpSpPr>
          <p:nvPr/>
        </p:nvGrpSpPr>
        <p:grpSpPr bwMode="auto">
          <a:xfrm>
            <a:off x="1449388" y="1268413"/>
            <a:ext cx="1368425" cy="1825625"/>
            <a:chOff x="913" y="799"/>
            <a:chExt cx="862" cy="1150"/>
          </a:xfrm>
        </p:grpSpPr>
        <p:sp>
          <p:nvSpPr>
            <p:cNvPr id="755784" name="AutoShape 72"/>
            <p:cNvSpPr>
              <a:spLocks noChangeArrowheads="1"/>
            </p:cNvSpPr>
            <p:nvPr/>
          </p:nvSpPr>
          <p:spPr bwMode="auto">
            <a:xfrm>
              <a:off x="913" y="799"/>
              <a:ext cx="862" cy="227"/>
            </a:xfrm>
            <a:prstGeom prst="flowChartAlternateProcess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5785" name="AutoShape 73"/>
            <p:cNvSpPr>
              <a:spLocks noChangeArrowheads="1"/>
            </p:cNvSpPr>
            <p:nvPr/>
          </p:nvSpPr>
          <p:spPr bwMode="auto">
            <a:xfrm>
              <a:off x="913" y="1722"/>
              <a:ext cx="862" cy="227"/>
            </a:xfrm>
            <a:prstGeom prst="flowChartAlternateProcess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5786" name="AutoShape 7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55787" name="Text Box 75"/>
          <p:cNvSpPr txBox="1">
            <a:spLocks noChangeArrowheads="1"/>
          </p:cNvSpPr>
          <p:nvPr/>
        </p:nvSpPr>
        <p:spPr bwMode="auto">
          <a:xfrm>
            <a:off x="1116013" y="160337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+</a:t>
            </a:r>
          </a:p>
        </p:txBody>
      </p:sp>
      <p:sp>
        <p:nvSpPr>
          <p:cNvPr id="755788" name="Text Box 76"/>
          <p:cNvSpPr txBox="1">
            <a:spLocks noChangeArrowheads="1"/>
          </p:cNvSpPr>
          <p:nvPr/>
        </p:nvSpPr>
        <p:spPr bwMode="auto">
          <a:xfrm>
            <a:off x="1116013" y="2324100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+</a:t>
            </a:r>
          </a:p>
        </p:txBody>
      </p:sp>
      <p:sp>
        <p:nvSpPr>
          <p:cNvPr id="755789" name="Text Box 77"/>
          <p:cNvSpPr txBox="1">
            <a:spLocks noChangeArrowheads="1"/>
          </p:cNvSpPr>
          <p:nvPr/>
        </p:nvSpPr>
        <p:spPr bwMode="auto">
          <a:xfrm>
            <a:off x="1116013" y="347662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5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5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75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55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55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75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5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5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500"/>
                                        <p:tgtEl>
                                          <p:spTgt spid="75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75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755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75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75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8" dur="500"/>
                                        <p:tgtEl>
                                          <p:spTgt spid="755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75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755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755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755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75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755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23" grpId="0" autoUpdateAnimBg="0"/>
      <p:bldP spid="755724" grpId="0" autoUpdateAnimBg="0"/>
      <p:bldP spid="755725" grpId="0" autoUpdateAnimBg="0"/>
      <p:bldP spid="755732" grpId="0" animBg="1"/>
      <p:bldP spid="755733" grpId="0" animBg="1"/>
      <p:bldP spid="755734" grpId="0" animBg="1"/>
      <p:bldP spid="755735" grpId="0" autoUpdateAnimBg="0"/>
      <p:bldP spid="755740" grpId="0" autoUpdateAnimBg="0"/>
      <p:bldP spid="755747" grpId="0" autoUpdateAnimBg="0"/>
      <p:bldP spid="755767" grpId="0" autoUpdateAnimBg="0"/>
      <p:bldP spid="755768" grpId="0" autoUpdateAnimBg="0"/>
      <p:bldP spid="755769" grpId="0" autoUpdateAnimBg="0"/>
      <p:bldP spid="755770" grpId="0" autoUpdateAnimBg="0"/>
      <p:bldP spid="755771" grpId="0" autoUpdateAnimBg="0"/>
      <p:bldP spid="755772" grpId="0" autoUpdateAnimBg="0"/>
      <p:bldP spid="755773" grpId="0" autoUpdateAnimBg="0"/>
      <p:bldP spid="755778" grpId="0" autoUpdateAnimBg="0"/>
      <p:bldP spid="755779" grpId="0" autoUpdateAnimBg="0"/>
      <p:bldP spid="755780" grpId="0" animBg="1" autoUpdateAnimBg="0"/>
      <p:bldP spid="755782" grpId="0" animBg="1" autoUpdateAnimBg="0"/>
      <p:bldP spid="755787" grpId="0"/>
      <p:bldP spid="755788" grpId="0"/>
      <p:bldP spid="75578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464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(2) 不恢复余数法</a:t>
            </a:r>
          </a:p>
        </p:txBody>
      </p:sp>
      <p:sp>
        <p:nvSpPr>
          <p:cNvPr id="756739" name="Text Box 3"/>
          <p:cNvSpPr txBox="1">
            <a:spLocks noChangeArrowheads="1"/>
          </p:cNvSpPr>
          <p:nvPr/>
        </p:nvSpPr>
        <p:spPr bwMode="auto">
          <a:xfrm>
            <a:off x="1355725" y="1820863"/>
            <a:ext cx="5145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余数   </a:t>
            </a:r>
            <a:r>
              <a:rPr lang="en-US" altLang="zh-CN" sz="2800" i="1">
                <a:latin typeface="Times New Roman" pitchFamily="18" charset="0"/>
              </a:rPr>
              <a:t>R</a:t>
            </a:r>
            <a:r>
              <a:rPr lang="en-US" altLang="zh-CN" sz="2800" i="1" baseline="-25000">
                <a:latin typeface="Times New Roman" pitchFamily="18" charset="0"/>
              </a:rPr>
              <a:t>i</a:t>
            </a:r>
            <a:r>
              <a:rPr lang="en-US" altLang="zh-CN" sz="2400">
                <a:latin typeface="Times New Roman" pitchFamily="18" charset="0"/>
              </a:rPr>
              <a:t>＞</a:t>
            </a:r>
            <a:r>
              <a:rPr lang="en-US" altLang="zh-CN" sz="2800">
                <a:latin typeface="Times New Roman" pitchFamily="18" charset="0"/>
              </a:rPr>
              <a:t>0   </a:t>
            </a:r>
            <a:r>
              <a:rPr lang="zh-CN" altLang="en-US" sz="2800">
                <a:latin typeface="Times New Roman" pitchFamily="18" charset="0"/>
              </a:rPr>
              <a:t>上商 “1”，2</a:t>
            </a:r>
            <a:r>
              <a:rPr lang="en-US" altLang="zh-CN" sz="2800" i="1">
                <a:latin typeface="Times New Roman" pitchFamily="18" charset="0"/>
              </a:rPr>
              <a:t>R</a:t>
            </a:r>
            <a:r>
              <a:rPr lang="en-US" altLang="zh-CN" sz="2800" i="1" baseline="-25000">
                <a:latin typeface="Times New Roman" pitchFamily="18" charset="0"/>
              </a:rPr>
              <a:t>i</a:t>
            </a:r>
            <a:r>
              <a:rPr lang="en-US" altLang="zh-CN" sz="2800" baseline="-250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* 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756740" name="Text Box 4"/>
          <p:cNvSpPr txBox="1">
            <a:spLocks noChangeArrowheads="1"/>
          </p:cNvSpPr>
          <p:nvPr/>
        </p:nvSpPr>
        <p:spPr bwMode="auto">
          <a:xfrm>
            <a:off x="1355725" y="2495550"/>
            <a:ext cx="7072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余数   </a:t>
            </a:r>
            <a:r>
              <a:rPr lang="en-US" altLang="zh-CN" sz="2800" i="1">
                <a:latin typeface="Times New Roman" pitchFamily="18" charset="0"/>
              </a:rPr>
              <a:t>R</a:t>
            </a:r>
            <a:r>
              <a:rPr lang="en-US" altLang="zh-CN" sz="2800" i="1" baseline="-25000">
                <a:latin typeface="Times New Roman" pitchFamily="18" charset="0"/>
              </a:rPr>
              <a:t>i</a:t>
            </a:r>
            <a:r>
              <a:rPr lang="en-US" altLang="zh-CN" sz="2400">
                <a:latin typeface="Times New Roman" pitchFamily="18" charset="0"/>
              </a:rPr>
              <a:t>＜</a:t>
            </a:r>
            <a:r>
              <a:rPr lang="en-US" altLang="zh-CN" sz="2800">
                <a:latin typeface="Times New Roman" pitchFamily="18" charset="0"/>
              </a:rPr>
              <a:t>0   </a:t>
            </a:r>
            <a:r>
              <a:rPr lang="zh-CN" altLang="en-US" sz="2800">
                <a:latin typeface="Times New Roman" pitchFamily="18" charset="0"/>
              </a:rPr>
              <a:t>上商 “0”， </a:t>
            </a:r>
            <a:r>
              <a:rPr lang="zh-CN" altLang="en-US" sz="900">
                <a:latin typeface="Times New Roman" pitchFamily="18" charset="0"/>
              </a:rPr>
              <a:t> </a:t>
            </a:r>
            <a:r>
              <a:rPr lang="en-US" altLang="zh-CN" sz="2800" i="1">
                <a:latin typeface="Times New Roman" pitchFamily="18" charset="0"/>
              </a:rPr>
              <a:t>R</a:t>
            </a:r>
            <a:r>
              <a:rPr lang="en-US" altLang="zh-CN" sz="2800" i="1" baseline="-25000">
                <a:latin typeface="Times New Roman" pitchFamily="18" charset="0"/>
              </a:rPr>
              <a:t>i</a:t>
            </a:r>
            <a:r>
              <a:rPr lang="en-US" altLang="zh-CN" sz="2800" baseline="-250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*      </a:t>
            </a:r>
            <a:r>
              <a:rPr lang="zh-CN" altLang="en-US" sz="2800">
                <a:latin typeface="Times New Roman" pitchFamily="18" charset="0"/>
              </a:rPr>
              <a:t>恢复余数 </a:t>
            </a:r>
          </a:p>
        </p:txBody>
      </p:sp>
      <p:sp>
        <p:nvSpPr>
          <p:cNvPr id="756741" name="Text Box 5"/>
          <p:cNvSpPr txBox="1">
            <a:spLocks noChangeArrowheads="1"/>
          </p:cNvSpPr>
          <p:nvPr/>
        </p:nvSpPr>
        <p:spPr bwMode="auto">
          <a:xfrm>
            <a:off x="4191000" y="3170238"/>
            <a:ext cx="38592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2( </a:t>
            </a:r>
            <a:r>
              <a:rPr lang="en-US" altLang="zh-CN" sz="2800" i="1">
                <a:latin typeface="Times New Roman" pitchFamily="18" charset="0"/>
              </a:rPr>
              <a:t>R</a:t>
            </a:r>
            <a:r>
              <a:rPr lang="en-US" altLang="zh-CN" sz="2800" i="1" baseline="-25000">
                <a:latin typeface="Times New Roman" pitchFamily="18" charset="0"/>
              </a:rPr>
              <a:t>i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800">
                <a:latin typeface="Times New Roman" pitchFamily="18" charset="0"/>
              </a:rPr>
              <a:t>)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* = </a:t>
            </a:r>
            <a:r>
              <a:rPr lang="zh-CN" altLang="en-US" sz="2800">
                <a:latin typeface="Times New Roman" pitchFamily="18" charset="0"/>
              </a:rPr>
              <a:t>2</a:t>
            </a:r>
            <a:r>
              <a:rPr lang="en-US" altLang="zh-CN" sz="2800" i="1">
                <a:latin typeface="Times New Roman" pitchFamily="18" charset="0"/>
              </a:rPr>
              <a:t>R</a:t>
            </a:r>
            <a:r>
              <a:rPr lang="en-US" altLang="zh-CN" sz="2800" i="1" baseline="-25000">
                <a:latin typeface="Times New Roman" pitchFamily="18" charset="0"/>
              </a:rPr>
              <a:t>i</a:t>
            </a:r>
            <a:r>
              <a:rPr lang="en-US" altLang="zh-CN" sz="2800" baseline="-250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* 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6742" name="Text Box 6"/>
          <p:cNvSpPr txBox="1">
            <a:spLocks noChangeArrowheads="1"/>
          </p:cNvSpPr>
          <p:nvPr/>
        </p:nvSpPr>
        <p:spPr bwMode="auto">
          <a:xfrm>
            <a:off x="5867400" y="5181600"/>
            <a:ext cx="170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加减交替 </a:t>
            </a:r>
          </a:p>
        </p:txBody>
      </p:sp>
      <p:sp>
        <p:nvSpPr>
          <p:cNvPr id="756743" name="Text Box 7"/>
          <p:cNvSpPr txBox="1">
            <a:spLocks noChangeArrowheads="1"/>
          </p:cNvSpPr>
          <p:nvPr/>
        </p:nvSpPr>
        <p:spPr bwMode="auto">
          <a:xfrm>
            <a:off x="838200" y="1085850"/>
            <a:ext cx="41005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 恢复余数法运算规则</a:t>
            </a:r>
          </a:p>
        </p:txBody>
      </p:sp>
      <p:sp>
        <p:nvSpPr>
          <p:cNvPr id="756744" name="Text Box 8"/>
          <p:cNvSpPr txBox="1">
            <a:spLocks noChangeArrowheads="1"/>
          </p:cNvSpPr>
          <p:nvPr/>
        </p:nvSpPr>
        <p:spPr bwMode="auto">
          <a:xfrm>
            <a:off x="838200" y="4102100"/>
            <a:ext cx="45085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 不恢复余数法运算规则</a:t>
            </a:r>
          </a:p>
        </p:txBody>
      </p:sp>
      <p:sp>
        <p:nvSpPr>
          <p:cNvPr id="756745" name="Text Box 9"/>
          <p:cNvSpPr txBox="1">
            <a:spLocks noChangeArrowheads="1"/>
          </p:cNvSpPr>
          <p:nvPr/>
        </p:nvSpPr>
        <p:spPr bwMode="auto">
          <a:xfrm>
            <a:off x="1355725" y="4824413"/>
            <a:ext cx="3819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上商“1”        2</a:t>
            </a:r>
            <a:r>
              <a:rPr lang="en-US" altLang="zh-CN" sz="2800" i="1">
                <a:latin typeface="Times New Roman" pitchFamily="18" charset="0"/>
              </a:rPr>
              <a:t>R</a:t>
            </a:r>
            <a:r>
              <a:rPr lang="en-US" altLang="zh-CN" sz="2800" i="1" baseline="-25000">
                <a:latin typeface="Times New Roman" pitchFamily="18" charset="0"/>
              </a:rPr>
              <a:t>i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zh-CN" altLang="en-US" sz="2800">
                <a:latin typeface="Times New Roman" pitchFamily="18" charset="0"/>
              </a:rPr>
              <a:t>     </a:t>
            </a:r>
          </a:p>
        </p:txBody>
      </p:sp>
      <p:sp>
        <p:nvSpPr>
          <p:cNvPr id="756746" name="Text Box 10"/>
          <p:cNvSpPr txBox="1">
            <a:spLocks noChangeArrowheads="1"/>
          </p:cNvSpPr>
          <p:nvPr/>
        </p:nvSpPr>
        <p:spPr bwMode="auto">
          <a:xfrm>
            <a:off x="1355725" y="5500688"/>
            <a:ext cx="3400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上商“0”        2</a:t>
            </a:r>
            <a:r>
              <a:rPr lang="en-US" altLang="zh-CN" sz="2800" i="1">
                <a:latin typeface="Times New Roman" pitchFamily="18" charset="0"/>
              </a:rPr>
              <a:t>R</a:t>
            </a:r>
            <a:r>
              <a:rPr lang="en-US" altLang="zh-CN" sz="2800" i="1" baseline="-25000">
                <a:latin typeface="Times New Roman" pitchFamily="18" charset="0"/>
              </a:rPr>
              <a:t>i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* 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56747" name="Text Box 11"/>
          <p:cNvSpPr txBox="1">
            <a:spLocks noChangeArrowheads="1"/>
          </p:cNvSpPr>
          <p:nvPr/>
        </p:nvSpPr>
        <p:spPr bwMode="auto">
          <a:xfrm>
            <a:off x="3576638" y="228600"/>
            <a:ext cx="35099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（加减交替法） 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56748" name="Rectangle 1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56749" name="AutoShape 1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56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56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5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39" grpId="0" autoUpdateAnimBg="0"/>
      <p:bldP spid="756740" grpId="0" autoUpdateAnimBg="0"/>
      <p:bldP spid="756741" grpId="0" autoUpdateAnimBg="0"/>
      <p:bldP spid="756742" grpId="0" autoUpdateAnimBg="0"/>
      <p:bldP spid="756743" grpId="0" autoUpdateAnimBg="0"/>
      <p:bldP spid="756744" grpId="0" autoUpdateAnimBg="0"/>
      <p:bldP spid="756745" grpId="0" autoUpdateAnimBg="0"/>
      <p:bldP spid="756746" grpId="0" autoUpdateAnimBg="0"/>
      <p:bldP spid="75674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3394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2. 算术移位规则</a:t>
            </a:r>
            <a:endParaRPr lang="en-US" altLang="zh-CN" sz="3600">
              <a:latin typeface="Times New Roman" pitchFamily="18" charset="0"/>
            </a:endParaRPr>
          </a:p>
        </p:txBody>
      </p:sp>
      <p:sp>
        <p:nvSpPr>
          <p:cNvPr id="823299" name="Rectangle 3"/>
          <p:cNvSpPr>
            <a:spLocks noChangeArrowheads="1"/>
          </p:cNvSpPr>
          <p:nvPr/>
        </p:nvSpPr>
        <p:spPr bwMode="auto">
          <a:xfrm>
            <a:off x="6300788" y="5210175"/>
            <a:ext cx="1700212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23300" name="Rectangle 4"/>
          <p:cNvSpPr>
            <a:spLocks noChangeArrowheads="1"/>
          </p:cNvSpPr>
          <p:nvPr/>
        </p:nvSpPr>
        <p:spPr bwMode="auto">
          <a:xfrm>
            <a:off x="6300788" y="4533900"/>
            <a:ext cx="1700212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右移 </a:t>
            </a:r>
            <a:r>
              <a:rPr lang="zh-CN" altLang="en-US" sz="2800">
                <a:latin typeface="Times New Roman" pitchFamily="18" charset="0"/>
              </a:rPr>
              <a:t>添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23301" name="Rectangle 5"/>
          <p:cNvSpPr>
            <a:spLocks noChangeArrowheads="1"/>
          </p:cNvSpPr>
          <p:nvPr/>
        </p:nvSpPr>
        <p:spPr bwMode="auto">
          <a:xfrm>
            <a:off x="6300788" y="3856038"/>
            <a:ext cx="1700212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左移 </a:t>
            </a:r>
            <a:r>
              <a:rPr lang="zh-CN" altLang="en-US" sz="2800">
                <a:latin typeface="Times New Roman" pitchFamily="18" charset="0"/>
              </a:rPr>
              <a:t>添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23302" name="Rectangle 6"/>
          <p:cNvSpPr>
            <a:spLocks noChangeArrowheads="1"/>
          </p:cNvSpPr>
          <p:nvPr/>
        </p:nvSpPr>
        <p:spPr bwMode="auto">
          <a:xfrm>
            <a:off x="6300788" y="3140075"/>
            <a:ext cx="1700212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23303" name="Rectangle 7"/>
          <p:cNvSpPr>
            <a:spLocks noChangeArrowheads="1"/>
          </p:cNvSpPr>
          <p:nvPr/>
        </p:nvSpPr>
        <p:spPr bwMode="auto">
          <a:xfrm>
            <a:off x="2981325" y="5210175"/>
            <a:ext cx="3319463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反       码</a:t>
            </a:r>
          </a:p>
        </p:txBody>
      </p:sp>
      <p:sp>
        <p:nvSpPr>
          <p:cNvPr id="823304" name="Rectangle 8"/>
          <p:cNvSpPr>
            <a:spLocks noChangeArrowheads="1"/>
          </p:cNvSpPr>
          <p:nvPr/>
        </p:nvSpPr>
        <p:spPr bwMode="auto">
          <a:xfrm>
            <a:off x="2981325" y="3856038"/>
            <a:ext cx="3319463" cy="135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补       码</a:t>
            </a:r>
          </a:p>
        </p:txBody>
      </p:sp>
      <p:sp>
        <p:nvSpPr>
          <p:cNvPr id="823305" name="Rectangle 9"/>
          <p:cNvSpPr>
            <a:spLocks noChangeArrowheads="1"/>
          </p:cNvSpPr>
          <p:nvPr/>
        </p:nvSpPr>
        <p:spPr bwMode="auto">
          <a:xfrm>
            <a:off x="2981325" y="3140075"/>
            <a:ext cx="3319463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原       码</a:t>
            </a:r>
          </a:p>
        </p:txBody>
      </p:sp>
      <p:sp>
        <p:nvSpPr>
          <p:cNvPr id="823306" name="Rectangle 10"/>
          <p:cNvSpPr>
            <a:spLocks noChangeArrowheads="1"/>
          </p:cNvSpPr>
          <p:nvPr/>
        </p:nvSpPr>
        <p:spPr bwMode="auto">
          <a:xfrm>
            <a:off x="1524000" y="3140075"/>
            <a:ext cx="1457325" cy="274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负数</a:t>
            </a:r>
          </a:p>
        </p:txBody>
      </p:sp>
      <p:sp>
        <p:nvSpPr>
          <p:cNvPr id="823307" name="Rectangle 11"/>
          <p:cNvSpPr>
            <a:spLocks noChangeArrowheads="1"/>
          </p:cNvSpPr>
          <p:nvPr/>
        </p:nvSpPr>
        <p:spPr bwMode="auto">
          <a:xfrm>
            <a:off x="6300788" y="2463800"/>
            <a:ext cx="1700212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23308" name="Rectangle 12"/>
          <p:cNvSpPr>
            <a:spLocks noChangeArrowheads="1"/>
          </p:cNvSpPr>
          <p:nvPr/>
        </p:nvSpPr>
        <p:spPr bwMode="auto">
          <a:xfrm>
            <a:off x="2981325" y="2463800"/>
            <a:ext cx="3319463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原码、补码、反码</a:t>
            </a:r>
          </a:p>
        </p:txBody>
      </p:sp>
      <p:sp>
        <p:nvSpPr>
          <p:cNvPr id="823309" name="Rectangle 13"/>
          <p:cNvSpPr>
            <a:spLocks noChangeArrowheads="1"/>
          </p:cNvSpPr>
          <p:nvPr/>
        </p:nvSpPr>
        <p:spPr bwMode="auto">
          <a:xfrm>
            <a:off x="1524000" y="2463800"/>
            <a:ext cx="14573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正数</a:t>
            </a:r>
          </a:p>
        </p:txBody>
      </p:sp>
      <p:sp>
        <p:nvSpPr>
          <p:cNvPr id="823310" name="Text Box 14"/>
          <p:cNvSpPr txBox="1">
            <a:spLocks noChangeArrowheads="1"/>
          </p:cNvSpPr>
          <p:nvPr/>
        </p:nvSpPr>
        <p:spPr bwMode="auto">
          <a:xfrm>
            <a:off x="1584325" y="1187450"/>
            <a:ext cx="197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符号位不变</a:t>
            </a:r>
          </a:p>
        </p:txBody>
      </p:sp>
      <p:sp>
        <p:nvSpPr>
          <p:cNvPr id="823311" name="Rectangle 1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509713" y="1773238"/>
            <a:ext cx="6491287" cy="4114800"/>
            <a:chOff x="951" y="1117"/>
            <a:chExt cx="4089" cy="2592"/>
          </a:xfrm>
        </p:grpSpPr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960" y="1136"/>
              <a:ext cx="4080" cy="2573"/>
              <a:chOff x="960" y="1136"/>
              <a:chExt cx="4080" cy="2573"/>
            </a:xfrm>
          </p:grpSpPr>
          <p:sp>
            <p:nvSpPr>
              <p:cNvPr id="823314" name="Rectangle 18"/>
              <p:cNvSpPr>
                <a:spLocks noChangeArrowheads="1"/>
              </p:cNvSpPr>
              <p:nvPr/>
            </p:nvSpPr>
            <p:spPr bwMode="auto">
              <a:xfrm>
                <a:off x="960" y="1136"/>
                <a:ext cx="918" cy="4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zh-CN" altLang="en-US" sz="2800" b="0">
                  <a:latin typeface="Times New Roman" pitchFamily="18" charset="0"/>
                </a:endParaRPr>
              </a:p>
            </p:txBody>
          </p:sp>
          <p:sp>
            <p:nvSpPr>
              <p:cNvPr id="823315" name="Line 19"/>
              <p:cNvSpPr>
                <a:spLocks noChangeShapeType="1"/>
              </p:cNvSpPr>
              <p:nvPr/>
            </p:nvSpPr>
            <p:spPr bwMode="auto">
              <a:xfrm>
                <a:off x="960" y="1136"/>
                <a:ext cx="40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823316" name="Line 20"/>
              <p:cNvSpPr>
                <a:spLocks noChangeShapeType="1"/>
              </p:cNvSpPr>
              <p:nvPr/>
            </p:nvSpPr>
            <p:spPr bwMode="auto">
              <a:xfrm>
                <a:off x="960" y="1552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823317" name="Line 21"/>
              <p:cNvSpPr>
                <a:spLocks noChangeShapeType="1"/>
              </p:cNvSpPr>
              <p:nvPr/>
            </p:nvSpPr>
            <p:spPr bwMode="auto">
              <a:xfrm>
                <a:off x="960" y="1978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823318" name="Line 22"/>
              <p:cNvSpPr>
                <a:spLocks noChangeShapeType="1"/>
              </p:cNvSpPr>
              <p:nvPr/>
            </p:nvSpPr>
            <p:spPr bwMode="auto">
              <a:xfrm>
                <a:off x="960" y="3709"/>
                <a:ext cx="40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823319" name="Line 23"/>
              <p:cNvSpPr>
                <a:spLocks noChangeShapeType="1"/>
              </p:cNvSpPr>
              <p:nvPr/>
            </p:nvSpPr>
            <p:spPr bwMode="auto">
              <a:xfrm>
                <a:off x="960" y="1136"/>
                <a:ext cx="0" cy="2573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823320" name="Line 24"/>
              <p:cNvSpPr>
                <a:spLocks noChangeShapeType="1"/>
              </p:cNvSpPr>
              <p:nvPr/>
            </p:nvSpPr>
            <p:spPr bwMode="auto">
              <a:xfrm>
                <a:off x="1878" y="1136"/>
                <a:ext cx="0" cy="25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823321" name="Line 25"/>
              <p:cNvSpPr>
                <a:spLocks noChangeShapeType="1"/>
              </p:cNvSpPr>
              <p:nvPr/>
            </p:nvSpPr>
            <p:spPr bwMode="auto">
              <a:xfrm>
                <a:off x="3969" y="1136"/>
                <a:ext cx="0" cy="25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823322" name="Line 26"/>
              <p:cNvSpPr>
                <a:spLocks noChangeShapeType="1"/>
              </p:cNvSpPr>
              <p:nvPr/>
            </p:nvSpPr>
            <p:spPr bwMode="auto">
              <a:xfrm>
                <a:off x="5040" y="1136"/>
                <a:ext cx="0" cy="2573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823323" name="Line 27"/>
              <p:cNvSpPr>
                <a:spLocks noChangeShapeType="1"/>
              </p:cNvSpPr>
              <p:nvPr/>
            </p:nvSpPr>
            <p:spPr bwMode="auto">
              <a:xfrm>
                <a:off x="1878" y="2429"/>
                <a:ext cx="31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823324" name="Line 28"/>
              <p:cNvSpPr>
                <a:spLocks noChangeShapeType="1"/>
              </p:cNvSpPr>
              <p:nvPr/>
            </p:nvSpPr>
            <p:spPr bwMode="auto">
              <a:xfrm>
                <a:off x="1878" y="3282"/>
                <a:ext cx="31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823325" name="Line 29"/>
              <p:cNvSpPr>
                <a:spLocks noChangeShapeType="1"/>
              </p:cNvSpPr>
              <p:nvPr/>
            </p:nvSpPr>
            <p:spPr bwMode="auto">
              <a:xfrm>
                <a:off x="3969" y="2856"/>
                <a:ext cx="10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</p:grpSp>
        <p:grpSp>
          <p:nvGrpSpPr>
            <p:cNvPr id="4" name="Group 30"/>
            <p:cNvGrpSpPr>
              <a:grpSpLocks/>
            </p:cNvGrpSpPr>
            <p:nvPr/>
          </p:nvGrpSpPr>
          <p:grpSpPr bwMode="auto">
            <a:xfrm>
              <a:off x="951" y="1117"/>
              <a:ext cx="4089" cy="435"/>
              <a:chOff x="951" y="1117"/>
              <a:chExt cx="4089" cy="435"/>
            </a:xfrm>
          </p:grpSpPr>
          <p:sp>
            <p:nvSpPr>
              <p:cNvPr id="823327" name="Rectangle 31"/>
              <p:cNvSpPr>
                <a:spLocks noChangeArrowheads="1"/>
              </p:cNvSpPr>
              <p:nvPr/>
            </p:nvSpPr>
            <p:spPr bwMode="auto">
              <a:xfrm>
                <a:off x="3969" y="1136"/>
                <a:ext cx="1071" cy="4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800">
                    <a:latin typeface="Times New Roman" pitchFamily="18" charset="0"/>
                  </a:rPr>
                  <a:t>添补代码</a:t>
                </a:r>
              </a:p>
            </p:txBody>
          </p:sp>
          <p:sp>
            <p:nvSpPr>
              <p:cNvPr id="823328" name="Rectangle 32"/>
              <p:cNvSpPr>
                <a:spLocks noChangeArrowheads="1"/>
              </p:cNvSpPr>
              <p:nvPr/>
            </p:nvSpPr>
            <p:spPr bwMode="auto">
              <a:xfrm>
                <a:off x="1878" y="1136"/>
                <a:ext cx="2091" cy="4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800">
                    <a:latin typeface="Times New Roman" pitchFamily="18" charset="0"/>
                  </a:rPr>
                  <a:t>码     制</a:t>
                </a:r>
              </a:p>
            </p:txBody>
          </p:sp>
          <p:sp>
            <p:nvSpPr>
              <p:cNvPr id="823329" name="Rectangle 33"/>
              <p:cNvSpPr>
                <a:spLocks noChangeArrowheads="1"/>
              </p:cNvSpPr>
              <p:nvPr/>
            </p:nvSpPr>
            <p:spPr bwMode="auto">
              <a:xfrm>
                <a:off x="951" y="1117"/>
                <a:ext cx="918" cy="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800">
                    <a:latin typeface="Times New Roman" pitchFamily="18" charset="0"/>
                  </a:rPr>
                  <a:t>真值</a:t>
                </a:r>
              </a:p>
            </p:txBody>
          </p:sp>
        </p:grpSp>
      </p:grpSp>
      <p:sp>
        <p:nvSpPr>
          <p:cNvPr id="823330" name="AutoShape 3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77988" y="152400"/>
            <a:ext cx="5827712" cy="735013"/>
            <a:chOff x="1057" y="96"/>
            <a:chExt cx="3671" cy="463"/>
          </a:xfrm>
        </p:grpSpPr>
        <p:sp>
          <p:nvSpPr>
            <p:cNvPr id="757763" name="Text Box 3"/>
            <p:cNvSpPr txBox="1">
              <a:spLocks noChangeArrowheads="1"/>
            </p:cNvSpPr>
            <p:nvPr/>
          </p:nvSpPr>
          <p:spPr bwMode="auto">
            <a:xfrm>
              <a:off x="1057" y="192"/>
              <a:ext cx="30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= 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– 0.1011    </a:t>
              </a:r>
              <a:r>
                <a:rPr lang="en-US" altLang="zh-CN" sz="2800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 = – 0.1101    </a:t>
              </a:r>
              <a:r>
                <a:rPr lang="zh-CN" altLang="en-US" sz="2800">
                  <a:latin typeface="Times New Roman" pitchFamily="18" charset="0"/>
                </a:rPr>
                <a:t>求</a:t>
              </a:r>
              <a:endParaRPr lang="zh-CN" altLang="en-US" sz="2800" baseline="-25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109" y="96"/>
              <a:ext cx="619" cy="463"/>
              <a:chOff x="1085" y="1898"/>
              <a:chExt cx="619" cy="438"/>
            </a:xfrm>
          </p:grpSpPr>
          <p:sp>
            <p:nvSpPr>
              <p:cNvPr id="757765" name="Text Box 5"/>
              <p:cNvSpPr txBox="1">
                <a:spLocks noChangeArrowheads="1"/>
              </p:cNvSpPr>
              <p:nvPr/>
            </p:nvSpPr>
            <p:spPr bwMode="auto">
              <a:xfrm>
                <a:off x="1085" y="1988"/>
                <a:ext cx="619" cy="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[    ]</a:t>
                </a:r>
                <a:r>
                  <a:rPr lang="zh-CN" altLang="en-US" sz="2400" baseline="-25000">
                    <a:latin typeface="Times New Roman" pitchFamily="18" charset="0"/>
                  </a:rPr>
                  <a:t>原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1219" y="1898"/>
                <a:ext cx="212" cy="438"/>
                <a:chOff x="1056" y="1728"/>
                <a:chExt cx="212" cy="438"/>
              </a:xfrm>
            </p:grpSpPr>
            <p:sp>
              <p:nvSpPr>
                <p:cNvPr id="757767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056" y="1728"/>
                  <a:ext cx="212" cy="2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 i="1">
                      <a:latin typeface="Times New Roman" pitchFamily="18" charset="0"/>
                    </a:rPr>
                    <a:t>x</a:t>
                  </a:r>
                </a:p>
              </p:txBody>
            </p:sp>
            <p:sp>
              <p:nvSpPr>
                <p:cNvPr id="75776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056" y="1894"/>
                  <a:ext cx="201" cy="2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 i="1">
                      <a:latin typeface="Times New Roman" pitchFamily="18" charset="0"/>
                    </a:rPr>
                    <a:t>y</a:t>
                  </a:r>
                </a:p>
              </p:txBody>
            </p:sp>
            <p:sp>
              <p:nvSpPr>
                <p:cNvPr id="757769" name="Line 9"/>
                <p:cNvSpPr>
                  <a:spLocks noChangeShapeType="1"/>
                </p:cNvSpPr>
                <p:nvPr/>
              </p:nvSpPr>
              <p:spPr bwMode="auto">
                <a:xfrm>
                  <a:off x="1070" y="1990"/>
                  <a:ext cx="19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757770" name="Text Box 10"/>
          <p:cNvSpPr txBox="1">
            <a:spLocks noChangeArrowheads="1"/>
          </p:cNvSpPr>
          <p:nvPr/>
        </p:nvSpPr>
        <p:spPr bwMode="auto">
          <a:xfrm>
            <a:off x="228600" y="928688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解：</a:t>
            </a:r>
          </a:p>
        </p:txBody>
      </p:sp>
      <p:sp>
        <p:nvSpPr>
          <p:cNvPr id="757771" name="Text Box 11"/>
          <p:cNvSpPr txBox="1">
            <a:spLocks noChangeArrowheads="1"/>
          </p:cNvSpPr>
          <p:nvPr/>
        </p:nvSpPr>
        <p:spPr bwMode="auto">
          <a:xfrm>
            <a:off x="80963" y="254000"/>
            <a:ext cx="14430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例6.25</a:t>
            </a:r>
          </a:p>
        </p:txBody>
      </p:sp>
      <p:sp>
        <p:nvSpPr>
          <p:cNvPr id="757772" name="Text Box 12"/>
          <p:cNvSpPr txBox="1">
            <a:spLocks noChangeArrowheads="1"/>
          </p:cNvSpPr>
          <p:nvPr/>
        </p:nvSpPr>
        <p:spPr bwMode="auto">
          <a:xfrm>
            <a:off x="1035050" y="1066800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0 . 1 0 1 1</a:t>
            </a:r>
          </a:p>
        </p:txBody>
      </p:sp>
      <p:sp>
        <p:nvSpPr>
          <p:cNvPr id="757773" name="Text Box 13"/>
          <p:cNvSpPr txBox="1">
            <a:spLocks noChangeArrowheads="1"/>
          </p:cNvSpPr>
          <p:nvPr/>
        </p:nvSpPr>
        <p:spPr bwMode="auto">
          <a:xfrm>
            <a:off x="1035050" y="1431925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1 . 0 0 1 1</a:t>
            </a:r>
          </a:p>
        </p:txBody>
      </p:sp>
      <p:sp>
        <p:nvSpPr>
          <p:cNvPr id="757774" name="Text Box 14"/>
          <p:cNvSpPr txBox="1">
            <a:spLocks noChangeArrowheads="1"/>
          </p:cNvSpPr>
          <p:nvPr/>
        </p:nvSpPr>
        <p:spPr bwMode="auto">
          <a:xfrm>
            <a:off x="1035050" y="2525713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0 . 1 1 0 1</a:t>
            </a:r>
          </a:p>
        </p:txBody>
      </p:sp>
      <p:sp>
        <p:nvSpPr>
          <p:cNvPr id="757775" name="Text Box 15"/>
          <p:cNvSpPr txBox="1">
            <a:spLocks noChangeArrowheads="1"/>
          </p:cNvSpPr>
          <p:nvPr/>
        </p:nvSpPr>
        <p:spPr bwMode="auto">
          <a:xfrm>
            <a:off x="1035050" y="3619500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Times New Roman" pitchFamily="18" charset="0"/>
              </a:rPr>
              <a:t>1 . 0 0 1 1</a:t>
            </a:r>
          </a:p>
        </p:txBody>
      </p:sp>
      <p:sp>
        <p:nvSpPr>
          <p:cNvPr id="757776" name="Text Box 16"/>
          <p:cNvSpPr txBox="1">
            <a:spLocks noChangeArrowheads="1"/>
          </p:cNvSpPr>
          <p:nvPr/>
        </p:nvSpPr>
        <p:spPr bwMode="auto">
          <a:xfrm>
            <a:off x="1035050" y="4714875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1 . 0 0 1 1</a:t>
            </a:r>
          </a:p>
        </p:txBody>
      </p:sp>
      <p:sp>
        <p:nvSpPr>
          <p:cNvPr id="757777" name="Text Box 17"/>
          <p:cNvSpPr txBox="1">
            <a:spLocks noChangeArrowheads="1"/>
          </p:cNvSpPr>
          <p:nvPr/>
        </p:nvSpPr>
        <p:spPr bwMode="auto">
          <a:xfrm>
            <a:off x="1035050" y="5808663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0 . 1 1 0 1</a:t>
            </a:r>
          </a:p>
        </p:txBody>
      </p:sp>
      <p:sp>
        <p:nvSpPr>
          <p:cNvPr id="757778" name="Line 18"/>
          <p:cNvSpPr>
            <a:spLocks noChangeShapeType="1"/>
          </p:cNvSpPr>
          <p:nvPr/>
        </p:nvSpPr>
        <p:spPr bwMode="auto">
          <a:xfrm>
            <a:off x="874713" y="1827213"/>
            <a:ext cx="5913437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57779" name="Text Box 19"/>
          <p:cNvSpPr txBox="1">
            <a:spLocks noChangeArrowheads="1"/>
          </p:cNvSpPr>
          <p:nvPr/>
        </p:nvSpPr>
        <p:spPr bwMode="auto">
          <a:xfrm>
            <a:off x="2711450" y="1066800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0 . 0 0 0 0</a:t>
            </a:r>
          </a:p>
        </p:txBody>
      </p:sp>
      <p:sp>
        <p:nvSpPr>
          <p:cNvPr id="757780" name="Line 20"/>
          <p:cNvSpPr>
            <a:spLocks noChangeShapeType="1"/>
          </p:cNvSpPr>
          <p:nvPr/>
        </p:nvSpPr>
        <p:spPr bwMode="auto">
          <a:xfrm>
            <a:off x="874713" y="2928938"/>
            <a:ext cx="5913437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57781" name="Line 21"/>
          <p:cNvSpPr>
            <a:spLocks noChangeShapeType="1"/>
          </p:cNvSpPr>
          <p:nvPr/>
        </p:nvSpPr>
        <p:spPr bwMode="auto">
          <a:xfrm>
            <a:off x="874713" y="4032250"/>
            <a:ext cx="5913437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57782" name="Line 22"/>
          <p:cNvSpPr>
            <a:spLocks noChangeShapeType="1"/>
          </p:cNvSpPr>
          <p:nvPr/>
        </p:nvSpPr>
        <p:spPr bwMode="auto">
          <a:xfrm>
            <a:off x="874713" y="5133975"/>
            <a:ext cx="5913437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57783" name="Line 23"/>
          <p:cNvSpPr>
            <a:spLocks noChangeShapeType="1"/>
          </p:cNvSpPr>
          <p:nvPr/>
        </p:nvSpPr>
        <p:spPr bwMode="auto">
          <a:xfrm>
            <a:off x="874713" y="6235700"/>
            <a:ext cx="5913437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57784" name="Line 24"/>
          <p:cNvSpPr>
            <a:spLocks noChangeShapeType="1"/>
          </p:cNvSpPr>
          <p:nvPr/>
        </p:nvSpPr>
        <p:spPr bwMode="auto">
          <a:xfrm>
            <a:off x="2590800" y="990600"/>
            <a:ext cx="0" cy="5638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57785" name="Line 25"/>
          <p:cNvSpPr>
            <a:spLocks noChangeShapeType="1"/>
          </p:cNvSpPr>
          <p:nvPr/>
        </p:nvSpPr>
        <p:spPr bwMode="auto">
          <a:xfrm>
            <a:off x="4267200" y="990600"/>
            <a:ext cx="0" cy="5638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57786" name="Text Box 26"/>
          <p:cNvSpPr txBox="1">
            <a:spLocks noChangeArrowheads="1"/>
          </p:cNvSpPr>
          <p:nvPr/>
        </p:nvSpPr>
        <p:spPr bwMode="auto">
          <a:xfrm>
            <a:off x="4465638" y="1381125"/>
            <a:ext cx="1241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+[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*]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57787" name="Text Box 27"/>
          <p:cNvSpPr txBox="1">
            <a:spLocks noChangeArrowheads="1"/>
          </p:cNvSpPr>
          <p:nvPr/>
        </p:nvSpPr>
        <p:spPr bwMode="auto">
          <a:xfrm>
            <a:off x="3778250" y="1797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0</a:t>
            </a:r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1035050" y="1797050"/>
            <a:ext cx="5594350" cy="457200"/>
            <a:chOff x="652" y="1132"/>
            <a:chExt cx="3524" cy="288"/>
          </a:xfrm>
        </p:grpSpPr>
        <p:sp>
          <p:nvSpPr>
            <p:cNvPr id="757789" name="Text Box 29"/>
            <p:cNvSpPr txBox="1">
              <a:spLocks noChangeArrowheads="1"/>
            </p:cNvSpPr>
            <p:nvPr/>
          </p:nvSpPr>
          <p:spPr bwMode="auto">
            <a:xfrm>
              <a:off x="652" y="1132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latin typeface="Times New Roman" pitchFamily="18" charset="0"/>
                </a:rPr>
                <a:t>1 . 1 1 1 0</a:t>
              </a:r>
            </a:p>
          </p:txBody>
        </p:sp>
        <p:sp>
          <p:nvSpPr>
            <p:cNvPr id="757790" name="Text Box 30"/>
            <p:cNvSpPr txBox="1">
              <a:spLocks noChangeArrowheads="1"/>
            </p:cNvSpPr>
            <p:nvPr/>
          </p:nvSpPr>
          <p:spPr bwMode="auto">
            <a:xfrm>
              <a:off x="2813" y="1142"/>
              <a:ext cx="13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余数为负，上商 0</a:t>
              </a: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1035050" y="2162175"/>
            <a:ext cx="4146550" cy="468313"/>
            <a:chOff x="652" y="1362"/>
            <a:chExt cx="2612" cy="295"/>
          </a:xfrm>
        </p:grpSpPr>
        <p:sp>
          <p:nvSpPr>
            <p:cNvPr id="757792" name="Text Box 32"/>
            <p:cNvSpPr txBox="1">
              <a:spLocks noChangeArrowheads="1"/>
            </p:cNvSpPr>
            <p:nvPr/>
          </p:nvSpPr>
          <p:spPr bwMode="auto">
            <a:xfrm>
              <a:off x="652" y="1362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1 . 1 1 0 0</a:t>
              </a:r>
            </a:p>
          </p:txBody>
        </p:sp>
        <p:sp>
          <p:nvSpPr>
            <p:cNvPr id="757793" name="Text Box 33"/>
            <p:cNvSpPr txBox="1">
              <a:spLocks noChangeArrowheads="1"/>
            </p:cNvSpPr>
            <p:nvPr/>
          </p:nvSpPr>
          <p:spPr bwMode="auto">
            <a:xfrm>
              <a:off x="2246" y="136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</a:t>
              </a:r>
            </a:p>
          </p:txBody>
        </p:sp>
        <p:grpSp>
          <p:nvGrpSpPr>
            <p:cNvPr id="7" name="Group 34"/>
            <p:cNvGrpSpPr>
              <a:grpSpLocks/>
            </p:cNvGrpSpPr>
            <p:nvPr/>
          </p:nvGrpSpPr>
          <p:grpSpPr bwMode="auto">
            <a:xfrm>
              <a:off x="2870" y="1369"/>
              <a:ext cx="394" cy="288"/>
              <a:chOff x="3216" y="780"/>
              <a:chExt cx="394" cy="288"/>
            </a:xfrm>
          </p:grpSpPr>
          <p:sp>
            <p:nvSpPr>
              <p:cNvPr id="757795" name="Text Box 35"/>
              <p:cNvSpPr txBox="1">
                <a:spLocks noChangeArrowheads="1"/>
              </p:cNvSpPr>
              <p:nvPr/>
            </p:nvSpPr>
            <p:spPr bwMode="auto">
              <a:xfrm>
                <a:off x="3398" y="78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757796" name="Line 36"/>
              <p:cNvSpPr>
                <a:spLocks noChangeShapeType="1"/>
              </p:cNvSpPr>
              <p:nvPr/>
            </p:nvSpPr>
            <p:spPr bwMode="auto">
              <a:xfrm flipH="1">
                <a:off x="3216" y="917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757797" name="Text Box 37"/>
          <p:cNvSpPr txBox="1">
            <a:spLocks noChangeArrowheads="1"/>
          </p:cNvSpPr>
          <p:nvPr/>
        </p:nvSpPr>
        <p:spPr bwMode="auto">
          <a:xfrm>
            <a:off x="4465638" y="2466975"/>
            <a:ext cx="101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+[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*]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</a:p>
        </p:txBody>
      </p: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1035050" y="2890838"/>
            <a:ext cx="5594350" cy="457200"/>
            <a:chOff x="652" y="1821"/>
            <a:chExt cx="3524" cy="288"/>
          </a:xfrm>
        </p:grpSpPr>
        <p:sp>
          <p:nvSpPr>
            <p:cNvPr id="757799" name="Text Box 39"/>
            <p:cNvSpPr txBox="1">
              <a:spLocks noChangeArrowheads="1"/>
            </p:cNvSpPr>
            <p:nvPr/>
          </p:nvSpPr>
          <p:spPr bwMode="auto">
            <a:xfrm>
              <a:off x="2236" y="182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</a:t>
              </a:r>
            </a:p>
          </p:txBody>
        </p:sp>
        <p:grpSp>
          <p:nvGrpSpPr>
            <p:cNvPr id="9" name="Group 40"/>
            <p:cNvGrpSpPr>
              <a:grpSpLocks/>
            </p:cNvGrpSpPr>
            <p:nvPr/>
          </p:nvGrpSpPr>
          <p:grpSpPr bwMode="auto">
            <a:xfrm>
              <a:off x="652" y="1821"/>
              <a:ext cx="3524" cy="288"/>
              <a:chOff x="652" y="1821"/>
              <a:chExt cx="3524" cy="288"/>
            </a:xfrm>
          </p:grpSpPr>
          <p:sp>
            <p:nvSpPr>
              <p:cNvPr id="757801" name="Text Box 41"/>
              <p:cNvSpPr txBox="1">
                <a:spLocks noChangeArrowheads="1"/>
              </p:cNvSpPr>
              <p:nvPr/>
            </p:nvSpPr>
            <p:spPr bwMode="auto">
              <a:xfrm>
                <a:off x="652" y="1821"/>
                <a:ext cx="8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0 . 1 0 0 1</a:t>
                </a:r>
              </a:p>
            </p:txBody>
          </p:sp>
          <p:sp>
            <p:nvSpPr>
              <p:cNvPr id="757802" name="Text Box 42"/>
              <p:cNvSpPr txBox="1">
                <a:spLocks noChangeArrowheads="1"/>
              </p:cNvSpPr>
              <p:nvPr/>
            </p:nvSpPr>
            <p:spPr bwMode="auto">
              <a:xfrm>
                <a:off x="2813" y="1824"/>
                <a:ext cx="13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余数为正，上商 1</a:t>
                </a:r>
              </a:p>
            </p:txBody>
          </p:sp>
        </p:grpSp>
      </p:grpSp>
      <p:sp>
        <p:nvSpPr>
          <p:cNvPr id="757803" name="Text Box 43"/>
          <p:cNvSpPr txBox="1">
            <a:spLocks noChangeArrowheads="1"/>
          </p:cNvSpPr>
          <p:nvPr/>
        </p:nvSpPr>
        <p:spPr bwMode="auto">
          <a:xfrm>
            <a:off x="4465638" y="3581400"/>
            <a:ext cx="1241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+[</a:t>
            </a:r>
            <a:r>
              <a:rPr lang="zh-CN" altLang="en-US" sz="2400" i="1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*]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</a:p>
        </p:txBody>
      </p:sp>
      <p:grpSp>
        <p:nvGrpSpPr>
          <p:cNvPr id="10" name="Group 44"/>
          <p:cNvGrpSpPr>
            <a:grpSpLocks/>
          </p:cNvGrpSpPr>
          <p:nvPr/>
        </p:nvGrpSpPr>
        <p:grpSpPr bwMode="auto">
          <a:xfrm>
            <a:off x="1035050" y="3200400"/>
            <a:ext cx="4146550" cy="512763"/>
            <a:chOff x="652" y="2016"/>
            <a:chExt cx="2612" cy="323"/>
          </a:xfrm>
        </p:grpSpPr>
        <p:sp>
          <p:nvSpPr>
            <p:cNvPr id="757805" name="Text Box 45"/>
            <p:cNvSpPr txBox="1">
              <a:spLocks noChangeArrowheads="1"/>
            </p:cNvSpPr>
            <p:nvPr/>
          </p:nvSpPr>
          <p:spPr bwMode="auto">
            <a:xfrm>
              <a:off x="652" y="2051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1 . 0 0 1 0</a:t>
              </a:r>
            </a:p>
          </p:txBody>
        </p:sp>
        <p:sp>
          <p:nvSpPr>
            <p:cNvPr id="757806" name="Text Box 46"/>
            <p:cNvSpPr txBox="1">
              <a:spLocks noChangeArrowheads="1"/>
            </p:cNvSpPr>
            <p:nvPr/>
          </p:nvSpPr>
          <p:spPr bwMode="auto">
            <a:xfrm>
              <a:off x="2078" y="2051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0 1</a:t>
              </a:r>
            </a:p>
          </p:txBody>
        </p:sp>
        <p:grpSp>
          <p:nvGrpSpPr>
            <p:cNvPr id="11" name="Group 47"/>
            <p:cNvGrpSpPr>
              <a:grpSpLocks/>
            </p:cNvGrpSpPr>
            <p:nvPr/>
          </p:nvGrpSpPr>
          <p:grpSpPr bwMode="auto">
            <a:xfrm>
              <a:off x="2870" y="2016"/>
              <a:ext cx="394" cy="288"/>
              <a:chOff x="3216" y="780"/>
              <a:chExt cx="394" cy="288"/>
            </a:xfrm>
          </p:grpSpPr>
          <p:sp>
            <p:nvSpPr>
              <p:cNvPr id="757808" name="Text Box 48"/>
              <p:cNvSpPr txBox="1">
                <a:spLocks noChangeArrowheads="1"/>
              </p:cNvSpPr>
              <p:nvPr/>
            </p:nvSpPr>
            <p:spPr bwMode="auto">
              <a:xfrm>
                <a:off x="3398" y="78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757809" name="Line 49"/>
              <p:cNvSpPr>
                <a:spLocks noChangeShapeType="1"/>
              </p:cNvSpPr>
              <p:nvPr/>
            </p:nvSpPr>
            <p:spPr bwMode="auto">
              <a:xfrm flipH="1">
                <a:off x="3216" y="917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757810" name="Text Box 50"/>
          <p:cNvSpPr txBox="1">
            <a:spLocks noChangeArrowheads="1"/>
          </p:cNvSpPr>
          <p:nvPr/>
        </p:nvSpPr>
        <p:spPr bwMode="auto">
          <a:xfrm>
            <a:off x="4465638" y="4648200"/>
            <a:ext cx="1241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+[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*]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57811" name="Text Box 51"/>
          <p:cNvSpPr txBox="1">
            <a:spLocks noChangeArrowheads="1"/>
          </p:cNvSpPr>
          <p:nvPr/>
        </p:nvSpPr>
        <p:spPr bwMode="auto">
          <a:xfrm>
            <a:off x="4465638" y="5791200"/>
            <a:ext cx="101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+[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*]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</a:p>
        </p:txBody>
      </p:sp>
      <p:grpSp>
        <p:nvGrpSpPr>
          <p:cNvPr id="12" name="Group 52"/>
          <p:cNvGrpSpPr>
            <a:grpSpLocks/>
          </p:cNvGrpSpPr>
          <p:nvPr/>
        </p:nvGrpSpPr>
        <p:grpSpPr bwMode="auto">
          <a:xfrm>
            <a:off x="1035050" y="4343400"/>
            <a:ext cx="4146550" cy="463550"/>
            <a:chOff x="652" y="2736"/>
            <a:chExt cx="2612" cy="292"/>
          </a:xfrm>
        </p:grpSpPr>
        <p:sp>
          <p:nvSpPr>
            <p:cNvPr id="757813" name="Text Box 53"/>
            <p:cNvSpPr txBox="1">
              <a:spLocks noChangeArrowheads="1"/>
            </p:cNvSpPr>
            <p:nvPr/>
          </p:nvSpPr>
          <p:spPr bwMode="auto">
            <a:xfrm>
              <a:off x="652" y="2740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0 . 1 0 1 0</a:t>
              </a:r>
            </a:p>
          </p:txBody>
        </p:sp>
        <p:sp>
          <p:nvSpPr>
            <p:cNvPr id="757814" name="Text Box 54"/>
            <p:cNvSpPr txBox="1">
              <a:spLocks noChangeArrowheads="1"/>
            </p:cNvSpPr>
            <p:nvPr/>
          </p:nvSpPr>
          <p:spPr bwMode="auto">
            <a:xfrm>
              <a:off x="1948" y="2740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0 1 1</a:t>
              </a:r>
            </a:p>
          </p:txBody>
        </p:sp>
        <p:grpSp>
          <p:nvGrpSpPr>
            <p:cNvPr id="13" name="Group 55"/>
            <p:cNvGrpSpPr>
              <a:grpSpLocks/>
            </p:cNvGrpSpPr>
            <p:nvPr/>
          </p:nvGrpSpPr>
          <p:grpSpPr bwMode="auto">
            <a:xfrm>
              <a:off x="2870" y="2736"/>
              <a:ext cx="394" cy="288"/>
              <a:chOff x="3216" y="780"/>
              <a:chExt cx="394" cy="288"/>
            </a:xfrm>
          </p:grpSpPr>
          <p:sp>
            <p:nvSpPr>
              <p:cNvPr id="757816" name="Text Box 56"/>
              <p:cNvSpPr txBox="1">
                <a:spLocks noChangeArrowheads="1"/>
              </p:cNvSpPr>
              <p:nvPr/>
            </p:nvSpPr>
            <p:spPr bwMode="auto">
              <a:xfrm>
                <a:off x="3398" y="78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757817" name="Line 57"/>
              <p:cNvSpPr>
                <a:spLocks noChangeShapeType="1"/>
              </p:cNvSpPr>
              <p:nvPr/>
            </p:nvSpPr>
            <p:spPr bwMode="auto">
              <a:xfrm flipH="1">
                <a:off x="3216" y="917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Group 58"/>
          <p:cNvGrpSpPr>
            <a:grpSpLocks/>
          </p:cNvGrpSpPr>
          <p:nvPr/>
        </p:nvGrpSpPr>
        <p:grpSpPr bwMode="auto">
          <a:xfrm>
            <a:off x="1035050" y="5443538"/>
            <a:ext cx="4146550" cy="500062"/>
            <a:chOff x="652" y="3429"/>
            <a:chExt cx="2612" cy="315"/>
          </a:xfrm>
        </p:grpSpPr>
        <p:sp>
          <p:nvSpPr>
            <p:cNvPr id="757819" name="Text Box 59"/>
            <p:cNvSpPr txBox="1">
              <a:spLocks noChangeArrowheads="1"/>
            </p:cNvSpPr>
            <p:nvPr/>
          </p:nvSpPr>
          <p:spPr bwMode="auto">
            <a:xfrm>
              <a:off x="652" y="3429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1 . 1 0 1 0</a:t>
              </a:r>
            </a:p>
          </p:txBody>
        </p:sp>
        <p:sp>
          <p:nvSpPr>
            <p:cNvPr id="757820" name="Text Box 60"/>
            <p:cNvSpPr txBox="1">
              <a:spLocks noChangeArrowheads="1"/>
            </p:cNvSpPr>
            <p:nvPr/>
          </p:nvSpPr>
          <p:spPr bwMode="auto">
            <a:xfrm>
              <a:off x="1804" y="3429"/>
              <a:ext cx="6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0 1 1 0</a:t>
              </a:r>
            </a:p>
          </p:txBody>
        </p:sp>
        <p:grpSp>
          <p:nvGrpSpPr>
            <p:cNvPr id="15" name="Group 61"/>
            <p:cNvGrpSpPr>
              <a:grpSpLocks/>
            </p:cNvGrpSpPr>
            <p:nvPr/>
          </p:nvGrpSpPr>
          <p:grpSpPr bwMode="auto">
            <a:xfrm>
              <a:off x="2870" y="3456"/>
              <a:ext cx="394" cy="288"/>
              <a:chOff x="3216" y="780"/>
              <a:chExt cx="394" cy="288"/>
            </a:xfrm>
          </p:grpSpPr>
          <p:sp>
            <p:nvSpPr>
              <p:cNvPr id="757822" name="Text Box 62"/>
              <p:cNvSpPr txBox="1">
                <a:spLocks noChangeArrowheads="1"/>
              </p:cNvSpPr>
              <p:nvPr/>
            </p:nvSpPr>
            <p:spPr bwMode="auto">
              <a:xfrm>
                <a:off x="3398" y="78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757823" name="Line 63"/>
              <p:cNvSpPr>
                <a:spLocks noChangeShapeType="1"/>
              </p:cNvSpPr>
              <p:nvPr/>
            </p:nvSpPr>
            <p:spPr bwMode="auto">
              <a:xfrm flipH="1">
                <a:off x="3216" y="917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6" name="Group 64"/>
          <p:cNvGrpSpPr>
            <a:grpSpLocks/>
          </p:cNvGrpSpPr>
          <p:nvPr/>
        </p:nvGrpSpPr>
        <p:grpSpPr bwMode="auto">
          <a:xfrm>
            <a:off x="1035050" y="3984625"/>
            <a:ext cx="5594350" cy="457200"/>
            <a:chOff x="652" y="2510"/>
            <a:chExt cx="3524" cy="288"/>
          </a:xfrm>
        </p:grpSpPr>
        <p:sp>
          <p:nvSpPr>
            <p:cNvPr id="757825" name="Text Box 65"/>
            <p:cNvSpPr txBox="1">
              <a:spLocks noChangeArrowheads="1"/>
            </p:cNvSpPr>
            <p:nvPr/>
          </p:nvSpPr>
          <p:spPr bwMode="auto">
            <a:xfrm>
              <a:off x="652" y="2510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0 . 0 1 0 1</a:t>
              </a:r>
            </a:p>
          </p:txBody>
        </p:sp>
        <p:sp>
          <p:nvSpPr>
            <p:cNvPr id="757826" name="Text Box 66"/>
            <p:cNvSpPr txBox="1">
              <a:spLocks noChangeArrowheads="1"/>
            </p:cNvSpPr>
            <p:nvPr/>
          </p:nvSpPr>
          <p:spPr bwMode="auto">
            <a:xfrm>
              <a:off x="2092" y="2510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0 1</a:t>
              </a:r>
            </a:p>
          </p:txBody>
        </p:sp>
        <p:sp>
          <p:nvSpPr>
            <p:cNvPr id="757827" name="Text Box 67"/>
            <p:cNvSpPr txBox="1">
              <a:spLocks noChangeArrowheads="1"/>
            </p:cNvSpPr>
            <p:nvPr/>
          </p:nvSpPr>
          <p:spPr bwMode="auto">
            <a:xfrm>
              <a:off x="2813" y="2544"/>
              <a:ext cx="13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余数为正，上商 1</a:t>
              </a:r>
            </a:p>
          </p:txBody>
        </p:sp>
      </p:grpSp>
      <p:grpSp>
        <p:nvGrpSpPr>
          <p:cNvPr id="17" name="Group 68"/>
          <p:cNvGrpSpPr>
            <a:grpSpLocks/>
          </p:cNvGrpSpPr>
          <p:nvPr/>
        </p:nvGrpSpPr>
        <p:grpSpPr bwMode="auto">
          <a:xfrm>
            <a:off x="1035050" y="6172200"/>
            <a:ext cx="5594350" cy="473075"/>
            <a:chOff x="652" y="3888"/>
            <a:chExt cx="3524" cy="298"/>
          </a:xfrm>
        </p:grpSpPr>
        <p:sp>
          <p:nvSpPr>
            <p:cNvPr id="757829" name="Text Box 69"/>
            <p:cNvSpPr txBox="1">
              <a:spLocks noChangeArrowheads="1"/>
            </p:cNvSpPr>
            <p:nvPr/>
          </p:nvSpPr>
          <p:spPr bwMode="auto">
            <a:xfrm>
              <a:off x="652" y="3888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0 . 0 1 1 1</a:t>
              </a:r>
            </a:p>
          </p:txBody>
        </p:sp>
        <p:sp>
          <p:nvSpPr>
            <p:cNvPr id="757830" name="Text Box 70"/>
            <p:cNvSpPr txBox="1">
              <a:spLocks noChangeArrowheads="1"/>
            </p:cNvSpPr>
            <p:nvPr/>
          </p:nvSpPr>
          <p:spPr bwMode="auto">
            <a:xfrm>
              <a:off x="1804" y="3888"/>
              <a:ext cx="6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0 1 1 0 </a:t>
              </a:r>
            </a:p>
          </p:txBody>
        </p:sp>
        <p:sp>
          <p:nvSpPr>
            <p:cNvPr id="757831" name="Text Box 71"/>
            <p:cNvSpPr txBox="1">
              <a:spLocks noChangeArrowheads="1"/>
            </p:cNvSpPr>
            <p:nvPr/>
          </p:nvSpPr>
          <p:spPr bwMode="auto">
            <a:xfrm>
              <a:off x="2813" y="3936"/>
              <a:ext cx="13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余数为正，上商 1</a:t>
              </a:r>
            </a:p>
          </p:txBody>
        </p:sp>
      </p:grpSp>
      <p:grpSp>
        <p:nvGrpSpPr>
          <p:cNvPr id="18" name="Group 72"/>
          <p:cNvGrpSpPr>
            <a:grpSpLocks/>
          </p:cNvGrpSpPr>
          <p:nvPr/>
        </p:nvGrpSpPr>
        <p:grpSpPr bwMode="auto">
          <a:xfrm>
            <a:off x="1035050" y="5078413"/>
            <a:ext cx="5594350" cy="457200"/>
            <a:chOff x="652" y="3199"/>
            <a:chExt cx="3524" cy="288"/>
          </a:xfrm>
        </p:grpSpPr>
        <p:sp>
          <p:nvSpPr>
            <p:cNvPr id="757833" name="Text Box 73"/>
            <p:cNvSpPr txBox="1">
              <a:spLocks noChangeArrowheads="1"/>
            </p:cNvSpPr>
            <p:nvPr/>
          </p:nvSpPr>
          <p:spPr bwMode="auto">
            <a:xfrm>
              <a:off x="652" y="3199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1 . 1 1 0 1</a:t>
              </a:r>
            </a:p>
          </p:txBody>
        </p:sp>
        <p:sp>
          <p:nvSpPr>
            <p:cNvPr id="757834" name="Text Box 74"/>
            <p:cNvSpPr txBox="1">
              <a:spLocks noChangeArrowheads="1"/>
            </p:cNvSpPr>
            <p:nvPr/>
          </p:nvSpPr>
          <p:spPr bwMode="auto">
            <a:xfrm>
              <a:off x="1948" y="3199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0 1 1</a:t>
              </a:r>
            </a:p>
          </p:txBody>
        </p:sp>
        <p:sp>
          <p:nvSpPr>
            <p:cNvPr id="757835" name="Text Box 75"/>
            <p:cNvSpPr txBox="1">
              <a:spLocks noChangeArrowheads="1"/>
            </p:cNvSpPr>
            <p:nvPr/>
          </p:nvSpPr>
          <p:spPr bwMode="auto">
            <a:xfrm>
              <a:off x="2813" y="3216"/>
              <a:ext cx="13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余数为负，上商 0</a:t>
              </a:r>
            </a:p>
          </p:txBody>
        </p:sp>
      </p:grpSp>
      <p:sp>
        <p:nvSpPr>
          <p:cNvPr id="757836" name="Text Box 76"/>
          <p:cNvSpPr txBox="1">
            <a:spLocks noChangeArrowheads="1"/>
          </p:cNvSpPr>
          <p:nvPr/>
        </p:nvSpPr>
        <p:spPr bwMode="auto">
          <a:xfrm>
            <a:off x="7239000" y="1108075"/>
            <a:ext cx="1868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原</a:t>
            </a:r>
            <a:r>
              <a:rPr lang="zh-CN" altLang="en-US" sz="2400">
                <a:latin typeface="Times New Roman" pitchFamily="18" charset="0"/>
              </a:rPr>
              <a:t> = 1.1011</a:t>
            </a:r>
          </a:p>
        </p:txBody>
      </p:sp>
      <p:sp>
        <p:nvSpPr>
          <p:cNvPr id="757837" name="Text Box 77"/>
          <p:cNvSpPr txBox="1">
            <a:spLocks noChangeArrowheads="1"/>
          </p:cNvSpPr>
          <p:nvPr/>
        </p:nvSpPr>
        <p:spPr bwMode="auto">
          <a:xfrm>
            <a:off x="7086600" y="2667000"/>
            <a:ext cx="200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*]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zh-CN" altLang="en-US" sz="2400">
                <a:latin typeface="Times New Roman" pitchFamily="18" charset="0"/>
              </a:rPr>
              <a:t> = 0.1101</a:t>
            </a:r>
          </a:p>
        </p:txBody>
      </p:sp>
      <p:sp>
        <p:nvSpPr>
          <p:cNvPr id="757838" name="Text Box 78"/>
          <p:cNvSpPr txBox="1">
            <a:spLocks noChangeArrowheads="1"/>
          </p:cNvSpPr>
          <p:nvPr/>
        </p:nvSpPr>
        <p:spPr bwMode="auto">
          <a:xfrm>
            <a:off x="6934200" y="3187700"/>
            <a:ext cx="2155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*]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zh-CN" altLang="en-US" sz="2400">
                <a:latin typeface="Times New Roman" pitchFamily="18" charset="0"/>
              </a:rPr>
              <a:t> = 1.0011</a:t>
            </a:r>
          </a:p>
        </p:txBody>
      </p:sp>
      <p:sp>
        <p:nvSpPr>
          <p:cNvPr id="757839" name="Text Box 79"/>
          <p:cNvSpPr txBox="1">
            <a:spLocks noChangeArrowheads="1"/>
          </p:cNvSpPr>
          <p:nvPr/>
        </p:nvSpPr>
        <p:spPr bwMode="auto">
          <a:xfrm>
            <a:off x="7239000" y="1627188"/>
            <a:ext cx="185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原</a:t>
            </a:r>
            <a:r>
              <a:rPr lang="zh-CN" altLang="en-US" sz="2400">
                <a:latin typeface="Times New Roman" pitchFamily="18" charset="0"/>
              </a:rPr>
              <a:t> = 1.1101</a:t>
            </a:r>
          </a:p>
        </p:txBody>
      </p:sp>
      <p:sp>
        <p:nvSpPr>
          <p:cNvPr id="757840" name="Text Box 80"/>
          <p:cNvSpPr txBox="1">
            <a:spLocks noChangeArrowheads="1"/>
          </p:cNvSpPr>
          <p:nvPr/>
        </p:nvSpPr>
        <p:spPr bwMode="auto">
          <a:xfrm>
            <a:off x="3778250" y="28908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757841" name="Text Box 81"/>
          <p:cNvSpPr txBox="1">
            <a:spLocks noChangeArrowheads="1"/>
          </p:cNvSpPr>
          <p:nvPr/>
        </p:nvSpPr>
        <p:spPr bwMode="auto">
          <a:xfrm>
            <a:off x="3778250" y="39846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757842" name="Text Box 82"/>
          <p:cNvSpPr txBox="1">
            <a:spLocks noChangeArrowheads="1"/>
          </p:cNvSpPr>
          <p:nvPr/>
        </p:nvSpPr>
        <p:spPr bwMode="auto">
          <a:xfrm>
            <a:off x="3778250" y="50784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757843" name="Text Box 83"/>
          <p:cNvSpPr txBox="1">
            <a:spLocks noChangeArrowheads="1"/>
          </p:cNvSpPr>
          <p:nvPr/>
        </p:nvSpPr>
        <p:spPr bwMode="auto">
          <a:xfrm>
            <a:off x="3778250" y="617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757844" name="AutoShape 84"/>
          <p:cNvSpPr>
            <a:spLocks noChangeArrowheads="1"/>
          </p:cNvSpPr>
          <p:nvPr/>
        </p:nvSpPr>
        <p:spPr bwMode="auto">
          <a:xfrm>
            <a:off x="2" y="2817813"/>
            <a:ext cx="929226" cy="896939"/>
          </a:xfrm>
          <a:prstGeom prst="wedgeRoundRectCallout">
            <a:avLst>
              <a:gd name="adj1" fmla="val 68090"/>
              <a:gd name="adj2" fmla="val 29777"/>
              <a:gd name="adj3" fmla="val 16667"/>
            </a:avLst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vert="wordArtVert" wrap="square">
            <a:spAutoFit/>
          </a:bodyPr>
          <a:lstStyle/>
          <a:p>
            <a:pPr algn="just">
              <a:spcBef>
                <a:spcPct val="0"/>
              </a:spcBef>
            </a:pPr>
            <a:r>
              <a:rPr lang="zh-CN" altLang="en-US" sz="2000" dirty="0" smtClean="0">
                <a:latin typeface="Times New Roman" pitchFamily="18" charset="0"/>
              </a:rPr>
              <a:t>逻辑</a:t>
            </a:r>
            <a:endParaRPr lang="en-US" altLang="zh-CN" sz="2000" dirty="0" smtClean="0">
              <a:latin typeface="Times New Roman" pitchFamily="18" charset="0"/>
            </a:endParaRPr>
          </a:p>
          <a:p>
            <a:pPr algn="just">
              <a:spcBef>
                <a:spcPct val="0"/>
              </a:spcBef>
            </a:pPr>
            <a:r>
              <a:rPr lang="zh-CN" altLang="en-US" sz="2000" dirty="0" smtClean="0">
                <a:latin typeface="Times New Roman" pitchFamily="18" charset="0"/>
              </a:rPr>
              <a:t>左移</a:t>
            </a:r>
            <a:endParaRPr lang="zh-CN" altLang="en-US" sz="2000" dirty="0">
              <a:latin typeface="Times New Roman" pitchFamily="18" charset="0"/>
            </a:endParaRPr>
          </a:p>
        </p:txBody>
      </p:sp>
      <p:sp>
        <p:nvSpPr>
          <p:cNvPr id="757845" name="Rectangle 8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57846" name="Text Box 86"/>
          <p:cNvSpPr txBox="1">
            <a:spLocks noChangeArrowheads="1"/>
          </p:cNvSpPr>
          <p:nvPr/>
        </p:nvSpPr>
        <p:spPr bwMode="auto">
          <a:xfrm>
            <a:off x="7086600" y="2147888"/>
            <a:ext cx="2020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*]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zh-CN" altLang="en-US" sz="2400">
                <a:latin typeface="Times New Roman" pitchFamily="18" charset="0"/>
              </a:rPr>
              <a:t> = 0.1</a:t>
            </a:r>
            <a:r>
              <a:rPr lang="en-US" altLang="zh-CN" sz="2400">
                <a:latin typeface="Times New Roman" pitchFamily="18" charset="0"/>
              </a:rPr>
              <a:t>011</a:t>
            </a:r>
          </a:p>
        </p:txBody>
      </p:sp>
      <p:sp>
        <p:nvSpPr>
          <p:cNvPr id="757847" name="AutoShape 87"/>
          <p:cNvSpPr>
            <a:spLocks noChangeArrowheads="1"/>
          </p:cNvSpPr>
          <p:nvPr/>
        </p:nvSpPr>
        <p:spPr bwMode="auto">
          <a:xfrm>
            <a:off x="7631" y="1773239"/>
            <a:ext cx="921031" cy="798505"/>
          </a:xfrm>
          <a:prstGeom prst="wedgeRoundRectCallout">
            <a:avLst>
              <a:gd name="adj1" fmla="val 66320"/>
              <a:gd name="adj2" fmla="val 28979"/>
              <a:gd name="adj3" fmla="val 16667"/>
            </a:avLst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vert="wordArtVert" wrap="square">
            <a:spAutoFit/>
          </a:bodyPr>
          <a:lstStyle/>
          <a:p>
            <a:pPr algn="just">
              <a:spcBef>
                <a:spcPct val="0"/>
              </a:spcBef>
            </a:pPr>
            <a:r>
              <a:rPr lang="zh-CN" altLang="en-US" sz="2000" dirty="0" smtClean="0">
                <a:latin typeface="Times New Roman" pitchFamily="18" charset="0"/>
              </a:rPr>
              <a:t>逻辑</a:t>
            </a:r>
            <a:endParaRPr lang="en-US" altLang="zh-CN" sz="2000" dirty="0" smtClean="0">
              <a:latin typeface="Times New Roman" pitchFamily="18" charset="0"/>
            </a:endParaRPr>
          </a:p>
          <a:p>
            <a:pPr algn="just">
              <a:spcBef>
                <a:spcPct val="0"/>
              </a:spcBef>
            </a:pPr>
            <a:r>
              <a:rPr lang="zh-CN" altLang="en-US" sz="2000" dirty="0" smtClean="0">
                <a:latin typeface="Times New Roman" pitchFamily="18" charset="0"/>
              </a:rPr>
              <a:t>左移</a:t>
            </a:r>
            <a:endParaRPr lang="zh-CN" altLang="en-US" sz="2000" dirty="0">
              <a:latin typeface="Times New Roman" pitchFamily="18" charset="0"/>
            </a:endParaRPr>
          </a:p>
        </p:txBody>
      </p:sp>
      <p:sp>
        <p:nvSpPr>
          <p:cNvPr id="757848" name="AutoShape 88"/>
          <p:cNvSpPr>
            <a:spLocks noChangeArrowheads="1"/>
          </p:cNvSpPr>
          <p:nvPr/>
        </p:nvSpPr>
        <p:spPr bwMode="auto">
          <a:xfrm>
            <a:off x="50265" y="3933825"/>
            <a:ext cx="806959" cy="852497"/>
          </a:xfrm>
          <a:prstGeom prst="wedgeRoundRectCallout">
            <a:avLst>
              <a:gd name="adj1" fmla="val 77462"/>
              <a:gd name="adj2" fmla="val 29440"/>
              <a:gd name="adj3" fmla="val 16667"/>
            </a:avLst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vert="wordArtVert"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 smtClean="0">
                <a:latin typeface="Times New Roman" pitchFamily="18" charset="0"/>
              </a:rPr>
              <a:t>逻辑</a:t>
            </a:r>
            <a:endParaRPr lang="en-US" altLang="zh-CN" sz="2000" dirty="0" smtClean="0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 smtClean="0">
                <a:latin typeface="Times New Roman" pitchFamily="18" charset="0"/>
              </a:rPr>
              <a:t>左移</a:t>
            </a:r>
            <a:endParaRPr lang="zh-CN" altLang="en-US" sz="2000" dirty="0">
              <a:latin typeface="Times New Roman" pitchFamily="18" charset="0"/>
            </a:endParaRPr>
          </a:p>
        </p:txBody>
      </p:sp>
      <p:sp>
        <p:nvSpPr>
          <p:cNvPr id="757849" name="AutoShape 89"/>
          <p:cNvSpPr>
            <a:spLocks noChangeArrowheads="1"/>
          </p:cNvSpPr>
          <p:nvPr/>
        </p:nvSpPr>
        <p:spPr bwMode="auto">
          <a:xfrm>
            <a:off x="0" y="5143512"/>
            <a:ext cx="937420" cy="928694"/>
          </a:xfrm>
          <a:prstGeom prst="wedgeRoundRectCallout">
            <a:avLst>
              <a:gd name="adj1" fmla="val 71378"/>
              <a:gd name="adj2" fmla="val 14370"/>
              <a:gd name="adj3" fmla="val 16667"/>
            </a:avLst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vert="wordArtVert"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 smtClean="0">
                <a:latin typeface="Times New Roman" pitchFamily="18" charset="0"/>
              </a:rPr>
              <a:t>逻辑</a:t>
            </a:r>
            <a:endParaRPr lang="en-US" altLang="zh-CN" sz="2000" dirty="0" smtClean="0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 smtClean="0">
                <a:latin typeface="Times New Roman" pitchFamily="18" charset="0"/>
              </a:rPr>
              <a:t>左移</a:t>
            </a:r>
            <a:endParaRPr lang="zh-CN" altLang="en-US" sz="2000" dirty="0">
              <a:latin typeface="Times New Roman" pitchFamily="18" charset="0"/>
            </a:endParaRPr>
          </a:p>
        </p:txBody>
      </p:sp>
      <p:sp>
        <p:nvSpPr>
          <p:cNvPr id="757850" name="AutoShape 9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57851" name="Text Box 91"/>
          <p:cNvSpPr txBox="1">
            <a:spLocks noChangeArrowheads="1"/>
          </p:cNvSpPr>
          <p:nvPr/>
        </p:nvSpPr>
        <p:spPr bwMode="auto">
          <a:xfrm>
            <a:off x="790575" y="1477963"/>
            <a:ext cx="4683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/>
              <a:t>＋</a:t>
            </a:r>
          </a:p>
        </p:txBody>
      </p:sp>
      <p:sp>
        <p:nvSpPr>
          <p:cNvPr id="757852" name="Text Box 92"/>
          <p:cNvSpPr txBox="1">
            <a:spLocks noChangeArrowheads="1"/>
          </p:cNvSpPr>
          <p:nvPr/>
        </p:nvSpPr>
        <p:spPr bwMode="auto">
          <a:xfrm>
            <a:off x="790575" y="2565400"/>
            <a:ext cx="468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/>
              <a:t>＋</a:t>
            </a:r>
          </a:p>
        </p:txBody>
      </p:sp>
      <p:sp>
        <p:nvSpPr>
          <p:cNvPr id="757853" name="Text Box 93"/>
          <p:cNvSpPr txBox="1">
            <a:spLocks noChangeArrowheads="1"/>
          </p:cNvSpPr>
          <p:nvPr/>
        </p:nvSpPr>
        <p:spPr bwMode="auto">
          <a:xfrm>
            <a:off x="790575" y="3644900"/>
            <a:ext cx="468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/>
              <a:t>＋</a:t>
            </a:r>
          </a:p>
        </p:txBody>
      </p:sp>
      <p:sp>
        <p:nvSpPr>
          <p:cNvPr id="757854" name="Text Box 94"/>
          <p:cNvSpPr txBox="1">
            <a:spLocks noChangeArrowheads="1"/>
          </p:cNvSpPr>
          <p:nvPr/>
        </p:nvSpPr>
        <p:spPr bwMode="auto">
          <a:xfrm>
            <a:off x="790575" y="4724400"/>
            <a:ext cx="468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/>
              <a:t>＋</a:t>
            </a:r>
          </a:p>
        </p:txBody>
      </p:sp>
      <p:sp>
        <p:nvSpPr>
          <p:cNvPr id="757855" name="Text Box 95"/>
          <p:cNvSpPr txBox="1">
            <a:spLocks noChangeArrowheads="1"/>
          </p:cNvSpPr>
          <p:nvPr/>
        </p:nvSpPr>
        <p:spPr bwMode="auto">
          <a:xfrm>
            <a:off x="790575" y="5870575"/>
            <a:ext cx="468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/>
              <a:t>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7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75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57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75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57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5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57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4" dur="500"/>
                                        <p:tgtEl>
                                          <p:spTgt spid="75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757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757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75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75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57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1" dur="500"/>
                                        <p:tgtEl>
                                          <p:spTgt spid="75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75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75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75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75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757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8" dur="500"/>
                                        <p:tgtEl>
                                          <p:spTgt spid="75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75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757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75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75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757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5" dur="500"/>
                                        <p:tgtEl>
                                          <p:spTgt spid="75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757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757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75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75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8" dur="500"/>
                                        <p:tgtEl>
                                          <p:spTgt spid="757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2" dur="500"/>
                                        <p:tgtEl>
                                          <p:spTgt spid="75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757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70" grpId="0" autoUpdateAnimBg="0"/>
      <p:bldP spid="757772" grpId="0" autoUpdateAnimBg="0"/>
      <p:bldP spid="757773" grpId="0" autoUpdateAnimBg="0"/>
      <p:bldP spid="757774" grpId="0" autoUpdateAnimBg="0"/>
      <p:bldP spid="757775" grpId="0" autoUpdateAnimBg="0"/>
      <p:bldP spid="757776" grpId="0" autoUpdateAnimBg="0"/>
      <p:bldP spid="757777" grpId="0" autoUpdateAnimBg="0"/>
      <p:bldP spid="757778" grpId="0" animBg="1"/>
      <p:bldP spid="757779" grpId="0" autoUpdateAnimBg="0"/>
      <p:bldP spid="757780" grpId="0" animBg="1"/>
      <p:bldP spid="757781" grpId="0" animBg="1"/>
      <p:bldP spid="757782" grpId="0" animBg="1"/>
      <p:bldP spid="757783" grpId="0" animBg="1"/>
      <p:bldP spid="757784" grpId="0" animBg="1"/>
      <p:bldP spid="757785" grpId="0" animBg="1"/>
      <p:bldP spid="757786" grpId="0" autoUpdateAnimBg="0"/>
      <p:bldP spid="757787" grpId="0" autoUpdateAnimBg="0"/>
      <p:bldP spid="757797" grpId="0" autoUpdateAnimBg="0"/>
      <p:bldP spid="757803" grpId="0" autoUpdateAnimBg="0"/>
      <p:bldP spid="757810" grpId="0" autoUpdateAnimBg="0"/>
      <p:bldP spid="757811" grpId="0" autoUpdateAnimBg="0"/>
      <p:bldP spid="757836" grpId="0" autoUpdateAnimBg="0"/>
      <p:bldP spid="757837" grpId="0" autoUpdateAnimBg="0"/>
      <p:bldP spid="757838" grpId="0" autoUpdateAnimBg="0"/>
      <p:bldP spid="757839" grpId="0" autoUpdateAnimBg="0"/>
      <p:bldP spid="757840" grpId="0" autoUpdateAnimBg="0"/>
      <p:bldP spid="757841" grpId="0" autoUpdateAnimBg="0"/>
      <p:bldP spid="757842" grpId="0" autoUpdateAnimBg="0"/>
      <p:bldP spid="757843" grpId="0" autoUpdateAnimBg="0"/>
      <p:bldP spid="757844" grpId="0" animBg="1" autoUpdateAnimBg="0"/>
      <p:bldP spid="757846" grpId="0" autoUpdateAnimBg="0"/>
      <p:bldP spid="757847" grpId="0" animBg="1" autoUpdateAnimBg="0"/>
      <p:bldP spid="757848" grpId="0" animBg="1" autoUpdateAnimBg="0"/>
      <p:bldP spid="757849" grpId="0" animBg="1" autoUpdateAnimBg="0"/>
      <p:bldP spid="757851" grpId="0"/>
      <p:bldP spid="757852" grpId="0"/>
      <p:bldP spid="757853" grpId="0"/>
      <p:bldP spid="757854" grpId="0"/>
      <p:bldP spid="75785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90600" y="1143000"/>
            <a:ext cx="3259138" cy="519113"/>
            <a:chOff x="624" y="720"/>
            <a:chExt cx="2053" cy="327"/>
          </a:xfrm>
        </p:grpSpPr>
        <p:sp>
          <p:nvSpPr>
            <p:cNvPr id="758787" name="Text Box 3"/>
            <p:cNvSpPr txBox="1">
              <a:spLocks noChangeArrowheads="1"/>
            </p:cNvSpPr>
            <p:nvPr/>
          </p:nvSpPr>
          <p:spPr bwMode="auto">
            <a:xfrm>
              <a:off x="624" y="720"/>
              <a:ext cx="20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①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 baseline="-25000">
                  <a:latin typeface="Times New Roman" pitchFamily="18" charset="0"/>
                </a:rPr>
                <a:t>0</a:t>
              </a:r>
              <a:r>
                <a:rPr lang="en-US" altLang="zh-CN" sz="2800">
                  <a:latin typeface="Times New Roman" pitchFamily="18" charset="0"/>
                </a:rPr>
                <a:t>  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800" baseline="-25000">
                  <a:latin typeface="Times New Roman" pitchFamily="18" charset="0"/>
                </a:rPr>
                <a:t>0</a:t>
              </a:r>
              <a:r>
                <a:rPr lang="en-US" altLang="zh-CN" sz="2800">
                  <a:latin typeface="Times New Roman" pitchFamily="18" charset="0"/>
                </a:rPr>
                <a:t> = 1    </a:t>
              </a:r>
              <a:r>
                <a:rPr lang="en-US" altLang="zh-CN" sz="1400">
                  <a:latin typeface="Times New Roman" pitchFamily="18" charset="0"/>
                </a:rPr>
                <a:t> </a:t>
              </a:r>
              <a:r>
                <a:rPr lang="en-US" altLang="zh-CN" sz="2800">
                  <a:latin typeface="Times New Roman" pitchFamily="18" charset="0"/>
                </a:rPr>
                <a:t>1 = 0</a:t>
              </a:r>
            </a:p>
          </p:txBody>
        </p:sp>
        <p:sp>
          <p:nvSpPr>
            <p:cNvPr id="758788" name="AutoShape 4"/>
            <p:cNvSpPr>
              <a:spLocks noChangeArrowheads="1"/>
            </p:cNvSpPr>
            <p:nvPr/>
          </p:nvSpPr>
          <p:spPr bwMode="auto">
            <a:xfrm>
              <a:off x="1200" y="864"/>
              <a:ext cx="125" cy="125"/>
            </a:xfrm>
            <a:prstGeom prst="flowChartOr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758789" name="AutoShape 5"/>
            <p:cNvSpPr>
              <a:spLocks noChangeArrowheads="1"/>
            </p:cNvSpPr>
            <p:nvPr/>
          </p:nvSpPr>
          <p:spPr bwMode="auto">
            <a:xfrm>
              <a:off x="1978" y="816"/>
              <a:ext cx="125" cy="125"/>
            </a:xfrm>
            <a:prstGeom prst="flowChartOr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zh-CN" sz="2800">
                <a:latin typeface="Times New Roman" pitchFamily="18" charset="0"/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990600" y="1727200"/>
            <a:ext cx="2520950" cy="720725"/>
            <a:chOff x="624" y="1088"/>
            <a:chExt cx="1588" cy="454"/>
          </a:xfrm>
        </p:grpSpPr>
        <p:sp>
          <p:nvSpPr>
            <p:cNvPr id="758791" name="Text Box 7"/>
            <p:cNvSpPr txBox="1">
              <a:spLocks noChangeArrowheads="1"/>
            </p:cNvSpPr>
            <p:nvPr/>
          </p:nvSpPr>
          <p:spPr bwMode="auto">
            <a:xfrm>
              <a:off x="624" y="1138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②</a:t>
              </a:r>
            </a:p>
          </p:txBody>
        </p: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018" y="1088"/>
              <a:ext cx="308" cy="454"/>
              <a:chOff x="1056" y="1728"/>
              <a:chExt cx="308" cy="454"/>
            </a:xfrm>
          </p:grpSpPr>
          <p:sp>
            <p:nvSpPr>
              <p:cNvPr id="758793" name="Text Box 9"/>
              <p:cNvSpPr txBox="1">
                <a:spLocks noChangeArrowheads="1"/>
              </p:cNvSpPr>
              <p:nvPr/>
            </p:nvSpPr>
            <p:spPr bwMode="auto">
              <a:xfrm>
                <a:off x="1056" y="1728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i="1">
                    <a:latin typeface="Times New Roman" pitchFamily="18" charset="0"/>
                  </a:rPr>
                  <a:t>x</a:t>
                </a:r>
                <a:r>
                  <a:rPr lang="en-US" altLang="zh-CN" sz="2400">
                    <a:latin typeface="Times New Roman" pitchFamily="18" charset="0"/>
                  </a:rPr>
                  <a:t>*</a:t>
                </a:r>
              </a:p>
            </p:txBody>
          </p:sp>
          <p:sp>
            <p:nvSpPr>
              <p:cNvPr id="758794" name="Text Box 10"/>
              <p:cNvSpPr txBox="1">
                <a:spLocks noChangeArrowheads="1"/>
              </p:cNvSpPr>
              <p:nvPr/>
            </p:nvSpPr>
            <p:spPr bwMode="auto">
              <a:xfrm>
                <a:off x="1056" y="1894"/>
                <a:ext cx="29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i="1">
                    <a:latin typeface="Times New Roman" pitchFamily="18" charset="0"/>
                  </a:rPr>
                  <a:t>y</a:t>
                </a:r>
                <a:r>
                  <a:rPr lang="en-US" altLang="zh-CN" sz="2400">
                    <a:latin typeface="Times New Roman" pitchFamily="18" charset="0"/>
                  </a:rPr>
                  <a:t>*</a:t>
                </a:r>
              </a:p>
            </p:txBody>
          </p:sp>
          <p:sp>
            <p:nvSpPr>
              <p:cNvPr id="758795" name="Line 11"/>
              <p:cNvSpPr>
                <a:spLocks noChangeShapeType="1"/>
              </p:cNvSpPr>
              <p:nvPr/>
            </p:nvSpPr>
            <p:spPr bwMode="auto">
              <a:xfrm>
                <a:off x="1070" y="1990"/>
                <a:ext cx="19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58796" name="Text Box 12"/>
            <p:cNvSpPr txBox="1">
              <a:spLocks noChangeArrowheads="1"/>
            </p:cNvSpPr>
            <p:nvPr/>
          </p:nvSpPr>
          <p:spPr bwMode="auto">
            <a:xfrm>
              <a:off x="1296" y="1161"/>
              <a:ext cx="9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= 0.1101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609600" y="2362200"/>
            <a:ext cx="2878138" cy="738188"/>
            <a:chOff x="384" y="1488"/>
            <a:chExt cx="1813" cy="465"/>
          </a:xfrm>
        </p:grpSpPr>
        <p:sp>
          <p:nvSpPr>
            <p:cNvPr id="758798" name="Text Box 14"/>
            <p:cNvSpPr txBox="1">
              <a:spLocks noChangeArrowheads="1"/>
            </p:cNvSpPr>
            <p:nvPr/>
          </p:nvSpPr>
          <p:spPr bwMode="auto">
            <a:xfrm>
              <a:off x="384" y="1626"/>
              <a:ext cx="181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∴            = 0.1101</a:t>
              </a:r>
            </a:p>
          </p:txBody>
        </p: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730" y="1488"/>
              <a:ext cx="619" cy="454"/>
              <a:chOff x="1085" y="1898"/>
              <a:chExt cx="619" cy="454"/>
            </a:xfrm>
          </p:grpSpPr>
          <p:sp>
            <p:nvSpPr>
              <p:cNvPr id="758800" name="Text Box 16"/>
              <p:cNvSpPr txBox="1">
                <a:spLocks noChangeArrowheads="1"/>
              </p:cNvSpPr>
              <p:nvPr/>
            </p:nvSpPr>
            <p:spPr bwMode="auto">
              <a:xfrm>
                <a:off x="1085" y="1988"/>
                <a:ext cx="619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[    ]</a:t>
                </a:r>
                <a:r>
                  <a:rPr lang="zh-CN" altLang="en-US" sz="2400" baseline="-25000">
                    <a:latin typeface="Times New Roman" pitchFamily="18" charset="0"/>
                  </a:rPr>
                  <a:t>原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1219" y="1898"/>
                <a:ext cx="212" cy="454"/>
                <a:chOff x="1056" y="1728"/>
                <a:chExt cx="212" cy="454"/>
              </a:xfrm>
            </p:grpSpPr>
            <p:sp>
              <p:nvSpPr>
                <p:cNvPr id="75880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056" y="1728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 i="1">
                      <a:latin typeface="Times New Roman" pitchFamily="18" charset="0"/>
                    </a:rPr>
                    <a:t>x</a:t>
                  </a:r>
                </a:p>
              </p:txBody>
            </p:sp>
            <p:sp>
              <p:nvSpPr>
                <p:cNvPr id="75880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056" y="1894"/>
                  <a:ext cx="20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 i="1">
                      <a:latin typeface="Times New Roman" pitchFamily="18" charset="0"/>
                    </a:rPr>
                    <a:t>y</a:t>
                  </a:r>
                </a:p>
              </p:txBody>
            </p:sp>
            <p:sp>
              <p:nvSpPr>
                <p:cNvPr id="758804" name="Line 20"/>
                <p:cNvSpPr>
                  <a:spLocks noChangeShapeType="1"/>
                </p:cNvSpPr>
                <p:nvPr/>
              </p:nvSpPr>
              <p:spPr bwMode="auto">
                <a:xfrm>
                  <a:off x="1070" y="1990"/>
                  <a:ext cx="19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758805" name="Text Box 21"/>
          <p:cNvSpPr txBox="1">
            <a:spLocks noChangeArrowheads="1"/>
          </p:cNvSpPr>
          <p:nvPr/>
        </p:nvSpPr>
        <p:spPr bwMode="auto">
          <a:xfrm>
            <a:off x="1885950" y="3513138"/>
            <a:ext cx="2097088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上商  </a:t>
            </a:r>
            <a:r>
              <a:rPr lang="en-US" altLang="zh-CN" sz="2800" i="1">
                <a:solidFill>
                  <a:schemeClr val="folHlink"/>
                </a:solidFill>
                <a:latin typeface="Times New Roman" pitchFamily="18" charset="0"/>
              </a:rPr>
              <a:t>n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+1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次</a:t>
            </a:r>
          </a:p>
        </p:txBody>
      </p:sp>
      <p:sp>
        <p:nvSpPr>
          <p:cNvPr id="758806" name="Text Box 22"/>
          <p:cNvSpPr txBox="1">
            <a:spLocks noChangeArrowheads="1"/>
          </p:cNvSpPr>
          <p:nvPr/>
        </p:nvSpPr>
        <p:spPr bwMode="auto">
          <a:xfrm>
            <a:off x="381000" y="258763"/>
            <a:ext cx="4114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例6.25  结果</a:t>
            </a:r>
          </a:p>
        </p:txBody>
      </p:sp>
      <p:sp>
        <p:nvSpPr>
          <p:cNvPr id="758807" name="Text Box 23"/>
          <p:cNvSpPr txBox="1">
            <a:spLocks noChangeArrowheads="1"/>
          </p:cNvSpPr>
          <p:nvPr/>
        </p:nvSpPr>
        <p:spPr bwMode="auto">
          <a:xfrm>
            <a:off x="990600" y="3595688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特点</a:t>
            </a:r>
          </a:p>
        </p:txBody>
      </p:sp>
      <p:sp>
        <p:nvSpPr>
          <p:cNvPr id="758808" name="Text Box 24"/>
          <p:cNvSpPr txBox="1">
            <a:spLocks noChangeArrowheads="1"/>
          </p:cNvSpPr>
          <p:nvPr/>
        </p:nvSpPr>
        <p:spPr bwMode="auto">
          <a:xfrm>
            <a:off x="1885950" y="5537200"/>
            <a:ext cx="5184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用移位的次数判断除法是否结束</a:t>
            </a:r>
          </a:p>
        </p:txBody>
      </p:sp>
      <p:sp>
        <p:nvSpPr>
          <p:cNvPr id="758809" name="Text Box 25"/>
          <p:cNvSpPr txBox="1">
            <a:spLocks noChangeArrowheads="1"/>
          </p:cNvSpPr>
          <p:nvPr/>
        </p:nvSpPr>
        <p:spPr bwMode="auto">
          <a:xfrm>
            <a:off x="1885950" y="4191000"/>
            <a:ext cx="3041650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第一次上商判溢出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58810" name="Text Box 26"/>
          <p:cNvSpPr txBox="1">
            <a:spLocks noChangeArrowheads="1"/>
          </p:cNvSpPr>
          <p:nvPr/>
        </p:nvSpPr>
        <p:spPr bwMode="auto">
          <a:xfrm>
            <a:off x="1885950" y="4938713"/>
            <a:ext cx="3752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移 </a:t>
            </a:r>
            <a:r>
              <a:rPr lang="en-US" altLang="zh-CN" sz="2800" i="1">
                <a:solidFill>
                  <a:schemeClr val="folHlink"/>
                </a:solidFill>
                <a:latin typeface="Times New Roman" pitchFamily="18" charset="0"/>
              </a:rPr>
              <a:t>n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次</a:t>
            </a:r>
            <a:r>
              <a:rPr lang="zh-CN" altLang="en-US" sz="2800">
                <a:latin typeface="Times New Roman" pitchFamily="18" charset="0"/>
              </a:rPr>
              <a:t>，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加 </a:t>
            </a:r>
            <a:r>
              <a:rPr lang="en-US" altLang="zh-CN" sz="2800" i="1">
                <a:solidFill>
                  <a:schemeClr val="folHlink"/>
                </a:solidFill>
                <a:latin typeface="Times New Roman" pitchFamily="18" charset="0"/>
              </a:rPr>
              <a:t>n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+1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次</a:t>
            </a:r>
          </a:p>
        </p:txBody>
      </p:sp>
      <p:sp>
        <p:nvSpPr>
          <p:cNvPr id="758811" name="Rectangle 2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58812" name="AutoShape 2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805" grpId="0" autoUpdateAnimBg="0"/>
      <p:bldP spid="758807" grpId="0" autoUpdateAnimBg="0"/>
      <p:bldP spid="758808" grpId="0" autoUpdateAnimBg="0"/>
      <p:bldP spid="758809" grpId="0" autoUpdateAnimBg="0"/>
      <p:bldP spid="758810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Text Box 2"/>
          <p:cNvSpPr txBox="1">
            <a:spLocks noChangeArrowheads="1"/>
          </p:cNvSpPr>
          <p:nvPr/>
        </p:nvSpPr>
        <p:spPr bwMode="auto">
          <a:xfrm>
            <a:off x="669925" y="552450"/>
            <a:ext cx="63404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(3) 原码加减交替除法硬件配置</a:t>
            </a:r>
          </a:p>
        </p:txBody>
      </p:sp>
      <p:sp>
        <p:nvSpPr>
          <p:cNvPr id="759811" name="Text Box 3"/>
          <p:cNvSpPr txBox="1">
            <a:spLocks noChangeArrowheads="1"/>
          </p:cNvSpPr>
          <p:nvPr/>
        </p:nvSpPr>
        <p:spPr bwMode="auto">
          <a:xfrm>
            <a:off x="1050925" y="5486400"/>
            <a:ext cx="5502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A、X、Q </a:t>
            </a:r>
            <a:r>
              <a:rPr lang="zh-CN" altLang="en-US" sz="2800">
                <a:latin typeface="Times New Roman" pitchFamily="18" charset="0"/>
              </a:rPr>
              <a:t>均 </a:t>
            </a:r>
            <a:r>
              <a:rPr lang="en-US" altLang="zh-CN" sz="2800" i="1">
                <a:latin typeface="Times New Roman" pitchFamily="18" charset="0"/>
              </a:rPr>
              <a:t>n</a:t>
            </a:r>
            <a:r>
              <a:rPr lang="en-US" altLang="zh-CN" sz="1400" i="1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+1 </a:t>
            </a:r>
            <a:r>
              <a:rPr lang="zh-CN" altLang="en-US" sz="2800">
                <a:latin typeface="Times New Roman" pitchFamily="18" charset="0"/>
              </a:rPr>
              <a:t>位</a:t>
            </a:r>
          </a:p>
        </p:txBody>
      </p:sp>
      <p:sp>
        <p:nvSpPr>
          <p:cNvPr id="759812" name="Text Box 4"/>
          <p:cNvSpPr txBox="1">
            <a:spLocks noChangeArrowheads="1"/>
          </p:cNvSpPr>
          <p:nvPr/>
        </p:nvSpPr>
        <p:spPr bwMode="auto">
          <a:xfrm>
            <a:off x="1050925" y="6096000"/>
            <a:ext cx="4968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用 </a:t>
            </a:r>
            <a:r>
              <a:rPr lang="en-US" altLang="zh-CN" sz="2800">
                <a:latin typeface="Times New Roman" pitchFamily="18" charset="0"/>
              </a:rPr>
              <a:t>Q</a:t>
            </a:r>
            <a:r>
              <a:rPr lang="en-US" altLang="zh-CN" sz="2800" i="1" baseline="-25000">
                <a:latin typeface="Times New Roman" pitchFamily="18" charset="0"/>
              </a:rPr>
              <a:t>n </a:t>
            </a:r>
            <a:r>
              <a:rPr lang="zh-CN" altLang="en-US" sz="2800">
                <a:latin typeface="Times New Roman" pitchFamily="18" charset="0"/>
              </a:rPr>
              <a:t>控制加减交替</a:t>
            </a:r>
            <a:endParaRPr lang="en-US" altLang="zh-CN" sz="2800">
              <a:latin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14400" y="1600200"/>
            <a:ext cx="7005638" cy="3505200"/>
            <a:chOff x="576" y="1008"/>
            <a:chExt cx="4413" cy="2208"/>
          </a:xfrm>
        </p:grpSpPr>
        <p:sp>
          <p:nvSpPr>
            <p:cNvPr id="759814" name="AutoShape 6"/>
            <p:cNvSpPr>
              <a:spLocks noChangeArrowheads="1"/>
            </p:cNvSpPr>
            <p:nvPr/>
          </p:nvSpPr>
          <p:spPr bwMode="auto">
            <a:xfrm>
              <a:off x="1364" y="2640"/>
              <a:ext cx="96" cy="240"/>
            </a:xfrm>
            <a:prstGeom prst="upArrow">
              <a:avLst>
                <a:gd name="adj1" fmla="val 50000"/>
                <a:gd name="adj2" fmla="val 625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1600" b="0">
                  <a:latin typeface="Times New Roman" pitchFamily="18" charset="0"/>
                </a:rPr>
                <a:t> 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576" y="1152"/>
              <a:ext cx="1738" cy="336"/>
              <a:chOff x="576" y="1536"/>
              <a:chExt cx="1738" cy="336"/>
            </a:xfrm>
          </p:grpSpPr>
          <p:sp>
            <p:nvSpPr>
              <p:cNvPr id="759816" name="Text Box 8"/>
              <p:cNvSpPr txBox="1">
                <a:spLocks noChangeArrowheads="1"/>
              </p:cNvSpPr>
              <p:nvPr/>
            </p:nvSpPr>
            <p:spPr bwMode="auto">
              <a:xfrm>
                <a:off x="614" y="1562"/>
                <a:ext cx="170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              </a:t>
                </a:r>
                <a:r>
                  <a:rPr lang="zh-CN" altLang="en-US" sz="1000">
                    <a:latin typeface="Times New Roman" pitchFamily="18" charset="0"/>
                  </a:rPr>
                  <a:t> </a:t>
                </a:r>
                <a:r>
                  <a:rPr lang="en-US" altLang="zh-CN" sz="2400">
                    <a:latin typeface="Times New Roman" pitchFamily="18" charset="0"/>
                  </a:rPr>
                  <a:t>A  </a:t>
                </a:r>
                <a:r>
                  <a:rPr lang="en-US" altLang="zh-CN" sz="2000">
                    <a:latin typeface="Times New Roman" pitchFamily="18" charset="0"/>
                  </a:rPr>
                  <a:t>               </a:t>
                </a:r>
                <a:r>
                  <a:rPr lang="en-US" altLang="zh-CN" sz="2000" i="1"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759817" name="Rectangle 9"/>
              <p:cNvSpPr>
                <a:spLocks noChangeArrowheads="1"/>
              </p:cNvSpPr>
              <p:nvPr/>
            </p:nvSpPr>
            <p:spPr bwMode="auto">
              <a:xfrm>
                <a:off x="576" y="1536"/>
                <a:ext cx="1728" cy="3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576" y="1728"/>
              <a:ext cx="1728" cy="336"/>
              <a:chOff x="576" y="2112"/>
              <a:chExt cx="1728" cy="336"/>
            </a:xfrm>
          </p:grpSpPr>
          <p:sp>
            <p:nvSpPr>
              <p:cNvPr id="759819" name="Rectangle 11"/>
              <p:cNvSpPr>
                <a:spLocks noChangeArrowheads="1"/>
              </p:cNvSpPr>
              <p:nvPr/>
            </p:nvSpPr>
            <p:spPr bwMode="auto">
              <a:xfrm>
                <a:off x="576" y="2112"/>
                <a:ext cx="1728" cy="3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9820" name="Text Box 12"/>
              <p:cNvSpPr txBox="1">
                <a:spLocks noChangeArrowheads="1"/>
              </p:cNvSpPr>
              <p:nvPr/>
            </p:nvSpPr>
            <p:spPr bwMode="auto">
              <a:xfrm>
                <a:off x="876" y="2160"/>
                <a:ext cx="11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latin typeface="Times New Roman" pitchFamily="18" charset="0"/>
                  </a:rPr>
                  <a:t>n</a:t>
                </a:r>
                <a:r>
                  <a:rPr lang="en-US" altLang="zh-CN" sz="2000">
                    <a:latin typeface="Times New Roman" pitchFamily="18" charset="0"/>
                  </a:rPr>
                  <a:t> + 1 </a:t>
                </a:r>
                <a:r>
                  <a:rPr lang="zh-CN" altLang="en-US" sz="2000">
                    <a:latin typeface="Times New Roman" pitchFamily="18" charset="0"/>
                  </a:rPr>
                  <a:t>位加法器</a:t>
                </a:r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576" y="2304"/>
              <a:ext cx="1728" cy="336"/>
              <a:chOff x="576" y="2688"/>
              <a:chExt cx="1728" cy="336"/>
            </a:xfrm>
          </p:grpSpPr>
          <p:sp>
            <p:nvSpPr>
              <p:cNvPr id="759822" name="Rectangle 14"/>
              <p:cNvSpPr>
                <a:spLocks noChangeArrowheads="1"/>
              </p:cNvSpPr>
              <p:nvPr/>
            </p:nvSpPr>
            <p:spPr bwMode="auto">
              <a:xfrm>
                <a:off x="576" y="2688"/>
                <a:ext cx="1728" cy="3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9823" name="Text Box 15"/>
              <p:cNvSpPr txBox="1">
                <a:spLocks noChangeArrowheads="1"/>
              </p:cNvSpPr>
              <p:nvPr/>
            </p:nvSpPr>
            <p:spPr bwMode="auto">
              <a:xfrm>
                <a:off x="1046" y="2745"/>
                <a:ext cx="71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 控 制 门</a:t>
                </a:r>
              </a:p>
            </p:txBody>
          </p:sp>
        </p:grpSp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576" y="2880"/>
              <a:ext cx="1728" cy="336"/>
              <a:chOff x="576" y="3264"/>
              <a:chExt cx="1728" cy="336"/>
            </a:xfrm>
          </p:grpSpPr>
          <p:sp>
            <p:nvSpPr>
              <p:cNvPr id="759825" name="Rectangle 17"/>
              <p:cNvSpPr>
                <a:spLocks noChangeArrowheads="1"/>
              </p:cNvSpPr>
              <p:nvPr/>
            </p:nvSpPr>
            <p:spPr bwMode="auto">
              <a:xfrm>
                <a:off x="576" y="3264"/>
                <a:ext cx="1728" cy="3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9826" name="Text Box 18"/>
              <p:cNvSpPr txBox="1">
                <a:spLocks noChangeArrowheads="1"/>
              </p:cNvSpPr>
              <p:nvPr/>
            </p:nvSpPr>
            <p:spPr bwMode="auto">
              <a:xfrm>
                <a:off x="624" y="3281"/>
                <a:ext cx="164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              </a:t>
                </a:r>
                <a:r>
                  <a:rPr lang="zh-CN" altLang="en-US" sz="900">
                    <a:latin typeface="Times New Roman" pitchFamily="18" charset="0"/>
                  </a:rPr>
                  <a:t> </a:t>
                </a:r>
                <a:r>
                  <a:rPr lang="en-US" altLang="zh-CN" sz="2400">
                    <a:latin typeface="Times New Roman" pitchFamily="18" charset="0"/>
                  </a:rPr>
                  <a:t>X</a:t>
                </a:r>
                <a:r>
                  <a:rPr lang="en-US" altLang="zh-CN" sz="2000">
                    <a:latin typeface="Times New Roman" pitchFamily="18" charset="0"/>
                  </a:rPr>
                  <a:t>                </a:t>
                </a:r>
                <a:r>
                  <a:rPr lang="en-US" altLang="zh-CN" sz="2000" i="1">
                    <a:latin typeface="Times New Roman" pitchFamily="18" charset="0"/>
                  </a:rPr>
                  <a:t>n</a:t>
                </a:r>
              </a:p>
            </p:txBody>
          </p:sp>
        </p:grpSp>
        <p:sp>
          <p:nvSpPr>
            <p:cNvPr id="759827" name="Text Box 19"/>
            <p:cNvSpPr txBox="1">
              <a:spLocks noChangeArrowheads="1"/>
            </p:cNvSpPr>
            <p:nvPr/>
          </p:nvSpPr>
          <p:spPr bwMode="auto">
            <a:xfrm>
              <a:off x="3014" y="1178"/>
              <a:ext cx="171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0              </a:t>
              </a:r>
              <a:r>
                <a:rPr lang="en-US" altLang="zh-CN" sz="2400">
                  <a:latin typeface="Times New Roman" pitchFamily="18" charset="0"/>
                </a:rPr>
                <a:t>Q</a:t>
              </a:r>
              <a:r>
                <a:rPr lang="en-US" altLang="zh-CN" sz="2000">
                  <a:latin typeface="Times New Roman" pitchFamily="18" charset="0"/>
                </a:rPr>
                <a:t>                 </a:t>
              </a:r>
              <a:r>
                <a:rPr lang="en-US" altLang="zh-CN" sz="2000" i="1">
                  <a:latin typeface="Times New Roman" pitchFamily="18" charset="0"/>
                </a:rPr>
                <a:t>n</a:t>
              </a:r>
              <a:r>
                <a:rPr lang="en-US" altLang="zh-CN" sz="200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759828" name="Rectangle 20"/>
            <p:cNvSpPr>
              <a:spLocks noChangeArrowheads="1"/>
            </p:cNvSpPr>
            <p:nvPr/>
          </p:nvSpPr>
          <p:spPr bwMode="auto">
            <a:xfrm>
              <a:off x="2976" y="1152"/>
              <a:ext cx="1728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829" name="Line 21"/>
            <p:cNvSpPr>
              <a:spLocks noChangeShapeType="1"/>
            </p:cNvSpPr>
            <p:nvPr/>
          </p:nvSpPr>
          <p:spPr bwMode="auto">
            <a:xfrm>
              <a:off x="4464" y="115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9830" name="Rectangle 22"/>
            <p:cNvSpPr>
              <a:spLocks noChangeArrowheads="1"/>
            </p:cNvSpPr>
            <p:nvPr/>
          </p:nvSpPr>
          <p:spPr bwMode="auto">
            <a:xfrm>
              <a:off x="2870" y="2880"/>
              <a:ext cx="773" cy="2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计数器 </a:t>
              </a:r>
              <a:r>
                <a:rPr lang="en-US" altLang="zh-CN" sz="20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759831" name="Rectangle 23"/>
            <p:cNvSpPr>
              <a:spLocks noChangeArrowheads="1"/>
            </p:cNvSpPr>
            <p:nvPr/>
          </p:nvSpPr>
          <p:spPr bwMode="auto">
            <a:xfrm>
              <a:off x="3792" y="2880"/>
              <a:ext cx="333" cy="2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G</a:t>
              </a:r>
              <a:r>
                <a:rPr lang="en-US" altLang="zh-CN" sz="2000" baseline="-250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759832" name="Freeform 24"/>
            <p:cNvSpPr>
              <a:spLocks/>
            </p:cNvSpPr>
            <p:nvPr/>
          </p:nvSpPr>
          <p:spPr bwMode="auto">
            <a:xfrm>
              <a:off x="2304" y="2004"/>
              <a:ext cx="666" cy="2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0" y="2"/>
                </a:cxn>
              </a:cxnLst>
              <a:rect l="0" t="0" r="r" b="b"/>
              <a:pathLst>
                <a:path w="666" h="2">
                  <a:moveTo>
                    <a:pt x="666" y="0"/>
                  </a:moveTo>
                  <a:lnTo>
                    <a:pt x="0" y="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9833" name="Freeform 25"/>
            <p:cNvSpPr>
              <a:spLocks/>
            </p:cNvSpPr>
            <p:nvPr/>
          </p:nvSpPr>
          <p:spPr bwMode="auto">
            <a:xfrm>
              <a:off x="2304" y="1830"/>
              <a:ext cx="666" cy="1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0" y="0"/>
                </a:cxn>
              </a:cxnLst>
              <a:rect l="0" t="0" r="r" b="b"/>
              <a:pathLst>
                <a:path w="666" h="1">
                  <a:moveTo>
                    <a:pt x="666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9834" name="AutoShape 26"/>
            <p:cNvSpPr>
              <a:spLocks noChangeArrowheads="1"/>
            </p:cNvSpPr>
            <p:nvPr/>
          </p:nvSpPr>
          <p:spPr bwMode="auto">
            <a:xfrm>
              <a:off x="1364" y="1488"/>
              <a:ext cx="96" cy="240"/>
            </a:xfrm>
            <a:prstGeom prst="upArrow">
              <a:avLst>
                <a:gd name="adj1" fmla="val 50000"/>
                <a:gd name="adj2" fmla="val 625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59835" name="AutoShape 27"/>
            <p:cNvSpPr>
              <a:spLocks noChangeArrowheads="1"/>
            </p:cNvSpPr>
            <p:nvPr/>
          </p:nvSpPr>
          <p:spPr bwMode="auto">
            <a:xfrm rot="10800000">
              <a:off x="864" y="1488"/>
              <a:ext cx="96" cy="240"/>
            </a:xfrm>
            <a:prstGeom prst="upArrow">
              <a:avLst>
                <a:gd name="adj1" fmla="val 50000"/>
                <a:gd name="adj2" fmla="val 625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59836" name="AutoShape 28"/>
            <p:cNvSpPr>
              <a:spLocks noChangeArrowheads="1"/>
            </p:cNvSpPr>
            <p:nvPr/>
          </p:nvSpPr>
          <p:spPr bwMode="auto">
            <a:xfrm>
              <a:off x="1364" y="2064"/>
              <a:ext cx="96" cy="240"/>
            </a:xfrm>
            <a:prstGeom prst="upArrow">
              <a:avLst>
                <a:gd name="adj1" fmla="val 50000"/>
                <a:gd name="adj2" fmla="val 625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59837" name="Text Box 29"/>
            <p:cNvSpPr txBox="1">
              <a:spLocks noChangeArrowheads="1"/>
            </p:cNvSpPr>
            <p:nvPr/>
          </p:nvSpPr>
          <p:spPr bwMode="auto">
            <a:xfrm>
              <a:off x="2507" y="1609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加</a:t>
              </a:r>
            </a:p>
          </p:txBody>
        </p:sp>
        <p:sp>
          <p:nvSpPr>
            <p:cNvPr id="759838" name="Text Box 30"/>
            <p:cNvSpPr txBox="1">
              <a:spLocks noChangeArrowheads="1"/>
            </p:cNvSpPr>
            <p:nvPr/>
          </p:nvSpPr>
          <p:spPr bwMode="auto">
            <a:xfrm>
              <a:off x="2507" y="1790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减</a:t>
              </a:r>
            </a:p>
          </p:txBody>
        </p:sp>
        <p:sp>
          <p:nvSpPr>
            <p:cNvPr id="759839" name="Rectangle 31"/>
            <p:cNvSpPr>
              <a:spLocks noChangeArrowheads="1"/>
            </p:cNvSpPr>
            <p:nvPr/>
          </p:nvSpPr>
          <p:spPr bwMode="auto">
            <a:xfrm>
              <a:off x="2976" y="1728"/>
              <a:ext cx="1728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840" name="Text Box 32"/>
            <p:cNvSpPr txBox="1">
              <a:spLocks noChangeArrowheads="1"/>
            </p:cNvSpPr>
            <p:nvPr/>
          </p:nvSpPr>
          <p:spPr bwMode="auto">
            <a:xfrm>
              <a:off x="3158" y="1766"/>
              <a:ext cx="14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移位和加控制逻辑</a:t>
              </a:r>
            </a:p>
          </p:txBody>
        </p:sp>
        <p:sp>
          <p:nvSpPr>
            <p:cNvPr id="759841" name="Freeform 33"/>
            <p:cNvSpPr>
              <a:spLocks/>
            </p:cNvSpPr>
            <p:nvPr/>
          </p:nvSpPr>
          <p:spPr bwMode="auto">
            <a:xfrm>
              <a:off x="1632" y="1488"/>
              <a:ext cx="2160" cy="240"/>
            </a:xfrm>
            <a:custGeom>
              <a:avLst/>
              <a:gdLst/>
              <a:ahLst/>
              <a:cxnLst>
                <a:cxn ang="0">
                  <a:pos x="2160" y="240"/>
                </a:cxn>
                <a:cxn ang="0">
                  <a:pos x="2160" y="144"/>
                </a:cxn>
                <a:cxn ang="0">
                  <a:pos x="0" y="144"/>
                </a:cxn>
                <a:cxn ang="0">
                  <a:pos x="336" y="0"/>
                </a:cxn>
              </a:cxnLst>
              <a:rect l="0" t="0" r="r" b="b"/>
              <a:pathLst>
                <a:path w="2160" h="240">
                  <a:moveTo>
                    <a:pt x="2160" y="240"/>
                  </a:moveTo>
                  <a:lnTo>
                    <a:pt x="2160" y="144"/>
                  </a:lnTo>
                  <a:lnTo>
                    <a:pt x="0" y="144"/>
                  </a:lnTo>
                  <a:lnTo>
                    <a:pt x="336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9842" name="Line 34"/>
            <p:cNvSpPr>
              <a:spLocks noChangeShapeType="1"/>
            </p:cNvSpPr>
            <p:nvPr/>
          </p:nvSpPr>
          <p:spPr bwMode="auto">
            <a:xfrm flipV="1">
              <a:off x="3072" y="1488"/>
              <a:ext cx="33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9843" name="Freeform 35"/>
            <p:cNvSpPr>
              <a:spLocks/>
            </p:cNvSpPr>
            <p:nvPr/>
          </p:nvSpPr>
          <p:spPr bwMode="auto">
            <a:xfrm>
              <a:off x="2304" y="2064"/>
              <a:ext cx="1536" cy="432"/>
            </a:xfrm>
            <a:custGeom>
              <a:avLst/>
              <a:gdLst/>
              <a:ahLst/>
              <a:cxnLst>
                <a:cxn ang="0">
                  <a:pos x="1536" y="0"/>
                </a:cxn>
                <a:cxn ang="0">
                  <a:pos x="1536" y="336"/>
                </a:cxn>
                <a:cxn ang="0">
                  <a:pos x="0" y="336"/>
                </a:cxn>
              </a:cxnLst>
              <a:rect l="0" t="0" r="r" b="b"/>
              <a:pathLst>
                <a:path w="1536" h="336">
                  <a:moveTo>
                    <a:pt x="1536" y="0"/>
                  </a:moveTo>
                  <a:lnTo>
                    <a:pt x="1536" y="336"/>
                  </a:lnTo>
                  <a:lnTo>
                    <a:pt x="0" y="33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9844" name="Rectangle 36"/>
            <p:cNvSpPr>
              <a:spLocks noChangeArrowheads="1"/>
            </p:cNvSpPr>
            <p:nvPr/>
          </p:nvSpPr>
          <p:spPr bwMode="auto">
            <a:xfrm>
              <a:off x="4224" y="2880"/>
              <a:ext cx="343" cy="2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 S  </a:t>
              </a:r>
              <a:endParaRPr lang="en-US" altLang="zh-CN" sz="2000" baseline="-25000">
                <a:latin typeface="Times New Roman" pitchFamily="18" charset="0"/>
              </a:endParaRPr>
            </a:p>
          </p:txBody>
        </p:sp>
        <p:sp>
          <p:nvSpPr>
            <p:cNvPr id="759845" name="Rectangle 37"/>
            <p:cNvSpPr>
              <a:spLocks noChangeArrowheads="1"/>
            </p:cNvSpPr>
            <p:nvPr/>
          </p:nvSpPr>
          <p:spPr bwMode="auto">
            <a:xfrm>
              <a:off x="4659" y="2880"/>
              <a:ext cx="330" cy="2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 V </a:t>
              </a:r>
              <a:endParaRPr lang="en-US" altLang="zh-CN" sz="2000" baseline="-25000">
                <a:latin typeface="Times New Roman" pitchFamily="18" charset="0"/>
              </a:endParaRPr>
            </a:p>
          </p:txBody>
        </p:sp>
        <p:sp>
          <p:nvSpPr>
            <p:cNvPr id="759846" name="Text Box 38"/>
            <p:cNvSpPr txBox="1">
              <a:spLocks noChangeArrowheads="1"/>
            </p:cNvSpPr>
            <p:nvPr/>
          </p:nvSpPr>
          <p:spPr bwMode="auto">
            <a:xfrm>
              <a:off x="3830" y="1486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左移</a:t>
              </a: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 flipH="1">
              <a:off x="2304" y="1320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 flipV="1">
              <a:off x="4560" y="100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>
              <a:off x="4560" y="100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9850" name="Line 42"/>
            <p:cNvSpPr>
              <a:spLocks noChangeShapeType="1"/>
            </p:cNvSpPr>
            <p:nvPr/>
          </p:nvSpPr>
          <p:spPr bwMode="auto">
            <a:xfrm>
              <a:off x="4944" y="1008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9851" name="Line 43"/>
            <p:cNvSpPr>
              <a:spLocks noChangeShapeType="1"/>
            </p:cNvSpPr>
            <p:nvPr/>
          </p:nvSpPr>
          <p:spPr bwMode="auto">
            <a:xfrm flipH="1">
              <a:off x="4704" y="192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59852" name="Rectangle 4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59853" name="AutoShape 4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1" grpId="0" autoUpdateAnimBg="0"/>
      <p:bldP spid="75981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614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4. 算术移位和逻辑移位的区别</a:t>
            </a:r>
          </a:p>
        </p:txBody>
      </p:sp>
      <p:sp>
        <p:nvSpPr>
          <p:cNvPr id="723971" name="Text Box 3"/>
          <p:cNvSpPr txBox="1">
            <a:spLocks noChangeArrowheads="1"/>
          </p:cNvSpPr>
          <p:nvPr/>
        </p:nvSpPr>
        <p:spPr bwMode="auto">
          <a:xfrm>
            <a:off x="746125" y="1090613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算术移位</a:t>
            </a:r>
          </a:p>
        </p:txBody>
      </p:sp>
      <p:sp>
        <p:nvSpPr>
          <p:cNvPr id="723972" name="Text Box 4"/>
          <p:cNvSpPr txBox="1">
            <a:spLocks noChangeArrowheads="1"/>
          </p:cNvSpPr>
          <p:nvPr/>
        </p:nvSpPr>
        <p:spPr bwMode="auto">
          <a:xfrm>
            <a:off x="2727325" y="1090613"/>
            <a:ext cx="26844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有符号数的移位</a:t>
            </a:r>
          </a:p>
        </p:txBody>
      </p:sp>
      <p:sp>
        <p:nvSpPr>
          <p:cNvPr id="723973" name="Text Box 5"/>
          <p:cNvSpPr txBox="1">
            <a:spLocks noChangeArrowheads="1"/>
          </p:cNvSpPr>
          <p:nvPr/>
        </p:nvSpPr>
        <p:spPr bwMode="auto">
          <a:xfrm>
            <a:off x="746125" y="1798638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逻辑移位</a:t>
            </a:r>
          </a:p>
        </p:txBody>
      </p:sp>
      <p:sp>
        <p:nvSpPr>
          <p:cNvPr id="723974" name="Text Box 6"/>
          <p:cNvSpPr txBox="1">
            <a:spLocks noChangeArrowheads="1"/>
          </p:cNvSpPr>
          <p:nvPr/>
        </p:nvSpPr>
        <p:spPr bwMode="auto">
          <a:xfrm>
            <a:off x="2727325" y="1798638"/>
            <a:ext cx="26844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无符号数的移位</a:t>
            </a:r>
          </a:p>
        </p:txBody>
      </p:sp>
      <p:sp>
        <p:nvSpPr>
          <p:cNvPr id="723975" name="Text Box 7"/>
          <p:cNvSpPr txBox="1">
            <a:spLocks noChangeArrowheads="1"/>
          </p:cNvSpPr>
          <p:nvPr/>
        </p:nvSpPr>
        <p:spPr bwMode="auto">
          <a:xfrm>
            <a:off x="746125" y="2506663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逻辑左移</a:t>
            </a:r>
          </a:p>
        </p:txBody>
      </p:sp>
      <p:sp>
        <p:nvSpPr>
          <p:cNvPr id="723976" name="Text Box 8"/>
          <p:cNvSpPr txBox="1">
            <a:spLocks noChangeArrowheads="1"/>
          </p:cNvSpPr>
          <p:nvPr/>
        </p:nvSpPr>
        <p:spPr bwMode="auto">
          <a:xfrm>
            <a:off x="746125" y="3214688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逻辑右移</a:t>
            </a:r>
          </a:p>
        </p:txBody>
      </p:sp>
      <p:sp>
        <p:nvSpPr>
          <p:cNvPr id="723977" name="Text Box 9"/>
          <p:cNvSpPr txBox="1">
            <a:spLocks noChangeArrowheads="1"/>
          </p:cNvSpPr>
          <p:nvPr/>
        </p:nvSpPr>
        <p:spPr bwMode="auto">
          <a:xfrm>
            <a:off x="2727325" y="2506663"/>
            <a:ext cx="3308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低位添 0，高位移丢</a:t>
            </a:r>
          </a:p>
        </p:txBody>
      </p:sp>
      <p:sp>
        <p:nvSpPr>
          <p:cNvPr id="723978" name="Text Box 10"/>
          <p:cNvSpPr txBox="1">
            <a:spLocks noChangeArrowheads="1"/>
          </p:cNvSpPr>
          <p:nvPr/>
        </p:nvSpPr>
        <p:spPr bwMode="auto">
          <a:xfrm>
            <a:off x="2727325" y="3214688"/>
            <a:ext cx="3308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高位添 0，低位移丢</a:t>
            </a:r>
          </a:p>
        </p:txBody>
      </p:sp>
      <p:sp>
        <p:nvSpPr>
          <p:cNvPr id="723979" name="Text Box 11"/>
          <p:cNvSpPr txBox="1">
            <a:spLocks noChangeArrowheads="1"/>
          </p:cNvSpPr>
          <p:nvPr/>
        </p:nvSpPr>
        <p:spPr bwMode="auto">
          <a:xfrm>
            <a:off x="746125" y="3886200"/>
            <a:ext cx="3609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例如            </a:t>
            </a:r>
            <a:r>
              <a:rPr lang="zh-CN" altLang="en-US" sz="1000">
                <a:latin typeface="Times New Roman" pitchFamily="18" charset="0"/>
              </a:rPr>
              <a:t>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01010011</a:t>
            </a:r>
          </a:p>
        </p:txBody>
      </p:sp>
      <p:sp>
        <p:nvSpPr>
          <p:cNvPr id="723980" name="Text Box 12"/>
          <p:cNvSpPr txBox="1">
            <a:spLocks noChangeArrowheads="1"/>
          </p:cNvSpPr>
          <p:nvPr/>
        </p:nvSpPr>
        <p:spPr bwMode="auto">
          <a:xfrm>
            <a:off x="746125" y="4481513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逻辑左移</a:t>
            </a:r>
          </a:p>
        </p:txBody>
      </p:sp>
      <p:sp>
        <p:nvSpPr>
          <p:cNvPr id="723981" name="Text Box 13"/>
          <p:cNvSpPr txBox="1">
            <a:spLocks noChangeArrowheads="1"/>
          </p:cNvSpPr>
          <p:nvPr/>
        </p:nvSpPr>
        <p:spPr bwMode="auto">
          <a:xfrm>
            <a:off x="2574925" y="4481513"/>
            <a:ext cx="1997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1010011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23982" name="Text Box 14"/>
          <p:cNvSpPr txBox="1">
            <a:spLocks noChangeArrowheads="1"/>
          </p:cNvSpPr>
          <p:nvPr/>
        </p:nvSpPr>
        <p:spPr bwMode="auto">
          <a:xfrm>
            <a:off x="4718050" y="4481513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逻辑右移</a:t>
            </a:r>
          </a:p>
        </p:txBody>
      </p:sp>
      <p:sp>
        <p:nvSpPr>
          <p:cNvPr id="723983" name="Text Box 15"/>
          <p:cNvSpPr txBox="1">
            <a:spLocks noChangeArrowheads="1"/>
          </p:cNvSpPr>
          <p:nvPr/>
        </p:nvSpPr>
        <p:spPr bwMode="auto">
          <a:xfrm>
            <a:off x="6394450" y="4481513"/>
            <a:ext cx="1606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0</a:t>
            </a:r>
            <a:r>
              <a:rPr lang="zh-CN" altLang="en-US" sz="2800">
                <a:latin typeface="Times New Roman" pitchFamily="18" charset="0"/>
              </a:rPr>
              <a:t>1011001</a:t>
            </a:r>
          </a:p>
        </p:txBody>
      </p:sp>
      <p:sp>
        <p:nvSpPr>
          <p:cNvPr id="723984" name="Text Box 16"/>
          <p:cNvSpPr txBox="1">
            <a:spLocks noChangeArrowheads="1"/>
          </p:cNvSpPr>
          <p:nvPr/>
        </p:nvSpPr>
        <p:spPr bwMode="auto">
          <a:xfrm>
            <a:off x="746125" y="5013325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算术左移</a:t>
            </a:r>
          </a:p>
        </p:txBody>
      </p:sp>
      <p:sp>
        <p:nvSpPr>
          <p:cNvPr id="723985" name="Text Box 17"/>
          <p:cNvSpPr txBox="1">
            <a:spLocks noChangeArrowheads="1"/>
          </p:cNvSpPr>
          <p:nvPr/>
        </p:nvSpPr>
        <p:spPr bwMode="auto">
          <a:xfrm>
            <a:off x="4733925" y="5013325"/>
            <a:ext cx="1819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算术右移</a:t>
            </a:r>
          </a:p>
        </p:txBody>
      </p:sp>
      <p:sp>
        <p:nvSpPr>
          <p:cNvPr id="723986" name="Text Box 18"/>
          <p:cNvSpPr txBox="1">
            <a:spLocks noChangeArrowheads="1"/>
          </p:cNvSpPr>
          <p:nvPr/>
        </p:nvSpPr>
        <p:spPr bwMode="auto">
          <a:xfrm>
            <a:off x="2574925" y="5013325"/>
            <a:ext cx="1997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0010011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23987" name="Text Box 19"/>
          <p:cNvSpPr txBox="1">
            <a:spLocks noChangeArrowheads="1"/>
          </p:cNvSpPr>
          <p:nvPr/>
        </p:nvSpPr>
        <p:spPr bwMode="auto">
          <a:xfrm>
            <a:off x="6394450" y="5013325"/>
            <a:ext cx="343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11</a:t>
            </a:r>
            <a:r>
              <a:rPr lang="zh-CN" altLang="en-US" sz="2800">
                <a:latin typeface="Times New Roman" pitchFamily="18" charset="0"/>
              </a:rPr>
              <a:t>011001</a:t>
            </a:r>
            <a:r>
              <a:rPr lang="zh-CN" altLang="en-US" sz="2000">
                <a:latin typeface="Times New Roman" pitchFamily="18" charset="0"/>
              </a:rPr>
              <a:t>（补码）</a:t>
            </a:r>
          </a:p>
        </p:txBody>
      </p:sp>
      <p:sp>
        <p:nvSpPr>
          <p:cNvPr id="723988" name="Text Box 20"/>
          <p:cNvSpPr txBox="1">
            <a:spLocks noChangeArrowheads="1"/>
          </p:cNvSpPr>
          <p:nvPr/>
        </p:nvSpPr>
        <p:spPr bwMode="auto">
          <a:xfrm>
            <a:off x="1663700" y="5472113"/>
            <a:ext cx="1460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高位 1 移丢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724400" y="5943600"/>
            <a:ext cx="3048000" cy="533400"/>
            <a:chOff x="3072" y="3792"/>
            <a:chExt cx="1920" cy="336"/>
          </a:xfrm>
        </p:grpSpPr>
        <p:sp>
          <p:nvSpPr>
            <p:cNvPr id="723990" name="Rectangle 22"/>
            <p:cNvSpPr>
              <a:spLocks noChangeArrowheads="1"/>
            </p:cNvSpPr>
            <p:nvPr/>
          </p:nvSpPr>
          <p:spPr bwMode="auto">
            <a:xfrm>
              <a:off x="3072" y="3792"/>
              <a:ext cx="240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0</a:t>
              </a:r>
              <a:endParaRPr lang="en-US" altLang="zh-CN" sz="2400" baseline="-25000">
                <a:latin typeface="Times New Roman" pitchFamily="18" charset="0"/>
              </a:endParaRPr>
            </a:p>
          </p:txBody>
        </p:sp>
        <p:sp>
          <p:nvSpPr>
            <p:cNvPr id="723991" name="Rectangle 23"/>
            <p:cNvSpPr>
              <a:spLocks noChangeArrowheads="1"/>
            </p:cNvSpPr>
            <p:nvPr/>
          </p:nvSpPr>
          <p:spPr bwMode="auto">
            <a:xfrm>
              <a:off x="3552" y="3792"/>
              <a:ext cx="1440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1 0 1 0 0 1 1 0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066800" y="5943600"/>
            <a:ext cx="3048000" cy="533400"/>
            <a:chOff x="672" y="3792"/>
            <a:chExt cx="1920" cy="336"/>
          </a:xfrm>
        </p:grpSpPr>
        <p:sp>
          <p:nvSpPr>
            <p:cNvPr id="723993" name="Rectangle 25"/>
            <p:cNvSpPr>
              <a:spLocks noChangeArrowheads="1"/>
            </p:cNvSpPr>
            <p:nvPr/>
          </p:nvSpPr>
          <p:spPr bwMode="auto">
            <a:xfrm>
              <a:off x="672" y="3792"/>
              <a:ext cx="240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C</a:t>
              </a:r>
              <a:r>
                <a:rPr lang="en-US" altLang="zh-CN" sz="2400" baseline="-2500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723994" name="Rectangle 26"/>
            <p:cNvSpPr>
              <a:spLocks noChangeArrowheads="1"/>
            </p:cNvSpPr>
            <p:nvPr/>
          </p:nvSpPr>
          <p:spPr bwMode="auto">
            <a:xfrm>
              <a:off x="1152" y="3792"/>
              <a:ext cx="1440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0 1 0 1 0 0 1 1</a:t>
              </a:r>
            </a:p>
          </p:txBody>
        </p:sp>
        <p:sp>
          <p:nvSpPr>
            <p:cNvPr id="723995" name="Line 27"/>
            <p:cNvSpPr>
              <a:spLocks noChangeShapeType="1"/>
            </p:cNvSpPr>
            <p:nvPr/>
          </p:nvSpPr>
          <p:spPr bwMode="auto">
            <a:xfrm flipH="1">
              <a:off x="912" y="393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6781800" y="2509838"/>
            <a:ext cx="1581150" cy="723900"/>
            <a:chOff x="4272" y="1581"/>
            <a:chExt cx="996" cy="456"/>
          </a:xfrm>
        </p:grpSpPr>
        <p:sp>
          <p:nvSpPr>
            <p:cNvPr id="723997" name="Rectangle 29"/>
            <p:cNvSpPr>
              <a:spLocks noChangeArrowheads="1"/>
            </p:cNvSpPr>
            <p:nvPr/>
          </p:nvSpPr>
          <p:spPr bwMode="auto">
            <a:xfrm>
              <a:off x="4368" y="1581"/>
              <a:ext cx="576" cy="21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998" name="Freeform 30"/>
            <p:cNvSpPr>
              <a:spLocks/>
            </p:cNvSpPr>
            <p:nvPr/>
          </p:nvSpPr>
          <p:spPr bwMode="auto">
            <a:xfrm>
              <a:off x="4272" y="1704"/>
              <a:ext cx="96" cy="240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0"/>
                </a:cxn>
                <a:cxn ang="0">
                  <a:pos x="0" y="240"/>
                </a:cxn>
              </a:cxnLst>
              <a:rect l="0" t="0" r="r" b="b"/>
              <a:pathLst>
                <a:path w="96" h="240">
                  <a:moveTo>
                    <a:pt x="96" y="0"/>
                  </a:moveTo>
                  <a:lnTo>
                    <a:pt x="0" y="0"/>
                  </a:lnTo>
                  <a:lnTo>
                    <a:pt x="0" y="24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3999" name="Freeform 31"/>
            <p:cNvSpPr>
              <a:spLocks/>
            </p:cNvSpPr>
            <p:nvPr/>
          </p:nvSpPr>
          <p:spPr bwMode="auto">
            <a:xfrm>
              <a:off x="4944" y="1704"/>
              <a:ext cx="96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0"/>
                </a:cxn>
                <a:cxn ang="0">
                  <a:pos x="96" y="240"/>
                </a:cxn>
              </a:cxnLst>
              <a:rect l="0" t="0" r="r" b="b"/>
              <a:pathLst>
                <a:path w="96" h="240">
                  <a:moveTo>
                    <a:pt x="0" y="0"/>
                  </a:moveTo>
                  <a:lnTo>
                    <a:pt x="96" y="0"/>
                  </a:lnTo>
                  <a:lnTo>
                    <a:pt x="96" y="24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000" name="Text Box 32"/>
            <p:cNvSpPr txBox="1">
              <a:spLocks noChangeArrowheads="1"/>
            </p:cNvSpPr>
            <p:nvPr/>
          </p:nvSpPr>
          <p:spPr bwMode="auto">
            <a:xfrm>
              <a:off x="5040" y="171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24001" name="Line 33"/>
            <p:cNvSpPr>
              <a:spLocks noChangeShapeType="1"/>
            </p:cNvSpPr>
            <p:nvPr/>
          </p:nvSpPr>
          <p:spPr bwMode="auto">
            <a:xfrm flipH="1">
              <a:off x="4512" y="167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6394450" y="3271838"/>
            <a:ext cx="1606550" cy="690562"/>
            <a:chOff x="4028" y="2061"/>
            <a:chExt cx="1012" cy="435"/>
          </a:xfrm>
        </p:grpSpPr>
        <p:sp>
          <p:nvSpPr>
            <p:cNvPr id="724003" name="Rectangle 35"/>
            <p:cNvSpPr>
              <a:spLocks noChangeArrowheads="1"/>
            </p:cNvSpPr>
            <p:nvPr/>
          </p:nvSpPr>
          <p:spPr bwMode="auto">
            <a:xfrm>
              <a:off x="4368" y="2061"/>
              <a:ext cx="576" cy="21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004" name="Freeform 36"/>
            <p:cNvSpPr>
              <a:spLocks/>
            </p:cNvSpPr>
            <p:nvPr/>
          </p:nvSpPr>
          <p:spPr bwMode="auto">
            <a:xfrm>
              <a:off x="4272" y="2184"/>
              <a:ext cx="96" cy="240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0"/>
                </a:cxn>
                <a:cxn ang="0">
                  <a:pos x="0" y="240"/>
                </a:cxn>
              </a:cxnLst>
              <a:rect l="0" t="0" r="r" b="b"/>
              <a:pathLst>
                <a:path w="96" h="240">
                  <a:moveTo>
                    <a:pt x="96" y="0"/>
                  </a:moveTo>
                  <a:lnTo>
                    <a:pt x="0" y="0"/>
                  </a:lnTo>
                  <a:lnTo>
                    <a:pt x="0" y="24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005" name="Freeform 37"/>
            <p:cNvSpPr>
              <a:spLocks/>
            </p:cNvSpPr>
            <p:nvPr/>
          </p:nvSpPr>
          <p:spPr bwMode="auto">
            <a:xfrm>
              <a:off x="4944" y="2184"/>
              <a:ext cx="96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0"/>
                </a:cxn>
                <a:cxn ang="0">
                  <a:pos x="96" y="240"/>
                </a:cxn>
              </a:cxnLst>
              <a:rect l="0" t="0" r="r" b="b"/>
              <a:pathLst>
                <a:path w="96" h="240">
                  <a:moveTo>
                    <a:pt x="0" y="0"/>
                  </a:moveTo>
                  <a:lnTo>
                    <a:pt x="96" y="0"/>
                  </a:lnTo>
                  <a:lnTo>
                    <a:pt x="96" y="24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006" name="Text Box 38"/>
            <p:cNvSpPr txBox="1">
              <a:spLocks noChangeArrowheads="1"/>
            </p:cNvSpPr>
            <p:nvPr/>
          </p:nvSpPr>
          <p:spPr bwMode="auto">
            <a:xfrm>
              <a:off x="4028" y="216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24007" name="Line 39"/>
            <p:cNvSpPr>
              <a:spLocks noChangeShapeType="1"/>
            </p:cNvSpPr>
            <p:nvPr/>
          </p:nvSpPr>
          <p:spPr bwMode="auto">
            <a:xfrm rot="10800000" flipH="1">
              <a:off x="4512" y="216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4008" name="Text Box 40"/>
          <p:cNvSpPr txBox="1">
            <a:spLocks noChangeArrowheads="1"/>
          </p:cNvSpPr>
          <p:nvPr/>
        </p:nvSpPr>
        <p:spPr bwMode="auto">
          <a:xfrm>
            <a:off x="6388100" y="3886200"/>
            <a:ext cx="1606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10110010</a:t>
            </a:r>
          </a:p>
        </p:txBody>
      </p:sp>
      <p:sp>
        <p:nvSpPr>
          <p:cNvPr id="724009" name="Rectangle 4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24010" name="AutoShape 4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Text Box 2"/>
          <p:cNvSpPr txBox="1">
            <a:spLocks noChangeArrowheads="1"/>
          </p:cNvSpPr>
          <p:nvPr/>
        </p:nvSpPr>
        <p:spPr bwMode="auto">
          <a:xfrm>
            <a:off x="441325" y="196850"/>
            <a:ext cx="33956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二、加减法运算</a:t>
            </a:r>
          </a:p>
        </p:txBody>
      </p:sp>
      <p:sp>
        <p:nvSpPr>
          <p:cNvPr id="724995" name="Text Box 3"/>
          <p:cNvSpPr txBox="1">
            <a:spLocks noChangeArrowheads="1"/>
          </p:cNvSpPr>
          <p:nvPr/>
        </p:nvSpPr>
        <p:spPr bwMode="auto">
          <a:xfrm>
            <a:off x="441325" y="990600"/>
            <a:ext cx="3397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1. 补码加减运算公式</a:t>
            </a:r>
          </a:p>
        </p:txBody>
      </p:sp>
      <p:sp>
        <p:nvSpPr>
          <p:cNvPr id="724996" name="Text Box 4"/>
          <p:cNvSpPr txBox="1">
            <a:spLocks noChangeArrowheads="1"/>
          </p:cNvSpPr>
          <p:nvPr/>
        </p:nvSpPr>
        <p:spPr bwMode="auto">
          <a:xfrm>
            <a:off x="1127125" y="1611313"/>
            <a:ext cx="2149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(1) 加法 </a:t>
            </a:r>
          </a:p>
        </p:txBody>
      </p:sp>
      <p:sp>
        <p:nvSpPr>
          <p:cNvPr id="724997" name="Text Box 5"/>
          <p:cNvSpPr txBox="1">
            <a:spLocks noChangeArrowheads="1"/>
          </p:cNvSpPr>
          <p:nvPr/>
        </p:nvSpPr>
        <p:spPr bwMode="auto">
          <a:xfrm>
            <a:off x="1127125" y="3563938"/>
            <a:ext cx="22256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(2) 减法 </a:t>
            </a:r>
          </a:p>
        </p:txBody>
      </p:sp>
      <p:sp>
        <p:nvSpPr>
          <p:cNvPr id="724998" name="Text Box 6"/>
          <p:cNvSpPr txBox="1">
            <a:spLocks noChangeArrowheads="1"/>
          </p:cNvSpPr>
          <p:nvPr/>
        </p:nvSpPr>
        <p:spPr bwMode="auto">
          <a:xfrm>
            <a:off x="762000" y="2254250"/>
            <a:ext cx="987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整数 </a:t>
            </a:r>
          </a:p>
        </p:txBody>
      </p:sp>
      <p:sp>
        <p:nvSpPr>
          <p:cNvPr id="724999" name="Text Box 7"/>
          <p:cNvSpPr txBox="1">
            <a:spLocks noChangeArrowheads="1"/>
          </p:cNvSpPr>
          <p:nvPr/>
        </p:nvSpPr>
        <p:spPr bwMode="auto">
          <a:xfrm>
            <a:off x="1663700" y="2276475"/>
            <a:ext cx="1997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+ [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25000" name="Text Box 8"/>
          <p:cNvSpPr txBox="1">
            <a:spLocks noChangeArrowheads="1"/>
          </p:cNvSpPr>
          <p:nvPr/>
        </p:nvSpPr>
        <p:spPr bwMode="auto">
          <a:xfrm>
            <a:off x="3549650" y="2276475"/>
            <a:ext cx="3676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+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（</a:t>
            </a:r>
            <a:r>
              <a:rPr lang="en-US" altLang="zh-CN" sz="2800">
                <a:latin typeface="Times New Roman" pitchFamily="18" charset="0"/>
              </a:rPr>
              <a:t>mod 2</a:t>
            </a:r>
            <a:r>
              <a:rPr lang="en-US" altLang="zh-CN" sz="2800" i="1" baseline="45000">
                <a:latin typeface="Times New Roman" pitchFamily="18" charset="0"/>
              </a:rPr>
              <a:t>n</a:t>
            </a:r>
            <a:r>
              <a:rPr lang="en-US" altLang="zh-CN" sz="2800" baseline="45000">
                <a:latin typeface="Times New Roman" pitchFamily="18" charset="0"/>
              </a:rPr>
              <a:t>+1</a:t>
            </a:r>
            <a:r>
              <a:rPr lang="en-US" altLang="zh-CN" sz="2800">
                <a:latin typeface="Times New Roman" pitchFamily="18" charset="0"/>
              </a:rPr>
              <a:t>）</a:t>
            </a:r>
          </a:p>
        </p:txBody>
      </p:sp>
      <p:sp>
        <p:nvSpPr>
          <p:cNvPr id="725001" name="Text Box 9"/>
          <p:cNvSpPr txBox="1">
            <a:spLocks noChangeArrowheads="1"/>
          </p:cNvSpPr>
          <p:nvPr/>
        </p:nvSpPr>
        <p:spPr bwMode="auto">
          <a:xfrm>
            <a:off x="762000" y="2874963"/>
            <a:ext cx="987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小数 </a:t>
            </a:r>
          </a:p>
        </p:txBody>
      </p:sp>
      <p:sp>
        <p:nvSpPr>
          <p:cNvPr id="725002" name="Text Box 10"/>
          <p:cNvSpPr txBox="1">
            <a:spLocks noChangeArrowheads="1"/>
          </p:cNvSpPr>
          <p:nvPr/>
        </p:nvSpPr>
        <p:spPr bwMode="auto">
          <a:xfrm>
            <a:off x="1663700" y="2909888"/>
            <a:ext cx="1997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+ [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25003" name="Text Box 11"/>
          <p:cNvSpPr txBox="1">
            <a:spLocks noChangeArrowheads="1"/>
          </p:cNvSpPr>
          <p:nvPr/>
        </p:nvSpPr>
        <p:spPr bwMode="auto">
          <a:xfrm>
            <a:off x="3549650" y="2909888"/>
            <a:ext cx="3282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+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（</a:t>
            </a:r>
            <a:r>
              <a:rPr lang="en-US" altLang="zh-CN" sz="2800">
                <a:latin typeface="Times New Roman" pitchFamily="18" charset="0"/>
              </a:rPr>
              <a:t>mod 2）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192338" y="4052888"/>
            <a:ext cx="2511425" cy="519112"/>
            <a:chOff x="1381" y="2553"/>
            <a:chExt cx="1582" cy="327"/>
          </a:xfrm>
        </p:grpSpPr>
        <p:sp>
          <p:nvSpPr>
            <p:cNvPr id="725005" name="Text Box 13"/>
            <p:cNvSpPr txBox="1">
              <a:spLocks noChangeArrowheads="1"/>
            </p:cNvSpPr>
            <p:nvPr/>
          </p:nvSpPr>
          <p:spPr bwMode="auto">
            <a:xfrm>
              <a:off x="1381" y="2553"/>
              <a:ext cx="52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A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8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25006" name="Text Box 14"/>
            <p:cNvSpPr txBox="1">
              <a:spLocks noChangeArrowheads="1"/>
            </p:cNvSpPr>
            <p:nvPr/>
          </p:nvSpPr>
          <p:spPr bwMode="auto">
            <a:xfrm>
              <a:off x="1919" y="2553"/>
              <a:ext cx="10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= </a:t>
              </a:r>
              <a:r>
                <a:rPr lang="en-US" altLang="zh-CN" sz="2800" i="1">
                  <a:latin typeface="Times New Roman" pitchFamily="18" charset="0"/>
                </a:rPr>
                <a:t>A</a:t>
              </a:r>
              <a:r>
                <a:rPr lang="en-US" altLang="zh-CN" sz="2800">
                  <a:latin typeface="Times New Roman" pitchFamily="18" charset="0"/>
                </a:rPr>
                <a:t>+(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800" i="1">
                  <a:latin typeface="Times New Roman" pitchFamily="18" charset="0"/>
                </a:rPr>
                <a:t>B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800">
                  <a:latin typeface="Times New Roman" pitchFamily="18" charset="0"/>
                </a:rPr>
                <a:t>)</a:t>
              </a:r>
            </a:p>
          </p:txBody>
        </p:sp>
      </p:grpSp>
      <p:sp>
        <p:nvSpPr>
          <p:cNvPr id="725007" name="Text Box 15"/>
          <p:cNvSpPr txBox="1">
            <a:spLocks noChangeArrowheads="1"/>
          </p:cNvSpPr>
          <p:nvPr/>
        </p:nvSpPr>
        <p:spPr bwMode="auto">
          <a:xfrm>
            <a:off x="762000" y="4737100"/>
            <a:ext cx="987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整数 </a:t>
            </a:r>
          </a:p>
        </p:txBody>
      </p:sp>
      <p:sp>
        <p:nvSpPr>
          <p:cNvPr id="725008" name="Text Box 16"/>
          <p:cNvSpPr txBox="1">
            <a:spLocks noChangeArrowheads="1"/>
          </p:cNvSpPr>
          <p:nvPr/>
        </p:nvSpPr>
        <p:spPr bwMode="auto">
          <a:xfrm>
            <a:off x="1663700" y="4714875"/>
            <a:ext cx="1492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25009" name="Text Box 17"/>
          <p:cNvSpPr txBox="1">
            <a:spLocks noChangeArrowheads="1"/>
          </p:cNvSpPr>
          <p:nvPr/>
        </p:nvSpPr>
        <p:spPr bwMode="auto">
          <a:xfrm>
            <a:off x="3022600" y="4714875"/>
            <a:ext cx="2136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+(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)]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25010" name="Text Box 18"/>
          <p:cNvSpPr txBox="1">
            <a:spLocks noChangeArrowheads="1"/>
          </p:cNvSpPr>
          <p:nvPr/>
        </p:nvSpPr>
        <p:spPr bwMode="auto">
          <a:xfrm>
            <a:off x="4973638" y="4714875"/>
            <a:ext cx="35607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+ [</a:t>
            </a:r>
            <a:r>
              <a:rPr lang="zh-CN" altLang="en-US" sz="10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000">
                <a:latin typeface="Times New Roman" pitchFamily="18" charset="0"/>
              </a:rPr>
              <a:t> 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25011" name="Text Box 19"/>
          <p:cNvSpPr txBox="1">
            <a:spLocks noChangeArrowheads="1"/>
          </p:cNvSpPr>
          <p:nvPr/>
        </p:nvSpPr>
        <p:spPr bwMode="auto">
          <a:xfrm>
            <a:off x="7456488" y="4776788"/>
            <a:ext cx="1522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(</a:t>
            </a:r>
            <a:r>
              <a:rPr lang="en-US" altLang="zh-CN" sz="2400">
                <a:latin typeface="Times New Roman" pitchFamily="18" charset="0"/>
              </a:rPr>
              <a:t>mod 2</a:t>
            </a:r>
            <a:r>
              <a:rPr lang="en-US" altLang="zh-CN" sz="2400" i="1" baseline="45000">
                <a:latin typeface="Times New Roman" pitchFamily="18" charset="0"/>
              </a:rPr>
              <a:t>n</a:t>
            </a:r>
            <a:r>
              <a:rPr lang="en-US" altLang="zh-CN" sz="2400" baseline="45000">
                <a:latin typeface="Times New Roman" pitchFamily="18" charset="0"/>
              </a:rPr>
              <a:t>+1</a:t>
            </a:r>
            <a:r>
              <a:rPr lang="en-US" altLang="zh-CN" sz="2400">
                <a:latin typeface="Times New Roman" pitchFamily="18" charset="0"/>
              </a:rPr>
              <a:t>)</a:t>
            </a:r>
          </a:p>
        </p:txBody>
      </p:sp>
      <p:sp>
        <p:nvSpPr>
          <p:cNvPr id="725012" name="Text Box 20"/>
          <p:cNvSpPr txBox="1">
            <a:spLocks noChangeArrowheads="1"/>
          </p:cNvSpPr>
          <p:nvPr/>
        </p:nvSpPr>
        <p:spPr bwMode="auto">
          <a:xfrm>
            <a:off x="762000" y="5357813"/>
            <a:ext cx="987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小数 </a:t>
            </a:r>
          </a:p>
        </p:txBody>
      </p:sp>
      <p:sp>
        <p:nvSpPr>
          <p:cNvPr id="725013" name="Text Box 21"/>
          <p:cNvSpPr txBox="1">
            <a:spLocks noChangeArrowheads="1"/>
          </p:cNvSpPr>
          <p:nvPr/>
        </p:nvSpPr>
        <p:spPr bwMode="auto">
          <a:xfrm>
            <a:off x="1663700" y="5335588"/>
            <a:ext cx="1492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25014" name="Text Box 22"/>
          <p:cNvSpPr txBox="1">
            <a:spLocks noChangeArrowheads="1"/>
          </p:cNvSpPr>
          <p:nvPr/>
        </p:nvSpPr>
        <p:spPr bwMode="auto">
          <a:xfrm>
            <a:off x="3022600" y="5335588"/>
            <a:ext cx="2136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+(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)]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25015" name="Text Box 23"/>
          <p:cNvSpPr txBox="1">
            <a:spLocks noChangeArrowheads="1"/>
          </p:cNvSpPr>
          <p:nvPr/>
        </p:nvSpPr>
        <p:spPr bwMode="auto">
          <a:xfrm>
            <a:off x="7456488" y="5397500"/>
            <a:ext cx="1192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(</a:t>
            </a:r>
            <a:r>
              <a:rPr lang="en-US" altLang="zh-CN" sz="2400">
                <a:latin typeface="Times New Roman" pitchFamily="18" charset="0"/>
              </a:rPr>
              <a:t>mod 2)</a:t>
            </a:r>
          </a:p>
        </p:txBody>
      </p:sp>
      <p:sp>
        <p:nvSpPr>
          <p:cNvPr id="725016" name="Text Box 24"/>
          <p:cNvSpPr txBox="1">
            <a:spLocks noChangeArrowheads="1"/>
          </p:cNvSpPr>
          <p:nvPr/>
        </p:nvSpPr>
        <p:spPr bwMode="auto">
          <a:xfrm>
            <a:off x="762000" y="5957888"/>
            <a:ext cx="8007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连同符号位一起相加，符号位产生的进位自然丢掉</a:t>
            </a:r>
          </a:p>
        </p:txBody>
      </p:sp>
      <p:sp>
        <p:nvSpPr>
          <p:cNvPr id="725017" name="Text Box 25"/>
          <p:cNvSpPr txBox="1">
            <a:spLocks noChangeArrowheads="1"/>
          </p:cNvSpPr>
          <p:nvPr/>
        </p:nvSpPr>
        <p:spPr bwMode="auto">
          <a:xfrm>
            <a:off x="4973638" y="5348288"/>
            <a:ext cx="34845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+ [</a:t>
            </a:r>
            <a:r>
              <a:rPr lang="zh-CN" altLang="en-US" sz="10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000">
                <a:latin typeface="Times New Roman" pitchFamily="18" charset="0"/>
              </a:rPr>
              <a:t> 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25018" name="Rectangle 2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25019" name="AutoShape 2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Text Box 2"/>
          <p:cNvSpPr txBox="1">
            <a:spLocks noChangeArrowheads="1"/>
          </p:cNvSpPr>
          <p:nvPr/>
        </p:nvSpPr>
        <p:spPr bwMode="auto">
          <a:xfrm>
            <a:off x="228600" y="273050"/>
            <a:ext cx="15573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例 6.20</a:t>
            </a:r>
          </a:p>
        </p:txBody>
      </p:sp>
      <p:sp>
        <p:nvSpPr>
          <p:cNvPr id="727043" name="Text Box 3"/>
          <p:cNvSpPr txBox="1">
            <a:spLocks noChangeArrowheads="1"/>
          </p:cNvSpPr>
          <p:nvPr/>
        </p:nvSpPr>
        <p:spPr bwMode="auto">
          <a:xfrm>
            <a:off x="1905000" y="304800"/>
            <a:ext cx="62293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设机器数字长为 8 位（含 1 位符号位）</a:t>
            </a:r>
          </a:p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且  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= 15， 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 = 24，</a:t>
            </a:r>
            <a:r>
              <a:rPr lang="zh-CN" altLang="en-US" sz="2800">
                <a:latin typeface="Times New Roman" pitchFamily="18" charset="0"/>
              </a:rPr>
              <a:t>用补码求 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2800" i="1">
                <a:latin typeface="Times New Roman" pitchFamily="18" charset="0"/>
              </a:rPr>
              <a:t>B</a:t>
            </a:r>
          </a:p>
        </p:txBody>
      </p:sp>
      <p:sp>
        <p:nvSpPr>
          <p:cNvPr id="727044" name="Text Box 4"/>
          <p:cNvSpPr txBox="1">
            <a:spLocks noChangeArrowheads="1"/>
          </p:cNvSpPr>
          <p:nvPr/>
        </p:nvSpPr>
        <p:spPr bwMode="auto">
          <a:xfrm>
            <a:off x="1235075" y="1241425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解：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70125" y="1241425"/>
            <a:ext cx="2968625" cy="519113"/>
            <a:chOff x="1430" y="782"/>
            <a:chExt cx="1870" cy="327"/>
          </a:xfrm>
        </p:grpSpPr>
        <p:sp>
          <p:nvSpPr>
            <p:cNvPr id="727046" name="Text Box 6"/>
            <p:cNvSpPr txBox="1">
              <a:spLocks noChangeArrowheads="1"/>
            </p:cNvSpPr>
            <p:nvPr/>
          </p:nvSpPr>
          <p:spPr bwMode="auto">
            <a:xfrm>
              <a:off x="1430" y="782"/>
              <a:ext cx="89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A</a:t>
              </a:r>
              <a:r>
                <a:rPr lang="en-US" altLang="zh-CN" sz="2800">
                  <a:latin typeface="Times New Roman" pitchFamily="18" charset="0"/>
                </a:rPr>
                <a:t> = 15   </a:t>
              </a:r>
            </a:p>
          </p:txBody>
        </p:sp>
        <p:sp>
          <p:nvSpPr>
            <p:cNvPr id="727047" name="Text Box 7"/>
            <p:cNvSpPr txBox="1">
              <a:spLocks noChangeArrowheads="1"/>
            </p:cNvSpPr>
            <p:nvPr/>
          </p:nvSpPr>
          <p:spPr bwMode="auto">
            <a:xfrm>
              <a:off x="2160" y="782"/>
              <a:ext cx="11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=  0001111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286000" y="1751013"/>
            <a:ext cx="2968625" cy="519112"/>
            <a:chOff x="1440" y="1103"/>
            <a:chExt cx="1870" cy="327"/>
          </a:xfrm>
        </p:grpSpPr>
        <p:sp>
          <p:nvSpPr>
            <p:cNvPr id="727049" name="Text Box 9"/>
            <p:cNvSpPr txBox="1">
              <a:spLocks noChangeArrowheads="1"/>
            </p:cNvSpPr>
            <p:nvPr/>
          </p:nvSpPr>
          <p:spPr bwMode="auto">
            <a:xfrm>
              <a:off x="1440" y="1103"/>
              <a:ext cx="72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B</a:t>
              </a:r>
              <a:r>
                <a:rPr lang="en-US" altLang="zh-CN" sz="2800">
                  <a:latin typeface="Times New Roman" pitchFamily="18" charset="0"/>
                </a:rPr>
                <a:t> = 24</a:t>
              </a:r>
            </a:p>
          </p:txBody>
        </p:sp>
        <p:sp>
          <p:nvSpPr>
            <p:cNvPr id="727050" name="Text Box 10"/>
            <p:cNvSpPr txBox="1">
              <a:spLocks noChangeArrowheads="1"/>
            </p:cNvSpPr>
            <p:nvPr/>
          </p:nvSpPr>
          <p:spPr bwMode="auto">
            <a:xfrm>
              <a:off x="2170" y="1103"/>
              <a:ext cx="11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=  0011000</a:t>
              </a:r>
            </a:p>
          </p:txBody>
        </p:sp>
      </p:grpSp>
      <p:sp>
        <p:nvSpPr>
          <p:cNvPr id="727051" name="Text Box 11"/>
          <p:cNvSpPr txBox="1">
            <a:spLocks noChangeArrowheads="1"/>
          </p:cNvSpPr>
          <p:nvPr/>
        </p:nvSpPr>
        <p:spPr bwMode="auto">
          <a:xfrm>
            <a:off x="1143000" y="3276600"/>
            <a:ext cx="2263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+ [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800">
                <a:latin typeface="Times New Roman" pitchFamily="18" charset="0"/>
              </a:rPr>
              <a:t> 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27052" name="Text Box 12"/>
          <p:cNvSpPr txBox="1">
            <a:spLocks noChangeArrowheads="1"/>
          </p:cNvSpPr>
          <p:nvPr/>
        </p:nvSpPr>
        <p:spPr bwMode="auto">
          <a:xfrm>
            <a:off x="1965325" y="2833688"/>
            <a:ext cx="387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+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522538" y="2259013"/>
            <a:ext cx="3087687" cy="519112"/>
            <a:chOff x="1589" y="1423"/>
            <a:chExt cx="1945" cy="327"/>
          </a:xfrm>
        </p:grpSpPr>
        <p:sp>
          <p:nvSpPr>
            <p:cNvPr id="727054" name="Text Box 14"/>
            <p:cNvSpPr txBox="1">
              <a:spLocks noChangeArrowheads="1"/>
            </p:cNvSpPr>
            <p:nvPr/>
          </p:nvSpPr>
          <p:spPr bwMode="auto">
            <a:xfrm>
              <a:off x="1589" y="1423"/>
              <a:ext cx="56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[</a:t>
              </a:r>
              <a:r>
                <a:rPr lang="en-US" altLang="zh-CN" sz="2800" i="1">
                  <a:latin typeface="Times New Roman" pitchFamily="18" charset="0"/>
                </a:rPr>
                <a:t>A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800" baseline="-25000">
                  <a:latin typeface="Times New Roman" pitchFamily="18" charset="0"/>
                </a:rPr>
                <a:t>补</a:t>
              </a:r>
            </a:p>
          </p:txBody>
        </p:sp>
        <p:sp>
          <p:nvSpPr>
            <p:cNvPr id="727055" name="Text Box 15"/>
            <p:cNvSpPr txBox="1">
              <a:spLocks noChangeArrowheads="1"/>
            </p:cNvSpPr>
            <p:nvPr/>
          </p:nvSpPr>
          <p:spPr bwMode="auto">
            <a:xfrm>
              <a:off x="2170" y="1423"/>
              <a:ext cx="13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=  0, 0001111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260600" y="2768600"/>
            <a:ext cx="3349625" cy="519113"/>
            <a:chOff x="1424" y="1744"/>
            <a:chExt cx="2110" cy="327"/>
          </a:xfrm>
        </p:grpSpPr>
        <p:sp>
          <p:nvSpPr>
            <p:cNvPr id="727057" name="Text Box 17"/>
            <p:cNvSpPr txBox="1">
              <a:spLocks noChangeArrowheads="1"/>
            </p:cNvSpPr>
            <p:nvPr/>
          </p:nvSpPr>
          <p:spPr bwMode="auto">
            <a:xfrm>
              <a:off x="1424" y="1744"/>
              <a:ext cx="7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[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zh-CN" altLang="en-US" sz="2800">
                  <a:latin typeface="Times New Roman" pitchFamily="18" charset="0"/>
                </a:rPr>
                <a:t> </a:t>
              </a:r>
              <a:r>
                <a:rPr lang="en-US" altLang="zh-CN" sz="2800" i="1">
                  <a:latin typeface="Times New Roman" pitchFamily="18" charset="0"/>
                </a:rPr>
                <a:t>B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800" baseline="-25000">
                  <a:latin typeface="Times New Roman" pitchFamily="18" charset="0"/>
                </a:rPr>
                <a:t>补</a:t>
              </a:r>
            </a:p>
          </p:txBody>
        </p:sp>
        <p:sp>
          <p:nvSpPr>
            <p:cNvPr id="727058" name="Text Box 18"/>
            <p:cNvSpPr txBox="1">
              <a:spLocks noChangeArrowheads="1"/>
            </p:cNvSpPr>
            <p:nvPr/>
          </p:nvSpPr>
          <p:spPr bwMode="auto">
            <a:xfrm>
              <a:off x="2170" y="1744"/>
              <a:ext cx="13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=  1, 1101000</a:t>
              </a:r>
            </a:p>
          </p:txBody>
        </p:sp>
      </p:grpSp>
      <p:sp>
        <p:nvSpPr>
          <p:cNvPr id="727059" name="Text Box 19"/>
          <p:cNvSpPr txBox="1">
            <a:spLocks noChangeArrowheads="1"/>
          </p:cNvSpPr>
          <p:nvPr/>
        </p:nvSpPr>
        <p:spPr bwMode="auto">
          <a:xfrm>
            <a:off x="3443288" y="327660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 1, 1110111</a:t>
            </a:r>
          </a:p>
        </p:txBody>
      </p:sp>
      <p:sp>
        <p:nvSpPr>
          <p:cNvPr id="727060" name="Text Box 20"/>
          <p:cNvSpPr txBox="1">
            <a:spLocks noChangeArrowheads="1"/>
          </p:cNvSpPr>
          <p:nvPr/>
        </p:nvSpPr>
        <p:spPr bwMode="auto">
          <a:xfrm>
            <a:off x="5638800" y="3276600"/>
            <a:ext cx="178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27061" name="Text Box 21"/>
          <p:cNvSpPr txBox="1">
            <a:spLocks noChangeArrowheads="1"/>
          </p:cNvSpPr>
          <p:nvPr/>
        </p:nvSpPr>
        <p:spPr bwMode="auto">
          <a:xfrm>
            <a:off x="6156325" y="2259013"/>
            <a:ext cx="288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= 0, 0011000</a:t>
            </a:r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228600" y="4217988"/>
            <a:ext cx="6786563" cy="735012"/>
            <a:chOff x="470" y="2657"/>
            <a:chExt cx="4275" cy="463"/>
          </a:xfrm>
        </p:grpSpPr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470" y="2706"/>
              <a:ext cx="4275" cy="327"/>
              <a:chOff x="470" y="2706"/>
              <a:chExt cx="4275" cy="327"/>
            </a:xfrm>
          </p:grpSpPr>
          <p:sp>
            <p:nvSpPr>
              <p:cNvPr id="727064" name="Text Box 24"/>
              <p:cNvSpPr txBox="1">
                <a:spLocks noChangeArrowheads="1"/>
              </p:cNvSpPr>
              <p:nvPr/>
            </p:nvSpPr>
            <p:spPr bwMode="auto">
              <a:xfrm>
                <a:off x="470" y="2706"/>
                <a:ext cx="73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练习 1</a:t>
                </a:r>
              </a:p>
            </p:txBody>
          </p:sp>
          <p:sp>
            <p:nvSpPr>
              <p:cNvPr id="727065" name="Text Box 25"/>
              <p:cNvSpPr txBox="1">
                <a:spLocks noChangeArrowheads="1"/>
              </p:cNvSpPr>
              <p:nvPr/>
            </p:nvSpPr>
            <p:spPr bwMode="auto">
              <a:xfrm>
                <a:off x="1303" y="2706"/>
                <a:ext cx="344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设 </a:t>
                </a:r>
                <a:r>
                  <a:rPr lang="en-US" altLang="zh-CN" sz="2800" i="1">
                    <a:latin typeface="Times New Roman" pitchFamily="18" charset="0"/>
                  </a:rPr>
                  <a:t>x</a:t>
                </a:r>
                <a:r>
                  <a:rPr lang="en-US" altLang="zh-CN" sz="2800">
                    <a:latin typeface="Times New Roman" pitchFamily="18" charset="0"/>
                  </a:rPr>
                  <a:t> =         </a:t>
                </a:r>
                <a:r>
                  <a:rPr lang="en-US" altLang="zh-CN" sz="2800" i="1">
                    <a:latin typeface="Times New Roman" pitchFamily="18" charset="0"/>
                  </a:rPr>
                  <a:t>y</a:t>
                </a:r>
                <a:r>
                  <a:rPr lang="en-US" altLang="zh-CN" sz="2800">
                    <a:latin typeface="Times New Roman" pitchFamily="18" charset="0"/>
                  </a:rPr>
                  <a:t> =        </a:t>
                </a:r>
                <a:r>
                  <a:rPr lang="zh-CN" altLang="en-US" sz="2800">
                    <a:latin typeface="Times New Roman" pitchFamily="18" charset="0"/>
                  </a:rPr>
                  <a:t>，用补码求 </a:t>
                </a:r>
                <a:r>
                  <a:rPr lang="en-US" altLang="zh-CN" sz="2800" i="1">
                    <a:latin typeface="Times New Roman" pitchFamily="18" charset="0"/>
                  </a:rPr>
                  <a:t>x</a:t>
                </a:r>
                <a:r>
                  <a:rPr lang="en-US" altLang="zh-CN" sz="2800">
                    <a:latin typeface="Times New Roman" pitchFamily="18" charset="0"/>
                  </a:rPr>
                  <a:t>+</a:t>
                </a:r>
                <a:r>
                  <a:rPr lang="en-US" altLang="zh-CN" sz="2800" i="1">
                    <a:latin typeface="Times New Roman" pitchFamily="18" charset="0"/>
                  </a:rPr>
                  <a:t>y</a:t>
                </a:r>
              </a:p>
            </p:txBody>
          </p:sp>
        </p:grpSp>
        <p:grpSp>
          <p:nvGrpSpPr>
            <p:cNvPr id="8" name="Group 26"/>
            <p:cNvGrpSpPr>
              <a:grpSpLocks/>
            </p:cNvGrpSpPr>
            <p:nvPr/>
          </p:nvGrpSpPr>
          <p:grpSpPr bwMode="auto">
            <a:xfrm>
              <a:off x="2016" y="2657"/>
              <a:ext cx="299" cy="457"/>
              <a:chOff x="1680" y="2937"/>
              <a:chExt cx="299" cy="457"/>
            </a:xfrm>
          </p:grpSpPr>
          <p:sp>
            <p:nvSpPr>
              <p:cNvPr id="727067" name="Text Box 27"/>
              <p:cNvSpPr txBox="1">
                <a:spLocks noChangeArrowheads="1"/>
              </p:cNvSpPr>
              <p:nvPr/>
            </p:nvSpPr>
            <p:spPr bwMode="auto">
              <a:xfrm>
                <a:off x="1772" y="2937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727068" name="Text Box 28"/>
              <p:cNvSpPr txBox="1">
                <a:spLocks noChangeArrowheads="1"/>
              </p:cNvSpPr>
              <p:nvPr/>
            </p:nvSpPr>
            <p:spPr bwMode="auto">
              <a:xfrm>
                <a:off x="1692" y="3144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16</a:t>
                </a:r>
              </a:p>
            </p:txBody>
          </p:sp>
          <p:sp>
            <p:nvSpPr>
              <p:cNvPr id="727069" name="Line 29"/>
              <p:cNvSpPr>
                <a:spLocks noChangeShapeType="1"/>
              </p:cNvSpPr>
              <p:nvPr/>
            </p:nvSpPr>
            <p:spPr bwMode="auto">
              <a:xfrm>
                <a:off x="1680" y="3168"/>
                <a:ext cx="29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9" name="Group 30"/>
            <p:cNvGrpSpPr>
              <a:grpSpLocks/>
            </p:cNvGrpSpPr>
            <p:nvPr/>
          </p:nvGrpSpPr>
          <p:grpSpPr bwMode="auto">
            <a:xfrm>
              <a:off x="2821" y="2663"/>
              <a:ext cx="299" cy="457"/>
              <a:chOff x="2485" y="2943"/>
              <a:chExt cx="299" cy="457"/>
            </a:xfrm>
          </p:grpSpPr>
          <p:sp>
            <p:nvSpPr>
              <p:cNvPr id="727071" name="Text Box 31"/>
              <p:cNvSpPr txBox="1">
                <a:spLocks noChangeArrowheads="1"/>
              </p:cNvSpPr>
              <p:nvPr/>
            </p:nvSpPr>
            <p:spPr bwMode="auto">
              <a:xfrm>
                <a:off x="2508" y="2943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11</a:t>
                </a:r>
              </a:p>
            </p:txBody>
          </p:sp>
          <p:sp>
            <p:nvSpPr>
              <p:cNvPr id="727072" name="Text Box 32"/>
              <p:cNvSpPr txBox="1">
                <a:spLocks noChangeArrowheads="1"/>
              </p:cNvSpPr>
              <p:nvPr/>
            </p:nvSpPr>
            <p:spPr bwMode="auto">
              <a:xfrm>
                <a:off x="2508" y="3150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16</a:t>
                </a:r>
              </a:p>
            </p:txBody>
          </p:sp>
          <p:sp>
            <p:nvSpPr>
              <p:cNvPr id="727073" name="Line 33"/>
              <p:cNvSpPr>
                <a:spLocks noChangeShapeType="1"/>
              </p:cNvSpPr>
              <p:nvPr/>
            </p:nvSpPr>
            <p:spPr bwMode="auto">
              <a:xfrm>
                <a:off x="2485" y="3168"/>
                <a:ext cx="29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2346325" y="4724400"/>
            <a:ext cx="3521075" cy="725488"/>
            <a:chOff x="1478" y="2976"/>
            <a:chExt cx="2218" cy="457"/>
          </a:xfrm>
        </p:grpSpPr>
        <p:sp>
          <p:nvSpPr>
            <p:cNvPr id="727075" name="Text Box 35"/>
            <p:cNvSpPr txBox="1">
              <a:spLocks noChangeArrowheads="1"/>
            </p:cNvSpPr>
            <p:nvPr/>
          </p:nvSpPr>
          <p:spPr bwMode="auto">
            <a:xfrm>
              <a:off x="1478" y="3026"/>
              <a:ext cx="177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x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 + </a:t>
              </a: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y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 = 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– 0.1100 =</a:t>
              </a:r>
            </a:p>
          </p:txBody>
        </p:sp>
        <p:grpSp>
          <p:nvGrpSpPr>
            <p:cNvPr id="11" name="Group 36"/>
            <p:cNvGrpSpPr>
              <a:grpSpLocks/>
            </p:cNvGrpSpPr>
            <p:nvPr/>
          </p:nvGrpSpPr>
          <p:grpSpPr bwMode="auto">
            <a:xfrm>
              <a:off x="3397" y="2976"/>
              <a:ext cx="299" cy="457"/>
              <a:chOff x="3397" y="2976"/>
              <a:chExt cx="299" cy="457"/>
            </a:xfrm>
          </p:grpSpPr>
          <p:sp>
            <p:nvSpPr>
              <p:cNvPr id="727077" name="Text Box 37"/>
              <p:cNvSpPr txBox="1">
                <a:spLocks noChangeArrowheads="1"/>
              </p:cNvSpPr>
              <p:nvPr/>
            </p:nvSpPr>
            <p:spPr bwMode="auto">
              <a:xfrm>
                <a:off x="3420" y="2976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12</a:t>
                </a:r>
              </a:p>
            </p:txBody>
          </p:sp>
          <p:sp>
            <p:nvSpPr>
              <p:cNvPr id="727078" name="Text Box 38"/>
              <p:cNvSpPr txBox="1">
                <a:spLocks noChangeArrowheads="1"/>
              </p:cNvSpPr>
              <p:nvPr/>
            </p:nvSpPr>
            <p:spPr bwMode="auto">
              <a:xfrm>
                <a:off x="3420" y="3183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16</a:t>
                </a:r>
              </a:p>
            </p:txBody>
          </p:sp>
          <p:sp>
            <p:nvSpPr>
              <p:cNvPr id="727079" name="Line 39"/>
              <p:cNvSpPr>
                <a:spLocks noChangeShapeType="1"/>
              </p:cNvSpPr>
              <p:nvPr/>
            </p:nvSpPr>
            <p:spPr bwMode="auto">
              <a:xfrm>
                <a:off x="3397" y="3201"/>
                <a:ext cx="299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27080" name="Text Box 40"/>
            <p:cNvSpPr txBox="1">
              <a:spLocks noChangeArrowheads="1"/>
            </p:cNvSpPr>
            <p:nvPr/>
          </p:nvSpPr>
          <p:spPr bwMode="auto">
            <a:xfrm>
              <a:off x="3195" y="3001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–</a:t>
              </a:r>
              <a:endParaRPr lang="zh-CN" altLang="en-US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27081" name="Text Box 41"/>
          <p:cNvSpPr txBox="1">
            <a:spLocks noChangeArrowheads="1"/>
          </p:cNvSpPr>
          <p:nvPr/>
        </p:nvSpPr>
        <p:spPr bwMode="auto">
          <a:xfrm>
            <a:off x="228600" y="5313363"/>
            <a:ext cx="74739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练习 2   设机器数字长为 8 位（含 1 位符号位）</a:t>
            </a:r>
          </a:p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              且 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=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 97</a:t>
            </a:r>
            <a:r>
              <a:rPr lang="en-US" altLang="zh-CN" sz="2800">
                <a:latin typeface="Times New Roman" pitchFamily="18" charset="0"/>
              </a:rPr>
              <a:t>，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 = +41，</a:t>
            </a:r>
            <a:r>
              <a:rPr lang="zh-CN" altLang="en-US" sz="2800">
                <a:latin typeface="Times New Roman" pitchFamily="18" charset="0"/>
              </a:rPr>
              <a:t>用补码求 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 i="1">
                <a:latin typeface="Times New Roman" pitchFamily="18" charset="0"/>
              </a:rPr>
              <a:t>B</a:t>
            </a:r>
          </a:p>
        </p:txBody>
      </p:sp>
      <p:sp>
        <p:nvSpPr>
          <p:cNvPr id="727082" name="Text Box 42"/>
          <p:cNvSpPr txBox="1">
            <a:spLocks noChangeArrowheads="1"/>
          </p:cNvSpPr>
          <p:nvPr/>
        </p:nvSpPr>
        <p:spPr bwMode="auto">
          <a:xfrm>
            <a:off x="2346325" y="6248400"/>
            <a:ext cx="4137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solidFill>
                  <a:schemeClr val="folHlink"/>
                </a:solidFill>
                <a:latin typeface="Times New Roman" pitchFamily="18" charset="0"/>
              </a:rPr>
              <a:t>A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2800" i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= + 1110110 = + 118</a:t>
            </a:r>
          </a:p>
        </p:txBody>
      </p:sp>
      <p:sp>
        <p:nvSpPr>
          <p:cNvPr id="727083" name="Text Box 43"/>
          <p:cNvSpPr txBox="1">
            <a:spLocks noChangeArrowheads="1"/>
          </p:cNvSpPr>
          <p:nvPr/>
        </p:nvSpPr>
        <p:spPr bwMode="auto">
          <a:xfrm>
            <a:off x="2057400" y="3786188"/>
            <a:ext cx="441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∴ 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= – 1001 = –9</a:t>
            </a:r>
          </a:p>
        </p:txBody>
      </p:sp>
      <p:sp>
        <p:nvSpPr>
          <p:cNvPr id="727084" name="Line 44"/>
          <p:cNvSpPr>
            <a:spLocks noChangeShapeType="1"/>
          </p:cNvSpPr>
          <p:nvPr/>
        </p:nvSpPr>
        <p:spPr bwMode="auto">
          <a:xfrm>
            <a:off x="1066800" y="3276600"/>
            <a:ext cx="6705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085" name="Text Box 45"/>
          <p:cNvSpPr txBox="1">
            <a:spLocks noChangeArrowheads="1"/>
          </p:cNvSpPr>
          <p:nvPr/>
        </p:nvSpPr>
        <p:spPr bwMode="auto">
          <a:xfrm>
            <a:off x="6605588" y="4768850"/>
            <a:ext cx="541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错</a:t>
            </a:r>
          </a:p>
        </p:txBody>
      </p:sp>
      <p:sp>
        <p:nvSpPr>
          <p:cNvPr id="727086" name="Text Box 46"/>
          <p:cNvSpPr txBox="1">
            <a:spLocks noChangeArrowheads="1"/>
          </p:cNvSpPr>
          <p:nvPr/>
        </p:nvSpPr>
        <p:spPr bwMode="auto">
          <a:xfrm>
            <a:off x="6621463" y="6248400"/>
            <a:ext cx="541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错</a:t>
            </a:r>
          </a:p>
        </p:txBody>
      </p:sp>
      <p:sp>
        <p:nvSpPr>
          <p:cNvPr id="727087" name="Rectangle 47"/>
          <p:cNvSpPr>
            <a:spLocks noChangeArrowheads="1"/>
          </p:cNvSpPr>
          <p:nvPr/>
        </p:nvSpPr>
        <p:spPr bwMode="auto">
          <a:xfrm>
            <a:off x="79248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27088" name="AutoShape 4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Text Box 2"/>
          <p:cNvSpPr txBox="1">
            <a:spLocks noChangeArrowheads="1"/>
          </p:cNvSpPr>
          <p:nvPr/>
        </p:nvSpPr>
        <p:spPr bwMode="auto">
          <a:xfrm>
            <a:off x="517525" y="273050"/>
            <a:ext cx="2476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3. 溢出判断</a:t>
            </a:r>
            <a:endParaRPr lang="en-US" altLang="zh-CN" sz="3600">
              <a:latin typeface="Times New Roman" pitchFamily="18" charset="0"/>
            </a:endParaRPr>
          </a:p>
        </p:txBody>
      </p:sp>
      <p:sp>
        <p:nvSpPr>
          <p:cNvPr id="728067" name="Text Box 3"/>
          <p:cNvSpPr txBox="1">
            <a:spLocks noChangeArrowheads="1"/>
          </p:cNvSpPr>
          <p:nvPr/>
        </p:nvSpPr>
        <p:spPr bwMode="auto">
          <a:xfrm>
            <a:off x="457200" y="1096963"/>
            <a:ext cx="5257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(1) 一位符号位判溢出</a:t>
            </a:r>
          </a:p>
        </p:txBody>
      </p:sp>
      <p:sp>
        <p:nvSpPr>
          <p:cNvPr id="728068" name="Text Box 4"/>
          <p:cNvSpPr txBox="1">
            <a:spLocks noChangeArrowheads="1"/>
          </p:cNvSpPr>
          <p:nvPr/>
        </p:nvSpPr>
        <p:spPr bwMode="auto">
          <a:xfrm>
            <a:off x="1066800" y="1698625"/>
            <a:ext cx="7772400" cy="182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参加操作的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两个数</a:t>
            </a:r>
            <a:r>
              <a:rPr lang="zh-CN" altLang="en-US" sz="2800">
                <a:latin typeface="Times New Roman" pitchFamily="18" charset="0"/>
              </a:rPr>
              <a:t>（减法时即为被减数和“求补”</a:t>
            </a:r>
          </a:p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以后的减数）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符号相同</a:t>
            </a:r>
            <a:r>
              <a:rPr lang="zh-CN" altLang="en-US" sz="2800">
                <a:latin typeface="Times New Roman" pitchFamily="18" charset="0"/>
              </a:rPr>
              <a:t>，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其结果的符号与原操作</a:t>
            </a:r>
          </a:p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数的符号不同</a:t>
            </a:r>
            <a:r>
              <a:rPr lang="zh-CN" altLang="en-US" sz="2800">
                <a:latin typeface="Times New Roman" pitchFamily="18" charset="0"/>
              </a:rPr>
              <a:t>，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即为溢出</a:t>
            </a:r>
          </a:p>
        </p:txBody>
      </p:sp>
      <p:sp>
        <p:nvSpPr>
          <p:cNvPr id="728069" name="Text Box 5"/>
          <p:cNvSpPr txBox="1">
            <a:spLocks noChangeArrowheads="1"/>
          </p:cNvSpPr>
          <p:nvPr/>
        </p:nvSpPr>
        <p:spPr bwMode="auto">
          <a:xfrm>
            <a:off x="457200" y="36576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硬件实现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066800" y="4257675"/>
            <a:ext cx="6365875" cy="519113"/>
            <a:chOff x="672" y="2682"/>
            <a:chExt cx="4010" cy="327"/>
          </a:xfrm>
        </p:grpSpPr>
        <p:sp>
          <p:nvSpPr>
            <p:cNvPr id="728071" name="Text Box 7"/>
            <p:cNvSpPr txBox="1">
              <a:spLocks noChangeArrowheads="1"/>
            </p:cNvSpPr>
            <p:nvPr/>
          </p:nvSpPr>
          <p:spPr bwMode="auto">
            <a:xfrm>
              <a:off x="672" y="2682"/>
              <a:ext cx="401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最高有效位的进位       符号位的进位 = 1</a:t>
              </a:r>
              <a:endParaRPr lang="en-US" altLang="zh-CN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728072" name="AutoShape 8"/>
            <p:cNvSpPr>
              <a:spLocks noChangeArrowheads="1"/>
            </p:cNvSpPr>
            <p:nvPr/>
          </p:nvSpPr>
          <p:spPr bwMode="auto">
            <a:xfrm>
              <a:off x="2640" y="2736"/>
              <a:ext cx="192" cy="192"/>
            </a:xfrm>
            <a:prstGeom prst="flowChartOr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8073" name="Text Box 9"/>
          <p:cNvSpPr txBox="1">
            <a:spLocks noChangeArrowheads="1"/>
          </p:cNvSpPr>
          <p:nvPr/>
        </p:nvSpPr>
        <p:spPr bwMode="auto">
          <a:xfrm>
            <a:off x="1447800" y="476885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如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819400" y="4800600"/>
            <a:ext cx="1543050" cy="981075"/>
            <a:chOff x="1776" y="3024"/>
            <a:chExt cx="972" cy="618"/>
          </a:xfrm>
        </p:grpSpPr>
        <p:sp>
          <p:nvSpPr>
            <p:cNvPr id="728075" name="AutoShape 11"/>
            <p:cNvSpPr>
              <a:spLocks noChangeArrowheads="1"/>
            </p:cNvSpPr>
            <p:nvPr/>
          </p:nvSpPr>
          <p:spPr bwMode="auto">
            <a:xfrm>
              <a:off x="2016" y="3111"/>
              <a:ext cx="147" cy="147"/>
            </a:xfrm>
            <a:prstGeom prst="flowChartOr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076" name="Text Box 12"/>
            <p:cNvSpPr txBox="1">
              <a:spLocks noChangeArrowheads="1"/>
            </p:cNvSpPr>
            <p:nvPr/>
          </p:nvSpPr>
          <p:spPr bwMode="auto">
            <a:xfrm>
              <a:off x="1776" y="3024"/>
              <a:ext cx="9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     0 = 1</a:t>
              </a:r>
            </a:p>
          </p:txBody>
        </p:sp>
        <p:sp>
          <p:nvSpPr>
            <p:cNvPr id="728077" name="AutoShape 13"/>
            <p:cNvSpPr>
              <a:spLocks noChangeArrowheads="1"/>
            </p:cNvSpPr>
            <p:nvPr/>
          </p:nvSpPr>
          <p:spPr bwMode="auto">
            <a:xfrm>
              <a:off x="2016" y="3399"/>
              <a:ext cx="147" cy="147"/>
            </a:xfrm>
            <a:prstGeom prst="flowChartOr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078" name="Text Box 14"/>
            <p:cNvSpPr txBox="1">
              <a:spLocks noChangeArrowheads="1"/>
            </p:cNvSpPr>
            <p:nvPr/>
          </p:nvSpPr>
          <p:spPr bwMode="auto">
            <a:xfrm>
              <a:off x="1776" y="3315"/>
              <a:ext cx="9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     1 = 1</a:t>
              </a:r>
            </a:p>
          </p:txBody>
        </p:sp>
      </p:grpSp>
      <p:sp>
        <p:nvSpPr>
          <p:cNvPr id="728079" name="Text Box 15"/>
          <p:cNvSpPr txBox="1">
            <a:spLocks noChangeArrowheads="1"/>
          </p:cNvSpPr>
          <p:nvPr/>
        </p:nvSpPr>
        <p:spPr bwMode="auto">
          <a:xfrm>
            <a:off x="4479925" y="5059363"/>
            <a:ext cx="1920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有 </a:t>
            </a:r>
            <a:r>
              <a:rPr lang="zh-CN" altLang="en-US" sz="2800">
                <a:latin typeface="Times New Roman" pitchFamily="18" charset="0"/>
              </a:rPr>
              <a:t>溢出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819400" y="5724525"/>
            <a:ext cx="1543050" cy="981075"/>
            <a:chOff x="1776" y="3606"/>
            <a:chExt cx="972" cy="618"/>
          </a:xfrm>
        </p:grpSpPr>
        <p:sp>
          <p:nvSpPr>
            <p:cNvPr id="728081" name="AutoShape 17"/>
            <p:cNvSpPr>
              <a:spLocks noChangeArrowheads="1"/>
            </p:cNvSpPr>
            <p:nvPr/>
          </p:nvSpPr>
          <p:spPr bwMode="auto">
            <a:xfrm>
              <a:off x="2016" y="3693"/>
              <a:ext cx="147" cy="147"/>
            </a:xfrm>
            <a:prstGeom prst="flowChartOr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082" name="Text Box 18"/>
            <p:cNvSpPr txBox="1">
              <a:spLocks noChangeArrowheads="1"/>
            </p:cNvSpPr>
            <p:nvPr/>
          </p:nvSpPr>
          <p:spPr bwMode="auto">
            <a:xfrm>
              <a:off x="1776" y="3606"/>
              <a:ext cx="9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     0 = 0</a:t>
              </a:r>
            </a:p>
          </p:txBody>
        </p:sp>
        <p:sp>
          <p:nvSpPr>
            <p:cNvPr id="728083" name="AutoShape 19"/>
            <p:cNvSpPr>
              <a:spLocks noChangeArrowheads="1"/>
            </p:cNvSpPr>
            <p:nvPr/>
          </p:nvSpPr>
          <p:spPr bwMode="auto">
            <a:xfrm>
              <a:off x="2016" y="3981"/>
              <a:ext cx="147" cy="147"/>
            </a:xfrm>
            <a:prstGeom prst="flowChartOr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084" name="Text Box 20"/>
            <p:cNvSpPr txBox="1">
              <a:spLocks noChangeArrowheads="1"/>
            </p:cNvSpPr>
            <p:nvPr/>
          </p:nvSpPr>
          <p:spPr bwMode="auto">
            <a:xfrm>
              <a:off x="1776" y="3897"/>
              <a:ext cx="9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     1 = 0</a:t>
              </a:r>
            </a:p>
          </p:txBody>
        </p:sp>
      </p:grpSp>
      <p:sp>
        <p:nvSpPr>
          <p:cNvPr id="728085" name="Text Box 21"/>
          <p:cNvSpPr txBox="1">
            <a:spLocks noChangeArrowheads="1"/>
          </p:cNvSpPr>
          <p:nvPr/>
        </p:nvSpPr>
        <p:spPr bwMode="auto">
          <a:xfrm>
            <a:off x="4479925" y="5957888"/>
            <a:ext cx="1920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无 </a:t>
            </a:r>
            <a:r>
              <a:rPr lang="zh-CN" altLang="en-US" sz="2800">
                <a:latin typeface="Times New Roman" pitchFamily="18" charset="0"/>
              </a:rPr>
              <a:t>溢出</a:t>
            </a:r>
          </a:p>
        </p:txBody>
      </p:sp>
      <p:sp>
        <p:nvSpPr>
          <p:cNvPr id="728086" name="Rectangle 2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28087" name="AutoShape 23"/>
          <p:cNvSpPr>
            <a:spLocks/>
          </p:cNvSpPr>
          <p:nvPr/>
        </p:nvSpPr>
        <p:spPr bwMode="auto">
          <a:xfrm>
            <a:off x="4343400" y="5029200"/>
            <a:ext cx="152400" cy="609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088" name="AutoShape 24"/>
          <p:cNvSpPr>
            <a:spLocks/>
          </p:cNvSpPr>
          <p:nvPr/>
        </p:nvSpPr>
        <p:spPr bwMode="auto">
          <a:xfrm>
            <a:off x="4343400" y="5943600"/>
            <a:ext cx="152400" cy="609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089" name="Text Box 25"/>
          <p:cNvSpPr txBox="1">
            <a:spLocks noChangeArrowheads="1"/>
          </p:cNvSpPr>
          <p:nvPr/>
        </p:nvSpPr>
        <p:spPr bwMode="auto">
          <a:xfrm>
            <a:off x="7772400" y="4257675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溢出</a:t>
            </a:r>
          </a:p>
        </p:txBody>
      </p:sp>
      <p:sp>
        <p:nvSpPr>
          <p:cNvPr id="728090" name="AutoShape 2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5257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(2) 两位符号位判溢出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1209675"/>
            <a:ext cx="6645275" cy="1052513"/>
            <a:chOff x="720" y="762"/>
            <a:chExt cx="4186" cy="663"/>
          </a:xfrm>
        </p:grpSpPr>
        <p:sp>
          <p:nvSpPr>
            <p:cNvPr id="729092" name="Text Box 4"/>
            <p:cNvSpPr txBox="1">
              <a:spLocks noChangeArrowheads="1"/>
            </p:cNvSpPr>
            <p:nvPr/>
          </p:nvSpPr>
          <p:spPr bwMode="auto">
            <a:xfrm>
              <a:off x="720" y="906"/>
              <a:ext cx="66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[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800" baseline="-25000">
                  <a:latin typeface="Times New Roman" pitchFamily="18" charset="0"/>
                </a:rPr>
                <a:t>补</a:t>
              </a:r>
              <a:r>
                <a:rPr lang="zh-CN" altLang="en-US" sz="2800" baseline="-25000">
                  <a:latin typeface="Times New Roman" pitchFamily="18" charset="0"/>
                  <a:cs typeface="Times New Roman" pitchFamily="18" charset="0"/>
                </a:rPr>
                <a:t>' 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zh-CN" altLang="en-US" sz="2800" baseline="-25000">
                <a:latin typeface="Times New Roman" pitchFamily="18" charset="0"/>
              </a:endParaRPr>
            </a:p>
          </p:txBody>
        </p:sp>
        <p:sp>
          <p:nvSpPr>
            <p:cNvPr id="729093" name="Text Box 5"/>
            <p:cNvSpPr txBox="1">
              <a:spLocks noChangeArrowheads="1"/>
            </p:cNvSpPr>
            <p:nvPr/>
          </p:nvSpPr>
          <p:spPr bwMode="auto">
            <a:xfrm>
              <a:off x="1248" y="912"/>
              <a:ext cx="2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=</a:t>
              </a:r>
            </a:p>
          </p:txBody>
        </p:sp>
        <p:sp>
          <p:nvSpPr>
            <p:cNvPr id="729094" name="Text Box 6"/>
            <p:cNvSpPr txBox="1">
              <a:spLocks noChangeArrowheads="1"/>
            </p:cNvSpPr>
            <p:nvPr/>
          </p:nvSpPr>
          <p:spPr bwMode="auto">
            <a:xfrm>
              <a:off x="1536" y="762"/>
              <a:ext cx="27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           1 ＞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≥ 0</a:t>
              </a:r>
            </a:p>
          </p:txBody>
        </p:sp>
        <p:sp>
          <p:nvSpPr>
            <p:cNvPr id="729095" name="Text Box 7"/>
            <p:cNvSpPr txBox="1">
              <a:spLocks noChangeArrowheads="1"/>
            </p:cNvSpPr>
            <p:nvPr/>
          </p:nvSpPr>
          <p:spPr bwMode="auto">
            <a:xfrm>
              <a:off x="1536" y="1098"/>
              <a:ext cx="33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4 +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     0 ＞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≥ 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–1</a:t>
              </a:r>
              <a:r>
                <a:rPr lang="en-US" altLang="zh-CN" sz="2800">
                  <a:latin typeface="Times New Roman" pitchFamily="18" charset="0"/>
                </a:rPr>
                <a:t>（mod 4）</a:t>
              </a:r>
            </a:p>
          </p:txBody>
        </p:sp>
        <p:sp>
          <p:nvSpPr>
            <p:cNvPr id="729096" name="AutoShape 8"/>
            <p:cNvSpPr>
              <a:spLocks/>
            </p:cNvSpPr>
            <p:nvPr/>
          </p:nvSpPr>
          <p:spPr bwMode="auto">
            <a:xfrm>
              <a:off x="1492" y="912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9097" name="Text Box 9"/>
          <p:cNvSpPr txBox="1">
            <a:spLocks noChangeArrowheads="1"/>
          </p:cNvSpPr>
          <p:nvPr/>
        </p:nvSpPr>
        <p:spPr bwMode="auto">
          <a:xfrm>
            <a:off x="1143000" y="2514600"/>
            <a:ext cx="5553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 baseline="-2500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zh-CN" altLang="en-US" sz="2800">
                <a:latin typeface="Times New Roman" pitchFamily="18" charset="0"/>
              </a:rPr>
              <a:t> + [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 baseline="-2500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zh-CN" altLang="en-US" sz="2800">
                <a:latin typeface="Times New Roman" pitchFamily="18" charset="0"/>
              </a:rPr>
              <a:t> = [ 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+ 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 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 baseline="-2500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zh-CN" altLang="en-US" sz="2800">
                <a:latin typeface="Times New Roman" pitchFamily="18" charset="0"/>
              </a:rPr>
              <a:t> （</a:t>
            </a:r>
            <a:r>
              <a:rPr lang="en-US" altLang="zh-CN" sz="2800">
                <a:latin typeface="Times New Roman" pitchFamily="18" charset="0"/>
              </a:rPr>
              <a:t>mod 4）</a:t>
            </a:r>
          </a:p>
        </p:txBody>
      </p:sp>
      <p:sp>
        <p:nvSpPr>
          <p:cNvPr id="729098" name="Text Box 10"/>
          <p:cNvSpPr txBox="1">
            <a:spLocks noChangeArrowheads="1"/>
          </p:cNvSpPr>
          <p:nvPr/>
        </p:nvSpPr>
        <p:spPr bwMode="auto">
          <a:xfrm>
            <a:off x="1158875" y="3376613"/>
            <a:ext cx="55276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 baseline="-2500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zh-CN" altLang="en-US" sz="2800">
                <a:latin typeface="Times New Roman" pitchFamily="18" charset="0"/>
              </a:rPr>
              <a:t> = 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 baseline="-2500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zh-CN" altLang="en-US" sz="2800">
                <a:latin typeface="Times New Roman" pitchFamily="18" charset="0"/>
              </a:rPr>
              <a:t> + [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800">
                <a:latin typeface="Times New Roman" pitchFamily="18" charset="0"/>
              </a:rPr>
              <a:t> 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 baseline="-2500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zh-CN" altLang="en-US" sz="2800">
                <a:latin typeface="Times New Roman" pitchFamily="18" charset="0"/>
              </a:rPr>
              <a:t> （</a:t>
            </a:r>
            <a:r>
              <a:rPr lang="en-US" altLang="zh-CN" sz="2800">
                <a:latin typeface="Times New Roman" pitchFamily="18" charset="0"/>
              </a:rPr>
              <a:t>mod 4）</a:t>
            </a:r>
          </a:p>
        </p:txBody>
      </p:sp>
      <p:sp>
        <p:nvSpPr>
          <p:cNvPr id="729099" name="Text Box 11"/>
          <p:cNvSpPr txBox="1">
            <a:spLocks noChangeArrowheads="1"/>
          </p:cNvSpPr>
          <p:nvPr/>
        </p:nvSpPr>
        <p:spPr bwMode="auto">
          <a:xfrm>
            <a:off x="1143000" y="4205288"/>
            <a:ext cx="5270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结果的双符号位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相同</a:t>
            </a:r>
            <a:r>
              <a:rPr lang="zh-CN" altLang="en-US" sz="2800">
                <a:latin typeface="Times New Roman" pitchFamily="18" charset="0"/>
              </a:rPr>
              <a:t>       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未溢出</a:t>
            </a:r>
          </a:p>
        </p:txBody>
      </p:sp>
      <p:sp>
        <p:nvSpPr>
          <p:cNvPr id="729100" name="Text Box 12"/>
          <p:cNvSpPr txBox="1">
            <a:spLocks noChangeArrowheads="1"/>
          </p:cNvSpPr>
          <p:nvPr/>
        </p:nvSpPr>
        <p:spPr bwMode="auto">
          <a:xfrm>
            <a:off x="1143000" y="5129213"/>
            <a:ext cx="5715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结果的双符号位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不同</a:t>
            </a:r>
            <a:r>
              <a:rPr lang="zh-CN" altLang="en-US" sz="2800">
                <a:latin typeface="Times New Roman" pitchFamily="18" charset="0"/>
              </a:rPr>
              <a:t>       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溢出</a:t>
            </a:r>
          </a:p>
        </p:txBody>
      </p:sp>
      <p:sp>
        <p:nvSpPr>
          <p:cNvPr id="729101" name="Text Box 13"/>
          <p:cNvSpPr txBox="1">
            <a:spLocks noChangeArrowheads="1"/>
          </p:cNvSpPr>
          <p:nvPr/>
        </p:nvSpPr>
        <p:spPr bwMode="auto">
          <a:xfrm>
            <a:off x="1143000" y="6034088"/>
            <a:ext cx="518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最高符号位 </a:t>
            </a:r>
            <a:r>
              <a:rPr lang="zh-CN" altLang="en-US" sz="2800">
                <a:latin typeface="Times New Roman" pitchFamily="18" charset="0"/>
              </a:rPr>
              <a:t>代表其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真正的符号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6613525" y="4129088"/>
            <a:ext cx="2249488" cy="900112"/>
            <a:chOff x="4166" y="2601"/>
            <a:chExt cx="1417" cy="567"/>
          </a:xfrm>
        </p:grpSpPr>
        <p:sp>
          <p:nvSpPr>
            <p:cNvPr id="729103" name="Text Box 15"/>
            <p:cNvSpPr txBox="1">
              <a:spLocks noChangeArrowheads="1"/>
            </p:cNvSpPr>
            <p:nvPr/>
          </p:nvSpPr>
          <p:spPr bwMode="auto">
            <a:xfrm>
              <a:off x="4166" y="2601"/>
              <a:ext cx="141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00. </a:t>
              </a:r>
              <a:r>
                <a:rPr lang="zh-CN" altLang="en-US" sz="2400">
                  <a:latin typeface="Times New Roman" pitchFamily="18" charset="0"/>
                </a:rPr>
                <a:t>×××××</a:t>
              </a:r>
            </a:p>
          </p:txBody>
        </p:sp>
        <p:sp>
          <p:nvSpPr>
            <p:cNvPr id="729104" name="Text Box 16"/>
            <p:cNvSpPr txBox="1">
              <a:spLocks noChangeArrowheads="1"/>
            </p:cNvSpPr>
            <p:nvPr/>
          </p:nvSpPr>
          <p:spPr bwMode="auto">
            <a:xfrm>
              <a:off x="4166" y="2841"/>
              <a:ext cx="141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11. </a:t>
              </a:r>
              <a:r>
                <a:rPr lang="zh-CN" altLang="en-US" sz="2400">
                  <a:latin typeface="Times New Roman" pitchFamily="18" charset="0"/>
                </a:rPr>
                <a:t>×××××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613525" y="5129213"/>
            <a:ext cx="2325688" cy="952500"/>
            <a:chOff x="4166" y="3231"/>
            <a:chExt cx="1465" cy="600"/>
          </a:xfrm>
        </p:grpSpPr>
        <p:sp>
          <p:nvSpPr>
            <p:cNvPr id="729106" name="Text Box 18"/>
            <p:cNvSpPr txBox="1">
              <a:spLocks noChangeArrowheads="1"/>
            </p:cNvSpPr>
            <p:nvPr/>
          </p:nvSpPr>
          <p:spPr bwMode="auto">
            <a:xfrm>
              <a:off x="4166" y="3231"/>
              <a:ext cx="14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  <a:r>
                <a:rPr lang="zh-CN" altLang="en-US" sz="2800">
                  <a:latin typeface="Times New Roman" pitchFamily="18" charset="0"/>
                </a:rPr>
                <a:t>0. </a:t>
              </a:r>
              <a:r>
                <a:rPr lang="zh-CN" altLang="en-US" sz="2400">
                  <a:latin typeface="Times New Roman" pitchFamily="18" charset="0"/>
                </a:rPr>
                <a:t>××××× </a:t>
              </a:r>
            </a:p>
          </p:txBody>
        </p:sp>
        <p:sp>
          <p:nvSpPr>
            <p:cNvPr id="729107" name="Text Box 19"/>
            <p:cNvSpPr txBox="1">
              <a:spLocks noChangeArrowheads="1"/>
            </p:cNvSpPr>
            <p:nvPr/>
          </p:nvSpPr>
          <p:spPr bwMode="auto">
            <a:xfrm>
              <a:off x="4166" y="3504"/>
              <a:ext cx="141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  <a:r>
                <a:rPr lang="zh-CN" altLang="en-US" sz="2800">
                  <a:latin typeface="Times New Roman" pitchFamily="18" charset="0"/>
                </a:rPr>
                <a:t>1. </a:t>
              </a:r>
              <a:r>
                <a:rPr lang="zh-CN" altLang="en-US" sz="2400">
                  <a:latin typeface="Times New Roman" pitchFamily="18" charset="0"/>
                </a:rPr>
                <a:t>×××××</a:t>
              </a: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6629400" y="4129088"/>
            <a:ext cx="2249488" cy="900112"/>
            <a:chOff x="4166" y="2601"/>
            <a:chExt cx="1417" cy="567"/>
          </a:xfrm>
        </p:grpSpPr>
        <p:sp>
          <p:nvSpPr>
            <p:cNvPr id="729109" name="Text Box 21"/>
            <p:cNvSpPr txBox="1">
              <a:spLocks noChangeArrowheads="1"/>
            </p:cNvSpPr>
            <p:nvPr/>
          </p:nvSpPr>
          <p:spPr bwMode="auto">
            <a:xfrm>
              <a:off x="4166" y="2601"/>
              <a:ext cx="141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00, </a:t>
              </a:r>
              <a:r>
                <a:rPr lang="zh-CN" altLang="en-US" sz="2400">
                  <a:latin typeface="Times New Roman" pitchFamily="18" charset="0"/>
                </a:rPr>
                <a:t>×××××</a:t>
              </a:r>
            </a:p>
          </p:txBody>
        </p:sp>
        <p:sp>
          <p:nvSpPr>
            <p:cNvPr id="729110" name="Text Box 22"/>
            <p:cNvSpPr txBox="1">
              <a:spLocks noChangeArrowheads="1"/>
            </p:cNvSpPr>
            <p:nvPr/>
          </p:nvSpPr>
          <p:spPr bwMode="auto">
            <a:xfrm>
              <a:off x="4166" y="2841"/>
              <a:ext cx="141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11, </a:t>
              </a:r>
              <a:r>
                <a:rPr lang="zh-CN" altLang="en-US" sz="2400">
                  <a:latin typeface="Times New Roman" pitchFamily="18" charset="0"/>
                </a:rPr>
                <a:t>×××××</a:t>
              </a: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6589713" y="5143500"/>
            <a:ext cx="2325687" cy="952500"/>
            <a:chOff x="4166" y="3231"/>
            <a:chExt cx="1465" cy="600"/>
          </a:xfrm>
        </p:grpSpPr>
        <p:sp>
          <p:nvSpPr>
            <p:cNvPr id="729112" name="Text Box 24"/>
            <p:cNvSpPr txBox="1">
              <a:spLocks noChangeArrowheads="1"/>
            </p:cNvSpPr>
            <p:nvPr/>
          </p:nvSpPr>
          <p:spPr bwMode="auto">
            <a:xfrm>
              <a:off x="4166" y="3231"/>
              <a:ext cx="14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  <a:r>
                <a:rPr lang="zh-CN" altLang="en-US" sz="2800">
                  <a:latin typeface="Times New Roman" pitchFamily="18" charset="0"/>
                </a:rPr>
                <a:t>0, </a:t>
              </a:r>
              <a:r>
                <a:rPr lang="zh-CN" altLang="en-US" sz="2400">
                  <a:latin typeface="Times New Roman" pitchFamily="18" charset="0"/>
                </a:rPr>
                <a:t>××××× </a:t>
              </a:r>
            </a:p>
          </p:txBody>
        </p:sp>
        <p:sp>
          <p:nvSpPr>
            <p:cNvPr id="729113" name="Text Box 25"/>
            <p:cNvSpPr txBox="1">
              <a:spLocks noChangeArrowheads="1"/>
            </p:cNvSpPr>
            <p:nvPr/>
          </p:nvSpPr>
          <p:spPr bwMode="auto">
            <a:xfrm>
              <a:off x="4166" y="3504"/>
              <a:ext cx="141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  <a:r>
                <a:rPr lang="zh-CN" altLang="en-US" sz="2800">
                  <a:latin typeface="Times New Roman" pitchFamily="18" charset="0"/>
                </a:rPr>
                <a:t>1, </a:t>
              </a:r>
              <a:r>
                <a:rPr lang="zh-CN" altLang="en-US" sz="2400">
                  <a:latin typeface="Times New Roman" pitchFamily="18" charset="0"/>
                </a:rPr>
                <a:t>×××××</a:t>
              </a:r>
            </a:p>
          </p:txBody>
        </p:sp>
      </p:grpSp>
      <p:sp>
        <p:nvSpPr>
          <p:cNvPr id="729114" name="Rectangle 2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29115" name="AutoShape 2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Text Box 2"/>
          <p:cNvSpPr txBox="1">
            <a:spLocks noChangeArrowheads="1"/>
          </p:cNvSpPr>
          <p:nvPr/>
        </p:nvSpPr>
        <p:spPr bwMode="auto">
          <a:xfrm>
            <a:off x="746125" y="320675"/>
            <a:ext cx="2936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三、乘法运算</a:t>
            </a:r>
          </a:p>
        </p:txBody>
      </p:sp>
      <p:sp>
        <p:nvSpPr>
          <p:cNvPr id="731139" name="Text Box 3"/>
          <p:cNvSpPr txBox="1">
            <a:spLocks noChangeArrowheads="1"/>
          </p:cNvSpPr>
          <p:nvPr/>
        </p:nvSpPr>
        <p:spPr bwMode="auto">
          <a:xfrm>
            <a:off x="1279525" y="1066800"/>
            <a:ext cx="2682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1. 分析笔算乘法</a:t>
            </a:r>
          </a:p>
        </p:txBody>
      </p:sp>
      <p:sp>
        <p:nvSpPr>
          <p:cNvPr id="731140" name="Text Box 4"/>
          <p:cNvSpPr txBox="1">
            <a:spLocks noChangeArrowheads="1"/>
          </p:cNvSpPr>
          <p:nvPr/>
        </p:nvSpPr>
        <p:spPr bwMode="auto">
          <a:xfrm>
            <a:off x="1812925" y="1752600"/>
            <a:ext cx="5730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=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 0.1101      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= 0.1011</a:t>
            </a:r>
          </a:p>
        </p:txBody>
      </p:sp>
      <p:sp>
        <p:nvSpPr>
          <p:cNvPr id="731141" name="Text Box 5"/>
          <p:cNvSpPr txBox="1">
            <a:spLocks noChangeArrowheads="1"/>
          </p:cNvSpPr>
          <p:nvPr/>
        </p:nvSpPr>
        <p:spPr bwMode="auto">
          <a:xfrm>
            <a:off x="1812925" y="2362200"/>
            <a:ext cx="3902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 =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 0.10001111</a:t>
            </a:r>
          </a:p>
        </p:txBody>
      </p:sp>
      <p:sp>
        <p:nvSpPr>
          <p:cNvPr id="731142" name="Text Box 6"/>
          <p:cNvSpPr txBox="1">
            <a:spLocks noChangeArrowheads="1"/>
          </p:cNvSpPr>
          <p:nvPr/>
        </p:nvSpPr>
        <p:spPr bwMode="auto">
          <a:xfrm>
            <a:off x="1393825" y="2886075"/>
            <a:ext cx="1606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0 . 1 1 0 1</a:t>
            </a:r>
          </a:p>
        </p:txBody>
      </p:sp>
      <p:sp>
        <p:nvSpPr>
          <p:cNvPr id="731143" name="Text Box 7"/>
          <p:cNvSpPr txBox="1">
            <a:spLocks noChangeArrowheads="1"/>
          </p:cNvSpPr>
          <p:nvPr/>
        </p:nvSpPr>
        <p:spPr bwMode="auto">
          <a:xfrm>
            <a:off x="1393825" y="3348038"/>
            <a:ext cx="1606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0 . 1 0 1 1</a:t>
            </a:r>
          </a:p>
        </p:txBody>
      </p:sp>
      <p:sp>
        <p:nvSpPr>
          <p:cNvPr id="731144" name="Text Box 8"/>
          <p:cNvSpPr txBox="1">
            <a:spLocks noChangeArrowheads="1"/>
          </p:cNvSpPr>
          <p:nvPr/>
        </p:nvSpPr>
        <p:spPr bwMode="auto">
          <a:xfrm>
            <a:off x="1838325" y="3808413"/>
            <a:ext cx="1162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1 1 0 1</a:t>
            </a:r>
          </a:p>
        </p:txBody>
      </p:sp>
      <p:sp>
        <p:nvSpPr>
          <p:cNvPr id="731145" name="Text Box 9"/>
          <p:cNvSpPr txBox="1">
            <a:spLocks noChangeArrowheads="1"/>
          </p:cNvSpPr>
          <p:nvPr/>
        </p:nvSpPr>
        <p:spPr bwMode="auto">
          <a:xfrm>
            <a:off x="1581150" y="4270375"/>
            <a:ext cx="1162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1 1 0 1</a:t>
            </a:r>
          </a:p>
        </p:txBody>
      </p:sp>
      <p:sp>
        <p:nvSpPr>
          <p:cNvPr id="731146" name="Text Box 10"/>
          <p:cNvSpPr txBox="1">
            <a:spLocks noChangeArrowheads="1"/>
          </p:cNvSpPr>
          <p:nvPr/>
        </p:nvSpPr>
        <p:spPr bwMode="auto">
          <a:xfrm>
            <a:off x="1276350" y="4732338"/>
            <a:ext cx="1162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0 0 0 0</a:t>
            </a:r>
          </a:p>
        </p:txBody>
      </p:sp>
      <p:sp>
        <p:nvSpPr>
          <p:cNvPr id="731147" name="Text Box 11"/>
          <p:cNvSpPr txBox="1">
            <a:spLocks noChangeArrowheads="1"/>
          </p:cNvSpPr>
          <p:nvPr/>
        </p:nvSpPr>
        <p:spPr bwMode="auto">
          <a:xfrm>
            <a:off x="1047750" y="5192713"/>
            <a:ext cx="1162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1 1 0 1</a:t>
            </a:r>
          </a:p>
        </p:txBody>
      </p:sp>
      <p:sp>
        <p:nvSpPr>
          <p:cNvPr id="731148" name="Text Box 12"/>
          <p:cNvSpPr txBox="1">
            <a:spLocks noChangeArrowheads="1"/>
          </p:cNvSpPr>
          <p:nvPr/>
        </p:nvSpPr>
        <p:spPr bwMode="auto">
          <a:xfrm>
            <a:off x="327025" y="5653088"/>
            <a:ext cx="2673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0 . 1 0 0 0 1 1 1 1</a:t>
            </a:r>
          </a:p>
        </p:txBody>
      </p:sp>
      <p:sp>
        <p:nvSpPr>
          <p:cNvPr id="731149" name="Line 13"/>
          <p:cNvSpPr>
            <a:spLocks noChangeShapeType="1"/>
          </p:cNvSpPr>
          <p:nvPr/>
        </p:nvSpPr>
        <p:spPr bwMode="auto">
          <a:xfrm>
            <a:off x="990600" y="38862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31150" name="Line 14"/>
          <p:cNvSpPr>
            <a:spLocks noChangeShapeType="1"/>
          </p:cNvSpPr>
          <p:nvPr/>
        </p:nvSpPr>
        <p:spPr bwMode="auto">
          <a:xfrm>
            <a:off x="381000" y="5715000"/>
            <a:ext cx="2667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31151" name="Text Box 15"/>
          <p:cNvSpPr txBox="1">
            <a:spLocks noChangeArrowheads="1"/>
          </p:cNvSpPr>
          <p:nvPr/>
        </p:nvSpPr>
        <p:spPr bwMode="auto">
          <a:xfrm>
            <a:off x="3883025" y="3244850"/>
            <a:ext cx="2684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符号位单独处理</a:t>
            </a:r>
          </a:p>
        </p:txBody>
      </p:sp>
      <p:sp>
        <p:nvSpPr>
          <p:cNvPr id="731152" name="Text Box 16"/>
          <p:cNvSpPr txBox="1">
            <a:spLocks noChangeArrowheads="1"/>
          </p:cNvSpPr>
          <p:nvPr/>
        </p:nvSpPr>
        <p:spPr bwMode="auto">
          <a:xfrm>
            <a:off x="3883025" y="3935413"/>
            <a:ext cx="5184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乘数的某一位决定是否加被乘数</a:t>
            </a:r>
          </a:p>
        </p:txBody>
      </p:sp>
      <p:sp>
        <p:nvSpPr>
          <p:cNvPr id="731153" name="Text Box 17"/>
          <p:cNvSpPr txBox="1">
            <a:spLocks noChangeArrowheads="1"/>
          </p:cNvSpPr>
          <p:nvPr/>
        </p:nvSpPr>
        <p:spPr bwMode="auto">
          <a:xfrm>
            <a:off x="3883025" y="4603750"/>
            <a:ext cx="2951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 4个位积一起相加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731154" name="Text Box 18"/>
          <p:cNvSpPr txBox="1">
            <a:spLocks noChangeArrowheads="1"/>
          </p:cNvSpPr>
          <p:nvPr/>
        </p:nvSpPr>
        <p:spPr bwMode="auto">
          <a:xfrm>
            <a:off x="3883025" y="5272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乘积的位数扩大一倍</a:t>
            </a:r>
          </a:p>
        </p:txBody>
      </p:sp>
      <p:sp>
        <p:nvSpPr>
          <p:cNvPr id="731155" name="Text Box 19"/>
          <p:cNvSpPr txBox="1">
            <a:spLocks noChangeArrowheads="1"/>
          </p:cNvSpPr>
          <p:nvPr/>
        </p:nvSpPr>
        <p:spPr bwMode="auto">
          <a:xfrm>
            <a:off x="1033463" y="3367088"/>
            <a:ext cx="5413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×</a:t>
            </a:r>
          </a:p>
        </p:txBody>
      </p:sp>
      <p:sp>
        <p:nvSpPr>
          <p:cNvPr id="731156" name="Text Box 20"/>
          <p:cNvSpPr txBox="1">
            <a:spLocks noChangeArrowheads="1"/>
          </p:cNvSpPr>
          <p:nvPr/>
        </p:nvSpPr>
        <p:spPr bwMode="auto">
          <a:xfrm>
            <a:off x="5135563" y="2362200"/>
            <a:ext cx="33988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乘积的符号心算求得</a:t>
            </a:r>
          </a:p>
        </p:txBody>
      </p:sp>
      <p:sp>
        <p:nvSpPr>
          <p:cNvPr id="731157" name="Text Box 21"/>
          <p:cNvSpPr txBox="1">
            <a:spLocks noChangeArrowheads="1"/>
          </p:cNvSpPr>
          <p:nvPr/>
        </p:nvSpPr>
        <p:spPr bwMode="auto">
          <a:xfrm>
            <a:off x="3413125" y="3267075"/>
            <a:ext cx="552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ü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31158" name="Text Box 22"/>
          <p:cNvSpPr txBox="1">
            <a:spLocks noChangeArrowheads="1"/>
          </p:cNvSpPr>
          <p:nvPr/>
        </p:nvSpPr>
        <p:spPr bwMode="auto">
          <a:xfrm>
            <a:off x="3413125" y="3935413"/>
            <a:ext cx="552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ü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31159" name="Text Box 23"/>
          <p:cNvSpPr txBox="1">
            <a:spLocks noChangeArrowheads="1"/>
          </p:cNvSpPr>
          <p:nvPr/>
        </p:nvSpPr>
        <p:spPr bwMode="auto">
          <a:xfrm>
            <a:off x="3413125" y="5272088"/>
            <a:ext cx="552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ü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31160" name="Text Box 24"/>
          <p:cNvSpPr txBox="1">
            <a:spLocks noChangeArrowheads="1"/>
          </p:cNvSpPr>
          <p:nvPr/>
        </p:nvSpPr>
        <p:spPr bwMode="auto">
          <a:xfrm>
            <a:off x="3413125" y="460375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？</a:t>
            </a:r>
          </a:p>
        </p:txBody>
      </p:sp>
      <p:sp>
        <p:nvSpPr>
          <p:cNvPr id="731161" name="Rectangle 2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31162" name="AutoShape 2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12669</TotalTime>
  <Words>3663</Words>
  <Application>Microsoft Office PowerPoint</Application>
  <PresentationFormat>全屏显示(4:3)</PresentationFormat>
  <Paragraphs>791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主题​​</vt:lpstr>
      <vt:lpstr>计算机组成原理</vt:lpstr>
      <vt:lpstr>6.3   定 点 运 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suzi</dc:creator>
  <cp:lastModifiedBy>think</cp:lastModifiedBy>
  <cp:revision>1608</cp:revision>
  <dcterms:created xsi:type="dcterms:W3CDTF">1601-01-01T00:00:00Z</dcterms:created>
  <dcterms:modified xsi:type="dcterms:W3CDTF">2013-06-07T06:54:57Z</dcterms:modified>
</cp:coreProperties>
</file>