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handoutMasterIdLst>
    <p:handoutMasterId r:id="rId35"/>
  </p:handoutMasterIdLst>
  <p:sldIdLst>
    <p:sldId id="998" r:id="rId2"/>
    <p:sldId id="1220" r:id="rId3"/>
    <p:sldId id="1222" r:id="rId4"/>
    <p:sldId id="1223" r:id="rId5"/>
    <p:sldId id="1229" r:id="rId6"/>
    <p:sldId id="1231" r:id="rId7"/>
    <p:sldId id="1232" r:id="rId8"/>
    <p:sldId id="1233" r:id="rId9"/>
    <p:sldId id="1234" r:id="rId10"/>
    <p:sldId id="1235" r:id="rId11"/>
    <p:sldId id="1236" r:id="rId12"/>
    <p:sldId id="1237" r:id="rId13"/>
    <p:sldId id="1238" r:id="rId14"/>
    <p:sldId id="1239" r:id="rId15"/>
    <p:sldId id="1240" r:id="rId16"/>
    <p:sldId id="1241" r:id="rId17"/>
    <p:sldId id="1242" r:id="rId18"/>
    <p:sldId id="1243" r:id="rId19"/>
    <p:sldId id="1244" r:id="rId20"/>
    <p:sldId id="1245" r:id="rId21"/>
    <p:sldId id="1246" r:id="rId22"/>
    <p:sldId id="1247" r:id="rId23"/>
    <p:sldId id="1248" r:id="rId24"/>
    <p:sldId id="1249" r:id="rId25"/>
    <p:sldId id="1250" r:id="rId26"/>
    <p:sldId id="1251" r:id="rId27"/>
    <p:sldId id="1252" r:id="rId28"/>
    <p:sldId id="1253" r:id="rId29"/>
    <p:sldId id="1254" r:id="rId30"/>
    <p:sldId id="1255" r:id="rId31"/>
    <p:sldId id="1256" r:id="rId32"/>
    <p:sldId id="1257" r:id="rId33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669" autoAdjust="0"/>
  </p:normalViewPr>
  <p:slideViewPr>
    <p:cSldViewPr>
      <p:cViewPr>
        <p:scale>
          <a:sx n="66" d="100"/>
          <a:sy n="66" d="100"/>
        </p:scale>
        <p:origin x="-2088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BB862-92C0-4DC3-A40E-976890144B9B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8677-A48D-419F-9146-5699E13CC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C17B7-1305-413A-9439-3E5637B854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93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F7-0542-420A-9733-E755A66ED7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22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F87-581B-4B61-8A2E-305FE10D6D2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13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7895-3370-4D0E-A695-F1A65D219AD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5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E38D-FB35-40CA-9FA0-E267C69A62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6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AEE6-9415-4DFE-A1D1-ACC358EBD85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3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3107-1961-4B06-9B9F-55A581E878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15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81F0-7CCE-49B8-9A46-F3E2C70EF8D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42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C624-4A7A-4C52-8F74-F27718758C2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06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FAC7-D6AC-45BE-BFA7-1807D7F8CA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6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1D4A-C971-4669-849F-1814280328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44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F86-0F49-4FC5-A57D-238F55E0FB0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05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B4F3-7DD7-404E-A43B-2EFB53EB66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9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78605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第十</a:t>
            </a: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九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304800" y="762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    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位全加器分若干小组，小组中的进位同时产生，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     小组与小组之间采用串行进位</a:t>
            </a:r>
          </a:p>
        </p:txBody>
      </p:sp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715963" y="5029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当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i="1" baseline="-25000">
                <a:latin typeface="Times New Roman" pitchFamily="18" charset="0"/>
              </a:rPr>
              <a:t>i 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i="1" baseline="-25000">
                <a:latin typeface="Times New Roman" pitchFamily="18" charset="0"/>
              </a:rPr>
              <a:t>i </a:t>
            </a:r>
            <a:r>
              <a:rPr lang="zh-CN" altLang="en-US" sz="2400">
                <a:latin typeface="Times New Roman" pitchFamily="18" charset="0"/>
              </a:rPr>
              <a:t>形成后</a:t>
            </a:r>
          </a:p>
        </p:txBody>
      </p:sp>
      <p:sp>
        <p:nvSpPr>
          <p:cNvPr id="473092" name="Rectangle 4"/>
          <p:cNvSpPr>
            <a:spLocks noChangeArrowheads="1"/>
          </p:cNvSpPr>
          <p:nvPr/>
        </p:nvSpPr>
        <p:spPr bwMode="auto">
          <a:xfrm>
            <a:off x="2762250" y="5105400"/>
            <a:ext cx="1295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经 2.5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i="1" baseline="-15000">
                <a:solidFill>
                  <a:schemeClr val="folHlink"/>
                </a:solidFill>
                <a:latin typeface="Times New Roman" pitchFamily="18" charset="0"/>
              </a:rPr>
              <a:t>y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   </a:t>
            </a:r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2789238" y="5505450"/>
            <a:ext cx="1096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      5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i="1" baseline="-15000">
                <a:solidFill>
                  <a:schemeClr val="folHlink"/>
                </a:solidFill>
                <a:latin typeface="Times New Roman" pitchFamily="18" charset="0"/>
              </a:rPr>
              <a:t>y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      </a:t>
            </a:r>
            <a:endParaRPr lang="en-US" altLang="zh-CN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2789238" y="5867400"/>
            <a:ext cx="12493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   7.5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i="1" baseline="-15000">
                <a:solidFill>
                  <a:schemeClr val="folHlink"/>
                </a:solidFill>
                <a:latin typeface="Times New Roman" pitchFamily="18" charset="0"/>
              </a:rPr>
              <a:t>y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      </a:t>
            </a:r>
            <a:endParaRPr lang="en-US" altLang="zh-CN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2789238" y="6248400"/>
            <a:ext cx="11731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   1 0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i="1" baseline="-15000">
                <a:solidFill>
                  <a:schemeClr val="folHlink"/>
                </a:solidFill>
                <a:latin typeface="Times New Roman" pitchFamily="18" charset="0"/>
              </a:rPr>
              <a:t>y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       </a:t>
            </a:r>
            <a:endParaRPr lang="en-US" altLang="zh-CN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3096" name="Text Box 8"/>
          <p:cNvSpPr txBox="1">
            <a:spLocks noChangeArrowheads="1"/>
          </p:cNvSpPr>
          <p:nvPr/>
        </p:nvSpPr>
        <p:spPr bwMode="auto">
          <a:xfrm>
            <a:off x="76200" y="2286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</a:t>
            </a:r>
            <a:r>
              <a:rPr lang="zh-CN" altLang="en-US" sz="3200">
                <a:latin typeface="Arial" charset="0"/>
              </a:rPr>
              <a:t> 单重分组跳跃进位链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" y="2955925"/>
            <a:ext cx="1676400" cy="838200"/>
            <a:chOff x="384" y="1862"/>
            <a:chExt cx="1056" cy="528"/>
          </a:xfrm>
        </p:grpSpPr>
        <p:sp>
          <p:nvSpPr>
            <p:cNvPr id="473098" name="Text Box 10"/>
            <p:cNvSpPr txBox="1">
              <a:spLocks noChangeArrowheads="1"/>
            </p:cNvSpPr>
            <p:nvPr/>
          </p:nvSpPr>
          <p:spPr bwMode="auto">
            <a:xfrm>
              <a:off x="432" y="2016"/>
              <a:ext cx="7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第 1 组</a:t>
              </a:r>
            </a:p>
          </p:txBody>
        </p:sp>
        <p:sp>
          <p:nvSpPr>
            <p:cNvPr id="473099" name="Rectangle 11"/>
            <p:cNvSpPr>
              <a:spLocks noChangeArrowheads="1"/>
            </p:cNvSpPr>
            <p:nvPr/>
          </p:nvSpPr>
          <p:spPr bwMode="auto">
            <a:xfrm>
              <a:off x="384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41600" y="2955925"/>
            <a:ext cx="1676400" cy="838200"/>
            <a:chOff x="1760" y="1862"/>
            <a:chExt cx="1056" cy="528"/>
          </a:xfrm>
        </p:grpSpPr>
        <p:sp>
          <p:nvSpPr>
            <p:cNvPr id="473101" name="Text Box 13"/>
            <p:cNvSpPr txBox="1">
              <a:spLocks noChangeArrowheads="1"/>
            </p:cNvSpPr>
            <p:nvPr/>
          </p:nvSpPr>
          <p:spPr bwMode="auto">
            <a:xfrm>
              <a:off x="1776" y="2016"/>
              <a:ext cx="7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第 2 组</a:t>
              </a:r>
            </a:p>
          </p:txBody>
        </p:sp>
        <p:sp>
          <p:nvSpPr>
            <p:cNvPr id="473102" name="Rectangle 14"/>
            <p:cNvSpPr>
              <a:spLocks noChangeArrowheads="1"/>
            </p:cNvSpPr>
            <p:nvPr/>
          </p:nvSpPr>
          <p:spPr bwMode="auto">
            <a:xfrm>
              <a:off x="1760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26000" y="2955925"/>
            <a:ext cx="1676400" cy="838200"/>
            <a:chOff x="3136" y="1862"/>
            <a:chExt cx="1056" cy="528"/>
          </a:xfrm>
        </p:grpSpPr>
        <p:sp>
          <p:nvSpPr>
            <p:cNvPr id="473104" name="Text Box 16"/>
            <p:cNvSpPr txBox="1">
              <a:spLocks noChangeArrowheads="1"/>
            </p:cNvSpPr>
            <p:nvPr/>
          </p:nvSpPr>
          <p:spPr bwMode="auto">
            <a:xfrm>
              <a:off x="3168" y="2016"/>
              <a:ext cx="7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第 3 组</a:t>
              </a:r>
            </a:p>
          </p:txBody>
        </p:sp>
        <p:sp>
          <p:nvSpPr>
            <p:cNvPr id="473105" name="Rectangle 17"/>
            <p:cNvSpPr>
              <a:spLocks noChangeArrowheads="1"/>
            </p:cNvSpPr>
            <p:nvPr/>
          </p:nvSpPr>
          <p:spPr bwMode="auto">
            <a:xfrm>
              <a:off x="3136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010400" y="2955925"/>
            <a:ext cx="1676400" cy="838200"/>
            <a:chOff x="4512" y="1862"/>
            <a:chExt cx="1056" cy="528"/>
          </a:xfrm>
        </p:grpSpPr>
        <p:sp>
          <p:nvSpPr>
            <p:cNvPr id="473107" name="Text Box 19"/>
            <p:cNvSpPr txBox="1">
              <a:spLocks noChangeArrowheads="1"/>
            </p:cNvSpPr>
            <p:nvPr/>
          </p:nvSpPr>
          <p:spPr bwMode="auto">
            <a:xfrm>
              <a:off x="4560" y="2016"/>
              <a:ext cx="7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第 4 组</a:t>
              </a:r>
            </a:p>
          </p:txBody>
        </p:sp>
        <p:sp>
          <p:nvSpPr>
            <p:cNvPr id="473108" name="Rectangle 20"/>
            <p:cNvSpPr>
              <a:spLocks noChangeArrowheads="1"/>
            </p:cNvSpPr>
            <p:nvPr/>
          </p:nvSpPr>
          <p:spPr bwMode="auto">
            <a:xfrm>
              <a:off x="4512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62000" y="2238375"/>
            <a:ext cx="1066800" cy="733425"/>
            <a:chOff x="576" y="1410"/>
            <a:chExt cx="672" cy="462"/>
          </a:xfrm>
        </p:grpSpPr>
        <p:sp>
          <p:nvSpPr>
            <p:cNvPr id="473110" name="Line 22"/>
            <p:cNvSpPr>
              <a:spLocks noChangeShapeType="1"/>
            </p:cNvSpPr>
            <p:nvPr/>
          </p:nvSpPr>
          <p:spPr bwMode="auto">
            <a:xfrm flipV="1">
              <a:off x="57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1" name="Line 23"/>
            <p:cNvSpPr>
              <a:spLocks noChangeShapeType="1"/>
            </p:cNvSpPr>
            <p:nvPr/>
          </p:nvSpPr>
          <p:spPr bwMode="auto">
            <a:xfrm flipV="1">
              <a:off x="80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2" name="Line 24"/>
            <p:cNvSpPr>
              <a:spLocks noChangeShapeType="1"/>
            </p:cNvSpPr>
            <p:nvPr/>
          </p:nvSpPr>
          <p:spPr bwMode="auto">
            <a:xfrm flipV="1">
              <a:off x="102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3" name="Line 25"/>
            <p:cNvSpPr>
              <a:spLocks noChangeShapeType="1"/>
            </p:cNvSpPr>
            <p:nvPr/>
          </p:nvSpPr>
          <p:spPr bwMode="auto">
            <a:xfrm flipV="1">
              <a:off x="124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971800" y="2238375"/>
            <a:ext cx="1066800" cy="733425"/>
            <a:chOff x="1968" y="1410"/>
            <a:chExt cx="672" cy="462"/>
          </a:xfrm>
        </p:grpSpPr>
        <p:sp>
          <p:nvSpPr>
            <p:cNvPr id="473115" name="Line 27"/>
            <p:cNvSpPr>
              <a:spLocks noChangeShapeType="1"/>
            </p:cNvSpPr>
            <p:nvPr/>
          </p:nvSpPr>
          <p:spPr bwMode="auto">
            <a:xfrm flipV="1">
              <a:off x="196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6" name="Line 28"/>
            <p:cNvSpPr>
              <a:spLocks noChangeShapeType="1"/>
            </p:cNvSpPr>
            <p:nvPr/>
          </p:nvSpPr>
          <p:spPr bwMode="auto">
            <a:xfrm flipV="1">
              <a:off x="219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7" name="Line 29"/>
            <p:cNvSpPr>
              <a:spLocks noChangeShapeType="1"/>
            </p:cNvSpPr>
            <p:nvPr/>
          </p:nvSpPr>
          <p:spPr bwMode="auto">
            <a:xfrm flipV="1">
              <a:off x="241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18" name="Line 30"/>
            <p:cNvSpPr>
              <a:spLocks noChangeShapeType="1"/>
            </p:cNvSpPr>
            <p:nvPr/>
          </p:nvSpPr>
          <p:spPr bwMode="auto">
            <a:xfrm flipV="1">
              <a:off x="264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105400" y="2238375"/>
            <a:ext cx="1066800" cy="733425"/>
            <a:chOff x="3312" y="1410"/>
            <a:chExt cx="672" cy="462"/>
          </a:xfrm>
        </p:grpSpPr>
        <p:sp>
          <p:nvSpPr>
            <p:cNvPr id="473120" name="Line 32"/>
            <p:cNvSpPr>
              <a:spLocks noChangeShapeType="1"/>
            </p:cNvSpPr>
            <p:nvPr/>
          </p:nvSpPr>
          <p:spPr bwMode="auto">
            <a:xfrm flipV="1">
              <a:off x="331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1" name="Line 33"/>
            <p:cNvSpPr>
              <a:spLocks noChangeShapeType="1"/>
            </p:cNvSpPr>
            <p:nvPr/>
          </p:nvSpPr>
          <p:spPr bwMode="auto">
            <a:xfrm flipV="1">
              <a:off x="353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2" name="Line 34"/>
            <p:cNvSpPr>
              <a:spLocks noChangeShapeType="1"/>
            </p:cNvSpPr>
            <p:nvPr/>
          </p:nvSpPr>
          <p:spPr bwMode="auto">
            <a:xfrm flipV="1">
              <a:off x="376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3" name="Line 35"/>
            <p:cNvSpPr>
              <a:spLocks noChangeShapeType="1"/>
            </p:cNvSpPr>
            <p:nvPr/>
          </p:nvSpPr>
          <p:spPr bwMode="auto">
            <a:xfrm flipV="1">
              <a:off x="398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7315200" y="2238375"/>
            <a:ext cx="1066800" cy="733425"/>
            <a:chOff x="4704" y="1410"/>
            <a:chExt cx="672" cy="462"/>
          </a:xfrm>
        </p:grpSpPr>
        <p:sp>
          <p:nvSpPr>
            <p:cNvPr id="473125" name="Line 37"/>
            <p:cNvSpPr>
              <a:spLocks noChangeShapeType="1"/>
            </p:cNvSpPr>
            <p:nvPr/>
          </p:nvSpPr>
          <p:spPr bwMode="auto">
            <a:xfrm flipV="1">
              <a:off x="470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6" name="Line 38"/>
            <p:cNvSpPr>
              <a:spLocks noChangeShapeType="1"/>
            </p:cNvSpPr>
            <p:nvPr/>
          </p:nvSpPr>
          <p:spPr bwMode="auto">
            <a:xfrm flipV="1">
              <a:off x="492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7" name="Line 39"/>
            <p:cNvSpPr>
              <a:spLocks noChangeShapeType="1"/>
            </p:cNvSpPr>
            <p:nvPr/>
          </p:nvSpPr>
          <p:spPr bwMode="auto">
            <a:xfrm flipV="1">
              <a:off x="515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28" name="Line 40"/>
            <p:cNvSpPr>
              <a:spLocks noChangeShapeType="1"/>
            </p:cNvSpPr>
            <p:nvPr/>
          </p:nvSpPr>
          <p:spPr bwMode="auto">
            <a:xfrm flipV="1">
              <a:off x="537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3129" name="Freeform 41"/>
          <p:cNvSpPr>
            <a:spLocks/>
          </p:cNvSpPr>
          <p:nvPr/>
        </p:nvSpPr>
        <p:spPr bwMode="auto">
          <a:xfrm>
            <a:off x="2133600" y="2667000"/>
            <a:ext cx="838200" cy="669925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192" y="0"/>
              </a:cxn>
              <a:cxn ang="0">
                <a:pos x="192" y="528"/>
              </a:cxn>
              <a:cxn ang="0">
                <a:pos x="0" y="528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3130" name="Freeform 42"/>
          <p:cNvSpPr>
            <a:spLocks/>
          </p:cNvSpPr>
          <p:nvPr/>
        </p:nvSpPr>
        <p:spPr bwMode="auto">
          <a:xfrm>
            <a:off x="4324350" y="2667000"/>
            <a:ext cx="779463" cy="669925"/>
          </a:xfrm>
          <a:custGeom>
            <a:avLst/>
            <a:gdLst/>
            <a:ahLst/>
            <a:cxnLst>
              <a:cxn ang="0">
                <a:pos x="491" y="0"/>
              </a:cxn>
              <a:cxn ang="0">
                <a:pos x="155" y="0"/>
              </a:cxn>
              <a:cxn ang="0">
                <a:pos x="155" y="422"/>
              </a:cxn>
              <a:cxn ang="0">
                <a:pos x="0" y="420"/>
              </a:cxn>
            </a:cxnLst>
            <a:rect l="0" t="0" r="r" b="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3131" name="Freeform 43"/>
          <p:cNvSpPr>
            <a:spLocks/>
          </p:cNvSpPr>
          <p:nvPr/>
        </p:nvSpPr>
        <p:spPr bwMode="auto">
          <a:xfrm>
            <a:off x="6502400" y="2667000"/>
            <a:ext cx="812800" cy="673100"/>
          </a:xfrm>
          <a:custGeom>
            <a:avLst/>
            <a:gdLst/>
            <a:ahLst/>
            <a:cxnLst>
              <a:cxn ang="0">
                <a:pos x="512" y="0"/>
              </a:cxn>
              <a:cxn ang="0">
                <a:pos x="176" y="0"/>
              </a:cxn>
              <a:cxn ang="0">
                <a:pos x="176" y="422"/>
              </a:cxn>
              <a:cxn ang="0">
                <a:pos x="0" y="424"/>
              </a:cxn>
            </a:cxnLst>
            <a:rect l="0" t="0" r="r" b="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17525" y="1798638"/>
            <a:ext cx="1677988" cy="411162"/>
            <a:chOff x="422" y="1133"/>
            <a:chExt cx="1057" cy="259"/>
          </a:xfrm>
        </p:grpSpPr>
        <p:sp>
          <p:nvSpPr>
            <p:cNvPr id="473133" name="Text Box 45"/>
            <p:cNvSpPr txBox="1">
              <a:spLocks noChangeArrowheads="1"/>
            </p:cNvSpPr>
            <p:nvPr/>
          </p:nvSpPr>
          <p:spPr bwMode="auto">
            <a:xfrm>
              <a:off x="422" y="114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3134" name="Text Box 46"/>
            <p:cNvSpPr txBox="1">
              <a:spLocks noChangeArrowheads="1"/>
            </p:cNvSpPr>
            <p:nvPr/>
          </p:nvSpPr>
          <p:spPr bwMode="auto">
            <a:xfrm>
              <a:off x="67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73135" name="Text Box 47"/>
            <p:cNvSpPr txBox="1">
              <a:spLocks noChangeArrowheads="1"/>
            </p:cNvSpPr>
            <p:nvPr/>
          </p:nvSpPr>
          <p:spPr bwMode="auto">
            <a:xfrm>
              <a:off x="91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473136" name="Text Box 48"/>
            <p:cNvSpPr txBox="1">
              <a:spLocks noChangeArrowheads="1"/>
            </p:cNvSpPr>
            <p:nvPr/>
          </p:nvSpPr>
          <p:spPr bwMode="auto">
            <a:xfrm>
              <a:off x="115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2743200" y="1798638"/>
            <a:ext cx="1579563" cy="396875"/>
            <a:chOff x="1824" y="1133"/>
            <a:chExt cx="995" cy="250"/>
          </a:xfrm>
        </p:grpSpPr>
        <p:sp>
          <p:nvSpPr>
            <p:cNvPr id="473138" name="Text Box 50"/>
            <p:cNvSpPr txBox="1">
              <a:spLocks noChangeArrowheads="1"/>
            </p:cNvSpPr>
            <p:nvPr/>
          </p:nvSpPr>
          <p:spPr bwMode="auto">
            <a:xfrm>
              <a:off x="182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73139" name="Text Box 51"/>
            <p:cNvSpPr txBox="1">
              <a:spLocks noChangeArrowheads="1"/>
            </p:cNvSpPr>
            <p:nvPr/>
          </p:nvSpPr>
          <p:spPr bwMode="auto">
            <a:xfrm>
              <a:off x="206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73140" name="Text Box 52"/>
            <p:cNvSpPr txBox="1">
              <a:spLocks noChangeArrowheads="1"/>
            </p:cNvSpPr>
            <p:nvPr/>
          </p:nvSpPr>
          <p:spPr bwMode="auto">
            <a:xfrm>
              <a:off x="2304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3141" name="Text Box 53"/>
            <p:cNvSpPr txBox="1">
              <a:spLocks noChangeArrowheads="1"/>
            </p:cNvSpPr>
            <p:nvPr/>
          </p:nvSpPr>
          <p:spPr bwMode="auto">
            <a:xfrm>
              <a:off x="2544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4876800" y="1798638"/>
            <a:ext cx="1579563" cy="411162"/>
            <a:chOff x="3168" y="1133"/>
            <a:chExt cx="995" cy="259"/>
          </a:xfrm>
        </p:grpSpPr>
        <p:sp>
          <p:nvSpPr>
            <p:cNvPr id="473143" name="Text Box 55"/>
            <p:cNvSpPr txBox="1">
              <a:spLocks noChangeArrowheads="1"/>
            </p:cNvSpPr>
            <p:nvPr/>
          </p:nvSpPr>
          <p:spPr bwMode="auto">
            <a:xfrm>
              <a:off x="316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3144" name="Text Box 56"/>
            <p:cNvSpPr txBox="1">
              <a:spLocks noChangeArrowheads="1"/>
            </p:cNvSpPr>
            <p:nvPr/>
          </p:nvSpPr>
          <p:spPr bwMode="auto">
            <a:xfrm>
              <a:off x="340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3145" name="Text Box 57"/>
            <p:cNvSpPr txBox="1">
              <a:spLocks noChangeArrowheads="1"/>
            </p:cNvSpPr>
            <p:nvPr/>
          </p:nvSpPr>
          <p:spPr bwMode="auto">
            <a:xfrm>
              <a:off x="3648" y="1142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3146" name="Text Box 58"/>
            <p:cNvSpPr txBox="1">
              <a:spLocks noChangeArrowheads="1"/>
            </p:cNvSpPr>
            <p:nvPr/>
          </p:nvSpPr>
          <p:spPr bwMode="auto">
            <a:xfrm>
              <a:off x="388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7010400" y="1798638"/>
            <a:ext cx="1579563" cy="396875"/>
            <a:chOff x="4416" y="1133"/>
            <a:chExt cx="995" cy="250"/>
          </a:xfrm>
        </p:grpSpPr>
        <p:sp>
          <p:nvSpPr>
            <p:cNvPr id="473148" name="Text Box 60"/>
            <p:cNvSpPr txBox="1">
              <a:spLocks noChangeArrowheads="1"/>
            </p:cNvSpPr>
            <p:nvPr/>
          </p:nvSpPr>
          <p:spPr bwMode="auto">
            <a:xfrm>
              <a:off x="441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3149" name="Text Box 61"/>
            <p:cNvSpPr txBox="1">
              <a:spLocks noChangeArrowheads="1"/>
            </p:cNvSpPr>
            <p:nvPr/>
          </p:nvSpPr>
          <p:spPr bwMode="auto">
            <a:xfrm>
              <a:off x="465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3150" name="Text Box 62"/>
            <p:cNvSpPr txBox="1">
              <a:spLocks noChangeArrowheads="1"/>
            </p:cNvSpPr>
            <p:nvPr/>
          </p:nvSpPr>
          <p:spPr bwMode="auto">
            <a:xfrm>
              <a:off x="489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3151" name="Text Box 63"/>
            <p:cNvSpPr txBox="1">
              <a:spLocks noChangeArrowheads="1"/>
            </p:cNvSpPr>
            <p:nvPr/>
          </p:nvSpPr>
          <p:spPr bwMode="auto">
            <a:xfrm>
              <a:off x="513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381000" y="3794125"/>
            <a:ext cx="1814513" cy="1082675"/>
            <a:chOff x="336" y="2390"/>
            <a:chExt cx="1143" cy="682"/>
          </a:xfrm>
        </p:grpSpPr>
        <p:sp>
          <p:nvSpPr>
            <p:cNvPr id="473153" name="Line 65"/>
            <p:cNvSpPr>
              <a:spLocks noChangeShapeType="1"/>
            </p:cNvSpPr>
            <p:nvPr/>
          </p:nvSpPr>
          <p:spPr bwMode="auto">
            <a:xfrm>
              <a:off x="480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54" name="Line 66"/>
            <p:cNvSpPr>
              <a:spLocks noChangeShapeType="1"/>
            </p:cNvSpPr>
            <p:nvPr/>
          </p:nvSpPr>
          <p:spPr bwMode="auto">
            <a:xfrm>
              <a:off x="726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55" name="Line 67"/>
            <p:cNvSpPr>
              <a:spLocks noChangeShapeType="1"/>
            </p:cNvSpPr>
            <p:nvPr/>
          </p:nvSpPr>
          <p:spPr bwMode="auto">
            <a:xfrm>
              <a:off x="973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56" name="Line 68"/>
            <p:cNvSpPr>
              <a:spLocks noChangeShapeType="1"/>
            </p:cNvSpPr>
            <p:nvPr/>
          </p:nvSpPr>
          <p:spPr bwMode="auto">
            <a:xfrm>
              <a:off x="1220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57" name="Line 69"/>
            <p:cNvSpPr>
              <a:spLocks noChangeShapeType="1"/>
            </p:cNvSpPr>
            <p:nvPr/>
          </p:nvSpPr>
          <p:spPr bwMode="auto">
            <a:xfrm>
              <a:off x="603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58" name="Line 70"/>
            <p:cNvSpPr>
              <a:spLocks noChangeShapeType="1"/>
            </p:cNvSpPr>
            <p:nvPr/>
          </p:nvSpPr>
          <p:spPr bwMode="auto">
            <a:xfrm>
              <a:off x="850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59" name="Line 71"/>
            <p:cNvSpPr>
              <a:spLocks noChangeShapeType="1"/>
            </p:cNvSpPr>
            <p:nvPr/>
          </p:nvSpPr>
          <p:spPr bwMode="auto">
            <a:xfrm>
              <a:off x="1097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60" name="Line 72"/>
            <p:cNvSpPr>
              <a:spLocks noChangeShapeType="1"/>
            </p:cNvSpPr>
            <p:nvPr/>
          </p:nvSpPr>
          <p:spPr bwMode="auto">
            <a:xfrm>
              <a:off x="1344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61" name="Text Box 73"/>
            <p:cNvSpPr txBox="1">
              <a:spLocks noChangeArrowheads="1"/>
            </p:cNvSpPr>
            <p:nvPr/>
          </p:nvSpPr>
          <p:spPr bwMode="auto">
            <a:xfrm>
              <a:off x="336" y="2822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3162" name="Text Box 74"/>
            <p:cNvSpPr txBox="1">
              <a:spLocks noChangeArrowheads="1"/>
            </p:cNvSpPr>
            <p:nvPr/>
          </p:nvSpPr>
          <p:spPr bwMode="auto">
            <a:xfrm>
              <a:off x="480" y="2592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3163" name="Text Box 75"/>
            <p:cNvSpPr txBox="1">
              <a:spLocks noChangeArrowheads="1"/>
            </p:cNvSpPr>
            <p:nvPr/>
          </p:nvSpPr>
          <p:spPr bwMode="auto">
            <a:xfrm>
              <a:off x="565" y="2822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73164" name="Text Box 76"/>
            <p:cNvSpPr txBox="1">
              <a:spLocks noChangeArrowheads="1"/>
            </p:cNvSpPr>
            <p:nvPr/>
          </p:nvSpPr>
          <p:spPr bwMode="auto">
            <a:xfrm>
              <a:off x="826" y="2822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473165" name="Text Box 77"/>
            <p:cNvSpPr txBox="1">
              <a:spLocks noChangeArrowheads="1"/>
            </p:cNvSpPr>
            <p:nvPr/>
          </p:nvSpPr>
          <p:spPr bwMode="auto">
            <a:xfrm>
              <a:off x="1066" y="2822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73166" name="Text Box 78"/>
            <p:cNvSpPr txBox="1">
              <a:spLocks noChangeArrowheads="1"/>
            </p:cNvSpPr>
            <p:nvPr/>
          </p:nvSpPr>
          <p:spPr bwMode="auto">
            <a:xfrm>
              <a:off x="720" y="2592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473167" name="Text Box 79"/>
            <p:cNvSpPr txBox="1">
              <a:spLocks noChangeArrowheads="1"/>
            </p:cNvSpPr>
            <p:nvPr/>
          </p:nvSpPr>
          <p:spPr bwMode="auto">
            <a:xfrm>
              <a:off x="975" y="2592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473168" name="Text Box 80"/>
            <p:cNvSpPr txBox="1">
              <a:spLocks noChangeArrowheads="1"/>
            </p:cNvSpPr>
            <p:nvPr/>
          </p:nvSpPr>
          <p:spPr bwMode="auto">
            <a:xfrm>
              <a:off x="1215" y="2592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12</a:t>
              </a:r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2573338" y="3794125"/>
            <a:ext cx="1749425" cy="1082675"/>
            <a:chOff x="1717" y="2390"/>
            <a:chExt cx="1102" cy="682"/>
          </a:xfrm>
        </p:grpSpPr>
        <p:sp>
          <p:nvSpPr>
            <p:cNvPr id="473170" name="Line 82"/>
            <p:cNvSpPr>
              <a:spLocks noChangeShapeType="1"/>
            </p:cNvSpPr>
            <p:nvPr/>
          </p:nvSpPr>
          <p:spPr bwMode="auto">
            <a:xfrm>
              <a:off x="1872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71" name="Line 83"/>
            <p:cNvSpPr>
              <a:spLocks noChangeShapeType="1"/>
            </p:cNvSpPr>
            <p:nvPr/>
          </p:nvSpPr>
          <p:spPr bwMode="auto">
            <a:xfrm>
              <a:off x="2118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72" name="Line 84"/>
            <p:cNvSpPr>
              <a:spLocks noChangeShapeType="1"/>
            </p:cNvSpPr>
            <p:nvPr/>
          </p:nvSpPr>
          <p:spPr bwMode="auto">
            <a:xfrm>
              <a:off x="2365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73" name="Line 85"/>
            <p:cNvSpPr>
              <a:spLocks noChangeShapeType="1"/>
            </p:cNvSpPr>
            <p:nvPr/>
          </p:nvSpPr>
          <p:spPr bwMode="auto">
            <a:xfrm>
              <a:off x="2612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74" name="Line 86"/>
            <p:cNvSpPr>
              <a:spLocks noChangeShapeType="1"/>
            </p:cNvSpPr>
            <p:nvPr/>
          </p:nvSpPr>
          <p:spPr bwMode="auto">
            <a:xfrm>
              <a:off x="1995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75" name="Line 87"/>
            <p:cNvSpPr>
              <a:spLocks noChangeShapeType="1"/>
            </p:cNvSpPr>
            <p:nvPr/>
          </p:nvSpPr>
          <p:spPr bwMode="auto">
            <a:xfrm>
              <a:off x="2242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76" name="Line 88"/>
            <p:cNvSpPr>
              <a:spLocks noChangeShapeType="1"/>
            </p:cNvSpPr>
            <p:nvPr/>
          </p:nvSpPr>
          <p:spPr bwMode="auto">
            <a:xfrm>
              <a:off x="2489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77" name="Line 89"/>
            <p:cNvSpPr>
              <a:spLocks noChangeShapeType="1"/>
            </p:cNvSpPr>
            <p:nvPr/>
          </p:nvSpPr>
          <p:spPr bwMode="auto">
            <a:xfrm>
              <a:off x="2736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78" name="Text Box 90"/>
            <p:cNvSpPr txBox="1">
              <a:spLocks noChangeArrowheads="1"/>
            </p:cNvSpPr>
            <p:nvPr/>
          </p:nvSpPr>
          <p:spPr bwMode="auto">
            <a:xfrm>
              <a:off x="1717" y="2822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73179" name="Text Box 91"/>
            <p:cNvSpPr txBox="1">
              <a:spLocks noChangeArrowheads="1"/>
            </p:cNvSpPr>
            <p:nvPr/>
          </p:nvSpPr>
          <p:spPr bwMode="auto">
            <a:xfrm>
              <a:off x="1957" y="2822"/>
              <a:ext cx="3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73180" name="Text Box 92"/>
            <p:cNvSpPr txBox="1">
              <a:spLocks noChangeArrowheads="1"/>
            </p:cNvSpPr>
            <p:nvPr/>
          </p:nvSpPr>
          <p:spPr bwMode="auto">
            <a:xfrm>
              <a:off x="2218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3181" name="Text Box 93"/>
            <p:cNvSpPr txBox="1">
              <a:spLocks noChangeArrowheads="1"/>
            </p:cNvSpPr>
            <p:nvPr/>
          </p:nvSpPr>
          <p:spPr bwMode="auto">
            <a:xfrm>
              <a:off x="2437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3182" name="Text Box 94"/>
            <p:cNvSpPr txBox="1">
              <a:spLocks noChangeArrowheads="1"/>
            </p:cNvSpPr>
            <p:nvPr/>
          </p:nvSpPr>
          <p:spPr bwMode="auto">
            <a:xfrm>
              <a:off x="1872" y="2592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73183" name="Text Box 95"/>
            <p:cNvSpPr txBox="1">
              <a:spLocks noChangeArrowheads="1"/>
            </p:cNvSpPr>
            <p:nvPr/>
          </p:nvSpPr>
          <p:spPr bwMode="auto">
            <a:xfrm>
              <a:off x="2127" y="2592"/>
              <a:ext cx="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73184" name="Text Box 96"/>
            <p:cNvSpPr txBox="1">
              <a:spLocks noChangeArrowheads="1"/>
            </p:cNvSpPr>
            <p:nvPr/>
          </p:nvSpPr>
          <p:spPr bwMode="auto">
            <a:xfrm>
              <a:off x="2367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3185" name="Text Box 97"/>
            <p:cNvSpPr txBox="1">
              <a:spLocks noChangeArrowheads="1"/>
            </p:cNvSpPr>
            <p:nvPr/>
          </p:nvSpPr>
          <p:spPr bwMode="auto">
            <a:xfrm>
              <a:off x="2607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16" name="Group 98"/>
          <p:cNvGrpSpPr>
            <a:grpSpLocks/>
          </p:cNvGrpSpPr>
          <p:nvPr/>
        </p:nvGrpSpPr>
        <p:grpSpPr bwMode="auto">
          <a:xfrm>
            <a:off x="4706938" y="3794125"/>
            <a:ext cx="1749425" cy="1082675"/>
            <a:chOff x="3061" y="2390"/>
            <a:chExt cx="1102" cy="682"/>
          </a:xfrm>
        </p:grpSpPr>
        <p:sp>
          <p:nvSpPr>
            <p:cNvPr id="473187" name="Line 99"/>
            <p:cNvSpPr>
              <a:spLocks noChangeShapeType="1"/>
            </p:cNvSpPr>
            <p:nvPr/>
          </p:nvSpPr>
          <p:spPr bwMode="auto">
            <a:xfrm>
              <a:off x="3216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88" name="Line 100"/>
            <p:cNvSpPr>
              <a:spLocks noChangeShapeType="1"/>
            </p:cNvSpPr>
            <p:nvPr/>
          </p:nvSpPr>
          <p:spPr bwMode="auto">
            <a:xfrm>
              <a:off x="3462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89" name="Line 101"/>
            <p:cNvSpPr>
              <a:spLocks noChangeShapeType="1"/>
            </p:cNvSpPr>
            <p:nvPr/>
          </p:nvSpPr>
          <p:spPr bwMode="auto">
            <a:xfrm>
              <a:off x="3709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90" name="Line 102"/>
            <p:cNvSpPr>
              <a:spLocks noChangeShapeType="1"/>
            </p:cNvSpPr>
            <p:nvPr/>
          </p:nvSpPr>
          <p:spPr bwMode="auto">
            <a:xfrm>
              <a:off x="3956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91" name="Line 103"/>
            <p:cNvSpPr>
              <a:spLocks noChangeShapeType="1"/>
            </p:cNvSpPr>
            <p:nvPr/>
          </p:nvSpPr>
          <p:spPr bwMode="auto">
            <a:xfrm>
              <a:off x="3339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92" name="Line 104"/>
            <p:cNvSpPr>
              <a:spLocks noChangeShapeType="1"/>
            </p:cNvSpPr>
            <p:nvPr/>
          </p:nvSpPr>
          <p:spPr bwMode="auto">
            <a:xfrm>
              <a:off x="3586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93" name="Line 105"/>
            <p:cNvSpPr>
              <a:spLocks noChangeShapeType="1"/>
            </p:cNvSpPr>
            <p:nvPr/>
          </p:nvSpPr>
          <p:spPr bwMode="auto">
            <a:xfrm>
              <a:off x="3833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94" name="Line 106"/>
            <p:cNvSpPr>
              <a:spLocks noChangeShapeType="1"/>
            </p:cNvSpPr>
            <p:nvPr/>
          </p:nvSpPr>
          <p:spPr bwMode="auto">
            <a:xfrm>
              <a:off x="4080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195" name="Text Box 107"/>
            <p:cNvSpPr txBox="1">
              <a:spLocks noChangeArrowheads="1"/>
            </p:cNvSpPr>
            <p:nvPr/>
          </p:nvSpPr>
          <p:spPr bwMode="auto">
            <a:xfrm>
              <a:off x="3061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3196" name="Text Box 108"/>
            <p:cNvSpPr txBox="1">
              <a:spLocks noChangeArrowheads="1"/>
            </p:cNvSpPr>
            <p:nvPr/>
          </p:nvSpPr>
          <p:spPr bwMode="auto">
            <a:xfrm>
              <a:off x="3301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3197" name="Text Box 109"/>
            <p:cNvSpPr txBox="1">
              <a:spLocks noChangeArrowheads="1"/>
            </p:cNvSpPr>
            <p:nvPr/>
          </p:nvSpPr>
          <p:spPr bwMode="auto">
            <a:xfrm>
              <a:off x="3562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3198" name="Text Box 110"/>
            <p:cNvSpPr txBox="1">
              <a:spLocks noChangeArrowheads="1"/>
            </p:cNvSpPr>
            <p:nvPr/>
          </p:nvSpPr>
          <p:spPr bwMode="auto">
            <a:xfrm>
              <a:off x="3802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3199" name="Text Box 111"/>
            <p:cNvSpPr txBox="1">
              <a:spLocks noChangeArrowheads="1"/>
            </p:cNvSpPr>
            <p:nvPr/>
          </p:nvSpPr>
          <p:spPr bwMode="auto">
            <a:xfrm>
              <a:off x="3231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3200" name="Text Box 112"/>
            <p:cNvSpPr txBox="1">
              <a:spLocks noChangeArrowheads="1"/>
            </p:cNvSpPr>
            <p:nvPr/>
          </p:nvSpPr>
          <p:spPr bwMode="auto">
            <a:xfrm>
              <a:off x="3471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3201" name="Text Box 113"/>
            <p:cNvSpPr txBox="1">
              <a:spLocks noChangeArrowheads="1"/>
            </p:cNvSpPr>
            <p:nvPr/>
          </p:nvSpPr>
          <p:spPr bwMode="auto">
            <a:xfrm>
              <a:off x="3711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3202" name="Text Box 114"/>
            <p:cNvSpPr txBox="1">
              <a:spLocks noChangeArrowheads="1"/>
            </p:cNvSpPr>
            <p:nvPr/>
          </p:nvSpPr>
          <p:spPr bwMode="auto">
            <a:xfrm>
              <a:off x="3951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7" name="Group 115"/>
          <p:cNvGrpSpPr>
            <a:grpSpLocks/>
          </p:cNvGrpSpPr>
          <p:nvPr/>
        </p:nvGrpSpPr>
        <p:grpSpPr bwMode="auto">
          <a:xfrm>
            <a:off x="6916738" y="3794125"/>
            <a:ext cx="1749425" cy="1082675"/>
            <a:chOff x="4453" y="2390"/>
            <a:chExt cx="1102" cy="682"/>
          </a:xfrm>
        </p:grpSpPr>
        <p:sp>
          <p:nvSpPr>
            <p:cNvPr id="473204" name="Line 116"/>
            <p:cNvSpPr>
              <a:spLocks noChangeShapeType="1"/>
            </p:cNvSpPr>
            <p:nvPr/>
          </p:nvSpPr>
          <p:spPr bwMode="auto">
            <a:xfrm>
              <a:off x="4608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205" name="Line 117"/>
            <p:cNvSpPr>
              <a:spLocks noChangeShapeType="1"/>
            </p:cNvSpPr>
            <p:nvPr/>
          </p:nvSpPr>
          <p:spPr bwMode="auto">
            <a:xfrm>
              <a:off x="4854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206" name="Line 118"/>
            <p:cNvSpPr>
              <a:spLocks noChangeShapeType="1"/>
            </p:cNvSpPr>
            <p:nvPr/>
          </p:nvSpPr>
          <p:spPr bwMode="auto">
            <a:xfrm>
              <a:off x="5101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207" name="Line 119"/>
            <p:cNvSpPr>
              <a:spLocks noChangeShapeType="1"/>
            </p:cNvSpPr>
            <p:nvPr/>
          </p:nvSpPr>
          <p:spPr bwMode="auto">
            <a:xfrm>
              <a:off x="5348" y="2390"/>
              <a:ext cx="0" cy="4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208" name="Line 120"/>
            <p:cNvSpPr>
              <a:spLocks noChangeShapeType="1"/>
            </p:cNvSpPr>
            <p:nvPr/>
          </p:nvSpPr>
          <p:spPr bwMode="auto">
            <a:xfrm>
              <a:off x="4731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209" name="Line 121"/>
            <p:cNvSpPr>
              <a:spLocks noChangeShapeType="1"/>
            </p:cNvSpPr>
            <p:nvPr/>
          </p:nvSpPr>
          <p:spPr bwMode="auto">
            <a:xfrm>
              <a:off x="4978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210" name="Line 122"/>
            <p:cNvSpPr>
              <a:spLocks noChangeShapeType="1"/>
            </p:cNvSpPr>
            <p:nvPr/>
          </p:nvSpPr>
          <p:spPr bwMode="auto">
            <a:xfrm>
              <a:off x="5225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211" name="Line 123"/>
            <p:cNvSpPr>
              <a:spLocks noChangeShapeType="1"/>
            </p:cNvSpPr>
            <p:nvPr/>
          </p:nvSpPr>
          <p:spPr bwMode="auto">
            <a:xfrm>
              <a:off x="5472" y="2390"/>
              <a:ext cx="0" cy="2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212" name="Text Box 124"/>
            <p:cNvSpPr txBox="1">
              <a:spLocks noChangeArrowheads="1"/>
            </p:cNvSpPr>
            <p:nvPr/>
          </p:nvSpPr>
          <p:spPr bwMode="auto">
            <a:xfrm>
              <a:off x="4453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3213" name="Text Box 125"/>
            <p:cNvSpPr txBox="1">
              <a:spLocks noChangeArrowheads="1"/>
            </p:cNvSpPr>
            <p:nvPr/>
          </p:nvSpPr>
          <p:spPr bwMode="auto">
            <a:xfrm>
              <a:off x="4693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3214" name="Text Box 126"/>
            <p:cNvSpPr txBox="1">
              <a:spLocks noChangeArrowheads="1"/>
            </p:cNvSpPr>
            <p:nvPr/>
          </p:nvSpPr>
          <p:spPr bwMode="auto">
            <a:xfrm>
              <a:off x="4954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3215" name="Text Box 127"/>
            <p:cNvSpPr txBox="1">
              <a:spLocks noChangeArrowheads="1"/>
            </p:cNvSpPr>
            <p:nvPr/>
          </p:nvSpPr>
          <p:spPr bwMode="auto">
            <a:xfrm>
              <a:off x="5221" y="2822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3216" name="Text Box 128"/>
            <p:cNvSpPr txBox="1">
              <a:spLocks noChangeArrowheads="1"/>
            </p:cNvSpPr>
            <p:nvPr/>
          </p:nvSpPr>
          <p:spPr bwMode="auto">
            <a:xfrm>
              <a:off x="4608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3217" name="Text Box 129"/>
            <p:cNvSpPr txBox="1">
              <a:spLocks noChangeArrowheads="1"/>
            </p:cNvSpPr>
            <p:nvPr/>
          </p:nvSpPr>
          <p:spPr bwMode="auto">
            <a:xfrm>
              <a:off x="4863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3218" name="Text Box 130"/>
            <p:cNvSpPr txBox="1">
              <a:spLocks noChangeArrowheads="1"/>
            </p:cNvSpPr>
            <p:nvPr/>
          </p:nvSpPr>
          <p:spPr bwMode="auto">
            <a:xfrm>
              <a:off x="5103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3219" name="Text Box 131"/>
            <p:cNvSpPr txBox="1">
              <a:spLocks noChangeArrowheads="1"/>
            </p:cNvSpPr>
            <p:nvPr/>
          </p:nvSpPr>
          <p:spPr bwMode="auto">
            <a:xfrm>
              <a:off x="5343" y="25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73220" name="Rectangle 132"/>
          <p:cNvSpPr>
            <a:spLocks noChangeArrowheads="1"/>
          </p:cNvSpPr>
          <p:nvPr/>
        </p:nvSpPr>
        <p:spPr bwMode="auto">
          <a:xfrm>
            <a:off x="4351338" y="5105400"/>
            <a:ext cx="46783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产生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 i="1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3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~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3221" name="Rectangle 133"/>
          <p:cNvSpPr>
            <a:spLocks noChangeArrowheads="1"/>
          </p:cNvSpPr>
          <p:nvPr/>
        </p:nvSpPr>
        <p:spPr bwMode="auto">
          <a:xfrm>
            <a:off x="4343400" y="54864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产生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7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~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73222" name="Rectangle 134"/>
          <p:cNvSpPr>
            <a:spLocks noChangeArrowheads="1"/>
          </p:cNvSpPr>
          <p:nvPr/>
        </p:nvSpPr>
        <p:spPr bwMode="auto">
          <a:xfrm>
            <a:off x="4343400" y="5888038"/>
            <a:ext cx="4678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endParaRPr lang="en-US" altLang="zh-CN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3223" name="Rectangle 135"/>
          <p:cNvSpPr>
            <a:spLocks noChangeArrowheads="1"/>
          </p:cNvSpPr>
          <p:nvPr/>
        </p:nvSpPr>
        <p:spPr bwMode="auto">
          <a:xfrm>
            <a:off x="4419600" y="58674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产生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11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~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73224" name="Rectangle 136"/>
          <p:cNvSpPr>
            <a:spLocks noChangeArrowheads="1"/>
          </p:cNvSpPr>
          <p:nvPr/>
        </p:nvSpPr>
        <p:spPr bwMode="auto">
          <a:xfrm>
            <a:off x="4351338" y="6269038"/>
            <a:ext cx="46783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产生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15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~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73225" name="Rectangle 13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473226" name="Text Box 138"/>
          <p:cNvSpPr txBox="1">
            <a:spLocks noChangeArrowheads="1"/>
          </p:cNvSpPr>
          <p:nvPr/>
        </p:nvSpPr>
        <p:spPr bwMode="auto">
          <a:xfrm>
            <a:off x="5257800" y="1219200"/>
            <a:ext cx="2405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以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= 16 </a:t>
            </a:r>
            <a:r>
              <a:rPr lang="zh-CN" altLang="en-US" sz="2400">
                <a:latin typeface="Times New Roman" pitchFamily="18" charset="0"/>
              </a:rPr>
              <a:t>为例</a:t>
            </a:r>
          </a:p>
        </p:txBody>
      </p:sp>
      <p:grpSp>
        <p:nvGrpSpPr>
          <p:cNvPr id="18" name="Group 139"/>
          <p:cNvGrpSpPr>
            <a:grpSpLocks/>
          </p:cNvGrpSpPr>
          <p:nvPr/>
        </p:nvGrpSpPr>
        <p:grpSpPr bwMode="auto">
          <a:xfrm>
            <a:off x="8534400" y="1798638"/>
            <a:ext cx="533400" cy="1554162"/>
            <a:chOff x="5376" y="1133"/>
            <a:chExt cx="336" cy="979"/>
          </a:xfrm>
        </p:grpSpPr>
        <p:sp>
          <p:nvSpPr>
            <p:cNvPr id="473228" name="Freeform 140"/>
            <p:cNvSpPr>
              <a:spLocks/>
            </p:cNvSpPr>
            <p:nvPr/>
          </p:nvSpPr>
          <p:spPr bwMode="auto">
            <a:xfrm>
              <a:off x="5472" y="1440"/>
              <a:ext cx="96" cy="67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44" y="672"/>
                </a:cxn>
                <a:cxn ang="0">
                  <a:pos x="0" y="672"/>
                </a:cxn>
              </a:cxnLst>
              <a:rect l="0" t="0" r="r" b="b"/>
              <a:pathLst>
                <a:path w="144" h="672">
                  <a:moveTo>
                    <a:pt x="144" y="0"/>
                  </a:moveTo>
                  <a:lnTo>
                    <a:pt x="144" y="672"/>
                  </a:lnTo>
                  <a:lnTo>
                    <a:pt x="0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3229" name="Text Box 141"/>
            <p:cNvSpPr txBox="1">
              <a:spLocks noChangeArrowheads="1"/>
            </p:cNvSpPr>
            <p:nvPr/>
          </p:nvSpPr>
          <p:spPr bwMode="auto">
            <a:xfrm>
              <a:off x="5376" y="1133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-1</a:t>
              </a:r>
              <a:endParaRPr lang="zh-CN" altLang="en-US" sz="1600" b="0">
                <a:latin typeface="Times New Roman" pitchFamily="18" charset="0"/>
              </a:endParaRPr>
            </a:p>
          </p:txBody>
        </p:sp>
      </p:grpSp>
      <p:sp>
        <p:nvSpPr>
          <p:cNvPr id="473230" name="AutoShape 1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4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4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4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 autoUpdateAnimBg="0"/>
      <p:bldP spid="473091" grpId="0" autoUpdateAnimBg="0"/>
      <p:bldP spid="473092" grpId="0" autoUpdateAnimBg="0"/>
      <p:bldP spid="473093" grpId="0" autoUpdateAnimBg="0"/>
      <p:bldP spid="473094" grpId="0" autoUpdateAnimBg="0"/>
      <p:bldP spid="473095" grpId="0" autoUpdateAnimBg="0"/>
      <p:bldP spid="473129" grpId="0" animBg="1"/>
      <p:bldP spid="473130" grpId="0" animBg="1"/>
      <p:bldP spid="473131" grpId="0" animBg="1"/>
      <p:bldP spid="473220" grpId="0" autoUpdateAnimBg="0"/>
      <p:bldP spid="473221" grpId="0" autoUpdateAnimBg="0"/>
      <p:bldP spid="473223" grpId="0" autoUpdateAnimBg="0"/>
      <p:bldP spid="473224" grpId="0" autoUpdateAnimBg="0"/>
      <p:bldP spid="4732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228600" y="2286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双重分组跳跃进位链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685800" y="8382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位全加器分若干大组，大组中又包含若干小组。每个大组中小组的最高位进位同时产生。大组与大组之间采用串行进位。</a:t>
            </a:r>
            <a:endParaRPr lang="zh-CN" altLang="en-US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681038" y="2590800"/>
            <a:ext cx="25193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= 32 </a:t>
            </a:r>
            <a:r>
              <a:rPr lang="zh-CN" altLang="en-US" sz="2800">
                <a:latin typeface="Times New Roman" pitchFamily="18" charset="0"/>
              </a:rPr>
              <a:t>为例</a:t>
            </a:r>
            <a:r>
              <a:rPr lang="zh-CN" altLang="en-US" sz="32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0388" y="5884863"/>
            <a:ext cx="3962400" cy="466725"/>
            <a:chOff x="353" y="3780"/>
            <a:chExt cx="2496" cy="294"/>
          </a:xfrm>
        </p:grpSpPr>
        <p:sp>
          <p:nvSpPr>
            <p:cNvPr id="474118" name="Text Box 6"/>
            <p:cNvSpPr txBox="1">
              <a:spLocks noChangeArrowheads="1"/>
            </p:cNvSpPr>
            <p:nvPr/>
          </p:nvSpPr>
          <p:spPr bwMode="auto">
            <a:xfrm>
              <a:off x="487" y="37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4119" name="Text Box 7"/>
            <p:cNvSpPr txBox="1">
              <a:spLocks noChangeArrowheads="1"/>
            </p:cNvSpPr>
            <p:nvPr/>
          </p:nvSpPr>
          <p:spPr bwMode="auto">
            <a:xfrm>
              <a:off x="1831" y="37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3" y="3780"/>
              <a:ext cx="2496" cy="294"/>
              <a:chOff x="353" y="3780"/>
              <a:chExt cx="2496" cy="294"/>
            </a:xfrm>
          </p:grpSpPr>
          <p:sp>
            <p:nvSpPr>
              <p:cNvPr id="474121" name="Rectangle 9"/>
              <p:cNvSpPr>
                <a:spLocks noChangeArrowheads="1"/>
              </p:cNvSpPr>
              <p:nvPr/>
            </p:nvSpPr>
            <p:spPr bwMode="auto">
              <a:xfrm>
                <a:off x="353" y="3780"/>
                <a:ext cx="48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22" name="Rectangle 10"/>
              <p:cNvSpPr>
                <a:spLocks noChangeArrowheads="1"/>
              </p:cNvSpPr>
              <p:nvPr/>
            </p:nvSpPr>
            <p:spPr bwMode="auto">
              <a:xfrm>
                <a:off x="1025" y="3786"/>
                <a:ext cx="48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23" name="Text Box 11"/>
              <p:cNvSpPr txBox="1">
                <a:spLocks noChangeArrowheads="1"/>
              </p:cNvSpPr>
              <p:nvPr/>
            </p:nvSpPr>
            <p:spPr bwMode="auto">
              <a:xfrm>
                <a:off x="1159" y="379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74124" name="Rectangle 12"/>
              <p:cNvSpPr>
                <a:spLocks noChangeArrowheads="1"/>
              </p:cNvSpPr>
              <p:nvPr/>
            </p:nvSpPr>
            <p:spPr bwMode="auto">
              <a:xfrm>
                <a:off x="1697" y="3786"/>
                <a:ext cx="48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25" name="Rectangle 13"/>
              <p:cNvSpPr>
                <a:spLocks noChangeArrowheads="1"/>
              </p:cNvSpPr>
              <p:nvPr/>
            </p:nvSpPr>
            <p:spPr bwMode="auto">
              <a:xfrm>
                <a:off x="2369" y="3786"/>
                <a:ext cx="48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4126" name="Text Box 14"/>
            <p:cNvSpPr txBox="1">
              <a:spLocks noChangeArrowheads="1"/>
            </p:cNvSpPr>
            <p:nvPr/>
          </p:nvSpPr>
          <p:spPr bwMode="auto">
            <a:xfrm>
              <a:off x="2503" y="37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827588" y="5894388"/>
            <a:ext cx="3962400" cy="466725"/>
            <a:chOff x="3041" y="3786"/>
            <a:chExt cx="2496" cy="294"/>
          </a:xfrm>
        </p:grpSpPr>
        <p:sp>
          <p:nvSpPr>
            <p:cNvPr id="474128" name="Text Box 16"/>
            <p:cNvSpPr txBox="1">
              <a:spLocks noChangeArrowheads="1"/>
            </p:cNvSpPr>
            <p:nvPr/>
          </p:nvSpPr>
          <p:spPr bwMode="auto">
            <a:xfrm>
              <a:off x="3175" y="37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4129" name="Text Box 17"/>
            <p:cNvSpPr txBox="1">
              <a:spLocks noChangeArrowheads="1"/>
            </p:cNvSpPr>
            <p:nvPr/>
          </p:nvSpPr>
          <p:spPr bwMode="auto">
            <a:xfrm>
              <a:off x="3847" y="38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6</a:t>
              </a: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041" y="3786"/>
              <a:ext cx="2496" cy="294"/>
              <a:chOff x="3041" y="3786"/>
              <a:chExt cx="2496" cy="294"/>
            </a:xfrm>
          </p:grpSpPr>
          <p:sp>
            <p:nvSpPr>
              <p:cNvPr id="474131" name="Rectangle 19"/>
              <p:cNvSpPr>
                <a:spLocks noChangeArrowheads="1"/>
              </p:cNvSpPr>
              <p:nvPr/>
            </p:nvSpPr>
            <p:spPr bwMode="auto">
              <a:xfrm>
                <a:off x="3041" y="3786"/>
                <a:ext cx="48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32" name="Rectangle 20"/>
              <p:cNvSpPr>
                <a:spLocks noChangeArrowheads="1"/>
              </p:cNvSpPr>
              <p:nvPr/>
            </p:nvSpPr>
            <p:spPr bwMode="auto">
              <a:xfrm>
                <a:off x="3713" y="3792"/>
                <a:ext cx="48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33" name="Rectangle 21"/>
              <p:cNvSpPr>
                <a:spLocks noChangeArrowheads="1"/>
              </p:cNvSpPr>
              <p:nvPr/>
            </p:nvSpPr>
            <p:spPr bwMode="auto">
              <a:xfrm>
                <a:off x="4385" y="3792"/>
                <a:ext cx="48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34" name="Text Box 22"/>
              <p:cNvSpPr txBox="1">
                <a:spLocks noChangeArrowheads="1"/>
              </p:cNvSpPr>
              <p:nvPr/>
            </p:nvSpPr>
            <p:spPr bwMode="auto">
              <a:xfrm>
                <a:off x="4519" y="380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74135" name="Rectangle 23"/>
              <p:cNvSpPr>
                <a:spLocks noChangeArrowheads="1"/>
              </p:cNvSpPr>
              <p:nvPr/>
            </p:nvSpPr>
            <p:spPr bwMode="auto">
              <a:xfrm>
                <a:off x="5057" y="3792"/>
                <a:ext cx="48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4136" name="Text Box 24"/>
              <p:cNvSpPr txBox="1">
                <a:spLocks noChangeArrowheads="1"/>
              </p:cNvSpPr>
              <p:nvPr/>
            </p:nvSpPr>
            <p:spPr bwMode="auto">
              <a:xfrm>
                <a:off x="5191" y="3801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</a:t>
                </a:r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84188" y="4284663"/>
            <a:ext cx="3886200" cy="533400"/>
            <a:chOff x="305" y="2772"/>
            <a:chExt cx="2448" cy="336"/>
          </a:xfrm>
        </p:grpSpPr>
        <p:sp>
          <p:nvSpPr>
            <p:cNvPr id="474138" name="Rectangle 26"/>
            <p:cNvSpPr>
              <a:spLocks noChangeArrowheads="1"/>
            </p:cNvSpPr>
            <p:nvPr/>
          </p:nvSpPr>
          <p:spPr bwMode="auto">
            <a:xfrm>
              <a:off x="305" y="2772"/>
              <a:ext cx="244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39" name="Text Box 27"/>
            <p:cNvSpPr txBox="1">
              <a:spLocks noChangeArrowheads="1"/>
            </p:cNvSpPr>
            <p:nvPr/>
          </p:nvSpPr>
          <p:spPr bwMode="auto">
            <a:xfrm>
              <a:off x="809" y="2798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第    一    大    组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751388" y="4284663"/>
            <a:ext cx="3886200" cy="533400"/>
            <a:chOff x="2993" y="2772"/>
            <a:chExt cx="2448" cy="336"/>
          </a:xfrm>
        </p:grpSpPr>
        <p:sp>
          <p:nvSpPr>
            <p:cNvPr id="474141" name="Rectangle 29"/>
            <p:cNvSpPr>
              <a:spLocks noChangeArrowheads="1"/>
            </p:cNvSpPr>
            <p:nvPr/>
          </p:nvSpPr>
          <p:spPr bwMode="auto">
            <a:xfrm>
              <a:off x="2993" y="2772"/>
              <a:ext cx="244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42" name="Text Box 30"/>
            <p:cNvSpPr txBox="1">
              <a:spLocks noChangeArrowheads="1"/>
            </p:cNvSpPr>
            <p:nvPr/>
          </p:nvSpPr>
          <p:spPr bwMode="auto">
            <a:xfrm>
              <a:off x="3497" y="2798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第    二    大    组</a:t>
              </a:r>
            </a:p>
          </p:txBody>
        </p:sp>
      </p:grpSp>
      <p:sp>
        <p:nvSpPr>
          <p:cNvPr id="474143" name="Freeform 31"/>
          <p:cNvSpPr>
            <a:spLocks/>
          </p:cNvSpPr>
          <p:nvPr/>
        </p:nvSpPr>
        <p:spPr bwMode="auto">
          <a:xfrm>
            <a:off x="4370388" y="4513263"/>
            <a:ext cx="2524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9" y="0"/>
              </a:cxn>
            </a:cxnLst>
            <a:rect l="0" t="0" r="r" b="b"/>
            <a:pathLst>
              <a:path w="159" h="1">
                <a:moveTo>
                  <a:pt x="0" y="0"/>
                </a:moveTo>
                <a:lnTo>
                  <a:pt x="159" y="0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 type="stealth" w="med" len="med"/>
            <a:tailEnd type="oval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4144" name="Freeform 32"/>
          <p:cNvSpPr>
            <a:spLocks/>
          </p:cNvSpPr>
          <p:nvPr/>
        </p:nvSpPr>
        <p:spPr bwMode="auto">
          <a:xfrm>
            <a:off x="4518025" y="3979863"/>
            <a:ext cx="385763" cy="2133600"/>
          </a:xfrm>
          <a:custGeom>
            <a:avLst/>
            <a:gdLst/>
            <a:ahLst/>
            <a:cxnLst>
              <a:cxn ang="0">
                <a:pos x="0" y="1344"/>
              </a:cxn>
              <a:cxn ang="0">
                <a:pos x="70" y="1344"/>
              </a:cxn>
              <a:cxn ang="0">
                <a:pos x="70" y="0"/>
              </a:cxn>
              <a:cxn ang="0">
                <a:pos x="243" y="0"/>
              </a:cxn>
            </a:cxnLst>
            <a:rect l="0" t="0" r="r" b="b"/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stealth" w="med" len="med"/>
            <a:tailEnd type="oval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68313" y="3141663"/>
            <a:ext cx="3659187" cy="1143000"/>
            <a:chOff x="295" y="2052"/>
            <a:chExt cx="2305" cy="720"/>
          </a:xfrm>
        </p:grpSpPr>
        <p:sp>
          <p:nvSpPr>
            <p:cNvPr id="474146" name="Line 34"/>
            <p:cNvSpPr>
              <a:spLocks noChangeShapeType="1"/>
            </p:cNvSpPr>
            <p:nvPr/>
          </p:nvSpPr>
          <p:spPr bwMode="auto">
            <a:xfrm flipV="1">
              <a:off x="401" y="23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4147" name="Line 35"/>
            <p:cNvSpPr>
              <a:spLocks noChangeShapeType="1"/>
            </p:cNvSpPr>
            <p:nvPr/>
          </p:nvSpPr>
          <p:spPr bwMode="auto">
            <a:xfrm flipV="1">
              <a:off x="1073" y="23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4148" name="Line 36"/>
            <p:cNvSpPr>
              <a:spLocks noChangeShapeType="1"/>
            </p:cNvSpPr>
            <p:nvPr/>
          </p:nvSpPr>
          <p:spPr bwMode="auto">
            <a:xfrm flipV="1">
              <a:off x="1745" y="23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4149" name="Line 37"/>
            <p:cNvSpPr>
              <a:spLocks noChangeShapeType="1"/>
            </p:cNvSpPr>
            <p:nvPr/>
          </p:nvSpPr>
          <p:spPr bwMode="auto">
            <a:xfrm flipV="1">
              <a:off x="2417" y="23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4150" name="Text Box 38"/>
            <p:cNvSpPr txBox="1">
              <a:spLocks noChangeArrowheads="1"/>
            </p:cNvSpPr>
            <p:nvPr/>
          </p:nvSpPr>
          <p:spPr bwMode="auto">
            <a:xfrm>
              <a:off x="295" y="2061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474151" name="Text Box 39"/>
            <p:cNvSpPr txBox="1">
              <a:spLocks noChangeArrowheads="1"/>
            </p:cNvSpPr>
            <p:nvPr/>
          </p:nvSpPr>
          <p:spPr bwMode="auto">
            <a:xfrm>
              <a:off x="929" y="205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474152" name="Text Box 40"/>
            <p:cNvSpPr txBox="1">
              <a:spLocks noChangeArrowheads="1"/>
            </p:cNvSpPr>
            <p:nvPr/>
          </p:nvSpPr>
          <p:spPr bwMode="auto">
            <a:xfrm>
              <a:off x="1601" y="205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474153" name="Text Box 41"/>
            <p:cNvSpPr txBox="1">
              <a:spLocks noChangeArrowheads="1"/>
            </p:cNvSpPr>
            <p:nvPr/>
          </p:nvSpPr>
          <p:spPr bwMode="auto">
            <a:xfrm>
              <a:off x="2273" y="205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19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4675188" y="3141663"/>
            <a:ext cx="3636962" cy="1143000"/>
            <a:chOff x="2945" y="2052"/>
            <a:chExt cx="2291" cy="720"/>
          </a:xfrm>
        </p:grpSpPr>
        <p:sp>
          <p:nvSpPr>
            <p:cNvPr id="474155" name="Line 43"/>
            <p:cNvSpPr>
              <a:spLocks noChangeShapeType="1"/>
            </p:cNvSpPr>
            <p:nvPr/>
          </p:nvSpPr>
          <p:spPr bwMode="auto">
            <a:xfrm flipV="1">
              <a:off x="3089" y="23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4156" name="Line 44"/>
            <p:cNvSpPr>
              <a:spLocks noChangeShapeType="1"/>
            </p:cNvSpPr>
            <p:nvPr/>
          </p:nvSpPr>
          <p:spPr bwMode="auto">
            <a:xfrm flipV="1">
              <a:off x="3761" y="23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4157" name="Line 45"/>
            <p:cNvSpPr>
              <a:spLocks noChangeShapeType="1"/>
            </p:cNvSpPr>
            <p:nvPr/>
          </p:nvSpPr>
          <p:spPr bwMode="auto">
            <a:xfrm flipV="1">
              <a:off x="4433" y="23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4158" name="Line 46"/>
            <p:cNvSpPr>
              <a:spLocks noChangeShapeType="1"/>
            </p:cNvSpPr>
            <p:nvPr/>
          </p:nvSpPr>
          <p:spPr bwMode="auto">
            <a:xfrm flipV="1">
              <a:off x="5105" y="23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4159" name="Text Box 47"/>
            <p:cNvSpPr txBox="1">
              <a:spLocks noChangeArrowheads="1"/>
            </p:cNvSpPr>
            <p:nvPr/>
          </p:nvSpPr>
          <p:spPr bwMode="auto">
            <a:xfrm>
              <a:off x="2945" y="205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4160" name="Text Box 48"/>
            <p:cNvSpPr txBox="1">
              <a:spLocks noChangeArrowheads="1"/>
            </p:cNvSpPr>
            <p:nvPr/>
          </p:nvSpPr>
          <p:spPr bwMode="auto">
            <a:xfrm>
              <a:off x="3617" y="205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74161" name="Text Box 49"/>
            <p:cNvSpPr txBox="1">
              <a:spLocks noChangeArrowheads="1"/>
            </p:cNvSpPr>
            <p:nvPr/>
          </p:nvSpPr>
          <p:spPr bwMode="auto">
            <a:xfrm>
              <a:off x="4289" y="2052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4162" name="Text Box 50"/>
            <p:cNvSpPr txBox="1">
              <a:spLocks noChangeArrowheads="1"/>
            </p:cNvSpPr>
            <p:nvPr/>
          </p:nvSpPr>
          <p:spPr bwMode="auto">
            <a:xfrm>
              <a:off x="4961" y="2052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74163" name="Rectangle 5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474164" name="AutoShape 5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7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47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43" grpId="0" animBg="1"/>
      <p:bldP spid="474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228600" y="1524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双重分组跳跃进位链 大组进位分析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1200150" y="1228725"/>
            <a:ext cx="86375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350838" y="858838"/>
            <a:ext cx="46783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以第 8 小组为例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1089025" y="2209800"/>
            <a:ext cx="7197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   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小组的本地进位</a:t>
            </a:r>
            <a:r>
              <a:rPr lang="zh-CN" altLang="en-US" sz="2400"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与外来进位无关</a:t>
            </a: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1089025" y="2678113"/>
            <a:ext cx="805497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小组的传送条件</a:t>
            </a:r>
            <a:r>
              <a:rPr lang="zh-CN" altLang="en-US" sz="2400"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与外来进位无关</a:t>
            </a:r>
            <a:r>
              <a:rPr lang="zh-CN" altLang="en-US" sz="2400">
                <a:latin typeface="Times New Roman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传递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外来进位</a:t>
            </a: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2819400" y="3163888"/>
            <a:ext cx="4678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>
                <a:latin typeface="Times New Roman" pitchFamily="18" charset="0"/>
              </a:rPr>
              <a:t> 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>
                <a:latin typeface="Times New Roman" pitchFamily="18" charset="0"/>
              </a:rPr>
              <a:t> + 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2819400" y="3630613"/>
            <a:ext cx="4678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11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>
                <a:latin typeface="Times New Roman" pitchFamily="18" charset="0"/>
              </a:rPr>
              <a:t> + 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350838" y="4562475"/>
            <a:ext cx="46783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进一步展开得</a:t>
            </a:r>
          </a:p>
        </p:txBody>
      </p:sp>
      <p:sp>
        <p:nvSpPr>
          <p:cNvPr id="475146" name="Rectangle 10"/>
          <p:cNvSpPr>
            <a:spLocks noChangeArrowheads="1"/>
          </p:cNvSpPr>
          <p:nvPr/>
        </p:nvSpPr>
        <p:spPr bwMode="auto">
          <a:xfrm>
            <a:off x="2819400" y="41148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15</a:t>
            </a:r>
            <a:r>
              <a:rPr lang="en-US" altLang="zh-CN" sz="900" baseline="-25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5</a:t>
            </a:r>
            <a:r>
              <a:rPr lang="en-US" altLang="zh-CN" sz="2400">
                <a:latin typeface="Times New Roman" pitchFamily="18" charset="0"/>
              </a:rPr>
              <a:t> + 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5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11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1200150" y="4943475"/>
            <a:ext cx="35988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3 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8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8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1200150" y="5410200"/>
            <a:ext cx="7197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1200150" y="5876925"/>
            <a:ext cx="86375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11</a:t>
            </a:r>
            <a:r>
              <a:rPr lang="en-US" altLang="zh-CN" sz="1000" baseline="-25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75150" name="Rectangle 14"/>
          <p:cNvSpPr>
            <a:spLocks noChangeArrowheads="1"/>
          </p:cNvSpPr>
          <p:nvPr/>
        </p:nvSpPr>
        <p:spPr bwMode="auto">
          <a:xfrm>
            <a:off x="1200150" y="6345238"/>
            <a:ext cx="100774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15</a:t>
            </a:r>
            <a:r>
              <a:rPr lang="en-US" altLang="zh-CN" sz="1000" baseline="-25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5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5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75151" name="Text Box 15"/>
          <p:cNvSpPr txBox="1">
            <a:spLocks noChangeArrowheads="1"/>
          </p:cNvSpPr>
          <p:nvPr/>
        </p:nvSpPr>
        <p:spPr bwMode="auto">
          <a:xfrm>
            <a:off x="1143000" y="3163888"/>
            <a:ext cx="231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第 7 小组</a:t>
            </a:r>
          </a:p>
        </p:txBody>
      </p:sp>
      <p:sp>
        <p:nvSpPr>
          <p:cNvPr id="475152" name="AutoShape 16"/>
          <p:cNvSpPr>
            <a:spLocks/>
          </p:cNvSpPr>
          <p:nvPr/>
        </p:nvSpPr>
        <p:spPr bwMode="auto">
          <a:xfrm rot="16200000">
            <a:off x="4991100" y="38100"/>
            <a:ext cx="228600" cy="3352800"/>
          </a:xfrm>
          <a:prstGeom prst="leftBrace">
            <a:avLst>
              <a:gd name="adj1" fmla="val 122222"/>
              <a:gd name="adj2" fmla="val 5160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53" name="AutoShape 17"/>
          <p:cNvSpPr>
            <a:spLocks/>
          </p:cNvSpPr>
          <p:nvPr/>
        </p:nvSpPr>
        <p:spPr bwMode="auto">
          <a:xfrm rot="16200000">
            <a:off x="7543800" y="13716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54" name="Text Box 18"/>
          <p:cNvSpPr txBox="1">
            <a:spLocks noChangeArrowheads="1"/>
          </p:cNvSpPr>
          <p:nvPr/>
        </p:nvSpPr>
        <p:spPr bwMode="auto">
          <a:xfrm>
            <a:off x="1143000" y="363061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第 6 小组</a:t>
            </a:r>
          </a:p>
        </p:txBody>
      </p:sp>
      <p:sp>
        <p:nvSpPr>
          <p:cNvPr id="475155" name="Text Box 19"/>
          <p:cNvSpPr txBox="1">
            <a:spLocks noChangeArrowheads="1"/>
          </p:cNvSpPr>
          <p:nvPr/>
        </p:nvSpPr>
        <p:spPr bwMode="auto">
          <a:xfrm>
            <a:off x="1143000" y="4114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第 5 小组</a:t>
            </a:r>
          </a:p>
        </p:txBody>
      </p:sp>
      <p:sp>
        <p:nvSpPr>
          <p:cNvPr id="475156" name="Text Box 20"/>
          <p:cNvSpPr txBox="1">
            <a:spLocks noChangeArrowheads="1"/>
          </p:cNvSpPr>
          <p:nvPr/>
        </p:nvSpPr>
        <p:spPr bwMode="auto">
          <a:xfrm>
            <a:off x="350838" y="316388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同理</a:t>
            </a:r>
          </a:p>
        </p:txBody>
      </p:sp>
      <p:sp>
        <p:nvSpPr>
          <p:cNvPr id="475157" name="Text Box 21"/>
          <p:cNvSpPr txBox="1">
            <a:spLocks noChangeArrowheads="1"/>
          </p:cNvSpPr>
          <p:nvPr/>
        </p:nvSpPr>
        <p:spPr bwMode="auto">
          <a:xfrm>
            <a:off x="4876800" y="16906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8 </a:t>
            </a:r>
            <a:endParaRPr lang="zh-CN" altLang="en-US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5158" name="Text Box 22"/>
          <p:cNvSpPr txBox="1">
            <a:spLocks noChangeArrowheads="1"/>
          </p:cNvSpPr>
          <p:nvPr/>
        </p:nvSpPr>
        <p:spPr bwMode="auto">
          <a:xfrm>
            <a:off x="7391400" y="17621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endParaRPr lang="zh-CN" altLang="en-US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95600" y="1676400"/>
            <a:ext cx="6546850" cy="519113"/>
            <a:chOff x="1824" y="1056"/>
            <a:chExt cx="4124" cy="327"/>
          </a:xfrm>
        </p:grpSpPr>
        <p:sp>
          <p:nvSpPr>
            <p:cNvPr id="475160" name="Rectangle 24"/>
            <p:cNvSpPr>
              <a:spLocks noChangeArrowheads="1"/>
            </p:cNvSpPr>
            <p:nvPr/>
          </p:nvSpPr>
          <p:spPr bwMode="auto">
            <a:xfrm>
              <a:off x="4848" y="1104"/>
              <a:ext cx="110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C</a:t>
              </a:r>
              <a:r>
                <a:rPr lang="en-US" altLang="zh-CN" sz="2800" baseline="-25000">
                  <a:latin typeface="Times New Roman" pitchFamily="18" charset="0"/>
                </a:rPr>
                <a:t>-1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75161" name="Text Box 25"/>
            <p:cNvSpPr txBox="1">
              <a:spLocks noChangeArrowheads="1"/>
            </p:cNvSpPr>
            <p:nvPr/>
          </p:nvSpPr>
          <p:spPr bwMode="auto">
            <a:xfrm>
              <a:off x="1824" y="1056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475162" name="Text Box 26"/>
            <p:cNvSpPr txBox="1">
              <a:spLocks noChangeArrowheads="1"/>
            </p:cNvSpPr>
            <p:nvPr/>
          </p:nvSpPr>
          <p:spPr bwMode="auto">
            <a:xfrm>
              <a:off x="4320" y="1056"/>
              <a:ext cx="4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+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3124200" y="5410200"/>
            <a:ext cx="7197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8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8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 </a:t>
            </a:r>
            <a:endParaRPr lang="en-US" altLang="zh-CN" sz="2400" baseline="-25000">
              <a:latin typeface="Times New Roman" pitchFamily="18" charset="0"/>
            </a:endParaRPr>
          </a:p>
        </p:txBody>
      </p:sp>
      <p:sp>
        <p:nvSpPr>
          <p:cNvPr id="475164" name="Rectangle 28"/>
          <p:cNvSpPr>
            <a:spLocks noChangeArrowheads="1"/>
          </p:cNvSpPr>
          <p:nvPr/>
        </p:nvSpPr>
        <p:spPr bwMode="auto">
          <a:xfrm>
            <a:off x="3124200" y="5876925"/>
            <a:ext cx="86375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8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8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</a:p>
        </p:txBody>
      </p:sp>
      <p:sp>
        <p:nvSpPr>
          <p:cNvPr id="475165" name="Rectangle 29"/>
          <p:cNvSpPr>
            <a:spLocks noChangeArrowheads="1"/>
          </p:cNvSpPr>
          <p:nvPr/>
        </p:nvSpPr>
        <p:spPr bwMode="auto">
          <a:xfrm>
            <a:off x="3124200" y="6345238"/>
            <a:ext cx="100774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5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5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5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5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8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5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6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7</a:t>
            </a:r>
            <a:r>
              <a:rPr lang="en-US" altLang="zh-CN" sz="24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8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</a:p>
        </p:txBody>
      </p:sp>
      <p:sp>
        <p:nvSpPr>
          <p:cNvPr id="475166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475167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ChangeArrowheads="1"/>
          </p:cNvSpPr>
          <p:nvPr/>
        </p:nvSpPr>
        <p:spPr bwMode="auto">
          <a:xfrm>
            <a:off x="2286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(4) 双重分组跳跃进位链的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大组 </a:t>
            </a:r>
            <a:r>
              <a:rPr lang="zh-CN" altLang="en-US" sz="3200">
                <a:latin typeface="Times New Roman" pitchFamily="18" charset="0"/>
              </a:rPr>
              <a:t>进位线路</a:t>
            </a:r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884238" y="1066800"/>
            <a:ext cx="467836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以第 2 大组为例 </a:t>
            </a: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5867400"/>
            <a:ext cx="8382000" cy="533400"/>
            <a:chOff x="288" y="3696"/>
            <a:chExt cx="5280" cy="336"/>
          </a:xfrm>
        </p:grpSpPr>
        <p:sp>
          <p:nvSpPr>
            <p:cNvPr id="476165" name="Text Box 5"/>
            <p:cNvSpPr txBox="1">
              <a:spLocks noChangeArrowheads="1"/>
            </p:cNvSpPr>
            <p:nvPr/>
          </p:nvSpPr>
          <p:spPr bwMode="auto">
            <a:xfrm>
              <a:off x="374" y="3753"/>
              <a:ext cx="7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 5 小组</a:t>
              </a:r>
            </a:p>
          </p:txBody>
        </p:sp>
        <p:sp>
          <p:nvSpPr>
            <p:cNvPr id="476166" name="Text Box 6"/>
            <p:cNvSpPr txBox="1">
              <a:spLocks noChangeArrowheads="1"/>
            </p:cNvSpPr>
            <p:nvPr/>
          </p:nvSpPr>
          <p:spPr bwMode="auto">
            <a:xfrm>
              <a:off x="2486" y="3753"/>
              <a:ext cx="7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 6 小组</a:t>
              </a:r>
            </a:p>
          </p:txBody>
        </p:sp>
        <p:sp>
          <p:nvSpPr>
            <p:cNvPr id="476167" name="Text Box 7"/>
            <p:cNvSpPr txBox="1">
              <a:spLocks noChangeArrowheads="1"/>
            </p:cNvSpPr>
            <p:nvPr/>
          </p:nvSpPr>
          <p:spPr bwMode="auto">
            <a:xfrm>
              <a:off x="3734" y="3753"/>
              <a:ext cx="7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 7 小组</a:t>
              </a:r>
            </a:p>
          </p:txBody>
        </p:sp>
        <p:sp>
          <p:nvSpPr>
            <p:cNvPr id="476168" name="Text Box 8"/>
            <p:cNvSpPr txBox="1">
              <a:spLocks noChangeArrowheads="1"/>
            </p:cNvSpPr>
            <p:nvPr/>
          </p:nvSpPr>
          <p:spPr bwMode="auto">
            <a:xfrm>
              <a:off x="4742" y="3753"/>
              <a:ext cx="7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 8 小组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88" y="3696"/>
              <a:ext cx="5280" cy="336"/>
              <a:chOff x="288" y="3696"/>
              <a:chExt cx="5280" cy="336"/>
            </a:xfrm>
          </p:grpSpPr>
          <p:sp>
            <p:nvSpPr>
              <p:cNvPr id="476170" name="Rectangle 10"/>
              <p:cNvSpPr>
                <a:spLocks noChangeArrowheads="1"/>
              </p:cNvSpPr>
              <p:nvPr/>
            </p:nvSpPr>
            <p:spPr bwMode="auto">
              <a:xfrm>
                <a:off x="288" y="3696"/>
                <a:ext cx="91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6171" name="Rectangle 11"/>
              <p:cNvSpPr>
                <a:spLocks noChangeArrowheads="1"/>
              </p:cNvSpPr>
              <p:nvPr/>
            </p:nvSpPr>
            <p:spPr bwMode="auto">
              <a:xfrm>
                <a:off x="2400" y="3696"/>
                <a:ext cx="91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6172" name="Rectangle 12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91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6173" name="Rectangle 13"/>
              <p:cNvSpPr>
                <a:spLocks noChangeArrowheads="1"/>
              </p:cNvSpPr>
              <p:nvPr/>
            </p:nvSpPr>
            <p:spPr bwMode="auto">
              <a:xfrm>
                <a:off x="4656" y="3696"/>
                <a:ext cx="912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1000" y="1524000"/>
            <a:ext cx="8509000" cy="4359275"/>
            <a:chOff x="240" y="960"/>
            <a:chExt cx="5360" cy="2746"/>
          </a:xfrm>
        </p:grpSpPr>
        <p:sp>
          <p:nvSpPr>
            <p:cNvPr id="476175" name="Text Box 15"/>
            <p:cNvSpPr txBox="1">
              <a:spLocks noChangeArrowheads="1"/>
            </p:cNvSpPr>
            <p:nvPr/>
          </p:nvSpPr>
          <p:spPr bwMode="auto">
            <a:xfrm>
              <a:off x="1069" y="345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6176" name="Text Box 16"/>
            <p:cNvSpPr txBox="1">
              <a:spLocks noChangeArrowheads="1"/>
            </p:cNvSpPr>
            <p:nvPr/>
          </p:nvSpPr>
          <p:spPr bwMode="auto">
            <a:xfrm>
              <a:off x="3133" y="345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6177" name="Text Box 17"/>
            <p:cNvSpPr txBox="1">
              <a:spLocks noChangeArrowheads="1"/>
            </p:cNvSpPr>
            <p:nvPr/>
          </p:nvSpPr>
          <p:spPr bwMode="auto">
            <a:xfrm>
              <a:off x="806" y="1545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6178" name="Rectangle 18"/>
            <p:cNvSpPr>
              <a:spLocks noChangeArrowheads="1"/>
            </p:cNvSpPr>
            <p:nvPr/>
          </p:nvSpPr>
          <p:spPr bwMode="auto">
            <a:xfrm>
              <a:off x="768" y="153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79" name="Text Box 19"/>
            <p:cNvSpPr txBox="1">
              <a:spLocks noChangeArrowheads="1"/>
            </p:cNvSpPr>
            <p:nvPr/>
          </p:nvSpPr>
          <p:spPr bwMode="auto">
            <a:xfrm>
              <a:off x="672" y="2150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6180" name="Rectangle 20"/>
            <p:cNvSpPr>
              <a:spLocks noChangeArrowheads="1"/>
            </p:cNvSpPr>
            <p:nvPr/>
          </p:nvSpPr>
          <p:spPr bwMode="auto">
            <a:xfrm>
              <a:off x="250" y="2160"/>
              <a:ext cx="119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81" name="Text Box 21"/>
            <p:cNvSpPr txBox="1">
              <a:spLocks noChangeArrowheads="1"/>
            </p:cNvSpPr>
            <p:nvPr/>
          </p:nvSpPr>
          <p:spPr bwMode="auto">
            <a:xfrm>
              <a:off x="240" y="239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76182" name="Rectangle 22"/>
            <p:cNvSpPr>
              <a:spLocks noChangeArrowheads="1"/>
            </p:cNvSpPr>
            <p:nvPr/>
          </p:nvSpPr>
          <p:spPr bwMode="auto">
            <a:xfrm>
              <a:off x="250" y="239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83" name="Rectangle 23"/>
            <p:cNvSpPr>
              <a:spLocks noChangeArrowheads="1"/>
            </p:cNvSpPr>
            <p:nvPr/>
          </p:nvSpPr>
          <p:spPr bwMode="auto">
            <a:xfrm>
              <a:off x="490" y="239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84" name="Rectangle 24"/>
            <p:cNvSpPr>
              <a:spLocks noChangeArrowheads="1"/>
            </p:cNvSpPr>
            <p:nvPr/>
          </p:nvSpPr>
          <p:spPr bwMode="auto">
            <a:xfrm>
              <a:off x="730" y="2390"/>
              <a:ext cx="32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85" name="Rectangle 25"/>
            <p:cNvSpPr>
              <a:spLocks noChangeArrowheads="1"/>
            </p:cNvSpPr>
            <p:nvPr/>
          </p:nvSpPr>
          <p:spPr bwMode="auto">
            <a:xfrm>
              <a:off x="1056" y="2390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86" name="Text Box 26"/>
            <p:cNvSpPr txBox="1">
              <a:spLocks noChangeArrowheads="1"/>
            </p:cNvSpPr>
            <p:nvPr/>
          </p:nvSpPr>
          <p:spPr bwMode="auto">
            <a:xfrm>
              <a:off x="1699" y="2400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&amp;</a:t>
              </a:r>
            </a:p>
          </p:txBody>
        </p:sp>
        <p:sp>
          <p:nvSpPr>
            <p:cNvPr id="476187" name="Rectangle 27"/>
            <p:cNvSpPr>
              <a:spLocks noChangeArrowheads="1"/>
            </p:cNvSpPr>
            <p:nvPr/>
          </p:nvSpPr>
          <p:spPr bwMode="auto">
            <a:xfrm>
              <a:off x="1632" y="2400"/>
              <a:ext cx="48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88" name="Freeform 28"/>
            <p:cNvSpPr>
              <a:spLocks/>
            </p:cNvSpPr>
            <p:nvPr/>
          </p:nvSpPr>
          <p:spPr bwMode="auto">
            <a:xfrm>
              <a:off x="384" y="2640"/>
              <a:ext cx="1" cy="10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4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189" name="Freeform 29"/>
            <p:cNvSpPr>
              <a:spLocks/>
            </p:cNvSpPr>
            <p:nvPr/>
          </p:nvSpPr>
          <p:spPr bwMode="auto">
            <a:xfrm>
              <a:off x="1676" y="2640"/>
              <a:ext cx="4" cy="77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773"/>
                </a:cxn>
              </a:cxnLst>
              <a:rect l="0" t="0" r="r" b="b"/>
              <a:pathLst>
                <a:path w="4" h="773">
                  <a:moveTo>
                    <a:pt x="4" y="0"/>
                  </a:moveTo>
                  <a:lnTo>
                    <a:pt x="0" y="77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190" name="Freeform 30"/>
            <p:cNvSpPr>
              <a:spLocks/>
            </p:cNvSpPr>
            <p:nvPr/>
          </p:nvSpPr>
          <p:spPr bwMode="auto">
            <a:xfrm>
              <a:off x="2448" y="2640"/>
              <a:ext cx="1" cy="10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0" t="0" r="r" b="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191" name="Freeform 31"/>
            <p:cNvSpPr>
              <a:spLocks/>
            </p:cNvSpPr>
            <p:nvPr/>
          </p:nvSpPr>
          <p:spPr bwMode="auto">
            <a:xfrm>
              <a:off x="3840" y="2640"/>
              <a:ext cx="1" cy="1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0" t="0" r="r" b="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192" name="Freeform 32"/>
            <p:cNvSpPr>
              <a:spLocks/>
            </p:cNvSpPr>
            <p:nvPr/>
          </p:nvSpPr>
          <p:spPr bwMode="auto">
            <a:xfrm>
              <a:off x="5088" y="2640"/>
              <a:ext cx="1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"/>
                </a:cxn>
              </a:cxnLst>
              <a:rect l="0" t="0" r="r" b="b"/>
              <a:pathLst>
                <a:path w="1" h="180">
                  <a:moveTo>
                    <a:pt x="0" y="0"/>
                  </a:moveTo>
                  <a:lnTo>
                    <a:pt x="0" y="1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193" name="Freeform 33"/>
            <p:cNvSpPr>
              <a:spLocks/>
            </p:cNvSpPr>
            <p:nvPr/>
          </p:nvSpPr>
          <p:spPr bwMode="auto">
            <a:xfrm>
              <a:off x="4848" y="2640"/>
              <a:ext cx="1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0" t="0" r="r" b="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194" name="Freeform 34"/>
            <p:cNvSpPr>
              <a:spLocks/>
            </p:cNvSpPr>
            <p:nvPr/>
          </p:nvSpPr>
          <p:spPr bwMode="auto">
            <a:xfrm>
              <a:off x="2064" y="2640"/>
              <a:ext cx="340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3264" y="96"/>
                </a:cxn>
              </a:cxnLst>
              <a:rect l="0" t="0" r="r" b="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195" name="Freeform 35"/>
            <p:cNvSpPr>
              <a:spLocks/>
            </p:cNvSpPr>
            <p:nvPr/>
          </p:nvSpPr>
          <p:spPr bwMode="auto">
            <a:xfrm>
              <a:off x="1968" y="2640"/>
              <a:ext cx="3267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267" y="189"/>
                </a:cxn>
                <a:cxn ang="0">
                  <a:pos x="3258" y="1056"/>
                </a:cxn>
              </a:cxnLst>
              <a:rect l="0" t="0" r="r" b="b"/>
              <a:pathLst>
                <a:path w="3267" h="1056">
                  <a:moveTo>
                    <a:pt x="0" y="0"/>
                  </a:moveTo>
                  <a:lnTo>
                    <a:pt x="0" y="192"/>
                  </a:lnTo>
                  <a:lnTo>
                    <a:pt x="3267" y="189"/>
                  </a:lnTo>
                  <a:lnTo>
                    <a:pt x="3258" y="10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196" name="Text Box 36"/>
            <p:cNvSpPr txBox="1">
              <a:spLocks noChangeArrowheads="1"/>
            </p:cNvSpPr>
            <p:nvPr/>
          </p:nvSpPr>
          <p:spPr bwMode="auto">
            <a:xfrm>
              <a:off x="2730" y="2150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6197" name="Rectangle 37"/>
            <p:cNvSpPr>
              <a:spLocks noChangeArrowheads="1"/>
            </p:cNvSpPr>
            <p:nvPr/>
          </p:nvSpPr>
          <p:spPr bwMode="auto">
            <a:xfrm>
              <a:off x="2308" y="2160"/>
              <a:ext cx="119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98" name="Text Box 38"/>
            <p:cNvSpPr txBox="1">
              <a:spLocks noChangeArrowheads="1"/>
            </p:cNvSpPr>
            <p:nvPr/>
          </p:nvSpPr>
          <p:spPr bwMode="auto">
            <a:xfrm>
              <a:off x="2298" y="239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76199" name="Rectangle 39"/>
            <p:cNvSpPr>
              <a:spLocks noChangeArrowheads="1"/>
            </p:cNvSpPr>
            <p:nvPr/>
          </p:nvSpPr>
          <p:spPr bwMode="auto">
            <a:xfrm>
              <a:off x="2308" y="239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00" name="Rectangle 40"/>
            <p:cNvSpPr>
              <a:spLocks noChangeArrowheads="1"/>
            </p:cNvSpPr>
            <p:nvPr/>
          </p:nvSpPr>
          <p:spPr bwMode="auto">
            <a:xfrm>
              <a:off x="2548" y="239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01" name="Rectangle 41"/>
            <p:cNvSpPr>
              <a:spLocks noChangeArrowheads="1"/>
            </p:cNvSpPr>
            <p:nvPr/>
          </p:nvSpPr>
          <p:spPr bwMode="auto">
            <a:xfrm>
              <a:off x="2788" y="2390"/>
              <a:ext cx="32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02" name="Rectangle 42"/>
            <p:cNvSpPr>
              <a:spLocks noChangeArrowheads="1"/>
            </p:cNvSpPr>
            <p:nvPr/>
          </p:nvSpPr>
          <p:spPr bwMode="auto">
            <a:xfrm>
              <a:off x="3114" y="2390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03" name="Text Box 43"/>
            <p:cNvSpPr txBox="1">
              <a:spLocks noChangeArrowheads="1"/>
            </p:cNvSpPr>
            <p:nvPr/>
          </p:nvSpPr>
          <p:spPr bwMode="auto">
            <a:xfrm>
              <a:off x="3951" y="2150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6204" name="Rectangle 44"/>
            <p:cNvSpPr>
              <a:spLocks noChangeArrowheads="1"/>
            </p:cNvSpPr>
            <p:nvPr/>
          </p:nvSpPr>
          <p:spPr bwMode="auto">
            <a:xfrm>
              <a:off x="3721" y="2160"/>
              <a:ext cx="80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05" name="Text Box 45"/>
            <p:cNvSpPr txBox="1">
              <a:spLocks noChangeArrowheads="1"/>
            </p:cNvSpPr>
            <p:nvPr/>
          </p:nvSpPr>
          <p:spPr bwMode="auto">
            <a:xfrm>
              <a:off x="3711" y="239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76206" name="Rectangle 46"/>
            <p:cNvSpPr>
              <a:spLocks noChangeArrowheads="1"/>
            </p:cNvSpPr>
            <p:nvPr/>
          </p:nvSpPr>
          <p:spPr bwMode="auto">
            <a:xfrm>
              <a:off x="3721" y="239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07" name="Rectangle 47"/>
            <p:cNvSpPr>
              <a:spLocks noChangeArrowheads="1"/>
            </p:cNvSpPr>
            <p:nvPr/>
          </p:nvSpPr>
          <p:spPr bwMode="auto">
            <a:xfrm>
              <a:off x="3961" y="239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08" name="Rectangle 48"/>
            <p:cNvSpPr>
              <a:spLocks noChangeArrowheads="1"/>
            </p:cNvSpPr>
            <p:nvPr/>
          </p:nvSpPr>
          <p:spPr bwMode="auto">
            <a:xfrm>
              <a:off x="4201" y="2390"/>
              <a:ext cx="32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09" name="Text Box 49"/>
            <p:cNvSpPr txBox="1">
              <a:spLocks noChangeArrowheads="1"/>
            </p:cNvSpPr>
            <p:nvPr/>
          </p:nvSpPr>
          <p:spPr bwMode="auto">
            <a:xfrm>
              <a:off x="4832" y="2150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6210" name="Rectangle 50"/>
            <p:cNvSpPr>
              <a:spLocks noChangeArrowheads="1"/>
            </p:cNvSpPr>
            <p:nvPr/>
          </p:nvSpPr>
          <p:spPr bwMode="auto">
            <a:xfrm>
              <a:off x="4751" y="2160"/>
              <a:ext cx="481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11" name="Text Box 51"/>
            <p:cNvSpPr txBox="1">
              <a:spLocks noChangeArrowheads="1"/>
            </p:cNvSpPr>
            <p:nvPr/>
          </p:nvSpPr>
          <p:spPr bwMode="auto">
            <a:xfrm>
              <a:off x="4741" y="239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76212" name="Rectangle 52"/>
            <p:cNvSpPr>
              <a:spLocks noChangeArrowheads="1"/>
            </p:cNvSpPr>
            <p:nvPr/>
          </p:nvSpPr>
          <p:spPr bwMode="auto">
            <a:xfrm>
              <a:off x="4751" y="239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13" name="Rectangle 53"/>
            <p:cNvSpPr>
              <a:spLocks noChangeArrowheads="1"/>
            </p:cNvSpPr>
            <p:nvPr/>
          </p:nvSpPr>
          <p:spPr bwMode="auto">
            <a:xfrm>
              <a:off x="4991" y="2390"/>
              <a:ext cx="240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14" name="Freeform 54"/>
            <p:cNvSpPr>
              <a:spLocks/>
            </p:cNvSpPr>
            <p:nvPr/>
          </p:nvSpPr>
          <p:spPr bwMode="auto">
            <a:xfrm>
              <a:off x="1392" y="2640"/>
              <a:ext cx="345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3456" y="240"/>
                </a:cxn>
              </a:cxnLst>
              <a:rect l="0" t="0" r="r" b="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15" name="Freeform 55"/>
            <p:cNvSpPr>
              <a:spLocks/>
            </p:cNvSpPr>
            <p:nvPr/>
          </p:nvSpPr>
          <p:spPr bwMode="auto">
            <a:xfrm>
              <a:off x="3168" y="2640"/>
              <a:ext cx="1" cy="10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0" t="0" r="r" b="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16" name="Freeform 56"/>
            <p:cNvSpPr>
              <a:spLocks/>
            </p:cNvSpPr>
            <p:nvPr/>
          </p:nvSpPr>
          <p:spPr bwMode="auto">
            <a:xfrm>
              <a:off x="4272" y="2640"/>
              <a:ext cx="1" cy="1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0" t="0" r="r" b="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17" name="Freeform 57"/>
            <p:cNvSpPr>
              <a:spLocks/>
            </p:cNvSpPr>
            <p:nvPr/>
          </p:nvSpPr>
          <p:spPr bwMode="auto">
            <a:xfrm>
              <a:off x="1296" y="2640"/>
              <a:ext cx="2977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0" t="0" r="r" b="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18" name="Freeform 58"/>
            <p:cNvSpPr>
              <a:spLocks/>
            </p:cNvSpPr>
            <p:nvPr/>
          </p:nvSpPr>
          <p:spPr bwMode="auto">
            <a:xfrm>
              <a:off x="1008" y="2640"/>
              <a:ext cx="283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0" t="0" r="r" b="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19" name="Freeform 59"/>
            <p:cNvSpPr>
              <a:spLocks/>
            </p:cNvSpPr>
            <p:nvPr/>
          </p:nvSpPr>
          <p:spPr bwMode="auto">
            <a:xfrm>
              <a:off x="912" y="2640"/>
              <a:ext cx="2256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2304" y="576"/>
                </a:cxn>
              </a:cxnLst>
              <a:rect l="0" t="0" r="r" b="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0" name="Freeform 60"/>
            <p:cNvSpPr>
              <a:spLocks/>
            </p:cNvSpPr>
            <p:nvPr/>
          </p:nvSpPr>
          <p:spPr bwMode="auto">
            <a:xfrm>
              <a:off x="672" y="2640"/>
              <a:ext cx="1776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0" t="0" r="r" b="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1" name="Freeform 61"/>
            <p:cNvSpPr>
              <a:spLocks/>
            </p:cNvSpPr>
            <p:nvPr/>
          </p:nvSpPr>
          <p:spPr bwMode="auto">
            <a:xfrm>
              <a:off x="576" y="2640"/>
              <a:ext cx="1104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152" y="768"/>
                </a:cxn>
              </a:cxnLst>
              <a:rect l="0" t="0" r="r" b="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2" name="Freeform 62"/>
            <p:cNvSpPr>
              <a:spLocks/>
            </p:cNvSpPr>
            <p:nvPr/>
          </p:nvSpPr>
          <p:spPr bwMode="auto">
            <a:xfrm>
              <a:off x="816" y="2640"/>
              <a:ext cx="1" cy="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2"/>
                </a:cxn>
              </a:cxnLst>
              <a:rect l="0" t="0" r="r" b="b"/>
              <a:pathLst>
                <a:path w="1" h="762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3" name="Line 63"/>
            <p:cNvSpPr>
              <a:spLocks noChangeShapeType="1"/>
            </p:cNvSpPr>
            <p:nvPr/>
          </p:nvSpPr>
          <p:spPr bwMode="auto">
            <a:xfrm>
              <a:off x="1776" y="264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4" name="Line 64"/>
            <p:cNvSpPr>
              <a:spLocks noChangeShapeType="1"/>
            </p:cNvSpPr>
            <p:nvPr/>
          </p:nvSpPr>
          <p:spPr bwMode="auto">
            <a:xfrm>
              <a:off x="1872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5" name="Line 65"/>
            <p:cNvSpPr>
              <a:spLocks noChangeShapeType="1"/>
            </p:cNvSpPr>
            <p:nvPr/>
          </p:nvSpPr>
          <p:spPr bwMode="auto">
            <a:xfrm>
              <a:off x="2592" y="264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6" name="Line 66"/>
            <p:cNvSpPr>
              <a:spLocks noChangeShapeType="1"/>
            </p:cNvSpPr>
            <p:nvPr/>
          </p:nvSpPr>
          <p:spPr bwMode="auto">
            <a:xfrm>
              <a:off x="2832" y="264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7" name="Line 67"/>
            <p:cNvSpPr>
              <a:spLocks noChangeShapeType="1"/>
            </p:cNvSpPr>
            <p:nvPr/>
          </p:nvSpPr>
          <p:spPr bwMode="auto">
            <a:xfrm>
              <a:off x="2688" y="264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8" name="Line 68"/>
            <p:cNvSpPr>
              <a:spLocks noChangeShapeType="1"/>
            </p:cNvSpPr>
            <p:nvPr/>
          </p:nvSpPr>
          <p:spPr bwMode="auto">
            <a:xfrm>
              <a:off x="2928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29" name="Line 69"/>
            <p:cNvSpPr>
              <a:spLocks noChangeShapeType="1"/>
            </p:cNvSpPr>
            <p:nvPr/>
          </p:nvSpPr>
          <p:spPr bwMode="auto">
            <a:xfrm>
              <a:off x="3024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30" name="Line 70"/>
            <p:cNvSpPr>
              <a:spLocks noChangeShapeType="1"/>
            </p:cNvSpPr>
            <p:nvPr/>
          </p:nvSpPr>
          <p:spPr bwMode="auto">
            <a:xfrm>
              <a:off x="3264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31" name="Line 71"/>
            <p:cNvSpPr>
              <a:spLocks noChangeShapeType="1"/>
            </p:cNvSpPr>
            <p:nvPr/>
          </p:nvSpPr>
          <p:spPr bwMode="auto">
            <a:xfrm>
              <a:off x="3360" y="26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32" name="Line 72"/>
            <p:cNvSpPr>
              <a:spLocks noChangeShapeType="1"/>
            </p:cNvSpPr>
            <p:nvPr/>
          </p:nvSpPr>
          <p:spPr bwMode="auto">
            <a:xfrm>
              <a:off x="3456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33" name="Line 73"/>
            <p:cNvSpPr>
              <a:spLocks noChangeShapeType="1"/>
            </p:cNvSpPr>
            <p:nvPr/>
          </p:nvSpPr>
          <p:spPr bwMode="auto">
            <a:xfrm>
              <a:off x="4032" y="26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34" name="Line 74"/>
            <p:cNvSpPr>
              <a:spLocks noChangeShapeType="1"/>
            </p:cNvSpPr>
            <p:nvPr/>
          </p:nvSpPr>
          <p:spPr bwMode="auto">
            <a:xfrm>
              <a:off x="4128" y="26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35" name="Line 75"/>
            <p:cNvSpPr>
              <a:spLocks noChangeShapeType="1"/>
            </p:cNvSpPr>
            <p:nvPr/>
          </p:nvSpPr>
          <p:spPr bwMode="auto">
            <a:xfrm>
              <a:off x="4368" y="26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36" name="Line 76"/>
            <p:cNvSpPr>
              <a:spLocks noChangeShapeType="1"/>
            </p:cNvSpPr>
            <p:nvPr/>
          </p:nvSpPr>
          <p:spPr bwMode="auto">
            <a:xfrm>
              <a:off x="4464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37" name="Line 77"/>
            <p:cNvSpPr>
              <a:spLocks noChangeShapeType="1"/>
            </p:cNvSpPr>
            <p:nvPr/>
          </p:nvSpPr>
          <p:spPr bwMode="auto">
            <a:xfrm>
              <a:off x="5184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38" name="Oval 78"/>
            <p:cNvSpPr>
              <a:spLocks noChangeArrowheads="1"/>
            </p:cNvSpPr>
            <p:nvPr/>
          </p:nvSpPr>
          <p:spPr bwMode="auto">
            <a:xfrm>
              <a:off x="816" y="211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39" name="Oval 79"/>
            <p:cNvSpPr>
              <a:spLocks noChangeArrowheads="1"/>
            </p:cNvSpPr>
            <p:nvPr/>
          </p:nvSpPr>
          <p:spPr bwMode="auto">
            <a:xfrm>
              <a:off x="816" y="177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40" name="Oval 80"/>
            <p:cNvSpPr>
              <a:spLocks noChangeArrowheads="1"/>
            </p:cNvSpPr>
            <p:nvPr/>
          </p:nvSpPr>
          <p:spPr bwMode="auto">
            <a:xfrm>
              <a:off x="1008" y="177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41" name="Oval 81"/>
            <p:cNvSpPr>
              <a:spLocks noChangeArrowheads="1"/>
            </p:cNvSpPr>
            <p:nvPr/>
          </p:nvSpPr>
          <p:spPr bwMode="auto">
            <a:xfrm>
              <a:off x="1872" y="235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42" name="Oval 82"/>
            <p:cNvSpPr>
              <a:spLocks noChangeArrowheads="1"/>
            </p:cNvSpPr>
            <p:nvPr/>
          </p:nvSpPr>
          <p:spPr bwMode="auto">
            <a:xfrm>
              <a:off x="2897" y="211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43" name="Oval 83"/>
            <p:cNvSpPr>
              <a:spLocks noChangeArrowheads="1"/>
            </p:cNvSpPr>
            <p:nvPr/>
          </p:nvSpPr>
          <p:spPr bwMode="auto">
            <a:xfrm>
              <a:off x="4042" y="211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44" name="Oval 84"/>
            <p:cNvSpPr>
              <a:spLocks noChangeArrowheads="1"/>
            </p:cNvSpPr>
            <p:nvPr/>
          </p:nvSpPr>
          <p:spPr bwMode="auto">
            <a:xfrm>
              <a:off x="4978" y="211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45" name="Text Box 85"/>
            <p:cNvSpPr txBox="1">
              <a:spLocks noChangeArrowheads="1"/>
            </p:cNvSpPr>
            <p:nvPr/>
          </p:nvSpPr>
          <p:spPr bwMode="auto">
            <a:xfrm>
              <a:off x="2788" y="15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476246" name="Rectangle 86"/>
            <p:cNvSpPr>
              <a:spLocks noChangeArrowheads="1"/>
            </p:cNvSpPr>
            <p:nvPr/>
          </p:nvSpPr>
          <p:spPr bwMode="auto">
            <a:xfrm>
              <a:off x="2736" y="153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47" name="Text Box 87"/>
            <p:cNvSpPr txBox="1">
              <a:spLocks noChangeArrowheads="1"/>
            </p:cNvSpPr>
            <p:nvPr/>
          </p:nvSpPr>
          <p:spPr bwMode="auto">
            <a:xfrm>
              <a:off x="3944" y="15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476248" name="Rectangle 88"/>
            <p:cNvSpPr>
              <a:spLocks noChangeArrowheads="1"/>
            </p:cNvSpPr>
            <p:nvPr/>
          </p:nvSpPr>
          <p:spPr bwMode="auto">
            <a:xfrm>
              <a:off x="3888" y="153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49" name="Text Box 89"/>
            <p:cNvSpPr txBox="1">
              <a:spLocks noChangeArrowheads="1"/>
            </p:cNvSpPr>
            <p:nvPr/>
          </p:nvSpPr>
          <p:spPr bwMode="auto">
            <a:xfrm>
              <a:off x="4852" y="15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476250" name="Rectangle 90"/>
            <p:cNvSpPr>
              <a:spLocks noChangeArrowheads="1"/>
            </p:cNvSpPr>
            <p:nvPr/>
          </p:nvSpPr>
          <p:spPr bwMode="auto">
            <a:xfrm>
              <a:off x="4800" y="1536"/>
              <a:ext cx="384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51" name="Oval 91"/>
            <p:cNvSpPr>
              <a:spLocks noChangeArrowheads="1"/>
            </p:cNvSpPr>
            <p:nvPr/>
          </p:nvSpPr>
          <p:spPr bwMode="auto">
            <a:xfrm>
              <a:off x="4978" y="148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52" name="Oval 92"/>
            <p:cNvSpPr>
              <a:spLocks noChangeArrowheads="1"/>
            </p:cNvSpPr>
            <p:nvPr/>
          </p:nvSpPr>
          <p:spPr bwMode="auto">
            <a:xfrm>
              <a:off x="4042" y="148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53" name="Oval 93"/>
            <p:cNvSpPr>
              <a:spLocks noChangeArrowheads="1"/>
            </p:cNvSpPr>
            <p:nvPr/>
          </p:nvSpPr>
          <p:spPr bwMode="auto">
            <a:xfrm>
              <a:off x="2897" y="148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254" name="Freeform 94"/>
            <p:cNvSpPr>
              <a:spLocks/>
            </p:cNvSpPr>
            <p:nvPr/>
          </p:nvSpPr>
          <p:spPr bwMode="auto">
            <a:xfrm>
              <a:off x="840" y="1824"/>
              <a:ext cx="3" cy="29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94"/>
                </a:cxn>
              </a:cxnLst>
              <a:rect l="0" t="0" r="r" b="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55" name="Freeform 95"/>
            <p:cNvSpPr>
              <a:spLocks/>
            </p:cNvSpPr>
            <p:nvPr/>
          </p:nvSpPr>
          <p:spPr bwMode="auto">
            <a:xfrm>
              <a:off x="1029" y="1824"/>
              <a:ext cx="867" cy="5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41"/>
                </a:cxn>
                <a:cxn ang="0">
                  <a:pos x="867" y="141"/>
                </a:cxn>
                <a:cxn ang="0">
                  <a:pos x="867" y="531"/>
                </a:cxn>
              </a:cxnLst>
              <a:rect l="0" t="0" r="r" b="b"/>
              <a:pathLst>
                <a:path w="867" h="531">
                  <a:moveTo>
                    <a:pt x="3" y="0"/>
                  </a:moveTo>
                  <a:lnTo>
                    <a:pt x="0" y="141"/>
                  </a:lnTo>
                  <a:lnTo>
                    <a:pt x="867" y="141"/>
                  </a:lnTo>
                  <a:lnTo>
                    <a:pt x="867" y="53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56" name="Freeform 96"/>
            <p:cNvSpPr>
              <a:spLocks/>
            </p:cNvSpPr>
            <p:nvPr/>
          </p:nvSpPr>
          <p:spPr bwMode="auto">
            <a:xfrm>
              <a:off x="2924" y="1773"/>
              <a:ext cx="1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57" name="Freeform 97"/>
            <p:cNvSpPr>
              <a:spLocks/>
            </p:cNvSpPr>
            <p:nvPr/>
          </p:nvSpPr>
          <p:spPr bwMode="auto">
            <a:xfrm>
              <a:off x="4071" y="1773"/>
              <a:ext cx="1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58" name="Freeform 98"/>
            <p:cNvSpPr>
              <a:spLocks/>
            </p:cNvSpPr>
            <p:nvPr/>
          </p:nvSpPr>
          <p:spPr bwMode="auto">
            <a:xfrm>
              <a:off x="5005" y="1776"/>
              <a:ext cx="1" cy="3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0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59" name="Freeform 99"/>
            <p:cNvSpPr>
              <a:spLocks/>
            </p:cNvSpPr>
            <p:nvPr/>
          </p:nvSpPr>
          <p:spPr bwMode="auto">
            <a:xfrm>
              <a:off x="5005" y="1182"/>
              <a:ext cx="1" cy="30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0" t="0" r="r" b="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60" name="Freeform 100"/>
            <p:cNvSpPr>
              <a:spLocks/>
            </p:cNvSpPr>
            <p:nvPr/>
          </p:nvSpPr>
          <p:spPr bwMode="auto">
            <a:xfrm>
              <a:off x="4071" y="1197"/>
              <a:ext cx="1" cy="297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0" t="0" r="r" b="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61" name="Freeform 101"/>
            <p:cNvSpPr>
              <a:spLocks/>
            </p:cNvSpPr>
            <p:nvPr/>
          </p:nvSpPr>
          <p:spPr bwMode="auto">
            <a:xfrm>
              <a:off x="2924" y="1192"/>
              <a:ext cx="1" cy="296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0" y="0"/>
                </a:cxn>
              </a:cxnLst>
              <a:rect l="0" t="0" r="r" b="b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62" name="Freeform 102"/>
            <p:cNvSpPr>
              <a:spLocks/>
            </p:cNvSpPr>
            <p:nvPr/>
          </p:nvSpPr>
          <p:spPr bwMode="auto">
            <a:xfrm>
              <a:off x="960" y="1236"/>
              <a:ext cx="1" cy="300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0" y="0"/>
                </a:cxn>
              </a:cxnLst>
              <a:rect l="0" t="0" r="r" b="b"/>
              <a:pathLst>
                <a:path w="1" h="300">
                  <a:moveTo>
                    <a:pt x="0" y="30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63" name="Text Box 103"/>
            <p:cNvSpPr txBox="1">
              <a:spLocks noChangeArrowheads="1"/>
            </p:cNvSpPr>
            <p:nvPr/>
          </p:nvSpPr>
          <p:spPr bwMode="auto">
            <a:xfrm>
              <a:off x="5270" y="2479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476264" name="Line 104"/>
            <p:cNvSpPr>
              <a:spLocks noChangeShapeType="1"/>
            </p:cNvSpPr>
            <p:nvPr/>
          </p:nvSpPr>
          <p:spPr bwMode="auto">
            <a:xfrm>
              <a:off x="1200" y="264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65" name="Freeform 105"/>
            <p:cNvSpPr>
              <a:spLocks/>
            </p:cNvSpPr>
            <p:nvPr/>
          </p:nvSpPr>
          <p:spPr bwMode="auto">
            <a:xfrm>
              <a:off x="1108" y="2640"/>
              <a:ext cx="1" cy="7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0"/>
                </a:cxn>
              </a:cxnLst>
              <a:rect l="0" t="0" r="r" b="b"/>
              <a:pathLst>
                <a:path w="1" h="780">
                  <a:moveTo>
                    <a:pt x="0" y="0"/>
                  </a:moveTo>
                  <a:lnTo>
                    <a:pt x="0" y="7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66" name="Freeform 106"/>
            <p:cNvSpPr>
              <a:spLocks/>
            </p:cNvSpPr>
            <p:nvPr/>
          </p:nvSpPr>
          <p:spPr bwMode="auto">
            <a:xfrm>
              <a:off x="1108" y="3400"/>
              <a:ext cx="1" cy="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96"/>
                </a:cxn>
              </a:cxnLst>
              <a:rect l="0" t="0" r="r" b="b"/>
              <a:pathLst>
                <a:path w="1" h="296">
                  <a:moveTo>
                    <a:pt x="0" y="0"/>
                  </a:moveTo>
                  <a:lnTo>
                    <a:pt x="1" y="2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6267" name="Text Box 107"/>
            <p:cNvSpPr txBox="1">
              <a:spLocks noChangeArrowheads="1"/>
            </p:cNvSpPr>
            <p:nvPr/>
          </p:nvSpPr>
          <p:spPr bwMode="auto">
            <a:xfrm>
              <a:off x="336" y="34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6268" name="Text Box 108"/>
            <p:cNvSpPr txBox="1">
              <a:spLocks noChangeArrowheads="1"/>
            </p:cNvSpPr>
            <p:nvPr/>
          </p:nvSpPr>
          <p:spPr bwMode="auto">
            <a:xfrm>
              <a:off x="2400" y="34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6269" name="Text Box 109"/>
            <p:cNvSpPr txBox="1">
              <a:spLocks noChangeArrowheads="1"/>
            </p:cNvSpPr>
            <p:nvPr/>
          </p:nvSpPr>
          <p:spPr bwMode="auto">
            <a:xfrm>
              <a:off x="3792" y="34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6270" name="Text Box 110"/>
            <p:cNvSpPr txBox="1">
              <a:spLocks noChangeArrowheads="1"/>
            </p:cNvSpPr>
            <p:nvPr/>
          </p:nvSpPr>
          <p:spPr bwMode="auto">
            <a:xfrm>
              <a:off x="4224" y="345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6271" name="Text Box 111"/>
            <p:cNvSpPr txBox="1">
              <a:spLocks noChangeArrowheads="1"/>
            </p:cNvSpPr>
            <p:nvPr/>
          </p:nvSpPr>
          <p:spPr bwMode="auto">
            <a:xfrm>
              <a:off x="4800" y="34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6272" name="Text Box 112"/>
            <p:cNvSpPr txBox="1">
              <a:spLocks noChangeArrowheads="1"/>
            </p:cNvSpPr>
            <p:nvPr/>
          </p:nvSpPr>
          <p:spPr bwMode="auto">
            <a:xfrm>
              <a:off x="5184" y="3456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6273" name="Text Box 113"/>
            <p:cNvSpPr txBox="1">
              <a:spLocks noChangeArrowheads="1"/>
            </p:cNvSpPr>
            <p:nvPr/>
          </p:nvSpPr>
          <p:spPr bwMode="auto">
            <a:xfrm>
              <a:off x="816" y="960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6274" name="Text Box 114"/>
            <p:cNvSpPr txBox="1">
              <a:spLocks noChangeArrowheads="1"/>
            </p:cNvSpPr>
            <p:nvPr/>
          </p:nvSpPr>
          <p:spPr bwMode="auto">
            <a:xfrm>
              <a:off x="2784" y="960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76275" name="Text Box 115"/>
            <p:cNvSpPr txBox="1">
              <a:spLocks noChangeArrowheads="1"/>
            </p:cNvSpPr>
            <p:nvPr/>
          </p:nvSpPr>
          <p:spPr bwMode="auto">
            <a:xfrm>
              <a:off x="3940" y="96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6276" name="Text Box 116"/>
            <p:cNvSpPr txBox="1">
              <a:spLocks noChangeArrowheads="1"/>
            </p:cNvSpPr>
            <p:nvPr/>
          </p:nvSpPr>
          <p:spPr bwMode="auto">
            <a:xfrm>
              <a:off x="4900" y="960"/>
              <a:ext cx="3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76277" name="Rectangle 11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476278" name="AutoShape 1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228600" y="228600"/>
            <a:ext cx="769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(5) 双重分组跳跃进位链的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小组 </a:t>
            </a:r>
            <a:r>
              <a:rPr lang="zh-CN" altLang="en-US" sz="3200">
                <a:latin typeface="Times New Roman" pitchFamily="18" charset="0"/>
              </a:rPr>
              <a:t>进位线路</a:t>
            </a:r>
          </a:p>
        </p:txBody>
      </p:sp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685800" y="10668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以第 8 小组为例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581400" y="10668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只产生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低 3 位 </a:t>
            </a:r>
            <a:r>
              <a:rPr lang="zh-CN" altLang="en-US" sz="2400">
                <a:latin typeface="Times New Roman" pitchFamily="18" charset="0"/>
              </a:rPr>
              <a:t>的进位和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本小组的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8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584325"/>
            <a:ext cx="8477250" cy="4664075"/>
            <a:chOff x="240" y="998"/>
            <a:chExt cx="5340" cy="2938"/>
          </a:xfrm>
        </p:grpSpPr>
        <p:sp>
          <p:nvSpPr>
            <p:cNvPr id="477190" name="Oval 6"/>
            <p:cNvSpPr>
              <a:spLocks noChangeArrowheads="1"/>
            </p:cNvSpPr>
            <p:nvPr/>
          </p:nvSpPr>
          <p:spPr bwMode="auto">
            <a:xfrm>
              <a:off x="1843" y="150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191" name="Text Box 7"/>
            <p:cNvSpPr txBox="1">
              <a:spLocks noChangeArrowheads="1"/>
            </p:cNvSpPr>
            <p:nvPr/>
          </p:nvSpPr>
          <p:spPr bwMode="auto">
            <a:xfrm>
              <a:off x="2784" y="99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7192" name="Text Box 8"/>
            <p:cNvSpPr txBox="1">
              <a:spLocks noChangeArrowheads="1"/>
            </p:cNvSpPr>
            <p:nvPr/>
          </p:nvSpPr>
          <p:spPr bwMode="auto">
            <a:xfrm>
              <a:off x="3984" y="99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7193" name="Text Box 9"/>
            <p:cNvSpPr txBox="1">
              <a:spLocks noChangeArrowheads="1"/>
            </p:cNvSpPr>
            <p:nvPr/>
          </p:nvSpPr>
          <p:spPr bwMode="auto">
            <a:xfrm>
              <a:off x="4848" y="99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7194" name="Text Box 10"/>
            <p:cNvSpPr txBox="1">
              <a:spLocks noChangeArrowheads="1"/>
            </p:cNvSpPr>
            <p:nvPr/>
          </p:nvSpPr>
          <p:spPr bwMode="auto">
            <a:xfrm>
              <a:off x="672" y="99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7195" name="Text Box 11"/>
            <p:cNvSpPr txBox="1">
              <a:spLocks noChangeArrowheads="1"/>
            </p:cNvSpPr>
            <p:nvPr/>
          </p:nvSpPr>
          <p:spPr bwMode="auto">
            <a:xfrm>
              <a:off x="1728" y="998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624" y="1555"/>
              <a:ext cx="384" cy="250"/>
              <a:chOff x="624" y="1555"/>
              <a:chExt cx="384" cy="250"/>
            </a:xfrm>
          </p:grpSpPr>
          <p:sp>
            <p:nvSpPr>
              <p:cNvPr id="477197" name="Text Box 13"/>
              <p:cNvSpPr txBox="1">
                <a:spLocks noChangeArrowheads="1"/>
              </p:cNvSpPr>
              <p:nvPr/>
            </p:nvSpPr>
            <p:spPr bwMode="auto">
              <a:xfrm>
                <a:off x="684" y="1555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477198" name="Rectangle 14"/>
              <p:cNvSpPr>
                <a:spLocks noChangeArrowheads="1"/>
              </p:cNvSpPr>
              <p:nvPr/>
            </p:nvSpPr>
            <p:spPr bwMode="auto">
              <a:xfrm>
                <a:off x="624" y="1555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0" y="2188"/>
              <a:ext cx="1200" cy="490"/>
              <a:chOff x="240" y="1334"/>
              <a:chExt cx="1200" cy="490"/>
            </a:xfrm>
          </p:grpSpPr>
          <p:sp>
            <p:nvSpPr>
              <p:cNvPr id="477200" name="Text Box 16"/>
              <p:cNvSpPr txBox="1">
                <a:spLocks noChangeArrowheads="1"/>
              </p:cNvSpPr>
              <p:nvPr/>
            </p:nvSpPr>
            <p:spPr bwMode="auto">
              <a:xfrm>
                <a:off x="672" y="1334"/>
                <a:ext cx="3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≥</a:t>
                </a: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77201" name="Rectangle 17"/>
              <p:cNvSpPr>
                <a:spLocks noChangeArrowheads="1"/>
              </p:cNvSpPr>
              <p:nvPr/>
            </p:nvSpPr>
            <p:spPr bwMode="auto">
              <a:xfrm>
                <a:off x="250" y="1344"/>
                <a:ext cx="119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02" name="Text Box 18"/>
              <p:cNvSpPr txBox="1">
                <a:spLocks noChangeArrowheads="1"/>
              </p:cNvSpPr>
              <p:nvPr/>
            </p:nvSpPr>
            <p:spPr bwMode="auto">
              <a:xfrm>
                <a:off x="240" y="1574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477203" name="Rectangle 19"/>
              <p:cNvSpPr>
                <a:spLocks noChangeArrowheads="1"/>
              </p:cNvSpPr>
              <p:nvPr/>
            </p:nvSpPr>
            <p:spPr bwMode="auto">
              <a:xfrm>
                <a:off x="250" y="157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04" name="Rectangle 20"/>
              <p:cNvSpPr>
                <a:spLocks noChangeArrowheads="1"/>
              </p:cNvSpPr>
              <p:nvPr/>
            </p:nvSpPr>
            <p:spPr bwMode="auto">
              <a:xfrm>
                <a:off x="490" y="157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05" name="Rectangle 21"/>
              <p:cNvSpPr>
                <a:spLocks noChangeArrowheads="1"/>
              </p:cNvSpPr>
              <p:nvPr/>
            </p:nvSpPr>
            <p:spPr bwMode="auto">
              <a:xfrm>
                <a:off x="730" y="1574"/>
                <a:ext cx="32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06" name="Rectangle 22"/>
              <p:cNvSpPr>
                <a:spLocks noChangeArrowheads="1"/>
              </p:cNvSpPr>
              <p:nvPr/>
            </p:nvSpPr>
            <p:spPr bwMode="auto">
              <a:xfrm>
                <a:off x="1056" y="1574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632" y="2438"/>
              <a:ext cx="480" cy="250"/>
              <a:chOff x="2352" y="1584"/>
              <a:chExt cx="346" cy="250"/>
            </a:xfrm>
          </p:grpSpPr>
          <p:sp>
            <p:nvSpPr>
              <p:cNvPr id="477208" name="Text Box 24"/>
              <p:cNvSpPr txBox="1">
                <a:spLocks noChangeArrowheads="1"/>
              </p:cNvSpPr>
              <p:nvPr/>
            </p:nvSpPr>
            <p:spPr bwMode="auto">
              <a:xfrm>
                <a:off x="2400" y="1584"/>
                <a:ext cx="2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&amp;</a:t>
                </a:r>
              </a:p>
            </p:txBody>
          </p:sp>
          <p:sp>
            <p:nvSpPr>
              <p:cNvPr id="477209" name="Rectangle 25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34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7210" name="Freeform 26"/>
            <p:cNvSpPr>
              <a:spLocks/>
            </p:cNvSpPr>
            <p:nvPr/>
          </p:nvSpPr>
          <p:spPr bwMode="auto">
            <a:xfrm>
              <a:off x="1727" y="2678"/>
              <a:ext cx="1" cy="1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0" t="0" r="r" b="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1" name="Freeform 27"/>
            <p:cNvSpPr>
              <a:spLocks/>
            </p:cNvSpPr>
            <p:nvPr/>
          </p:nvSpPr>
          <p:spPr bwMode="auto">
            <a:xfrm>
              <a:off x="2448" y="2678"/>
              <a:ext cx="1" cy="10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0" t="0" r="r" b="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2" name="Freeform 28"/>
            <p:cNvSpPr>
              <a:spLocks/>
            </p:cNvSpPr>
            <p:nvPr/>
          </p:nvSpPr>
          <p:spPr bwMode="auto">
            <a:xfrm>
              <a:off x="3840" y="2678"/>
              <a:ext cx="1" cy="1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0" t="0" r="r" b="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3" name="Freeform 29"/>
            <p:cNvSpPr>
              <a:spLocks/>
            </p:cNvSpPr>
            <p:nvPr/>
          </p:nvSpPr>
          <p:spPr bwMode="auto">
            <a:xfrm>
              <a:off x="4848" y="2678"/>
              <a:ext cx="1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0" t="0" r="r" b="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4" name="Freeform 30"/>
            <p:cNvSpPr>
              <a:spLocks/>
            </p:cNvSpPr>
            <p:nvPr/>
          </p:nvSpPr>
          <p:spPr bwMode="auto">
            <a:xfrm>
              <a:off x="3456" y="2688"/>
              <a:ext cx="201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3264" y="96"/>
                </a:cxn>
              </a:cxnLst>
              <a:rect l="0" t="0" r="r" b="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15" name="Freeform 31"/>
            <p:cNvSpPr>
              <a:spLocks/>
            </p:cNvSpPr>
            <p:nvPr/>
          </p:nvSpPr>
          <p:spPr bwMode="auto">
            <a:xfrm>
              <a:off x="2016" y="2688"/>
              <a:ext cx="3074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122" y="187"/>
                </a:cxn>
                <a:cxn ang="0">
                  <a:pos x="3122" y="176"/>
                </a:cxn>
              </a:cxnLst>
              <a:rect l="0" t="0" r="r" b="b"/>
              <a:pathLst>
                <a:path w="3122" h="192">
                  <a:moveTo>
                    <a:pt x="0" y="0"/>
                  </a:moveTo>
                  <a:lnTo>
                    <a:pt x="0" y="192"/>
                  </a:lnTo>
                  <a:lnTo>
                    <a:pt x="3122" y="187"/>
                  </a:lnTo>
                  <a:lnTo>
                    <a:pt x="3122" y="1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2298" y="2188"/>
              <a:ext cx="1200" cy="490"/>
              <a:chOff x="2208" y="1334"/>
              <a:chExt cx="1200" cy="490"/>
            </a:xfrm>
          </p:grpSpPr>
          <p:sp>
            <p:nvSpPr>
              <p:cNvPr id="477217" name="Text Box 33"/>
              <p:cNvSpPr txBox="1">
                <a:spLocks noChangeArrowheads="1"/>
              </p:cNvSpPr>
              <p:nvPr/>
            </p:nvSpPr>
            <p:spPr bwMode="auto">
              <a:xfrm>
                <a:off x="2640" y="1334"/>
                <a:ext cx="3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≥</a:t>
                </a: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77218" name="Rectangle 34"/>
              <p:cNvSpPr>
                <a:spLocks noChangeArrowheads="1"/>
              </p:cNvSpPr>
              <p:nvPr/>
            </p:nvSpPr>
            <p:spPr bwMode="auto">
              <a:xfrm>
                <a:off x="2218" y="1344"/>
                <a:ext cx="119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19" name="Text Box 35"/>
              <p:cNvSpPr txBox="1">
                <a:spLocks noChangeArrowheads="1"/>
              </p:cNvSpPr>
              <p:nvPr/>
            </p:nvSpPr>
            <p:spPr bwMode="auto">
              <a:xfrm>
                <a:off x="2208" y="1574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477220" name="Rectangle 36"/>
              <p:cNvSpPr>
                <a:spLocks noChangeArrowheads="1"/>
              </p:cNvSpPr>
              <p:nvPr/>
            </p:nvSpPr>
            <p:spPr bwMode="auto">
              <a:xfrm>
                <a:off x="2218" y="157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21" name="Rectangle 37"/>
              <p:cNvSpPr>
                <a:spLocks noChangeArrowheads="1"/>
              </p:cNvSpPr>
              <p:nvPr/>
            </p:nvSpPr>
            <p:spPr bwMode="auto">
              <a:xfrm>
                <a:off x="2458" y="157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22" name="Rectangle 38"/>
              <p:cNvSpPr>
                <a:spLocks noChangeArrowheads="1"/>
              </p:cNvSpPr>
              <p:nvPr/>
            </p:nvSpPr>
            <p:spPr bwMode="auto">
              <a:xfrm>
                <a:off x="2698" y="1574"/>
                <a:ext cx="32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23" name="Rectangle 39"/>
              <p:cNvSpPr>
                <a:spLocks noChangeArrowheads="1"/>
              </p:cNvSpPr>
              <p:nvPr/>
            </p:nvSpPr>
            <p:spPr bwMode="auto">
              <a:xfrm>
                <a:off x="3024" y="1574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711" y="2188"/>
              <a:ext cx="816" cy="490"/>
              <a:chOff x="3552" y="1334"/>
              <a:chExt cx="816" cy="490"/>
            </a:xfrm>
          </p:grpSpPr>
          <p:sp>
            <p:nvSpPr>
              <p:cNvPr id="477225" name="Text Box 41"/>
              <p:cNvSpPr txBox="1">
                <a:spLocks noChangeArrowheads="1"/>
              </p:cNvSpPr>
              <p:nvPr/>
            </p:nvSpPr>
            <p:spPr bwMode="auto">
              <a:xfrm>
                <a:off x="3792" y="1334"/>
                <a:ext cx="3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≥</a:t>
                </a: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77226" name="Rectangle 42"/>
              <p:cNvSpPr>
                <a:spLocks noChangeArrowheads="1"/>
              </p:cNvSpPr>
              <p:nvPr/>
            </p:nvSpPr>
            <p:spPr bwMode="auto">
              <a:xfrm>
                <a:off x="3562" y="1344"/>
                <a:ext cx="80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27" name="Text Box 43"/>
              <p:cNvSpPr txBox="1">
                <a:spLocks noChangeArrowheads="1"/>
              </p:cNvSpPr>
              <p:nvPr/>
            </p:nvSpPr>
            <p:spPr bwMode="auto">
              <a:xfrm>
                <a:off x="3552" y="1574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477228" name="Rectangle 44"/>
              <p:cNvSpPr>
                <a:spLocks noChangeArrowheads="1"/>
              </p:cNvSpPr>
              <p:nvPr/>
            </p:nvSpPr>
            <p:spPr bwMode="auto">
              <a:xfrm>
                <a:off x="3562" y="157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29" name="Rectangle 45"/>
              <p:cNvSpPr>
                <a:spLocks noChangeArrowheads="1"/>
              </p:cNvSpPr>
              <p:nvPr/>
            </p:nvSpPr>
            <p:spPr bwMode="auto">
              <a:xfrm>
                <a:off x="3802" y="157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30" name="Rectangle 46"/>
              <p:cNvSpPr>
                <a:spLocks noChangeArrowheads="1"/>
              </p:cNvSpPr>
              <p:nvPr/>
            </p:nvSpPr>
            <p:spPr bwMode="auto">
              <a:xfrm>
                <a:off x="4042" y="1574"/>
                <a:ext cx="326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4741" y="2188"/>
              <a:ext cx="491" cy="490"/>
              <a:chOff x="4512" y="1334"/>
              <a:chExt cx="491" cy="490"/>
            </a:xfrm>
          </p:grpSpPr>
          <p:sp>
            <p:nvSpPr>
              <p:cNvPr id="477232" name="Text Box 48"/>
              <p:cNvSpPr txBox="1">
                <a:spLocks noChangeArrowheads="1"/>
              </p:cNvSpPr>
              <p:nvPr/>
            </p:nvSpPr>
            <p:spPr bwMode="auto">
              <a:xfrm>
                <a:off x="4603" y="1334"/>
                <a:ext cx="34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≥</a:t>
                </a: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77233" name="Rectangle 49"/>
              <p:cNvSpPr>
                <a:spLocks noChangeArrowheads="1"/>
              </p:cNvSpPr>
              <p:nvPr/>
            </p:nvSpPr>
            <p:spPr bwMode="auto">
              <a:xfrm>
                <a:off x="4522" y="1344"/>
                <a:ext cx="481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34" name="Text Box 50"/>
              <p:cNvSpPr txBox="1">
                <a:spLocks noChangeArrowheads="1"/>
              </p:cNvSpPr>
              <p:nvPr/>
            </p:nvSpPr>
            <p:spPr bwMode="auto">
              <a:xfrm>
                <a:off x="4512" y="1574"/>
                <a:ext cx="2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477235" name="Rectangle 51"/>
              <p:cNvSpPr>
                <a:spLocks noChangeArrowheads="1"/>
              </p:cNvSpPr>
              <p:nvPr/>
            </p:nvSpPr>
            <p:spPr bwMode="auto">
              <a:xfrm>
                <a:off x="4522" y="157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7236" name="Rectangle 52"/>
              <p:cNvSpPr>
                <a:spLocks noChangeArrowheads="1"/>
              </p:cNvSpPr>
              <p:nvPr/>
            </p:nvSpPr>
            <p:spPr bwMode="auto">
              <a:xfrm>
                <a:off x="4762" y="1574"/>
                <a:ext cx="24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7237" name="Freeform 53"/>
            <p:cNvSpPr>
              <a:spLocks/>
            </p:cNvSpPr>
            <p:nvPr/>
          </p:nvSpPr>
          <p:spPr bwMode="auto">
            <a:xfrm>
              <a:off x="1392" y="2678"/>
              <a:ext cx="345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3456" y="240"/>
                </a:cxn>
              </a:cxnLst>
              <a:rect l="0" t="0" r="r" b="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8" name="Freeform 54"/>
            <p:cNvSpPr>
              <a:spLocks/>
            </p:cNvSpPr>
            <p:nvPr/>
          </p:nvSpPr>
          <p:spPr bwMode="auto">
            <a:xfrm>
              <a:off x="3168" y="2678"/>
              <a:ext cx="1" cy="10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0" t="0" r="r" b="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39" name="Freeform 55"/>
            <p:cNvSpPr>
              <a:spLocks/>
            </p:cNvSpPr>
            <p:nvPr/>
          </p:nvSpPr>
          <p:spPr bwMode="auto">
            <a:xfrm>
              <a:off x="4272" y="2678"/>
              <a:ext cx="1" cy="1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0" t="0" r="r" b="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0" name="Freeform 56"/>
            <p:cNvSpPr>
              <a:spLocks/>
            </p:cNvSpPr>
            <p:nvPr/>
          </p:nvSpPr>
          <p:spPr bwMode="auto">
            <a:xfrm>
              <a:off x="1296" y="2678"/>
              <a:ext cx="2977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0" t="0" r="r" b="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1" name="Freeform 57"/>
            <p:cNvSpPr>
              <a:spLocks/>
            </p:cNvSpPr>
            <p:nvPr/>
          </p:nvSpPr>
          <p:spPr bwMode="auto">
            <a:xfrm>
              <a:off x="1008" y="2678"/>
              <a:ext cx="283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0" t="0" r="r" b="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2" name="Freeform 58"/>
            <p:cNvSpPr>
              <a:spLocks/>
            </p:cNvSpPr>
            <p:nvPr/>
          </p:nvSpPr>
          <p:spPr bwMode="auto">
            <a:xfrm>
              <a:off x="912" y="2678"/>
              <a:ext cx="2256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2304" y="576"/>
                </a:cxn>
              </a:cxnLst>
              <a:rect l="0" t="0" r="r" b="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3" name="Freeform 59"/>
            <p:cNvSpPr>
              <a:spLocks/>
            </p:cNvSpPr>
            <p:nvPr/>
          </p:nvSpPr>
          <p:spPr bwMode="auto">
            <a:xfrm>
              <a:off x="672" y="2678"/>
              <a:ext cx="1776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0" t="0" r="r" b="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4" name="Freeform 60"/>
            <p:cNvSpPr>
              <a:spLocks/>
            </p:cNvSpPr>
            <p:nvPr/>
          </p:nvSpPr>
          <p:spPr bwMode="auto">
            <a:xfrm>
              <a:off x="576" y="2678"/>
              <a:ext cx="115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152" y="768"/>
                </a:cxn>
              </a:cxnLst>
              <a:rect l="0" t="0" r="r" b="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5" name="Line 61"/>
            <p:cNvSpPr>
              <a:spLocks noChangeShapeType="1"/>
            </p:cNvSpPr>
            <p:nvPr/>
          </p:nvSpPr>
          <p:spPr bwMode="auto">
            <a:xfrm>
              <a:off x="1824" y="267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6" name="Line 62"/>
            <p:cNvSpPr>
              <a:spLocks noChangeShapeType="1"/>
            </p:cNvSpPr>
            <p:nvPr/>
          </p:nvSpPr>
          <p:spPr bwMode="auto">
            <a:xfrm>
              <a:off x="1920" y="2688"/>
              <a:ext cx="0" cy="3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7" name="Line 63"/>
            <p:cNvSpPr>
              <a:spLocks noChangeShapeType="1"/>
            </p:cNvSpPr>
            <p:nvPr/>
          </p:nvSpPr>
          <p:spPr bwMode="auto">
            <a:xfrm>
              <a:off x="2592" y="267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8" name="Line 64"/>
            <p:cNvSpPr>
              <a:spLocks noChangeShapeType="1"/>
            </p:cNvSpPr>
            <p:nvPr/>
          </p:nvSpPr>
          <p:spPr bwMode="auto">
            <a:xfrm>
              <a:off x="2832" y="267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49" name="Line 65"/>
            <p:cNvSpPr>
              <a:spLocks noChangeShapeType="1"/>
            </p:cNvSpPr>
            <p:nvPr/>
          </p:nvSpPr>
          <p:spPr bwMode="auto">
            <a:xfrm>
              <a:off x="2688" y="267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0" name="Line 66"/>
            <p:cNvSpPr>
              <a:spLocks noChangeShapeType="1"/>
            </p:cNvSpPr>
            <p:nvPr/>
          </p:nvSpPr>
          <p:spPr bwMode="auto">
            <a:xfrm>
              <a:off x="2928" y="267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1" name="Line 67"/>
            <p:cNvSpPr>
              <a:spLocks noChangeShapeType="1"/>
            </p:cNvSpPr>
            <p:nvPr/>
          </p:nvSpPr>
          <p:spPr bwMode="auto">
            <a:xfrm>
              <a:off x="3024" y="267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2" name="Line 68"/>
            <p:cNvSpPr>
              <a:spLocks noChangeShapeType="1"/>
            </p:cNvSpPr>
            <p:nvPr/>
          </p:nvSpPr>
          <p:spPr bwMode="auto">
            <a:xfrm>
              <a:off x="3264" y="267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3" name="Line 69"/>
            <p:cNvSpPr>
              <a:spLocks noChangeShapeType="1"/>
            </p:cNvSpPr>
            <p:nvPr/>
          </p:nvSpPr>
          <p:spPr bwMode="auto">
            <a:xfrm>
              <a:off x="3360" y="267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4" name="Line 70"/>
            <p:cNvSpPr>
              <a:spLocks noChangeShapeType="1"/>
            </p:cNvSpPr>
            <p:nvPr/>
          </p:nvSpPr>
          <p:spPr bwMode="auto">
            <a:xfrm>
              <a:off x="4032" y="267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5" name="Line 71"/>
            <p:cNvSpPr>
              <a:spLocks noChangeShapeType="1"/>
            </p:cNvSpPr>
            <p:nvPr/>
          </p:nvSpPr>
          <p:spPr bwMode="auto">
            <a:xfrm>
              <a:off x="4128" y="267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6" name="Line 72"/>
            <p:cNvSpPr>
              <a:spLocks noChangeShapeType="1"/>
            </p:cNvSpPr>
            <p:nvPr/>
          </p:nvSpPr>
          <p:spPr bwMode="auto">
            <a:xfrm>
              <a:off x="4368" y="267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7" name="Line 73"/>
            <p:cNvSpPr>
              <a:spLocks noChangeShapeType="1"/>
            </p:cNvSpPr>
            <p:nvPr/>
          </p:nvSpPr>
          <p:spPr bwMode="auto">
            <a:xfrm>
              <a:off x="4464" y="267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8" name="Line 74"/>
            <p:cNvSpPr>
              <a:spLocks noChangeShapeType="1"/>
            </p:cNvSpPr>
            <p:nvPr/>
          </p:nvSpPr>
          <p:spPr bwMode="auto">
            <a:xfrm>
              <a:off x="5184" y="267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59" name="Oval 75"/>
            <p:cNvSpPr>
              <a:spLocks noChangeArrowheads="1"/>
            </p:cNvSpPr>
            <p:nvPr/>
          </p:nvSpPr>
          <p:spPr bwMode="auto">
            <a:xfrm>
              <a:off x="791" y="215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60" name="Oval 76"/>
            <p:cNvSpPr>
              <a:spLocks noChangeArrowheads="1"/>
            </p:cNvSpPr>
            <p:nvPr/>
          </p:nvSpPr>
          <p:spPr bwMode="auto">
            <a:xfrm>
              <a:off x="797" y="150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61" name="Oval 77"/>
            <p:cNvSpPr>
              <a:spLocks noChangeArrowheads="1"/>
            </p:cNvSpPr>
            <p:nvPr/>
          </p:nvSpPr>
          <p:spPr bwMode="auto">
            <a:xfrm>
              <a:off x="1843" y="239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62" name="Oval 78"/>
            <p:cNvSpPr>
              <a:spLocks noChangeArrowheads="1"/>
            </p:cNvSpPr>
            <p:nvPr/>
          </p:nvSpPr>
          <p:spPr bwMode="auto">
            <a:xfrm>
              <a:off x="2901" y="215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63" name="Oval 79"/>
            <p:cNvSpPr>
              <a:spLocks noChangeArrowheads="1"/>
            </p:cNvSpPr>
            <p:nvPr/>
          </p:nvSpPr>
          <p:spPr bwMode="auto">
            <a:xfrm>
              <a:off x="4057" y="215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64" name="Oval 80"/>
            <p:cNvSpPr>
              <a:spLocks noChangeArrowheads="1"/>
            </p:cNvSpPr>
            <p:nvPr/>
          </p:nvSpPr>
          <p:spPr bwMode="auto">
            <a:xfrm>
              <a:off x="4926" y="2150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81"/>
            <p:cNvGrpSpPr>
              <a:grpSpLocks/>
            </p:cNvGrpSpPr>
            <p:nvPr/>
          </p:nvGrpSpPr>
          <p:grpSpPr bwMode="auto">
            <a:xfrm>
              <a:off x="2736" y="1555"/>
              <a:ext cx="384" cy="250"/>
              <a:chOff x="2736" y="1555"/>
              <a:chExt cx="384" cy="250"/>
            </a:xfrm>
          </p:grpSpPr>
          <p:sp>
            <p:nvSpPr>
              <p:cNvPr id="477266" name="Text Box 82"/>
              <p:cNvSpPr txBox="1">
                <a:spLocks noChangeArrowheads="1"/>
              </p:cNvSpPr>
              <p:nvPr/>
            </p:nvSpPr>
            <p:spPr bwMode="auto">
              <a:xfrm>
                <a:off x="2788" y="1555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477267" name="Rectangle 83"/>
              <p:cNvSpPr>
                <a:spLocks noChangeArrowheads="1"/>
              </p:cNvSpPr>
              <p:nvPr/>
            </p:nvSpPr>
            <p:spPr bwMode="auto">
              <a:xfrm>
                <a:off x="2736" y="1555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84"/>
            <p:cNvGrpSpPr>
              <a:grpSpLocks/>
            </p:cNvGrpSpPr>
            <p:nvPr/>
          </p:nvGrpSpPr>
          <p:grpSpPr bwMode="auto">
            <a:xfrm>
              <a:off x="3888" y="1555"/>
              <a:ext cx="384" cy="250"/>
              <a:chOff x="3888" y="1555"/>
              <a:chExt cx="384" cy="250"/>
            </a:xfrm>
          </p:grpSpPr>
          <p:sp>
            <p:nvSpPr>
              <p:cNvPr id="477269" name="Text Box 85"/>
              <p:cNvSpPr txBox="1">
                <a:spLocks noChangeArrowheads="1"/>
              </p:cNvSpPr>
              <p:nvPr/>
            </p:nvSpPr>
            <p:spPr bwMode="auto">
              <a:xfrm>
                <a:off x="3944" y="1555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477270" name="Rectangle 86"/>
              <p:cNvSpPr>
                <a:spLocks noChangeArrowheads="1"/>
              </p:cNvSpPr>
              <p:nvPr/>
            </p:nvSpPr>
            <p:spPr bwMode="auto">
              <a:xfrm>
                <a:off x="3888" y="1555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87"/>
            <p:cNvGrpSpPr>
              <a:grpSpLocks/>
            </p:cNvGrpSpPr>
            <p:nvPr/>
          </p:nvGrpSpPr>
          <p:grpSpPr bwMode="auto">
            <a:xfrm>
              <a:off x="4772" y="1555"/>
              <a:ext cx="384" cy="250"/>
              <a:chOff x="4772" y="1555"/>
              <a:chExt cx="384" cy="250"/>
            </a:xfrm>
          </p:grpSpPr>
          <p:sp>
            <p:nvSpPr>
              <p:cNvPr id="477272" name="Text Box 88"/>
              <p:cNvSpPr txBox="1">
                <a:spLocks noChangeArrowheads="1"/>
              </p:cNvSpPr>
              <p:nvPr/>
            </p:nvSpPr>
            <p:spPr bwMode="auto">
              <a:xfrm>
                <a:off x="4828" y="1555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477273" name="Rectangle 89"/>
              <p:cNvSpPr>
                <a:spLocks noChangeArrowheads="1"/>
              </p:cNvSpPr>
              <p:nvPr/>
            </p:nvSpPr>
            <p:spPr bwMode="auto">
              <a:xfrm>
                <a:off x="4772" y="1555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7274" name="Oval 90"/>
            <p:cNvSpPr>
              <a:spLocks noChangeArrowheads="1"/>
            </p:cNvSpPr>
            <p:nvPr/>
          </p:nvSpPr>
          <p:spPr bwMode="auto">
            <a:xfrm>
              <a:off x="4926" y="150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75" name="Oval 91"/>
            <p:cNvSpPr>
              <a:spLocks noChangeArrowheads="1"/>
            </p:cNvSpPr>
            <p:nvPr/>
          </p:nvSpPr>
          <p:spPr bwMode="auto">
            <a:xfrm>
              <a:off x="4057" y="150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76" name="Oval 92"/>
            <p:cNvSpPr>
              <a:spLocks noChangeArrowheads="1"/>
            </p:cNvSpPr>
            <p:nvPr/>
          </p:nvSpPr>
          <p:spPr bwMode="auto">
            <a:xfrm>
              <a:off x="2901" y="150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7277" name="Freeform 93"/>
            <p:cNvSpPr>
              <a:spLocks/>
            </p:cNvSpPr>
            <p:nvPr/>
          </p:nvSpPr>
          <p:spPr bwMode="auto">
            <a:xfrm>
              <a:off x="816" y="1794"/>
              <a:ext cx="3" cy="3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62"/>
                </a:cxn>
              </a:cxnLst>
              <a:rect l="0" t="0" r="r" b="b"/>
              <a:pathLst>
                <a:path w="3" h="362">
                  <a:moveTo>
                    <a:pt x="0" y="0"/>
                  </a:moveTo>
                  <a:lnTo>
                    <a:pt x="3" y="36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78" name="Freeform 94"/>
            <p:cNvSpPr>
              <a:spLocks/>
            </p:cNvSpPr>
            <p:nvPr/>
          </p:nvSpPr>
          <p:spPr bwMode="auto">
            <a:xfrm>
              <a:off x="2927" y="1798"/>
              <a:ext cx="1" cy="36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62"/>
                </a:cxn>
              </a:cxnLst>
              <a:rect l="0" t="0" r="r" b="b"/>
              <a:pathLst>
                <a:path w="1" h="362">
                  <a:moveTo>
                    <a:pt x="1" y="0"/>
                  </a:moveTo>
                  <a:lnTo>
                    <a:pt x="0" y="36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79" name="Freeform 95"/>
            <p:cNvSpPr>
              <a:spLocks/>
            </p:cNvSpPr>
            <p:nvPr/>
          </p:nvSpPr>
          <p:spPr bwMode="auto">
            <a:xfrm>
              <a:off x="4080" y="1801"/>
              <a:ext cx="1" cy="3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9"/>
                </a:cxn>
              </a:cxnLst>
              <a:rect l="0" t="0" r="r" b="b"/>
              <a:pathLst>
                <a:path w="1" h="359">
                  <a:moveTo>
                    <a:pt x="0" y="0"/>
                  </a:moveTo>
                  <a:lnTo>
                    <a:pt x="0" y="35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80" name="Freeform 96"/>
            <p:cNvSpPr>
              <a:spLocks/>
            </p:cNvSpPr>
            <p:nvPr/>
          </p:nvSpPr>
          <p:spPr bwMode="auto">
            <a:xfrm>
              <a:off x="4953" y="1788"/>
              <a:ext cx="1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</a:cxnLst>
              <a:rect l="0" t="0" r="r" b="b"/>
              <a:pathLst>
                <a:path w="1" h="372">
                  <a:moveTo>
                    <a:pt x="0" y="0"/>
                  </a:moveTo>
                  <a:lnTo>
                    <a:pt x="0" y="3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81" name="Freeform 97"/>
            <p:cNvSpPr>
              <a:spLocks/>
            </p:cNvSpPr>
            <p:nvPr/>
          </p:nvSpPr>
          <p:spPr bwMode="auto">
            <a:xfrm>
              <a:off x="4953" y="1199"/>
              <a:ext cx="1" cy="30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0" t="0" r="r" b="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82" name="Freeform 98"/>
            <p:cNvSpPr>
              <a:spLocks/>
            </p:cNvSpPr>
            <p:nvPr/>
          </p:nvSpPr>
          <p:spPr bwMode="auto">
            <a:xfrm>
              <a:off x="4080" y="1211"/>
              <a:ext cx="1" cy="297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0" t="0" r="r" b="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83" name="Freeform 99"/>
            <p:cNvSpPr>
              <a:spLocks/>
            </p:cNvSpPr>
            <p:nvPr/>
          </p:nvSpPr>
          <p:spPr bwMode="auto">
            <a:xfrm>
              <a:off x="2928" y="1222"/>
              <a:ext cx="1" cy="286"/>
            </a:xfrm>
            <a:custGeom>
              <a:avLst/>
              <a:gdLst/>
              <a:ahLst/>
              <a:cxnLst>
                <a:cxn ang="0">
                  <a:pos x="0" y="286"/>
                </a:cxn>
                <a:cxn ang="0">
                  <a:pos x="0" y="0"/>
                </a:cxn>
              </a:cxnLst>
              <a:rect l="0" t="0" r="r" b="b"/>
              <a:pathLst>
                <a:path w="1" h="286">
                  <a:moveTo>
                    <a:pt x="0" y="28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84" name="Freeform 100"/>
            <p:cNvSpPr>
              <a:spLocks/>
            </p:cNvSpPr>
            <p:nvPr/>
          </p:nvSpPr>
          <p:spPr bwMode="auto">
            <a:xfrm>
              <a:off x="820" y="1230"/>
              <a:ext cx="2" cy="278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2" y="0"/>
                </a:cxn>
              </a:cxnLst>
              <a:rect l="0" t="0" r="r" b="b"/>
              <a:pathLst>
                <a:path w="2" h="278">
                  <a:moveTo>
                    <a:pt x="0" y="278"/>
                  </a:moveTo>
                  <a:lnTo>
                    <a:pt x="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85" name="Text Box 101"/>
            <p:cNvSpPr txBox="1">
              <a:spLocks noChangeArrowheads="1"/>
            </p:cNvSpPr>
            <p:nvPr/>
          </p:nvSpPr>
          <p:spPr bwMode="auto">
            <a:xfrm>
              <a:off x="5270" y="2527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477286" name="Line 102"/>
            <p:cNvSpPr>
              <a:spLocks noChangeShapeType="1"/>
            </p:cNvSpPr>
            <p:nvPr/>
          </p:nvSpPr>
          <p:spPr bwMode="auto">
            <a:xfrm>
              <a:off x="1200" y="267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87" name="Freeform 103"/>
            <p:cNvSpPr>
              <a:spLocks/>
            </p:cNvSpPr>
            <p:nvPr/>
          </p:nvSpPr>
          <p:spPr bwMode="auto">
            <a:xfrm>
              <a:off x="1104" y="2672"/>
              <a:ext cx="1" cy="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71"/>
                </a:cxn>
              </a:cxnLst>
              <a:rect l="0" t="0" r="r" b="b"/>
              <a:pathLst>
                <a:path w="1" h="771">
                  <a:moveTo>
                    <a:pt x="0" y="0"/>
                  </a:moveTo>
                  <a:lnTo>
                    <a:pt x="0" y="77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104"/>
            <p:cNvGrpSpPr>
              <a:grpSpLocks/>
            </p:cNvGrpSpPr>
            <p:nvPr/>
          </p:nvGrpSpPr>
          <p:grpSpPr bwMode="auto">
            <a:xfrm>
              <a:off x="1680" y="1555"/>
              <a:ext cx="384" cy="250"/>
              <a:chOff x="1680" y="1555"/>
              <a:chExt cx="384" cy="250"/>
            </a:xfrm>
          </p:grpSpPr>
          <p:sp>
            <p:nvSpPr>
              <p:cNvPr id="477289" name="Text Box 105"/>
              <p:cNvSpPr txBox="1">
                <a:spLocks noChangeArrowheads="1"/>
              </p:cNvSpPr>
              <p:nvPr/>
            </p:nvSpPr>
            <p:spPr bwMode="auto">
              <a:xfrm>
                <a:off x="1741" y="1555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477290" name="Rectangle 106"/>
              <p:cNvSpPr>
                <a:spLocks noChangeArrowheads="1"/>
              </p:cNvSpPr>
              <p:nvPr/>
            </p:nvSpPr>
            <p:spPr bwMode="auto">
              <a:xfrm>
                <a:off x="1680" y="1555"/>
                <a:ext cx="384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7291" name="Freeform 107"/>
            <p:cNvSpPr>
              <a:spLocks/>
            </p:cNvSpPr>
            <p:nvPr/>
          </p:nvSpPr>
          <p:spPr bwMode="auto">
            <a:xfrm>
              <a:off x="1871" y="1800"/>
              <a:ext cx="1" cy="59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95"/>
                </a:cxn>
              </a:cxnLst>
              <a:rect l="0" t="0" r="r" b="b"/>
              <a:pathLst>
                <a:path w="1" h="595">
                  <a:moveTo>
                    <a:pt x="1" y="0"/>
                  </a:moveTo>
                  <a:lnTo>
                    <a:pt x="0" y="59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292" name="Text Box 108"/>
            <p:cNvSpPr txBox="1">
              <a:spLocks noChangeArrowheads="1"/>
            </p:cNvSpPr>
            <p:nvPr/>
          </p:nvSpPr>
          <p:spPr bwMode="auto">
            <a:xfrm>
              <a:off x="278" y="3686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7293" name="Text Box 109"/>
            <p:cNvSpPr txBox="1">
              <a:spLocks noChangeArrowheads="1"/>
            </p:cNvSpPr>
            <p:nvPr/>
          </p:nvSpPr>
          <p:spPr bwMode="auto">
            <a:xfrm>
              <a:off x="1603" y="36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7294" name="Text Box 110"/>
            <p:cNvSpPr txBox="1">
              <a:spLocks noChangeArrowheads="1"/>
            </p:cNvSpPr>
            <p:nvPr/>
          </p:nvSpPr>
          <p:spPr bwMode="auto">
            <a:xfrm>
              <a:off x="2335" y="3686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7295" name="Text Box 111"/>
            <p:cNvSpPr txBox="1">
              <a:spLocks noChangeArrowheads="1"/>
            </p:cNvSpPr>
            <p:nvPr/>
          </p:nvSpPr>
          <p:spPr bwMode="auto">
            <a:xfrm>
              <a:off x="3055" y="36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7296" name="Text Box 112"/>
            <p:cNvSpPr txBox="1">
              <a:spLocks noChangeArrowheads="1"/>
            </p:cNvSpPr>
            <p:nvPr/>
          </p:nvSpPr>
          <p:spPr bwMode="auto">
            <a:xfrm>
              <a:off x="3727" y="3686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7297" name="Text Box 113"/>
            <p:cNvSpPr txBox="1">
              <a:spLocks noChangeArrowheads="1"/>
            </p:cNvSpPr>
            <p:nvPr/>
          </p:nvSpPr>
          <p:spPr bwMode="auto">
            <a:xfrm>
              <a:off x="4159" y="36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7298" name="Text Box 114"/>
            <p:cNvSpPr txBox="1">
              <a:spLocks noChangeArrowheads="1"/>
            </p:cNvSpPr>
            <p:nvPr/>
          </p:nvSpPr>
          <p:spPr bwMode="auto">
            <a:xfrm>
              <a:off x="4735" y="3686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7299" name="Text Box 115"/>
            <p:cNvSpPr txBox="1">
              <a:spLocks noChangeArrowheads="1"/>
            </p:cNvSpPr>
            <p:nvPr/>
          </p:nvSpPr>
          <p:spPr bwMode="auto">
            <a:xfrm>
              <a:off x="4992" y="368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7300" name="Freeform 116"/>
            <p:cNvSpPr>
              <a:spLocks/>
            </p:cNvSpPr>
            <p:nvPr/>
          </p:nvSpPr>
          <p:spPr bwMode="auto">
            <a:xfrm>
              <a:off x="1871" y="1248"/>
              <a:ext cx="1" cy="260"/>
            </a:xfrm>
            <a:custGeom>
              <a:avLst/>
              <a:gdLst/>
              <a:ahLst/>
              <a:cxnLst>
                <a:cxn ang="0">
                  <a:pos x="1" y="260"/>
                </a:cxn>
                <a:cxn ang="0">
                  <a:pos x="0" y="0"/>
                </a:cxn>
              </a:cxnLst>
              <a:rect l="0" t="0" r="r" b="b"/>
              <a:pathLst>
                <a:path w="1" h="260">
                  <a:moveTo>
                    <a:pt x="1" y="260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301" name="Freeform 117"/>
            <p:cNvSpPr>
              <a:spLocks/>
            </p:cNvSpPr>
            <p:nvPr/>
          </p:nvSpPr>
          <p:spPr bwMode="auto">
            <a:xfrm>
              <a:off x="816" y="2672"/>
              <a:ext cx="3" cy="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74"/>
                </a:cxn>
              </a:cxnLst>
              <a:rect l="0" t="0" r="r" b="b"/>
              <a:pathLst>
                <a:path w="3" h="774">
                  <a:moveTo>
                    <a:pt x="0" y="0"/>
                  </a:moveTo>
                  <a:lnTo>
                    <a:pt x="3" y="77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302" name="Freeform 118"/>
            <p:cNvSpPr>
              <a:spLocks/>
            </p:cNvSpPr>
            <p:nvPr/>
          </p:nvSpPr>
          <p:spPr bwMode="auto">
            <a:xfrm>
              <a:off x="383" y="2682"/>
              <a:ext cx="1" cy="1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0" t="0" r="r" b="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7303" name="Freeform 119"/>
            <p:cNvSpPr>
              <a:spLocks/>
            </p:cNvSpPr>
            <p:nvPr/>
          </p:nvSpPr>
          <p:spPr bwMode="auto">
            <a:xfrm>
              <a:off x="5087" y="2682"/>
              <a:ext cx="1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0" t="0" r="r" b="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7304" name="Rectangle 12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477305" name="AutoShape 1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autoUpdateAnimBg="0"/>
      <p:bldP spid="47718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ChangeArrowheads="1"/>
          </p:cNvSpPr>
          <p:nvPr/>
        </p:nvSpPr>
        <p:spPr bwMode="auto">
          <a:xfrm>
            <a:off x="2286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(6)  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=16 </a:t>
            </a:r>
            <a:r>
              <a:rPr lang="zh-CN" altLang="en-US" sz="3200">
                <a:latin typeface="Times New Roman" pitchFamily="18" charset="0"/>
              </a:rPr>
              <a:t>双重分组跳跃进位链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65250" y="2200275"/>
            <a:ext cx="152400" cy="1076325"/>
            <a:chOff x="860" y="1674"/>
            <a:chExt cx="96" cy="678"/>
          </a:xfrm>
        </p:grpSpPr>
        <p:sp>
          <p:nvSpPr>
            <p:cNvPr id="478212" name="Line 4"/>
            <p:cNvSpPr>
              <a:spLocks noChangeShapeType="1"/>
            </p:cNvSpPr>
            <p:nvPr/>
          </p:nvSpPr>
          <p:spPr bwMode="auto">
            <a:xfrm flipV="1">
              <a:off x="860" y="1674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13" name="Line 5"/>
            <p:cNvSpPr>
              <a:spLocks noChangeShapeType="1"/>
            </p:cNvSpPr>
            <p:nvPr/>
          </p:nvSpPr>
          <p:spPr bwMode="auto">
            <a:xfrm flipV="1">
              <a:off x="956" y="1674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52600" y="2895600"/>
            <a:ext cx="457200" cy="381000"/>
            <a:chOff x="1104" y="2112"/>
            <a:chExt cx="288" cy="240"/>
          </a:xfrm>
        </p:grpSpPr>
        <p:sp>
          <p:nvSpPr>
            <p:cNvPr id="478215" name="Line 7"/>
            <p:cNvSpPr>
              <a:spLocks noChangeShapeType="1"/>
            </p:cNvSpPr>
            <p:nvPr/>
          </p:nvSpPr>
          <p:spPr bwMode="auto">
            <a:xfrm flipV="1">
              <a:off x="1104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16" name="Line 8"/>
            <p:cNvSpPr>
              <a:spLocks noChangeShapeType="1"/>
            </p:cNvSpPr>
            <p:nvPr/>
          </p:nvSpPr>
          <p:spPr bwMode="auto">
            <a:xfrm flipV="1">
              <a:off x="1248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17" name="Line 9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43238" y="2209800"/>
            <a:ext cx="152400" cy="1076325"/>
            <a:chOff x="1917" y="1680"/>
            <a:chExt cx="96" cy="678"/>
          </a:xfrm>
        </p:grpSpPr>
        <p:sp>
          <p:nvSpPr>
            <p:cNvPr id="478219" name="Line 11"/>
            <p:cNvSpPr>
              <a:spLocks noChangeShapeType="1"/>
            </p:cNvSpPr>
            <p:nvPr/>
          </p:nvSpPr>
          <p:spPr bwMode="auto">
            <a:xfrm flipV="1">
              <a:off x="1917" y="1680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20" name="Line 12"/>
            <p:cNvSpPr>
              <a:spLocks noChangeShapeType="1"/>
            </p:cNvSpPr>
            <p:nvPr/>
          </p:nvSpPr>
          <p:spPr bwMode="auto">
            <a:xfrm flipV="1">
              <a:off x="2013" y="1680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429000" y="2905125"/>
            <a:ext cx="457200" cy="381000"/>
            <a:chOff x="2160" y="2118"/>
            <a:chExt cx="288" cy="240"/>
          </a:xfrm>
        </p:grpSpPr>
        <p:sp>
          <p:nvSpPr>
            <p:cNvPr id="478222" name="Line 14"/>
            <p:cNvSpPr>
              <a:spLocks noChangeShapeType="1"/>
            </p:cNvSpPr>
            <p:nvPr/>
          </p:nvSpPr>
          <p:spPr bwMode="auto">
            <a:xfrm flipV="1">
              <a:off x="2160" y="21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23" name="Line 15"/>
            <p:cNvSpPr>
              <a:spLocks noChangeShapeType="1"/>
            </p:cNvSpPr>
            <p:nvPr/>
          </p:nvSpPr>
          <p:spPr bwMode="auto">
            <a:xfrm flipV="1">
              <a:off x="2304" y="21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24" name="Line 16"/>
            <p:cNvSpPr>
              <a:spLocks noChangeShapeType="1"/>
            </p:cNvSpPr>
            <p:nvPr/>
          </p:nvSpPr>
          <p:spPr bwMode="auto">
            <a:xfrm flipV="1">
              <a:off x="2448" y="21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691063" y="2209800"/>
            <a:ext cx="152400" cy="1076325"/>
            <a:chOff x="2955" y="1680"/>
            <a:chExt cx="96" cy="678"/>
          </a:xfrm>
        </p:grpSpPr>
        <p:sp>
          <p:nvSpPr>
            <p:cNvPr id="478226" name="Line 18"/>
            <p:cNvSpPr>
              <a:spLocks noChangeShapeType="1"/>
            </p:cNvSpPr>
            <p:nvPr/>
          </p:nvSpPr>
          <p:spPr bwMode="auto">
            <a:xfrm flipV="1">
              <a:off x="2955" y="1680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27" name="Line 19"/>
            <p:cNvSpPr>
              <a:spLocks noChangeShapeType="1"/>
            </p:cNvSpPr>
            <p:nvPr/>
          </p:nvSpPr>
          <p:spPr bwMode="auto">
            <a:xfrm flipV="1">
              <a:off x="3051" y="1680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029200" y="2905125"/>
            <a:ext cx="457200" cy="381000"/>
            <a:chOff x="3168" y="2118"/>
            <a:chExt cx="288" cy="240"/>
          </a:xfrm>
        </p:grpSpPr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 flipV="1">
              <a:off x="3168" y="21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0" name="Line 22"/>
            <p:cNvSpPr>
              <a:spLocks noChangeShapeType="1"/>
            </p:cNvSpPr>
            <p:nvPr/>
          </p:nvSpPr>
          <p:spPr bwMode="auto">
            <a:xfrm flipV="1">
              <a:off x="3312" y="21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1" name="Line 23"/>
            <p:cNvSpPr>
              <a:spLocks noChangeShapeType="1"/>
            </p:cNvSpPr>
            <p:nvPr/>
          </p:nvSpPr>
          <p:spPr bwMode="auto">
            <a:xfrm flipV="1">
              <a:off x="3456" y="21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429375" y="2209800"/>
            <a:ext cx="152400" cy="1076325"/>
            <a:chOff x="4050" y="1680"/>
            <a:chExt cx="96" cy="678"/>
          </a:xfrm>
        </p:grpSpPr>
        <p:sp>
          <p:nvSpPr>
            <p:cNvPr id="478233" name="Line 25"/>
            <p:cNvSpPr>
              <a:spLocks noChangeShapeType="1"/>
            </p:cNvSpPr>
            <p:nvPr/>
          </p:nvSpPr>
          <p:spPr bwMode="auto">
            <a:xfrm flipV="1">
              <a:off x="4050" y="1680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4" name="Line 26"/>
            <p:cNvSpPr>
              <a:spLocks noChangeShapeType="1"/>
            </p:cNvSpPr>
            <p:nvPr/>
          </p:nvSpPr>
          <p:spPr bwMode="auto">
            <a:xfrm flipV="1">
              <a:off x="4146" y="1680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6781800" y="2905125"/>
            <a:ext cx="457200" cy="381000"/>
            <a:chOff x="4272" y="2118"/>
            <a:chExt cx="288" cy="240"/>
          </a:xfrm>
        </p:grpSpPr>
        <p:sp>
          <p:nvSpPr>
            <p:cNvPr id="478236" name="Line 28"/>
            <p:cNvSpPr>
              <a:spLocks noChangeShapeType="1"/>
            </p:cNvSpPr>
            <p:nvPr/>
          </p:nvSpPr>
          <p:spPr bwMode="auto">
            <a:xfrm flipV="1">
              <a:off x="4272" y="21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7" name="Line 29"/>
            <p:cNvSpPr>
              <a:spLocks noChangeShapeType="1"/>
            </p:cNvSpPr>
            <p:nvPr/>
          </p:nvSpPr>
          <p:spPr bwMode="auto">
            <a:xfrm flipV="1">
              <a:off x="4416" y="21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38" name="Line 30"/>
            <p:cNvSpPr>
              <a:spLocks noChangeShapeType="1"/>
            </p:cNvSpPr>
            <p:nvPr/>
          </p:nvSpPr>
          <p:spPr bwMode="auto">
            <a:xfrm flipV="1">
              <a:off x="4560" y="21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276350" y="3276600"/>
            <a:ext cx="6296025" cy="466725"/>
            <a:chOff x="804" y="2352"/>
            <a:chExt cx="3966" cy="294"/>
          </a:xfrm>
        </p:grpSpPr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804" y="2352"/>
              <a:ext cx="759" cy="288"/>
              <a:chOff x="804" y="2352"/>
              <a:chExt cx="759" cy="288"/>
            </a:xfrm>
          </p:grpSpPr>
          <p:sp>
            <p:nvSpPr>
              <p:cNvPr id="478241" name="Rectangle 33"/>
              <p:cNvSpPr>
                <a:spLocks noChangeArrowheads="1"/>
              </p:cNvSpPr>
              <p:nvPr/>
            </p:nvSpPr>
            <p:spPr bwMode="auto">
              <a:xfrm>
                <a:off x="812" y="2352"/>
                <a:ext cx="751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8242" name="Text Box 34"/>
              <p:cNvSpPr txBox="1">
                <a:spLocks noChangeArrowheads="1"/>
              </p:cNvSpPr>
              <p:nvPr/>
            </p:nvSpPr>
            <p:spPr bwMode="auto">
              <a:xfrm>
                <a:off x="804" y="2367"/>
                <a:ext cx="7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第 5 小组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1860" y="2358"/>
              <a:ext cx="759" cy="288"/>
              <a:chOff x="1860" y="2358"/>
              <a:chExt cx="759" cy="288"/>
            </a:xfrm>
          </p:grpSpPr>
          <p:sp>
            <p:nvSpPr>
              <p:cNvPr id="478244" name="Rectangle 36"/>
              <p:cNvSpPr>
                <a:spLocks noChangeArrowheads="1"/>
              </p:cNvSpPr>
              <p:nvPr/>
            </p:nvSpPr>
            <p:spPr bwMode="auto">
              <a:xfrm>
                <a:off x="1869" y="2358"/>
                <a:ext cx="75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8245" name="Text Box 37"/>
              <p:cNvSpPr txBox="1">
                <a:spLocks noChangeArrowheads="1"/>
              </p:cNvSpPr>
              <p:nvPr/>
            </p:nvSpPr>
            <p:spPr bwMode="auto">
              <a:xfrm>
                <a:off x="1860" y="2378"/>
                <a:ext cx="7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第 6 小组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2921" y="2358"/>
              <a:ext cx="759" cy="288"/>
              <a:chOff x="2921" y="2358"/>
              <a:chExt cx="759" cy="288"/>
            </a:xfrm>
          </p:grpSpPr>
          <p:sp>
            <p:nvSpPr>
              <p:cNvPr id="478247" name="Rectangle 39"/>
              <p:cNvSpPr>
                <a:spLocks noChangeArrowheads="1"/>
              </p:cNvSpPr>
              <p:nvPr/>
            </p:nvSpPr>
            <p:spPr bwMode="auto">
              <a:xfrm>
                <a:off x="2921" y="2358"/>
                <a:ext cx="75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8248" name="Text Box 40"/>
              <p:cNvSpPr txBox="1">
                <a:spLocks noChangeArrowheads="1"/>
              </p:cNvSpPr>
              <p:nvPr/>
            </p:nvSpPr>
            <p:spPr bwMode="auto">
              <a:xfrm>
                <a:off x="2921" y="2373"/>
                <a:ext cx="7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第 7 小组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4002" y="2358"/>
              <a:ext cx="768" cy="288"/>
              <a:chOff x="4002" y="2358"/>
              <a:chExt cx="768" cy="288"/>
            </a:xfrm>
          </p:grpSpPr>
          <p:sp>
            <p:nvSpPr>
              <p:cNvPr id="478250" name="Rectangle 42"/>
              <p:cNvSpPr>
                <a:spLocks noChangeArrowheads="1"/>
              </p:cNvSpPr>
              <p:nvPr/>
            </p:nvSpPr>
            <p:spPr bwMode="auto">
              <a:xfrm>
                <a:off x="4002" y="2358"/>
                <a:ext cx="750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8251" name="Text Box 43"/>
              <p:cNvSpPr txBox="1">
                <a:spLocks noChangeArrowheads="1"/>
              </p:cNvSpPr>
              <p:nvPr/>
            </p:nvSpPr>
            <p:spPr bwMode="auto">
              <a:xfrm>
                <a:off x="4011" y="2373"/>
                <a:ext cx="7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第 8 小组</a:t>
                </a:r>
              </a:p>
            </p:txBody>
          </p:sp>
        </p:grp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1212850" y="1676400"/>
            <a:ext cx="6297613" cy="533400"/>
            <a:chOff x="305" y="2400"/>
            <a:chExt cx="3967" cy="336"/>
          </a:xfrm>
        </p:grpSpPr>
        <p:sp>
          <p:nvSpPr>
            <p:cNvPr id="478253" name="Rectangle 45"/>
            <p:cNvSpPr>
              <a:spLocks noChangeArrowheads="1"/>
            </p:cNvSpPr>
            <p:nvPr/>
          </p:nvSpPr>
          <p:spPr bwMode="auto">
            <a:xfrm>
              <a:off x="305" y="2400"/>
              <a:ext cx="3967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8254" name="Text Box 46"/>
            <p:cNvSpPr txBox="1">
              <a:spLocks noChangeArrowheads="1"/>
            </p:cNvSpPr>
            <p:nvPr/>
          </p:nvSpPr>
          <p:spPr bwMode="auto">
            <a:xfrm>
              <a:off x="1174" y="2426"/>
              <a:ext cx="22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第    二    重    进    位    链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365250" y="990600"/>
            <a:ext cx="5002213" cy="685800"/>
            <a:chOff x="860" y="912"/>
            <a:chExt cx="3151" cy="432"/>
          </a:xfrm>
        </p:grpSpPr>
        <p:sp>
          <p:nvSpPr>
            <p:cNvPr id="478256" name="Line 48"/>
            <p:cNvSpPr>
              <a:spLocks noChangeShapeType="1"/>
            </p:cNvSpPr>
            <p:nvPr/>
          </p:nvSpPr>
          <p:spPr bwMode="auto">
            <a:xfrm flipV="1">
              <a:off x="860" y="91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57" name="Line 49"/>
            <p:cNvSpPr>
              <a:spLocks noChangeShapeType="1"/>
            </p:cNvSpPr>
            <p:nvPr/>
          </p:nvSpPr>
          <p:spPr bwMode="auto">
            <a:xfrm flipV="1">
              <a:off x="1917" y="91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58" name="Line 50"/>
            <p:cNvSpPr>
              <a:spLocks noChangeShapeType="1"/>
            </p:cNvSpPr>
            <p:nvPr/>
          </p:nvSpPr>
          <p:spPr bwMode="auto">
            <a:xfrm flipV="1">
              <a:off x="2955" y="91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59" name="Line 51"/>
            <p:cNvSpPr>
              <a:spLocks noChangeShapeType="1"/>
            </p:cNvSpPr>
            <p:nvPr/>
          </p:nvSpPr>
          <p:spPr bwMode="auto">
            <a:xfrm flipV="1">
              <a:off x="4011" y="91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984250" y="2193925"/>
            <a:ext cx="962025" cy="396875"/>
            <a:chOff x="620" y="1670"/>
            <a:chExt cx="606" cy="250"/>
          </a:xfrm>
        </p:grpSpPr>
        <p:sp>
          <p:nvSpPr>
            <p:cNvPr id="478261" name="Text Box 53"/>
            <p:cNvSpPr txBox="1">
              <a:spLocks noChangeArrowheads="1"/>
            </p:cNvSpPr>
            <p:nvPr/>
          </p:nvSpPr>
          <p:spPr bwMode="auto">
            <a:xfrm>
              <a:off x="620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8262" name="Text Box 54"/>
            <p:cNvSpPr txBox="1">
              <a:spLocks noChangeArrowheads="1"/>
            </p:cNvSpPr>
            <p:nvPr/>
          </p:nvSpPr>
          <p:spPr bwMode="auto">
            <a:xfrm>
              <a:off x="960" y="167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2662238" y="2193925"/>
            <a:ext cx="962025" cy="403225"/>
            <a:chOff x="1677" y="1382"/>
            <a:chExt cx="606" cy="254"/>
          </a:xfrm>
        </p:grpSpPr>
        <p:sp>
          <p:nvSpPr>
            <p:cNvPr id="478264" name="Text Box 56"/>
            <p:cNvSpPr txBox="1">
              <a:spLocks noChangeArrowheads="1"/>
            </p:cNvSpPr>
            <p:nvPr/>
          </p:nvSpPr>
          <p:spPr bwMode="auto">
            <a:xfrm>
              <a:off x="1677" y="1386"/>
              <a:ext cx="2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18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8265" name="Text Box 57"/>
            <p:cNvSpPr txBox="1">
              <a:spLocks noChangeArrowheads="1"/>
            </p:cNvSpPr>
            <p:nvPr/>
          </p:nvSpPr>
          <p:spPr bwMode="auto">
            <a:xfrm>
              <a:off x="2017" y="1382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4310063" y="2193925"/>
            <a:ext cx="962025" cy="396875"/>
            <a:chOff x="2715" y="1670"/>
            <a:chExt cx="606" cy="250"/>
          </a:xfrm>
        </p:grpSpPr>
        <p:sp>
          <p:nvSpPr>
            <p:cNvPr id="478267" name="Text Box 59"/>
            <p:cNvSpPr txBox="1">
              <a:spLocks noChangeArrowheads="1"/>
            </p:cNvSpPr>
            <p:nvPr/>
          </p:nvSpPr>
          <p:spPr bwMode="auto">
            <a:xfrm>
              <a:off x="2715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8268" name="Text Box 60"/>
            <p:cNvSpPr txBox="1">
              <a:spLocks noChangeArrowheads="1"/>
            </p:cNvSpPr>
            <p:nvPr/>
          </p:nvSpPr>
          <p:spPr bwMode="auto">
            <a:xfrm>
              <a:off x="3055" y="167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6062663" y="2193925"/>
            <a:ext cx="962025" cy="396875"/>
            <a:chOff x="3819" y="1670"/>
            <a:chExt cx="606" cy="250"/>
          </a:xfrm>
        </p:grpSpPr>
        <p:sp>
          <p:nvSpPr>
            <p:cNvPr id="478270" name="Text Box 62"/>
            <p:cNvSpPr txBox="1">
              <a:spLocks noChangeArrowheads="1"/>
            </p:cNvSpPr>
            <p:nvPr/>
          </p:nvSpPr>
          <p:spPr bwMode="auto">
            <a:xfrm>
              <a:off x="3819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8271" name="Text Box 63"/>
            <p:cNvSpPr txBox="1">
              <a:spLocks noChangeArrowheads="1"/>
            </p:cNvSpPr>
            <p:nvPr/>
          </p:nvSpPr>
          <p:spPr bwMode="auto">
            <a:xfrm>
              <a:off x="4159" y="1670"/>
              <a:ext cx="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1157288" y="685800"/>
            <a:ext cx="5472112" cy="411163"/>
            <a:chOff x="729" y="432"/>
            <a:chExt cx="3447" cy="259"/>
          </a:xfrm>
        </p:grpSpPr>
        <p:sp>
          <p:nvSpPr>
            <p:cNvPr id="478273" name="Text Box 65"/>
            <p:cNvSpPr txBox="1">
              <a:spLocks noChangeArrowheads="1"/>
            </p:cNvSpPr>
            <p:nvPr/>
          </p:nvSpPr>
          <p:spPr bwMode="auto">
            <a:xfrm>
              <a:off x="729" y="441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478274" name="Text Box 66"/>
            <p:cNvSpPr txBox="1">
              <a:spLocks noChangeArrowheads="1"/>
            </p:cNvSpPr>
            <p:nvPr/>
          </p:nvSpPr>
          <p:spPr bwMode="auto">
            <a:xfrm>
              <a:off x="1785" y="43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78275" name="Text Box 67"/>
            <p:cNvSpPr txBox="1">
              <a:spLocks noChangeArrowheads="1"/>
            </p:cNvSpPr>
            <p:nvPr/>
          </p:nvSpPr>
          <p:spPr bwMode="auto">
            <a:xfrm>
              <a:off x="2811" y="432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8276" name="Text Box 68"/>
            <p:cNvSpPr txBox="1">
              <a:spLocks noChangeArrowheads="1"/>
            </p:cNvSpPr>
            <p:nvPr/>
          </p:nvSpPr>
          <p:spPr bwMode="auto">
            <a:xfrm>
              <a:off x="3901" y="432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78277" name="Text Box 69"/>
          <p:cNvSpPr txBox="1">
            <a:spLocks noChangeArrowheads="1"/>
          </p:cNvSpPr>
          <p:nvPr/>
        </p:nvSpPr>
        <p:spPr bwMode="auto">
          <a:xfrm>
            <a:off x="1577975" y="2498725"/>
            <a:ext cx="769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14~12</a:t>
            </a:r>
          </a:p>
        </p:txBody>
      </p:sp>
      <p:sp>
        <p:nvSpPr>
          <p:cNvPr id="478278" name="Text Box 70"/>
          <p:cNvSpPr txBox="1">
            <a:spLocks noChangeArrowheads="1"/>
          </p:cNvSpPr>
          <p:nvPr/>
        </p:nvSpPr>
        <p:spPr bwMode="auto">
          <a:xfrm>
            <a:off x="3260725" y="2514600"/>
            <a:ext cx="68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10~8</a:t>
            </a:r>
          </a:p>
        </p:txBody>
      </p:sp>
      <p:sp>
        <p:nvSpPr>
          <p:cNvPr id="478279" name="Text Box 71"/>
          <p:cNvSpPr txBox="1">
            <a:spLocks noChangeArrowheads="1"/>
          </p:cNvSpPr>
          <p:nvPr/>
        </p:nvSpPr>
        <p:spPr bwMode="auto">
          <a:xfrm>
            <a:off x="4943475" y="2514600"/>
            <a:ext cx="604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6~4</a:t>
            </a:r>
          </a:p>
        </p:txBody>
      </p:sp>
      <p:sp>
        <p:nvSpPr>
          <p:cNvPr id="478280" name="Text Box 72"/>
          <p:cNvSpPr txBox="1">
            <a:spLocks noChangeArrowheads="1"/>
          </p:cNvSpPr>
          <p:nvPr/>
        </p:nvSpPr>
        <p:spPr bwMode="auto">
          <a:xfrm>
            <a:off x="6696075" y="2514600"/>
            <a:ext cx="604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2~0</a:t>
            </a:r>
          </a:p>
        </p:txBody>
      </p:sp>
      <p:grpSp>
        <p:nvGrpSpPr>
          <p:cNvPr id="22" name="Group 73"/>
          <p:cNvGrpSpPr>
            <a:grpSpLocks/>
          </p:cNvGrpSpPr>
          <p:nvPr/>
        </p:nvGrpSpPr>
        <p:grpSpPr bwMode="auto">
          <a:xfrm>
            <a:off x="2481263" y="1371600"/>
            <a:ext cx="3886200" cy="2133600"/>
            <a:chOff x="1563" y="1152"/>
            <a:chExt cx="2448" cy="1344"/>
          </a:xfrm>
        </p:grpSpPr>
        <p:sp>
          <p:nvSpPr>
            <p:cNvPr id="478282" name="Freeform 74"/>
            <p:cNvSpPr>
              <a:spLocks/>
            </p:cNvSpPr>
            <p:nvPr/>
          </p:nvSpPr>
          <p:spPr bwMode="auto">
            <a:xfrm>
              <a:off x="1563" y="1152"/>
              <a:ext cx="351" cy="1344"/>
            </a:xfrm>
            <a:custGeom>
              <a:avLst/>
              <a:gdLst/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51" y="0"/>
                </a:cxn>
              </a:cxnLst>
              <a:rect l="0" t="0" r="r" b="b"/>
              <a:pathLst>
                <a:path w="351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51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83" name="Freeform 75"/>
            <p:cNvSpPr>
              <a:spLocks/>
            </p:cNvSpPr>
            <p:nvPr/>
          </p:nvSpPr>
          <p:spPr bwMode="auto">
            <a:xfrm>
              <a:off x="2619" y="1152"/>
              <a:ext cx="336" cy="1344"/>
            </a:xfrm>
            <a:custGeom>
              <a:avLst/>
              <a:gdLst/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84" name="Freeform 76"/>
            <p:cNvSpPr>
              <a:spLocks/>
            </p:cNvSpPr>
            <p:nvPr/>
          </p:nvSpPr>
          <p:spPr bwMode="auto">
            <a:xfrm>
              <a:off x="3675" y="1152"/>
              <a:ext cx="336" cy="1344"/>
            </a:xfrm>
            <a:custGeom>
              <a:avLst/>
              <a:gdLst/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77"/>
          <p:cNvGrpSpPr>
            <a:grpSpLocks/>
          </p:cNvGrpSpPr>
          <p:nvPr/>
        </p:nvGrpSpPr>
        <p:grpSpPr bwMode="auto">
          <a:xfrm>
            <a:off x="1239838" y="3733800"/>
            <a:ext cx="6227762" cy="777875"/>
            <a:chOff x="781" y="2352"/>
            <a:chExt cx="3923" cy="490"/>
          </a:xfrm>
        </p:grpSpPr>
        <p:sp>
          <p:nvSpPr>
            <p:cNvPr id="478286" name="Line 78"/>
            <p:cNvSpPr>
              <a:spLocks noChangeShapeType="1"/>
            </p:cNvSpPr>
            <p:nvPr/>
          </p:nvSpPr>
          <p:spPr bwMode="auto">
            <a:xfrm flipV="1">
              <a:off x="833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87" name="Line 79"/>
            <p:cNvSpPr>
              <a:spLocks noChangeShapeType="1"/>
            </p:cNvSpPr>
            <p:nvPr/>
          </p:nvSpPr>
          <p:spPr bwMode="auto">
            <a:xfrm flipV="1">
              <a:off x="1121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88" name="Text Box 80"/>
            <p:cNvSpPr txBox="1">
              <a:spLocks noChangeArrowheads="1"/>
            </p:cNvSpPr>
            <p:nvPr/>
          </p:nvSpPr>
          <p:spPr bwMode="auto">
            <a:xfrm>
              <a:off x="781" y="2592"/>
              <a:ext cx="4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15~12</a:t>
              </a:r>
            </a:p>
          </p:txBody>
        </p:sp>
        <p:sp>
          <p:nvSpPr>
            <p:cNvPr id="478289" name="Text Box 81"/>
            <p:cNvSpPr txBox="1">
              <a:spLocks noChangeArrowheads="1"/>
            </p:cNvSpPr>
            <p:nvPr/>
          </p:nvSpPr>
          <p:spPr bwMode="auto">
            <a:xfrm>
              <a:off x="1211" y="2592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15~12</a:t>
              </a:r>
            </a:p>
          </p:txBody>
        </p:sp>
        <p:sp>
          <p:nvSpPr>
            <p:cNvPr id="478290" name="Text Box 82"/>
            <p:cNvSpPr txBox="1">
              <a:spLocks noChangeArrowheads="1"/>
            </p:cNvSpPr>
            <p:nvPr/>
          </p:nvSpPr>
          <p:spPr bwMode="auto">
            <a:xfrm>
              <a:off x="1872" y="2592"/>
              <a:ext cx="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11~8</a:t>
              </a:r>
            </a:p>
          </p:txBody>
        </p:sp>
        <p:sp>
          <p:nvSpPr>
            <p:cNvPr id="478291" name="Text Box 83"/>
            <p:cNvSpPr txBox="1">
              <a:spLocks noChangeArrowheads="1"/>
            </p:cNvSpPr>
            <p:nvPr/>
          </p:nvSpPr>
          <p:spPr bwMode="auto">
            <a:xfrm>
              <a:off x="2256" y="2592"/>
              <a:ext cx="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11~8</a:t>
              </a:r>
            </a:p>
          </p:txBody>
        </p:sp>
        <p:sp>
          <p:nvSpPr>
            <p:cNvPr id="478292" name="Text Box 84"/>
            <p:cNvSpPr txBox="1">
              <a:spLocks noChangeArrowheads="1"/>
            </p:cNvSpPr>
            <p:nvPr/>
          </p:nvSpPr>
          <p:spPr bwMode="auto">
            <a:xfrm>
              <a:off x="2891" y="2592"/>
              <a:ext cx="3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7~4</a:t>
              </a:r>
            </a:p>
          </p:txBody>
        </p:sp>
        <p:sp>
          <p:nvSpPr>
            <p:cNvPr id="478293" name="Text Box 85"/>
            <p:cNvSpPr txBox="1">
              <a:spLocks noChangeArrowheads="1"/>
            </p:cNvSpPr>
            <p:nvPr/>
          </p:nvSpPr>
          <p:spPr bwMode="auto">
            <a:xfrm>
              <a:off x="3360" y="2592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7~4</a:t>
              </a:r>
            </a:p>
          </p:txBody>
        </p:sp>
        <p:sp>
          <p:nvSpPr>
            <p:cNvPr id="478294" name="Text Box 86"/>
            <p:cNvSpPr txBox="1">
              <a:spLocks noChangeArrowheads="1"/>
            </p:cNvSpPr>
            <p:nvPr/>
          </p:nvSpPr>
          <p:spPr bwMode="auto">
            <a:xfrm>
              <a:off x="3957" y="2592"/>
              <a:ext cx="3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3~0</a:t>
              </a:r>
            </a:p>
          </p:txBody>
        </p:sp>
        <p:sp>
          <p:nvSpPr>
            <p:cNvPr id="478295" name="Text Box 87"/>
            <p:cNvSpPr txBox="1">
              <a:spLocks noChangeArrowheads="1"/>
            </p:cNvSpPr>
            <p:nvPr/>
          </p:nvSpPr>
          <p:spPr bwMode="auto">
            <a:xfrm>
              <a:off x="4377" y="2592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3~0</a:t>
              </a:r>
            </a:p>
          </p:txBody>
        </p:sp>
        <p:sp>
          <p:nvSpPr>
            <p:cNvPr id="478296" name="Line 88"/>
            <p:cNvSpPr>
              <a:spLocks noChangeShapeType="1"/>
            </p:cNvSpPr>
            <p:nvPr/>
          </p:nvSpPr>
          <p:spPr bwMode="auto">
            <a:xfrm flipV="1">
              <a:off x="929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97" name="Line 89"/>
            <p:cNvSpPr>
              <a:spLocks noChangeShapeType="1"/>
            </p:cNvSpPr>
            <p:nvPr/>
          </p:nvSpPr>
          <p:spPr bwMode="auto">
            <a:xfrm flipV="1">
              <a:off x="1025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98" name="Line 90"/>
            <p:cNvSpPr>
              <a:spLocks noChangeShapeType="1"/>
            </p:cNvSpPr>
            <p:nvPr/>
          </p:nvSpPr>
          <p:spPr bwMode="auto">
            <a:xfrm flipV="1">
              <a:off x="1265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299" name="Line 91"/>
            <p:cNvSpPr>
              <a:spLocks noChangeShapeType="1"/>
            </p:cNvSpPr>
            <p:nvPr/>
          </p:nvSpPr>
          <p:spPr bwMode="auto">
            <a:xfrm flipV="1">
              <a:off x="1361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0" name="Line 92"/>
            <p:cNvSpPr>
              <a:spLocks noChangeShapeType="1"/>
            </p:cNvSpPr>
            <p:nvPr/>
          </p:nvSpPr>
          <p:spPr bwMode="auto">
            <a:xfrm flipV="1">
              <a:off x="1457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1" name="Line 93"/>
            <p:cNvSpPr>
              <a:spLocks noChangeShapeType="1"/>
            </p:cNvSpPr>
            <p:nvPr/>
          </p:nvSpPr>
          <p:spPr bwMode="auto">
            <a:xfrm flipV="1">
              <a:off x="1553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2" name="Line 94"/>
            <p:cNvSpPr>
              <a:spLocks noChangeShapeType="1"/>
            </p:cNvSpPr>
            <p:nvPr/>
          </p:nvSpPr>
          <p:spPr bwMode="auto">
            <a:xfrm flipV="1">
              <a:off x="1906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3" name="Line 95"/>
            <p:cNvSpPr>
              <a:spLocks noChangeShapeType="1"/>
            </p:cNvSpPr>
            <p:nvPr/>
          </p:nvSpPr>
          <p:spPr bwMode="auto">
            <a:xfrm flipV="1">
              <a:off x="2194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4" name="Line 96"/>
            <p:cNvSpPr>
              <a:spLocks noChangeShapeType="1"/>
            </p:cNvSpPr>
            <p:nvPr/>
          </p:nvSpPr>
          <p:spPr bwMode="auto">
            <a:xfrm flipV="1">
              <a:off x="2002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5" name="Line 97"/>
            <p:cNvSpPr>
              <a:spLocks noChangeShapeType="1"/>
            </p:cNvSpPr>
            <p:nvPr/>
          </p:nvSpPr>
          <p:spPr bwMode="auto">
            <a:xfrm flipV="1">
              <a:off x="2098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6" name="Line 98"/>
            <p:cNvSpPr>
              <a:spLocks noChangeShapeType="1"/>
            </p:cNvSpPr>
            <p:nvPr/>
          </p:nvSpPr>
          <p:spPr bwMode="auto">
            <a:xfrm flipV="1">
              <a:off x="2321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7" name="Line 99"/>
            <p:cNvSpPr>
              <a:spLocks noChangeShapeType="1"/>
            </p:cNvSpPr>
            <p:nvPr/>
          </p:nvSpPr>
          <p:spPr bwMode="auto">
            <a:xfrm flipV="1">
              <a:off x="2417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8" name="Line 100"/>
            <p:cNvSpPr>
              <a:spLocks noChangeShapeType="1"/>
            </p:cNvSpPr>
            <p:nvPr/>
          </p:nvSpPr>
          <p:spPr bwMode="auto">
            <a:xfrm flipV="1">
              <a:off x="2513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09" name="Line 101"/>
            <p:cNvSpPr>
              <a:spLocks noChangeShapeType="1"/>
            </p:cNvSpPr>
            <p:nvPr/>
          </p:nvSpPr>
          <p:spPr bwMode="auto">
            <a:xfrm flipV="1">
              <a:off x="2609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0" name="Line 102"/>
            <p:cNvSpPr>
              <a:spLocks noChangeShapeType="1"/>
            </p:cNvSpPr>
            <p:nvPr/>
          </p:nvSpPr>
          <p:spPr bwMode="auto">
            <a:xfrm flipV="1">
              <a:off x="2945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1" name="Line 103"/>
            <p:cNvSpPr>
              <a:spLocks noChangeShapeType="1"/>
            </p:cNvSpPr>
            <p:nvPr/>
          </p:nvSpPr>
          <p:spPr bwMode="auto">
            <a:xfrm flipV="1">
              <a:off x="3233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2" name="Line 104"/>
            <p:cNvSpPr>
              <a:spLocks noChangeShapeType="1"/>
            </p:cNvSpPr>
            <p:nvPr/>
          </p:nvSpPr>
          <p:spPr bwMode="auto">
            <a:xfrm flipV="1">
              <a:off x="3041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3" name="Line 105"/>
            <p:cNvSpPr>
              <a:spLocks noChangeShapeType="1"/>
            </p:cNvSpPr>
            <p:nvPr/>
          </p:nvSpPr>
          <p:spPr bwMode="auto">
            <a:xfrm flipV="1">
              <a:off x="3137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4" name="Line 106"/>
            <p:cNvSpPr>
              <a:spLocks noChangeShapeType="1"/>
            </p:cNvSpPr>
            <p:nvPr/>
          </p:nvSpPr>
          <p:spPr bwMode="auto">
            <a:xfrm flipV="1">
              <a:off x="3377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5" name="Line 107"/>
            <p:cNvSpPr>
              <a:spLocks noChangeShapeType="1"/>
            </p:cNvSpPr>
            <p:nvPr/>
          </p:nvSpPr>
          <p:spPr bwMode="auto">
            <a:xfrm flipV="1">
              <a:off x="3473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6" name="Line 108"/>
            <p:cNvSpPr>
              <a:spLocks noChangeShapeType="1"/>
            </p:cNvSpPr>
            <p:nvPr/>
          </p:nvSpPr>
          <p:spPr bwMode="auto">
            <a:xfrm flipV="1">
              <a:off x="3569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7" name="Line 109"/>
            <p:cNvSpPr>
              <a:spLocks noChangeShapeType="1"/>
            </p:cNvSpPr>
            <p:nvPr/>
          </p:nvSpPr>
          <p:spPr bwMode="auto">
            <a:xfrm flipV="1">
              <a:off x="3665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8" name="Line 110"/>
            <p:cNvSpPr>
              <a:spLocks noChangeShapeType="1"/>
            </p:cNvSpPr>
            <p:nvPr/>
          </p:nvSpPr>
          <p:spPr bwMode="auto">
            <a:xfrm flipV="1">
              <a:off x="4001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19" name="Line 111"/>
            <p:cNvSpPr>
              <a:spLocks noChangeShapeType="1"/>
            </p:cNvSpPr>
            <p:nvPr/>
          </p:nvSpPr>
          <p:spPr bwMode="auto">
            <a:xfrm flipV="1">
              <a:off x="4289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20" name="Line 112"/>
            <p:cNvSpPr>
              <a:spLocks noChangeShapeType="1"/>
            </p:cNvSpPr>
            <p:nvPr/>
          </p:nvSpPr>
          <p:spPr bwMode="auto">
            <a:xfrm flipV="1">
              <a:off x="4097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21" name="Line 113"/>
            <p:cNvSpPr>
              <a:spLocks noChangeShapeType="1"/>
            </p:cNvSpPr>
            <p:nvPr/>
          </p:nvSpPr>
          <p:spPr bwMode="auto">
            <a:xfrm flipV="1">
              <a:off x="4193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22" name="Line 114"/>
            <p:cNvSpPr>
              <a:spLocks noChangeShapeType="1"/>
            </p:cNvSpPr>
            <p:nvPr/>
          </p:nvSpPr>
          <p:spPr bwMode="auto">
            <a:xfrm flipV="1">
              <a:off x="4416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23" name="Line 115"/>
            <p:cNvSpPr>
              <a:spLocks noChangeShapeType="1"/>
            </p:cNvSpPr>
            <p:nvPr/>
          </p:nvSpPr>
          <p:spPr bwMode="auto">
            <a:xfrm flipV="1">
              <a:off x="4512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24" name="Line 116"/>
            <p:cNvSpPr>
              <a:spLocks noChangeShapeType="1"/>
            </p:cNvSpPr>
            <p:nvPr/>
          </p:nvSpPr>
          <p:spPr bwMode="auto">
            <a:xfrm flipV="1">
              <a:off x="4608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25" name="Line 117"/>
            <p:cNvSpPr>
              <a:spLocks noChangeShapeType="1"/>
            </p:cNvSpPr>
            <p:nvPr/>
          </p:nvSpPr>
          <p:spPr bwMode="auto">
            <a:xfrm flipV="1">
              <a:off x="4704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8326" name="Text Box 118"/>
          <p:cNvSpPr txBox="1">
            <a:spLocks noChangeArrowheads="1"/>
          </p:cNvSpPr>
          <p:nvPr/>
        </p:nvSpPr>
        <p:spPr bwMode="auto">
          <a:xfrm>
            <a:off x="7799388" y="3489325"/>
            <a:ext cx="49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-1</a:t>
            </a:r>
          </a:p>
        </p:txBody>
      </p:sp>
      <p:grpSp>
        <p:nvGrpSpPr>
          <p:cNvPr id="24" name="Group 119"/>
          <p:cNvGrpSpPr>
            <a:grpSpLocks/>
          </p:cNvGrpSpPr>
          <p:nvPr/>
        </p:nvGrpSpPr>
        <p:grpSpPr bwMode="auto">
          <a:xfrm>
            <a:off x="7510463" y="1981200"/>
            <a:ext cx="779462" cy="1524000"/>
            <a:chOff x="4731" y="1248"/>
            <a:chExt cx="491" cy="960"/>
          </a:xfrm>
        </p:grpSpPr>
        <p:sp>
          <p:nvSpPr>
            <p:cNvPr id="478328" name="Line 120"/>
            <p:cNvSpPr>
              <a:spLocks noChangeShapeType="1"/>
            </p:cNvSpPr>
            <p:nvPr/>
          </p:nvSpPr>
          <p:spPr bwMode="auto">
            <a:xfrm flipH="1">
              <a:off x="4742" y="2208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8329" name="Freeform 121"/>
            <p:cNvSpPr>
              <a:spLocks/>
            </p:cNvSpPr>
            <p:nvPr/>
          </p:nvSpPr>
          <p:spPr bwMode="auto">
            <a:xfrm>
              <a:off x="4731" y="1248"/>
              <a:ext cx="288" cy="960"/>
            </a:xfrm>
            <a:custGeom>
              <a:avLst/>
              <a:gdLst/>
              <a:ahLst/>
              <a:cxnLst>
                <a:cxn ang="0">
                  <a:pos x="288" y="960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960">
                  <a:moveTo>
                    <a:pt x="288" y="96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8330" name="Rectangle 122"/>
          <p:cNvSpPr>
            <a:spLocks noChangeArrowheads="1"/>
          </p:cNvSpPr>
          <p:nvPr/>
        </p:nvSpPr>
        <p:spPr bwMode="auto">
          <a:xfrm>
            <a:off x="2841625" y="5049838"/>
            <a:ext cx="863758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经    5</a:t>
            </a:r>
            <a:r>
              <a:rPr lang="zh-CN" altLang="en-US" sz="2000" i="1">
                <a:latin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t</a:t>
            </a:r>
            <a:r>
              <a:rPr lang="en-US" altLang="zh-CN" sz="2000" i="1" baseline="-20000">
                <a:latin typeface="Times New Roman" pitchFamily="18" charset="0"/>
              </a:rPr>
              <a:t>y</a:t>
            </a:r>
            <a:endParaRPr lang="en-US" altLang="zh-CN" sz="2000" i="1" baseline="-25000">
              <a:latin typeface="Times New Roman" pitchFamily="18" charset="0"/>
            </a:endParaRPr>
          </a:p>
        </p:txBody>
      </p:sp>
      <p:sp>
        <p:nvSpPr>
          <p:cNvPr id="478331" name="Rectangle 123"/>
          <p:cNvSpPr>
            <a:spLocks noChangeArrowheads="1"/>
          </p:cNvSpPr>
          <p:nvPr/>
        </p:nvSpPr>
        <p:spPr bwMode="auto">
          <a:xfrm>
            <a:off x="2841625" y="5410200"/>
            <a:ext cx="8997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经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7.5</a:t>
            </a:r>
            <a:r>
              <a:rPr lang="zh-CN" altLang="en-US" sz="2000">
                <a:latin typeface="Times New Roman" pitchFamily="18" charset="0"/>
              </a:rPr>
              <a:t> 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0000">
                <a:solidFill>
                  <a:schemeClr val="folHlink"/>
                </a:solidFill>
                <a:latin typeface="Times New Roman" pitchFamily="18" charset="0"/>
              </a:rPr>
              <a:t>y</a:t>
            </a:r>
            <a:endParaRPr lang="en-US" altLang="zh-CN" sz="2000" i="1" baseline="-25000">
              <a:latin typeface="Times New Roman" pitchFamily="18" charset="0"/>
            </a:endParaRPr>
          </a:p>
        </p:txBody>
      </p:sp>
      <p:sp>
        <p:nvSpPr>
          <p:cNvPr id="478332" name="Rectangle 124"/>
          <p:cNvSpPr>
            <a:spLocks noChangeArrowheads="1"/>
          </p:cNvSpPr>
          <p:nvPr/>
        </p:nvSpPr>
        <p:spPr bwMode="auto">
          <a:xfrm>
            <a:off x="2841625" y="5895975"/>
            <a:ext cx="87137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经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3 2</a:t>
            </a:r>
            <a:r>
              <a:rPr lang="zh-CN" altLang="en-US" sz="2000">
                <a:latin typeface="Times New Roman" pitchFamily="18" charset="0"/>
              </a:rPr>
              <a:t> 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0000">
                <a:solidFill>
                  <a:schemeClr val="folHlink"/>
                </a:solidFill>
                <a:latin typeface="Times New Roman" pitchFamily="18" charset="0"/>
              </a:rPr>
              <a:t>y</a:t>
            </a:r>
            <a:endParaRPr lang="zh-CN" altLang="en-US" sz="2000" i="1">
              <a:latin typeface="Times New Roman" pitchFamily="18" charset="0"/>
            </a:endParaRPr>
          </a:p>
        </p:txBody>
      </p:sp>
      <p:sp>
        <p:nvSpPr>
          <p:cNvPr id="478333" name="Rectangle 125"/>
          <p:cNvSpPr>
            <a:spLocks noChangeArrowheads="1"/>
          </p:cNvSpPr>
          <p:nvPr/>
        </p:nvSpPr>
        <p:spPr bwMode="auto">
          <a:xfrm>
            <a:off x="2841625" y="6278563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经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1 0 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0000">
                <a:solidFill>
                  <a:schemeClr val="folHlink"/>
                </a:solidFill>
                <a:latin typeface="Times New Roman" pitchFamily="18" charset="0"/>
              </a:rPr>
              <a:t>y</a:t>
            </a:r>
            <a:endParaRPr lang="zh-CN" altLang="en-US" sz="2000" i="1">
              <a:latin typeface="Times New Roman" pitchFamily="18" charset="0"/>
            </a:endParaRPr>
          </a:p>
        </p:txBody>
      </p:sp>
      <p:sp>
        <p:nvSpPr>
          <p:cNvPr id="478334" name="Rectangle 126"/>
          <p:cNvSpPr>
            <a:spLocks noChangeArrowheads="1"/>
          </p:cNvSpPr>
          <p:nvPr/>
        </p:nvSpPr>
        <p:spPr bwMode="auto">
          <a:xfrm>
            <a:off x="4000500" y="4678363"/>
            <a:ext cx="507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产生 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i="1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5 </a:t>
            </a:r>
            <a:r>
              <a:rPr lang="en-US" altLang="zh-CN" sz="2000">
                <a:latin typeface="Times New Roman" pitchFamily="18" charset="0"/>
              </a:rPr>
              <a:t>~ </a:t>
            </a:r>
            <a:r>
              <a:rPr lang="en-US" altLang="zh-CN" sz="2000" i="1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8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i="1">
                <a:latin typeface="Times New Roman" pitchFamily="18" charset="0"/>
              </a:rPr>
              <a:t>T</a:t>
            </a:r>
            <a:r>
              <a:rPr lang="en-US" altLang="zh-CN" sz="2000" baseline="-25000">
                <a:latin typeface="Times New Roman" pitchFamily="18" charset="0"/>
              </a:rPr>
              <a:t>5</a:t>
            </a:r>
            <a:r>
              <a:rPr lang="en-US" altLang="zh-CN" sz="2000">
                <a:latin typeface="Times New Roman" pitchFamily="18" charset="0"/>
              </a:rPr>
              <a:t> ~ </a:t>
            </a:r>
            <a:r>
              <a:rPr lang="en-US" altLang="zh-CN" sz="2000" i="1">
                <a:latin typeface="Times New Roman" pitchFamily="18" charset="0"/>
              </a:rPr>
              <a:t>T</a:t>
            </a:r>
            <a:r>
              <a:rPr lang="en-US" altLang="zh-CN" sz="2000" baseline="-25000">
                <a:latin typeface="Times New Roman" pitchFamily="18" charset="0"/>
              </a:rPr>
              <a:t>8</a:t>
            </a:r>
            <a:endParaRPr lang="zh-CN" altLang="en-US" sz="2000" baseline="-25000">
              <a:latin typeface="Times New Roman" pitchFamily="18" charset="0"/>
            </a:endParaRPr>
          </a:p>
        </p:txBody>
      </p:sp>
      <p:sp>
        <p:nvSpPr>
          <p:cNvPr id="478335" name="Rectangle 127"/>
          <p:cNvSpPr>
            <a:spLocks noChangeArrowheads="1"/>
          </p:cNvSpPr>
          <p:nvPr/>
        </p:nvSpPr>
        <p:spPr bwMode="auto">
          <a:xfrm>
            <a:off x="4000500" y="5051425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产生 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15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baseline="-25000">
                <a:latin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baseline="-25000">
                <a:latin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baseline="-25000">
                <a:latin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78336" name="Rectangle 128"/>
          <p:cNvSpPr>
            <a:spLocks noChangeArrowheads="1"/>
          </p:cNvSpPr>
          <p:nvPr/>
        </p:nvSpPr>
        <p:spPr bwMode="auto">
          <a:xfrm>
            <a:off x="4000500" y="5448300"/>
            <a:ext cx="4610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产生  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14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10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8 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6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478337" name="Rectangle 129"/>
          <p:cNvSpPr>
            <a:spLocks noChangeArrowheads="1"/>
          </p:cNvSpPr>
          <p:nvPr/>
        </p:nvSpPr>
        <p:spPr bwMode="auto">
          <a:xfrm>
            <a:off x="4000500" y="5895975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产生   全部进位</a:t>
            </a:r>
          </a:p>
        </p:txBody>
      </p:sp>
      <p:sp>
        <p:nvSpPr>
          <p:cNvPr id="478338" name="Rectangle 130"/>
          <p:cNvSpPr>
            <a:spLocks noChangeArrowheads="1"/>
          </p:cNvSpPr>
          <p:nvPr/>
        </p:nvSpPr>
        <p:spPr bwMode="auto">
          <a:xfrm>
            <a:off x="4000500" y="6327775"/>
            <a:ext cx="2705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产生   全部进位</a:t>
            </a:r>
          </a:p>
        </p:txBody>
      </p:sp>
      <p:sp>
        <p:nvSpPr>
          <p:cNvPr id="478339" name="Rectangle 1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478340" name="Rectangle 132"/>
          <p:cNvSpPr>
            <a:spLocks noChangeArrowheads="1"/>
          </p:cNvSpPr>
          <p:nvPr/>
        </p:nvSpPr>
        <p:spPr bwMode="auto">
          <a:xfrm>
            <a:off x="2841625" y="4678363"/>
            <a:ext cx="5845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经 2.5 </a:t>
            </a:r>
            <a:r>
              <a:rPr lang="en-US" altLang="zh-CN" sz="2000" i="1">
                <a:latin typeface="Times New Roman" pitchFamily="18" charset="0"/>
              </a:rPr>
              <a:t>t</a:t>
            </a:r>
            <a:r>
              <a:rPr lang="en-US" altLang="zh-CN" sz="2000" i="1" baseline="-20000">
                <a:latin typeface="Times New Roman" pitchFamily="18" charset="0"/>
              </a:rPr>
              <a:t>y</a:t>
            </a:r>
            <a:endParaRPr lang="zh-CN" altLang="en-US" sz="2000" i="1" baseline="-20000">
              <a:latin typeface="Times New Roman" pitchFamily="18" charset="0"/>
            </a:endParaRPr>
          </a:p>
        </p:txBody>
      </p:sp>
      <p:sp>
        <p:nvSpPr>
          <p:cNvPr id="478341" name="Rectangle 133"/>
          <p:cNvSpPr>
            <a:spLocks noChangeArrowheads="1"/>
          </p:cNvSpPr>
          <p:nvPr/>
        </p:nvSpPr>
        <p:spPr bwMode="auto">
          <a:xfrm>
            <a:off x="609600" y="4678363"/>
            <a:ext cx="507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当 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>
                <a:solidFill>
                  <a:schemeClr val="folHlink"/>
                </a:solidFill>
                <a:latin typeface="Times New Roman" pitchFamily="18" charset="0"/>
              </a:rPr>
              <a:t>i 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>
                <a:solidFill>
                  <a:schemeClr val="folHlink"/>
                </a:solidFill>
                <a:latin typeface="Times New Roman" pitchFamily="18" charset="0"/>
              </a:rPr>
              <a:t>i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和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形成后</a:t>
            </a:r>
          </a:p>
        </p:txBody>
      </p:sp>
      <p:sp>
        <p:nvSpPr>
          <p:cNvPr id="478342" name="Text Box 134"/>
          <p:cNvSpPr txBox="1">
            <a:spLocks noChangeArrowheads="1"/>
          </p:cNvSpPr>
          <p:nvPr/>
        </p:nvSpPr>
        <p:spPr bwMode="auto">
          <a:xfrm>
            <a:off x="1371600" y="5895975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串行进位链</a:t>
            </a:r>
          </a:p>
        </p:txBody>
      </p:sp>
      <p:sp>
        <p:nvSpPr>
          <p:cNvPr id="478343" name="Text Box 135"/>
          <p:cNvSpPr txBox="1">
            <a:spLocks noChangeArrowheads="1"/>
          </p:cNvSpPr>
          <p:nvPr/>
        </p:nvSpPr>
        <p:spPr bwMode="auto">
          <a:xfrm>
            <a:off x="333375" y="6327775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单重分组跳跃进位链</a:t>
            </a:r>
          </a:p>
        </p:txBody>
      </p:sp>
      <p:sp>
        <p:nvSpPr>
          <p:cNvPr id="478344" name="AutoShape 13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7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7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7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7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47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77" grpId="0" autoUpdateAnimBg="0"/>
      <p:bldP spid="478278" grpId="0" autoUpdateAnimBg="0"/>
      <p:bldP spid="478279" grpId="0" autoUpdateAnimBg="0"/>
      <p:bldP spid="478280" grpId="0" autoUpdateAnimBg="0"/>
      <p:bldP spid="478326" grpId="0" autoUpdateAnimBg="0"/>
      <p:bldP spid="478330" grpId="0" autoUpdateAnimBg="0"/>
      <p:bldP spid="478331" grpId="0" autoUpdateAnimBg="0"/>
      <p:bldP spid="478332" grpId="0" autoUpdateAnimBg="0"/>
      <p:bldP spid="478333" grpId="0" autoUpdateAnimBg="0"/>
      <p:bldP spid="478334" grpId="0" autoUpdateAnimBg="0"/>
      <p:bldP spid="478335" grpId="0" autoUpdateAnimBg="0"/>
      <p:bldP spid="478336" grpId="0" autoUpdateAnimBg="0"/>
      <p:bldP spid="478337" grpId="0" autoUpdateAnimBg="0"/>
      <p:bldP spid="478338" grpId="0" autoUpdateAnimBg="0"/>
      <p:bldP spid="478340" grpId="0" autoUpdateAnimBg="0"/>
      <p:bldP spid="478341" grpId="0" autoUpdateAnimBg="0"/>
      <p:bldP spid="478342" grpId="0" autoUpdateAnimBg="0"/>
      <p:bldP spid="4783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228600" y="7620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(7)   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=32 </a:t>
            </a:r>
            <a:r>
              <a:rPr lang="zh-CN" altLang="en-US" sz="3200">
                <a:latin typeface="Times New Roman" pitchFamily="18" charset="0"/>
              </a:rPr>
              <a:t>双重分组跳跃进位链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5588" y="685800"/>
            <a:ext cx="8874125" cy="3916363"/>
            <a:chOff x="161" y="432"/>
            <a:chExt cx="5590" cy="2467"/>
          </a:xfrm>
        </p:grpSpPr>
        <p:sp>
          <p:nvSpPr>
            <p:cNvPr id="479236" name="Text Box 4"/>
            <p:cNvSpPr txBox="1">
              <a:spLocks noChangeArrowheads="1"/>
            </p:cNvSpPr>
            <p:nvPr/>
          </p:nvSpPr>
          <p:spPr bwMode="auto">
            <a:xfrm>
              <a:off x="353" y="2640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37" name="Text Box 5"/>
            <p:cNvSpPr txBox="1">
              <a:spLocks noChangeArrowheads="1"/>
            </p:cNvSpPr>
            <p:nvPr/>
          </p:nvSpPr>
          <p:spPr bwMode="auto">
            <a:xfrm>
              <a:off x="641" y="264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38" name="Text Box 6"/>
            <p:cNvSpPr txBox="1">
              <a:spLocks noChangeArrowheads="1"/>
            </p:cNvSpPr>
            <p:nvPr/>
          </p:nvSpPr>
          <p:spPr bwMode="auto">
            <a:xfrm>
              <a:off x="1025" y="2640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39" name="Text Box 7"/>
            <p:cNvSpPr txBox="1">
              <a:spLocks noChangeArrowheads="1"/>
            </p:cNvSpPr>
            <p:nvPr/>
          </p:nvSpPr>
          <p:spPr bwMode="auto">
            <a:xfrm>
              <a:off x="1313" y="264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0" name="Text Box 8"/>
            <p:cNvSpPr txBox="1">
              <a:spLocks noChangeArrowheads="1"/>
            </p:cNvSpPr>
            <p:nvPr/>
          </p:nvSpPr>
          <p:spPr bwMode="auto">
            <a:xfrm>
              <a:off x="1691" y="2640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1" name="Text Box 9"/>
            <p:cNvSpPr txBox="1">
              <a:spLocks noChangeArrowheads="1"/>
            </p:cNvSpPr>
            <p:nvPr/>
          </p:nvSpPr>
          <p:spPr bwMode="auto">
            <a:xfrm>
              <a:off x="1979" y="264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2" name="Text Box 10"/>
            <p:cNvSpPr txBox="1">
              <a:spLocks noChangeArrowheads="1"/>
            </p:cNvSpPr>
            <p:nvPr/>
          </p:nvSpPr>
          <p:spPr bwMode="auto">
            <a:xfrm>
              <a:off x="2363" y="2640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3" name="Text Box 11"/>
            <p:cNvSpPr txBox="1">
              <a:spLocks noChangeArrowheads="1"/>
            </p:cNvSpPr>
            <p:nvPr/>
          </p:nvSpPr>
          <p:spPr bwMode="auto">
            <a:xfrm>
              <a:off x="2651" y="264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4" name="Text Box 12"/>
            <p:cNvSpPr txBox="1">
              <a:spLocks noChangeArrowheads="1"/>
            </p:cNvSpPr>
            <p:nvPr/>
          </p:nvSpPr>
          <p:spPr bwMode="auto">
            <a:xfrm>
              <a:off x="3035" y="2640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5" name="Text Box 13"/>
            <p:cNvSpPr txBox="1">
              <a:spLocks noChangeArrowheads="1"/>
            </p:cNvSpPr>
            <p:nvPr/>
          </p:nvSpPr>
          <p:spPr bwMode="auto">
            <a:xfrm>
              <a:off x="3323" y="264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6" name="Text Box 14"/>
            <p:cNvSpPr txBox="1">
              <a:spLocks noChangeArrowheads="1"/>
            </p:cNvSpPr>
            <p:nvPr/>
          </p:nvSpPr>
          <p:spPr bwMode="auto">
            <a:xfrm>
              <a:off x="3707" y="2640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7" name="Text Box 15"/>
            <p:cNvSpPr txBox="1">
              <a:spLocks noChangeArrowheads="1"/>
            </p:cNvSpPr>
            <p:nvPr/>
          </p:nvSpPr>
          <p:spPr bwMode="auto">
            <a:xfrm>
              <a:off x="3995" y="264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8" name="Text Box 16"/>
            <p:cNvSpPr txBox="1">
              <a:spLocks noChangeArrowheads="1"/>
            </p:cNvSpPr>
            <p:nvPr/>
          </p:nvSpPr>
          <p:spPr bwMode="auto">
            <a:xfrm>
              <a:off x="4379" y="2640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49" name="Text Box 17"/>
            <p:cNvSpPr txBox="1">
              <a:spLocks noChangeArrowheads="1"/>
            </p:cNvSpPr>
            <p:nvPr/>
          </p:nvSpPr>
          <p:spPr bwMode="auto">
            <a:xfrm>
              <a:off x="4667" y="2640"/>
              <a:ext cx="1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50" name="Text Box 18"/>
            <p:cNvSpPr txBox="1">
              <a:spLocks noChangeArrowheads="1"/>
            </p:cNvSpPr>
            <p:nvPr/>
          </p:nvSpPr>
          <p:spPr bwMode="auto">
            <a:xfrm>
              <a:off x="5051" y="2640"/>
              <a:ext cx="2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d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79251" name="Text Box 19"/>
            <p:cNvSpPr txBox="1">
              <a:spLocks noChangeArrowheads="1"/>
            </p:cNvSpPr>
            <p:nvPr/>
          </p:nvSpPr>
          <p:spPr bwMode="auto">
            <a:xfrm>
              <a:off x="5339" y="2640"/>
              <a:ext cx="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i="1" baseline="-2500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61" y="432"/>
              <a:ext cx="5496" cy="2266"/>
              <a:chOff x="161" y="432"/>
              <a:chExt cx="5496" cy="2266"/>
            </a:xfrm>
          </p:grpSpPr>
          <p:sp>
            <p:nvSpPr>
              <p:cNvPr id="479253" name="Line 21"/>
              <p:cNvSpPr>
                <a:spLocks noChangeShapeType="1"/>
              </p:cNvSpPr>
              <p:nvPr/>
            </p:nvSpPr>
            <p:spPr bwMode="auto">
              <a:xfrm flipV="1">
                <a:off x="401" y="1434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54" name="Line 22"/>
              <p:cNvSpPr>
                <a:spLocks noChangeShapeType="1"/>
              </p:cNvSpPr>
              <p:nvPr/>
            </p:nvSpPr>
            <p:spPr bwMode="auto">
              <a:xfrm flipV="1">
                <a:off x="497" y="1434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55" name="Line 23"/>
              <p:cNvSpPr>
                <a:spLocks noChangeShapeType="1"/>
              </p:cNvSpPr>
              <p:nvPr/>
            </p:nvSpPr>
            <p:spPr bwMode="auto">
              <a:xfrm flipV="1">
                <a:off x="593" y="18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56" name="Line 24"/>
              <p:cNvSpPr>
                <a:spLocks noChangeShapeType="1"/>
              </p:cNvSpPr>
              <p:nvPr/>
            </p:nvSpPr>
            <p:spPr bwMode="auto">
              <a:xfrm flipV="1">
                <a:off x="689" y="18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57" name="Line 25"/>
              <p:cNvSpPr>
                <a:spLocks noChangeShapeType="1"/>
              </p:cNvSpPr>
              <p:nvPr/>
            </p:nvSpPr>
            <p:spPr bwMode="auto">
              <a:xfrm flipV="1">
                <a:off x="785" y="18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353" y="2112"/>
                <a:ext cx="480" cy="288"/>
                <a:chOff x="353" y="2208"/>
                <a:chExt cx="480" cy="288"/>
              </a:xfrm>
            </p:grpSpPr>
            <p:sp>
              <p:nvSpPr>
                <p:cNvPr id="4792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53" y="2208"/>
                  <a:ext cx="480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26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7" y="221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479261" name="Line 29"/>
              <p:cNvSpPr>
                <a:spLocks noChangeShapeType="1"/>
              </p:cNvSpPr>
              <p:nvPr/>
            </p:nvSpPr>
            <p:spPr bwMode="auto">
              <a:xfrm flipV="1">
                <a:off x="1073" y="1440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2" name="Line 30"/>
              <p:cNvSpPr>
                <a:spLocks noChangeShapeType="1"/>
              </p:cNvSpPr>
              <p:nvPr/>
            </p:nvSpPr>
            <p:spPr bwMode="auto">
              <a:xfrm flipV="1">
                <a:off x="1169" y="1440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3" name="Line 31"/>
              <p:cNvSpPr>
                <a:spLocks noChangeShapeType="1"/>
              </p:cNvSpPr>
              <p:nvPr/>
            </p:nvSpPr>
            <p:spPr bwMode="auto">
              <a:xfrm flipV="1">
                <a:off x="1265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4" name="Line 32"/>
              <p:cNvSpPr>
                <a:spLocks noChangeShapeType="1"/>
              </p:cNvSpPr>
              <p:nvPr/>
            </p:nvSpPr>
            <p:spPr bwMode="auto">
              <a:xfrm flipV="1">
                <a:off x="1361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65" name="Line 33"/>
              <p:cNvSpPr>
                <a:spLocks noChangeShapeType="1"/>
              </p:cNvSpPr>
              <p:nvPr/>
            </p:nvSpPr>
            <p:spPr bwMode="auto">
              <a:xfrm flipV="1">
                <a:off x="1457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34"/>
              <p:cNvGrpSpPr>
                <a:grpSpLocks/>
              </p:cNvGrpSpPr>
              <p:nvPr/>
            </p:nvGrpSpPr>
            <p:grpSpPr bwMode="auto">
              <a:xfrm>
                <a:off x="1025" y="2118"/>
                <a:ext cx="480" cy="288"/>
                <a:chOff x="1025" y="2214"/>
                <a:chExt cx="480" cy="288"/>
              </a:xfrm>
            </p:grpSpPr>
            <p:sp>
              <p:nvSpPr>
                <p:cNvPr id="479267" name="Rectangle 35"/>
                <p:cNvSpPr>
                  <a:spLocks noChangeArrowheads="1"/>
                </p:cNvSpPr>
                <p:nvPr/>
              </p:nvSpPr>
              <p:spPr bwMode="auto">
                <a:xfrm>
                  <a:off x="1025" y="2214"/>
                  <a:ext cx="480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26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159" y="22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sp>
            <p:nvSpPr>
              <p:cNvPr id="479269" name="Line 37"/>
              <p:cNvSpPr>
                <a:spLocks noChangeShapeType="1"/>
              </p:cNvSpPr>
              <p:nvPr/>
            </p:nvSpPr>
            <p:spPr bwMode="auto">
              <a:xfrm flipV="1">
                <a:off x="1745" y="1440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70" name="Line 38"/>
              <p:cNvSpPr>
                <a:spLocks noChangeShapeType="1"/>
              </p:cNvSpPr>
              <p:nvPr/>
            </p:nvSpPr>
            <p:spPr bwMode="auto">
              <a:xfrm flipV="1">
                <a:off x="1841" y="1440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71" name="Line 39"/>
              <p:cNvSpPr>
                <a:spLocks noChangeShapeType="1"/>
              </p:cNvSpPr>
              <p:nvPr/>
            </p:nvSpPr>
            <p:spPr bwMode="auto">
              <a:xfrm flipV="1">
                <a:off x="1937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72" name="Line 40"/>
              <p:cNvSpPr>
                <a:spLocks noChangeShapeType="1"/>
              </p:cNvSpPr>
              <p:nvPr/>
            </p:nvSpPr>
            <p:spPr bwMode="auto">
              <a:xfrm flipV="1">
                <a:off x="2033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73" name="Line 41"/>
              <p:cNvSpPr>
                <a:spLocks noChangeShapeType="1"/>
              </p:cNvSpPr>
              <p:nvPr/>
            </p:nvSpPr>
            <p:spPr bwMode="auto">
              <a:xfrm flipV="1">
                <a:off x="2129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1697" y="2118"/>
                <a:ext cx="480" cy="288"/>
                <a:chOff x="1697" y="2214"/>
                <a:chExt cx="480" cy="288"/>
              </a:xfrm>
            </p:grpSpPr>
            <p:sp>
              <p:nvSpPr>
                <p:cNvPr id="47927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97" y="2214"/>
                  <a:ext cx="480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27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831" y="22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479277" name="Line 45"/>
              <p:cNvSpPr>
                <a:spLocks noChangeShapeType="1"/>
              </p:cNvSpPr>
              <p:nvPr/>
            </p:nvSpPr>
            <p:spPr bwMode="auto">
              <a:xfrm flipV="1">
                <a:off x="2417" y="1440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78" name="Line 46"/>
              <p:cNvSpPr>
                <a:spLocks noChangeShapeType="1"/>
              </p:cNvSpPr>
              <p:nvPr/>
            </p:nvSpPr>
            <p:spPr bwMode="auto">
              <a:xfrm flipV="1">
                <a:off x="2513" y="1440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79" name="Line 47"/>
              <p:cNvSpPr>
                <a:spLocks noChangeShapeType="1"/>
              </p:cNvSpPr>
              <p:nvPr/>
            </p:nvSpPr>
            <p:spPr bwMode="auto">
              <a:xfrm flipV="1">
                <a:off x="2609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80" name="Line 48"/>
              <p:cNvSpPr>
                <a:spLocks noChangeShapeType="1"/>
              </p:cNvSpPr>
              <p:nvPr/>
            </p:nvSpPr>
            <p:spPr bwMode="auto">
              <a:xfrm flipV="1">
                <a:off x="2705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81" name="Line 49"/>
              <p:cNvSpPr>
                <a:spLocks noChangeShapeType="1"/>
              </p:cNvSpPr>
              <p:nvPr/>
            </p:nvSpPr>
            <p:spPr bwMode="auto">
              <a:xfrm flipV="1">
                <a:off x="2801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" name="Group 50"/>
              <p:cNvGrpSpPr>
                <a:grpSpLocks/>
              </p:cNvGrpSpPr>
              <p:nvPr/>
            </p:nvGrpSpPr>
            <p:grpSpPr bwMode="auto">
              <a:xfrm>
                <a:off x="2369" y="2118"/>
                <a:ext cx="480" cy="288"/>
                <a:chOff x="2369" y="2214"/>
                <a:chExt cx="480" cy="288"/>
              </a:xfrm>
            </p:grpSpPr>
            <p:sp>
              <p:nvSpPr>
                <p:cNvPr id="479283" name="Rectangle 51"/>
                <p:cNvSpPr>
                  <a:spLocks noChangeArrowheads="1"/>
                </p:cNvSpPr>
                <p:nvPr/>
              </p:nvSpPr>
              <p:spPr bwMode="auto">
                <a:xfrm>
                  <a:off x="2369" y="2214"/>
                  <a:ext cx="480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28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503" y="22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479285" name="Line 53"/>
              <p:cNvSpPr>
                <a:spLocks noChangeShapeType="1"/>
              </p:cNvSpPr>
              <p:nvPr/>
            </p:nvSpPr>
            <p:spPr bwMode="auto">
              <a:xfrm flipV="1">
                <a:off x="3089" y="1440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86" name="Line 54"/>
              <p:cNvSpPr>
                <a:spLocks noChangeShapeType="1"/>
              </p:cNvSpPr>
              <p:nvPr/>
            </p:nvSpPr>
            <p:spPr bwMode="auto">
              <a:xfrm flipV="1">
                <a:off x="3185" y="1440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87" name="Line 55"/>
              <p:cNvSpPr>
                <a:spLocks noChangeShapeType="1"/>
              </p:cNvSpPr>
              <p:nvPr/>
            </p:nvSpPr>
            <p:spPr bwMode="auto">
              <a:xfrm flipV="1">
                <a:off x="3281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88" name="Line 56"/>
              <p:cNvSpPr>
                <a:spLocks noChangeShapeType="1"/>
              </p:cNvSpPr>
              <p:nvPr/>
            </p:nvSpPr>
            <p:spPr bwMode="auto">
              <a:xfrm flipV="1">
                <a:off x="3377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89" name="Line 57"/>
              <p:cNvSpPr>
                <a:spLocks noChangeShapeType="1"/>
              </p:cNvSpPr>
              <p:nvPr/>
            </p:nvSpPr>
            <p:spPr bwMode="auto">
              <a:xfrm flipV="1">
                <a:off x="3473" y="187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3041" y="2118"/>
                <a:ext cx="480" cy="288"/>
                <a:chOff x="3041" y="2214"/>
                <a:chExt cx="480" cy="288"/>
              </a:xfrm>
            </p:grpSpPr>
            <p:sp>
              <p:nvSpPr>
                <p:cNvPr id="479291" name="Rectangle 59"/>
                <p:cNvSpPr>
                  <a:spLocks noChangeArrowheads="1"/>
                </p:cNvSpPr>
                <p:nvPr/>
              </p:nvSpPr>
              <p:spPr bwMode="auto">
                <a:xfrm>
                  <a:off x="3041" y="2214"/>
                  <a:ext cx="480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29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175" y="22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sp>
            <p:nvSpPr>
              <p:cNvPr id="479293" name="Line 61"/>
              <p:cNvSpPr>
                <a:spLocks noChangeShapeType="1"/>
              </p:cNvSpPr>
              <p:nvPr/>
            </p:nvSpPr>
            <p:spPr bwMode="auto">
              <a:xfrm flipV="1">
                <a:off x="3761" y="1446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94" name="Line 62"/>
              <p:cNvSpPr>
                <a:spLocks noChangeShapeType="1"/>
              </p:cNvSpPr>
              <p:nvPr/>
            </p:nvSpPr>
            <p:spPr bwMode="auto">
              <a:xfrm flipV="1">
                <a:off x="3857" y="1446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95" name="Line 63"/>
              <p:cNvSpPr>
                <a:spLocks noChangeShapeType="1"/>
              </p:cNvSpPr>
              <p:nvPr/>
            </p:nvSpPr>
            <p:spPr bwMode="auto">
              <a:xfrm flipV="1">
                <a:off x="3953" y="188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96" name="Line 64"/>
              <p:cNvSpPr>
                <a:spLocks noChangeShapeType="1"/>
              </p:cNvSpPr>
              <p:nvPr/>
            </p:nvSpPr>
            <p:spPr bwMode="auto">
              <a:xfrm flipV="1">
                <a:off x="4049" y="188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297" name="Line 65"/>
              <p:cNvSpPr>
                <a:spLocks noChangeShapeType="1"/>
              </p:cNvSpPr>
              <p:nvPr/>
            </p:nvSpPr>
            <p:spPr bwMode="auto">
              <a:xfrm flipV="1">
                <a:off x="4145" y="188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3713" y="2124"/>
                <a:ext cx="480" cy="288"/>
                <a:chOff x="3713" y="2220"/>
                <a:chExt cx="480" cy="288"/>
              </a:xfrm>
            </p:grpSpPr>
            <p:sp>
              <p:nvSpPr>
                <p:cNvPr id="479299" name="Rectangle 67"/>
                <p:cNvSpPr>
                  <a:spLocks noChangeArrowheads="1"/>
                </p:cNvSpPr>
                <p:nvPr/>
              </p:nvSpPr>
              <p:spPr bwMode="auto">
                <a:xfrm>
                  <a:off x="3713" y="2220"/>
                  <a:ext cx="480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30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847" y="2229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6</a:t>
                  </a:r>
                </a:p>
              </p:txBody>
            </p:sp>
          </p:grpSp>
          <p:sp>
            <p:nvSpPr>
              <p:cNvPr id="479301" name="Line 69"/>
              <p:cNvSpPr>
                <a:spLocks noChangeShapeType="1"/>
              </p:cNvSpPr>
              <p:nvPr/>
            </p:nvSpPr>
            <p:spPr bwMode="auto">
              <a:xfrm flipV="1">
                <a:off x="4433" y="1446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02" name="Line 70"/>
              <p:cNvSpPr>
                <a:spLocks noChangeShapeType="1"/>
              </p:cNvSpPr>
              <p:nvPr/>
            </p:nvSpPr>
            <p:spPr bwMode="auto">
              <a:xfrm flipV="1">
                <a:off x="4529" y="1446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03" name="Line 71"/>
              <p:cNvSpPr>
                <a:spLocks noChangeShapeType="1"/>
              </p:cNvSpPr>
              <p:nvPr/>
            </p:nvSpPr>
            <p:spPr bwMode="auto">
              <a:xfrm flipV="1">
                <a:off x="4625" y="188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04" name="Line 72"/>
              <p:cNvSpPr>
                <a:spLocks noChangeShapeType="1"/>
              </p:cNvSpPr>
              <p:nvPr/>
            </p:nvSpPr>
            <p:spPr bwMode="auto">
              <a:xfrm flipV="1">
                <a:off x="4721" y="188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05" name="Line 73"/>
              <p:cNvSpPr>
                <a:spLocks noChangeShapeType="1"/>
              </p:cNvSpPr>
              <p:nvPr/>
            </p:nvSpPr>
            <p:spPr bwMode="auto">
              <a:xfrm flipV="1">
                <a:off x="4817" y="188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0" name="Group 74"/>
              <p:cNvGrpSpPr>
                <a:grpSpLocks/>
              </p:cNvGrpSpPr>
              <p:nvPr/>
            </p:nvGrpSpPr>
            <p:grpSpPr bwMode="auto">
              <a:xfrm>
                <a:off x="4385" y="2124"/>
                <a:ext cx="480" cy="288"/>
                <a:chOff x="4385" y="2220"/>
                <a:chExt cx="480" cy="288"/>
              </a:xfrm>
            </p:grpSpPr>
            <p:sp>
              <p:nvSpPr>
                <p:cNvPr id="479307" name="Rectangle 75"/>
                <p:cNvSpPr>
                  <a:spLocks noChangeArrowheads="1"/>
                </p:cNvSpPr>
                <p:nvPr/>
              </p:nvSpPr>
              <p:spPr bwMode="auto">
                <a:xfrm>
                  <a:off x="4385" y="2220"/>
                  <a:ext cx="480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30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519" y="2229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7</a:t>
                  </a:r>
                </a:p>
              </p:txBody>
            </p:sp>
          </p:grpSp>
          <p:sp>
            <p:nvSpPr>
              <p:cNvPr id="479309" name="Line 77"/>
              <p:cNvSpPr>
                <a:spLocks noChangeShapeType="1"/>
              </p:cNvSpPr>
              <p:nvPr/>
            </p:nvSpPr>
            <p:spPr bwMode="auto">
              <a:xfrm flipV="1">
                <a:off x="5105" y="1446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10" name="Line 78"/>
              <p:cNvSpPr>
                <a:spLocks noChangeShapeType="1"/>
              </p:cNvSpPr>
              <p:nvPr/>
            </p:nvSpPr>
            <p:spPr bwMode="auto">
              <a:xfrm flipV="1">
                <a:off x="5201" y="1446"/>
                <a:ext cx="0" cy="6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11" name="Line 79"/>
              <p:cNvSpPr>
                <a:spLocks noChangeShapeType="1"/>
              </p:cNvSpPr>
              <p:nvPr/>
            </p:nvSpPr>
            <p:spPr bwMode="auto">
              <a:xfrm flipV="1">
                <a:off x="5297" y="188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12" name="Line 80"/>
              <p:cNvSpPr>
                <a:spLocks noChangeShapeType="1"/>
              </p:cNvSpPr>
              <p:nvPr/>
            </p:nvSpPr>
            <p:spPr bwMode="auto">
              <a:xfrm flipV="1">
                <a:off x="5393" y="188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13" name="Line 81"/>
              <p:cNvSpPr>
                <a:spLocks noChangeShapeType="1"/>
              </p:cNvSpPr>
              <p:nvPr/>
            </p:nvSpPr>
            <p:spPr bwMode="auto">
              <a:xfrm flipV="1">
                <a:off x="5489" y="188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1" name="Group 82"/>
              <p:cNvGrpSpPr>
                <a:grpSpLocks/>
              </p:cNvGrpSpPr>
              <p:nvPr/>
            </p:nvGrpSpPr>
            <p:grpSpPr bwMode="auto">
              <a:xfrm>
                <a:off x="5057" y="2124"/>
                <a:ext cx="480" cy="288"/>
                <a:chOff x="5057" y="2220"/>
                <a:chExt cx="480" cy="288"/>
              </a:xfrm>
            </p:grpSpPr>
            <p:sp>
              <p:nvSpPr>
                <p:cNvPr id="479315" name="Rectangle 83"/>
                <p:cNvSpPr>
                  <a:spLocks noChangeArrowheads="1"/>
                </p:cNvSpPr>
                <p:nvPr/>
              </p:nvSpPr>
              <p:spPr bwMode="auto">
                <a:xfrm>
                  <a:off x="5057" y="2220"/>
                  <a:ext cx="480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31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5184" y="2229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8</a:t>
                  </a:r>
                </a:p>
              </p:txBody>
            </p:sp>
          </p:grpSp>
          <p:sp>
            <p:nvSpPr>
              <p:cNvPr id="479317" name="Rectangle 85"/>
              <p:cNvSpPr>
                <a:spLocks noChangeArrowheads="1"/>
              </p:cNvSpPr>
              <p:nvPr/>
            </p:nvSpPr>
            <p:spPr bwMode="auto">
              <a:xfrm>
                <a:off x="305" y="1104"/>
                <a:ext cx="244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9318" name="Text Box 86"/>
              <p:cNvSpPr txBox="1">
                <a:spLocks noChangeArrowheads="1"/>
              </p:cNvSpPr>
              <p:nvPr/>
            </p:nvSpPr>
            <p:spPr bwMode="auto">
              <a:xfrm>
                <a:off x="840" y="1130"/>
                <a:ext cx="14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第    一    大    组</a:t>
                </a:r>
              </a:p>
            </p:txBody>
          </p:sp>
          <p:sp>
            <p:nvSpPr>
              <p:cNvPr id="479319" name="Rectangle 87"/>
              <p:cNvSpPr>
                <a:spLocks noChangeArrowheads="1"/>
              </p:cNvSpPr>
              <p:nvPr/>
            </p:nvSpPr>
            <p:spPr bwMode="auto">
              <a:xfrm>
                <a:off x="3024" y="1104"/>
                <a:ext cx="244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9320" name="Text Box 88"/>
              <p:cNvSpPr txBox="1">
                <a:spLocks noChangeArrowheads="1"/>
              </p:cNvSpPr>
              <p:nvPr/>
            </p:nvSpPr>
            <p:spPr bwMode="auto">
              <a:xfrm>
                <a:off x="3528" y="1130"/>
                <a:ext cx="14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第    二    大    组</a:t>
                </a:r>
              </a:p>
            </p:txBody>
          </p:sp>
          <p:sp>
            <p:nvSpPr>
              <p:cNvPr id="479321" name="Line 89"/>
              <p:cNvSpPr>
                <a:spLocks noChangeShapeType="1"/>
              </p:cNvSpPr>
              <p:nvPr/>
            </p:nvSpPr>
            <p:spPr bwMode="auto">
              <a:xfrm flipV="1">
                <a:off x="401" y="6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22" name="Line 90"/>
              <p:cNvSpPr>
                <a:spLocks noChangeShapeType="1"/>
              </p:cNvSpPr>
              <p:nvPr/>
            </p:nvSpPr>
            <p:spPr bwMode="auto">
              <a:xfrm flipV="1">
                <a:off x="1073" y="6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23" name="Line 91"/>
              <p:cNvSpPr>
                <a:spLocks noChangeShapeType="1"/>
              </p:cNvSpPr>
              <p:nvPr/>
            </p:nvSpPr>
            <p:spPr bwMode="auto">
              <a:xfrm flipV="1">
                <a:off x="1745" y="6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24" name="Line 92"/>
              <p:cNvSpPr>
                <a:spLocks noChangeShapeType="1"/>
              </p:cNvSpPr>
              <p:nvPr/>
            </p:nvSpPr>
            <p:spPr bwMode="auto">
              <a:xfrm flipV="1">
                <a:off x="2417" y="6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25" name="Line 93"/>
              <p:cNvSpPr>
                <a:spLocks noChangeShapeType="1"/>
              </p:cNvSpPr>
              <p:nvPr/>
            </p:nvSpPr>
            <p:spPr bwMode="auto">
              <a:xfrm flipV="1">
                <a:off x="3089" y="6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26" name="Line 94"/>
              <p:cNvSpPr>
                <a:spLocks noChangeShapeType="1"/>
              </p:cNvSpPr>
              <p:nvPr/>
            </p:nvSpPr>
            <p:spPr bwMode="auto">
              <a:xfrm flipV="1">
                <a:off x="3761" y="6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27" name="Line 95"/>
              <p:cNvSpPr>
                <a:spLocks noChangeShapeType="1"/>
              </p:cNvSpPr>
              <p:nvPr/>
            </p:nvSpPr>
            <p:spPr bwMode="auto">
              <a:xfrm flipV="1">
                <a:off x="4433" y="6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28" name="Line 96"/>
              <p:cNvSpPr>
                <a:spLocks noChangeShapeType="1"/>
              </p:cNvSpPr>
              <p:nvPr/>
            </p:nvSpPr>
            <p:spPr bwMode="auto">
              <a:xfrm flipV="1">
                <a:off x="5105" y="6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29" name="Line 97"/>
              <p:cNvSpPr>
                <a:spLocks noChangeShapeType="1"/>
              </p:cNvSpPr>
              <p:nvPr/>
            </p:nvSpPr>
            <p:spPr bwMode="auto">
              <a:xfrm flipV="1">
                <a:off x="449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30" name="Line 98"/>
              <p:cNvSpPr>
                <a:spLocks noChangeShapeType="1"/>
              </p:cNvSpPr>
              <p:nvPr/>
            </p:nvSpPr>
            <p:spPr bwMode="auto">
              <a:xfrm flipV="1">
                <a:off x="737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31" name="Text Box 99"/>
              <p:cNvSpPr txBox="1">
                <a:spLocks noChangeArrowheads="1"/>
              </p:cNvSpPr>
              <p:nvPr/>
            </p:nvSpPr>
            <p:spPr bwMode="auto">
              <a:xfrm>
                <a:off x="461" y="239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79332" name="Line 100"/>
              <p:cNvSpPr>
                <a:spLocks noChangeShapeType="1"/>
              </p:cNvSpPr>
              <p:nvPr/>
            </p:nvSpPr>
            <p:spPr bwMode="auto">
              <a:xfrm flipV="1">
                <a:off x="1121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33" name="Line 101"/>
              <p:cNvSpPr>
                <a:spLocks noChangeShapeType="1"/>
              </p:cNvSpPr>
              <p:nvPr/>
            </p:nvSpPr>
            <p:spPr bwMode="auto">
              <a:xfrm flipV="1">
                <a:off x="1409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34" name="Text Box 102"/>
              <p:cNvSpPr txBox="1">
                <a:spLocks noChangeArrowheads="1"/>
              </p:cNvSpPr>
              <p:nvPr/>
            </p:nvSpPr>
            <p:spPr bwMode="auto">
              <a:xfrm>
                <a:off x="1133" y="240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79335" name="Line 103"/>
              <p:cNvSpPr>
                <a:spLocks noChangeShapeType="1"/>
              </p:cNvSpPr>
              <p:nvPr/>
            </p:nvSpPr>
            <p:spPr bwMode="auto">
              <a:xfrm flipV="1">
                <a:off x="1793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36" name="Line 104"/>
              <p:cNvSpPr>
                <a:spLocks noChangeShapeType="1"/>
              </p:cNvSpPr>
              <p:nvPr/>
            </p:nvSpPr>
            <p:spPr bwMode="auto">
              <a:xfrm flipV="1">
                <a:off x="2081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37" name="Text Box 105"/>
              <p:cNvSpPr txBox="1">
                <a:spLocks noChangeArrowheads="1"/>
              </p:cNvSpPr>
              <p:nvPr/>
            </p:nvSpPr>
            <p:spPr bwMode="auto">
              <a:xfrm>
                <a:off x="1805" y="240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79338" name="Line 106"/>
              <p:cNvSpPr>
                <a:spLocks noChangeShapeType="1"/>
              </p:cNvSpPr>
              <p:nvPr/>
            </p:nvSpPr>
            <p:spPr bwMode="auto">
              <a:xfrm flipV="1">
                <a:off x="2465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39" name="Line 107"/>
              <p:cNvSpPr>
                <a:spLocks noChangeShapeType="1"/>
              </p:cNvSpPr>
              <p:nvPr/>
            </p:nvSpPr>
            <p:spPr bwMode="auto">
              <a:xfrm flipV="1">
                <a:off x="2753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40" name="Text Box 108"/>
              <p:cNvSpPr txBox="1">
                <a:spLocks noChangeArrowheads="1"/>
              </p:cNvSpPr>
              <p:nvPr/>
            </p:nvSpPr>
            <p:spPr bwMode="auto">
              <a:xfrm>
                <a:off x="2477" y="240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79341" name="Line 109"/>
              <p:cNvSpPr>
                <a:spLocks noChangeShapeType="1"/>
              </p:cNvSpPr>
              <p:nvPr/>
            </p:nvSpPr>
            <p:spPr bwMode="auto">
              <a:xfrm flipV="1">
                <a:off x="3137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42" name="Line 110"/>
              <p:cNvSpPr>
                <a:spLocks noChangeShapeType="1"/>
              </p:cNvSpPr>
              <p:nvPr/>
            </p:nvSpPr>
            <p:spPr bwMode="auto">
              <a:xfrm flipV="1">
                <a:off x="3425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43" name="Text Box 111"/>
              <p:cNvSpPr txBox="1">
                <a:spLocks noChangeArrowheads="1"/>
              </p:cNvSpPr>
              <p:nvPr/>
            </p:nvSpPr>
            <p:spPr bwMode="auto">
              <a:xfrm>
                <a:off x="3149" y="240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79344" name="Line 112"/>
              <p:cNvSpPr>
                <a:spLocks noChangeShapeType="1"/>
              </p:cNvSpPr>
              <p:nvPr/>
            </p:nvSpPr>
            <p:spPr bwMode="auto">
              <a:xfrm flipV="1">
                <a:off x="3809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45" name="Line 113"/>
              <p:cNvSpPr>
                <a:spLocks noChangeShapeType="1"/>
              </p:cNvSpPr>
              <p:nvPr/>
            </p:nvSpPr>
            <p:spPr bwMode="auto">
              <a:xfrm flipV="1">
                <a:off x="4097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46" name="Text Box 114"/>
              <p:cNvSpPr txBox="1">
                <a:spLocks noChangeArrowheads="1"/>
              </p:cNvSpPr>
              <p:nvPr/>
            </p:nvSpPr>
            <p:spPr bwMode="auto">
              <a:xfrm>
                <a:off x="3821" y="240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79347" name="Line 115"/>
              <p:cNvSpPr>
                <a:spLocks noChangeShapeType="1"/>
              </p:cNvSpPr>
              <p:nvPr/>
            </p:nvSpPr>
            <p:spPr bwMode="auto">
              <a:xfrm flipV="1">
                <a:off x="4481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48" name="Line 116"/>
              <p:cNvSpPr>
                <a:spLocks noChangeShapeType="1"/>
              </p:cNvSpPr>
              <p:nvPr/>
            </p:nvSpPr>
            <p:spPr bwMode="auto">
              <a:xfrm flipV="1">
                <a:off x="4769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49" name="Text Box 117"/>
              <p:cNvSpPr txBox="1">
                <a:spLocks noChangeArrowheads="1"/>
              </p:cNvSpPr>
              <p:nvPr/>
            </p:nvSpPr>
            <p:spPr bwMode="auto">
              <a:xfrm>
                <a:off x="4493" y="240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79350" name="Line 118"/>
              <p:cNvSpPr>
                <a:spLocks noChangeShapeType="1"/>
              </p:cNvSpPr>
              <p:nvPr/>
            </p:nvSpPr>
            <p:spPr bwMode="auto">
              <a:xfrm flipV="1">
                <a:off x="5153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51" name="Line 119"/>
              <p:cNvSpPr>
                <a:spLocks noChangeShapeType="1"/>
              </p:cNvSpPr>
              <p:nvPr/>
            </p:nvSpPr>
            <p:spPr bwMode="auto">
              <a:xfrm flipV="1">
                <a:off x="5441" y="241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52" name="Text Box 120"/>
              <p:cNvSpPr txBox="1">
                <a:spLocks noChangeArrowheads="1"/>
              </p:cNvSpPr>
              <p:nvPr/>
            </p:nvSpPr>
            <p:spPr bwMode="auto">
              <a:xfrm>
                <a:off x="5165" y="240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79353" name="Freeform 121"/>
              <p:cNvSpPr>
                <a:spLocks/>
              </p:cNvSpPr>
              <p:nvPr/>
            </p:nvSpPr>
            <p:spPr bwMode="auto">
              <a:xfrm>
                <a:off x="830" y="912"/>
                <a:ext cx="243" cy="1344"/>
              </a:xfrm>
              <a:custGeom>
                <a:avLst/>
                <a:gdLst/>
                <a:ahLst/>
                <a:cxnLst>
                  <a:cxn ang="0">
                    <a:pos x="0" y="1344"/>
                  </a:cxn>
                  <a:cxn ang="0">
                    <a:pos x="70" y="1344"/>
                  </a:cxn>
                  <a:cxn ang="0">
                    <a:pos x="70" y="0"/>
                  </a:cxn>
                  <a:cxn ang="0">
                    <a:pos x="243" y="0"/>
                  </a:cxn>
                </a:cxnLst>
                <a:rect l="0" t="0" r="r" b="b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54" name="Freeform 122"/>
              <p:cNvSpPr>
                <a:spLocks/>
              </p:cNvSpPr>
              <p:nvPr/>
            </p:nvSpPr>
            <p:spPr bwMode="auto">
              <a:xfrm>
                <a:off x="2753" y="1248"/>
                <a:ext cx="15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7" y="0"/>
                  </a:cxn>
                </a:cxnLst>
                <a:rect l="0" t="0" r="r" b="b"/>
                <a:pathLst>
                  <a:path w="157" h="1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 type="stealth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55" name="Text Box 123"/>
              <p:cNvSpPr txBox="1">
                <a:spLocks noChangeArrowheads="1"/>
              </p:cNvSpPr>
              <p:nvPr/>
            </p:nvSpPr>
            <p:spPr bwMode="auto">
              <a:xfrm>
                <a:off x="161" y="1445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79356" name="Text Box 124"/>
              <p:cNvSpPr txBox="1">
                <a:spLocks noChangeArrowheads="1"/>
              </p:cNvSpPr>
              <p:nvPr/>
            </p:nvSpPr>
            <p:spPr bwMode="auto">
              <a:xfrm>
                <a:off x="501" y="1445"/>
                <a:ext cx="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T</a:t>
                </a:r>
                <a:r>
                  <a:rPr lang="en-US" altLang="zh-CN" sz="18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79357" name="Text Box 125"/>
              <p:cNvSpPr txBox="1">
                <a:spLocks noChangeArrowheads="1"/>
              </p:cNvSpPr>
              <p:nvPr/>
            </p:nvSpPr>
            <p:spPr bwMode="auto">
              <a:xfrm>
                <a:off x="847" y="1449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79358" name="Text Box 126"/>
              <p:cNvSpPr txBox="1">
                <a:spLocks noChangeArrowheads="1"/>
              </p:cNvSpPr>
              <p:nvPr/>
            </p:nvSpPr>
            <p:spPr bwMode="auto">
              <a:xfrm>
                <a:off x="1173" y="1445"/>
                <a:ext cx="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T</a:t>
                </a:r>
                <a:r>
                  <a:rPr lang="en-US" altLang="zh-CN" sz="18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79359" name="Text Box 127"/>
              <p:cNvSpPr txBox="1">
                <a:spLocks noChangeArrowheads="1"/>
              </p:cNvSpPr>
              <p:nvPr/>
            </p:nvSpPr>
            <p:spPr bwMode="auto">
              <a:xfrm>
                <a:off x="1518" y="1445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79360" name="Text Box 128"/>
              <p:cNvSpPr txBox="1">
                <a:spLocks noChangeArrowheads="1"/>
              </p:cNvSpPr>
              <p:nvPr/>
            </p:nvSpPr>
            <p:spPr bwMode="auto">
              <a:xfrm>
                <a:off x="1845" y="1445"/>
                <a:ext cx="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T</a:t>
                </a:r>
                <a:r>
                  <a:rPr lang="en-US" altLang="zh-CN" sz="18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79361" name="Text Box 129"/>
              <p:cNvSpPr txBox="1">
                <a:spLocks noChangeArrowheads="1"/>
              </p:cNvSpPr>
              <p:nvPr/>
            </p:nvSpPr>
            <p:spPr bwMode="auto">
              <a:xfrm>
                <a:off x="2186" y="1445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79362" name="Text Box 130"/>
              <p:cNvSpPr txBox="1">
                <a:spLocks noChangeArrowheads="1"/>
              </p:cNvSpPr>
              <p:nvPr/>
            </p:nvSpPr>
            <p:spPr bwMode="auto">
              <a:xfrm>
                <a:off x="2526" y="1445"/>
                <a:ext cx="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T</a:t>
                </a:r>
                <a:r>
                  <a:rPr lang="en-US" altLang="zh-CN" sz="18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79363" name="Text Box 131"/>
              <p:cNvSpPr txBox="1">
                <a:spLocks noChangeArrowheads="1"/>
              </p:cNvSpPr>
              <p:nvPr/>
            </p:nvSpPr>
            <p:spPr bwMode="auto">
              <a:xfrm>
                <a:off x="2858" y="1445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79364" name="Text Box 132"/>
              <p:cNvSpPr txBox="1">
                <a:spLocks noChangeArrowheads="1"/>
              </p:cNvSpPr>
              <p:nvPr/>
            </p:nvSpPr>
            <p:spPr bwMode="auto">
              <a:xfrm>
                <a:off x="3198" y="1445"/>
                <a:ext cx="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T</a:t>
                </a:r>
                <a:r>
                  <a:rPr lang="en-US" altLang="zh-CN" sz="1800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79365" name="Text Box 133"/>
              <p:cNvSpPr txBox="1">
                <a:spLocks noChangeArrowheads="1"/>
              </p:cNvSpPr>
              <p:nvPr/>
            </p:nvSpPr>
            <p:spPr bwMode="auto">
              <a:xfrm>
                <a:off x="3531" y="1445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79366" name="Text Box 134"/>
              <p:cNvSpPr txBox="1">
                <a:spLocks noChangeArrowheads="1"/>
              </p:cNvSpPr>
              <p:nvPr/>
            </p:nvSpPr>
            <p:spPr bwMode="auto">
              <a:xfrm>
                <a:off x="3861" y="1445"/>
                <a:ext cx="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T</a:t>
                </a:r>
                <a:r>
                  <a:rPr lang="en-US" altLang="zh-CN" sz="1800" baseline="-250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79367" name="Text Box 135"/>
              <p:cNvSpPr txBox="1">
                <a:spLocks noChangeArrowheads="1"/>
              </p:cNvSpPr>
              <p:nvPr/>
            </p:nvSpPr>
            <p:spPr bwMode="auto">
              <a:xfrm>
                <a:off x="4207" y="1445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79368" name="Text Box 136"/>
              <p:cNvSpPr txBox="1">
                <a:spLocks noChangeArrowheads="1"/>
              </p:cNvSpPr>
              <p:nvPr/>
            </p:nvSpPr>
            <p:spPr bwMode="auto">
              <a:xfrm>
                <a:off x="4533" y="1445"/>
                <a:ext cx="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T</a:t>
                </a:r>
                <a:r>
                  <a:rPr lang="en-US" altLang="zh-CN" sz="1800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79369" name="Text Box 137"/>
              <p:cNvSpPr txBox="1">
                <a:spLocks noChangeArrowheads="1"/>
              </p:cNvSpPr>
              <p:nvPr/>
            </p:nvSpPr>
            <p:spPr bwMode="auto">
              <a:xfrm>
                <a:off x="4874" y="1445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D</a:t>
                </a:r>
                <a:r>
                  <a:rPr lang="en-US" altLang="zh-CN" sz="1800" baseline="-250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479370" name="Text Box 138"/>
              <p:cNvSpPr txBox="1">
                <a:spLocks noChangeArrowheads="1"/>
              </p:cNvSpPr>
              <p:nvPr/>
            </p:nvSpPr>
            <p:spPr bwMode="auto">
              <a:xfrm>
                <a:off x="5205" y="1445"/>
                <a:ext cx="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T</a:t>
                </a:r>
                <a:r>
                  <a:rPr lang="en-US" altLang="zh-CN" sz="1800" baseline="-250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479371" name="Freeform 139"/>
              <p:cNvSpPr>
                <a:spLocks/>
              </p:cNvSpPr>
              <p:nvPr/>
            </p:nvSpPr>
            <p:spPr bwMode="auto">
              <a:xfrm>
                <a:off x="1505" y="912"/>
                <a:ext cx="243" cy="1344"/>
              </a:xfrm>
              <a:custGeom>
                <a:avLst/>
                <a:gdLst/>
                <a:ahLst/>
                <a:cxnLst>
                  <a:cxn ang="0">
                    <a:pos x="0" y="1344"/>
                  </a:cxn>
                  <a:cxn ang="0">
                    <a:pos x="70" y="1344"/>
                  </a:cxn>
                  <a:cxn ang="0">
                    <a:pos x="70" y="0"/>
                  </a:cxn>
                  <a:cxn ang="0">
                    <a:pos x="243" y="0"/>
                  </a:cxn>
                </a:cxnLst>
                <a:rect l="0" t="0" r="r" b="b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72" name="Freeform 140"/>
              <p:cNvSpPr>
                <a:spLocks/>
              </p:cNvSpPr>
              <p:nvPr/>
            </p:nvSpPr>
            <p:spPr bwMode="auto">
              <a:xfrm>
                <a:off x="2174" y="912"/>
                <a:ext cx="243" cy="1344"/>
              </a:xfrm>
              <a:custGeom>
                <a:avLst/>
                <a:gdLst/>
                <a:ahLst/>
                <a:cxnLst>
                  <a:cxn ang="0">
                    <a:pos x="0" y="1344"/>
                  </a:cxn>
                  <a:cxn ang="0">
                    <a:pos x="70" y="1344"/>
                  </a:cxn>
                  <a:cxn ang="0">
                    <a:pos x="70" y="0"/>
                  </a:cxn>
                  <a:cxn ang="0">
                    <a:pos x="243" y="0"/>
                  </a:cxn>
                </a:cxnLst>
                <a:rect l="0" t="0" r="r" b="b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73" name="Freeform 141"/>
              <p:cNvSpPr>
                <a:spLocks/>
              </p:cNvSpPr>
              <p:nvPr/>
            </p:nvSpPr>
            <p:spPr bwMode="auto">
              <a:xfrm>
                <a:off x="2846" y="912"/>
                <a:ext cx="243" cy="1344"/>
              </a:xfrm>
              <a:custGeom>
                <a:avLst/>
                <a:gdLst/>
                <a:ahLst/>
                <a:cxnLst>
                  <a:cxn ang="0">
                    <a:pos x="0" y="1344"/>
                  </a:cxn>
                  <a:cxn ang="0">
                    <a:pos x="70" y="1344"/>
                  </a:cxn>
                  <a:cxn ang="0">
                    <a:pos x="70" y="0"/>
                  </a:cxn>
                  <a:cxn ang="0">
                    <a:pos x="243" y="0"/>
                  </a:cxn>
                </a:cxnLst>
                <a:rect l="0" t="0" r="r" b="b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round/>
                <a:headEnd type="stealth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74" name="Freeform 142"/>
              <p:cNvSpPr>
                <a:spLocks/>
              </p:cNvSpPr>
              <p:nvPr/>
            </p:nvSpPr>
            <p:spPr bwMode="auto">
              <a:xfrm>
                <a:off x="3518" y="912"/>
                <a:ext cx="243" cy="1344"/>
              </a:xfrm>
              <a:custGeom>
                <a:avLst/>
                <a:gdLst/>
                <a:ahLst/>
                <a:cxnLst>
                  <a:cxn ang="0">
                    <a:pos x="0" y="1344"/>
                  </a:cxn>
                  <a:cxn ang="0">
                    <a:pos x="70" y="1344"/>
                  </a:cxn>
                  <a:cxn ang="0">
                    <a:pos x="70" y="0"/>
                  </a:cxn>
                  <a:cxn ang="0">
                    <a:pos x="243" y="0"/>
                  </a:cxn>
                </a:cxnLst>
                <a:rect l="0" t="0" r="r" b="b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75" name="Freeform 143"/>
              <p:cNvSpPr>
                <a:spLocks/>
              </p:cNvSpPr>
              <p:nvPr/>
            </p:nvSpPr>
            <p:spPr bwMode="auto">
              <a:xfrm>
                <a:off x="4190" y="912"/>
                <a:ext cx="243" cy="1344"/>
              </a:xfrm>
              <a:custGeom>
                <a:avLst/>
                <a:gdLst/>
                <a:ahLst/>
                <a:cxnLst>
                  <a:cxn ang="0">
                    <a:pos x="0" y="1344"/>
                  </a:cxn>
                  <a:cxn ang="0">
                    <a:pos x="70" y="1344"/>
                  </a:cxn>
                  <a:cxn ang="0">
                    <a:pos x="70" y="0"/>
                  </a:cxn>
                  <a:cxn ang="0">
                    <a:pos x="243" y="0"/>
                  </a:cxn>
                </a:cxnLst>
                <a:rect l="0" t="0" r="r" b="b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76" name="Freeform 144"/>
              <p:cNvSpPr>
                <a:spLocks/>
              </p:cNvSpPr>
              <p:nvPr/>
            </p:nvSpPr>
            <p:spPr bwMode="auto">
              <a:xfrm>
                <a:off x="4865" y="912"/>
                <a:ext cx="243" cy="1344"/>
              </a:xfrm>
              <a:custGeom>
                <a:avLst/>
                <a:gdLst/>
                <a:ahLst/>
                <a:cxnLst>
                  <a:cxn ang="0">
                    <a:pos x="0" y="1344"/>
                  </a:cxn>
                  <a:cxn ang="0">
                    <a:pos x="70" y="1344"/>
                  </a:cxn>
                  <a:cxn ang="0">
                    <a:pos x="70" y="0"/>
                  </a:cxn>
                  <a:cxn ang="0">
                    <a:pos x="243" y="0"/>
                  </a:cxn>
                </a:cxnLst>
                <a:rect l="0" t="0" r="r" b="b"/>
                <a:pathLst>
                  <a:path w="243" h="1344">
                    <a:moveTo>
                      <a:pt x="0" y="1344"/>
                    </a:moveTo>
                    <a:lnTo>
                      <a:pt x="70" y="1344"/>
                    </a:lnTo>
                    <a:lnTo>
                      <a:pt x="70" y="0"/>
                    </a:lnTo>
                    <a:lnTo>
                      <a:pt x="24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77" name="Text Box 145"/>
              <p:cNvSpPr txBox="1">
                <a:spLocks noChangeArrowheads="1"/>
              </p:cNvSpPr>
              <p:nvPr/>
            </p:nvSpPr>
            <p:spPr bwMode="auto">
              <a:xfrm>
                <a:off x="295" y="441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479378" name="Text Box 146"/>
              <p:cNvSpPr txBox="1">
                <a:spLocks noChangeArrowheads="1"/>
              </p:cNvSpPr>
              <p:nvPr/>
            </p:nvSpPr>
            <p:spPr bwMode="auto">
              <a:xfrm>
                <a:off x="929" y="43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27</a:t>
                </a:r>
              </a:p>
            </p:txBody>
          </p:sp>
          <p:sp>
            <p:nvSpPr>
              <p:cNvPr id="479379" name="Text Box 147"/>
              <p:cNvSpPr txBox="1">
                <a:spLocks noChangeArrowheads="1"/>
              </p:cNvSpPr>
              <p:nvPr/>
            </p:nvSpPr>
            <p:spPr bwMode="auto">
              <a:xfrm>
                <a:off x="1601" y="43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479380" name="Text Box 148"/>
              <p:cNvSpPr txBox="1">
                <a:spLocks noChangeArrowheads="1"/>
              </p:cNvSpPr>
              <p:nvPr/>
            </p:nvSpPr>
            <p:spPr bwMode="auto">
              <a:xfrm>
                <a:off x="2273" y="43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479381" name="Text Box 149"/>
              <p:cNvSpPr txBox="1">
                <a:spLocks noChangeArrowheads="1"/>
              </p:cNvSpPr>
              <p:nvPr/>
            </p:nvSpPr>
            <p:spPr bwMode="auto">
              <a:xfrm>
                <a:off x="2945" y="43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479382" name="Text Box 150"/>
              <p:cNvSpPr txBox="1">
                <a:spLocks noChangeArrowheads="1"/>
              </p:cNvSpPr>
              <p:nvPr/>
            </p:nvSpPr>
            <p:spPr bwMode="auto">
              <a:xfrm>
                <a:off x="3617" y="43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479383" name="Text Box 151"/>
              <p:cNvSpPr txBox="1">
                <a:spLocks noChangeArrowheads="1"/>
              </p:cNvSpPr>
              <p:nvPr/>
            </p:nvSpPr>
            <p:spPr bwMode="auto">
              <a:xfrm>
                <a:off x="4289" y="43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79384" name="Text Box 152"/>
              <p:cNvSpPr txBox="1">
                <a:spLocks noChangeArrowheads="1"/>
              </p:cNvSpPr>
              <p:nvPr/>
            </p:nvSpPr>
            <p:spPr bwMode="auto">
              <a:xfrm>
                <a:off x="4961" y="43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79385" name="Text Box 153"/>
              <p:cNvSpPr txBox="1">
                <a:spLocks noChangeArrowheads="1"/>
              </p:cNvSpPr>
              <p:nvPr/>
            </p:nvSpPr>
            <p:spPr bwMode="auto">
              <a:xfrm>
                <a:off x="449" y="1637"/>
                <a:ext cx="4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30~28</a:t>
                </a:r>
              </a:p>
            </p:txBody>
          </p:sp>
          <p:sp>
            <p:nvSpPr>
              <p:cNvPr id="479386" name="Text Box 154"/>
              <p:cNvSpPr txBox="1">
                <a:spLocks noChangeArrowheads="1"/>
              </p:cNvSpPr>
              <p:nvPr/>
            </p:nvSpPr>
            <p:spPr bwMode="auto">
              <a:xfrm>
                <a:off x="1121" y="1647"/>
                <a:ext cx="4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26~24</a:t>
                </a:r>
              </a:p>
            </p:txBody>
          </p:sp>
          <p:sp>
            <p:nvSpPr>
              <p:cNvPr id="479387" name="Text Box 155"/>
              <p:cNvSpPr txBox="1">
                <a:spLocks noChangeArrowheads="1"/>
              </p:cNvSpPr>
              <p:nvPr/>
            </p:nvSpPr>
            <p:spPr bwMode="auto">
              <a:xfrm>
                <a:off x="1793" y="1647"/>
                <a:ext cx="4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22~20</a:t>
                </a:r>
              </a:p>
            </p:txBody>
          </p:sp>
          <p:sp>
            <p:nvSpPr>
              <p:cNvPr id="479388" name="Text Box 156"/>
              <p:cNvSpPr txBox="1">
                <a:spLocks noChangeArrowheads="1"/>
              </p:cNvSpPr>
              <p:nvPr/>
            </p:nvSpPr>
            <p:spPr bwMode="auto">
              <a:xfrm>
                <a:off x="2465" y="1647"/>
                <a:ext cx="4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18~16</a:t>
                </a:r>
              </a:p>
            </p:txBody>
          </p:sp>
          <p:sp>
            <p:nvSpPr>
              <p:cNvPr id="479389" name="Text Box 157"/>
              <p:cNvSpPr txBox="1">
                <a:spLocks noChangeArrowheads="1"/>
              </p:cNvSpPr>
              <p:nvPr/>
            </p:nvSpPr>
            <p:spPr bwMode="auto">
              <a:xfrm>
                <a:off x="3137" y="1647"/>
                <a:ext cx="4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14~12</a:t>
                </a:r>
              </a:p>
            </p:txBody>
          </p:sp>
          <p:sp>
            <p:nvSpPr>
              <p:cNvPr id="479390" name="Text Box 158"/>
              <p:cNvSpPr txBox="1">
                <a:spLocks noChangeArrowheads="1"/>
              </p:cNvSpPr>
              <p:nvPr/>
            </p:nvSpPr>
            <p:spPr bwMode="auto">
              <a:xfrm>
                <a:off x="3809" y="1647"/>
                <a:ext cx="4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10~8</a:t>
                </a:r>
              </a:p>
            </p:txBody>
          </p:sp>
          <p:sp>
            <p:nvSpPr>
              <p:cNvPr id="479391" name="Text Box 159"/>
              <p:cNvSpPr txBox="1">
                <a:spLocks noChangeArrowheads="1"/>
              </p:cNvSpPr>
              <p:nvPr/>
            </p:nvSpPr>
            <p:spPr bwMode="auto">
              <a:xfrm>
                <a:off x="4481" y="1647"/>
                <a:ext cx="3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6~4</a:t>
                </a:r>
              </a:p>
            </p:txBody>
          </p:sp>
          <p:sp>
            <p:nvSpPr>
              <p:cNvPr id="479392" name="Text Box 160"/>
              <p:cNvSpPr txBox="1">
                <a:spLocks noChangeArrowheads="1"/>
              </p:cNvSpPr>
              <p:nvPr/>
            </p:nvSpPr>
            <p:spPr bwMode="auto">
              <a:xfrm>
                <a:off x="5153" y="1647"/>
                <a:ext cx="3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 i="1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2~0</a:t>
                </a:r>
              </a:p>
            </p:txBody>
          </p:sp>
          <p:sp>
            <p:nvSpPr>
              <p:cNvPr id="479393" name="Freeform 161"/>
              <p:cNvSpPr>
                <a:spLocks/>
              </p:cNvSpPr>
              <p:nvPr/>
            </p:nvSpPr>
            <p:spPr bwMode="auto">
              <a:xfrm>
                <a:off x="5465" y="1296"/>
                <a:ext cx="192" cy="13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0"/>
                  </a:cxn>
                  <a:cxn ang="0">
                    <a:pos x="192" y="1392"/>
                  </a:cxn>
                </a:cxnLst>
                <a:rect l="0" t="0" r="r" b="b"/>
                <a:pathLst>
                  <a:path w="192" h="1392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3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stealth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9394" name="Freeform 162"/>
              <p:cNvSpPr>
                <a:spLocks/>
              </p:cNvSpPr>
              <p:nvPr/>
            </p:nvSpPr>
            <p:spPr bwMode="auto">
              <a:xfrm>
                <a:off x="5537" y="2256"/>
                <a:ext cx="115" cy="1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0" y="1"/>
                  </a:cxn>
                </a:cxnLst>
                <a:rect l="0" t="0" r="r" b="b"/>
                <a:pathLst>
                  <a:path w="115" h="1">
                    <a:moveTo>
                      <a:pt x="115" y="0"/>
                    </a:moveTo>
                    <a:lnTo>
                      <a:pt x="0" y="1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9395" name="Text Box 163"/>
            <p:cNvSpPr txBox="1">
              <a:spLocks noChangeArrowheads="1"/>
            </p:cNvSpPr>
            <p:nvPr/>
          </p:nvSpPr>
          <p:spPr bwMode="auto">
            <a:xfrm>
              <a:off x="5441" y="2649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-1</a:t>
              </a:r>
            </a:p>
          </p:txBody>
        </p:sp>
      </p:grpSp>
      <p:sp>
        <p:nvSpPr>
          <p:cNvPr id="479396" name="Rectangle 164"/>
          <p:cNvSpPr>
            <a:spLocks noChangeArrowheads="1"/>
          </p:cNvSpPr>
          <p:nvPr/>
        </p:nvSpPr>
        <p:spPr bwMode="auto">
          <a:xfrm>
            <a:off x="450850" y="4800600"/>
            <a:ext cx="1911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当 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>
                <a:solidFill>
                  <a:schemeClr val="folHlink"/>
                </a:solidFill>
                <a:latin typeface="Times New Roman" pitchFamily="18" charset="0"/>
              </a:rPr>
              <a:t>i 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形成后</a:t>
            </a:r>
          </a:p>
        </p:txBody>
      </p:sp>
      <p:sp>
        <p:nvSpPr>
          <p:cNvPr id="479397" name="Rectangle 165"/>
          <p:cNvSpPr>
            <a:spLocks noChangeArrowheads="1"/>
          </p:cNvSpPr>
          <p:nvPr/>
        </p:nvSpPr>
        <p:spPr bwMode="auto">
          <a:xfrm>
            <a:off x="3429000" y="4800600"/>
            <a:ext cx="74945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产生 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i="1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1 </a:t>
            </a:r>
            <a:r>
              <a:rPr lang="en-US" altLang="zh-CN" sz="2000">
                <a:latin typeface="Times New Roman" pitchFamily="18" charset="0"/>
              </a:rPr>
              <a:t>~ </a:t>
            </a:r>
            <a:r>
              <a:rPr lang="en-US" altLang="zh-CN" sz="2000" i="1">
                <a:latin typeface="Times New Roman" pitchFamily="18" charset="0"/>
              </a:rPr>
              <a:t>D</a:t>
            </a:r>
            <a:r>
              <a:rPr lang="en-US" altLang="zh-CN" sz="2000" baseline="-25000">
                <a:latin typeface="Times New Roman" pitchFamily="18" charset="0"/>
              </a:rPr>
              <a:t>8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i="1">
                <a:latin typeface="Times New Roman" pitchFamily="18" charset="0"/>
              </a:rPr>
              <a:t>T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 ~ </a:t>
            </a:r>
            <a:r>
              <a:rPr lang="en-US" altLang="zh-CN" sz="2000" i="1">
                <a:latin typeface="Times New Roman" pitchFamily="18" charset="0"/>
              </a:rPr>
              <a:t>T</a:t>
            </a:r>
            <a:r>
              <a:rPr lang="en-US" altLang="zh-CN" sz="2000" baseline="-25000">
                <a:latin typeface="Times New Roman" pitchFamily="18" charset="0"/>
              </a:rPr>
              <a:t>8</a:t>
            </a:r>
            <a:r>
              <a:rPr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479398" name="Rectangle 166"/>
          <p:cNvSpPr>
            <a:spLocks noChangeArrowheads="1"/>
          </p:cNvSpPr>
          <p:nvPr/>
        </p:nvSpPr>
        <p:spPr bwMode="auto">
          <a:xfrm>
            <a:off x="3402013" y="5202238"/>
            <a:ext cx="86375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000" baseline="-20000">
                <a:latin typeface="Times New Roman" pitchFamily="18" charset="0"/>
              </a:rPr>
              <a:t>   </a:t>
            </a:r>
            <a:r>
              <a:rPr lang="zh-CN" altLang="en-US" sz="2000">
                <a:latin typeface="Times New Roman" pitchFamily="18" charset="0"/>
              </a:rPr>
              <a:t>产生 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15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baseline="-25000">
                <a:latin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11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baseline="-25000">
                <a:latin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7</a:t>
            </a:r>
            <a:r>
              <a:rPr lang="en-US" altLang="zh-CN" sz="2000">
                <a:latin typeface="Times New Roman" pitchFamily="18" charset="0"/>
              </a:rPr>
              <a:t>、</a:t>
            </a:r>
            <a:r>
              <a:rPr lang="en-US" altLang="zh-CN" sz="2000" baseline="-25000">
                <a:latin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79399" name="Rectangle 167"/>
          <p:cNvSpPr>
            <a:spLocks noChangeArrowheads="1"/>
          </p:cNvSpPr>
          <p:nvPr/>
        </p:nvSpPr>
        <p:spPr bwMode="auto">
          <a:xfrm>
            <a:off x="3409950" y="5581650"/>
            <a:ext cx="89979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 产生 </a:t>
            </a:r>
            <a:r>
              <a:rPr lang="zh-CN" altLang="en-US" sz="1200">
                <a:latin typeface="Times New Roman" pitchFamily="18" charset="0"/>
              </a:rPr>
              <a:t>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18 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16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14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12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10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8 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6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           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31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27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23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19</a:t>
            </a:r>
          </a:p>
        </p:txBody>
      </p:sp>
      <p:sp>
        <p:nvSpPr>
          <p:cNvPr id="479400" name="Rectangle 168"/>
          <p:cNvSpPr>
            <a:spLocks noChangeArrowheads="1"/>
          </p:cNvSpPr>
          <p:nvPr/>
        </p:nvSpPr>
        <p:spPr bwMode="auto">
          <a:xfrm>
            <a:off x="3505200" y="6343650"/>
            <a:ext cx="863758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产生 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30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28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26 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24</a:t>
            </a:r>
            <a:r>
              <a:rPr lang="en-US" altLang="zh-CN" sz="2000">
                <a:latin typeface="Times New Roman" pitchFamily="18" charset="0"/>
              </a:rPr>
              <a:t>、 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22 </a:t>
            </a:r>
            <a:r>
              <a:rPr lang="en-US" altLang="zh-CN" sz="2000">
                <a:latin typeface="Times New Roman" pitchFamily="18" charset="0"/>
              </a:rPr>
              <a:t>~</a:t>
            </a:r>
            <a:r>
              <a:rPr lang="en-US" altLang="zh-CN" sz="2000" i="1">
                <a:latin typeface="Times New Roman" pitchFamily="18" charset="0"/>
              </a:rPr>
              <a:t>C</a:t>
            </a:r>
            <a:r>
              <a:rPr lang="en-US" altLang="zh-CN" sz="2000" baseline="-25000">
                <a:latin typeface="Times New Roman" pitchFamily="18" charset="0"/>
              </a:rPr>
              <a:t>20</a:t>
            </a:r>
            <a:r>
              <a:rPr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479401" name="Text Box 169"/>
          <p:cNvSpPr txBox="1">
            <a:spLocks noChangeArrowheads="1"/>
          </p:cNvSpPr>
          <p:nvPr/>
        </p:nvSpPr>
        <p:spPr bwMode="auto">
          <a:xfrm>
            <a:off x="2286000" y="48006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经 2.5 </a:t>
            </a:r>
            <a:r>
              <a:rPr lang="en-US" altLang="zh-CN" sz="2000" i="1">
                <a:latin typeface="Times New Roman" pitchFamily="18" charset="0"/>
              </a:rPr>
              <a:t>t</a:t>
            </a:r>
            <a:r>
              <a:rPr lang="en-US" altLang="zh-CN" sz="2000" i="1" baseline="-20000">
                <a:latin typeface="Times New Roman" pitchFamily="18" charset="0"/>
              </a:rPr>
              <a:t>y</a:t>
            </a:r>
            <a:endParaRPr lang="zh-CN" altLang="en-US" sz="2000" i="1" baseline="-20000">
              <a:latin typeface="Times New Roman" pitchFamily="18" charset="0"/>
            </a:endParaRPr>
          </a:p>
        </p:txBody>
      </p:sp>
      <p:sp>
        <p:nvSpPr>
          <p:cNvPr id="479402" name="Text Box 170"/>
          <p:cNvSpPr txBox="1">
            <a:spLocks noChangeArrowheads="1"/>
          </p:cNvSpPr>
          <p:nvPr/>
        </p:nvSpPr>
        <p:spPr bwMode="auto">
          <a:xfrm>
            <a:off x="2781300" y="520065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5 </a:t>
            </a:r>
            <a:r>
              <a:rPr lang="en-US" altLang="zh-CN" sz="2000" i="1">
                <a:latin typeface="Times New Roman" pitchFamily="18" charset="0"/>
              </a:rPr>
              <a:t>t</a:t>
            </a:r>
            <a:r>
              <a:rPr lang="en-US" altLang="zh-CN" sz="2000" i="1" baseline="-20000">
                <a:latin typeface="Times New Roman" pitchFamily="18" charset="0"/>
              </a:rPr>
              <a:t>y</a:t>
            </a:r>
            <a:endParaRPr lang="zh-CN" altLang="en-US" sz="2000" i="1" baseline="-20000">
              <a:latin typeface="Times New Roman" pitchFamily="18" charset="0"/>
            </a:endParaRPr>
          </a:p>
        </p:txBody>
      </p:sp>
      <p:sp>
        <p:nvSpPr>
          <p:cNvPr id="479403" name="Text Box 171"/>
          <p:cNvSpPr txBox="1">
            <a:spLocks noChangeArrowheads="1"/>
          </p:cNvSpPr>
          <p:nvPr/>
        </p:nvSpPr>
        <p:spPr bwMode="auto">
          <a:xfrm>
            <a:off x="2609850" y="561975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7.5 </a:t>
            </a:r>
            <a:r>
              <a:rPr lang="en-US" altLang="zh-CN" sz="2000" i="1">
                <a:latin typeface="Times New Roman" pitchFamily="18" charset="0"/>
              </a:rPr>
              <a:t>t</a:t>
            </a:r>
            <a:r>
              <a:rPr lang="en-US" altLang="zh-CN" sz="2000" i="1" baseline="-20000">
                <a:latin typeface="Times New Roman" pitchFamily="18" charset="0"/>
              </a:rPr>
              <a:t>y</a:t>
            </a:r>
            <a:endParaRPr lang="zh-CN" altLang="en-US" sz="2000" i="1" baseline="-20000">
              <a:latin typeface="Times New Roman" pitchFamily="18" charset="0"/>
            </a:endParaRPr>
          </a:p>
        </p:txBody>
      </p:sp>
      <p:sp>
        <p:nvSpPr>
          <p:cNvPr id="479404" name="Text Box 172"/>
          <p:cNvSpPr txBox="1">
            <a:spLocks noChangeArrowheads="1"/>
          </p:cNvSpPr>
          <p:nvPr/>
        </p:nvSpPr>
        <p:spPr bwMode="auto">
          <a:xfrm>
            <a:off x="2628900" y="63087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1 0</a:t>
            </a:r>
            <a:r>
              <a:rPr lang="zh-CN" altLang="en-US" sz="2000" i="1">
                <a:latin typeface="Times New Roman" pitchFamily="18" charset="0"/>
              </a:rPr>
              <a:t> 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0000">
                <a:solidFill>
                  <a:schemeClr val="folHlink"/>
                </a:solidFill>
                <a:latin typeface="Times New Roman" pitchFamily="18" charset="0"/>
              </a:rPr>
              <a:t>y</a:t>
            </a:r>
            <a:endParaRPr lang="zh-CN" altLang="en-US" sz="2000" i="1" baseline="-20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9405" name="Rectangle 173"/>
          <p:cNvSpPr>
            <a:spLocks noChangeArrowheads="1"/>
          </p:cNvSpPr>
          <p:nvPr/>
        </p:nvSpPr>
        <p:spPr bwMode="auto">
          <a:xfrm>
            <a:off x="8001000" y="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479407" name="AutoShape 17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396" grpId="0" autoUpdateAnimBg="0"/>
      <p:bldP spid="479397" grpId="0" autoUpdateAnimBg="0"/>
      <p:bldP spid="479398" grpId="0" autoUpdateAnimBg="0"/>
      <p:bldP spid="479399" grpId="0" autoUpdateAnimBg="0"/>
      <p:bldP spid="479400" grpId="0" autoUpdateAnimBg="0"/>
      <p:bldP spid="479401" grpId="0" autoUpdateAnimBg="0"/>
      <p:bldP spid="479402" grpId="0" autoUpdateAnimBg="0"/>
      <p:bldP spid="479403" grpId="0" autoUpdateAnimBg="0"/>
      <p:bldP spid="4794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第７章   指 令 系 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47975" y="1543050"/>
            <a:ext cx="5076825" cy="4324350"/>
            <a:chOff x="470" y="972"/>
            <a:chExt cx="3198" cy="2724"/>
          </a:xfrm>
        </p:grpSpPr>
        <p:sp>
          <p:nvSpPr>
            <p:cNvPr id="480260" name="Text Box 4"/>
            <p:cNvSpPr txBox="1">
              <a:spLocks noChangeArrowheads="1"/>
            </p:cNvSpPr>
            <p:nvPr/>
          </p:nvSpPr>
          <p:spPr bwMode="auto">
            <a:xfrm>
              <a:off x="470" y="972"/>
              <a:ext cx="1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7.1  机器指令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1" name="Text Box 5"/>
            <p:cNvSpPr txBox="1">
              <a:spLocks noChangeArrowheads="1"/>
            </p:cNvSpPr>
            <p:nvPr/>
          </p:nvSpPr>
          <p:spPr bwMode="auto">
            <a:xfrm>
              <a:off x="470" y="1561"/>
              <a:ext cx="31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7.2  操作数类型和操作类型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2" name="Text Box 6"/>
            <p:cNvSpPr txBox="1">
              <a:spLocks noChangeArrowheads="1"/>
            </p:cNvSpPr>
            <p:nvPr/>
          </p:nvSpPr>
          <p:spPr bwMode="auto">
            <a:xfrm>
              <a:off x="470" y="2151"/>
              <a:ext cx="1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7.3  寻址方式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3" name="Text Box 7"/>
            <p:cNvSpPr txBox="1">
              <a:spLocks noChangeArrowheads="1"/>
            </p:cNvSpPr>
            <p:nvPr/>
          </p:nvSpPr>
          <p:spPr bwMode="auto">
            <a:xfrm>
              <a:off x="470" y="2741"/>
              <a:ext cx="21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7.4  指令格式举例 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480264" name="Text Box 8"/>
            <p:cNvSpPr txBox="1">
              <a:spLocks noChangeArrowheads="1"/>
            </p:cNvSpPr>
            <p:nvPr/>
          </p:nvSpPr>
          <p:spPr bwMode="auto">
            <a:xfrm>
              <a:off x="470" y="3331"/>
              <a:ext cx="18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7.5  </a:t>
              </a:r>
              <a:r>
                <a:rPr lang="en-US" altLang="zh-CN" sz="3200">
                  <a:latin typeface="Times New Roman" pitchFamily="18" charset="0"/>
                  <a:hlinkClick r:id="" action="ppaction://noaction"/>
                </a:rPr>
                <a:t>RISC </a:t>
              </a: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技术 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480267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zh-CN" altLang="en-US" b="1"/>
              <a:t>7.1  机 器 指 令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381000" y="1166813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一、指令的一般格式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1525" y="1905000"/>
            <a:ext cx="3673475" cy="457200"/>
            <a:chOff x="1190" y="1344"/>
            <a:chExt cx="2314" cy="288"/>
          </a:xfrm>
        </p:grpSpPr>
        <p:sp>
          <p:nvSpPr>
            <p:cNvPr id="481285" name="Text Box 5"/>
            <p:cNvSpPr txBox="1">
              <a:spLocks noChangeArrowheads="1"/>
            </p:cNvSpPr>
            <p:nvPr/>
          </p:nvSpPr>
          <p:spPr bwMode="auto">
            <a:xfrm>
              <a:off x="1190" y="1344"/>
              <a:ext cx="21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操作码字段</a:t>
              </a:r>
              <a:r>
                <a:rPr lang="zh-CN" altLang="en-US" sz="2400">
                  <a:latin typeface="Times New Roman" pitchFamily="18" charset="0"/>
                </a:rPr>
                <a:t>        </a:t>
              </a:r>
              <a:r>
                <a:rPr lang="zh-CN" altLang="en-US" sz="2000">
                  <a:latin typeface="Times New Roman" pitchFamily="18" charset="0"/>
                </a:rPr>
                <a:t>地址码字段</a:t>
              </a:r>
            </a:p>
          </p:txBody>
        </p:sp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1200" y="1344"/>
              <a:ext cx="230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287" name="Line 7"/>
            <p:cNvSpPr>
              <a:spLocks noChangeShapeType="1"/>
            </p:cNvSpPr>
            <p:nvPr/>
          </p:nvSpPr>
          <p:spPr bwMode="auto">
            <a:xfrm>
              <a:off x="2304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1203325" y="2643188"/>
            <a:ext cx="17129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000">
                <a:latin typeface="Times New Roman" pitchFamily="18" charset="0"/>
              </a:rPr>
              <a:t>1. 操作码</a:t>
            </a:r>
          </a:p>
        </p:txBody>
      </p: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3108325" y="2625725"/>
            <a:ext cx="5349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反映机器做什么操作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1524000" y="3332163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长度固定</a:t>
            </a:r>
          </a:p>
        </p:txBody>
      </p:sp>
      <p:sp>
        <p:nvSpPr>
          <p:cNvPr id="481291" name="Text Box 11"/>
          <p:cNvSpPr txBox="1">
            <a:spLocks noChangeArrowheads="1"/>
          </p:cNvSpPr>
          <p:nvPr/>
        </p:nvSpPr>
        <p:spPr bwMode="auto">
          <a:xfrm>
            <a:off x="1524000" y="5330825"/>
            <a:ext cx="2111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长度可变</a:t>
            </a:r>
          </a:p>
        </p:txBody>
      </p:sp>
      <p:sp>
        <p:nvSpPr>
          <p:cNvPr id="481292" name="Text Box 12"/>
          <p:cNvSpPr txBox="1">
            <a:spLocks noChangeArrowheads="1"/>
          </p:cNvSpPr>
          <p:nvPr/>
        </p:nvSpPr>
        <p:spPr bwMode="auto">
          <a:xfrm>
            <a:off x="2001838" y="3976688"/>
            <a:ext cx="4113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用于指令字长较长的情况</a:t>
            </a:r>
          </a:p>
        </p:txBody>
      </p:sp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6096000" y="3998913"/>
            <a:ext cx="1390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，RISC</a:t>
            </a:r>
          </a:p>
        </p:txBody>
      </p:sp>
      <p:sp>
        <p:nvSpPr>
          <p:cNvPr id="481294" name="Text Box 14"/>
          <p:cNvSpPr txBox="1">
            <a:spLocks noChangeArrowheads="1"/>
          </p:cNvSpPr>
          <p:nvPr/>
        </p:nvSpPr>
        <p:spPr bwMode="auto">
          <a:xfrm>
            <a:off x="2001838" y="4664075"/>
            <a:ext cx="2722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  </a:t>
            </a:r>
            <a:r>
              <a:rPr lang="en-US" altLang="zh-CN" sz="2800">
                <a:latin typeface="Times New Roman" pitchFamily="18" charset="0"/>
              </a:rPr>
              <a:t>IBM  370</a:t>
            </a:r>
          </a:p>
        </p:txBody>
      </p:sp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4260850" y="4664075"/>
            <a:ext cx="213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操作码  8  位</a:t>
            </a:r>
          </a:p>
        </p:txBody>
      </p:sp>
      <p:sp>
        <p:nvSpPr>
          <p:cNvPr id="481296" name="Text Box 16"/>
          <p:cNvSpPr txBox="1">
            <a:spLocks noChangeArrowheads="1"/>
          </p:cNvSpPr>
          <p:nvPr/>
        </p:nvSpPr>
        <p:spPr bwMode="auto">
          <a:xfrm>
            <a:off x="2001838" y="5997575"/>
            <a:ext cx="5541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操作码分散在指令字的不同字段中</a:t>
            </a:r>
          </a:p>
        </p:txBody>
      </p:sp>
      <p:sp>
        <p:nvSpPr>
          <p:cNvPr id="481297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autoUpdateAnimBg="0"/>
      <p:bldP spid="481288" grpId="0" autoUpdateAnimBg="0"/>
      <p:bldP spid="481289" grpId="0" autoUpdateAnimBg="0"/>
      <p:bldP spid="481290" grpId="0" autoUpdateAnimBg="0"/>
      <p:bldP spid="481291" grpId="0" autoUpdateAnimBg="0"/>
      <p:bldP spid="481292" grpId="0" autoUpdateAnimBg="0"/>
      <p:bldP spid="481293" grpId="0" autoUpdateAnimBg="0"/>
      <p:bldP spid="481294" grpId="0" autoUpdateAnimBg="0"/>
      <p:bldP spid="481295" grpId="0" autoUpdateAnimBg="0"/>
      <p:bldP spid="48129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304800" y="144463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扩展操作码技术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6613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操作码的位数随地址数的减少而增加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52725" y="1295400"/>
            <a:ext cx="3114675" cy="457200"/>
            <a:chOff x="1686" y="1056"/>
            <a:chExt cx="1920" cy="288"/>
          </a:xfrm>
        </p:grpSpPr>
        <p:sp>
          <p:nvSpPr>
            <p:cNvPr id="482309" name="Text Box 5"/>
            <p:cNvSpPr txBox="1">
              <a:spLocks noChangeArrowheads="1"/>
            </p:cNvSpPr>
            <p:nvPr/>
          </p:nvSpPr>
          <p:spPr bwMode="auto">
            <a:xfrm>
              <a:off x="1736" y="1056"/>
              <a:ext cx="3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2310" name="Text Box 6"/>
            <p:cNvSpPr txBox="1">
              <a:spLocks noChangeArrowheads="1"/>
            </p:cNvSpPr>
            <p:nvPr/>
          </p:nvSpPr>
          <p:spPr bwMode="auto">
            <a:xfrm>
              <a:off x="2214" y="1056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11" name="Text Box 7"/>
            <p:cNvSpPr txBox="1">
              <a:spLocks noChangeArrowheads="1"/>
            </p:cNvSpPr>
            <p:nvPr/>
          </p:nvSpPr>
          <p:spPr bwMode="auto">
            <a:xfrm>
              <a:off x="2711" y="1056"/>
              <a:ext cx="3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12" name="Text Box 8"/>
            <p:cNvSpPr txBox="1">
              <a:spLocks noChangeArrowheads="1"/>
            </p:cNvSpPr>
            <p:nvPr/>
          </p:nvSpPr>
          <p:spPr bwMode="auto">
            <a:xfrm>
              <a:off x="3174" y="1056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13" name="Rectangle 9"/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4" name="Rectangle 10"/>
            <p:cNvSpPr>
              <a:spLocks noChangeArrowheads="1"/>
            </p:cNvSpPr>
            <p:nvPr/>
          </p:nvSpPr>
          <p:spPr bwMode="auto">
            <a:xfrm>
              <a:off x="216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5" name="Rectangle 11"/>
            <p:cNvSpPr>
              <a:spLocks noChangeArrowheads="1"/>
            </p:cNvSpPr>
            <p:nvPr/>
          </p:nvSpPr>
          <p:spPr bwMode="auto">
            <a:xfrm>
              <a:off x="264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6" name="Rectangle 12"/>
            <p:cNvSpPr>
              <a:spLocks noChangeArrowheads="1"/>
            </p:cNvSpPr>
            <p:nvPr/>
          </p:nvSpPr>
          <p:spPr bwMode="auto">
            <a:xfrm>
              <a:off x="312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52725" y="1905000"/>
            <a:ext cx="3124200" cy="1143000"/>
            <a:chOff x="1686" y="1200"/>
            <a:chExt cx="1968" cy="720"/>
          </a:xfrm>
        </p:grpSpPr>
        <p:sp>
          <p:nvSpPr>
            <p:cNvPr id="482318" name="Rectangle 14"/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19" name="Text Box 15"/>
            <p:cNvSpPr txBox="1">
              <a:spLocks noChangeArrowheads="1"/>
            </p:cNvSpPr>
            <p:nvPr/>
          </p:nvSpPr>
          <p:spPr bwMode="auto">
            <a:xfrm>
              <a:off x="1734" y="120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482320" name="Text Box 16"/>
            <p:cNvSpPr txBox="1">
              <a:spLocks noChangeArrowheads="1"/>
            </p:cNvSpPr>
            <p:nvPr/>
          </p:nvSpPr>
          <p:spPr bwMode="auto">
            <a:xfrm>
              <a:off x="1734" y="135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482321" name="Text Box 17"/>
            <p:cNvSpPr txBox="1">
              <a:spLocks noChangeArrowheads="1"/>
            </p:cNvSpPr>
            <p:nvPr/>
          </p:nvSpPr>
          <p:spPr bwMode="auto">
            <a:xfrm>
              <a:off x="1734" y="16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482322" name="Text Box 18"/>
            <p:cNvSpPr txBox="1">
              <a:spLocks noChangeArrowheads="1"/>
            </p:cNvSpPr>
            <p:nvPr/>
          </p:nvSpPr>
          <p:spPr bwMode="auto">
            <a:xfrm>
              <a:off x="1810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23" name="Text Box 19"/>
            <p:cNvSpPr txBox="1">
              <a:spLocks noChangeArrowheads="1"/>
            </p:cNvSpPr>
            <p:nvPr/>
          </p:nvSpPr>
          <p:spPr bwMode="auto">
            <a:xfrm>
              <a:off x="2310" y="120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24" name="Text Box 20"/>
            <p:cNvSpPr txBox="1">
              <a:spLocks noChangeArrowheads="1"/>
            </p:cNvSpPr>
            <p:nvPr/>
          </p:nvSpPr>
          <p:spPr bwMode="auto">
            <a:xfrm>
              <a:off x="2310" y="134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25" name="Text Box 21"/>
            <p:cNvSpPr txBox="1">
              <a:spLocks noChangeArrowheads="1"/>
            </p:cNvSpPr>
            <p:nvPr/>
          </p:nvSpPr>
          <p:spPr bwMode="auto">
            <a:xfrm>
              <a:off x="2310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326" name="Text Box 22"/>
            <p:cNvSpPr txBox="1">
              <a:spLocks noChangeArrowheads="1"/>
            </p:cNvSpPr>
            <p:nvPr/>
          </p:nvSpPr>
          <p:spPr bwMode="auto">
            <a:xfrm>
              <a:off x="2310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27" name="Text Box 23"/>
            <p:cNvSpPr txBox="1">
              <a:spLocks noChangeArrowheads="1"/>
            </p:cNvSpPr>
            <p:nvPr/>
          </p:nvSpPr>
          <p:spPr bwMode="auto">
            <a:xfrm>
              <a:off x="2770" y="120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28" name="Text Box 24"/>
            <p:cNvSpPr txBox="1">
              <a:spLocks noChangeArrowheads="1"/>
            </p:cNvSpPr>
            <p:nvPr/>
          </p:nvSpPr>
          <p:spPr bwMode="auto">
            <a:xfrm>
              <a:off x="2770" y="134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29" name="Text Box 25"/>
            <p:cNvSpPr txBox="1">
              <a:spLocks noChangeArrowheads="1"/>
            </p:cNvSpPr>
            <p:nvPr/>
          </p:nvSpPr>
          <p:spPr bwMode="auto">
            <a:xfrm>
              <a:off x="2770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30" name="Text Box 26"/>
            <p:cNvSpPr txBox="1">
              <a:spLocks noChangeArrowheads="1"/>
            </p:cNvSpPr>
            <p:nvPr/>
          </p:nvSpPr>
          <p:spPr bwMode="auto">
            <a:xfrm>
              <a:off x="2770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31" name="Text Box 27"/>
            <p:cNvSpPr txBox="1">
              <a:spLocks noChangeArrowheads="1"/>
            </p:cNvSpPr>
            <p:nvPr/>
          </p:nvSpPr>
          <p:spPr bwMode="auto">
            <a:xfrm>
              <a:off x="3202" y="120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32" name="Text Box 28"/>
            <p:cNvSpPr txBox="1">
              <a:spLocks noChangeArrowheads="1"/>
            </p:cNvSpPr>
            <p:nvPr/>
          </p:nvSpPr>
          <p:spPr bwMode="auto">
            <a:xfrm>
              <a:off x="3202" y="134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33" name="Text Box 29"/>
            <p:cNvSpPr txBox="1">
              <a:spLocks noChangeArrowheads="1"/>
            </p:cNvSpPr>
            <p:nvPr/>
          </p:nvSpPr>
          <p:spPr bwMode="auto">
            <a:xfrm>
              <a:off x="3202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34" name="Text Box 30"/>
            <p:cNvSpPr txBox="1">
              <a:spLocks noChangeArrowheads="1"/>
            </p:cNvSpPr>
            <p:nvPr/>
          </p:nvSpPr>
          <p:spPr bwMode="auto">
            <a:xfrm>
              <a:off x="3202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752725" y="3124200"/>
            <a:ext cx="3124200" cy="1143000"/>
            <a:chOff x="1686" y="1968"/>
            <a:chExt cx="1968" cy="720"/>
          </a:xfrm>
        </p:grpSpPr>
        <p:sp>
          <p:nvSpPr>
            <p:cNvPr id="482336" name="Rectangle 32"/>
            <p:cNvSpPr>
              <a:spLocks noChangeArrowheads="1"/>
            </p:cNvSpPr>
            <p:nvPr/>
          </p:nvSpPr>
          <p:spPr bwMode="auto">
            <a:xfrm>
              <a:off x="1686" y="1978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37" name="Text Box 33"/>
            <p:cNvSpPr txBox="1">
              <a:spLocks noChangeArrowheads="1"/>
            </p:cNvSpPr>
            <p:nvPr/>
          </p:nvSpPr>
          <p:spPr bwMode="auto">
            <a:xfrm>
              <a:off x="2770" y="196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38" name="Text Box 34"/>
            <p:cNvSpPr txBox="1">
              <a:spLocks noChangeArrowheads="1"/>
            </p:cNvSpPr>
            <p:nvPr/>
          </p:nvSpPr>
          <p:spPr bwMode="auto">
            <a:xfrm>
              <a:off x="2770" y="2112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39" name="Text Box 35"/>
            <p:cNvSpPr txBox="1">
              <a:spLocks noChangeArrowheads="1"/>
            </p:cNvSpPr>
            <p:nvPr/>
          </p:nvSpPr>
          <p:spPr bwMode="auto">
            <a:xfrm>
              <a:off x="2770" y="243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340" name="Text Box 36"/>
            <p:cNvSpPr txBox="1">
              <a:spLocks noChangeArrowheads="1"/>
            </p:cNvSpPr>
            <p:nvPr/>
          </p:nvSpPr>
          <p:spPr bwMode="auto">
            <a:xfrm>
              <a:off x="2770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41" name="Text Box 37"/>
            <p:cNvSpPr txBox="1">
              <a:spLocks noChangeArrowheads="1"/>
            </p:cNvSpPr>
            <p:nvPr/>
          </p:nvSpPr>
          <p:spPr bwMode="auto">
            <a:xfrm>
              <a:off x="3202" y="196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42" name="Text Box 38"/>
            <p:cNvSpPr txBox="1">
              <a:spLocks noChangeArrowheads="1"/>
            </p:cNvSpPr>
            <p:nvPr/>
          </p:nvSpPr>
          <p:spPr bwMode="auto">
            <a:xfrm>
              <a:off x="3202" y="2112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43" name="Text Box 39"/>
            <p:cNvSpPr txBox="1">
              <a:spLocks noChangeArrowheads="1"/>
            </p:cNvSpPr>
            <p:nvPr/>
          </p:nvSpPr>
          <p:spPr bwMode="auto">
            <a:xfrm>
              <a:off x="3202" y="243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44" name="Text Box 40"/>
            <p:cNvSpPr txBox="1">
              <a:spLocks noChangeArrowheads="1"/>
            </p:cNvSpPr>
            <p:nvPr/>
          </p:nvSpPr>
          <p:spPr bwMode="auto">
            <a:xfrm>
              <a:off x="3202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45" name="Text Box 41"/>
            <p:cNvSpPr txBox="1">
              <a:spLocks noChangeArrowheads="1"/>
            </p:cNvSpPr>
            <p:nvPr/>
          </p:nvSpPr>
          <p:spPr bwMode="auto">
            <a:xfrm>
              <a:off x="1734" y="196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46" name="Text Box 42"/>
            <p:cNvSpPr txBox="1">
              <a:spLocks noChangeArrowheads="1"/>
            </p:cNvSpPr>
            <p:nvPr/>
          </p:nvSpPr>
          <p:spPr bwMode="auto">
            <a:xfrm>
              <a:off x="1734" y="210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47" name="Text Box 43"/>
            <p:cNvSpPr txBox="1">
              <a:spLocks noChangeArrowheads="1"/>
            </p:cNvSpPr>
            <p:nvPr/>
          </p:nvSpPr>
          <p:spPr bwMode="auto">
            <a:xfrm>
              <a:off x="1734" y="24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48" name="Text Box 44"/>
            <p:cNvSpPr txBox="1">
              <a:spLocks noChangeArrowheads="1"/>
            </p:cNvSpPr>
            <p:nvPr/>
          </p:nvSpPr>
          <p:spPr bwMode="auto">
            <a:xfrm>
              <a:off x="1810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49" name="Text Box 45"/>
            <p:cNvSpPr txBox="1">
              <a:spLocks noChangeArrowheads="1"/>
            </p:cNvSpPr>
            <p:nvPr/>
          </p:nvSpPr>
          <p:spPr bwMode="auto">
            <a:xfrm>
              <a:off x="2214" y="196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482350" name="Text Box 46"/>
            <p:cNvSpPr txBox="1">
              <a:spLocks noChangeArrowheads="1"/>
            </p:cNvSpPr>
            <p:nvPr/>
          </p:nvSpPr>
          <p:spPr bwMode="auto">
            <a:xfrm>
              <a:off x="2214" y="210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482351" name="Text Box 47"/>
            <p:cNvSpPr txBox="1">
              <a:spLocks noChangeArrowheads="1"/>
            </p:cNvSpPr>
            <p:nvPr/>
          </p:nvSpPr>
          <p:spPr bwMode="auto">
            <a:xfrm>
              <a:off x="2214" y="24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482352" name="Text Box 48"/>
            <p:cNvSpPr txBox="1">
              <a:spLocks noChangeArrowheads="1"/>
            </p:cNvSpPr>
            <p:nvPr/>
          </p:nvSpPr>
          <p:spPr bwMode="auto">
            <a:xfrm>
              <a:off x="2290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752725" y="5562600"/>
            <a:ext cx="3124200" cy="1143000"/>
            <a:chOff x="1686" y="3504"/>
            <a:chExt cx="1968" cy="720"/>
          </a:xfrm>
        </p:grpSpPr>
        <p:sp>
          <p:nvSpPr>
            <p:cNvPr id="482354" name="Rectangle 50"/>
            <p:cNvSpPr>
              <a:spLocks noChangeArrowheads="1"/>
            </p:cNvSpPr>
            <p:nvPr/>
          </p:nvSpPr>
          <p:spPr bwMode="auto">
            <a:xfrm>
              <a:off x="1686" y="3514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55" name="Text Box 51"/>
            <p:cNvSpPr txBox="1">
              <a:spLocks noChangeArrowheads="1"/>
            </p:cNvSpPr>
            <p:nvPr/>
          </p:nvSpPr>
          <p:spPr bwMode="auto">
            <a:xfrm>
              <a:off x="1734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56" name="Text Box 52"/>
            <p:cNvSpPr txBox="1">
              <a:spLocks noChangeArrowheads="1"/>
            </p:cNvSpPr>
            <p:nvPr/>
          </p:nvSpPr>
          <p:spPr bwMode="auto">
            <a:xfrm>
              <a:off x="1734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57" name="Text Box 53"/>
            <p:cNvSpPr txBox="1">
              <a:spLocks noChangeArrowheads="1"/>
            </p:cNvSpPr>
            <p:nvPr/>
          </p:nvSpPr>
          <p:spPr bwMode="auto">
            <a:xfrm>
              <a:off x="1734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58" name="Text Box 54"/>
            <p:cNvSpPr txBox="1">
              <a:spLocks noChangeArrowheads="1"/>
            </p:cNvSpPr>
            <p:nvPr/>
          </p:nvSpPr>
          <p:spPr bwMode="auto">
            <a:xfrm>
              <a:off x="1810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59" name="Text Box 55"/>
            <p:cNvSpPr txBox="1">
              <a:spLocks noChangeArrowheads="1"/>
            </p:cNvSpPr>
            <p:nvPr/>
          </p:nvSpPr>
          <p:spPr bwMode="auto">
            <a:xfrm>
              <a:off x="2214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0" name="Text Box 56"/>
            <p:cNvSpPr txBox="1">
              <a:spLocks noChangeArrowheads="1"/>
            </p:cNvSpPr>
            <p:nvPr/>
          </p:nvSpPr>
          <p:spPr bwMode="auto">
            <a:xfrm>
              <a:off x="2214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1" name="Text Box 57"/>
            <p:cNvSpPr txBox="1">
              <a:spLocks noChangeArrowheads="1"/>
            </p:cNvSpPr>
            <p:nvPr/>
          </p:nvSpPr>
          <p:spPr bwMode="auto">
            <a:xfrm>
              <a:off x="2214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2" name="Text Box 58"/>
            <p:cNvSpPr txBox="1">
              <a:spLocks noChangeArrowheads="1"/>
            </p:cNvSpPr>
            <p:nvPr/>
          </p:nvSpPr>
          <p:spPr bwMode="auto">
            <a:xfrm>
              <a:off x="2290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63" name="Text Box 59"/>
            <p:cNvSpPr txBox="1">
              <a:spLocks noChangeArrowheads="1"/>
            </p:cNvSpPr>
            <p:nvPr/>
          </p:nvSpPr>
          <p:spPr bwMode="auto">
            <a:xfrm>
              <a:off x="2690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4" name="Text Box 60"/>
            <p:cNvSpPr txBox="1">
              <a:spLocks noChangeArrowheads="1"/>
            </p:cNvSpPr>
            <p:nvPr/>
          </p:nvSpPr>
          <p:spPr bwMode="auto">
            <a:xfrm>
              <a:off x="2690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5" name="Text Box 61"/>
            <p:cNvSpPr txBox="1">
              <a:spLocks noChangeArrowheads="1"/>
            </p:cNvSpPr>
            <p:nvPr/>
          </p:nvSpPr>
          <p:spPr bwMode="auto">
            <a:xfrm>
              <a:off x="2690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66" name="Text Box 62"/>
            <p:cNvSpPr txBox="1">
              <a:spLocks noChangeArrowheads="1"/>
            </p:cNvSpPr>
            <p:nvPr/>
          </p:nvSpPr>
          <p:spPr bwMode="auto">
            <a:xfrm>
              <a:off x="2766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67" name="Text Box 63"/>
            <p:cNvSpPr txBox="1">
              <a:spLocks noChangeArrowheads="1"/>
            </p:cNvSpPr>
            <p:nvPr/>
          </p:nvSpPr>
          <p:spPr bwMode="auto">
            <a:xfrm>
              <a:off x="3170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482368" name="Text Box 64"/>
            <p:cNvSpPr txBox="1">
              <a:spLocks noChangeArrowheads="1"/>
            </p:cNvSpPr>
            <p:nvPr/>
          </p:nvSpPr>
          <p:spPr bwMode="auto">
            <a:xfrm>
              <a:off x="3170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482369" name="Text Box 65"/>
            <p:cNvSpPr txBox="1">
              <a:spLocks noChangeArrowheads="1"/>
            </p:cNvSpPr>
            <p:nvPr/>
          </p:nvSpPr>
          <p:spPr bwMode="auto">
            <a:xfrm>
              <a:off x="3170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0" name="Text Box 66"/>
            <p:cNvSpPr txBox="1">
              <a:spLocks noChangeArrowheads="1"/>
            </p:cNvSpPr>
            <p:nvPr/>
          </p:nvSpPr>
          <p:spPr bwMode="auto">
            <a:xfrm>
              <a:off x="3246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752725" y="4343400"/>
            <a:ext cx="3124200" cy="1143000"/>
            <a:chOff x="1686" y="2736"/>
            <a:chExt cx="1968" cy="720"/>
          </a:xfrm>
        </p:grpSpPr>
        <p:sp>
          <p:nvSpPr>
            <p:cNvPr id="482372" name="Rectangle 68"/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73" name="Text Box 69"/>
            <p:cNvSpPr txBox="1">
              <a:spLocks noChangeArrowheads="1"/>
            </p:cNvSpPr>
            <p:nvPr/>
          </p:nvSpPr>
          <p:spPr bwMode="auto">
            <a:xfrm>
              <a:off x="1734" y="273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4" name="Text Box 70"/>
            <p:cNvSpPr txBox="1">
              <a:spLocks noChangeArrowheads="1"/>
            </p:cNvSpPr>
            <p:nvPr/>
          </p:nvSpPr>
          <p:spPr bwMode="auto">
            <a:xfrm>
              <a:off x="1734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5" name="Text Box 71"/>
            <p:cNvSpPr txBox="1">
              <a:spLocks noChangeArrowheads="1"/>
            </p:cNvSpPr>
            <p:nvPr/>
          </p:nvSpPr>
          <p:spPr bwMode="auto">
            <a:xfrm>
              <a:off x="1734" y="32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6" name="Text Box 72"/>
            <p:cNvSpPr txBox="1">
              <a:spLocks noChangeArrowheads="1"/>
            </p:cNvSpPr>
            <p:nvPr/>
          </p:nvSpPr>
          <p:spPr bwMode="auto">
            <a:xfrm>
              <a:off x="1810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77" name="Text Box 73"/>
            <p:cNvSpPr txBox="1">
              <a:spLocks noChangeArrowheads="1"/>
            </p:cNvSpPr>
            <p:nvPr/>
          </p:nvSpPr>
          <p:spPr bwMode="auto">
            <a:xfrm>
              <a:off x="2214" y="273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8" name="Text Box 74"/>
            <p:cNvSpPr txBox="1">
              <a:spLocks noChangeArrowheads="1"/>
            </p:cNvSpPr>
            <p:nvPr/>
          </p:nvSpPr>
          <p:spPr bwMode="auto">
            <a:xfrm>
              <a:off x="2214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79" name="Text Box 75"/>
            <p:cNvSpPr txBox="1">
              <a:spLocks noChangeArrowheads="1"/>
            </p:cNvSpPr>
            <p:nvPr/>
          </p:nvSpPr>
          <p:spPr bwMode="auto">
            <a:xfrm>
              <a:off x="2214" y="32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482380" name="Text Box 76"/>
            <p:cNvSpPr txBox="1">
              <a:spLocks noChangeArrowheads="1"/>
            </p:cNvSpPr>
            <p:nvPr/>
          </p:nvSpPr>
          <p:spPr bwMode="auto">
            <a:xfrm>
              <a:off x="2290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81" name="Text Box 77"/>
            <p:cNvSpPr txBox="1">
              <a:spLocks noChangeArrowheads="1"/>
            </p:cNvSpPr>
            <p:nvPr/>
          </p:nvSpPr>
          <p:spPr bwMode="auto">
            <a:xfrm>
              <a:off x="3202" y="273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82" name="Text Box 78"/>
            <p:cNvSpPr txBox="1">
              <a:spLocks noChangeArrowheads="1"/>
            </p:cNvSpPr>
            <p:nvPr/>
          </p:nvSpPr>
          <p:spPr bwMode="auto">
            <a:xfrm>
              <a:off x="3202" y="288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83" name="Text Box 79"/>
            <p:cNvSpPr txBox="1">
              <a:spLocks noChangeArrowheads="1"/>
            </p:cNvSpPr>
            <p:nvPr/>
          </p:nvSpPr>
          <p:spPr bwMode="auto">
            <a:xfrm>
              <a:off x="3202" y="320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384" name="Text Box 80"/>
            <p:cNvSpPr txBox="1">
              <a:spLocks noChangeArrowheads="1"/>
            </p:cNvSpPr>
            <p:nvPr/>
          </p:nvSpPr>
          <p:spPr bwMode="auto">
            <a:xfrm>
              <a:off x="3202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2385" name="Text Box 81"/>
            <p:cNvSpPr txBox="1">
              <a:spLocks noChangeArrowheads="1"/>
            </p:cNvSpPr>
            <p:nvPr/>
          </p:nvSpPr>
          <p:spPr bwMode="auto">
            <a:xfrm>
              <a:off x="2690" y="273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482386" name="Text Box 82"/>
            <p:cNvSpPr txBox="1">
              <a:spLocks noChangeArrowheads="1"/>
            </p:cNvSpPr>
            <p:nvPr/>
          </p:nvSpPr>
          <p:spPr bwMode="auto">
            <a:xfrm>
              <a:off x="2690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482387" name="Text Box 83"/>
            <p:cNvSpPr txBox="1">
              <a:spLocks noChangeArrowheads="1"/>
            </p:cNvSpPr>
            <p:nvPr/>
          </p:nvSpPr>
          <p:spPr bwMode="auto">
            <a:xfrm>
              <a:off x="2690" y="32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482388" name="Text Box 84"/>
            <p:cNvSpPr txBox="1">
              <a:spLocks noChangeArrowheads="1"/>
            </p:cNvSpPr>
            <p:nvPr/>
          </p:nvSpPr>
          <p:spPr bwMode="auto">
            <a:xfrm>
              <a:off x="2766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82389" name="Text Box 85"/>
          <p:cNvSpPr txBox="1">
            <a:spLocks noChangeArrowheads="1"/>
          </p:cNvSpPr>
          <p:nvPr/>
        </p:nvSpPr>
        <p:spPr bwMode="auto">
          <a:xfrm>
            <a:off x="1117600" y="22701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4 位操作码</a:t>
            </a:r>
          </a:p>
        </p:txBody>
      </p:sp>
      <p:sp>
        <p:nvSpPr>
          <p:cNvPr id="482390" name="Text Box 86"/>
          <p:cNvSpPr txBox="1">
            <a:spLocks noChangeArrowheads="1"/>
          </p:cNvSpPr>
          <p:nvPr/>
        </p:nvSpPr>
        <p:spPr bwMode="auto">
          <a:xfrm>
            <a:off x="1117600" y="34893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位操作码</a:t>
            </a:r>
          </a:p>
        </p:txBody>
      </p:sp>
      <p:sp>
        <p:nvSpPr>
          <p:cNvPr id="482391" name="Text Box 87"/>
          <p:cNvSpPr txBox="1">
            <a:spLocks noChangeArrowheads="1"/>
          </p:cNvSpPr>
          <p:nvPr/>
        </p:nvSpPr>
        <p:spPr bwMode="auto">
          <a:xfrm>
            <a:off x="990600" y="4724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12 位操作码</a:t>
            </a:r>
          </a:p>
        </p:txBody>
      </p:sp>
      <p:sp>
        <p:nvSpPr>
          <p:cNvPr id="482392" name="Text Box 88"/>
          <p:cNvSpPr txBox="1">
            <a:spLocks noChangeArrowheads="1"/>
          </p:cNvSpPr>
          <p:nvPr/>
        </p:nvSpPr>
        <p:spPr bwMode="auto">
          <a:xfrm>
            <a:off x="990600" y="59277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16 位操作码</a:t>
            </a:r>
          </a:p>
        </p:txBody>
      </p:sp>
      <p:sp>
        <p:nvSpPr>
          <p:cNvPr id="482393" name="Text Box 89"/>
          <p:cNvSpPr txBox="1">
            <a:spLocks noChangeArrowheads="1"/>
          </p:cNvSpPr>
          <p:nvPr/>
        </p:nvSpPr>
        <p:spPr bwMode="auto">
          <a:xfrm>
            <a:off x="6029325" y="2270125"/>
            <a:ext cx="311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最多15条三地址指令</a:t>
            </a:r>
          </a:p>
        </p:txBody>
      </p:sp>
      <p:sp>
        <p:nvSpPr>
          <p:cNvPr id="482394" name="Text Box 90"/>
          <p:cNvSpPr txBox="1">
            <a:spLocks noChangeArrowheads="1"/>
          </p:cNvSpPr>
          <p:nvPr/>
        </p:nvSpPr>
        <p:spPr bwMode="auto">
          <a:xfrm>
            <a:off x="6029325" y="3489325"/>
            <a:ext cx="2719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最多15条二地址指令</a:t>
            </a:r>
          </a:p>
        </p:txBody>
      </p:sp>
      <p:sp>
        <p:nvSpPr>
          <p:cNvPr id="482395" name="Text Box 91"/>
          <p:cNvSpPr txBox="1">
            <a:spLocks noChangeArrowheads="1"/>
          </p:cNvSpPr>
          <p:nvPr/>
        </p:nvSpPr>
        <p:spPr bwMode="auto">
          <a:xfrm>
            <a:off x="6029325" y="4724400"/>
            <a:ext cx="2646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最多15条一地址指令</a:t>
            </a:r>
          </a:p>
        </p:txBody>
      </p:sp>
      <p:sp>
        <p:nvSpPr>
          <p:cNvPr id="482396" name="Text Box 92"/>
          <p:cNvSpPr txBox="1">
            <a:spLocks noChangeArrowheads="1"/>
          </p:cNvSpPr>
          <p:nvPr/>
        </p:nvSpPr>
        <p:spPr bwMode="auto">
          <a:xfrm>
            <a:off x="6029325" y="5927725"/>
            <a:ext cx="197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16条零地址指令</a:t>
            </a:r>
          </a:p>
        </p:txBody>
      </p:sp>
      <p:sp>
        <p:nvSpPr>
          <p:cNvPr id="482397" name="Rectangle 9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sp>
        <p:nvSpPr>
          <p:cNvPr id="482398" name="AutoShape 9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autoUpdateAnimBg="0"/>
      <p:bldP spid="482389" grpId="0" autoUpdateAnimBg="0"/>
      <p:bldP spid="482390" grpId="0" autoUpdateAnimBg="0"/>
      <p:bldP spid="482391" grpId="0" autoUpdateAnimBg="0"/>
      <p:bldP spid="482392" grpId="0" autoUpdateAnimBg="0"/>
      <p:bldP spid="482393" grpId="0" autoUpdateAnimBg="0"/>
      <p:bldP spid="482394" grpId="0" autoUpdateAnimBg="0"/>
      <p:bldP spid="482395" grpId="0" autoUpdateAnimBg="0"/>
      <p:bldP spid="48239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6.4 浮点四则运算</a:t>
            </a:r>
            <a:endParaRPr lang="en-US" altLang="zh-CN" b="1"/>
          </a:p>
        </p:txBody>
      </p:sp>
      <p:sp>
        <p:nvSpPr>
          <p:cNvPr id="76902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344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一、浮点加减运算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905000" y="1766888"/>
            <a:ext cx="1665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400" i="1" baseline="30000">
              <a:latin typeface="Times New Roman" pitchFamily="18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4267200" y="1766888"/>
            <a:ext cx="1619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sz="2400" i="1" baseline="30000">
              <a:latin typeface="Times New Roman" pitchFamily="18" charset="0"/>
            </a:endParaRPr>
          </a:p>
        </p:txBody>
      </p:sp>
      <p:sp>
        <p:nvSpPr>
          <p:cNvPr id="769030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对阶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1050925" y="2971800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求阶差</a:t>
            </a:r>
          </a:p>
        </p:txBody>
      </p:sp>
      <p:sp>
        <p:nvSpPr>
          <p:cNvPr id="769032" name="Text Box 8"/>
          <p:cNvSpPr txBox="1">
            <a:spLocks noChangeArrowheads="1"/>
          </p:cNvSpPr>
          <p:nvPr/>
        </p:nvSpPr>
        <p:spPr bwMode="auto">
          <a:xfrm>
            <a:off x="1050925" y="5548313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对阶原则</a:t>
            </a:r>
          </a:p>
        </p:txBody>
      </p:sp>
      <p:sp>
        <p:nvSpPr>
          <p:cNvPr id="769033" name="Text Box 9"/>
          <p:cNvSpPr txBox="1">
            <a:spLocks noChangeArrowheads="1"/>
          </p:cNvSpPr>
          <p:nvPr/>
        </p:nvSpPr>
        <p:spPr bwMode="auto">
          <a:xfrm>
            <a:off x="1143000" y="4059238"/>
            <a:ext cx="2179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Δ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 i="1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– j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 = </a:t>
            </a:r>
            <a:endParaRPr lang="en-US" altLang="zh-CN" sz="2800" i="1">
              <a:latin typeface="Times New Roman" pitchFamily="18" charset="0"/>
            </a:endParaRPr>
          </a:p>
        </p:txBody>
      </p:sp>
      <p:sp>
        <p:nvSpPr>
          <p:cNvPr id="769034" name="Text Box 10"/>
          <p:cNvSpPr txBox="1">
            <a:spLocks noChangeArrowheads="1"/>
          </p:cNvSpPr>
          <p:nvPr/>
        </p:nvSpPr>
        <p:spPr bwMode="auto">
          <a:xfrm>
            <a:off x="4343400" y="3276600"/>
            <a:ext cx="229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已对齐</a:t>
            </a:r>
          </a:p>
        </p:txBody>
      </p:sp>
      <p:sp>
        <p:nvSpPr>
          <p:cNvPr id="769035" name="Text Box 11"/>
          <p:cNvSpPr txBox="1">
            <a:spLocks noChangeArrowheads="1"/>
          </p:cNvSpPr>
          <p:nvPr/>
        </p:nvSpPr>
        <p:spPr bwMode="auto">
          <a:xfrm>
            <a:off x="4343400" y="4038600"/>
            <a:ext cx="125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zh-CN" altLang="en-US" sz="2000">
                <a:latin typeface="Times New Roman" pitchFamily="18" charset="0"/>
              </a:rPr>
              <a:t>＞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9036" name="Text Box 12"/>
          <p:cNvSpPr txBox="1">
            <a:spLocks noChangeArrowheads="1"/>
          </p:cNvSpPr>
          <p:nvPr/>
        </p:nvSpPr>
        <p:spPr bwMode="auto">
          <a:xfrm>
            <a:off x="4343400" y="4876800"/>
            <a:ext cx="95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zh-CN" altLang="en-US" sz="2000">
                <a:latin typeface="Times New Roman" pitchFamily="18" charset="0"/>
              </a:rPr>
              <a:t>＜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9037" name="Text Box 13"/>
          <p:cNvSpPr txBox="1">
            <a:spLocks noChangeArrowheads="1"/>
          </p:cNvSpPr>
          <p:nvPr/>
        </p:nvSpPr>
        <p:spPr bwMode="auto">
          <a:xfrm>
            <a:off x="5486400" y="382111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38" name="Text Box 14"/>
          <p:cNvSpPr txBox="1">
            <a:spLocks noChangeArrowheads="1"/>
          </p:cNvSpPr>
          <p:nvPr/>
        </p:nvSpPr>
        <p:spPr bwMode="auto">
          <a:xfrm>
            <a:off x="5486400" y="424021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39" name="Text Box 15"/>
          <p:cNvSpPr txBox="1">
            <a:spLocks noChangeArrowheads="1"/>
          </p:cNvSpPr>
          <p:nvPr/>
        </p:nvSpPr>
        <p:spPr bwMode="auto">
          <a:xfrm>
            <a:off x="5486400" y="4659313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40" name="Text Box 16"/>
          <p:cNvSpPr txBox="1">
            <a:spLocks noChangeArrowheads="1"/>
          </p:cNvSpPr>
          <p:nvPr/>
        </p:nvSpPr>
        <p:spPr bwMode="auto">
          <a:xfrm>
            <a:off x="5486400" y="5078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41" name="Text Box 17"/>
          <p:cNvSpPr txBox="1">
            <a:spLocks noChangeArrowheads="1"/>
          </p:cNvSpPr>
          <p:nvPr/>
        </p:nvSpPr>
        <p:spPr bwMode="auto">
          <a:xfrm>
            <a:off x="1371600" y="6096000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小阶向大阶看齐</a:t>
            </a:r>
          </a:p>
        </p:txBody>
      </p:sp>
      <p:sp>
        <p:nvSpPr>
          <p:cNvPr id="769042" name="AutoShape 18"/>
          <p:cNvSpPr>
            <a:spLocks/>
          </p:cNvSpPr>
          <p:nvPr/>
        </p:nvSpPr>
        <p:spPr bwMode="auto">
          <a:xfrm>
            <a:off x="5340350" y="4038600"/>
            <a:ext cx="146050" cy="533400"/>
          </a:xfrm>
          <a:prstGeom prst="leftBrace">
            <a:avLst>
              <a:gd name="adj1" fmla="val 3043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43" name="AutoShape 19"/>
          <p:cNvSpPr>
            <a:spLocks/>
          </p:cNvSpPr>
          <p:nvPr/>
        </p:nvSpPr>
        <p:spPr bwMode="auto">
          <a:xfrm>
            <a:off x="5340350" y="4876800"/>
            <a:ext cx="146050" cy="533400"/>
          </a:xfrm>
          <a:prstGeom prst="leftBrace">
            <a:avLst>
              <a:gd name="adj1" fmla="val 3043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239000" y="3821113"/>
            <a:ext cx="1066800" cy="457200"/>
            <a:chOff x="4560" y="2407"/>
            <a:chExt cx="672" cy="288"/>
          </a:xfrm>
        </p:grpSpPr>
        <p:sp>
          <p:nvSpPr>
            <p:cNvPr id="769045" name="Text Box 21"/>
            <p:cNvSpPr txBox="1">
              <a:spLocks noChangeArrowheads="1"/>
            </p:cNvSpPr>
            <p:nvPr/>
          </p:nvSpPr>
          <p:spPr bwMode="auto">
            <a:xfrm>
              <a:off x="4560" y="2407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69046" name="Line 22"/>
            <p:cNvSpPr>
              <a:spLocks noChangeShapeType="1"/>
            </p:cNvSpPr>
            <p:nvPr/>
          </p:nvSpPr>
          <p:spPr bwMode="auto">
            <a:xfrm flipH="1">
              <a:off x="4800" y="255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239000" y="4240213"/>
            <a:ext cx="1752600" cy="457200"/>
            <a:chOff x="4560" y="2671"/>
            <a:chExt cx="1104" cy="288"/>
          </a:xfrm>
        </p:grpSpPr>
        <p:sp>
          <p:nvSpPr>
            <p:cNvPr id="769048" name="Line 24"/>
            <p:cNvSpPr>
              <a:spLocks noChangeShapeType="1"/>
            </p:cNvSpPr>
            <p:nvPr/>
          </p:nvSpPr>
          <p:spPr bwMode="auto">
            <a:xfrm rot="10800000" flipH="1">
              <a:off x="4800" y="281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9049" name="Text Box 25"/>
            <p:cNvSpPr txBox="1">
              <a:spLocks noChangeArrowheads="1"/>
            </p:cNvSpPr>
            <p:nvPr/>
          </p:nvSpPr>
          <p:spPr bwMode="auto">
            <a:xfrm>
              <a:off x="4560" y="2671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239000" y="4648200"/>
            <a:ext cx="1676400" cy="457200"/>
            <a:chOff x="4560" y="2928"/>
            <a:chExt cx="1056" cy="288"/>
          </a:xfrm>
        </p:grpSpPr>
        <p:sp>
          <p:nvSpPr>
            <p:cNvPr id="769051" name="Line 27"/>
            <p:cNvSpPr>
              <a:spLocks noChangeShapeType="1"/>
            </p:cNvSpPr>
            <p:nvPr/>
          </p:nvSpPr>
          <p:spPr bwMode="auto">
            <a:xfrm rot="10800000" flipH="1">
              <a:off x="4800" y="308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9052" name="Text Box 28"/>
            <p:cNvSpPr txBox="1">
              <a:spLocks noChangeArrowheads="1"/>
            </p:cNvSpPr>
            <p:nvPr/>
          </p:nvSpPr>
          <p:spPr bwMode="auto">
            <a:xfrm>
              <a:off x="4560" y="2928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239000" y="5078413"/>
            <a:ext cx="1752600" cy="457200"/>
            <a:chOff x="4656" y="3282"/>
            <a:chExt cx="1104" cy="288"/>
          </a:xfrm>
        </p:grpSpPr>
        <p:sp>
          <p:nvSpPr>
            <p:cNvPr id="769054" name="Line 30"/>
            <p:cNvSpPr>
              <a:spLocks noChangeShapeType="1"/>
            </p:cNvSpPr>
            <p:nvPr/>
          </p:nvSpPr>
          <p:spPr bwMode="auto">
            <a:xfrm flipH="1">
              <a:off x="4896" y="342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9055" name="Text Box 31"/>
            <p:cNvSpPr txBox="1">
              <a:spLocks noChangeArrowheads="1"/>
            </p:cNvSpPr>
            <p:nvPr/>
          </p:nvSpPr>
          <p:spPr bwMode="auto">
            <a:xfrm>
              <a:off x="4656" y="3282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352800" y="3303588"/>
            <a:ext cx="1066800" cy="2030412"/>
            <a:chOff x="2112" y="2081"/>
            <a:chExt cx="672" cy="1279"/>
          </a:xfrm>
        </p:grpSpPr>
        <p:sp>
          <p:nvSpPr>
            <p:cNvPr id="769057" name="AutoShape 33"/>
            <p:cNvSpPr>
              <a:spLocks/>
            </p:cNvSpPr>
            <p:nvPr/>
          </p:nvSpPr>
          <p:spPr bwMode="auto">
            <a:xfrm>
              <a:off x="2112" y="22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2256" y="2081"/>
              <a:ext cx="528" cy="1279"/>
              <a:chOff x="2256" y="2081"/>
              <a:chExt cx="528" cy="1279"/>
            </a:xfrm>
          </p:grpSpPr>
          <p:sp>
            <p:nvSpPr>
              <p:cNvPr id="769059" name="Text Box 35"/>
              <p:cNvSpPr txBox="1">
                <a:spLocks noChangeArrowheads="1"/>
              </p:cNvSpPr>
              <p:nvPr/>
            </p:nvSpPr>
            <p:spPr bwMode="auto">
              <a:xfrm>
                <a:off x="2304" y="2081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= 0</a:t>
                </a:r>
              </a:p>
            </p:txBody>
          </p:sp>
          <p:sp>
            <p:nvSpPr>
              <p:cNvPr id="769060" name="Text Box 36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＞ </a:t>
                </a: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69061" name="Text Box 37"/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＜ </a:t>
                </a: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769062" name="Text Box 38"/>
          <p:cNvSpPr txBox="1">
            <a:spLocks noChangeArrowheads="1"/>
          </p:cNvSpPr>
          <p:nvPr/>
        </p:nvSpPr>
        <p:spPr bwMode="auto">
          <a:xfrm>
            <a:off x="69342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69063" name="Text Box 39"/>
          <p:cNvSpPr txBox="1"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69064" name="Text Box 40"/>
          <p:cNvSpPr txBox="1">
            <a:spLocks noChangeArrowheads="1"/>
          </p:cNvSpPr>
          <p:nvPr/>
        </p:nvSpPr>
        <p:spPr bwMode="auto">
          <a:xfrm>
            <a:off x="8077200" y="3810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>
                <a:latin typeface="Times New Roman" pitchFamily="18" charset="0"/>
              </a:rPr>
              <a:t>1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69065" name="Text Box 41"/>
          <p:cNvSpPr txBox="1">
            <a:spLocks noChangeArrowheads="1"/>
          </p:cNvSpPr>
          <p:nvPr/>
        </p:nvSpPr>
        <p:spPr bwMode="auto">
          <a:xfrm>
            <a:off x="8077200" y="4240213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+1 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69066" name="Text Box 42"/>
          <p:cNvSpPr txBox="1">
            <a:spLocks noChangeArrowheads="1"/>
          </p:cNvSpPr>
          <p:nvPr/>
        </p:nvSpPr>
        <p:spPr bwMode="auto">
          <a:xfrm>
            <a:off x="8077200" y="4648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+1</a:t>
            </a:r>
          </a:p>
        </p:txBody>
      </p:sp>
      <p:sp>
        <p:nvSpPr>
          <p:cNvPr id="769067" name="Text Box 43"/>
          <p:cNvSpPr txBox="1">
            <a:spLocks noChangeArrowheads="1"/>
          </p:cNvSpPr>
          <p:nvPr/>
        </p:nvSpPr>
        <p:spPr bwMode="auto">
          <a:xfrm>
            <a:off x="8077200" y="507841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>
                <a:latin typeface="Times New Roman" pitchFamily="18" charset="0"/>
              </a:rPr>
              <a:t>1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69068" name="AutoShape 4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44463"/>
            <a:ext cx="7075488" cy="6561137"/>
            <a:chOff x="192" y="91"/>
            <a:chExt cx="4457" cy="4133"/>
          </a:xfrm>
        </p:grpSpPr>
        <p:sp>
          <p:nvSpPr>
            <p:cNvPr id="483331" name="Text Box 3"/>
            <p:cNvSpPr txBox="1">
              <a:spLocks noChangeArrowheads="1"/>
            </p:cNvSpPr>
            <p:nvPr/>
          </p:nvSpPr>
          <p:spPr bwMode="auto">
            <a:xfrm>
              <a:off x="192" y="91"/>
              <a:ext cx="2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(3) 扩展操作码技术</a:t>
              </a:r>
            </a:p>
          </p:txBody>
        </p:sp>
        <p:sp>
          <p:nvSpPr>
            <p:cNvPr id="483332" name="Text Box 4"/>
            <p:cNvSpPr txBox="1">
              <a:spLocks noChangeArrowheads="1"/>
            </p:cNvSpPr>
            <p:nvPr/>
          </p:nvSpPr>
          <p:spPr bwMode="auto">
            <a:xfrm>
              <a:off x="528" y="480"/>
              <a:ext cx="41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操作码的位数随地址数的减少而增加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24" y="816"/>
              <a:ext cx="3078" cy="3408"/>
              <a:chOff x="624" y="816"/>
              <a:chExt cx="3078" cy="340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734" y="816"/>
                <a:ext cx="1962" cy="288"/>
                <a:chOff x="1686" y="1056"/>
                <a:chExt cx="1920" cy="288"/>
              </a:xfrm>
            </p:grpSpPr>
            <p:sp>
              <p:nvSpPr>
                <p:cNvPr id="48333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36" y="1056"/>
                  <a:ext cx="37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4833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14" y="1056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8333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711" y="1056"/>
                  <a:ext cx="35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3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174" y="1056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39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40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41" name="Rectangle 13"/>
                <p:cNvSpPr>
                  <a:spLocks noChangeArrowheads="1"/>
                </p:cNvSpPr>
                <p:nvPr/>
              </p:nvSpPr>
              <p:spPr bwMode="auto">
                <a:xfrm>
                  <a:off x="264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42" name="Rectangle 14"/>
                <p:cNvSpPr>
                  <a:spLocks noChangeArrowheads="1"/>
                </p:cNvSpPr>
                <p:nvPr/>
              </p:nvSpPr>
              <p:spPr bwMode="auto">
                <a:xfrm>
                  <a:off x="312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734" y="1200"/>
                <a:ext cx="1968" cy="720"/>
                <a:chOff x="1686" y="1200"/>
                <a:chExt cx="1968" cy="720"/>
              </a:xfrm>
            </p:grpSpPr>
            <p:sp>
              <p:nvSpPr>
                <p:cNvPr id="483344" name="Rectangle 16"/>
                <p:cNvSpPr>
                  <a:spLocks noChangeArrowheads="1"/>
                </p:cNvSpPr>
                <p:nvPr/>
              </p:nvSpPr>
              <p:spPr bwMode="auto">
                <a:xfrm>
                  <a:off x="1686" y="1210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4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34" y="120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8334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34" y="135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8334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34" y="16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48334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10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4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10" y="120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8335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10" y="134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833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10" y="167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8335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10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5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70" y="120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5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70" y="134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5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70" y="167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5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70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5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02" y="120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202" y="134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5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202" y="167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6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02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1734" y="1968"/>
                <a:ext cx="1968" cy="720"/>
                <a:chOff x="1686" y="1968"/>
                <a:chExt cx="1968" cy="720"/>
              </a:xfrm>
            </p:grpSpPr>
            <p:sp>
              <p:nvSpPr>
                <p:cNvPr id="483362" name="Rectangle 34"/>
                <p:cNvSpPr>
                  <a:spLocks noChangeArrowheads="1"/>
                </p:cNvSpPr>
                <p:nvPr/>
              </p:nvSpPr>
              <p:spPr bwMode="auto">
                <a:xfrm>
                  <a:off x="1686" y="1978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6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70" y="196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6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70" y="211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770" y="243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33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770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02" y="196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02" y="211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02" y="243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37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02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34" y="196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7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34" y="2102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7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734" y="24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7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10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7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14" y="196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8337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14" y="2102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8337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214" y="24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48337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90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7" name="Group 51"/>
              <p:cNvGrpSpPr>
                <a:grpSpLocks/>
              </p:cNvGrpSpPr>
              <p:nvPr/>
            </p:nvGrpSpPr>
            <p:grpSpPr bwMode="auto">
              <a:xfrm>
                <a:off x="1734" y="3504"/>
                <a:ext cx="1968" cy="720"/>
                <a:chOff x="1686" y="3504"/>
                <a:chExt cx="1968" cy="720"/>
              </a:xfrm>
            </p:grpSpPr>
            <p:sp>
              <p:nvSpPr>
                <p:cNvPr id="483380" name="Rectangle 52"/>
                <p:cNvSpPr>
                  <a:spLocks noChangeArrowheads="1"/>
                </p:cNvSpPr>
                <p:nvPr/>
              </p:nvSpPr>
              <p:spPr bwMode="auto">
                <a:xfrm>
                  <a:off x="1686" y="3514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8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34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734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734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10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8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14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214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4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90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8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690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9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690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9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90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766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39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170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8339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170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833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170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39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46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8" name="Group 69"/>
              <p:cNvGrpSpPr>
                <a:grpSpLocks/>
              </p:cNvGrpSpPr>
              <p:nvPr/>
            </p:nvGrpSpPr>
            <p:grpSpPr bwMode="auto">
              <a:xfrm>
                <a:off x="1734" y="2736"/>
                <a:ext cx="1968" cy="720"/>
                <a:chOff x="1686" y="2736"/>
                <a:chExt cx="1968" cy="720"/>
              </a:xfrm>
            </p:grpSpPr>
            <p:sp>
              <p:nvSpPr>
                <p:cNvPr id="483398" name="Rectangle 70"/>
                <p:cNvSpPr>
                  <a:spLocks noChangeArrowheads="1"/>
                </p:cNvSpPr>
                <p:nvPr/>
              </p:nvSpPr>
              <p:spPr bwMode="auto">
                <a:xfrm>
                  <a:off x="1686" y="2746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39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734" y="273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34" y="28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34" y="320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10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40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14" y="273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214" y="28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214" y="320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48340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290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40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202" y="2736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40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202" y="288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40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202" y="3206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341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202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48341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690" y="273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48341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90" y="28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48341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690" y="320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48341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766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483415" name="Text Box 87"/>
              <p:cNvSpPr txBox="1">
                <a:spLocks noChangeArrowheads="1"/>
              </p:cNvSpPr>
              <p:nvPr/>
            </p:nvSpPr>
            <p:spPr bwMode="auto">
              <a:xfrm>
                <a:off x="704" y="1430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 位操作码</a:t>
                </a:r>
              </a:p>
            </p:txBody>
          </p:sp>
          <p:sp>
            <p:nvSpPr>
              <p:cNvPr id="483416" name="Text Box 88"/>
              <p:cNvSpPr txBox="1">
                <a:spLocks noChangeArrowheads="1"/>
              </p:cNvSpPr>
              <p:nvPr/>
            </p:nvSpPr>
            <p:spPr bwMode="auto">
              <a:xfrm>
                <a:off x="704" y="2198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 位操作码</a:t>
                </a:r>
              </a:p>
            </p:txBody>
          </p:sp>
          <p:sp>
            <p:nvSpPr>
              <p:cNvPr id="483417" name="Text Box 89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 位操作码</a:t>
                </a:r>
              </a:p>
            </p:txBody>
          </p:sp>
          <p:sp>
            <p:nvSpPr>
              <p:cNvPr id="483418" name="Text Box 90"/>
              <p:cNvSpPr txBox="1">
                <a:spLocks noChangeArrowheads="1"/>
              </p:cNvSpPr>
              <p:nvPr/>
            </p:nvSpPr>
            <p:spPr bwMode="auto">
              <a:xfrm>
                <a:off x="624" y="3734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 位操作码</a:t>
                </a:r>
              </a:p>
            </p:txBody>
          </p:sp>
        </p:grpSp>
      </p:grpSp>
      <p:sp>
        <p:nvSpPr>
          <p:cNvPr id="483419" name="Text Box 91"/>
          <p:cNvSpPr txBox="1">
            <a:spLocks noChangeArrowheads="1"/>
          </p:cNvSpPr>
          <p:nvPr/>
        </p:nvSpPr>
        <p:spPr bwMode="auto">
          <a:xfrm>
            <a:off x="6029325" y="2493963"/>
            <a:ext cx="31146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三地址指令操作码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每减少一种可多构成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2</a:t>
            </a:r>
            <a:r>
              <a:rPr lang="en-US" altLang="zh-CN" sz="2000" baseline="30000">
                <a:latin typeface="Times New Roman" pitchFamily="18" charset="0"/>
              </a:rPr>
              <a:t>4 </a:t>
            </a:r>
            <a:r>
              <a:rPr lang="zh-CN" altLang="en-US" sz="2000">
                <a:latin typeface="Times New Roman" pitchFamily="18" charset="0"/>
              </a:rPr>
              <a:t>种二地址指令</a:t>
            </a:r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6029325" y="3789363"/>
            <a:ext cx="27193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二地址指令操作码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每减少一种可多构成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2</a:t>
            </a:r>
            <a:r>
              <a:rPr lang="en-US" altLang="zh-CN" sz="2000" baseline="30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种一地址指令</a:t>
            </a:r>
          </a:p>
          <a:p>
            <a:pPr>
              <a:spcBef>
                <a:spcPct val="0"/>
              </a:spcBef>
            </a:pP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483421" name="Rectangle 9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sp>
        <p:nvSpPr>
          <p:cNvPr id="483422" name="AutoShape 9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6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419" grpId="0" autoUpdateAnimBg="0"/>
      <p:bldP spid="48342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/>
          <p:cNvSpPr txBox="1">
            <a:spLocks noChangeArrowheads="1"/>
          </p:cNvSpPr>
          <p:nvPr/>
        </p:nvSpPr>
        <p:spPr bwMode="auto">
          <a:xfrm>
            <a:off x="441325" y="152400"/>
            <a:ext cx="2759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地址码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四地址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898525" y="4343400"/>
            <a:ext cx="504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三地址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1539875"/>
            <a:ext cx="3048000" cy="457200"/>
            <a:chOff x="1104" y="1066"/>
            <a:chExt cx="1920" cy="28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04" y="1066"/>
              <a:ext cx="384" cy="288"/>
              <a:chOff x="1104" y="1008"/>
              <a:chExt cx="384" cy="288"/>
            </a:xfrm>
          </p:grpSpPr>
          <p:sp>
            <p:nvSpPr>
              <p:cNvPr id="484359" name="Text Box 7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84360" name="Rectangle 8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488" y="1066"/>
              <a:ext cx="384" cy="288"/>
              <a:chOff x="1104" y="1008"/>
              <a:chExt cx="384" cy="288"/>
            </a:xfrm>
          </p:grpSpPr>
          <p:sp>
            <p:nvSpPr>
              <p:cNvPr id="484362" name="Text Box 10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4363" name="Rectangle 11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872" y="1066"/>
              <a:ext cx="384" cy="288"/>
              <a:chOff x="1104" y="1008"/>
              <a:chExt cx="384" cy="288"/>
            </a:xfrm>
          </p:grpSpPr>
          <p:sp>
            <p:nvSpPr>
              <p:cNvPr id="484365" name="Text Box 13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4366" name="Rectangle 14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256" y="1066"/>
              <a:ext cx="384" cy="288"/>
              <a:chOff x="1104" y="1008"/>
              <a:chExt cx="384" cy="288"/>
            </a:xfrm>
          </p:grpSpPr>
          <p:sp>
            <p:nvSpPr>
              <p:cNvPr id="484368" name="Text Box 16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4369" name="Rectangle 17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640" y="1066"/>
              <a:ext cx="384" cy="288"/>
              <a:chOff x="1104" y="1008"/>
              <a:chExt cx="384" cy="288"/>
            </a:xfrm>
          </p:grpSpPr>
          <p:sp>
            <p:nvSpPr>
              <p:cNvPr id="484371" name="Text Box 19"/>
              <p:cNvSpPr txBox="1">
                <a:spLocks noChangeArrowheads="1"/>
              </p:cNvSpPr>
              <p:nvPr/>
            </p:nvSpPr>
            <p:spPr bwMode="auto">
              <a:xfrm>
                <a:off x="1106" y="1008"/>
                <a:ext cx="3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A</a:t>
                </a:r>
                <a:r>
                  <a:rPr lang="en-US" altLang="zh-CN" sz="2400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4372" name="Rectangle 20"/>
              <p:cNvSpPr>
                <a:spLocks noChangeArrowheads="1"/>
              </p:cNvSpPr>
              <p:nvPr/>
            </p:nvSpPr>
            <p:spPr bwMode="auto">
              <a:xfrm>
                <a:off x="1104" y="1008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1911350" y="1143000"/>
            <a:ext cx="266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8       6        6       6       6</a:t>
            </a:r>
          </a:p>
        </p:txBody>
      </p:sp>
      <p:sp>
        <p:nvSpPr>
          <p:cNvPr id="484374" name="Text Box 22"/>
          <p:cNvSpPr txBox="1">
            <a:spLocks noChangeArrowheads="1"/>
          </p:cNvSpPr>
          <p:nvPr/>
        </p:nvSpPr>
        <p:spPr bwMode="auto">
          <a:xfrm>
            <a:off x="1905000" y="2133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第一操作数地址</a:t>
            </a:r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1905000" y="2559050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2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第二操作数地址</a:t>
            </a:r>
          </a:p>
        </p:txBody>
      </p: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1905000" y="2986088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3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结果的地址</a:t>
            </a: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1905000" y="3413125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-25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下一条指令地址</a:t>
            </a:r>
          </a:p>
        </p:txBody>
      </p:sp>
      <p:sp>
        <p:nvSpPr>
          <p:cNvPr id="484378" name="Text Box 26"/>
          <p:cNvSpPr txBox="1">
            <a:spLocks noChangeArrowheads="1"/>
          </p:cNvSpPr>
          <p:nvPr/>
        </p:nvSpPr>
        <p:spPr bwMode="auto">
          <a:xfrm>
            <a:off x="5240338" y="3810000"/>
            <a:ext cx="2760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 </a:t>
            </a:r>
            <a:r>
              <a:rPr lang="en-US" altLang="zh-CN" sz="2400">
                <a:latin typeface="Times New Roman" pitchFamily="18" charset="0"/>
              </a:rPr>
              <a:t>PC </a:t>
            </a:r>
            <a:r>
              <a:rPr lang="zh-CN" altLang="en-US" sz="2400">
                <a:latin typeface="Times New Roman" pitchFamily="18" charset="0"/>
              </a:rPr>
              <a:t>代替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812925" y="3810000"/>
            <a:ext cx="2741613" cy="457200"/>
            <a:chOff x="1142" y="2378"/>
            <a:chExt cx="1727" cy="288"/>
          </a:xfrm>
        </p:grpSpPr>
        <p:sp>
          <p:nvSpPr>
            <p:cNvPr id="484380" name="Text Box 28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4381" name="Line 29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1911350" y="4800600"/>
            <a:ext cx="291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8            8           8         8   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752600" y="5181600"/>
            <a:ext cx="3048000" cy="457200"/>
            <a:chOff x="1104" y="3456"/>
            <a:chExt cx="1920" cy="288"/>
          </a:xfrm>
        </p:grpSpPr>
        <p:sp>
          <p:nvSpPr>
            <p:cNvPr id="484384" name="Text Box 32"/>
            <p:cNvSpPr txBox="1">
              <a:spLocks noChangeArrowheads="1"/>
            </p:cNvSpPr>
            <p:nvPr/>
          </p:nvSpPr>
          <p:spPr bwMode="auto">
            <a:xfrm>
              <a:off x="1154" y="3456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4385" name="Text Box 33"/>
            <p:cNvSpPr txBox="1">
              <a:spLocks noChangeArrowheads="1"/>
            </p:cNvSpPr>
            <p:nvPr/>
          </p:nvSpPr>
          <p:spPr bwMode="auto">
            <a:xfrm>
              <a:off x="1632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4386" name="Text Box 34"/>
            <p:cNvSpPr txBox="1">
              <a:spLocks noChangeArrowheads="1"/>
            </p:cNvSpPr>
            <p:nvPr/>
          </p:nvSpPr>
          <p:spPr bwMode="auto">
            <a:xfrm>
              <a:off x="2129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4387" name="Text Box 35"/>
            <p:cNvSpPr txBox="1">
              <a:spLocks noChangeArrowheads="1"/>
            </p:cNvSpPr>
            <p:nvPr/>
          </p:nvSpPr>
          <p:spPr bwMode="auto">
            <a:xfrm>
              <a:off x="2592" y="3456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4388" name="Rectangle 36"/>
            <p:cNvSpPr>
              <a:spLocks noChangeArrowheads="1"/>
            </p:cNvSpPr>
            <p:nvPr/>
          </p:nvSpPr>
          <p:spPr bwMode="auto">
            <a:xfrm>
              <a:off x="110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89" name="Rectangle 37"/>
            <p:cNvSpPr>
              <a:spLocks noChangeArrowheads="1"/>
            </p:cNvSpPr>
            <p:nvPr/>
          </p:nvSpPr>
          <p:spPr bwMode="auto">
            <a:xfrm>
              <a:off x="158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90" name="Rectangle 38"/>
            <p:cNvSpPr>
              <a:spLocks noChangeArrowheads="1"/>
            </p:cNvSpPr>
            <p:nvPr/>
          </p:nvSpPr>
          <p:spPr bwMode="auto">
            <a:xfrm>
              <a:off x="2064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4391" name="Rectangle 39"/>
            <p:cNvSpPr>
              <a:spLocks noChangeArrowheads="1"/>
            </p:cNvSpPr>
            <p:nvPr/>
          </p:nvSpPr>
          <p:spPr bwMode="auto">
            <a:xfrm>
              <a:off x="2546" y="34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828800" y="5867400"/>
            <a:ext cx="2741613" cy="457200"/>
            <a:chOff x="1142" y="2378"/>
            <a:chExt cx="1727" cy="288"/>
          </a:xfrm>
        </p:grpSpPr>
        <p:sp>
          <p:nvSpPr>
            <p:cNvPr id="484393" name="Text Box 41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4394" name="Line 42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4395" name="Text Box 43"/>
          <p:cNvSpPr txBox="1">
            <a:spLocks noChangeArrowheads="1"/>
          </p:cNvSpPr>
          <p:nvPr/>
        </p:nvSpPr>
        <p:spPr bwMode="auto">
          <a:xfrm>
            <a:off x="5240338" y="2662238"/>
            <a:ext cx="2379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</a:p>
        </p:txBody>
      </p:sp>
      <p:sp>
        <p:nvSpPr>
          <p:cNvPr id="484396" name="Text Box 44"/>
          <p:cNvSpPr txBox="1">
            <a:spLocks noChangeArrowheads="1"/>
          </p:cNvSpPr>
          <p:nvPr/>
        </p:nvSpPr>
        <p:spPr bwMode="auto">
          <a:xfrm>
            <a:off x="5240338" y="5181600"/>
            <a:ext cx="2227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</a:p>
        </p:txBody>
      </p:sp>
      <p:sp>
        <p:nvSpPr>
          <p:cNvPr id="484397" name="Text Box 45"/>
          <p:cNvSpPr txBox="1">
            <a:spLocks noChangeArrowheads="1"/>
          </p:cNvSpPr>
          <p:nvPr/>
        </p:nvSpPr>
        <p:spPr bwMode="auto">
          <a:xfrm>
            <a:off x="5240338" y="3235325"/>
            <a:ext cx="3217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6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64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4398" name="Text Box 46"/>
          <p:cNvSpPr txBox="1">
            <a:spLocks noChangeArrowheads="1"/>
          </p:cNvSpPr>
          <p:nvPr/>
        </p:nvSpPr>
        <p:spPr bwMode="auto">
          <a:xfrm>
            <a:off x="5240338" y="5676900"/>
            <a:ext cx="314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256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4399" name="Text Box 47"/>
          <p:cNvSpPr txBox="1">
            <a:spLocks noChangeArrowheads="1"/>
          </p:cNvSpPr>
          <p:nvPr/>
        </p:nvSpPr>
        <p:spPr bwMode="auto">
          <a:xfrm>
            <a:off x="5240338" y="6172200"/>
            <a:ext cx="3505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若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3 </a:t>
            </a: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 </a:t>
            </a:r>
            <a:r>
              <a:rPr lang="zh-CN" altLang="en-US" sz="2400">
                <a:latin typeface="Times New Roman" pitchFamily="18" charset="0"/>
              </a:rPr>
              <a:t>或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2 </a:t>
            </a:r>
            <a:r>
              <a:rPr lang="zh-CN" altLang="en-US" sz="2400">
                <a:latin typeface="Times New Roman" pitchFamily="18" charset="0"/>
              </a:rPr>
              <a:t>代替</a:t>
            </a:r>
            <a:endParaRPr lang="zh-CN" altLang="en-US" sz="2400" baseline="-25000">
              <a:latin typeface="Times New Roman" pitchFamily="18" charset="0"/>
            </a:endParaRPr>
          </a:p>
        </p:txBody>
      </p:sp>
      <p:sp>
        <p:nvSpPr>
          <p:cNvPr id="484400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5240338" y="1539875"/>
            <a:ext cx="3370262" cy="957263"/>
            <a:chOff x="3301" y="970"/>
            <a:chExt cx="2123" cy="603"/>
          </a:xfrm>
        </p:grpSpPr>
        <p:sp>
          <p:nvSpPr>
            <p:cNvPr id="484402" name="Text Box 50"/>
            <p:cNvSpPr txBox="1">
              <a:spLocks noChangeArrowheads="1"/>
            </p:cNvSpPr>
            <p:nvPr/>
          </p:nvSpPr>
          <p:spPr bwMode="auto">
            <a:xfrm>
              <a:off x="3301" y="970"/>
              <a:ext cx="21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设指令字长为 32 位</a:t>
              </a:r>
            </a:p>
          </p:txBody>
        </p:sp>
        <p:sp>
          <p:nvSpPr>
            <p:cNvPr id="484403" name="Text Box 51"/>
            <p:cNvSpPr txBox="1">
              <a:spLocks noChangeArrowheads="1"/>
            </p:cNvSpPr>
            <p:nvPr/>
          </p:nvSpPr>
          <p:spPr bwMode="auto">
            <a:xfrm>
              <a:off x="3301" y="1308"/>
              <a:ext cx="21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操作码固定为 8 位</a:t>
              </a:r>
            </a:p>
          </p:txBody>
        </p:sp>
      </p:grpSp>
      <p:sp>
        <p:nvSpPr>
          <p:cNvPr id="484404" name="AutoShape 5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8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autoUpdateAnimBg="0"/>
      <p:bldP spid="484356" grpId="0" autoUpdateAnimBg="0"/>
      <p:bldP spid="484373" grpId="0" autoUpdateAnimBg="0"/>
      <p:bldP spid="484374" grpId="0" autoUpdateAnimBg="0"/>
      <p:bldP spid="484375" grpId="0" autoUpdateAnimBg="0"/>
      <p:bldP spid="484376" grpId="0" autoUpdateAnimBg="0"/>
      <p:bldP spid="484377" grpId="0" autoUpdateAnimBg="0"/>
      <p:bldP spid="484378" grpId="0" autoUpdateAnimBg="0"/>
      <p:bldP spid="484382" grpId="0" autoUpdateAnimBg="0"/>
      <p:bldP spid="484395" grpId="0" autoUpdateAnimBg="0"/>
      <p:bldP spid="484396" grpId="0" autoUpdateAnimBg="0"/>
      <p:bldP spid="484397" grpId="0" autoUpdateAnimBg="0"/>
      <p:bldP spid="484398" grpId="0" autoUpdateAnimBg="0"/>
      <p:bldP spid="48439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/>
          <p:cNvSpPr txBox="1">
            <a:spLocks noChangeArrowheads="1"/>
          </p:cNvSpPr>
          <p:nvPr/>
        </p:nvSpPr>
        <p:spPr bwMode="auto">
          <a:xfrm>
            <a:off x="533400" y="24765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二地址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295400"/>
            <a:ext cx="3032125" cy="457200"/>
            <a:chOff x="816" y="864"/>
            <a:chExt cx="1910" cy="288"/>
          </a:xfrm>
        </p:grpSpPr>
        <p:sp>
          <p:nvSpPr>
            <p:cNvPr id="485380" name="Rectangle 4"/>
            <p:cNvSpPr>
              <a:spLocks noChangeArrowheads="1"/>
            </p:cNvSpPr>
            <p:nvPr/>
          </p:nvSpPr>
          <p:spPr bwMode="auto">
            <a:xfrm>
              <a:off x="816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1" name="Rectangle 5"/>
            <p:cNvSpPr>
              <a:spLocks noChangeArrowheads="1"/>
            </p:cNvSpPr>
            <p:nvPr/>
          </p:nvSpPr>
          <p:spPr bwMode="auto">
            <a:xfrm>
              <a:off x="1453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2" name="Rectangle 6"/>
            <p:cNvSpPr>
              <a:spLocks noChangeArrowheads="1"/>
            </p:cNvSpPr>
            <p:nvPr/>
          </p:nvSpPr>
          <p:spPr bwMode="auto">
            <a:xfrm>
              <a:off x="2089" y="864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383" name="Text Box 7"/>
            <p:cNvSpPr txBox="1">
              <a:spLocks noChangeArrowheads="1"/>
            </p:cNvSpPr>
            <p:nvPr/>
          </p:nvSpPr>
          <p:spPr bwMode="auto">
            <a:xfrm>
              <a:off x="927" y="864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5384" name="Text Box 8"/>
            <p:cNvSpPr txBox="1">
              <a:spLocks noChangeArrowheads="1"/>
            </p:cNvSpPr>
            <p:nvPr/>
          </p:nvSpPr>
          <p:spPr bwMode="auto">
            <a:xfrm>
              <a:off x="1597" y="864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5385" name="Text Box 9"/>
            <p:cNvSpPr txBox="1">
              <a:spLocks noChangeArrowheads="1"/>
            </p:cNvSpPr>
            <p:nvPr/>
          </p:nvSpPr>
          <p:spPr bwMode="auto">
            <a:xfrm>
              <a:off x="2221" y="864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1604963" y="776288"/>
            <a:ext cx="240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8              12           12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00200" y="1876425"/>
            <a:ext cx="2741613" cy="457200"/>
            <a:chOff x="1142" y="2378"/>
            <a:chExt cx="1727" cy="288"/>
          </a:xfrm>
        </p:grpSpPr>
        <p:sp>
          <p:nvSpPr>
            <p:cNvPr id="485388" name="Text Box 12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5389" name="Line 1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00200" y="2457450"/>
            <a:ext cx="2741613" cy="457200"/>
            <a:chOff x="1142" y="2378"/>
            <a:chExt cx="1727" cy="288"/>
          </a:xfrm>
        </p:grpSpPr>
        <p:sp>
          <p:nvSpPr>
            <p:cNvPr id="485391" name="Text Box 15"/>
            <p:cNvSpPr txBox="1">
              <a:spLocks noChangeArrowheads="1"/>
            </p:cNvSpPr>
            <p:nvPr/>
          </p:nvSpPr>
          <p:spPr bwMode="auto">
            <a:xfrm>
              <a:off x="1142" y="2378"/>
              <a:ext cx="17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OP (A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)       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5392" name="Line 16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393" name="Text Box 17"/>
          <p:cNvSpPr txBox="1">
            <a:spLocks noChangeArrowheads="1"/>
          </p:cNvSpPr>
          <p:nvPr/>
        </p:nvSpPr>
        <p:spPr bwMode="auto">
          <a:xfrm>
            <a:off x="990600" y="21256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或</a:t>
            </a:r>
          </a:p>
        </p:txBody>
      </p:sp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5241925" y="1905000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次访存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395" name="Text Box 19"/>
          <p:cNvSpPr txBox="1">
            <a:spLocks noChangeArrowheads="1"/>
          </p:cNvSpPr>
          <p:nvPr/>
        </p:nvSpPr>
        <p:spPr bwMode="auto">
          <a:xfrm>
            <a:off x="5241925" y="3048000"/>
            <a:ext cx="359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</a:t>
            </a:r>
            <a:r>
              <a:rPr lang="en-US" altLang="zh-CN" sz="2400">
                <a:latin typeface="Times New Roman" pitchFamily="18" charset="0"/>
              </a:rPr>
              <a:t>ACC </a:t>
            </a:r>
            <a:r>
              <a:rPr lang="zh-CN" altLang="en-US" sz="2400">
                <a:latin typeface="Times New Roman" pitchFamily="18" charset="0"/>
              </a:rPr>
              <a:t>代替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（</a:t>
            </a:r>
            <a:r>
              <a:rPr lang="zh-CN" altLang="en-US" sz="2400">
                <a:latin typeface="Times New Roman" pitchFamily="18" charset="0"/>
              </a:rPr>
              <a:t>或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）</a:t>
            </a:r>
            <a:endParaRPr lang="en-US" altLang="zh-CN" sz="2400" baseline="-25000">
              <a:latin typeface="Times New Roman" pitchFamily="18" charset="0"/>
            </a:endParaRPr>
          </a:p>
        </p:txBody>
      </p:sp>
      <p:sp>
        <p:nvSpPr>
          <p:cNvPr id="485396" name="Text Box 20"/>
          <p:cNvSpPr txBox="1">
            <a:spLocks noChangeArrowheads="1"/>
          </p:cNvSpPr>
          <p:nvPr/>
        </p:nvSpPr>
        <p:spPr bwMode="auto">
          <a:xfrm>
            <a:off x="1219200" y="303847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若结果存于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ACC    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397" name="Text Box 21"/>
          <p:cNvSpPr txBox="1">
            <a:spLocks noChangeArrowheads="1"/>
          </p:cNvSpPr>
          <p:nvPr/>
        </p:nvSpPr>
        <p:spPr bwMode="auto">
          <a:xfrm>
            <a:off x="533400" y="3687763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(4) 一地址</a:t>
            </a:r>
          </a:p>
        </p:txBody>
      </p:sp>
      <p:sp>
        <p:nvSpPr>
          <p:cNvPr id="485398" name="Text Box 22"/>
          <p:cNvSpPr txBox="1">
            <a:spLocks noChangeArrowheads="1"/>
          </p:cNvSpPr>
          <p:nvPr/>
        </p:nvSpPr>
        <p:spPr bwMode="auto">
          <a:xfrm>
            <a:off x="533400" y="6019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(5) 零地址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295400" y="4786313"/>
            <a:ext cx="3048000" cy="471487"/>
            <a:chOff x="912" y="2833"/>
            <a:chExt cx="1920" cy="297"/>
          </a:xfrm>
        </p:grpSpPr>
        <p:sp>
          <p:nvSpPr>
            <p:cNvPr id="485400" name="Rectangle 24"/>
            <p:cNvSpPr>
              <a:spLocks noChangeArrowheads="1"/>
            </p:cNvSpPr>
            <p:nvPr/>
          </p:nvSpPr>
          <p:spPr bwMode="auto">
            <a:xfrm>
              <a:off x="912" y="2842"/>
              <a:ext cx="63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01" name="Rectangle 25"/>
            <p:cNvSpPr>
              <a:spLocks noChangeArrowheads="1"/>
            </p:cNvSpPr>
            <p:nvPr/>
          </p:nvSpPr>
          <p:spPr bwMode="auto">
            <a:xfrm>
              <a:off x="1549" y="2842"/>
              <a:ext cx="1283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5402" name="Text Box 26"/>
            <p:cNvSpPr txBox="1">
              <a:spLocks noChangeArrowheads="1"/>
            </p:cNvSpPr>
            <p:nvPr/>
          </p:nvSpPr>
          <p:spPr bwMode="auto">
            <a:xfrm>
              <a:off x="1023" y="2833"/>
              <a:ext cx="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485403" name="Text Box 27"/>
            <p:cNvSpPr txBox="1">
              <a:spLocks noChangeArrowheads="1"/>
            </p:cNvSpPr>
            <p:nvPr/>
          </p:nvSpPr>
          <p:spPr bwMode="auto">
            <a:xfrm>
              <a:off x="1985" y="2833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1757363" y="4327525"/>
            <a:ext cx="189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8                     24</a:t>
            </a:r>
          </a:p>
        </p:txBody>
      </p:sp>
      <p:sp>
        <p:nvSpPr>
          <p:cNvPr id="485405" name="Text Box 29"/>
          <p:cNvSpPr txBox="1">
            <a:spLocks noChangeArrowheads="1"/>
          </p:cNvSpPr>
          <p:nvPr/>
        </p:nvSpPr>
        <p:spPr bwMode="auto">
          <a:xfrm>
            <a:off x="3032125" y="61325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无地址码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71600" y="5438775"/>
            <a:ext cx="3421063" cy="457200"/>
            <a:chOff x="864" y="3426"/>
            <a:chExt cx="2155" cy="288"/>
          </a:xfrm>
        </p:grpSpPr>
        <p:sp>
          <p:nvSpPr>
            <p:cNvPr id="485407" name="Text Box 31"/>
            <p:cNvSpPr txBox="1">
              <a:spLocks noChangeArrowheads="1"/>
            </p:cNvSpPr>
            <p:nvPr/>
          </p:nvSpPr>
          <p:spPr bwMode="auto">
            <a:xfrm>
              <a:off x="864" y="3426"/>
              <a:ext cx="21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(</a:t>
              </a:r>
              <a:r>
                <a:rPr lang="en-US" altLang="zh-CN" sz="2400">
                  <a:latin typeface="Times New Roman" pitchFamily="18" charset="0"/>
                </a:rPr>
                <a:t>ACC) OP (A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)        ACC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485408" name="Line 32"/>
            <p:cNvSpPr>
              <a:spLocks noChangeShapeType="1"/>
            </p:cNvSpPr>
            <p:nvPr/>
          </p:nvSpPr>
          <p:spPr bwMode="auto">
            <a:xfrm>
              <a:off x="2189" y="35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5409" name="Text Box 33"/>
          <p:cNvSpPr txBox="1">
            <a:spLocks noChangeArrowheads="1"/>
          </p:cNvSpPr>
          <p:nvPr/>
        </p:nvSpPr>
        <p:spPr bwMode="auto">
          <a:xfrm>
            <a:off x="5241925" y="4800600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 次访存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0" name="Text Box 34"/>
          <p:cNvSpPr txBox="1">
            <a:spLocks noChangeArrowheads="1"/>
          </p:cNvSpPr>
          <p:nvPr/>
        </p:nvSpPr>
        <p:spPr bwMode="auto">
          <a:xfrm>
            <a:off x="5241925" y="2514600"/>
            <a:ext cx="314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12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4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K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1" name="Text Box 35"/>
          <p:cNvSpPr txBox="1">
            <a:spLocks noChangeArrowheads="1"/>
          </p:cNvSpPr>
          <p:nvPr/>
        </p:nvSpPr>
        <p:spPr bwMode="auto">
          <a:xfrm>
            <a:off x="5181600" y="5410200"/>
            <a:ext cx="298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24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16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 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85412" name="Text Box 36"/>
          <p:cNvSpPr txBox="1">
            <a:spLocks noChangeArrowheads="1"/>
          </p:cNvSpPr>
          <p:nvPr/>
        </p:nvSpPr>
        <p:spPr bwMode="auto">
          <a:xfrm>
            <a:off x="3810000" y="3038475"/>
            <a:ext cx="1828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次访存</a:t>
            </a:r>
          </a:p>
        </p:txBody>
      </p:sp>
      <p:sp>
        <p:nvSpPr>
          <p:cNvPr id="485413" name="Rectangle 3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sp>
        <p:nvSpPr>
          <p:cNvPr id="485414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6" grpId="0" autoUpdateAnimBg="0"/>
      <p:bldP spid="485393" grpId="0" autoUpdateAnimBg="0"/>
      <p:bldP spid="485394" grpId="0" autoUpdateAnimBg="0"/>
      <p:bldP spid="485395" grpId="0" autoUpdateAnimBg="0"/>
      <p:bldP spid="485396" grpId="0" autoUpdateAnimBg="0"/>
      <p:bldP spid="485397" grpId="0" autoUpdateAnimBg="0"/>
      <p:bldP spid="485398" grpId="0" autoUpdateAnimBg="0"/>
      <p:bldP spid="485404" grpId="0" autoUpdateAnimBg="0"/>
      <p:bldP spid="485405" grpId="0" autoUpdateAnimBg="0"/>
      <p:bldP spid="485409" grpId="0" autoUpdateAnimBg="0"/>
      <p:bldP spid="485410" grpId="0" autoUpdateAnimBg="0"/>
      <p:bldP spid="485411" grpId="0" autoUpdateAnimBg="0"/>
      <p:bldP spid="48541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/>
          <p:cNvSpPr txBox="1">
            <a:spLocks noChangeArrowheads="1"/>
          </p:cNvSpPr>
          <p:nvPr/>
        </p:nvSpPr>
        <p:spPr bwMode="auto">
          <a:xfrm>
            <a:off x="533400" y="34925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二、指令字长</a:t>
            </a:r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1279525" y="187642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指令字长决定于</a:t>
            </a:r>
          </a:p>
        </p:txBody>
      </p:sp>
      <p:sp>
        <p:nvSpPr>
          <p:cNvPr id="486404" name="Text Box 4"/>
          <p:cNvSpPr txBox="1">
            <a:spLocks noChangeArrowheads="1"/>
          </p:cNvSpPr>
          <p:nvPr/>
        </p:nvSpPr>
        <p:spPr bwMode="auto">
          <a:xfrm>
            <a:off x="4121150" y="1179513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操作码的长度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987550" y="4216400"/>
            <a:ext cx="342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指令字长 = 存储字长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914400" y="50038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可变</a:t>
            </a: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4121150" y="1876425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操作数地址的长度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121150" y="252888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操作数地址的个数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914400" y="3429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指令字长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固定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1987550" y="57912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按字节的倍数变化</a:t>
            </a:r>
          </a:p>
        </p:txBody>
      </p:sp>
      <p:sp>
        <p:nvSpPr>
          <p:cNvPr id="486411" name="AutoShape 11"/>
          <p:cNvSpPr>
            <a:spLocks/>
          </p:cNvSpPr>
          <p:nvPr/>
        </p:nvSpPr>
        <p:spPr bwMode="auto">
          <a:xfrm>
            <a:off x="3962400" y="1371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sp>
        <p:nvSpPr>
          <p:cNvPr id="486413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autoUpdateAnimBg="0"/>
      <p:bldP spid="486404" grpId="0" autoUpdateAnimBg="0"/>
      <p:bldP spid="486405" grpId="0" autoUpdateAnimBg="0"/>
      <p:bldP spid="486406" grpId="0" autoUpdateAnimBg="0"/>
      <p:bldP spid="486407" grpId="0" autoUpdateAnimBg="0"/>
      <p:bldP spid="486408" grpId="0" autoUpdateAnimBg="0"/>
      <p:bldP spid="486409" grpId="0" autoUpdateAnimBg="0"/>
      <p:bldP spid="486410" grpId="0" autoUpdateAnimBg="0"/>
      <p:bldP spid="4864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/>
          <p:cNvSpPr txBox="1">
            <a:spLocks noChangeArrowheads="1"/>
          </p:cNvSpPr>
          <p:nvPr/>
        </p:nvSpPr>
        <p:spPr bwMode="auto">
          <a:xfrm>
            <a:off x="517525" y="15240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487427" name="Text Box 3"/>
          <p:cNvSpPr txBox="1">
            <a:spLocks noChangeArrowheads="1"/>
          </p:cNvSpPr>
          <p:nvPr/>
        </p:nvSpPr>
        <p:spPr bwMode="auto">
          <a:xfrm>
            <a:off x="762000" y="1004888"/>
            <a:ext cx="8056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当用一些硬件资源代替指令字中的地址码字段后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762000" y="3316288"/>
            <a:ext cx="5199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当指令的地址字段为寄存器时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1050925" y="1582738"/>
            <a:ext cx="582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可扩大指令操作数的寻址范围</a:t>
            </a:r>
          </a:p>
        </p:txBody>
      </p:sp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1050925" y="2160588"/>
            <a:ext cx="2897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1050925" y="2738438"/>
            <a:ext cx="2897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可减少访存次数</a:t>
            </a:r>
          </a:p>
        </p:txBody>
      </p:sp>
      <p:sp>
        <p:nvSpPr>
          <p:cNvPr id="487432" name="Text Box 8"/>
          <p:cNvSpPr txBox="1">
            <a:spLocks noChangeArrowheads="1"/>
          </p:cNvSpPr>
          <p:nvPr/>
        </p:nvSpPr>
        <p:spPr bwMode="auto">
          <a:xfrm>
            <a:off x="1219200" y="3894138"/>
            <a:ext cx="436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三地址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en-US" altLang="zh-CN" sz="2800" baseline="-25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R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,   R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1219200" y="44719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二地址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,   R</a:t>
            </a:r>
            <a:r>
              <a:rPr lang="en-US" altLang="zh-CN" sz="2800" baseline="-25000">
                <a:latin typeface="Times New Roman" pitchFamily="18" charset="0"/>
              </a:rPr>
              <a:t>2 </a:t>
            </a:r>
            <a:r>
              <a:rPr lang="en-US" altLang="zh-CN" sz="2800">
                <a:latin typeface="Times New Roman" pitchFamily="18" charset="0"/>
              </a:rPr>
              <a:t> </a:t>
            </a:r>
            <a:endParaRPr lang="en-US" altLang="zh-CN" sz="2800" baseline="-25000">
              <a:latin typeface="Times New Roman" pitchFamily="18" charset="0"/>
            </a:endParaRPr>
          </a:p>
        </p:txBody>
      </p:sp>
      <p:sp>
        <p:nvSpPr>
          <p:cNvPr id="487434" name="Text Box 10"/>
          <p:cNvSpPr txBox="1">
            <a:spLocks noChangeArrowheads="1"/>
          </p:cNvSpPr>
          <p:nvPr/>
        </p:nvSpPr>
        <p:spPr bwMode="auto">
          <a:xfrm>
            <a:off x="1219200" y="5049838"/>
            <a:ext cx="319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一地址     </a:t>
            </a:r>
            <a:r>
              <a:rPr lang="en-US" altLang="zh-CN" sz="2800">
                <a:latin typeface="Times New Roman" pitchFamily="18" charset="0"/>
              </a:rPr>
              <a:t>OP   R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   </a:t>
            </a:r>
            <a:endParaRPr lang="en-US" altLang="zh-CN" sz="2800" baseline="-25000">
              <a:latin typeface="Times New Roman" pitchFamily="18" charset="0"/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050925" y="6172200"/>
            <a:ext cx="361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指令执行阶段不访存</a:t>
            </a: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1050925" y="5638800"/>
            <a:ext cx="2897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可缩短指令字长</a:t>
            </a:r>
          </a:p>
        </p:txBody>
      </p:sp>
      <p:sp>
        <p:nvSpPr>
          <p:cNvPr id="487437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7.1</a:t>
            </a:r>
          </a:p>
        </p:txBody>
      </p:sp>
      <p:sp>
        <p:nvSpPr>
          <p:cNvPr id="487439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autoUpdateAnimBg="0"/>
      <p:bldP spid="487428" grpId="0" autoUpdateAnimBg="0"/>
      <p:bldP spid="487429" grpId="0" autoUpdateAnimBg="0"/>
      <p:bldP spid="487430" grpId="0" autoUpdateAnimBg="0"/>
      <p:bldP spid="487431" grpId="0" autoUpdateAnimBg="0"/>
      <p:bldP spid="487432" grpId="0" autoUpdateAnimBg="0"/>
      <p:bldP spid="487433" grpId="0" autoUpdateAnimBg="0"/>
      <p:bldP spid="487434" grpId="0" autoUpdateAnimBg="0"/>
      <p:bldP spid="487435" grpId="0" autoUpdateAnimBg="0"/>
      <p:bldP spid="48743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7.2   操作数类型和操作种类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669925" y="1363663"/>
            <a:ext cx="3040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一、操作数类型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5725" y="1949450"/>
            <a:ext cx="1255713" cy="2119313"/>
            <a:chOff x="854" y="1228"/>
            <a:chExt cx="791" cy="1335"/>
          </a:xfrm>
        </p:grpSpPr>
        <p:sp>
          <p:nvSpPr>
            <p:cNvPr id="488453" name="Text Box 5"/>
            <p:cNvSpPr txBox="1">
              <a:spLocks noChangeArrowheads="1"/>
            </p:cNvSpPr>
            <p:nvPr/>
          </p:nvSpPr>
          <p:spPr bwMode="auto">
            <a:xfrm>
              <a:off x="854" y="122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488454" name="Text Box 6"/>
            <p:cNvSpPr txBox="1">
              <a:spLocks noChangeArrowheads="1"/>
            </p:cNvSpPr>
            <p:nvPr/>
          </p:nvSpPr>
          <p:spPr bwMode="auto">
            <a:xfrm>
              <a:off x="854" y="1564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数字</a:t>
              </a:r>
            </a:p>
          </p:txBody>
        </p:sp>
        <p:sp>
          <p:nvSpPr>
            <p:cNvPr id="488455" name="Text Box 7"/>
            <p:cNvSpPr txBox="1">
              <a:spLocks noChangeArrowheads="1"/>
            </p:cNvSpPr>
            <p:nvPr/>
          </p:nvSpPr>
          <p:spPr bwMode="auto">
            <a:xfrm>
              <a:off x="854" y="190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字符</a:t>
              </a:r>
            </a:p>
          </p:txBody>
        </p:sp>
        <p:sp>
          <p:nvSpPr>
            <p:cNvPr id="488456" name="Text Box 8"/>
            <p:cNvSpPr txBox="1">
              <a:spLocks noChangeArrowheads="1"/>
            </p:cNvSpPr>
            <p:nvPr/>
          </p:nvSpPr>
          <p:spPr bwMode="auto">
            <a:xfrm>
              <a:off x="854" y="223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逻辑数</a:t>
              </a:r>
            </a:p>
          </p:txBody>
        </p:sp>
      </p:grpSp>
      <p:sp>
        <p:nvSpPr>
          <p:cNvPr id="488457" name="Text Box 9"/>
          <p:cNvSpPr txBox="1">
            <a:spLocks noChangeArrowheads="1"/>
          </p:cNvSpPr>
          <p:nvPr/>
        </p:nvSpPr>
        <p:spPr bwMode="auto">
          <a:xfrm>
            <a:off x="2997200" y="19494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无符号整数</a:t>
            </a:r>
          </a:p>
        </p:txBody>
      </p: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2997200" y="2482850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定点数、浮点数、十进制数</a:t>
            </a:r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2997200" y="3016250"/>
            <a:ext cx="1173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ASCII</a:t>
            </a:r>
          </a:p>
        </p:txBody>
      </p:sp>
      <p:sp>
        <p:nvSpPr>
          <p:cNvPr id="488460" name="Text Box 12"/>
          <p:cNvSpPr txBox="1">
            <a:spLocks noChangeArrowheads="1"/>
          </p:cNvSpPr>
          <p:nvPr/>
        </p:nvSpPr>
        <p:spPr bwMode="auto">
          <a:xfrm>
            <a:off x="2997200" y="354965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逻辑运算</a:t>
            </a:r>
          </a:p>
        </p:txBody>
      </p:sp>
      <p:sp>
        <p:nvSpPr>
          <p:cNvPr id="488461" name="Text Box 13"/>
          <p:cNvSpPr txBox="1">
            <a:spLocks noChangeArrowheads="1"/>
          </p:cNvSpPr>
          <p:nvPr/>
        </p:nvSpPr>
        <p:spPr bwMode="auto">
          <a:xfrm>
            <a:off x="669925" y="4183063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二、数据在存储器中的存放方式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1447800" y="6278563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字地址 </a:t>
            </a:r>
            <a:r>
              <a:rPr lang="zh-CN" altLang="en-US" sz="2000">
                <a:latin typeface="Times New Roman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低字节 </a:t>
            </a:r>
            <a:r>
              <a:rPr lang="zh-CN" altLang="en-US" sz="2000">
                <a:latin typeface="Times New Roman" pitchFamily="18" charset="0"/>
              </a:rPr>
              <a:t>地址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5638800" y="6302375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字地址 </a:t>
            </a:r>
            <a:r>
              <a:rPr lang="zh-CN" altLang="en-US" sz="2000">
                <a:latin typeface="Times New Roman" pitchFamily="18" charset="0"/>
              </a:rPr>
              <a:t>为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高字节 </a:t>
            </a:r>
            <a:r>
              <a:rPr lang="zh-CN" altLang="en-US" sz="2000">
                <a:latin typeface="Times New Roman" pitchFamily="18" charset="0"/>
              </a:rPr>
              <a:t>地址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73088" y="4876800"/>
            <a:ext cx="3922712" cy="1333500"/>
            <a:chOff x="361" y="3072"/>
            <a:chExt cx="2471" cy="840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1" y="3072"/>
              <a:ext cx="2135" cy="840"/>
              <a:chOff x="361" y="3072"/>
              <a:chExt cx="2135" cy="840"/>
            </a:xfrm>
          </p:grpSpPr>
          <p:sp>
            <p:nvSpPr>
              <p:cNvPr id="488466" name="Rectangle 18"/>
              <p:cNvSpPr>
                <a:spLocks noChangeArrowheads="1"/>
              </p:cNvSpPr>
              <p:nvPr/>
            </p:nvSpPr>
            <p:spPr bwMode="auto">
              <a:xfrm>
                <a:off x="96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8467" name="Rectangle 19"/>
              <p:cNvSpPr>
                <a:spLocks noChangeArrowheads="1"/>
              </p:cNvSpPr>
              <p:nvPr/>
            </p:nvSpPr>
            <p:spPr bwMode="auto">
              <a:xfrm>
                <a:off x="96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88468" name="Rectangle 20"/>
              <p:cNvSpPr>
                <a:spLocks noChangeArrowheads="1"/>
              </p:cNvSpPr>
              <p:nvPr/>
            </p:nvSpPr>
            <p:spPr bwMode="auto">
              <a:xfrm>
                <a:off x="134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88469" name="Rectangle 21"/>
              <p:cNvSpPr>
                <a:spLocks noChangeArrowheads="1"/>
              </p:cNvSpPr>
              <p:nvPr/>
            </p:nvSpPr>
            <p:spPr bwMode="auto">
              <a:xfrm>
                <a:off x="134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8470" name="Rectangle 22"/>
              <p:cNvSpPr>
                <a:spLocks noChangeArrowheads="1"/>
              </p:cNvSpPr>
              <p:nvPr/>
            </p:nvSpPr>
            <p:spPr bwMode="auto">
              <a:xfrm>
                <a:off x="172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8471" name="Rectangle 23"/>
              <p:cNvSpPr>
                <a:spLocks noChangeArrowheads="1"/>
              </p:cNvSpPr>
              <p:nvPr/>
            </p:nvSpPr>
            <p:spPr bwMode="auto">
              <a:xfrm>
                <a:off x="172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88472" name="Rectangle 24"/>
              <p:cNvSpPr>
                <a:spLocks noChangeArrowheads="1"/>
              </p:cNvSpPr>
              <p:nvPr/>
            </p:nvSpPr>
            <p:spPr bwMode="auto">
              <a:xfrm>
                <a:off x="211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8473" name="Rectangle 25"/>
              <p:cNvSpPr>
                <a:spLocks noChangeArrowheads="1"/>
              </p:cNvSpPr>
              <p:nvPr/>
            </p:nvSpPr>
            <p:spPr bwMode="auto">
              <a:xfrm>
                <a:off x="211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8474" name="Text Box 26"/>
              <p:cNvSpPr txBox="1">
                <a:spLocks noChangeArrowheads="1"/>
              </p:cNvSpPr>
              <p:nvPr/>
            </p:nvSpPr>
            <p:spPr bwMode="auto">
              <a:xfrm>
                <a:off x="361" y="307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字地址</a:t>
                </a:r>
              </a:p>
            </p:txBody>
          </p:sp>
          <p:sp>
            <p:nvSpPr>
              <p:cNvPr id="488475" name="Text Box 27"/>
              <p:cNvSpPr txBox="1">
                <a:spLocks noChangeArrowheads="1"/>
              </p:cNvSpPr>
              <p:nvPr/>
            </p:nvSpPr>
            <p:spPr bwMode="auto">
              <a:xfrm>
                <a:off x="614" y="3316"/>
                <a:ext cx="228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88476" name="Text Box 28"/>
            <p:cNvSpPr txBox="1">
              <a:spLocks noChangeArrowheads="1"/>
            </p:cNvSpPr>
            <p:nvPr/>
          </p:nvSpPr>
          <p:spPr bwMode="auto">
            <a:xfrm>
              <a:off x="2064" y="307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低字节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840288" y="4876800"/>
            <a:ext cx="3846512" cy="1333500"/>
            <a:chOff x="3049" y="3072"/>
            <a:chExt cx="2423" cy="840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049" y="3082"/>
              <a:ext cx="2087" cy="830"/>
              <a:chOff x="3049" y="3082"/>
              <a:chExt cx="2087" cy="830"/>
            </a:xfrm>
          </p:grpSpPr>
          <p:sp>
            <p:nvSpPr>
              <p:cNvPr id="488479" name="Rectangle 31"/>
              <p:cNvSpPr>
                <a:spLocks noChangeArrowheads="1"/>
              </p:cNvSpPr>
              <p:nvPr/>
            </p:nvSpPr>
            <p:spPr bwMode="auto">
              <a:xfrm>
                <a:off x="3600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8480" name="Rectangle 32"/>
              <p:cNvSpPr>
                <a:spLocks noChangeArrowheads="1"/>
              </p:cNvSpPr>
              <p:nvPr/>
            </p:nvSpPr>
            <p:spPr bwMode="auto">
              <a:xfrm>
                <a:off x="3600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8481" name="Rectangle 33"/>
              <p:cNvSpPr>
                <a:spLocks noChangeArrowheads="1"/>
              </p:cNvSpPr>
              <p:nvPr/>
            </p:nvSpPr>
            <p:spPr bwMode="auto">
              <a:xfrm>
                <a:off x="3984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88482" name="Rectangle 34"/>
              <p:cNvSpPr>
                <a:spLocks noChangeArrowheads="1"/>
              </p:cNvSpPr>
              <p:nvPr/>
            </p:nvSpPr>
            <p:spPr bwMode="auto">
              <a:xfrm>
                <a:off x="3984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8483" name="Rectangle 35"/>
              <p:cNvSpPr>
                <a:spLocks noChangeArrowheads="1"/>
              </p:cNvSpPr>
              <p:nvPr/>
            </p:nvSpPr>
            <p:spPr bwMode="auto">
              <a:xfrm>
                <a:off x="4368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8484" name="Rectangle 36"/>
              <p:cNvSpPr>
                <a:spLocks noChangeArrowheads="1"/>
              </p:cNvSpPr>
              <p:nvPr/>
            </p:nvSpPr>
            <p:spPr bwMode="auto">
              <a:xfrm>
                <a:off x="4368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88485" name="Rectangle 37"/>
              <p:cNvSpPr>
                <a:spLocks noChangeArrowheads="1"/>
              </p:cNvSpPr>
              <p:nvPr/>
            </p:nvSpPr>
            <p:spPr bwMode="auto">
              <a:xfrm>
                <a:off x="4752" y="3610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88486" name="Rectangle 38"/>
              <p:cNvSpPr>
                <a:spLocks noChangeArrowheads="1"/>
              </p:cNvSpPr>
              <p:nvPr/>
            </p:nvSpPr>
            <p:spPr bwMode="auto">
              <a:xfrm>
                <a:off x="4752" y="3322"/>
                <a:ext cx="38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8487" name="Text Box 39"/>
              <p:cNvSpPr txBox="1">
                <a:spLocks noChangeArrowheads="1"/>
              </p:cNvSpPr>
              <p:nvPr/>
            </p:nvSpPr>
            <p:spPr bwMode="auto">
              <a:xfrm>
                <a:off x="3049" y="3082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字地址</a:t>
                </a:r>
              </a:p>
            </p:txBody>
          </p:sp>
          <p:sp>
            <p:nvSpPr>
              <p:cNvPr id="488488" name="Text Box 40"/>
              <p:cNvSpPr txBox="1">
                <a:spLocks noChangeArrowheads="1"/>
              </p:cNvSpPr>
              <p:nvPr/>
            </p:nvSpPr>
            <p:spPr bwMode="auto">
              <a:xfrm>
                <a:off x="3302" y="3316"/>
                <a:ext cx="228" cy="5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88489" name="Text Box 41"/>
            <p:cNvSpPr txBox="1">
              <a:spLocks noChangeArrowheads="1"/>
            </p:cNvSpPr>
            <p:nvPr/>
          </p:nvSpPr>
          <p:spPr bwMode="auto">
            <a:xfrm>
              <a:off x="4704" y="307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低字节</a:t>
              </a:r>
            </a:p>
          </p:txBody>
        </p:sp>
      </p:grpSp>
      <p:sp>
        <p:nvSpPr>
          <p:cNvPr id="48849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5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autoUpdateAnimBg="0"/>
      <p:bldP spid="488457" grpId="0" autoUpdateAnimBg="0"/>
      <p:bldP spid="488458" grpId="0" autoUpdateAnimBg="0"/>
      <p:bldP spid="488459" grpId="0" autoUpdateAnimBg="0"/>
      <p:bldP spid="488460" grpId="0" autoUpdateAnimBg="0"/>
      <p:bldP spid="488461" grpId="0" autoUpdateAnimBg="0"/>
      <p:bldP spid="488462" grpId="0" autoUpdateAnimBg="0"/>
      <p:bldP spid="4884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8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存储器中的数据存放（存储字长为</a:t>
            </a: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32</a:t>
            </a: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位）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33400" y="765175"/>
            <a:ext cx="8372475" cy="4143375"/>
            <a:chOff x="336" y="482"/>
            <a:chExt cx="5274" cy="2610"/>
          </a:xfrm>
        </p:grpSpPr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336" y="491"/>
              <a:ext cx="5274" cy="2601"/>
              <a:chOff x="336" y="491"/>
              <a:chExt cx="5274" cy="2601"/>
            </a:xfrm>
          </p:grpSpPr>
          <p:grpSp>
            <p:nvGrpSpPr>
              <p:cNvPr id="4" name="Group 71"/>
              <p:cNvGrpSpPr>
                <a:grpSpLocks/>
              </p:cNvGrpSpPr>
              <p:nvPr/>
            </p:nvGrpSpPr>
            <p:grpSpPr bwMode="auto">
              <a:xfrm>
                <a:off x="345" y="491"/>
                <a:ext cx="5265" cy="2601"/>
                <a:chOff x="345" y="491"/>
                <a:chExt cx="5265" cy="2601"/>
              </a:xfrm>
            </p:grpSpPr>
            <p:sp>
              <p:nvSpPr>
                <p:cNvPr id="48947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79" y="491"/>
                  <a:ext cx="1131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地址（十进制）</a:t>
                  </a:r>
                </a:p>
              </p:txBody>
            </p:sp>
            <p:sp>
              <p:nvSpPr>
                <p:cNvPr id="4894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049" y="783"/>
                  <a:ext cx="276" cy="2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0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4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8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12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16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20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24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28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32</a:t>
                  </a:r>
                </a:p>
                <a:p>
                  <a:pPr>
                    <a:lnSpc>
                      <a:spcPct val="115000"/>
                    </a:lnSpc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36</a:t>
                  </a:r>
                </a:p>
              </p:txBody>
            </p:sp>
            <p:grpSp>
              <p:nvGrpSpPr>
                <p:cNvPr id="5" name="Group 70"/>
                <p:cNvGrpSpPr>
                  <a:grpSpLocks/>
                </p:cNvGrpSpPr>
                <p:nvPr/>
              </p:nvGrpSpPr>
              <p:grpSpPr bwMode="auto">
                <a:xfrm>
                  <a:off x="345" y="846"/>
                  <a:ext cx="4546" cy="2246"/>
                  <a:chOff x="345" y="846"/>
                  <a:chExt cx="4546" cy="2246"/>
                </a:xfrm>
              </p:grpSpPr>
              <p:sp>
                <p:nvSpPr>
                  <p:cNvPr id="4894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880"/>
                    <a:ext cx="432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</a:t>
                    </a:r>
                  </a:p>
                </p:txBody>
              </p:sp>
              <p:sp>
                <p:nvSpPr>
                  <p:cNvPr id="48948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666"/>
                    <a:ext cx="4322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双字（地址32）</a:t>
                    </a:r>
                  </a:p>
                </p:txBody>
              </p:sp>
              <p:sp>
                <p:nvSpPr>
                  <p:cNvPr id="48948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440"/>
                    <a:ext cx="432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</a:t>
                    </a:r>
                  </a:p>
                </p:txBody>
              </p:sp>
              <p:sp>
                <p:nvSpPr>
                  <p:cNvPr id="48948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2198"/>
                    <a:ext cx="4322" cy="21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双字（地址24）</a:t>
                    </a:r>
                  </a:p>
                </p:txBody>
              </p:sp>
              <p:sp>
                <p:nvSpPr>
                  <p:cNvPr id="48948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988"/>
                    <a:ext cx="2093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半字（地址20）</a:t>
                    </a:r>
                  </a:p>
                </p:txBody>
              </p:sp>
              <p:sp>
                <p:nvSpPr>
                  <p:cNvPr id="48948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988"/>
                    <a:ext cx="2229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半字（地址22）</a:t>
                    </a:r>
                  </a:p>
                </p:txBody>
              </p:sp>
              <p:sp>
                <p:nvSpPr>
                  <p:cNvPr id="48948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798" y="1773"/>
                    <a:ext cx="2093" cy="2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半字（地址16）</a:t>
                    </a:r>
                  </a:p>
                </p:txBody>
              </p:sp>
              <p:sp>
                <p:nvSpPr>
                  <p:cNvPr id="4894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773"/>
                    <a:ext cx="2229" cy="2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半字（地址18）</a:t>
                    </a:r>
                  </a:p>
                </p:txBody>
              </p:sp>
              <p:sp>
                <p:nvSpPr>
                  <p:cNvPr id="48948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798" y="1322"/>
                    <a:ext cx="1080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</a:t>
                    </a:r>
                    <a:r>
                      <a:rPr lang="zh-CN" altLang="en-US">
                        <a:latin typeface="Times New Roman" pitchFamily="18" charset="0"/>
                      </a:rPr>
                      <a:t>    </a:t>
                    </a:r>
                    <a:r>
                      <a:rPr lang="zh-CN" altLang="en-US" sz="1800">
                        <a:latin typeface="Times New Roman" pitchFamily="18" charset="0"/>
                      </a:rPr>
                      <a:t>8）</a:t>
                    </a:r>
                  </a:p>
                </p:txBody>
              </p:sp>
              <p:sp>
                <p:nvSpPr>
                  <p:cNvPr id="48949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01" y="1322"/>
                    <a:ext cx="1251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</a:t>
                    </a:r>
                    <a:r>
                      <a:rPr lang="zh-CN" altLang="en-US">
                        <a:latin typeface="Times New Roman" pitchFamily="18" charset="0"/>
                      </a:rPr>
                      <a:t>    </a:t>
                    </a:r>
                    <a:r>
                      <a:rPr lang="zh-CN" altLang="en-US" sz="1800">
                        <a:latin typeface="Times New Roman" pitchFamily="18" charset="0"/>
                      </a:rPr>
                      <a:t>9）</a:t>
                    </a:r>
                  </a:p>
                </p:txBody>
              </p:sp>
              <p:sp>
                <p:nvSpPr>
                  <p:cNvPr id="4894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10" y="1322"/>
                    <a:ext cx="1101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字节（地址10）</a:t>
                    </a:r>
                  </a:p>
                </p:txBody>
              </p:sp>
              <p:sp>
                <p:nvSpPr>
                  <p:cNvPr id="48949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45" y="1322"/>
                    <a:ext cx="1128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字节（地址11）</a:t>
                    </a:r>
                  </a:p>
                </p:txBody>
              </p:sp>
              <p:sp>
                <p:nvSpPr>
                  <p:cNvPr id="4894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1073"/>
                    <a:ext cx="432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字（地址 4）</a:t>
                    </a:r>
                  </a:p>
                </p:txBody>
              </p:sp>
              <p:sp>
                <p:nvSpPr>
                  <p:cNvPr id="48949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69" y="884"/>
                    <a:ext cx="4322" cy="1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57150" tIns="0" rIns="19050" bIns="0" anchor="ctr" anchorCtr="1"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1800">
                        <a:latin typeface="Times New Roman" pitchFamily="18" charset="0"/>
                      </a:rPr>
                      <a:t>字（地址 0）</a:t>
                    </a:r>
                  </a:p>
                </p:txBody>
              </p:sp>
              <p:sp>
                <p:nvSpPr>
                  <p:cNvPr id="489495" name="Freeform 23"/>
                  <p:cNvSpPr>
                    <a:spLocks/>
                  </p:cNvSpPr>
                  <p:nvPr/>
                </p:nvSpPr>
                <p:spPr bwMode="auto">
                  <a:xfrm>
                    <a:off x="365" y="1070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49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5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49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891" y="846"/>
                    <a:ext cx="0" cy="2246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498" name="Freeform 26"/>
                  <p:cNvSpPr>
                    <a:spLocks/>
                  </p:cNvSpPr>
                  <p:nvPr/>
                </p:nvSpPr>
                <p:spPr bwMode="auto">
                  <a:xfrm>
                    <a:off x="345" y="846"/>
                    <a:ext cx="454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40" y="0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499" name="Freeform 27"/>
                  <p:cNvSpPr>
                    <a:spLocks/>
                  </p:cNvSpPr>
                  <p:nvPr/>
                </p:nvSpPr>
                <p:spPr bwMode="auto">
                  <a:xfrm>
                    <a:off x="1478" y="1292"/>
                    <a:ext cx="1" cy="45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432"/>
                      </a:cxn>
                    </a:cxnLst>
                    <a:rect l="0" t="0" r="r" b="b"/>
                    <a:pathLst>
                      <a:path w="1" h="432">
                        <a:moveTo>
                          <a:pt x="0" y="0"/>
                        </a:moveTo>
                        <a:lnTo>
                          <a:pt x="0" y="432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0" name="Freeform 28"/>
                  <p:cNvSpPr>
                    <a:spLocks/>
                  </p:cNvSpPr>
                  <p:nvPr/>
                </p:nvSpPr>
                <p:spPr bwMode="auto">
                  <a:xfrm>
                    <a:off x="2618" y="1297"/>
                    <a:ext cx="1" cy="90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864"/>
                      </a:cxn>
                    </a:cxnLst>
                    <a:rect l="0" t="0" r="r" b="b"/>
                    <a:pathLst>
                      <a:path w="1" h="864">
                        <a:moveTo>
                          <a:pt x="0" y="0"/>
                        </a:moveTo>
                        <a:lnTo>
                          <a:pt x="0" y="864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1" name="Freeform 29"/>
                  <p:cNvSpPr>
                    <a:spLocks/>
                  </p:cNvSpPr>
                  <p:nvPr/>
                </p:nvSpPr>
                <p:spPr bwMode="auto">
                  <a:xfrm>
                    <a:off x="345" y="1295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2" name="Freeform 30"/>
                  <p:cNvSpPr>
                    <a:spLocks/>
                  </p:cNvSpPr>
                  <p:nvPr/>
                </p:nvSpPr>
                <p:spPr bwMode="auto">
                  <a:xfrm>
                    <a:off x="345" y="1519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3" name="Freeform 31"/>
                  <p:cNvSpPr>
                    <a:spLocks/>
                  </p:cNvSpPr>
                  <p:nvPr/>
                </p:nvSpPr>
                <p:spPr bwMode="auto">
                  <a:xfrm>
                    <a:off x="345" y="1743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4" name="Freeform 32"/>
                  <p:cNvSpPr>
                    <a:spLocks/>
                  </p:cNvSpPr>
                  <p:nvPr/>
                </p:nvSpPr>
                <p:spPr bwMode="auto">
                  <a:xfrm>
                    <a:off x="345" y="1968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5" name="Freeform 33"/>
                  <p:cNvSpPr>
                    <a:spLocks/>
                  </p:cNvSpPr>
                  <p:nvPr/>
                </p:nvSpPr>
                <p:spPr bwMode="auto">
                  <a:xfrm>
                    <a:off x="345" y="2193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6" name="Freeform 34"/>
                  <p:cNvSpPr>
                    <a:spLocks/>
                  </p:cNvSpPr>
                  <p:nvPr/>
                </p:nvSpPr>
                <p:spPr bwMode="auto">
                  <a:xfrm>
                    <a:off x="352" y="2417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7" name="Freeform 35"/>
                  <p:cNvSpPr>
                    <a:spLocks/>
                  </p:cNvSpPr>
                  <p:nvPr/>
                </p:nvSpPr>
                <p:spPr bwMode="auto">
                  <a:xfrm>
                    <a:off x="345" y="2641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8" name="Freeform 36"/>
                  <p:cNvSpPr>
                    <a:spLocks/>
                  </p:cNvSpPr>
                  <p:nvPr/>
                </p:nvSpPr>
                <p:spPr bwMode="auto">
                  <a:xfrm>
                    <a:off x="345" y="2866"/>
                    <a:ext cx="452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22" y="0"/>
                      </a:cxn>
                    </a:cxnLst>
                    <a:rect l="0" t="0" r="r" b="b"/>
                    <a:pathLst>
                      <a:path w="4122" h="1">
                        <a:moveTo>
                          <a:pt x="0" y="0"/>
                        </a:moveTo>
                        <a:lnTo>
                          <a:pt x="4122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509" name="Freeform 37"/>
                  <p:cNvSpPr>
                    <a:spLocks/>
                  </p:cNvSpPr>
                  <p:nvPr/>
                </p:nvSpPr>
                <p:spPr bwMode="auto">
                  <a:xfrm>
                    <a:off x="345" y="3091"/>
                    <a:ext cx="4546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140" y="0"/>
                      </a:cxn>
                    </a:cxnLst>
                    <a:rect l="0" t="0" r="r" b="b"/>
                    <a:pathLst>
                      <a:path w="4140" h="1">
                        <a:moveTo>
                          <a:pt x="0" y="0"/>
                        </a:moveTo>
                        <a:lnTo>
                          <a:pt x="4140" y="0"/>
                        </a:lnTo>
                      </a:path>
                    </a:pathLst>
                  </a:cu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57150" tIns="0" rIns="19050" bIns="0" anchor="ctr" anchorCtr="1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89510" name="Rectangle 38"/>
              <p:cNvSpPr>
                <a:spLocks noChangeArrowheads="1"/>
              </p:cNvSpPr>
              <p:nvPr/>
            </p:nvSpPr>
            <p:spPr bwMode="auto">
              <a:xfrm>
                <a:off x="1514" y="1536"/>
                <a:ext cx="1101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19050" bIns="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字节（地址14）</a:t>
                </a:r>
              </a:p>
            </p:txBody>
          </p:sp>
          <p:sp>
            <p:nvSpPr>
              <p:cNvPr id="489511" name="Rectangle 39"/>
              <p:cNvSpPr>
                <a:spLocks noChangeArrowheads="1"/>
              </p:cNvSpPr>
              <p:nvPr/>
            </p:nvSpPr>
            <p:spPr bwMode="auto">
              <a:xfrm>
                <a:off x="336" y="1536"/>
                <a:ext cx="112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57150" tIns="0" rIns="19050" bIns="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 字节（地址15）</a:t>
                </a:r>
              </a:p>
            </p:txBody>
          </p:sp>
          <p:sp>
            <p:nvSpPr>
              <p:cNvPr id="489512" name="Rectangle 40"/>
              <p:cNvSpPr>
                <a:spLocks noChangeArrowheads="1"/>
              </p:cNvSpPr>
              <p:nvPr/>
            </p:nvSpPr>
            <p:spPr bwMode="auto">
              <a:xfrm>
                <a:off x="2664" y="1536"/>
                <a:ext cx="111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57150" tIns="0" rIns="19050" bIns="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字节（地址13）</a:t>
                </a:r>
              </a:p>
            </p:txBody>
          </p:sp>
          <p:sp>
            <p:nvSpPr>
              <p:cNvPr id="489513" name="Rectangle 41"/>
              <p:cNvSpPr>
                <a:spLocks noChangeArrowheads="1"/>
              </p:cNvSpPr>
              <p:nvPr/>
            </p:nvSpPr>
            <p:spPr bwMode="auto">
              <a:xfrm>
                <a:off x="3807" y="1536"/>
                <a:ext cx="1080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57150" tIns="0" rIns="19050" bIns="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1800">
                    <a:latin typeface="Times New Roman" pitchFamily="18" charset="0"/>
                  </a:rPr>
                  <a:t>字节（地址12）</a:t>
                </a:r>
              </a:p>
            </p:txBody>
          </p:sp>
          <p:sp>
            <p:nvSpPr>
              <p:cNvPr id="489514" name="Freeform 42"/>
              <p:cNvSpPr>
                <a:spLocks/>
              </p:cNvSpPr>
              <p:nvPr/>
            </p:nvSpPr>
            <p:spPr bwMode="auto">
              <a:xfrm>
                <a:off x="3771" y="1292"/>
                <a:ext cx="1" cy="4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32"/>
                  </a:cxn>
                </a:cxnLst>
                <a:rect l="0" t="0" r="r" b="b"/>
                <a:pathLst>
                  <a:path w="1" h="432">
                    <a:moveTo>
                      <a:pt x="0" y="0"/>
                    </a:moveTo>
                    <a:lnTo>
                      <a:pt x="0" y="43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57150" tIns="0" rIns="19050" bIns="0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89515" name="Text Box 43"/>
            <p:cNvSpPr txBox="1">
              <a:spLocks noChangeArrowheads="1"/>
            </p:cNvSpPr>
            <p:nvPr/>
          </p:nvSpPr>
          <p:spPr bwMode="auto">
            <a:xfrm>
              <a:off x="345" y="482"/>
              <a:ext cx="179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边界对准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39750" y="4953000"/>
            <a:ext cx="8297863" cy="1711325"/>
            <a:chOff x="432" y="3120"/>
            <a:chExt cx="4796" cy="1078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432" y="3141"/>
              <a:ext cx="4796" cy="1057"/>
              <a:chOff x="432" y="3141"/>
              <a:chExt cx="4796" cy="1057"/>
            </a:xfrm>
          </p:grpSpPr>
          <p:sp>
            <p:nvSpPr>
              <p:cNvPr id="489518" name="Text Box 46"/>
              <p:cNvSpPr txBox="1">
                <a:spLocks noChangeArrowheads="1"/>
              </p:cNvSpPr>
              <p:nvPr/>
            </p:nvSpPr>
            <p:spPr bwMode="auto">
              <a:xfrm>
                <a:off x="4197" y="3141"/>
                <a:ext cx="103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地址（十进制）</a:t>
                </a:r>
              </a:p>
            </p:txBody>
          </p:sp>
          <p:sp>
            <p:nvSpPr>
              <p:cNvPr id="489519" name="Text Box 47"/>
              <p:cNvSpPr txBox="1">
                <a:spLocks noChangeArrowheads="1"/>
              </p:cNvSpPr>
              <p:nvPr/>
            </p:nvSpPr>
            <p:spPr bwMode="auto">
              <a:xfrm>
                <a:off x="4796" y="3333"/>
                <a:ext cx="180" cy="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</a:t>
                </a:r>
              </a:p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</a:t>
                </a:r>
              </a:p>
            </p:txBody>
          </p:sp>
          <p:grpSp>
            <p:nvGrpSpPr>
              <p:cNvPr id="8" name="Group 48"/>
              <p:cNvGrpSpPr>
                <a:grpSpLocks/>
              </p:cNvGrpSpPr>
              <p:nvPr/>
            </p:nvGrpSpPr>
            <p:grpSpPr bwMode="auto">
              <a:xfrm>
                <a:off x="432" y="3408"/>
                <a:ext cx="4128" cy="768"/>
                <a:chOff x="432" y="3408"/>
                <a:chExt cx="3936" cy="768"/>
              </a:xfrm>
            </p:grpSpPr>
            <p:sp>
              <p:nvSpPr>
                <p:cNvPr id="489521" name="Rectangle 49"/>
                <p:cNvSpPr>
                  <a:spLocks noChangeArrowheads="1"/>
                </p:cNvSpPr>
                <p:nvPr/>
              </p:nvSpPr>
              <p:spPr bwMode="auto">
                <a:xfrm>
                  <a:off x="432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字节( 地址7)</a:t>
                  </a:r>
                </a:p>
              </p:txBody>
            </p:sp>
            <p:sp>
              <p:nvSpPr>
                <p:cNvPr id="489522" name="Rectangle 50"/>
                <p:cNvSpPr>
                  <a:spLocks noChangeArrowheads="1"/>
                </p:cNvSpPr>
                <p:nvPr/>
              </p:nvSpPr>
              <p:spPr bwMode="auto">
                <a:xfrm>
                  <a:off x="1416" y="3664"/>
                  <a:ext cx="984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字节( 地址6)</a:t>
                  </a:r>
                </a:p>
              </p:txBody>
            </p:sp>
            <p:sp>
              <p:nvSpPr>
                <p:cNvPr id="489523" name="Rectangle 5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solidFill>
                        <a:schemeClr val="bg2"/>
                      </a:solidFill>
                      <a:latin typeface="Times New Roman" pitchFamily="18" charset="0"/>
                    </a:rPr>
                    <a:t>字( 地址2)</a:t>
                  </a:r>
                </a:p>
              </p:txBody>
            </p:sp>
            <p:sp>
              <p:nvSpPr>
                <p:cNvPr id="489524" name="Rectangle 52"/>
                <p:cNvSpPr>
                  <a:spLocks noChangeArrowheads="1"/>
                </p:cNvSpPr>
                <p:nvPr/>
              </p:nvSpPr>
              <p:spPr bwMode="auto">
                <a:xfrm>
                  <a:off x="432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半字( 地址10)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489525" name="Rectangle 53"/>
                <p:cNvSpPr>
                  <a:spLocks noChangeArrowheads="1"/>
                </p:cNvSpPr>
                <p:nvPr/>
              </p:nvSpPr>
              <p:spPr bwMode="auto">
                <a:xfrm>
                  <a:off x="2400" y="3920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半字( 地址8)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489526" name="Rectangle 54"/>
                <p:cNvSpPr>
                  <a:spLocks noChangeArrowheads="1"/>
                </p:cNvSpPr>
                <p:nvPr/>
              </p:nvSpPr>
              <p:spPr bwMode="auto">
                <a:xfrm>
                  <a:off x="2400" y="3408"/>
                  <a:ext cx="196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半字( 地址0)</a:t>
                  </a:r>
                  <a:endParaRPr lang="en-US" altLang="zh-CN" sz="1800">
                    <a:latin typeface="Times New Roman" pitchFamily="18" charset="0"/>
                  </a:endParaRPr>
                </a:p>
              </p:txBody>
            </p:sp>
            <p:sp>
              <p:nvSpPr>
                <p:cNvPr id="489527" name="Rectangle 55"/>
                <p:cNvSpPr>
                  <a:spLocks noChangeArrowheads="1"/>
                </p:cNvSpPr>
                <p:nvPr/>
              </p:nvSpPr>
              <p:spPr bwMode="auto">
                <a:xfrm>
                  <a:off x="2400" y="3664"/>
                  <a:ext cx="1968" cy="25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solidFill>
                        <a:schemeClr val="bg2"/>
                      </a:solidFill>
                      <a:latin typeface="Times New Roman" pitchFamily="18" charset="0"/>
                    </a:rPr>
                    <a:t>字( 地址4)</a:t>
                  </a:r>
                  <a:endParaRPr lang="en-US" altLang="zh-CN" sz="18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89528" name="Text Box 56"/>
            <p:cNvSpPr txBox="1">
              <a:spLocks noChangeArrowheads="1"/>
            </p:cNvSpPr>
            <p:nvPr/>
          </p:nvSpPr>
          <p:spPr bwMode="auto">
            <a:xfrm>
              <a:off x="432" y="3120"/>
              <a:ext cx="163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边界未对准</a:t>
              </a:r>
            </a:p>
          </p:txBody>
        </p:sp>
      </p:grpSp>
      <p:sp>
        <p:nvSpPr>
          <p:cNvPr id="489529" name="Text Box 57"/>
          <p:cNvSpPr txBox="1">
            <a:spLocks noChangeArrowheads="1"/>
          </p:cNvSpPr>
          <p:nvPr/>
        </p:nvSpPr>
        <p:spPr bwMode="auto">
          <a:xfrm>
            <a:off x="685165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0" name="Text Box 58"/>
          <p:cNvSpPr txBox="1">
            <a:spLocks noChangeArrowheads="1"/>
          </p:cNvSpPr>
          <p:nvPr/>
        </p:nvSpPr>
        <p:spPr bwMode="auto">
          <a:xfrm>
            <a:off x="6851650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1" name="Text Box 59"/>
          <p:cNvSpPr txBox="1">
            <a:spLocks noChangeArrowheads="1"/>
          </p:cNvSpPr>
          <p:nvPr/>
        </p:nvSpPr>
        <p:spPr bwMode="auto">
          <a:xfrm>
            <a:off x="33528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2" name="Text Box 60"/>
          <p:cNvSpPr txBox="1">
            <a:spLocks noChangeArrowheads="1"/>
          </p:cNvSpPr>
          <p:nvPr/>
        </p:nvSpPr>
        <p:spPr bwMode="auto">
          <a:xfrm>
            <a:off x="3352800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489533" name="Text Box 61"/>
          <p:cNvSpPr txBox="1">
            <a:spLocks noChangeArrowheads="1"/>
          </p:cNvSpPr>
          <p:nvPr/>
        </p:nvSpPr>
        <p:spPr bwMode="auto">
          <a:xfrm>
            <a:off x="5038725" y="3535363"/>
            <a:ext cx="6858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5038725" y="4221163"/>
            <a:ext cx="685800" cy="2746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>
                <a:solidFill>
                  <a:schemeClr val="folHlink"/>
                </a:solidFill>
              </a:rPr>
              <a:t>▲</a:t>
            </a:r>
            <a:r>
              <a:rPr lang="zh-CN" altLang="en-US" sz="12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9535" name="Rectangle 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7.2</a:t>
            </a:r>
          </a:p>
        </p:txBody>
      </p:sp>
      <p:sp>
        <p:nvSpPr>
          <p:cNvPr id="489536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29" grpId="0" autoUpdateAnimBg="0"/>
      <p:bldP spid="489530" grpId="0" autoUpdateAnimBg="0"/>
      <p:bldP spid="489531" grpId="0" autoUpdateAnimBg="0"/>
      <p:bldP spid="489532" grpId="0" autoUpdateAnimBg="0"/>
      <p:bldP spid="489533" grpId="0" autoUpdateAnimBg="0"/>
      <p:bldP spid="4895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三、操作类型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762000" y="792163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数据传送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2363" y="1419225"/>
            <a:ext cx="746125" cy="930275"/>
            <a:chOff x="707" y="912"/>
            <a:chExt cx="470" cy="586"/>
          </a:xfrm>
        </p:grpSpPr>
        <p:sp>
          <p:nvSpPr>
            <p:cNvPr id="490501" name="Text Box 5"/>
            <p:cNvSpPr txBox="1">
              <a:spLocks noChangeArrowheads="1"/>
            </p:cNvSpPr>
            <p:nvPr/>
          </p:nvSpPr>
          <p:spPr bwMode="auto">
            <a:xfrm>
              <a:off x="707" y="912"/>
              <a:ext cx="29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源</a:t>
              </a:r>
            </a:p>
          </p:txBody>
        </p:sp>
        <p:sp>
          <p:nvSpPr>
            <p:cNvPr id="490502" name="Text Box 6"/>
            <p:cNvSpPr txBox="1">
              <a:spLocks noChangeArrowheads="1"/>
            </p:cNvSpPr>
            <p:nvPr/>
          </p:nvSpPr>
          <p:spPr bwMode="auto">
            <a:xfrm>
              <a:off x="707" y="1229"/>
              <a:ext cx="47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目的</a:t>
              </a:r>
            </a:p>
          </p:txBody>
        </p:sp>
      </p:grpSp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2325688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3833813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5" name="Text Box 9"/>
          <p:cNvSpPr txBox="1">
            <a:spLocks noChangeArrowheads="1"/>
          </p:cNvSpPr>
          <p:nvPr/>
        </p:nvSpPr>
        <p:spPr bwMode="auto">
          <a:xfrm>
            <a:off x="2325688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6" name="Text Box 10"/>
          <p:cNvSpPr txBox="1">
            <a:spLocks noChangeArrowheads="1"/>
          </p:cNvSpPr>
          <p:nvPr/>
        </p:nvSpPr>
        <p:spPr bwMode="auto">
          <a:xfrm>
            <a:off x="5373688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490507" name="Text Box 11"/>
          <p:cNvSpPr txBox="1">
            <a:spLocks noChangeArrowheads="1"/>
          </p:cNvSpPr>
          <p:nvPr/>
        </p:nvSpPr>
        <p:spPr bwMode="auto">
          <a:xfrm>
            <a:off x="5373688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08" name="Text Box 12"/>
          <p:cNvSpPr txBox="1">
            <a:spLocks noChangeArrowheads="1"/>
          </p:cNvSpPr>
          <p:nvPr/>
        </p:nvSpPr>
        <p:spPr bwMode="auto">
          <a:xfrm>
            <a:off x="6821488" y="1419225"/>
            <a:ext cx="10271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09" name="Text Box 13"/>
          <p:cNvSpPr txBox="1">
            <a:spLocks noChangeArrowheads="1"/>
          </p:cNvSpPr>
          <p:nvPr/>
        </p:nvSpPr>
        <p:spPr bwMode="auto">
          <a:xfrm>
            <a:off x="3833813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10" name="Text Box 14"/>
          <p:cNvSpPr txBox="1">
            <a:spLocks noChangeArrowheads="1"/>
          </p:cNvSpPr>
          <p:nvPr/>
        </p:nvSpPr>
        <p:spPr bwMode="auto">
          <a:xfrm>
            <a:off x="6821488" y="1922463"/>
            <a:ext cx="10271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存储器</a:t>
            </a:r>
          </a:p>
        </p:txBody>
      </p:sp>
      <p:sp>
        <p:nvSpPr>
          <p:cNvPr id="490511" name="Text Box 15"/>
          <p:cNvSpPr txBox="1">
            <a:spLocks noChangeArrowheads="1"/>
          </p:cNvSpPr>
          <p:nvPr/>
        </p:nvSpPr>
        <p:spPr bwMode="auto">
          <a:xfrm>
            <a:off x="1122363" y="3352800"/>
            <a:ext cx="18653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置“1”，清“0”</a:t>
            </a:r>
          </a:p>
        </p:txBody>
      </p:sp>
      <p:sp>
        <p:nvSpPr>
          <p:cNvPr id="490512" name="Text Box 16"/>
          <p:cNvSpPr txBox="1">
            <a:spLocks noChangeArrowheads="1"/>
          </p:cNvSpPr>
          <p:nvPr/>
        </p:nvSpPr>
        <p:spPr bwMode="auto">
          <a:xfrm>
            <a:off x="762000" y="39766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算术逻辑操作</a:t>
            </a:r>
          </a:p>
        </p:txBody>
      </p:sp>
      <p:sp>
        <p:nvSpPr>
          <p:cNvPr id="490513" name="Text Box 17"/>
          <p:cNvSpPr txBox="1">
            <a:spLocks noChangeArrowheads="1"/>
          </p:cNvSpPr>
          <p:nvPr/>
        </p:nvSpPr>
        <p:spPr bwMode="auto">
          <a:xfrm>
            <a:off x="1165225" y="4572000"/>
            <a:ext cx="76279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加、减、乘、除、增 1、减 1、求补、浮点运算、十进制运算</a:t>
            </a:r>
          </a:p>
        </p:txBody>
      </p:sp>
      <p:sp>
        <p:nvSpPr>
          <p:cNvPr id="490514" name="Text Box 18"/>
          <p:cNvSpPr txBox="1">
            <a:spLocks noChangeArrowheads="1"/>
          </p:cNvSpPr>
          <p:nvPr/>
        </p:nvSpPr>
        <p:spPr bwMode="auto">
          <a:xfrm>
            <a:off x="1165225" y="5059363"/>
            <a:ext cx="69278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与、或、非、异或、位操作、位测试、位清除、位求反</a:t>
            </a:r>
          </a:p>
        </p:txBody>
      </p:sp>
      <p:sp>
        <p:nvSpPr>
          <p:cNvPr id="490515" name="Text Box 19"/>
          <p:cNvSpPr txBox="1">
            <a:spLocks noChangeArrowheads="1"/>
          </p:cNvSpPr>
          <p:nvPr/>
        </p:nvSpPr>
        <p:spPr bwMode="auto">
          <a:xfrm>
            <a:off x="523875" y="5638800"/>
            <a:ext cx="10937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如 8086</a:t>
            </a:r>
          </a:p>
        </p:txBody>
      </p:sp>
      <p:sp>
        <p:nvSpPr>
          <p:cNvPr id="490516" name="Text Box 20"/>
          <p:cNvSpPr txBox="1">
            <a:spLocks noChangeArrowheads="1"/>
          </p:cNvSpPr>
          <p:nvPr/>
        </p:nvSpPr>
        <p:spPr bwMode="auto">
          <a:xfrm>
            <a:off x="2325688" y="24701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17" name="Text Box 21"/>
          <p:cNvSpPr txBox="1">
            <a:spLocks noChangeArrowheads="1"/>
          </p:cNvSpPr>
          <p:nvPr/>
        </p:nvSpPr>
        <p:spPr bwMode="auto">
          <a:xfrm>
            <a:off x="3825875" y="2470150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STORE</a:t>
            </a:r>
          </a:p>
        </p:txBody>
      </p:sp>
      <p:sp>
        <p:nvSpPr>
          <p:cNvPr id="490518" name="Text Box 22"/>
          <p:cNvSpPr txBox="1">
            <a:spLocks noChangeArrowheads="1"/>
          </p:cNvSpPr>
          <p:nvPr/>
        </p:nvSpPr>
        <p:spPr bwMode="auto">
          <a:xfrm>
            <a:off x="5373688" y="2470150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LOAD</a:t>
            </a:r>
          </a:p>
        </p:txBody>
      </p:sp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6821488" y="24701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0" name="Text Box 24"/>
          <p:cNvSpPr txBox="1">
            <a:spLocks noChangeArrowheads="1"/>
          </p:cNvSpPr>
          <p:nvPr/>
        </p:nvSpPr>
        <p:spPr bwMode="auto">
          <a:xfrm>
            <a:off x="3825875" y="3184525"/>
            <a:ext cx="862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PUSH</a:t>
            </a:r>
          </a:p>
        </p:txBody>
      </p:sp>
      <p:sp>
        <p:nvSpPr>
          <p:cNvPr id="490521" name="Text Box 25"/>
          <p:cNvSpPr txBox="1">
            <a:spLocks noChangeArrowheads="1"/>
          </p:cNvSpPr>
          <p:nvPr/>
        </p:nvSpPr>
        <p:spPr bwMode="auto">
          <a:xfrm>
            <a:off x="5373688" y="3184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POP</a:t>
            </a: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1122363" y="2427288"/>
            <a:ext cx="7461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例如</a:t>
            </a:r>
          </a:p>
        </p:txBody>
      </p:sp>
      <p:sp>
        <p:nvSpPr>
          <p:cNvPr id="490523" name="Text Box 27"/>
          <p:cNvSpPr txBox="1">
            <a:spLocks noChangeArrowheads="1"/>
          </p:cNvSpPr>
          <p:nvPr/>
        </p:nvSpPr>
        <p:spPr bwMode="auto">
          <a:xfrm>
            <a:off x="3825875" y="2827338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5373688" y="2827338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MOVE</a:t>
            </a:r>
          </a:p>
        </p:txBody>
      </p:sp>
      <p:sp>
        <p:nvSpPr>
          <p:cNvPr id="490525" name="Rectangle 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7.2</a:t>
            </a: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1752600" y="5716588"/>
            <a:ext cx="7010400" cy="1035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ADD  SUB  MUL  DIV  INC  DEC  CMP  NEG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AAA  AAS  AAM  AAD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AND   OR   NOT   XOR   TEST</a:t>
            </a:r>
          </a:p>
        </p:txBody>
      </p:sp>
      <p:sp>
        <p:nvSpPr>
          <p:cNvPr id="490527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9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autoUpdateAnimBg="0"/>
      <p:bldP spid="490503" grpId="0" autoUpdateAnimBg="0"/>
      <p:bldP spid="490504" grpId="0" autoUpdateAnimBg="0"/>
      <p:bldP spid="490505" grpId="0" autoUpdateAnimBg="0"/>
      <p:bldP spid="490506" grpId="0" autoUpdateAnimBg="0"/>
      <p:bldP spid="490507" grpId="0" autoUpdateAnimBg="0"/>
      <p:bldP spid="490508" grpId="0" autoUpdateAnimBg="0"/>
      <p:bldP spid="490509" grpId="0" autoUpdateAnimBg="0"/>
      <p:bldP spid="490510" grpId="0" autoUpdateAnimBg="0"/>
      <p:bldP spid="490511" grpId="0" autoUpdateAnimBg="0"/>
      <p:bldP spid="490512" grpId="0" autoUpdateAnimBg="0"/>
      <p:bldP spid="490513" grpId="0" autoUpdateAnimBg="0"/>
      <p:bldP spid="490514" grpId="0" autoUpdateAnimBg="0"/>
      <p:bldP spid="490515" grpId="0" autoUpdateAnimBg="0"/>
      <p:bldP spid="490516" grpId="0" autoUpdateAnimBg="0"/>
      <p:bldP spid="490517" grpId="0" autoUpdateAnimBg="0"/>
      <p:bldP spid="490518" grpId="0" autoUpdateAnimBg="0"/>
      <p:bldP spid="490519" grpId="0" autoUpdateAnimBg="0"/>
      <p:bldP spid="490520" grpId="0" autoUpdateAnimBg="0"/>
      <p:bldP spid="490521" grpId="0" autoUpdateAnimBg="0"/>
      <p:bldP spid="490522" grpId="0" autoUpdateAnimBg="0"/>
      <p:bldP spid="490523" grpId="0" autoUpdateAnimBg="0"/>
      <p:bldP spid="490524" grpId="0" autoUpdateAnimBg="0"/>
      <p:bldP spid="49052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>
            <a:spLocks noChangeArrowheads="1"/>
          </p:cNvSpPr>
          <p:nvPr/>
        </p:nvSpPr>
        <p:spPr bwMode="auto">
          <a:xfrm>
            <a:off x="365125" y="34925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移位操作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1127125" y="10144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算术移位</a:t>
            </a:r>
          </a:p>
        </p:txBody>
      </p:sp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365125" y="2168525"/>
            <a:ext cx="1558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转移</a:t>
            </a: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838200" y="2903538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无条件转移 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JMP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838200" y="352901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条件转移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914400" y="4184650"/>
            <a:ext cx="430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结果为零转    （</a:t>
            </a:r>
            <a:r>
              <a:rPr lang="en-US" altLang="zh-CN" sz="2800">
                <a:latin typeface="Times New Roman" pitchFamily="18" charset="0"/>
              </a:rPr>
              <a:t>Z = 1）</a:t>
            </a:r>
            <a:r>
              <a:rPr lang="en-US" altLang="zh-CN">
                <a:latin typeface="Times New Roman" pitchFamily="18" charset="0"/>
              </a:rPr>
              <a:t>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JZ</a:t>
            </a:r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914400" y="4749800"/>
            <a:ext cx="4329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结果溢出转    （</a:t>
            </a:r>
            <a:r>
              <a:rPr lang="en-US" altLang="zh-CN" sz="2800">
                <a:latin typeface="Times New Roman" pitchFamily="18" charset="0"/>
              </a:rPr>
              <a:t>O = 1）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JO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914400" y="5314950"/>
            <a:ext cx="429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结果有进位转（</a:t>
            </a:r>
            <a:r>
              <a:rPr lang="en-US" altLang="zh-CN" sz="2800">
                <a:latin typeface="Times New Roman" pitchFamily="18" charset="0"/>
              </a:rPr>
              <a:t>C = 1）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JC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914400" y="5881688"/>
            <a:ext cx="3197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跳过一条指令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SKP</a:t>
            </a:r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1127125" y="1601788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循环移位（带进位和不带进位）</a:t>
            </a:r>
          </a:p>
        </p:txBody>
      </p:sp>
      <p:sp>
        <p:nvSpPr>
          <p:cNvPr id="491532" name="Text Box 12"/>
          <p:cNvSpPr txBox="1">
            <a:spLocks noChangeArrowheads="1"/>
          </p:cNvSpPr>
          <p:nvPr/>
        </p:nvSpPr>
        <p:spPr bwMode="auto">
          <a:xfrm>
            <a:off x="5486400" y="4221163"/>
            <a:ext cx="4651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如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62600" y="4587875"/>
            <a:ext cx="3551238" cy="1812925"/>
            <a:chOff x="3504" y="2890"/>
            <a:chExt cx="2237" cy="1142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677" y="2890"/>
              <a:ext cx="2064" cy="1142"/>
              <a:chOff x="3677" y="2938"/>
              <a:chExt cx="2064" cy="1142"/>
            </a:xfrm>
          </p:grpSpPr>
          <p:sp>
            <p:nvSpPr>
              <p:cNvPr id="491535" name="Text Box 15"/>
              <p:cNvSpPr txBox="1">
                <a:spLocks noChangeArrowheads="1"/>
              </p:cNvSpPr>
              <p:nvPr/>
            </p:nvSpPr>
            <p:spPr bwMode="auto">
              <a:xfrm>
                <a:off x="3677" y="2938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300</a:t>
                </a:r>
              </a:p>
            </p:txBody>
          </p:sp>
          <p:sp>
            <p:nvSpPr>
              <p:cNvPr id="491536" name="Text Box 16"/>
              <p:cNvSpPr txBox="1">
                <a:spLocks noChangeArrowheads="1"/>
              </p:cNvSpPr>
              <p:nvPr/>
            </p:nvSpPr>
            <p:spPr bwMode="auto">
              <a:xfrm>
                <a:off x="3772" y="3174"/>
                <a:ext cx="327" cy="2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491537" name="Text Box 17"/>
              <p:cNvSpPr txBox="1">
                <a:spLocks noChangeArrowheads="1"/>
              </p:cNvSpPr>
              <p:nvPr/>
            </p:nvSpPr>
            <p:spPr bwMode="auto">
              <a:xfrm>
                <a:off x="3677" y="3322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305</a:t>
                </a:r>
              </a:p>
            </p:txBody>
          </p:sp>
          <p:sp>
            <p:nvSpPr>
              <p:cNvPr id="491538" name="Text Box 18"/>
              <p:cNvSpPr txBox="1">
                <a:spLocks noChangeArrowheads="1"/>
              </p:cNvSpPr>
              <p:nvPr/>
            </p:nvSpPr>
            <p:spPr bwMode="auto">
              <a:xfrm>
                <a:off x="3677" y="3571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306</a:t>
                </a:r>
              </a:p>
            </p:txBody>
          </p:sp>
          <p:sp>
            <p:nvSpPr>
              <p:cNvPr id="491539" name="Text Box 19"/>
              <p:cNvSpPr txBox="1">
                <a:spLocks noChangeArrowheads="1"/>
              </p:cNvSpPr>
              <p:nvPr/>
            </p:nvSpPr>
            <p:spPr bwMode="auto">
              <a:xfrm>
                <a:off x="3677" y="3811"/>
                <a:ext cx="3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307</a:t>
                </a:r>
              </a:p>
            </p:txBody>
          </p:sp>
          <p:sp>
            <p:nvSpPr>
              <p:cNvPr id="491540" name="Text Box 20"/>
              <p:cNvSpPr txBox="1">
                <a:spLocks noChangeArrowheads="1"/>
              </p:cNvSpPr>
              <p:nvPr/>
            </p:nvSpPr>
            <p:spPr bwMode="auto">
              <a:xfrm>
                <a:off x="4061" y="3322"/>
                <a:ext cx="168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SKP  DZ  D = 0 </a:t>
                </a: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则跳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91541" name="Freeform 21"/>
            <p:cNvSpPr>
              <a:spLocks/>
            </p:cNvSpPr>
            <p:nvPr/>
          </p:nvSpPr>
          <p:spPr bwMode="auto">
            <a:xfrm>
              <a:off x="3504" y="3408"/>
              <a:ext cx="192" cy="48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0" y="864"/>
                </a:cxn>
                <a:cxn ang="0">
                  <a:pos x="144" y="864"/>
                </a:cxn>
              </a:cxnLst>
              <a:rect l="0" t="0" r="r" b="b"/>
              <a:pathLst>
                <a:path w="144" h="864">
                  <a:moveTo>
                    <a:pt x="144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144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1542" name="Text Box 22"/>
          <p:cNvSpPr txBox="1">
            <a:spLocks noChangeArrowheads="1"/>
          </p:cNvSpPr>
          <p:nvPr/>
        </p:nvSpPr>
        <p:spPr bwMode="auto">
          <a:xfrm>
            <a:off x="2971800" y="10144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逻辑移位</a:t>
            </a:r>
          </a:p>
        </p:txBody>
      </p:sp>
      <p:sp>
        <p:nvSpPr>
          <p:cNvPr id="491543" name="AutoShape 23"/>
          <p:cNvSpPr>
            <a:spLocks noChangeArrowheads="1"/>
          </p:cNvSpPr>
          <p:nvPr/>
        </p:nvSpPr>
        <p:spPr bwMode="auto">
          <a:xfrm>
            <a:off x="7086600" y="4343400"/>
            <a:ext cx="1600200" cy="457200"/>
          </a:xfrm>
          <a:prstGeom prst="wedgeRoundRectCallout">
            <a:avLst>
              <a:gd name="adj1" fmla="val 894"/>
              <a:gd name="adj2" fmla="val 14409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完成触发器</a:t>
            </a:r>
          </a:p>
        </p:txBody>
      </p:sp>
      <p:sp>
        <p:nvSpPr>
          <p:cNvPr id="491544" name="Rectangle 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7.2</a:t>
            </a:r>
          </a:p>
        </p:txBody>
      </p:sp>
      <p:sp>
        <p:nvSpPr>
          <p:cNvPr id="491545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2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utoUpdateAnimBg="0"/>
      <p:bldP spid="491524" grpId="0" autoUpdateAnimBg="0"/>
      <p:bldP spid="491525" grpId="0" autoUpdateAnimBg="0"/>
      <p:bldP spid="491526" grpId="0" autoUpdateAnimBg="0"/>
      <p:bldP spid="491527" grpId="0" autoUpdateAnimBg="0"/>
      <p:bldP spid="491528" grpId="0" autoUpdateAnimBg="0"/>
      <p:bldP spid="491529" grpId="0" autoUpdateAnimBg="0"/>
      <p:bldP spid="491530" grpId="0" autoUpdateAnimBg="0"/>
      <p:bldP spid="491531" grpId="0" autoUpdateAnimBg="0"/>
      <p:bldP spid="491532" grpId="0" autoUpdateAnimBg="0"/>
      <p:bldP spid="491542" grpId="0" autoUpdateAnimBg="0"/>
      <p:bldP spid="49154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5211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调用和返回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41888" y="5216525"/>
            <a:ext cx="95250" cy="973138"/>
            <a:chOff x="3113" y="3286"/>
            <a:chExt cx="60" cy="613"/>
          </a:xfrm>
        </p:grpSpPr>
        <p:sp>
          <p:nvSpPr>
            <p:cNvPr id="492548" name="Freeform 4"/>
            <p:cNvSpPr>
              <a:spLocks/>
            </p:cNvSpPr>
            <p:nvPr/>
          </p:nvSpPr>
          <p:spPr bwMode="auto">
            <a:xfrm>
              <a:off x="3140" y="3286"/>
              <a:ext cx="1" cy="57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78"/>
                </a:cxn>
              </a:cxnLst>
              <a:rect l="0" t="0" r="r" b="b"/>
              <a:pathLst>
                <a:path w="1" h="578">
                  <a:moveTo>
                    <a:pt x="1" y="0"/>
                  </a:moveTo>
                  <a:lnTo>
                    <a:pt x="0" y="578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49" name="Freeform 5"/>
            <p:cNvSpPr>
              <a:spLocks/>
            </p:cNvSpPr>
            <p:nvPr/>
          </p:nvSpPr>
          <p:spPr bwMode="auto">
            <a:xfrm>
              <a:off x="3113" y="3843"/>
              <a:ext cx="60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50"/>
                </a:cxn>
                <a:cxn ang="0">
                  <a:pos x="60" y="0"/>
                </a:cxn>
                <a:cxn ang="0">
                  <a:pos x="31" y="16"/>
                </a:cxn>
                <a:cxn ang="0">
                  <a:pos x="0" y="0"/>
                </a:cxn>
              </a:cxnLst>
              <a:rect l="0" t="0" r="r" b="b"/>
              <a:pathLst>
                <a:path w="60" h="50">
                  <a:moveTo>
                    <a:pt x="0" y="0"/>
                  </a:moveTo>
                  <a:lnTo>
                    <a:pt x="31" y="50"/>
                  </a:lnTo>
                  <a:lnTo>
                    <a:pt x="60" y="0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64113" y="4037013"/>
            <a:ext cx="193675" cy="1179512"/>
            <a:chOff x="3127" y="2468"/>
            <a:chExt cx="122" cy="661"/>
          </a:xfrm>
        </p:grpSpPr>
        <p:sp>
          <p:nvSpPr>
            <p:cNvPr id="492551" name="Freeform 7"/>
            <p:cNvSpPr>
              <a:spLocks/>
            </p:cNvSpPr>
            <p:nvPr/>
          </p:nvSpPr>
          <p:spPr bwMode="auto">
            <a:xfrm>
              <a:off x="3141" y="2468"/>
              <a:ext cx="108" cy="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70"/>
                </a:cxn>
                <a:cxn ang="0">
                  <a:pos x="74" y="139"/>
                </a:cxn>
                <a:cxn ang="0">
                  <a:pos x="88" y="175"/>
                </a:cxn>
                <a:cxn ang="0">
                  <a:pos x="99" y="214"/>
                </a:cxn>
                <a:cxn ang="0">
                  <a:pos x="105" y="252"/>
                </a:cxn>
                <a:cxn ang="0">
                  <a:pos x="108" y="293"/>
                </a:cxn>
                <a:cxn ang="0">
                  <a:pos x="105" y="331"/>
                </a:cxn>
                <a:cxn ang="0">
                  <a:pos x="96" y="372"/>
                </a:cxn>
                <a:cxn ang="0">
                  <a:pos x="85" y="418"/>
                </a:cxn>
                <a:cxn ang="0">
                  <a:pos x="71" y="464"/>
                </a:cxn>
                <a:cxn ang="0">
                  <a:pos x="57" y="509"/>
                </a:cxn>
                <a:cxn ang="0">
                  <a:pos x="40" y="553"/>
                </a:cxn>
                <a:cxn ang="0">
                  <a:pos x="26" y="593"/>
                </a:cxn>
                <a:cxn ang="0">
                  <a:pos x="12" y="627"/>
                </a:cxn>
              </a:cxnLst>
              <a:rect l="0" t="0" r="r" b="b"/>
              <a:pathLst>
                <a:path w="108" h="627">
                  <a:moveTo>
                    <a:pt x="0" y="0"/>
                  </a:moveTo>
                  <a:lnTo>
                    <a:pt x="40" y="70"/>
                  </a:lnTo>
                  <a:lnTo>
                    <a:pt x="74" y="139"/>
                  </a:lnTo>
                  <a:lnTo>
                    <a:pt x="88" y="175"/>
                  </a:lnTo>
                  <a:lnTo>
                    <a:pt x="99" y="214"/>
                  </a:lnTo>
                  <a:lnTo>
                    <a:pt x="105" y="252"/>
                  </a:lnTo>
                  <a:lnTo>
                    <a:pt x="108" y="293"/>
                  </a:lnTo>
                  <a:lnTo>
                    <a:pt x="105" y="331"/>
                  </a:lnTo>
                  <a:lnTo>
                    <a:pt x="96" y="372"/>
                  </a:lnTo>
                  <a:lnTo>
                    <a:pt x="85" y="418"/>
                  </a:lnTo>
                  <a:lnTo>
                    <a:pt x="71" y="464"/>
                  </a:lnTo>
                  <a:lnTo>
                    <a:pt x="57" y="509"/>
                  </a:lnTo>
                  <a:lnTo>
                    <a:pt x="40" y="553"/>
                  </a:lnTo>
                  <a:lnTo>
                    <a:pt x="26" y="593"/>
                  </a:lnTo>
                  <a:lnTo>
                    <a:pt x="12" y="627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2" name="Freeform 8"/>
            <p:cNvSpPr>
              <a:spLocks/>
            </p:cNvSpPr>
            <p:nvPr/>
          </p:nvSpPr>
          <p:spPr bwMode="auto">
            <a:xfrm>
              <a:off x="3127" y="3073"/>
              <a:ext cx="57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56"/>
                </a:cxn>
                <a:cxn ang="0">
                  <a:pos x="57" y="15"/>
                </a:cxn>
                <a:cxn ang="0">
                  <a:pos x="26" y="24"/>
                </a:cxn>
                <a:cxn ang="0">
                  <a:pos x="0" y="0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14" y="56"/>
                  </a:lnTo>
                  <a:lnTo>
                    <a:pt x="57" y="15"/>
                  </a:lnTo>
                  <a:lnTo>
                    <a:pt x="2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86338" y="3444875"/>
            <a:ext cx="341312" cy="1771650"/>
            <a:chOff x="3141" y="2136"/>
            <a:chExt cx="215" cy="993"/>
          </a:xfrm>
        </p:grpSpPr>
        <p:sp>
          <p:nvSpPr>
            <p:cNvPr id="492554" name="Freeform 10"/>
            <p:cNvSpPr>
              <a:spLocks/>
            </p:cNvSpPr>
            <p:nvPr/>
          </p:nvSpPr>
          <p:spPr bwMode="auto">
            <a:xfrm>
              <a:off x="3141" y="2136"/>
              <a:ext cx="215" cy="9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140"/>
                </a:cxn>
                <a:cxn ang="0">
                  <a:pos x="108" y="207"/>
                </a:cxn>
                <a:cxn ang="0">
                  <a:pos x="136" y="277"/>
                </a:cxn>
                <a:cxn ang="0">
                  <a:pos x="164" y="342"/>
                </a:cxn>
                <a:cxn ang="0">
                  <a:pos x="187" y="409"/>
                </a:cxn>
                <a:cxn ang="0">
                  <a:pos x="204" y="474"/>
                </a:cxn>
                <a:cxn ang="0">
                  <a:pos x="212" y="536"/>
                </a:cxn>
                <a:cxn ang="0">
                  <a:pos x="215" y="591"/>
                </a:cxn>
                <a:cxn ang="0">
                  <a:pos x="209" y="649"/>
                </a:cxn>
                <a:cxn ang="0">
                  <a:pos x="198" y="709"/>
                </a:cxn>
                <a:cxn ang="0">
                  <a:pos x="181" y="767"/>
                </a:cxn>
                <a:cxn ang="0">
                  <a:pos x="164" y="822"/>
                </a:cxn>
                <a:cxn ang="0">
                  <a:pos x="147" y="875"/>
                </a:cxn>
                <a:cxn ang="0">
                  <a:pos x="130" y="921"/>
                </a:cxn>
                <a:cxn ang="0">
                  <a:pos x="116" y="959"/>
                </a:cxn>
              </a:cxnLst>
              <a:rect l="0" t="0" r="r" b="b"/>
              <a:pathLst>
                <a:path w="215" h="959">
                  <a:moveTo>
                    <a:pt x="0" y="0"/>
                  </a:moveTo>
                  <a:lnTo>
                    <a:pt x="74" y="140"/>
                  </a:lnTo>
                  <a:lnTo>
                    <a:pt x="108" y="207"/>
                  </a:lnTo>
                  <a:lnTo>
                    <a:pt x="136" y="277"/>
                  </a:lnTo>
                  <a:lnTo>
                    <a:pt x="164" y="342"/>
                  </a:lnTo>
                  <a:lnTo>
                    <a:pt x="187" y="409"/>
                  </a:lnTo>
                  <a:lnTo>
                    <a:pt x="204" y="474"/>
                  </a:lnTo>
                  <a:lnTo>
                    <a:pt x="212" y="536"/>
                  </a:lnTo>
                  <a:lnTo>
                    <a:pt x="215" y="591"/>
                  </a:lnTo>
                  <a:lnTo>
                    <a:pt x="209" y="649"/>
                  </a:lnTo>
                  <a:lnTo>
                    <a:pt x="198" y="709"/>
                  </a:lnTo>
                  <a:lnTo>
                    <a:pt x="181" y="767"/>
                  </a:lnTo>
                  <a:lnTo>
                    <a:pt x="164" y="822"/>
                  </a:lnTo>
                  <a:lnTo>
                    <a:pt x="147" y="875"/>
                  </a:lnTo>
                  <a:lnTo>
                    <a:pt x="130" y="921"/>
                  </a:lnTo>
                  <a:lnTo>
                    <a:pt x="116" y="95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5" name="Freeform 11"/>
            <p:cNvSpPr>
              <a:spLocks/>
            </p:cNvSpPr>
            <p:nvPr/>
          </p:nvSpPr>
          <p:spPr bwMode="auto">
            <a:xfrm>
              <a:off x="3232" y="3073"/>
              <a:ext cx="56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6"/>
                </a:cxn>
                <a:cxn ang="0">
                  <a:pos x="56" y="12"/>
                </a:cxn>
                <a:cxn ang="0">
                  <a:pos x="25" y="22"/>
                </a:cxn>
                <a:cxn ang="0">
                  <a:pos x="0" y="0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17" y="56"/>
                  </a:lnTo>
                  <a:lnTo>
                    <a:pt x="56" y="12"/>
                  </a:lnTo>
                  <a:lnTo>
                    <a:pt x="2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48200" y="3544888"/>
            <a:ext cx="506413" cy="2644775"/>
            <a:chOff x="2930" y="2192"/>
            <a:chExt cx="319" cy="1482"/>
          </a:xfrm>
        </p:grpSpPr>
        <p:sp>
          <p:nvSpPr>
            <p:cNvPr id="492557" name="Freeform 13"/>
            <p:cNvSpPr>
              <a:spLocks/>
            </p:cNvSpPr>
            <p:nvPr/>
          </p:nvSpPr>
          <p:spPr bwMode="auto">
            <a:xfrm>
              <a:off x="2930" y="2223"/>
              <a:ext cx="319" cy="1451"/>
            </a:xfrm>
            <a:custGeom>
              <a:avLst/>
              <a:gdLst/>
              <a:ahLst/>
              <a:cxnLst>
                <a:cxn ang="0">
                  <a:pos x="319" y="1451"/>
                </a:cxn>
                <a:cxn ang="0">
                  <a:pos x="262" y="1350"/>
                </a:cxn>
                <a:cxn ang="0">
                  <a:pos x="209" y="1252"/>
                </a:cxn>
                <a:cxn ang="0">
                  <a:pos x="158" y="1153"/>
                </a:cxn>
                <a:cxn ang="0">
                  <a:pos x="110" y="1055"/>
                </a:cxn>
                <a:cxn ang="0">
                  <a:pos x="70" y="956"/>
                </a:cxn>
                <a:cxn ang="0">
                  <a:pos x="37" y="860"/>
                </a:cxn>
                <a:cxn ang="0">
                  <a:pos x="14" y="764"/>
                </a:cxn>
                <a:cxn ang="0">
                  <a:pos x="6" y="716"/>
                </a:cxn>
                <a:cxn ang="0">
                  <a:pos x="0" y="670"/>
                </a:cxn>
                <a:cxn ang="0">
                  <a:pos x="0" y="584"/>
                </a:cxn>
                <a:cxn ang="0">
                  <a:pos x="8" y="497"/>
                </a:cxn>
                <a:cxn ang="0">
                  <a:pos x="25" y="411"/>
                </a:cxn>
                <a:cxn ang="0">
                  <a:pos x="51" y="329"/>
                </a:cxn>
                <a:cxn ang="0">
                  <a:pos x="79" y="245"/>
                </a:cxn>
                <a:cxn ang="0">
                  <a:pos x="116" y="163"/>
                </a:cxn>
                <a:cxn ang="0">
                  <a:pos x="155" y="82"/>
                </a:cxn>
                <a:cxn ang="0">
                  <a:pos x="195" y="0"/>
                </a:cxn>
              </a:cxnLst>
              <a:rect l="0" t="0" r="r" b="b"/>
              <a:pathLst>
                <a:path w="319" h="1451">
                  <a:moveTo>
                    <a:pt x="319" y="1451"/>
                  </a:moveTo>
                  <a:lnTo>
                    <a:pt x="262" y="1350"/>
                  </a:lnTo>
                  <a:lnTo>
                    <a:pt x="209" y="1252"/>
                  </a:lnTo>
                  <a:lnTo>
                    <a:pt x="158" y="1153"/>
                  </a:lnTo>
                  <a:lnTo>
                    <a:pt x="110" y="1055"/>
                  </a:lnTo>
                  <a:lnTo>
                    <a:pt x="70" y="956"/>
                  </a:lnTo>
                  <a:lnTo>
                    <a:pt x="37" y="860"/>
                  </a:lnTo>
                  <a:lnTo>
                    <a:pt x="14" y="764"/>
                  </a:lnTo>
                  <a:lnTo>
                    <a:pt x="6" y="716"/>
                  </a:lnTo>
                  <a:lnTo>
                    <a:pt x="0" y="670"/>
                  </a:lnTo>
                  <a:lnTo>
                    <a:pt x="0" y="584"/>
                  </a:lnTo>
                  <a:lnTo>
                    <a:pt x="8" y="497"/>
                  </a:lnTo>
                  <a:lnTo>
                    <a:pt x="25" y="411"/>
                  </a:lnTo>
                  <a:lnTo>
                    <a:pt x="51" y="329"/>
                  </a:lnTo>
                  <a:lnTo>
                    <a:pt x="79" y="245"/>
                  </a:lnTo>
                  <a:lnTo>
                    <a:pt x="116" y="163"/>
                  </a:lnTo>
                  <a:lnTo>
                    <a:pt x="155" y="82"/>
                  </a:ln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8" name="Freeform 14"/>
            <p:cNvSpPr>
              <a:spLocks/>
            </p:cNvSpPr>
            <p:nvPr/>
          </p:nvSpPr>
          <p:spPr bwMode="auto">
            <a:xfrm>
              <a:off x="3091" y="2192"/>
              <a:ext cx="53" cy="57"/>
            </a:xfrm>
            <a:custGeom>
              <a:avLst/>
              <a:gdLst/>
              <a:ahLst/>
              <a:cxnLst>
                <a:cxn ang="0">
                  <a:pos x="53" y="57"/>
                </a:cxn>
                <a:cxn ang="0">
                  <a:pos x="50" y="0"/>
                </a:cxn>
                <a:cxn ang="0">
                  <a:pos x="0" y="36"/>
                </a:cxn>
                <a:cxn ang="0">
                  <a:pos x="34" y="31"/>
                </a:cxn>
                <a:cxn ang="0">
                  <a:pos x="53" y="57"/>
                </a:cxn>
              </a:cxnLst>
              <a:rect l="0" t="0" r="r" b="b"/>
              <a:pathLst>
                <a:path w="53" h="57">
                  <a:moveTo>
                    <a:pt x="53" y="57"/>
                  </a:moveTo>
                  <a:lnTo>
                    <a:pt x="50" y="0"/>
                  </a:lnTo>
                  <a:lnTo>
                    <a:pt x="0" y="36"/>
                  </a:lnTo>
                  <a:lnTo>
                    <a:pt x="34" y="31"/>
                  </a:lnTo>
                  <a:lnTo>
                    <a:pt x="53" y="5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624388" y="4191000"/>
            <a:ext cx="361950" cy="1998663"/>
            <a:chOff x="2913" y="2554"/>
            <a:chExt cx="228" cy="1120"/>
          </a:xfrm>
        </p:grpSpPr>
        <p:sp>
          <p:nvSpPr>
            <p:cNvPr id="492560" name="Freeform 16"/>
            <p:cNvSpPr>
              <a:spLocks/>
            </p:cNvSpPr>
            <p:nvPr/>
          </p:nvSpPr>
          <p:spPr bwMode="auto">
            <a:xfrm>
              <a:off x="2913" y="2583"/>
              <a:ext cx="228" cy="1091"/>
            </a:xfrm>
            <a:custGeom>
              <a:avLst/>
              <a:gdLst/>
              <a:ahLst/>
              <a:cxnLst>
                <a:cxn ang="0">
                  <a:pos x="228" y="1091"/>
                </a:cxn>
                <a:cxn ang="0">
                  <a:pos x="147" y="928"/>
                </a:cxn>
                <a:cxn ang="0">
                  <a:pos x="107" y="846"/>
                </a:cxn>
                <a:cxn ang="0">
                  <a:pos x="73" y="767"/>
                </a:cxn>
                <a:cxn ang="0">
                  <a:pos x="42" y="690"/>
                </a:cxn>
                <a:cxn ang="0">
                  <a:pos x="20" y="613"/>
                </a:cxn>
                <a:cxn ang="0">
                  <a:pos x="6" y="538"/>
                </a:cxn>
                <a:cxn ang="0">
                  <a:pos x="0" y="466"/>
                </a:cxn>
                <a:cxn ang="0">
                  <a:pos x="6" y="401"/>
                </a:cxn>
                <a:cxn ang="0">
                  <a:pos x="17" y="339"/>
                </a:cxn>
                <a:cxn ang="0">
                  <a:pos x="37" y="279"/>
                </a:cxn>
                <a:cxn ang="0">
                  <a:pos x="65" y="221"/>
                </a:cxn>
                <a:cxn ang="0">
                  <a:pos x="96" y="166"/>
                </a:cxn>
                <a:cxn ang="0">
                  <a:pos x="130" y="108"/>
                </a:cxn>
                <a:cxn ang="0">
                  <a:pos x="206" y="0"/>
                </a:cxn>
              </a:cxnLst>
              <a:rect l="0" t="0" r="r" b="b"/>
              <a:pathLst>
                <a:path w="228" h="1091">
                  <a:moveTo>
                    <a:pt x="228" y="1091"/>
                  </a:moveTo>
                  <a:lnTo>
                    <a:pt x="147" y="928"/>
                  </a:lnTo>
                  <a:lnTo>
                    <a:pt x="107" y="846"/>
                  </a:lnTo>
                  <a:lnTo>
                    <a:pt x="73" y="767"/>
                  </a:lnTo>
                  <a:lnTo>
                    <a:pt x="42" y="690"/>
                  </a:lnTo>
                  <a:lnTo>
                    <a:pt x="20" y="613"/>
                  </a:lnTo>
                  <a:lnTo>
                    <a:pt x="6" y="538"/>
                  </a:lnTo>
                  <a:lnTo>
                    <a:pt x="0" y="466"/>
                  </a:lnTo>
                  <a:lnTo>
                    <a:pt x="6" y="401"/>
                  </a:lnTo>
                  <a:lnTo>
                    <a:pt x="17" y="339"/>
                  </a:lnTo>
                  <a:lnTo>
                    <a:pt x="37" y="279"/>
                  </a:lnTo>
                  <a:lnTo>
                    <a:pt x="65" y="221"/>
                  </a:lnTo>
                  <a:lnTo>
                    <a:pt x="96" y="166"/>
                  </a:lnTo>
                  <a:lnTo>
                    <a:pt x="130" y="108"/>
                  </a:lnTo>
                  <a:lnTo>
                    <a:pt x="206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1" name="Freeform 17"/>
            <p:cNvSpPr>
              <a:spLocks/>
            </p:cNvSpPr>
            <p:nvPr/>
          </p:nvSpPr>
          <p:spPr bwMode="auto">
            <a:xfrm>
              <a:off x="3085" y="2554"/>
              <a:ext cx="56" cy="58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56" y="0"/>
                </a:cxn>
                <a:cxn ang="0">
                  <a:pos x="0" y="29"/>
                </a:cxn>
                <a:cxn ang="0">
                  <a:pos x="34" y="29"/>
                </a:cxn>
                <a:cxn ang="0">
                  <a:pos x="51" y="58"/>
                </a:cxn>
              </a:cxnLst>
              <a:rect l="0" t="0" r="r" b="b"/>
              <a:pathLst>
                <a:path w="56" h="58">
                  <a:moveTo>
                    <a:pt x="51" y="58"/>
                  </a:moveTo>
                  <a:lnTo>
                    <a:pt x="56" y="0"/>
                  </a:lnTo>
                  <a:lnTo>
                    <a:pt x="0" y="29"/>
                  </a:lnTo>
                  <a:lnTo>
                    <a:pt x="34" y="29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624388" y="1871663"/>
            <a:ext cx="385762" cy="2924175"/>
            <a:chOff x="2913" y="1255"/>
            <a:chExt cx="243" cy="1638"/>
          </a:xfrm>
        </p:grpSpPr>
        <p:sp>
          <p:nvSpPr>
            <p:cNvPr id="492563" name="Freeform 19"/>
            <p:cNvSpPr>
              <a:spLocks/>
            </p:cNvSpPr>
            <p:nvPr/>
          </p:nvSpPr>
          <p:spPr bwMode="auto">
            <a:xfrm>
              <a:off x="2913" y="1286"/>
              <a:ext cx="228" cy="1607"/>
            </a:xfrm>
            <a:custGeom>
              <a:avLst/>
              <a:gdLst/>
              <a:ahLst/>
              <a:cxnLst>
                <a:cxn ang="0">
                  <a:pos x="228" y="1607"/>
                </a:cxn>
                <a:cxn ang="0">
                  <a:pos x="147" y="1372"/>
                </a:cxn>
                <a:cxn ang="0">
                  <a:pos x="107" y="1254"/>
                </a:cxn>
                <a:cxn ang="0">
                  <a:pos x="73" y="1139"/>
                </a:cxn>
                <a:cxn ang="0">
                  <a:pos x="42" y="1026"/>
                </a:cxn>
                <a:cxn ang="0">
                  <a:pos x="20" y="915"/>
                </a:cxn>
                <a:cxn ang="0">
                  <a:pos x="6" y="807"/>
                </a:cxn>
                <a:cxn ang="0">
                  <a:pos x="0" y="701"/>
                </a:cxn>
                <a:cxn ang="0">
                  <a:pos x="3" y="653"/>
                </a:cxn>
                <a:cxn ang="0">
                  <a:pos x="8" y="603"/>
                </a:cxn>
                <a:cxn ang="0">
                  <a:pos x="14" y="555"/>
                </a:cxn>
                <a:cxn ang="0">
                  <a:pos x="25" y="504"/>
                </a:cxn>
                <a:cxn ang="0">
                  <a:pos x="54" y="406"/>
                </a:cxn>
                <a:cxn ang="0">
                  <a:pos x="87" y="307"/>
                </a:cxn>
                <a:cxn ang="0">
                  <a:pos x="124" y="216"/>
                </a:cxn>
                <a:cxn ang="0">
                  <a:pos x="141" y="175"/>
                </a:cxn>
                <a:cxn ang="0">
                  <a:pos x="161" y="134"/>
                </a:cxn>
                <a:cxn ang="0">
                  <a:pos x="175" y="96"/>
                </a:cxn>
                <a:cxn ang="0">
                  <a:pos x="192" y="60"/>
                </a:cxn>
                <a:cxn ang="0">
                  <a:pos x="206" y="29"/>
                </a:cxn>
                <a:cxn ang="0">
                  <a:pos x="217" y="0"/>
                </a:cxn>
              </a:cxnLst>
              <a:rect l="0" t="0" r="r" b="b"/>
              <a:pathLst>
                <a:path w="228" h="1607">
                  <a:moveTo>
                    <a:pt x="228" y="1607"/>
                  </a:moveTo>
                  <a:lnTo>
                    <a:pt x="147" y="1372"/>
                  </a:lnTo>
                  <a:lnTo>
                    <a:pt x="107" y="1254"/>
                  </a:lnTo>
                  <a:lnTo>
                    <a:pt x="73" y="1139"/>
                  </a:lnTo>
                  <a:lnTo>
                    <a:pt x="42" y="1026"/>
                  </a:lnTo>
                  <a:lnTo>
                    <a:pt x="20" y="915"/>
                  </a:lnTo>
                  <a:lnTo>
                    <a:pt x="6" y="807"/>
                  </a:lnTo>
                  <a:lnTo>
                    <a:pt x="0" y="701"/>
                  </a:lnTo>
                  <a:lnTo>
                    <a:pt x="3" y="653"/>
                  </a:lnTo>
                  <a:lnTo>
                    <a:pt x="8" y="603"/>
                  </a:lnTo>
                  <a:lnTo>
                    <a:pt x="14" y="555"/>
                  </a:lnTo>
                  <a:lnTo>
                    <a:pt x="25" y="504"/>
                  </a:lnTo>
                  <a:lnTo>
                    <a:pt x="54" y="406"/>
                  </a:lnTo>
                  <a:lnTo>
                    <a:pt x="87" y="307"/>
                  </a:lnTo>
                  <a:lnTo>
                    <a:pt x="124" y="216"/>
                  </a:lnTo>
                  <a:lnTo>
                    <a:pt x="141" y="175"/>
                  </a:lnTo>
                  <a:lnTo>
                    <a:pt x="161" y="134"/>
                  </a:lnTo>
                  <a:lnTo>
                    <a:pt x="175" y="96"/>
                  </a:lnTo>
                  <a:lnTo>
                    <a:pt x="192" y="60"/>
                  </a:lnTo>
                  <a:lnTo>
                    <a:pt x="206" y="29"/>
                  </a:lnTo>
                  <a:lnTo>
                    <a:pt x="217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4" name="Freeform 20"/>
            <p:cNvSpPr>
              <a:spLocks/>
            </p:cNvSpPr>
            <p:nvPr/>
          </p:nvSpPr>
          <p:spPr bwMode="auto">
            <a:xfrm>
              <a:off x="3099" y="1255"/>
              <a:ext cx="57" cy="55"/>
            </a:xfrm>
            <a:custGeom>
              <a:avLst/>
              <a:gdLst/>
              <a:ahLst/>
              <a:cxnLst>
                <a:cxn ang="0">
                  <a:pos x="57" y="55"/>
                </a:cxn>
                <a:cxn ang="0">
                  <a:pos x="42" y="0"/>
                </a:cxn>
                <a:cxn ang="0">
                  <a:pos x="0" y="40"/>
                </a:cxn>
                <a:cxn ang="0">
                  <a:pos x="31" y="31"/>
                </a:cxn>
                <a:cxn ang="0">
                  <a:pos x="57" y="55"/>
                </a:cxn>
              </a:cxnLst>
              <a:rect l="0" t="0" r="r" b="b"/>
              <a:pathLst>
                <a:path w="57" h="55">
                  <a:moveTo>
                    <a:pt x="57" y="55"/>
                  </a:moveTo>
                  <a:lnTo>
                    <a:pt x="42" y="0"/>
                  </a:lnTo>
                  <a:lnTo>
                    <a:pt x="0" y="40"/>
                  </a:lnTo>
                  <a:lnTo>
                    <a:pt x="31" y="31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565" name="Freeform 21"/>
          <p:cNvSpPr>
            <a:spLocks/>
          </p:cNvSpPr>
          <p:nvPr/>
        </p:nvSpPr>
        <p:spPr bwMode="auto">
          <a:xfrm>
            <a:off x="4986338" y="1784350"/>
            <a:ext cx="171450" cy="1201738"/>
          </a:xfrm>
          <a:custGeom>
            <a:avLst/>
            <a:gdLst/>
            <a:ahLst/>
            <a:cxnLst>
              <a:cxn ang="0">
                <a:pos x="0" y="673"/>
              </a:cxn>
              <a:cxn ang="0">
                <a:pos x="40" y="592"/>
              </a:cxn>
              <a:cxn ang="0">
                <a:pos x="74" y="510"/>
              </a:cxn>
              <a:cxn ang="0">
                <a:pos x="88" y="469"/>
              </a:cxn>
              <a:cxn ang="0">
                <a:pos x="99" y="428"/>
              </a:cxn>
              <a:cxn ang="0">
                <a:pos x="105" y="387"/>
              </a:cxn>
              <a:cxn ang="0">
                <a:pos x="108" y="346"/>
              </a:cxn>
              <a:cxn ang="0">
                <a:pos x="105" y="301"/>
              </a:cxn>
              <a:cxn ang="0">
                <a:pos x="94" y="253"/>
              </a:cxn>
              <a:cxn ang="0">
                <a:pos x="80" y="202"/>
              </a:cxn>
              <a:cxn ang="0">
                <a:pos x="63" y="152"/>
              </a:cxn>
              <a:cxn ang="0">
                <a:pos x="43" y="106"/>
              </a:cxn>
              <a:cxn ang="0">
                <a:pos x="26" y="63"/>
              </a:cxn>
              <a:cxn ang="0">
                <a:pos x="12" y="27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08" h="673">
                <a:moveTo>
                  <a:pt x="0" y="673"/>
                </a:moveTo>
                <a:lnTo>
                  <a:pt x="40" y="592"/>
                </a:lnTo>
                <a:lnTo>
                  <a:pt x="74" y="510"/>
                </a:lnTo>
                <a:lnTo>
                  <a:pt x="88" y="469"/>
                </a:lnTo>
                <a:lnTo>
                  <a:pt x="99" y="428"/>
                </a:lnTo>
                <a:lnTo>
                  <a:pt x="105" y="387"/>
                </a:lnTo>
                <a:lnTo>
                  <a:pt x="108" y="346"/>
                </a:lnTo>
                <a:lnTo>
                  <a:pt x="105" y="301"/>
                </a:lnTo>
                <a:lnTo>
                  <a:pt x="94" y="253"/>
                </a:lnTo>
                <a:lnTo>
                  <a:pt x="80" y="202"/>
                </a:lnTo>
                <a:lnTo>
                  <a:pt x="63" y="152"/>
                </a:lnTo>
                <a:lnTo>
                  <a:pt x="43" y="106"/>
                </a:lnTo>
                <a:lnTo>
                  <a:pt x="26" y="63"/>
                </a:lnTo>
                <a:lnTo>
                  <a:pt x="12" y="27"/>
                </a:ln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2566" name="Text Box 22"/>
          <p:cNvSpPr txBox="1">
            <a:spLocks noChangeArrowheads="1"/>
          </p:cNvSpPr>
          <p:nvPr/>
        </p:nvSpPr>
        <p:spPr bwMode="auto">
          <a:xfrm>
            <a:off x="2603500" y="16906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CALL SUB1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168650" y="1312863"/>
            <a:ext cx="1817688" cy="465137"/>
            <a:chOff x="1996" y="827"/>
            <a:chExt cx="1145" cy="293"/>
          </a:xfrm>
        </p:grpSpPr>
        <p:sp>
          <p:nvSpPr>
            <p:cNvPr id="492568" name="Freeform 24"/>
            <p:cNvSpPr>
              <a:spLocks/>
            </p:cNvSpPr>
            <p:nvPr/>
          </p:nvSpPr>
          <p:spPr bwMode="auto">
            <a:xfrm>
              <a:off x="3140" y="827"/>
              <a:ext cx="1" cy="29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93"/>
                </a:cxn>
              </a:cxnLst>
              <a:rect l="0" t="0" r="r" b="b"/>
              <a:pathLst>
                <a:path w="1" h="293">
                  <a:moveTo>
                    <a:pt x="1" y="0"/>
                  </a:moveTo>
                  <a:lnTo>
                    <a:pt x="0" y="293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69" name="Text Box 25"/>
            <p:cNvSpPr txBox="1">
              <a:spLocks noChangeArrowheads="1"/>
            </p:cNvSpPr>
            <p:nvPr/>
          </p:nvSpPr>
          <p:spPr bwMode="auto">
            <a:xfrm>
              <a:off x="1996" y="902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.</a:t>
              </a:r>
              <a:r>
                <a:rPr lang="en-US" altLang="zh-CN" sz="2000">
                  <a:latin typeface="Times New Roman" pitchFamily="18" charset="0"/>
                </a:rPr>
                <a:t>..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168650" y="2000250"/>
            <a:ext cx="1868488" cy="554038"/>
            <a:chOff x="1996" y="1260"/>
            <a:chExt cx="1177" cy="349"/>
          </a:xfrm>
        </p:grpSpPr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3113" y="1260"/>
              <a:ext cx="60" cy="349"/>
              <a:chOff x="3113" y="1260"/>
              <a:chExt cx="60" cy="349"/>
            </a:xfrm>
          </p:grpSpPr>
          <p:sp>
            <p:nvSpPr>
              <p:cNvPr id="492572" name="Freeform 28"/>
              <p:cNvSpPr>
                <a:spLocks/>
              </p:cNvSpPr>
              <p:nvPr/>
            </p:nvSpPr>
            <p:spPr bwMode="auto">
              <a:xfrm>
                <a:off x="3140" y="1260"/>
                <a:ext cx="1" cy="31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16"/>
                  </a:cxn>
                </a:cxnLst>
                <a:rect l="0" t="0" r="r" b="b"/>
                <a:pathLst>
                  <a:path w="1" h="316">
                    <a:moveTo>
                      <a:pt x="1" y="0"/>
                    </a:moveTo>
                    <a:lnTo>
                      <a:pt x="0" y="316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73" name="Freeform 29"/>
              <p:cNvSpPr>
                <a:spLocks/>
              </p:cNvSpPr>
              <p:nvPr/>
            </p:nvSpPr>
            <p:spPr bwMode="auto">
              <a:xfrm>
                <a:off x="3113" y="1552"/>
                <a:ext cx="60" cy="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1"/>
                  </a:cxn>
                  <a:cxn ang="0">
                    <a:pos x="60" y="0"/>
                  </a:cxn>
                  <a:cxn ang="0">
                    <a:pos x="31" y="17"/>
                  </a:cxn>
                  <a:cxn ang="0">
                    <a:pos x="0" y="0"/>
                  </a:cxn>
                </a:cxnLst>
                <a:rect l="0" t="0" r="r" b="b"/>
                <a:pathLst>
                  <a:path w="60" h="51">
                    <a:moveTo>
                      <a:pt x="0" y="0"/>
                    </a:moveTo>
                    <a:lnTo>
                      <a:pt x="31" y="51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74" name="Text Box 30"/>
            <p:cNvSpPr txBox="1">
              <a:spLocks noChangeArrowheads="1"/>
            </p:cNvSpPr>
            <p:nvPr/>
          </p:nvSpPr>
          <p:spPr bwMode="auto">
            <a:xfrm>
              <a:off x="1996" y="1286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92575" name="Text Box 31"/>
            <p:cNvSpPr txBox="1">
              <a:spLocks noChangeArrowheads="1"/>
            </p:cNvSpPr>
            <p:nvPr/>
          </p:nvSpPr>
          <p:spPr bwMode="auto">
            <a:xfrm>
              <a:off x="2007" y="1502"/>
              <a:ext cx="3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492576" name="Text Box 32"/>
          <p:cNvSpPr txBox="1">
            <a:spLocks noChangeArrowheads="1"/>
          </p:cNvSpPr>
          <p:nvPr/>
        </p:nvSpPr>
        <p:spPr bwMode="auto">
          <a:xfrm>
            <a:off x="2590800" y="32908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CALL SUB2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3168650" y="2986088"/>
            <a:ext cx="1868488" cy="458787"/>
            <a:chOff x="1996" y="1881"/>
            <a:chExt cx="1177" cy="289"/>
          </a:xfrm>
        </p:grpSpPr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3113" y="1881"/>
              <a:ext cx="60" cy="289"/>
              <a:chOff x="3113" y="1881"/>
              <a:chExt cx="60" cy="289"/>
            </a:xfrm>
          </p:grpSpPr>
          <p:sp>
            <p:nvSpPr>
              <p:cNvPr id="492579" name="Freeform 35"/>
              <p:cNvSpPr>
                <a:spLocks/>
              </p:cNvSpPr>
              <p:nvPr/>
            </p:nvSpPr>
            <p:spPr bwMode="auto">
              <a:xfrm>
                <a:off x="3140" y="1881"/>
                <a:ext cx="1" cy="25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55"/>
                  </a:cxn>
                </a:cxnLst>
                <a:rect l="0" t="0" r="r" b="b"/>
                <a:pathLst>
                  <a:path w="1" h="255">
                    <a:moveTo>
                      <a:pt x="1" y="0"/>
                    </a:moveTo>
                    <a:lnTo>
                      <a:pt x="0" y="255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0" name="Freeform 36"/>
              <p:cNvSpPr>
                <a:spLocks/>
              </p:cNvSpPr>
              <p:nvPr/>
            </p:nvSpPr>
            <p:spPr bwMode="auto">
              <a:xfrm>
                <a:off x="3113" y="2114"/>
                <a:ext cx="60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0"/>
                  </a:cxn>
                  <a:cxn ang="0">
                    <a:pos x="60" y="0"/>
                  </a:cxn>
                  <a:cxn ang="0">
                    <a:pos x="31" y="17"/>
                  </a:cxn>
                  <a:cxn ang="0">
                    <a:pos x="0" y="0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81" name="Text Box 37"/>
            <p:cNvSpPr txBox="1">
              <a:spLocks noChangeArrowheads="1"/>
            </p:cNvSpPr>
            <p:nvPr/>
          </p:nvSpPr>
          <p:spPr bwMode="auto">
            <a:xfrm>
              <a:off x="1996" y="1927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168650" y="3544888"/>
            <a:ext cx="1817688" cy="487362"/>
            <a:chOff x="1996" y="2233"/>
            <a:chExt cx="1145" cy="307"/>
          </a:xfrm>
        </p:grpSpPr>
        <p:sp>
          <p:nvSpPr>
            <p:cNvPr id="492583" name="Freeform 39"/>
            <p:cNvSpPr>
              <a:spLocks/>
            </p:cNvSpPr>
            <p:nvPr/>
          </p:nvSpPr>
          <p:spPr bwMode="auto">
            <a:xfrm>
              <a:off x="3140" y="2233"/>
              <a:ext cx="1" cy="30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07"/>
                </a:cxn>
              </a:cxnLst>
              <a:rect l="0" t="0" r="r" b="b"/>
              <a:pathLst>
                <a:path w="1" h="307">
                  <a:moveTo>
                    <a:pt x="1" y="0"/>
                  </a:moveTo>
                  <a:lnTo>
                    <a:pt x="0" y="307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84" name="Text Box 40"/>
            <p:cNvSpPr txBox="1">
              <a:spLocks noChangeArrowheads="1"/>
            </p:cNvSpPr>
            <p:nvPr/>
          </p:nvSpPr>
          <p:spPr bwMode="auto">
            <a:xfrm>
              <a:off x="1996" y="2311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</p:grpSp>
      <p:sp>
        <p:nvSpPr>
          <p:cNvPr id="492585" name="Text Box 41"/>
          <p:cNvSpPr txBox="1">
            <a:spLocks noChangeArrowheads="1"/>
          </p:cNvSpPr>
          <p:nvPr/>
        </p:nvSpPr>
        <p:spPr bwMode="auto">
          <a:xfrm>
            <a:off x="2590800" y="39004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CALL SUB2</a:t>
            </a:r>
          </a:p>
        </p:txBody>
      </p: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3168650" y="4191000"/>
            <a:ext cx="1868488" cy="604838"/>
            <a:chOff x="1996" y="2640"/>
            <a:chExt cx="1177" cy="381"/>
          </a:xfrm>
        </p:grpSpPr>
        <p:grpSp>
          <p:nvGrpSpPr>
            <p:cNvPr id="15" name="Group 43"/>
            <p:cNvGrpSpPr>
              <a:grpSpLocks/>
            </p:cNvGrpSpPr>
            <p:nvPr/>
          </p:nvGrpSpPr>
          <p:grpSpPr bwMode="auto">
            <a:xfrm>
              <a:off x="3113" y="2640"/>
              <a:ext cx="60" cy="381"/>
              <a:chOff x="3113" y="2640"/>
              <a:chExt cx="60" cy="381"/>
            </a:xfrm>
          </p:grpSpPr>
          <p:sp>
            <p:nvSpPr>
              <p:cNvPr id="492588" name="Freeform 44"/>
              <p:cNvSpPr>
                <a:spLocks/>
              </p:cNvSpPr>
              <p:nvPr/>
            </p:nvSpPr>
            <p:spPr bwMode="auto">
              <a:xfrm>
                <a:off x="3140" y="2640"/>
                <a:ext cx="1" cy="34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40"/>
                  </a:cxn>
                </a:cxnLst>
                <a:rect l="0" t="0" r="r" b="b"/>
                <a:pathLst>
                  <a:path w="1" h="340">
                    <a:moveTo>
                      <a:pt x="1" y="0"/>
                    </a:moveTo>
                    <a:lnTo>
                      <a:pt x="0" y="340"/>
                    </a:lnTo>
                  </a:path>
                </a:pathLst>
              </a:custGeom>
              <a:solidFill>
                <a:srgbClr val="FFFFFF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89" name="Freeform 45"/>
              <p:cNvSpPr>
                <a:spLocks/>
              </p:cNvSpPr>
              <p:nvPr/>
            </p:nvSpPr>
            <p:spPr bwMode="auto">
              <a:xfrm>
                <a:off x="3113" y="2965"/>
                <a:ext cx="60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0"/>
                  </a:cxn>
                  <a:cxn ang="0">
                    <a:pos x="60" y="0"/>
                  </a:cxn>
                  <a:cxn ang="0">
                    <a:pos x="31" y="17"/>
                  </a:cxn>
                  <a:cxn ang="0">
                    <a:pos x="0" y="0"/>
                  </a:cxn>
                </a:cxnLst>
                <a:rect l="0" t="0" r="r" b="b"/>
                <a:pathLst>
                  <a:path w="60" h="50">
                    <a:moveTo>
                      <a:pt x="0" y="0"/>
                    </a:moveTo>
                    <a:lnTo>
                      <a:pt x="31" y="50"/>
                    </a:lnTo>
                    <a:lnTo>
                      <a:pt x="60" y="0"/>
                    </a:lnTo>
                    <a:lnTo>
                      <a:pt x="31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590" name="Text Box 46"/>
            <p:cNvSpPr txBox="1">
              <a:spLocks noChangeArrowheads="1"/>
            </p:cNvSpPr>
            <p:nvPr/>
          </p:nvSpPr>
          <p:spPr bwMode="auto">
            <a:xfrm>
              <a:off x="1996" y="2689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92591" name="Text Box 47"/>
          <p:cNvSpPr txBox="1">
            <a:spLocks noChangeArrowheads="1"/>
          </p:cNvSpPr>
          <p:nvPr/>
        </p:nvSpPr>
        <p:spPr bwMode="auto">
          <a:xfrm>
            <a:off x="2727325" y="4510088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RETURN</a:t>
            </a:r>
          </a:p>
        </p:txBody>
      </p:sp>
      <p:sp>
        <p:nvSpPr>
          <p:cNvPr id="492592" name="Text Box 48"/>
          <p:cNvSpPr txBox="1">
            <a:spLocks noChangeArrowheads="1"/>
          </p:cNvSpPr>
          <p:nvPr/>
        </p:nvSpPr>
        <p:spPr bwMode="auto">
          <a:xfrm>
            <a:off x="2743200" y="5881688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latin typeface="Times New Roman" pitchFamily="18" charset="0"/>
              </a:rPr>
              <a:t>RETURN</a:t>
            </a:r>
          </a:p>
        </p:txBody>
      </p: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1752600" y="914400"/>
            <a:ext cx="4003675" cy="5594350"/>
            <a:chOff x="1104" y="576"/>
            <a:chExt cx="2522" cy="3524"/>
          </a:xfrm>
        </p:grpSpPr>
        <p:sp>
          <p:nvSpPr>
            <p:cNvPr id="492594" name="Rectangle 50"/>
            <p:cNvSpPr>
              <a:spLocks noChangeArrowheads="1"/>
            </p:cNvSpPr>
            <p:nvPr/>
          </p:nvSpPr>
          <p:spPr bwMode="auto">
            <a:xfrm>
              <a:off x="1663" y="827"/>
              <a:ext cx="849" cy="8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5" name="Rectangle 51"/>
            <p:cNvSpPr>
              <a:spLocks noChangeArrowheads="1"/>
            </p:cNvSpPr>
            <p:nvPr/>
          </p:nvSpPr>
          <p:spPr bwMode="auto">
            <a:xfrm>
              <a:off x="1663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6" name="Rectangle 52"/>
            <p:cNvSpPr>
              <a:spLocks noChangeArrowheads="1"/>
            </p:cNvSpPr>
            <p:nvPr/>
          </p:nvSpPr>
          <p:spPr bwMode="auto">
            <a:xfrm>
              <a:off x="1663" y="3286"/>
              <a:ext cx="849" cy="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7" name="Rectangle 53"/>
            <p:cNvSpPr>
              <a:spLocks noChangeArrowheads="1"/>
            </p:cNvSpPr>
            <p:nvPr/>
          </p:nvSpPr>
          <p:spPr bwMode="auto">
            <a:xfrm>
              <a:off x="2721" y="827"/>
              <a:ext cx="849" cy="81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8" name="Rectangle 54"/>
            <p:cNvSpPr>
              <a:spLocks noChangeArrowheads="1"/>
            </p:cNvSpPr>
            <p:nvPr/>
          </p:nvSpPr>
          <p:spPr bwMode="auto">
            <a:xfrm>
              <a:off x="2721" y="1881"/>
              <a:ext cx="849" cy="114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9" name="Rectangle 55"/>
            <p:cNvSpPr>
              <a:spLocks noChangeArrowheads="1"/>
            </p:cNvSpPr>
            <p:nvPr/>
          </p:nvSpPr>
          <p:spPr bwMode="auto">
            <a:xfrm>
              <a:off x="2721" y="3286"/>
              <a:ext cx="849" cy="61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0" name="Text Box 56"/>
            <p:cNvSpPr txBox="1">
              <a:spLocks noChangeArrowheads="1"/>
            </p:cNvSpPr>
            <p:nvPr/>
          </p:nvSpPr>
          <p:spPr bwMode="auto">
            <a:xfrm>
              <a:off x="1824" y="624"/>
              <a:ext cx="55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主程序</a:t>
              </a:r>
            </a:p>
          </p:txBody>
        </p:sp>
        <p:sp>
          <p:nvSpPr>
            <p:cNvPr id="492601" name="Text Box 57"/>
            <p:cNvSpPr txBox="1">
              <a:spLocks noChangeArrowheads="1"/>
            </p:cNvSpPr>
            <p:nvPr/>
          </p:nvSpPr>
          <p:spPr bwMode="auto">
            <a:xfrm>
              <a:off x="1104" y="576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492602" name="Text Box 58"/>
            <p:cNvSpPr txBox="1">
              <a:spLocks noChangeArrowheads="1"/>
            </p:cNvSpPr>
            <p:nvPr/>
          </p:nvSpPr>
          <p:spPr bwMode="auto">
            <a:xfrm>
              <a:off x="1104" y="77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2000</a:t>
              </a:r>
            </a:p>
          </p:txBody>
        </p:sp>
        <p:sp>
          <p:nvSpPr>
            <p:cNvPr id="492603" name="Text Box 59"/>
            <p:cNvSpPr txBox="1">
              <a:spLocks noChangeArrowheads="1"/>
            </p:cNvSpPr>
            <p:nvPr/>
          </p:nvSpPr>
          <p:spPr bwMode="auto">
            <a:xfrm>
              <a:off x="1104" y="105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2100</a:t>
              </a:r>
            </a:p>
          </p:txBody>
        </p:sp>
        <p:sp>
          <p:nvSpPr>
            <p:cNvPr id="492604" name="Text Box 60"/>
            <p:cNvSpPr txBox="1">
              <a:spLocks noChangeArrowheads="1"/>
            </p:cNvSpPr>
            <p:nvPr/>
          </p:nvSpPr>
          <p:spPr bwMode="auto">
            <a:xfrm>
              <a:off x="1104" y="120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2101</a:t>
              </a:r>
            </a:p>
          </p:txBody>
        </p:sp>
        <p:sp>
          <p:nvSpPr>
            <p:cNvPr id="492605" name="Text Box 61"/>
            <p:cNvSpPr txBox="1">
              <a:spLocks noChangeArrowheads="1"/>
            </p:cNvSpPr>
            <p:nvPr/>
          </p:nvSpPr>
          <p:spPr bwMode="auto">
            <a:xfrm>
              <a:off x="1632" y="1689"/>
              <a:ext cx="9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子程序</a:t>
              </a:r>
              <a:r>
                <a:rPr lang="en-US" altLang="zh-CN" sz="1800">
                  <a:latin typeface="Times New Roman" pitchFamily="18" charset="0"/>
                </a:rPr>
                <a:t>SUB1</a:t>
              </a:r>
            </a:p>
          </p:txBody>
        </p:sp>
        <p:sp>
          <p:nvSpPr>
            <p:cNvPr id="492606" name="Text Box 62"/>
            <p:cNvSpPr txBox="1">
              <a:spLocks noChangeArrowheads="1"/>
            </p:cNvSpPr>
            <p:nvPr/>
          </p:nvSpPr>
          <p:spPr bwMode="auto">
            <a:xfrm>
              <a:off x="1104" y="1824"/>
              <a:ext cx="40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2400</a:t>
              </a:r>
            </a:p>
          </p:txBody>
        </p:sp>
        <p:sp>
          <p:nvSpPr>
            <p:cNvPr id="492607" name="Text Box 63"/>
            <p:cNvSpPr txBox="1">
              <a:spLocks noChangeArrowheads="1"/>
            </p:cNvSpPr>
            <p:nvPr/>
          </p:nvSpPr>
          <p:spPr bwMode="auto">
            <a:xfrm>
              <a:off x="1104" y="2064"/>
              <a:ext cx="40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2500</a:t>
              </a:r>
            </a:p>
          </p:txBody>
        </p:sp>
        <p:sp>
          <p:nvSpPr>
            <p:cNvPr id="492608" name="Text Box 64"/>
            <p:cNvSpPr txBox="1">
              <a:spLocks noChangeArrowheads="1"/>
            </p:cNvSpPr>
            <p:nvPr/>
          </p:nvSpPr>
          <p:spPr bwMode="auto">
            <a:xfrm>
              <a:off x="1104" y="220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2501</a:t>
              </a:r>
            </a:p>
          </p:txBody>
        </p:sp>
        <p:sp>
          <p:nvSpPr>
            <p:cNvPr id="492609" name="Text Box 65"/>
            <p:cNvSpPr txBox="1">
              <a:spLocks noChangeArrowheads="1"/>
            </p:cNvSpPr>
            <p:nvPr/>
          </p:nvSpPr>
          <p:spPr bwMode="auto">
            <a:xfrm>
              <a:off x="1104" y="244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2560</a:t>
              </a:r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1104" y="2592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2561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1104" y="3216"/>
              <a:ext cx="40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2700</a:t>
              </a:r>
            </a:p>
          </p:txBody>
        </p:sp>
        <p:sp>
          <p:nvSpPr>
            <p:cNvPr id="492612" name="Text Box 68"/>
            <p:cNvSpPr txBox="1">
              <a:spLocks noChangeArrowheads="1"/>
            </p:cNvSpPr>
            <p:nvPr/>
          </p:nvSpPr>
          <p:spPr bwMode="auto">
            <a:xfrm>
              <a:off x="1584" y="387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主存空间分配</a:t>
              </a:r>
            </a:p>
          </p:txBody>
        </p:sp>
        <p:sp>
          <p:nvSpPr>
            <p:cNvPr id="492613" name="Text Box 69"/>
            <p:cNvSpPr txBox="1">
              <a:spLocks noChangeArrowheads="1"/>
            </p:cNvSpPr>
            <p:nvPr/>
          </p:nvSpPr>
          <p:spPr bwMode="auto">
            <a:xfrm>
              <a:off x="2640" y="387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程序执行流程</a:t>
              </a:r>
            </a:p>
          </p:txBody>
        </p: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1632" y="3081"/>
              <a:ext cx="9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子程序</a:t>
              </a:r>
              <a:r>
                <a:rPr lang="en-US" altLang="zh-CN" sz="1800">
                  <a:latin typeface="Times New Roman" pitchFamily="18" charset="0"/>
                </a:rPr>
                <a:t>SUB2</a:t>
              </a:r>
            </a:p>
          </p:txBody>
        </p:sp>
      </p:grpSp>
      <p:sp>
        <p:nvSpPr>
          <p:cNvPr id="492615" name="Rectangle 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7.2</a:t>
            </a:r>
          </a:p>
        </p:txBody>
      </p: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168650" y="5216525"/>
            <a:ext cx="2033588" cy="973138"/>
            <a:chOff x="1996" y="3286"/>
            <a:chExt cx="1281" cy="613"/>
          </a:xfrm>
        </p:grpSpPr>
        <p:grpSp>
          <p:nvGrpSpPr>
            <p:cNvPr id="18" name="Group 73"/>
            <p:cNvGrpSpPr>
              <a:grpSpLocks/>
            </p:cNvGrpSpPr>
            <p:nvPr/>
          </p:nvGrpSpPr>
          <p:grpSpPr bwMode="auto">
            <a:xfrm>
              <a:off x="3218" y="3286"/>
              <a:ext cx="59" cy="613"/>
              <a:chOff x="3218" y="3129"/>
              <a:chExt cx="59" cy="545"/>
            </a:xfrm>
          </p:grpSpPr>
          <p:sp>
            <p:nvSpPr>
              <p:cNvPr id="492618" name="Line 74"/>
              <p:cNvSpPr>
                <a:spLocks noChangeShapeType="1"/>
              </p:cNvSpPr>
              <p:nvPr/>
            </p:nvSpPr>
            <p:spPr bwMode="auto">
              <a:xfrm>
                <a:off x="3249" y="3129"/>
                <a:ext cx="1" cy="51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619" name="Freeform 75"/>
              <p:cNvSpPr>
                <a:spLocks/>
              </p:cNvSpPr>
              <p:nvPr/>
            </p:nvSpPr>
            <p:spPr bwMode="auto">
              <a:xfrm>
                <a:off x="3218" y="3624"/>
                <a:ext cx="59" cy="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50"/>
                  </a:cxn>
                  <a:cxn ang="0">
                    <a:pos x="59" y="0"/>
                  </a:cxn>
                  <a:cxn ang="0">
                    <a:pos x="31" y="16"/>
                  </a:cxn>
                  <a:cxn ang="0">
                    <a:pos x="0" y="0"/>
                  </a:cxn>
                </a:cxnLst>
                <a:rect l="0" t="0" r="r" b="b"/>
                <a:pathLst>
                  <a:path w="59" h="50">
                    <a:moveTo>
                      <a:pt x="0" y="0"/>
                    </a:moveTo>
                    <a:lnTo>
                      <a:pt x="31" y="50"/>
                    </a:lnTo>
                    <a:lnTo>
                      <a:pt x="59" y="0"/>
                    </a:lnTo>
                    <a:lnTo>
                      <a:pt x="3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620" name="Text Box 76"/>
            <p:cNvSpPr txBox="1">
              <a:spLocks noChangeArrowheads="1"/>
            </p:cNvSpPr>
            <p:nvPr/>
          </p:nvSpPr>
          <p:spPr bwMode="auto">
            <a:xfrm>
              <a:off x="1996" y="3391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92621" name="Text Box 77"/>
            <p:cNvSpPr txBox="1">
              <a:spLocks noChangeArrowheads="1"/>
            </p:cNvSpPr>
            <p:nvPr/>
          </p:nvSpPr>
          <p:spPr bwMode="auto">
            <a:xfrm>
              <a:off x="2007" y="3554"/>
              <a:ext cx="30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492622" name="AutoShape 7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5" grpId="0" animBg="1"/>
      <p:bldP spid="492566" grpId="0" autoUpdateAnimBg="0"/>
      <p:bldP spid="492576" grpId="0" autoUpdateAnimBg="0"/>
      <p:bldP spid="492585" grpId="0" autoUpdateAnimBg="0"/>
      <p:bldP spid="492591" grpId="0" autoUpdateAnimBg="0"/>
      <p:bldP spid="4925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2017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规格化</a:t>
            </a:r>
          </a:p>
        </p:txBody>
      </p:sp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762000" y="904875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规格化数的定义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762000" y="2017713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规格化数的判断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93925" y="1360488"/>
            <a:ext cx="3282950" cy="766762"/>
            <a:chOff x="1382" y="857"/>
            <a:chExt cx="2068" cy="483"/>
          </a:xfrm>
        </p:grpSpPr>
        <p:sp>
          <p:nvSpPr>
            <p:cNvPr id="771078" name="Text Box 6"/>
            <p:cNvSpPr txBox="1">
              <a:spLocks noChangeArrowheads="1"/>
            </p:cNvSpPr>
            <p:nvPr/>
          </p:nvSpPr>
          <p:spPr bwMode="auto">
            <a:xfrm>
              <a:off x="1382" y="954"/>
              <a:ext cx="20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r</a:t>
              </a:r>
              <a:r>
                <a:rPr lang="en-US" altLang="zh-CN" sz="2800">
                  <a:latin typeface="Times New Roman" pitchFamily="18" charset="0"/>
                </a:rPr>
                <a:t> = 2           ≤ |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| ＜1</a:t>
              </a:r>
            </a:p>
          </p:txBody>
        </p:sp>
        <p:sp>
          <p:nvSpPr>
            <p:cNvPr id="771079" name="Text Box 7"/>
            <p:cNvSpPr txBox="1">
              <a:spLocks noChangeArrowheads="1"/>
            </p:cNvSpPr>
            <p:nvPr/>
          </p:nvSpPr>
          <p:spPr bwMode="auto">
            <a:xfrm>
              <a:off x="2180" y="857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2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1080" name="Text Box 8"/>
            <p:cNvSpPr txBox="1">
              <a:spLocks noChangeArrowheads="1"/>
            </p:cNvSpPr>
            <p:nvPr/>
          </p:nvSpPr>
          <p:spPr bwMode="auto">
            <a:xfrm>
              <a:off x="2208" y="1071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71081" name="Line 9"/>
            <p:cNvSpPr>
              <a:spLocks noChangeShapeType="1"/>
            </p:cNvSpPr>
            <p:nvPr/>
          </p:nvSpPr>
          <p:spPr bwMode="auto">
            <a:xfrm>
              <a:off x="2208" y="1104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1082" name="Text Box 10"/>
          <p:cNvSpPr txBox="1">
            <a:spLocks noChangeArrowheads="1"/>
          </p:cNvSpPr>
          <p:nvPr/>
        </p:nvSpPr>
        <p:spPr bwMode="auto">
          <a:xfrm>
            <a:off x="1050925" y="2657475"/>
            <a:ext cx="1433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＞0</a:t>
            </a:r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auto">
          <a:xfrm>
            <a:off x="990600" y="3124200"/>
            <a:ext cx="156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真值</a:t>
            </a:r>
          </a:p>
        </p:txBody>
      </p:sp>
      <p:sp>
        <p:nvSpPr>
          <p:cNvPr id="771084" name="Text Box 12"/>
          <p:cNvSpPr txBox="1">
            <a:spLocks noChangeArrowheads="1"/>
          </p:cNvSpPr>
          <p:nvPr/>
        </p:nvSpPr>
        <p:spPr bwMode="auto">
          <a:xfrm>
            <a:off x="990600" y="3657600"/>
            <a:ext cx="1493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71085" name="Text Box 13"/>
          <p:cNvSpPr txBox="1">
            <a:spLocks noChangeArrowheads="1"/>
          </p:cNvSpPr>
          <p:nvPr/>
        </p:nvSpPr>
        <p:spPr bwMode="auto">
          <a:xfrm>
            <a:off x="990600" y="4241800"/>
            <a:ext cx="156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71086" name="Text Box 14"/>
          <p:cNvSpPr txBox="1">
            <a:spLocks noChangeArrowheads="1"/>
          </p:cNvSpPr>
          <p:nvPr/>
        </p:nvSpPr>
        <p:spPr bwMode="auto">
          <a:xfrm>
            <a:off x="990600" y="4800600"/>
            <a:ext cx="120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sp>
        <p:nvSpPr>
          <p:cNvPr id="771087" name="Text Box 15"/>
          <p:cNvSpPr txBox="1">
            <a:spLocks noChangeArrowheads="1"/>
          </p:cNvSpPr>
          <p:nvPr/>
        </p:nvSpPr>
        <p:spPr bwMode="auto">
          <a:xfrm>
            <a:off x="2346325" y="2635250"/>
            <a:ext cx="2370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规格化形式</a:t>
            </a:r>
          </a:p>
        </p:txBody>
      </p:sp>
      <p:sp>
        <p:nvSpPr>
          <p:cNvPr id="771088" name="Text Box 16"/>
          <p:cNvSpPr txBox="1">
            <a:spLocks noChangeArrowheads="1"/>
          </p:cNvSpPr>
          <p:nvPr/>
        </p:nvSpPr>
        <p:spPr bwMode="auto">
          <a:xfrm>
            <a:off x="5013325" y="2657475"/>
            <a:ext cx="100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＜ 0</a:t>
            </a:r>
          </a:p>
        </p:txBody>
      </p:sp>
      <p:sp>
        <p:nvSpPr>
          <p:cNvPr id="771089" name="Text Box 17"/>
          <p:cNvSpPr txBox="1">
            <a:spLocks noChangeArrowheads="1"/>
          </p:cNvSpPr>
          <p:nvPr/>
        </p:nvSpPr>
        <p:spPr bwMode="auto">
          <a:xfrm>
            <a:off x="6477000" y="260508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规格化形式</a:t>
            </a:r>
          </a:p>
        </p:txBody>
      </p:sp>
      <p:sp>
        <p:nvSpPr>
          <p:cNvPr id="771090" name="Text Box 18"/>
          <p:cNvSpPr txBox="1">
            <a:spLocks noChangeArrowheads="1"/>
          </p:cNvSpPr>
          <p:nvPr/>
        </p:nvSpPr>
        <p:spPr bwMode="auto">
          <a:xfrm>
            <a:off x="5045075" y="3124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真值</a:t>
            </a:r>
          </a:p>
        </p:txBody>
      </p:sp>
      <p:sp>
        <p:nvSpPr>
          <p:cNvPr id="771091" name="Text Box 19"/>
          <p:cNvSpPr txBox="1">
            <a:spLocks noChangeArrowheads="1"/>
          </p:cNvSpPr>
          <p:nvPr/>
        </p:nvSpPr>
        <p:spPr bwMode="auto">
          <a:xfrm>
            <a:off x="5045075" y="3657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71092" name="Text Box 20"/>
          <p:cNvSpPr txBox="1">
            <a:spLocks noChangeArrowheads="1"/>
          </p:cNvSpPr>
          <p:nvPr/>
        </p:nvSpPr>
        <p:spPr bwMode="auto">
          <a:xfrm>
            <a:off x="5045075" y="4241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71093" name="Text Box 21"/>
          <p:cNvSpPr txBox="1">
            <a:spLocks noChangeArrowheads="1"/>
          </p:cNvSpPr>
          <p:nvPr/>
        </p:nvSpPr>
        <p:spPr bwMode="auto">
          <a:xfrm>
            <a:off x="5045075" y="4800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438400" y="3090863"/>
            <a:ext cx="1928813" cy="542925"/>
            <a:chOff x="1536" y="1947"/>
            <a:chExt cx="1215" cy="342"/>
          </a:xfrm>
        </p:grpSpPr>
        <p:sp>
          <p:nvSpPr>
            <p:cNvPr id="771095" name="Text Box 23"/>
            <p:cNvSpPr txBox="1">
              <a:spLocks noChangeArrowheads="1"/>
            </p:cNvSpPr>
            <p:nvPr/>
          </p:nvSpPr>
          <p:spPr bwMode="auto">
            <a:xfrm>
              <a:off x="1536" y="1962"/>
              <a:ext cx="1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771096" name="Text Box 24"/>
            <p:cNvSpPr txBox="1">
              <a:spLocks noChangeArrowheads="1"/>
            </p:cNvSpPr>
            <p:nvPr/>
          </p:nvSpPr>
          <p:spPr bwMode="auto">
            <a:xfrm>
              <a:off x="2246" y="194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438400" y="3657600"/>
            <a:ext cx="1928813" cy="533400"/>
            <a:chOff x="1536" y="2352"/>
            <a:chExt cx="1215" cy="336"/>
          </a:xfrm>
        </p:grpSpPr>
        <p:sp>
          <p:nvSpPr>
            <p:cNvPr id="771098" name="Text Box 26"/>
            <p:cNvSpPr txBox="1">
              <a:spLocks noChangeArrowheads="1"/>
            </p:cNvSpPr>
            <p:nvPr/>
          </p:nvSpPr>
          <p:spPr bwMode="auto">
            <a:xfrm>
              <a:off x="1536" y="2361"/>
              <a:ext cx="1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771099" name="Text Box 27"/>
            <p:cNvSpPr txBox="1">
              <a:spLocks noChangeArrowheads="1"/>
            </p:cNvSpPr>
            <p:nvPr/>
          </p:nvSpPr>
          <p:spPr bwMode="auto">
            <a:xfrm>
              <a:off x="2256" y="2352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38400" y="4241800"/>
            <a:ext cx="1928813" cy="533400"/>
            <a:chOff x="1536" y="2736"/>
            <a:chExt cx="1215" cy="336"/>
          </a:xfrm>
        </p:grpSpPr>
        <p:sp>
          <p:nvSpPr>
            <p:cNvPr id="771101" name="Text Box 29"/>
            <p:cNvSpPr txBox="1">
              <a:spLocks noChangeArrowheads="1"/>
            </p:cNvSpPr>
            <p:nvPr/>
          </p:nvSpPr>
          <p:spPr bwMode="auto">
            <a:xfrm>
              <a:off x="1536" y="2745"/>
              <a:ext cx="1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771102" name="Text Box 30"/>
            <p:cNvSpPr txBox="1">
              <a:spLocks noChangeArrowheads="1"/>
            </p:cNvSpPr>
            <p:nvPr/>
          </p:nvSpPr>
          <p:spPr bwMode="auto">
            <a:xfrm>
              <a:off x="2256" y="2736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438400" y="4800600"/>
            <a:ext cx="1928813" cy="533400"/>
            <a:chOff x="1536" y="3072"/>
            <a:chExt cx="1215" cy="336"/>
          </a:xfrm>
        </p:grpSpPr>
        <p:sp>
          <p:nvSpPr>
            <p:cNvPr id="771104" name="Text Box 32"/>
            <p:cNvSpPr txBox="1">
              <a:spLocks noChangeArrowheads="1"/>
            </p:cNvSpPr>
            <p:nvPr/>
          </p:nvSpPr>
          <p:spPr bwMode="auto">
            <a:xfrm>
              <a:off x="1536" y="3081"/>
              <a:ext cx="1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771105" name="Text Box 33"/>
            <p:cNvSpPr txBox="1">
              <a:spLocks noChangeArrowheads="1"/>
            </p:cNvSpPr>
            <p:nvPr/>
          </p:nvSpPr>
          <p:spPr bwMode="auto">
            <a:xfrm>
              <a:off x="2256" y="3072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4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71106" name="Text Box 34"/>
          <p:cNvSpPr txBox="1">
            <a:spLocks noChangeArrowheads="1"/>
          </p:cNvSpPr>
          <p:nvPr/>
        </p:nvSpPr>
        <p:spPr bwMode="auto">
          <a:xfrm>
            <a:off x="1431925" y="5553075"/>
            <a:ext cx="681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原码     不论正数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负数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第一数位为1</a:t>
            </a:r>
          </a:p>
        </p:txBody>
      </p:sp>
      <p:sp>
        <p:nvSpPr>
          <p:cNvPr id="771107" name="Text Box 35"/>
          <p:cNvSpPr txBox="1">
            <a:spLocks noChangeArrowheads="1"/>
          </p:cNvSpPr>
          <p:nvPr/>
        </p:nvSpPr>
        <p:spPr bwMode="auto">
          <a:xfrm>
            <a:off x="1431925" y="6162675"/>
            <a:ext cx="5227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     符号位和第 一数位不同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400800" y="3048000"/>
            <a:ext cx="2514600" cy="554038"/>
            <a:chOff x="4032" y="1920"/>
            <a:chExt cx="1584" cy="349"/>
          </a:xfrm>
        </p:grpSpPr>
        <p:sp>
          <p:nvSpPr>
            <p:cNvPr id="771109" name="Text Box 37"/>
            <p:cNvSpPr txBox="1">
              <a:spLocks noChangeArrowheads="1"/>
            </p:cNvSpPr>
            <p:nvPr/>
          </p:nvSpPr>
          <p:spPr bwMode="auto">
            <a:xfrm>
              <a:off x="4032" y="1942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 </a:t>
              </a:r>
              <a:r>
                <a:rPr lang="zh-CN" altLang="en-US" sz="1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771110" name="Text Box 38"/>
            <p:cNvSpPr txBox="1">
              <a:spLocks noChangeArrowheads="1"/>
            </p:cNvSpPr>
            <p:nvPr/>
          </p:nvSpPr>
          <p:spPr bwMode="auto">
            <a:xfrm>
              <a:off x="4982" y="1920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6705600" y="3652838"/>
            <a:ext cx="2005013" cy="538162"/>
            <a:chOff x="4224" y="2301"/>
            <a:chExt cx="1263" cy="339"/>
          </a:xfrm>
        </p:grpSpPr>
        <p:sp>
          <p:nvSpPr>
            <p:cNvPr id="771112" name="Text Box 40"/>
            <p:cNvSpPr txBox="1">
              <a:spLocks noChangeArrowheads="1"/>
            </p:cNvSpPr>
            <p:nvPr/>
          </p:nvSpPr>
          <p:spPr bwMode="auto">
            <a:xfrm>
              <a:off x="4224" y="2313"/>
              <a:ext cx="1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1.1</a:t>
              </a:r>
              <a:r>
                <a:rPr lang="zh-CN" altLang="en-US" sz="2400">
                  <a:latin typeface="Times New Roman" pitchFamily="18" charset="0"/>
                </a:rPr>
                <a:t>××      ×</a:t>
              </a:r>
            </a:p>
          </p:txBody>
        </p:sp>
        <p:sp>
          <p:nvSpPr>
            <p:cNvPr id="771113" name="Text Box 41"/>
            <p:cNvSpPr txBox="1">
              <a:spLocks noChangeArrowheads="1"/>
            </p:cNvSpPr>
            <p:nvPr/>
          </p:nvSpPr>
          <p:spPr bwMode="auto">
            <a:xfrm>
              <a:off x="4982" y="2301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6705600" y="4162425"/>
            <a:ext cx="2005013" cy="561975"/>
            <a:chOff x="4224" y="2622"/>
            <a:chExt cx="1263" cy="354"/>
          </a:xfrm>
        </p:grpSpPr>
        <p:sp>
          <p:nvSpPr>
            <p:cNvPr id="771115" name="Text Box 43"/>
            <p:cNvSpPr txBox="1">
              <a:spLocks noChangeArrowheads="1"/>
            </p:cNvSpPr>
            <p:nvPr/>
          </p:nvSpPr>
          <p:spPr bwMode="auto">
            <a:xfrm>
              <a:off x="4224" y="2649"/>
              <a:ext cx="1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1.0</a:t>
              </a:r>
              <a:r>
                <a:rPr lang="zh-CN" altLang="en-US" sz="2400">
                  <a:latin typeface="Times New Roman" pitchFamily="18" charset="0"/>
                </a:rPr>
                <a:t>××      ×</a:t>
              </a:r>
            </a:p>
          </p:txBody>
        </p:sp>
        <p:sp>
          <p:nvSpPr>
            <p:cNvPr id="771116" name="Text Box 44"/>
            <p:cNvSpPr txBox="1">
              <a:spLocks noChangeArrowheads="1"/>
            </p:cNvSpPr>
            <p:nvPr/>
          </p:nvSpPr>
          <p:spPr bwMode="auto">
            <a:xfrm>
              <a:off x="4982" y="2622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6705600" y="4781550"/>
            <a:ext cx="2005013" cy="552450"/>
            <a:chOff x="4224" y="3012"/>
            <a:chExt cx="1263" cy="348"/>
          </a:xfrm>
        </p:grpSpPr>
        <p:sp>
          <p:nvSpPr>
            <p:cNvPr id="771118" name="Text Box 46"/>
            <p:cNvSpPr txBox="1">
              <a:spLocks noChangeArrowheads="1"/>
            </p:cNvSpPr>
            <p:nvPr/>
          </p:nvSpPr>
          <p:spPr bwMode="auto">
            <a:xfrm>
              <a:off x="4224" y="3033"/>
              <a:ext cx="12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1.0</a:t>
              </a:r>
              <a:r>
                <a:rPr lang="zh-CN" altLang="en-US" sz="2400">
                  <a:latin typeface="Times New Roman" pitchFamily="18" charset="0"/>
                </a:rPr>
                <a:t>××      ×</a:t>
              </a:r>
            </a:p>
          </p:txBody>
        </p:sp>
        <p:sp>
          <p:nvSpPr>
            <p:cNvPr id="771119" name="Text Box 47"/>
            <p:cNvSpPr txBox="1">
              <a:spLocks noChangeArrowheads="1"/>
            </p:cNvSpPr>
            <p:nvPr/>
          </p:nvSpPr>
          <p:spPr bwMode="auto">
            <a:xfrm>
              <a:off x="4982" y="3012"/>
              <a:ext cx="2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819400" y="3733800"/>
            <a:ext cx="4419600" cy="457200"/>
            <a:chOff x="1776" y="2352"/>
            <a:chExt cx="2784" cy="288"/>
          </a:xfrm>
        </p:grpSpPr>
        <p:sp>
          <p:nvSpPr>
            <p:cNvPr id="771121" name="AutoShape 49"/>
            <p:cNvSpPr>
              <a:spLocks noChangeArrowheads="1"/>
            </p:cNvSpPr>
            <p:nvPr/>
          </p:nvSpPr>
          <p:spPr bwMode="auto">
            <a:xfrm>
              <a:off x="1776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22" name="AutoShape 50"/>
            <p:cNvSpPr>
              <a:spLocks noChangeArrowheads="1"/>
            </p:cNvSpPr>
            <p:nvPr/>
          </p:nvSpPr>
          <p:spPr bwMode="auto">
            <a:xfrm>
              <a:off x="4464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2514600" y="4267200"/>
            <a:ext cx="4765675" cy="457200"/>
            <a:chOff x="1584" y="2688"/>
            <a:chExt cx="3002" cy="288"/>
          </a:xfrm>
        </p:grpSpPr>
        <p:sp>
          <p:nvSpPr>
            <p:cNvPr id="771124" name="AutoShape 52"/>
            <p:cNvSpPr>
              <a:spLocks noChangeArrowheads="1"/>
            </p:cNvSpPr>
            <p:nvPr/>
          </p:nvSpPr>
          <p:spPr bwMode="auto">
            <a:xfrm>
              <a:off x="1584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25" name="AutoShape 53"/>
            <p:cNvSpPr>
              <a:spLocks noChangeArrowheads="1"/>
            </p:cNvSpPr>
            <p:nvPr/>
          </p:nvSpPr>
          <p:spPr bwMode="auto">
            <a:xfrm>
              <a:off x="4291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1126" name="Rectangle 5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6.4</a:t>
            </a:r>
          </a:p>
        </p:txBody>
      </p:sp>
      <p:sp>
        <p:nvSpPr>
          <p:cNvPr id="771127" name="AutoShape 5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446338" y="514667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AX, </a:t>
            </a:r>
            <a:r>
              <a:rPr lang="en-US" altLang="zh-CN" sz="2400" i="1">
                <a:latin typeface="Times New Roman" pitchFamily="18" charset="0"/>
              </a:rPr>
              <a:t>n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4648200" y="6137275"/>
            <a:ext cx="201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DX, AL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2354263" y="6137275"/>
            <a:ext cx="176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, AX</a:t>
            </a:r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4664075" y="6137275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DX, AX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(4) 陷阱（</a:t>
            </a:r>
            <a:r>
              <a:rPr lang="en-US" altLang="zh-CN" sz="3200">
                <a:latin typeface="Times New Roman" pitchFamily="18" charset="0"/>
              </a:rPr>
              <a:t>Trap）</a:t>
            </a:r>
            <a:r>
              <a:rPr lang="zh-CN" altLang="en-US" sz="3200">
                <a:latin typeface="Times New Roman" pitchFamily="18" charset="0"/>
              </a:rPr>
              <a:t>与陷阱指令</a:t>
            </a: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1054100" y="8064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意外事故的中断</a:t>
            </a: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669925" y="2473325"/>
            <a:ext cx="411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 设置供用户使用的陷阱指令</a:t>
            </a:r>
          </a:p>
        </p:txBody>
      </p:sp>
      <p:sp>
        <p:nvSpPr>
          <p:cNvPr id="493577" name="Text Box 9"/>
          <p:cNvSpPr txBox="1">
            <a:spLocks noChangeArrowheads="1"/>
          </p:cNvSpPr>
          <p:nvPr/>
        </p:nvSpPr>
        <p:spPr bwMode="auto">
          <a:xfrm>
            <a:off x="1577975" y="2984500"/>
            <a:ext cx="489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如  8086          </a:t>
            </a:r>
            <a:r>
              <a:rPr lang="en-US" altLang="zh-CN" sz="2400">
                <a:latin typeface="Times New Roman" pitchFamily="18" charset="0"/>
              </a:rPr>
              <a:t>INT   TYPE     </a:t>
            </a:r>
            <a:r>
              <a:rPr lang="zh-CN" altLang="en-US" sz="2400">
                <a:latin typeface="Times New Roman" pitchFamily="18" charset="0"/>
              </a:rPr>
              <a:t>软中断</a:t>
            </a: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1524000" y="3495675"/>
            <a:ext cx="600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提供给用户使用的陷阱指令，完成系统调用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57200" y="4005263"/>
            <a:ext cx="2222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5. 输入输出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69925" y="1377950"/>
            <a:ext cx="7373938" cy="1041400"/>
            <a:chOff x="422" y="868"/>
            <a:chExt cx="4645" cy="656"/>
          </a:xfrm>
        </p:grpSpPr>
        <p:sp>
          <p:nvSpPr>
            <p:cNvPr id="493581" name="Text Box 13"/>
            <p:cNvSpPr txBox="1">
              <a:spLocks noChangeArrowheads="1"/>
            </p:cNvSpPr>
            <p:nvPr/>
          </p:nvSpPr>
          <p:spPr bwMode="auto">
            <a:xfrm>
              <a:off x="422" y="868"/>
              <a:ext cx="2583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Char char="•"/>
              </a:pPr>
              <a:r>
                <a:rPr lang="zh-CN" altLang="en-US" sz="2400">
                  <a:latin typeface="Times New Roman" pitchFamily="18" charset="0"/>
                </a:rPr>
                <a:t>  一般不提供给用户直接使用</a:t>
              </a:r>
            </a:p>
          </p:txBody>
        </p:sp>
        <p:sp>
          <p:nvSpPr>
            <p:cNvPr id="493582" name="Text Box 14"/>
            <p:cNvSpPr txBox="1">
              <a:spLocks noChangeArrowheads="1"/>
            </p:cNvSpPr>
            <p:nvPr/>
          </p:nvSpPr>
          <p:spPr bwMode="auto">
            <a:xfrm>
              <a:off x="576" y="1236"/>
              <a:ext cx="44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在出现事故时，由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自动产生并执行（隐指令）</a:t>
              </a:r>
            </a:p>
          </p:txBody>
        </p:sp>
      </p:grpSp>
      <p:sp>
        <p:nvSpPr>
          <p:cNvPr id="493583" name="Text Box 15"/>
          <p:cNvSpPr txBox="1">
            <a:spLocks noChangeArrowheads="1"/>
          </p:cNvSpPr>
          <p:nvPr/>
        </p:nvSpPr>
        <p:spPr bwMode="auto">
          <a:xfrm>
            <a:off x="4632325" y="5146675"/>
            <a:ext cx="1693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AL, DX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93584" name="Text Box 16"/>
          <p:cNvSpPr txBox="1">
            <a:spLocks noChangeArrowheads="1"/>
          </p:cNvSpPr>
          <p:nvPr/>
        </p:nvSpPr>
        <p:spPr bwMode="auto">
          <a:xfrm>
            <a:off x="4648200" y="5146675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AX, DX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03325" y="4638675"/>
            <a:ext cx="5959475" cy="457200"/>
            <a:chOff x="758" y="2922"/>
            <a:chExt cx="3754" cy="288"/>
          </a:xfrm>
        </p:grpSpPr>
        <p:sp>
          <p:nvSpPr>
            <p:cNvPr id="493586" name="Text Box 18"/>
            <p:cNvSpPr txBox="1">
              <a:spLocks noChangeArrowheads="1"/>
            </p:cNvSpPr>
            <p:nvPr/>
          </p:nvSpPr>
          <p:spPr bwMode="auto">
            <a:xfrm>
              <a:off x="758" y="2922"/>
              <a:ext cx="37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入              端口地址             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的寄存器</a:t>
              </a:r>
            </a:p>
          </p:txBody>
        </p:sp>
        <p:sp>
          <p:nvSpPr>
            <p:cNvPr id="493587" name="Line 19"/>
            <p:cNvSpPr>
              <a:spLocks noChangeShapeType="1"/>
            </p:cNvSpPr>
            <p:nvPr/>
          </p:nvSpPr>
          <p:spPr bwMode="auto">
            <a:xfrm>
              <a:off x="2544" y="307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03325" y="5661025"/>
            <a:ext cx="5883275" cy="457200"/>
            <a:chOff x="758" y="3566"/>
            <a:chExt cx="3706" cy="288"/>
          </a:xfrm>
        </p:grpSpPr>
        <p:sp>
          <p:nvSpPr>
            <p:cNvPr id="493589" name="Text Box 21"/>
            <p:cNvSpPr txBox="1">
              <a:spLocks noChangeArrowheads="1"/>
            </p:cNvSpPr>
            <p:nvPr/>
          </p:nvSpPr>
          <p:spPr bwMode="auto">
            <a:xfrm>
              <a:off x="758" y="3566"/>
              <a:ext cx="37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出    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的寄存器               端口地址</a:t>
              </a:r>
            </a:p>
          </p:txBody>
        </p:sp>
        <p:sp>
          <p:nvSpPr>
            <p:cNvPr id="493590" name="Line 22"/>
            <p:cNvSpPr>
              <a:spLocks noChangeShapeType="1"/>
            </p:cNvSpPr>
            <p:nvPr/>
          </p:nvSpPr>
          <p:spPr bwMode="auto">
            <a:xfrm>
              <a:off x="2544" y="369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3591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7.2</a:t>
            </a:r>
          </a:p>
        </p:txBody>
      </p:sp>
      <p:sp>
        <p:nvSpPr>
          <p:cNvPr id="493592" name="Text Box 24"/>
          <p:cNvSpPr txBox="1">
            <a:spLocks noChangeArrowheads="1"/>
          </p:cNvSpPr>
          <p:nvPr/>
        </p:nvSpPr>
        <p:spPr bwMode="auto">
          <a:xfrm>
            <a:off x="1577975" y="5146675"/>
            <a:ext cx="838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如</a:t>
            </a:r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1577975" y="6137275"/>
            <a:ext cx="838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如</a:t>
            </a:r>
          </a:p>
        </p:txBody>
      </p:sp>
      <p:sp>
        <p:nvSpPr>
          <p:cNvPr id="493594" name="Text Box 26"/>
          <p:cNvSpPr txBox="1">
            <a:spLocks noChangeArrowheads="1"/>
          </p:cNvSpPr>
          <p:nvPr/>
        </p:nvSpPr>
        <p:spPr bwMode="auto">
          <a:xfrm>
            <a:off x="2422525" y="514985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  AL, </a:t>
            </a:r>
            <a:r>
              <a:rPr lang="en-US" altLang="zh-CN" sz="2400" i="1">
                <a:latin typeface="Times New Roman" pitchFamily="18" charset="0"/>
              </a:rPr>
              <a:t>n</a:t>
            </a:r>
          </a:p>
        </p:txBody>
      </p:sp>
      <p:sp>
        <p:nvSpPr>
          <p:cNvPr id="493595" name="Text Box 27"/>
          <p:cNvSpPr txBox="1">
            <a:spLocks noChangeArrowheads="1"/>
          </p:cNvSpPr>
          <p:nvPr/>
        </p:nvSpPr>
        <p:spPr bwMode="auto">
          <a:xfrm>
            <a:off x="2338388" y="6137275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OUT  </a:t>
            </a: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, AL</a:t>
            </a:r>
          </a:p>
        </p:txBody>
      </p:sp>
      <p:sp>
        <p:nvSpPr>
          <p:cNvPr id="493597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1" grpId="0" autoUpdateAnimBg="0"/>
      <p:bldP spid="493572" grpId="0" autoUpdateAnimBg="0"/>
      <p:bldP spid="493573" grpId="0" autoUpdateAnimBg="0"/>
      <p:bldP spid="493575" grpId="0" autoUpdateAnimBg="0"/>
      <p:bldP spid="493576" grpId="0" autoUpdateAnimBg="0"/>
      <p:bldP spid="493577" grpId="0" autoUpdateAnimBg="0"/>
      <p:bldP spid="493578" grpId="0" autoUpdateAnimBg="0"/>
      <p:bldP spid="493579" grpId="0" autoUpdateAnimBg="0"/>
      <p:bldP spid="493583" grpId="0" autoUpdateAnimBg="0"/>
      <p:bldP spid="493584" grpId="0" autoUpdateAnimBg="0"/>
      <p:bldP spid="493592" grpId="0" autoUpdateAnimBg="0"/>
      <p:bldP spid="493593" grpId="0" autoUpdateAnimBg="0"/>
      <p:bldP spid="493594" grpId="0" autoUpdateAnimBg="0"/>
      <p:bldP spid="49359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7.3   寻 址 方 式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33528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寻址方式</a:t>
            </a:r>
            <a:r>
              <a:rPr lang="zh-CN" altLang="en-US" sz="2800">
                <a:latin typeface="Times New Roman" pitchFamily="18" charset="0"/>
              </a:rPr>
              <a:t>  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2819400" y="1600200"/>
            <a:ext cx="5486400" cy="11604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确定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本条指令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操作数地址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下一条 </a:t>
            </a:r>
            <a:r>
              <a:rPr lang="zh-CN" altLang="en-US" sz="2800">
                <a:latin typeface="Times New Roman" pitchFamily="18" charset="0"/>
              </a:rPr>
              <a:t>欲执行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指令地址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1400" y="3352800"/>
            <a:ext cx="3124200" cy="1981200"/>
            <a:chOff x="2256" y="2112"/>
            <a:chExt cx="1968" cy="1248"/>
          </a:xfrm>
        </p:grpSpPr>
        <p:sp>
          <p:nvSpPr>
            <p:cNvPr id="494598" name="Text Box 6"/>
            <p:cNvSpPr txBox="1">
              <a:spLocks noChangeArrowheads="1"/>
            </p:cNvSpPr>
            <p:nvPr/>
          </p:nvSpPr>
          <p:spPr bwMode="auto">
            <a:xfrm>
              <a:off x="2256" y="2112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 smtClean="0">
                  <a:latin typeface="Times New Roman" pitchFamily="18" charset="0"/>
                </a:rPr>
                <a:t>数据寻址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494599" name="Text Box 7"/>
            <p:cNvSpPr txBox="1">
              <a:spLocks noChangeArrowheads="1"/>
            </p:cNvSpPr>
            <p:nvPr/>
          </p:nvSpPr>
          <p:spPr bwMode="auto">
            <a:xfrm>
              <a:off x="2256" y="3033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 smtClean="0">
                  <a:latin typeface="Times New Roman" pitchFamily="18" charset="0"/>
                </a:rPr>
                <a:t>指令寻址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</p:grpSp>
      <p:sp>
        <p:nvSpPr>
          <p:cNvPr id="494600" name="AutoShape 8"/>
          <p:cNvSpPr>
            <a:spLocks/>
          </p:cNvSpPr>
          <p:nvPr/>
        </p:nvSpPr>
        <p:spPr bwMode="auto">
          <a:xfrm>
            <a:off x="3352800" y="3581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600200" y="4114800"/>
            <a:ext cx="1981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寻址方式</a:t>
            </a:r>
          </a:p>
        </p:txBody>
      </p:sp>
      <p:sp>
        <p:nvSpPr>
          <p:cNvPr id="494602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5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utoUpdateAnimBg="0"/>
      <p:bldP spid="494596" grpId="0" autoUpdateAnimBg="0"/>
      <p:bldP spid="494600" grpId="0" animBg="1"/>
      <p:bldP spid="49460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7.3   寻 址 方 式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288925" y="12573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一、指令寻址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203325" y="19192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顺序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74925" y="1941513"/>
            <a:ext cx="3086100" cy="519112"/>
            <a:chOff x="1622" y="1223"/>
            <a:chExt cx="1944" cy="327"/>
          </a:xfrm>
        </p:grpSpPr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1622" y="1223"/>
              <a:ext cx="19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( PC ) + 1           PC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2640" y="1373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5624" name="Text Box 8"/>
          <p:cNvSpPr txBox="1">
            <a:spLocks noChangeArrowheads="1"/>
          </p:cNvSpPr>
          <p:nvPr/>
        </p:nvSpPr>
        <p:spPr bwMode="auto">
          <a:xfrm>
            <a:off x="1203325" y="24526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跳跃</a:t>
            </a:r>
          </a:p>
        </p:txBody>
      </p:sp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2590800" y="248285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由转移指令指出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50925" y="3035300"/>
            <a:ext cx="8112125" cy="3594100"/>
            <a:chOff x="662" y="1912"/>
            <a:chExt cx="5110" cy="2264"/>
          </a:xfrm>
        </p:grpSpPr>
        <p:sp>
          <p:nvSpPr>
            <p:cNvPr id="495627" name="Rectangle 11"/>
            <p:cNvSpPr>
              <a:spLocks noChangeArrowheads="1"/>
            </p:cNvSpPr>
            <p:nvPr/>
          </p:nvSpPr>
          <p:spPr bwMode="auto">
            <a:xfrm>
              <a:off x="2592" y="2168"/>
              <a:ext cx="1488" cy="19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8" name="Text Box 12"/>
            <p:cNvSpPr txBox="1">
              <a:spLocks noChangeArrowheads="1"/>
            </p:cNvSpPr>
            <p:nvPr/>
          </p:nvSpPr>
          <p:spPr bwMode="auto">
            <a:xfrm>
              <a:off x="2640" y="2212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              1000</a:t>
              </a:r>
            </a:p>
          </p:txBody>
        </p:sp>
        <p:sp>
          <p:nvSpPr>
            <p:cNvPr id="495629" name="Text Box 13"/>
            <p:cNvSpPr txBox="1">
              <a:spLocks noChangeArrowheads="1"/>
            </p:cNvSpPr>
            <p:nvPr/>
          </p:nvSpPr>
          <p:spPr bwMode="auto">
            <a:xfrm>
              <a:off x="2640" y="2403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ADD              1001</a:t>
              </a:r>
            </a:p>
          </p:txBody>
        </p:sp>
        <p:sp>
          <p:nvSpPr>
            <p:cNvPr id="495630" name="Text Box 14"/>
            <p:cNvSpPr txBox="1">
              <a:spLocks noChangeArrowheads="1"/>
            </p:cNvSpPr>
            <p:nvPr/>
          </p:nvSpPr>
          <p:spPr bwMode="auto">
            <a:xfrm>
              <a:off x="2640" y="2593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DEC              1200</a:t>
              </a:r>
            </a:p>
          </p:txBody>
        </p:sp>
        <p:sp>
          <p:nvSpPr>
            <p:cNvPr id="495631" name="Text Box 15"/>
            <p:cNvSpPr txBox="1">
              <a:spLocks noChangeArrowheads="1"/>
            </p:cNvSpPr>
            <p:nvPr/>
          </p:nvSpPr>
          <p:spPr bwMode="auto">
            <a:xfrm>
              <a:off x="2640" y="2783"/>
              <a:ext cx="13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JMP                    7</a:t>
              </a:r>
            </a:p>
          </p:txBody>
        </p:sp>
        <p:sp>
          <p:nvSpPr>
            <p:cNvPr id="495632" name="Text Box 16"/>
            <p:cNvSpPr txBox="1">
              <a:spLocks noChangeArrowheads="1"/>
            </p:cNvSpPr>
            <p:nvPr/>
          </p:nvSpPr>
          <p:spPr bwMode="auto">
            <a:xfrm>
              <a:off x="2640" y="2970"/>
              <a:ext cx="13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              2000</a:t>
              </a:r>
            </a:p>
          </p:txBody>
        </p:sp>
        <p:sp>
          <p:nvSpPr>
            <p:cNvPr id="495633" name="Text Box 17"/>
            <p:cNvSpPr txBox="1">
              <a:spLocks noChangeArrowheads="1"/>
            </p:cNvSpPr>
            <p:nvPr/>
          </p:nvSpPr>
          <p:spPr bwMode="auto">
            <a:xfrm>
              <a:off x="2640" y="3165"/>
              <a:ext cx="1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SUB               2001</a:t>
              </a:r>
            </a:p>
          </p:txBody>
        </p:sp>
        <p:sp>
          <p:nvSpPr>
            <p:cNvPr id="495634" name="Text Box 18"/>
            <p:cNvSpPr txBox="1">
              <a:spLocks noChangeArrowheads="1"/>
            </p:cNvSpPr>
            <p:nvPr/>
          </p:nvSpPr>
          <p:spPr bwMode="auto">
            <a:xfrm>
              <a:off x="2640" y="3355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INC</a:t>
              </a:r>
            </a:p>
          </p:txBody>
        </p:sp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2640" y="3546"/>
              <a:ext cx="1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STA              2500</a:t>
              </a:r>
            </a:p>
          </p:txBody>
        </p:sp>
        <p:sp>
          <p:nvSpPr>
            <p:cNvPr id="495636" name="Text Box 20"/>
            <p:cNvSpPr txBox="1">
              <a:spLocks noChangeArrowheads="1"/>
            </p:cNvSpPr>
            <p:nvPr/>
          </p:nvSpPr>
          <p:spPr bwMode="auto">
            <a:xfrm>
              <a:off x="2640" y="3737"/>
              <a:ext cx="12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LDA             1100</a:t>
              </a:r>
            </a:p>
          </p:txBody>
        </p:sp>
        <p:sp>
          <p:nvSpPr>
            <p:cNvPr id="495637" name="Text Box 21"/>
            <p:cNvSpPr txBox="1">
              <a:spLocks noChangeArrowheads="1"/>
            </p:cNvSpPr>
            <p:nvPr/>
          </p:nvSpPr>
          <p:spPr bwMode="auto">
            <a:xfrm>
              <a:off x="3168" y="3940"/>
              <a:ext cx="308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495638" name="Text Box 22"/>
            <p:cNvSpPr txBox="1">
              <a:spLocks noChangeArrowheads="1"/>
            </p:cNvSpPr>
            <p:nvPr/>
          </p:nvSpPr>
          <p:spPr bwMode="auto">
            <a:xfrm>
              <a:off x="2198" y="22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2198" y="24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5640" name="Text Box 24"/>
            <p:cNvSpPr txBox="1">
              <a:spLocks noChangeArrowheads="1"/>
            </p:cNvSpPr>
            <p:nvPr/>
          </p:nvSpPr>
          <p:spPr bwMode="auto">
            <a:xfrm>
              <a:off x="2198" y="25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5641" name="Text Box 25"/>
            <p:cNvSpPr txBox="1">
              <a:spLocks noChangeArrowheads="1"/>
            </p:cNvSpPr>
            <p:nvPr/>
          </p:nvSpPr>
          <p:spPr bwMode="auto">
            <a:xfrm>
              <a:off x="2198" y="27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5642" name="Text Box 26"/>
            <p:cNvSpPr txBox="1">
              <a:spLocks noChangeArrowheads="1"/>
            </p:cNvSpPr>
            <p:nvPr/>
          </p:nvSpPr>
          <p:spPr bwMode="auto">
            <a:xfrm>
              <a:off x="2198" y="29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2198" y="316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5644" name="Text Box 28"/>
            <p:cNvSpPr txBox="1">
              <a:spLocks noChangeArrowheads="1"/>
            </p:cNvSpPr>
            <p:nvPr/>
          </p:nvSpPr>
          <p:spPr bwMode="auto">
            <a:xfrm>
              <a:off x="2198" y="33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95645" name="Text Box 29"/>
            <p:cNvSpPr txBox="1">
              <a:spLocks noChangeArrowheads="1"/>
            </p:cNvSpPr>
            <p:nvPr/>
          </p:nvSpPr>
          <p:spPr bwMode="auto">
            <a:xfrm>
              <a:off x="2198" y="35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5646" name="Text Box 30"/>
            <p:cNvSpPr txBox="1">
              <a:spLocks noChangeArrowheads="1"/>
            </p:cNvSpPr>
            <p:nvPr/>
          </p:nvSpPr>
          <p:spPr bwMode="auto">
            <a:xfrm>
              <a:off x="2198" y="37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5647" name="Text Box 31"/>
            <p:cNvSpPr txBox="1">
              <a:spLocks noChangeArrowheads="1"/>
            </p:cNvSpPr>
            <p:nvPr/>
          </p:nvSpPr>
          <p:spPr bwMode="auto">
            <a:xfrm>
              <a:off x="2198" y="39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95648" name="Rectangle 32"/>
            <p:cNvSpPr>
              <a:spLocks noChangeArrowheads="1"/>
            </p:cNvSpPr>
            <p:nvPr/>
          </p:nvSpPr>
          <p:spPr bwMode="auto">
            <a:xfrm>
              <a:off x="1248" y="2168"/>
              <a:ext cx="528" cy="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49" name="Text Box 33"/>
            <p:cNvSpPr txBox="1">
              <a:spLocks noChangeArrowheads="1"/>
            </p:cNvSpPr>
            <p:nvPr/>
          </p:nvSpPr>
          <p:spPr bwMode="auto">
            <a:xfrm>
              <a:off x="1344" y="2160"/>
              <a:ext cx="3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495650" name="Line 34"/>
            <p:cNvSpPr>
              <a:spLocks noChangeShapeType="1"/>
            </p:cNvSpPr>
            <p:nvPr/>
          </p:nvSpPr>
          <p:spPr bwMode="auto">
            <a:xfrm flipH="1">
              <a:off x="1776" y="227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5651" name="AutoShape 35"/>
            <p:cNvSpPr>
              <a:spLocks noChangeArrowheads="1"/>
            </p:cNvSpPr>
            <p:nvPr/>
          </p:nvSpPr>
          <p:spPr bwMode="auto">
            <a:xfrm rot="9300000">
              <a:off x="1000" y="2243"/>
              <a:ext cx="192" cy="330"/>
            </a:xfrm>
            <a:prstGeom prst="curvedLeftArrow">
              <a:avLst>
                <a:gd name="adj1" fmla="val 25996"/>
                <a:gd name="adj2" fmla="val 62026"/>
                <a:gd name="adj3" fmla="val 445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52" name="Text Box 36"/>
            <p:cNvSpPr txBox="1">
              <a:spLocks noChangeArrowheads="1"/>
            </p:cNvSpPr>
            <p:nvPr/>
          </p:nvSpPr>
          <p:spPr bwMode="auto">
            <a:xfrm>
              <a:off x="662" y="2322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495653" name="Freeform 37"/>
            <p:cNvSpPr>
              <a:spLocks/>
            </p:cNvSpPr>
            <p:nvPr/>
          </p:nvSpPr>
          <p:spPr bwMode="auto">
            <a:xfrm>
              <a:off x="1488" y="1912"/>
              <a:ext cx="2880" cy="952"/>
            </a:xfrm>
            <a:custGeom>
              <a:avLst/>
              <a:gdLst/>
              <a:ahLst/>
              <a:cxnLst>
                <a:cxn ang="0">
                  <a:pos x="2592" y="1248"/>
                </a:cxn>
                <a:cxn ang="0">
                  <a:pos x="2880" y="1248"/>
                </a:cxn>
                <a:cxn ang="0">
                  <a:pos x="2880" y="0"/>
                </a:cxn>
                <a:cxn ang="0">
                  <a:pos x="0" y="0"/>
                </a:cxn>
                <a:cxn ang="0">
                  <a:pos x="0" y="336"/>
                </a:cxn>
              </a:cxnLst>
              <a:rect l="0" t="0" r="r" b="b"/>
              <a:pathLst>
                <a:path w="2880" h="1248">
                  <a:moveTo>
                    <a:pt x="2592" y="1248"/>
                  </a:moveTo>
                  <a:lnTo>
                    <a:pt x="2880" y="1248"/>
                  </a:lnTo>
                  <a:lnTo>
                    <a:pt x="2880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5654" name="Text Box 38"/>
            <p:cNvSpPr txBox="1">
              <a:spLocks noChangeArrowheads="1"/>
            </p:cNvSpPr>
            <p:nvPr/>
          </p:nvSpPr>
          <p:spPr bwMode="auto">
            <a:xfrm>
              <a:off x="4368" y="1920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指令地址寻址方式</a:t>
              </a:r>
            </a:p>
          </p:txBody>
        </p:sp>
        <p:sp>
          <p:nvSpPr>
            <p:cNvPr id="495655" name="Text Box 39"/>
            <p:cNvSpPr txBox="1">
              <a:spLocks noChangeArrowheads="1"/>
            </p:cNvSpPr>
            <p:nvPr/>
          </p:nvSpPr>
          <p:spPr bwMode="auto">
            <a:xfrm>
              <a:off x="1910" y="191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指令地址</a:t>
              </a:r>
            </a:p>
          </p:txBody>
        </p:sp>
        <p:sp>
          <p:nvSpPr>
            <p:cNvPr id="495656" name="Text Box 40"/>
            <p:cNvSpPr txBox="1">
              <a:spLocks noChangeArrowheads="1"/>
            </p:cNvSpPr>
            <p:nvPr/>
          </p:nvSpPr>
          <p:spPr bwMode="auto">
            <a:xfrm>
              <a:off x="2966" y="191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352800" y="3794125"/>
            <a:ext cx="4940300" cy="396875"/>
            <a:chOff x="2112" y="2390"/>
            <a:chExt cx="3112" cy="250"/>
          </a:xfrm>
        </p:grpSpPr>
        <p:sp>
          <p:nvSpPr>
            <p:cNvPr id="495658" name="Text Box 42"/>
            <p:cNvSpPr txBox="1">
              <a:spLocks noChangeArrowheads="1"/>
            </p:cNvSpPr>
            <p:nvPr/>
          </p:nvSpPr>
          <p:spPr bwMode="auto">
            <a:xfrm>
              <a:off x="4464" y="239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59" name="Rectangle 43"/>
            <p:cNvSpPr>
              <a:spLocks noChangeArrowheads="1"/>
            </p:cNvSpPr>
            <p:nvPr/>
          </p:nvSpPr>
          <p:spPr bwMode="auto">
            <a:xfrm>
              <a:off x="2112" y="2400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352800" y="4098925"/>
            <a:ext cx="4940300" cy="396875"/>
            <a:chOff x="2112" y="2582"/>
            <a:chExt cx="3112" cy="250"/>
          </a:xfrm>
        </p:grpSpPr>
        <p:sp>
          <p:nvSpPr>
            <p:cNvPr id="495661" name="Text Box 45"/>
            <p:cNvSpPr txBox="1">
              <a:spLocks noChangeArrowheads="1"/>
            </p:cNvSpPr>
            <p:nvPr/>
          </p:nvSpPr>
          <p:spPr bwMode="auto">
            <a:xfrm>
              <a:off x="4464" y="258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62" name="Rectangle 46"/>
            <p:cNvSpPr>
              <a:spLocks noChangeArrowheads="1"/>
            </p:cNvSpPr>
            <p:nvPr/>
          </p:nvSpPr>
          <p:spPr bwMode="auto">
            <a:xfrm>
              <a:off x="2112" y="259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52800" y="4403725"/>
            <a:ext cx="4940300" cy="396875"/>
            <a:chOff x="2112" y="2774"/>
            <a:chExt cx="3112" cy="250"/>
          </a:xfrm>
        </p:grpSpPr>
        <p:sp>
          <p:nvSpPr>
            <p:cNvPr id="495664" name="Text Box 48"/>
            <p:cNvSpPr txBox="1">
              <a:spLocks noChangeArrowheads="1"/>
            </p:cNvSpPr>
            <p:nvPr/>
          </p:nvSpPr>
          <p:spPr bwMode="auto">
            <a:xfrm>
              <a:off x="4464" y="277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65" name="Rectangle 49"/>
            <p:cNvSpPr>
              <a:spLocks noChangeArrowheads="1"/>
            </p:cNvSpPr>
            <p:nvPr/>
          </p:nvSpPr>
          <p:spPr bwMode="auto">
            <a:xfrm>
              <a:off x="2112" y="278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352800" y="5622925"/>
            <a:ext cx="4940300" cy="396875"/>
            <a:chOff x="2112" y="3542"/>
            <a:chExt cx="3112" cy="250"/>
          </a:xfrm>
        </p:grpSpPr>
        <p:sp>
          <p:nvSpPr>
            <p:cNvPr id="495667" name="Text Box 51"/>
            <p:cNvSpPr txBox="1">
              <a:spLocks noChangeArrowheads="1"/>
            </p:cNvSpPr>
            <p:nvPr/>
          </p:nvSpPr>
          <p:spPr bwMode="auto">
            <a:xfrm>
              <a:off x="4464" y="354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跳跃寻址</a:t>
              </a:r>
            </a:p>
          </p:txBody>
        </p:sp>
        <p:sp>
          <p:nvSpPr>
            <p:cNvPr id="495668" name="Rectangle 52"/>
            <p:cNvSpPr>
              <a:spLocks noChangeArrowheads="1"/>
            </p:cNvSpPr>
            <p:nvPr/>
          </p:nvSpPr>
          <p:spPr bwMode="auto">
            <a:xfrm>
              <a:off x="2112" y="355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3352800" y="5927725"/>
            <a:ext cx="4940300" cy="396875"/>
            <a:chOff x="2112" y="3734"/>
            <a:chExt cx="3112" cy="250"/>
          </a:xfrm>
        </p:grpSpPr>
        <p:sp>
          <p:nvSpPr>
            <p:cNvPr id="495670" name="Text Box 54"/>
            <p:cNvSpPr txBox="1">
              <a:spLocks noChangeArrowheads="1"/>
            </p:cNvSpPr>
            <p:nvPr/>
          </p:nvSpPr>
          <p:spPr bwMode="auto">
            <a:xfrm>
              <a:off x="4464" y="373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顺序寻址</a:t>
              </a:r>
            </a:p>
          </p:txBody>
        </p:sp>
        <p:sp>
          <p:nvSpPr>
            <p:cNvPr id="495671" name="Rectangle 55"/>
            <p:cNvSpPr>
              <a:spLocks noChangeArrowheads="1"/>
            </p:cNvSpPr>
            <p:nvPr/>
          </p:nvSpPr>
          <p:spPr bwMode="auto">
            <a:xfrm>
              <a:off x="2112" y="3744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495672" name="AutoShape 5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4" grpId="0" autoUpdateAnimBg="0"/>
      <p:bldP spid="4956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Text Box 2"/>
          <p:cNvSpPr txBox="1">
            <a:spLocks noChangeArrowheads="1"/>
          </p:cNvSpPr>
          <p:nvPr/>
        </p:nvSpPr>
        <p:spPr bwMode="auto">
          <a:xfrm>
            <a:off x="517525" y="168275"/>
            <a:ext cx="4740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特例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14500" y="738188"/>
            <a:ext cx="3633788" cy="766762"/>
            <a:chOff x="1080" y="465"/>
            <a:chExt cx="2289" cy="483"/>
          </a:xfrm>
        </p:grpSpPr>
        <p:sp>
          <p:nvSpPr>
            <p:cNvPr id="772100" name="Text Box 4"/>
            <p:cNvSpPr txBox="1">
              <a:spLocks noChangeArrowheads="1"/>
            </p:cNvSpPr>
            <p:nvPr/>
          </p:nvSpPr>
          <p:spPr bwMode="auto">
            <a:xfrm>
              <a:off x="1080" y="522"/>
              <a:ext cx="22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  =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      = – 0.100      0</a:t>
              </a:r>
              <a:endParaRPr lang="en-US" altLang="zh-CN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7" y="465"/>
              <a:ext cx="241" cy="483"/>
              <a:chOff x="1727" y="465"/>
              <a:chExt cx="241" cy="483"/>
            </a:xfrm>
          </p:grpSpPr>
          <p:sp>
            <p:nvSpPr>
              <p:cNvPr id="772102" name="Text Box 6"/>
              <p:cNvSpPr txBox="1">
                <a:spLocks noChangeArrowheads="1"/>
              </p:cNvSpPr>
              <p:nvPr/>
            </p:nvSpPr>
            <p:spPr bwMode="auto">
              <a:xfrm>
                <a:off x="1727" y="465"/>
                <a:ext cx="2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000">
                    <a:latin typeface="Times New Roman" pitchFamily="18" charset="0"/>
                  </a:rPr>
                  <a:t> </a:t>
                </a:r>
                <a:r>
                  <a:rPr lang="zh-CN" altLang="en-US" sz="22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72103" name="Text Box 7"/>
              <p:cNvSpPr txBox="1">
                <a:spLocks noChangeArrowheads="1"/>
              </p:cNvSpPr>
              <p:nvPr/>
            </p:nvSpPr>
            <p:spPr bwMode="auto">
              <a:xfrm>
                <a:off x="1755" y="679"/>
                <a:ext cx="20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72104" name="Line 8"/>
              <p:cNvSpPr>
                <a:spLocks noChangeShapeType="1"/>
              </p:cNvSpPr>
              <p:nvPr/>
            </p:nvSpPr>
            <p:spPr bwMode="auto">
              <a:xfrm>
                <a:off x="1755" y="712"/>
                <a:ext cx="2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2105" name="Text Box 9"/>
            <p:cNvSpPr txBox="1">
              <a:spLocks noChangeArrowheads="1"/>
            </p:cNvSpPr>
            <p:nvPr/>
          </p:nvSpPr>
          <p:spPr bwMode="auto">
            <a:xfrm>
              <a:off x="2766" y="474"/>
              <a:ext cx="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…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19200" y="2717800"/>
            <a:ext cx="4448175" cy="741363"/>
            <a:chOff x="768" y="1712"/>
            <a:chExt cx="2802" cy="467"/>
          </a:xfrm>
        </p:grpSpPr>
        <p:sp>
          <p:nvSpPr>
            <p:cNvPr id="772107" name="Text Box 11"/>
            <p:cNvSpPr txBox="1">
              <a:spLocks noChangeArrowheads="1"/>
            </p:cNvSpPr>
            <p:nvPr/>
          </p:nvSpPr>
          <p:spPr bwMode="auto">
            <a:xfrm>
              <a:off x="768" y="1770"/>
              <a:ext cx="28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∴   [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 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不是规格化的数</a:t>
              </a:r>
            </a:p>
          </p:txBody>
        </p:sp>
        <p:sp>
          <p:nvSpPr>
            <p:cNvPr id="772108" name="Text Box 12"/>
            <p:cNvSpPr txBox="1">
              <a:spLocks noChangeArrowheads="1"/>
            </p:cNvSpPr>
            <p:nvPr/>
          </p:nvSpPr>
          <p:spPr bwMode="auto">
            <a:xfrm>
              <a:off x="1440" y="1712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72109" name="Text Box 13"/>
            <p:cNvSpPr txBox="1">
              <a:spLocks noChangeArrowheads="1"/>
            </p:cNvSpPr>
            <p:nvPr/>
          </p:nvSpPr>
          <p:spPr bwMode="auto">
            <a:xfrm>
              <a:off x="1450" y="1910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72110" name="Line 14"/>
            <p:cNvSpPr>
              <a:spLocks noChangeShapeType="1"/>
            </p:cNvSpPr>
            <p:nvPr/>
          </p:nvSpPr>
          <p:spPr bwMode="auto">
            <a:xfrm>
              <a:off x="1450" y="1959"/>
              <a:ext cx="2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2111" name="Text Box 15"/>
          <p:cNvSpPr txBox="1">
            <a:spLocks noChangeArrowheads="1"/>
          </p:cNvSpPr>
          <p:nvPr/>
        </p:nvSpPr>
        <p:spPr bwMode="auto">
          <a:xfrm>
            <a:off x="1866900" y="4105275"/>
            <a:ext cx="1208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 1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2112" name="Text Box 16"/>
          <p:cNvSpPr txBox="1">
            <a:spLocks noChangeArrowheads="1"/>
          </p:cNvSpPr>
          <p:nvPr/>
        </p:nvSpPr>
        <p:spPr bwMode="auto">
          <a:xfrm>
            <a:off x="1219200" y="5500688"/>
            <a:ext cx="3927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∴   [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–1]</a:t>
            </a:r>
            <a:r>
              <a:rPr lang="zh-CN" altLang="en-US" sz="24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是规格化的数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1490663"/>
            <a:ext cx="3162300" cy="647700"/>
            <a:chOff x="710" y="537"/>
            <a:chExt cx="1992" cy="408"/>
          </a:xfrm>
        </p:grpSpPr>
        <p:sp>
          <p:nvSpPr>
            <p:cNvPr id="772114" name="Text Box 18"/>
            <p:cNvSpPr txBox="1">
              <a:spLocks noChangeArrowheads="1"/>
            </p:cNvSpPr>
            <p:nvPr/>
          </p:nvSpPr>
          <p:spPr bwMode="auto">
            <a:xfrm>
              <a:off x="710" y="618"/>
              <a:ext cx="1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1 . 1 0 0       0</a:t>
              </a:r>
            </a:p>
          </p:txBody>
        </p:sp>
        <p:sp>
          <p:nvSpPr>
            <p:cNvPr id="772115" name="Text Box 19"/>
            <p:cNvSpPr txBox="1">
              <a:spLocks noChangeArrowheads="1"/>
            </p:cNvSpPr>
            <p:nvPr/>
          </p:nvSpPr>
          <p:spPr bwMode="auto">
            <a:xfrm>
              <a:off x="2156" y="53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371600" y="2105025"/>
            <a:ext cx="3162300" cy="595313"/>
            <a:chOff x="720" y="921"/>
            <a:chExt cx="1992" cy="375"/>
          </a:xfrm>
        </p:grpSpPr>
        <p:sp>
          <p:nvSpPr>
            <p:cNvPr id="772117" name="Text Box 21"/>
            <p:cNvSpPr txBox="1">
              <a:spLocks noChangeArrowheads="1"/>
            </p:cNvSpPr>
            <p:nvPr/>
          </p:nvSpPr>
          <p:spPr bwMode="auto">
            <a:xfrm>
              <a:off x="720" y="969"/>
              <a:ext cx="1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 . 1 0 0       0</a:t>
              </a:r>
            </a:p>
          </p:txBody>
        </p:sp>
        <p:sp>
          <p:nvSpPr>
            <p:cNvPr id="772118" name="Text Box 22"/>
            <p:cNvSpPr txBox="1">
              <a:spLocks noChangeArrowheads="1"/>
            </p:cNvSpPr>
            <p:nvPr/>
          </p:nvSpPr>
          <p:spPr bwMode="auto">
            <a:xfrm>
              <a:off x="2156" y="92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371600" y="4764088"/>
            <a:ext cx="3162300" cy="595312"/>
            <a:chOff x="720" y="2400"/>
            <a:chExt cx="1992" cy="375"/>
          </a:xfrm>
        </p:grpSpPr>
        <p:sp>
          <p:nvSpPr>
            <p:cNvPr id="772120" name="Text Box 24"/>
            <p:cNvSpPr txBox="1">
              <a:spLocks noChangeArrowheads="1"/>
            </p:cNvSpPr>
            <p:nvPr/>
          </p:nvSpPr>
          <p:spPr bwMode="auto">
            <a:xfrm>
              <a:off x="720" y="2448"/>
              <a:ext cx="1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 . 0 0 0       0</a:t>
              </a:r>
            </a:p>
          </p:txBody>
        </p:sp>
        <p:sp>
          <p:nvSpPr>
            <p:cNvPr id="772121" name="Text Box 25"/>
            <p:cNvSpPr txBox="1">
              <a:spLocks noChangeArrowheads="1"/>
            </p:cNvSpPr>
            <p:nvPr/>
          </p:nvSpPr>
          <p:spPr bwMode="auto">
            <a:xfrm>
              <a:off x="2196" y="2400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sp>
        <p:nvSpPr>
          <p:cNvPr id="772122" name="AutoShape 26"/>
          <p:cNvSpPr>
            <a:spLocks noChangeArrowheads="1"/>
          </p:cNvSpPr>
          <p:nvPr/>
        </p:nvSpPr>
        <p:spPr bwMode="auto">
          <a:xfrm>
            <a:off x="2514600" y="2286000"/>
            <a:ext cx="6096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23" name="AutoShape 27"/>
          <p:cNvSpPr>
            <a:spLocks noChangeArrowheads="1"/>
          </p:cNvSpPr>
          <p:nvPr/>
        </p:nvSpPr>
        <p:spPr bwMode="auto">
          <a:xfrm>
            <a:off x="2514600" y="4876800"/>
            <a:ext cx="6096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24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6.4</a:t>
            </a:r>
          </a:p>
        </p:txBody>
      </p:sp>
      <p:sp>
        <p:nvSpPr>
          <p:cNvPr id="772125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3538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5. 溢出判断</a:t>
            </a: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761288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设机器数为补码，尾数为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规格化形式，</a:t>
            </a:r>
            <a:r>
              <a:rPr lang="zh-CN" altLang="en-US" sz="2800">
                <a:latin typeface="Times New Roman" pitchFamily="18" charset="0"/>
              </a:rPr>
              <a:t>并假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设阶符取 2 位，阶码的数值部分取 7 位，数符取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 位，尾数取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位，则该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 </a:t>
            </a:r>
            <a:r>
              <a:rPr lang="zh-CN" altLang="en-US" sz="2800">
                <a:latin typeface="Times New Roman" pitchFamily="18" charset="0"/>
              </a:rPr>
              <a:t>在数轴上的表示为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951163"/>
            <a:ext cx="7315200" cy="935037"/>
            <a:chOff x="480" y="1859"/>
            <a:chExt cx="4608" cy="589"/>
          </a:xfrm>
        </p:grpSpPr>
        <p:sp>
          <p:nvSpPr>
            <p:cNvPr id="778245" name="Line 5"/>
            <p:cNvSpPr>
              <a:spLocks noChangeShapeType="1"/>
            </p:cNvSpPr>
            <p:nvPr/>
          </p:nvSpPr>
          <p:spPr bwMode="auto">
            <a:xfrm>
              <a:off x="480" y="2448"/>
              <a:ext cx="460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46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732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47" name="Rectangle 7"/>
            <p:cNvSpPr>
              <a:spLocks noChangeArrowheads="1"/>
            </p:cNvSpPr>
            <p:nvPr/>
          </p:nvSpPr>
          <p:spPr bwMode="auto">
            <a:xfrm>
              <a:off x="2400" y="2160"/>
              <a:ext cx="732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48" name="Rectangle 8"/>
            <p:cNvSpPr>
              <a:spLocks noChangeArrowheads="1"/>
            </p:cNvSpPr>
            <p:nvPr/>
          </p:nvSpPr>
          <p:spPr bwMode="auto">
            <a:xfrm>
              <a:off x="4320" y="2162"/>
              <a:ext cx="732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49" name="Text Box 9"/>
            <p:cNvSpPr txBox="1">
              <a:spLocks noChangeArrowheads="1"/>
            </p:cNvSpPr>
            <p:nvPr/>
          </p:nvSpPr>
          <p:spPr bwMode="auto">
            <a:xfrm>
              <a:off x="566" y="1859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778250" name="Text Box 10"/>
            <p:cNvSpPr txBox="1">
              <a:spLocks noChangeArrowheads="1"/>
            </p:cNvSpPr>
            <p:nvPr/>
          </p:nvSpPr>
          <p:spPr bwMode="auto">
            <a:xfrm>
              <a:off x="2506" y="1859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下溢</a:t>
              </a:r>
            </a:p>
          </p:txBody>
        </p:sp>
        <p:sp>
          <p:nvSpPr>
            <p:cNvPr id="778251" name="Text Box 11"/>
            <p:cNvSpPr txBox="1">
              <a:spLocks noChangeArrowheads="1"/>
            </p:cNvSpPr>
            <p:nvPr/>
          </p:nvSpPr>
          <p:spPr bwMode="auto">
            <a:xfrm>
              <a:off x="4426" y="1859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778252" name="Text Box 12"/>
            <p:cNvSpPr txBox="1">
              <a:spLocks noChangeArrowheads="1"/>
            </p:cNvSpPr>
            <p:nvPr/>
          </p:nvSpPr>
          <p:spPr bwMode="auto">
            <a:xfrm>
              <a:off x="1392" y="1962"/>
              <a:ext cx="76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对应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负浮点数</a:t>
              </a:r>
            </a:p>
          </p:txBody>
        </p:sp>
        <p:sp>
          <p:nvSpPr>
            <p:cNvPr id="778253" name="Text Box 13"/>
            <p:cNvSpPr txBox="1">
              <a:spLocks noChangeArrowheads="1"/>
            </p:cNvSpPr>
            <p:nvPr/>
          </p:nvSpPr>
          <p:spPr bwMode="auto">
            <a:xfrm>
              <a:off x="3320" y="1968"/>
              <a:ext cx="76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对应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正浮点数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0" y="4595813"/>
            <a:ext cx="2554288" cy="463550"/>
            <a:chOff x="480" y="2799"/>
            <a:chExt cx="1609" cy="292"/>
          </a:xfrm>
        </p:grpSpPr>
        <p:sp>
          <p:nvSpPr>
            <p:cNvPr id="778255" name="Text Box 15"/>
            <p:cNvSpPr txBox="1">
              <a:spLocks noChangeArrowheads="1"/>
            </p:cNvSpPr>
            <p:nvPr/>
          </p:nvSpPr>
          <p:spPr bwMode="auto">
            <a:xfrm>
              <a:off x="480" y="2841"/>
              <a:ext cx="1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00,1111111;11.00      0</a:t>
              </a:r>
            </a:p>
          </p:txBody>
        </p:sp>
        <p:sp>
          <p:nvSpPr>
            <p:cNvPr id="778256" name="Text Box 16"/>
            <p:cNvSpPr txBox="1">
              <a:spLocks noChangeArrowheads="1"/>
            </p:cNvSpPr>
            <p:nvPr/>
          </p:nvSpPr>
          <p:spPr bwMode="auto">
            <a:xfrm>
              <a:off x="1700" y="2799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30913" y="4595813"/>
            <a:ext cx="2427287" cy="463550"/>
            <a:chOff x="3799" y="2799"/>
            <a:chExt cx="1529" cy="292"/>
          </a:xfrm>
        </p:grpSpPr>
        <p:sp>
          <p:nvSpPr>
            <p:cNvPr id="778258" name="Text Box 18"/>
            <p:cNvSpPr txBox="1">
              <a:spLocks noChangeArrowheads="1"/>
            </p:cNvSpPr>
            <p:nvPr/>
          </p:nvSpPr>
          <p:spPr bwMode="auto">
            <a:xfrm>
              <a:off x="3799" y="2841"/>
              <a:ext cx="15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00,1111111;00.11    1</a:t>
              </a:r>
            </a:p>
          </p:txBody>
        </p:sp>
        <p:sp>
          <p:nvSpPr>
            <p:cNvPr id="778259" name="Text Box 19"/>
            <p:cNvSpPr txBox="1">
              <a:spLocks noChangeArrowheads="1"/>
            </p:cNvSpPr>
            <p:nvPr/>
          </p:nvSpPr>
          <p:spPr bwMode="auto">
            <a:xfrm>
              <a:off x="4956" y="279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981200" y="6019800"/>
            <a:ext cx="2554288" cy="442913"/>
            <a:chOff x="1248" y="3705"/>
            <a:chExt cx="1609" cy="279"/>
          </a:xfrm>
        </p:grpSpPr>
        <p:sp>
          <p:nvSpPr>
            <p:cNvPr id="778261" name="Text Box 21"/>
            <p:cNvSpPr txBox="1">
              <a:spLocks noChangeArrowheads="1"/>
            </p:cNvSpPr>
            <p:nvPr/>
          </p:nvSpPr>
          <p:spPr bwMode="auto">
            <a:xfrm>
              <a:off x="1248" y="3734"/>
              <a:ext cx="16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11,0000000;11.011    1</a:t>
              </a:r>
            </a:p>
          </p:txBody>
        </p:sp>
        <p:sp>
          <p:nvSpPr>
            <p:cNvPr id="778262" name="Text Box 22"/>
            <p:cNvSpPr txBox="1">
              <a:spLocks noChangeArrowheads="1"/>
            </p:cNvSpPr>
            <p:nvPr/>
          </p:nvSpPr>
          <p:spPr bwMode="auto">
            <a:xfrm>
              <a:off x="2508" y="370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267200" y="5295900"/>
            <a:ext cx="2681288" cy="471488"/>
            <a:chOff x="2688" y="3255"/>
            <a:chExt cx="1689" cy="297"/>
          </a:xfrm>
        </p:grpSpPr>
        <p:sp>
          <p:nvSpPr>
            <p:cNvPr id="778264" name="Text Box 24"/>
            <p:cNvSpPr txBox="1">
              <a:spLocks noChangeArrowheads="1"/>
            </p:cNvSpPr>
            <p:nvPr/>
          </p:nvSpPr>
          <p:spPr bwMode="auto">
            <a:xfrm>
              <a:off x="2688" y="3302"/>
              <a:ext cx="16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11,0000000;00.100      0</a:t>
              </a:r>
            </a:p>
          </p:txBody>
        </p:sp>
        <p:sp>
          <p:nvSpPr>
            <p:cNvPr id="778265" name="Text Box 25"/>
            <p:cNvSpPr txBox="1">
              <a:spLocks noChangeArrowheads="1"/>
            </p:cNvSpPr>
            <p:nvPr/>
          </p:nvSpPr>
          <p:spPr bwMode="auto">
            <a:xfrm>
              <a:off x="3984" y="325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78266" name="Text Box 26"/>
          <p:cNvSpPr txBox="1">
            <a:spLocks noChangeArrowheads="1"/>
          </p:cNvSpPr>
          <p:nvPr/>
        </p:nvSpPr>
        <p:spPr bwMode="auto">
          <a:xfrm>
            <a:off x="1279525" y="5029200"/>
            <a:ext cx="1236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127</a:t>
            </a:r>
            <a:r>
              <a:rPr lang="zh-CN" altLang="en-US" sz="2000">
                <a:latin typeface="Times New Roman" pitchFamily="18" charset="0"/>
              </a:rPr>
              <a:t>×(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1)</a:t>
            </a:r>
          </a:p>
        </p:txBody>
      </p:sp>
      <p:sp>
        <p:nvSpPr>
          <p:cNvPr id="778267" name="Text Box 27"/>
          <p:cNvSpPr txBox="1">
            <a:spLocks noChangeArrowheads="1"/>
          </p:cNvSpPr>
          <p:nvPr/>
        </p:nvSpPr>
        <p:spPr bwMode="auto">
          <a:xfrm>
            <a:off x="2344738" y="6461125"/>
            <a:ext cx="1976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 2</a:t>
            </a:r>
            <a:r>
              <a:rPr lang="zh-CN" altLang="en-US" sz="2000" baseline="45000">
                <a:latin typeface="Times New Roman" pitchFamily="18" charset="0"/>
              </a:rPr>
              <a:t>-128</a:t>
            </a:r>
            <a:r>
              <a:rPr lang="zh-CN" altLang="en-US" sz="2000">
                <a:latin typeface="Times New Roman" pitchFamily="18" charset="0"/>
              </a:rPr>
              <a:t>×(2</a:t>
            </a:r>
            <a:r>
              <a:rPr lang="zh-CN" altLang="en-US" sz="2000" baseline="45000">
                <a:latin typeface="Times New Roman" pitchFamily="18" charset="0"/>
              </a:rPr>
              <a:t>-1</a:t>
            </a:r>
            <a:r>
              <a:rPr lang="zh-CN" altLang="en-US" sz="2000">
                <a:latin typeface="Times New Roman" pitchFamily="18" charset="0"/>
              </a:rPr>
              <a:t>+ 2</a:t>
            </a:r>
            <a:r>
              <a:rPr lang="zh-CN" altLang="en-US" sz="2000" baseline="45000">
                <a:latin typeface="Times New Roman" pitchFamily="18" charset="0"/>
              </a:rPr>
              <a:t>-</a:t>
            </a:r>
            <a:r>
              <a:rPr lang="en-US" altLang="zh-CN" sz="2000" i="1" baseline="45000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778268" name="Text Box 28"/>
          <p:cNvSpPr txBox="1">
            <a:spLocks noChangeArrowheads="1"/>
          </p:cNvSpPr>
          <p:nvPr/>
        </p:nvSpPr>
        <p:spPr bwMode="auto">
          <a:xfrm>
            <a:off x="4881563" y="5775325"/>
            <a:ext cx="1135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-128</a:t>
            </a:r>
            <a:r>
              <a:rPr lang="zh-CN" altLang="en-US" sz="2000">
                <a:latin typeface="Times New Roman" pitchFamily="18" charset="0"/>
              </a:rPr>
              <a:t>×2</a:t>
            </a:r>
            <a:r>
              <a:rPr lang="zh-CN" altLang="en-US" sz="2000" baseline="45000">
                <a:latin typeface="Times New Roman" pitchFamily="18" charset="0"/>
              </a:rPr>
              <a:t>-1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69" name="Text Box 29"/>
          <p:cNvSpPr txBox="1">
            <a:spLocks noChangeArrowheads="1"/>
          </p:cNvSpPr>
          <p:nvPr/>
        </p:nvSpPr>
        <p:spPr bwMode="auto">
          <a:xfrm>
            <a:off x="6561138" y="5029200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127</a:t>
            </a:r>
            <a:r>
              <a:rPr lang="zh-CN" altLang="en-US" sz="2000">
                <a:latin typeface="Times New Roman" pitchFamily="18" charset="0"/>
              </a:rPr>
              <a:t>×(1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-</a:t>
            </a:r>
            <a:r>
              <a:rPr lang="en-US" altLang="zh-CN" sz="2000" i="1" baseline="45000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282700" y="3886200"/>
            <a:ext cx="1841500" cy="838200"/>
            <a:chOff x="808" y="2448"/>
            <a:chExt cx="1160" cy="528"/>
          </a:xfrm>
        </p:grpSpPr>
        <p:sp>
          <p:nvSpPr>
            <p:cNvPr id="778271" name="Line 31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72" name="Text Box 32"/>
            <p:cNvSpPr txBox="1">
              <a:spLocks noChangeArrowheads="1"/>
            </p:cNvSpPr>
            <p:nvPr/>
          </p:nvSpPr>
          <p:spPr bwMode="auto">
            <a:xfrm>
              <a:off x="808" y="2707"/>
              <a:ext cx="11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最小负数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933700" y="3886200"/>
            <a:ext cx="1308100" cy="2255838"/>
            <a:chOff x="1848" y="2448"/>
            <a:chExt cx="824" cy="1421"/>
          </a:xfrm>
        </p:grpSpPr>
        <p:sp>
          <p:nvSpPr>
            <p:cNvPr id="778274" name="Line 34"/>
            <p:cNvSpPr>
              <a:spLocks noChangeShapeType="1"/>
            </p:cNvSpPr>
            <p:nvPr/>
          </p:nvSpPr>
          <p:spPr bwMode="auto">
            <a:xfrm flipV="1">
              <a:off x="2400" y="244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75" name="Text Box 35"/>
            <p:cNvSpPr txBox="1">
              <a:spLocks noChangeArrowheads="1"/>
            </p:cNvSpPr>
            <p:nvPr/>
          </p:nvSpPr>
          <p:spPr bwMode="auto">
            <a:xfrm>
              <a:off x="1848" y="3600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最大负数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584700" y="3886200"/>
            <a:ext cx="1308100" cy="1525588"/>
            <a:chOff x="2888" y="2448"/>
            <a:chExt cx="824" cy="961"/>
          </a:xfrm>
        </p:grpSpPr>
        <p:sp>
          <p:nvSpPr>
            <p:cNvPr id="778277" name="Line 37"/>
            <p:cNvSpPr>
              <a:spLocks noChangeShapeType="1"/>
            </p:cNvSpPr>
            <p:nvPr/>
          </p:nvSpPr>
          <p:spPr bwMode="auto">
            <a:xfrm flipV="1">
              <a:off x="3120" y="2448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78" name="Text Box 38"/>
            <p:cNvSpPr txBox="1">
              <a:spLocks noChangeArrowheads="1"/>
            </p:cNvSpPr>
            <p:nvPr/>
          </p:nvSpPr>
          <p:spPr bwMode="auto">
            <a:xfrm>
              <a:off x="2888" y="3140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最小正数</a:t>
              </a: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6235700" y="3886200"/>
            <a:ext cx="1308100" cy="838200"/>
            <a:chOff x="3928" y="2448"/>
            <a:chExt cx="824" cy="528"/>
          </a:xfrm>
        </p:grpSpPr>
        <p:sp>
          <p:nvSpPr>
            <p:cNvPr id="778280" name="Line 40"/>
            <p:cNvSpPr>
              <a:spLocks noChangeShapeType="1"/>
            </p:cNvSpPr>
            <p:nvPr/>
          </p:nvSpPr>
          <p:spPr bwMode="auto">
            <a:xfrm flipV="1">
              <a:off x="432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81" name="Text Box 41"/>
            <p:cNvSpPr txBox="1">
              <a:spLocks noChangeArrowheads="1"/>
            </p:cNvSpPr>
            <p:nvPr/>
          </p:nvSpPr>
          <p:spPr bwMode="auto">
            <a:xfrm>
              <a:off x="3928" y="2707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最大正数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4213225" y="3771900"/>
            <a:ext cx="336550" cy="669925"/>
            <a:chOff x="2654" y="2280"/>
            <a:chExt cx="212" cy="422"/>
          </a:xfrm>
        </p:grpSpPr>
        <p:sp>
          <p:nvSpPr>
            <p:cNvPr id="778283" name="Line 43"/>
            <p:cNvSpPr>
              <a:spLocks noChangeShapeType="1"/>
            </p:cNvSpPr>
            <p:nvPr/>
          </p:nvSpPr>
          <p:spPr bwMode="auto">
            <a:xfrm>
              <a:off x="2748" y="22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284" name="Text Box 44"/>
            <p:cNvSpPr txBox="1">
              <a:spLocks noChangeArrowheads="1"/>
            </p:cNvSpPr>
            <p:nvPr/>
          </p:nvSpPr>
          <p:spPr bwMode="auto">
            <a:xfrm>
              <a:off x="2654" y="2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778285" name="Text Box 45"/>
          <p:cNvSpPr txBox="1">
            <a:spLocks noChangeArrowheads="1"/>
          </p:cNvSpPr>
          <p:nvPr/>
        </p:nvSpPr>
        <p:spPr bwMode="auto">
          <a:xfrm>
            <a:off x="38100" y="3581400"/>
            <a:ext cx="1560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阶码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01, ××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2000">
                <a:latin typeface="Times New Roman" pitchFamily="18" charset="0"/>
              </a:rPr>
              <a:t>×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86" name="Text Box 46"/>
          <p:cNvSpPr txBox="1">
            <a:spLocks noChangeArrowheads="1"/>
          </p:cNvSpPr>
          <p:nvPr/>
        </p:nvSpPr>
        <p:spPr bwMode="auto">
          <a:xfrm>
            <a:off x="7391400" y="3581400"/>
            <a:ext cx="1560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           阶码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01, ××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2000">
                <a:latin typeface="Times New Roman" pitchFamily="18" charset="0"/>
              </a:rPr>
              <a:t>×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87" name="Text Box 47"/>
          <p:cNvSpPr txBox="1">
            <a:spLocks noChangeArrowheads="1"/>
          </p:cNvSpPr>
          <p:nvPr/>
        </p:nvSpPr>
        <p:spPr bwMode="auto">
          <a:xfrm>
            <a:off x="3351213" y="2590800"/>
            <a:ext cx="213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阶码 10, ××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2000">
                <a:latin typeface="Times New Roman" pitchFamily="18" charset="0"/>
              </a:rPr>
              <a:t>×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88" name="Rectangle 48"/>
          <p:cNvSpPr>
            <a:spLocks noChangeArrowheads="1"/>
          </p:cNvSpPr>
          <p:nvPr/>
        </p:nvSpPr>
        <p:spPr bwMode="auto">
          <a:xfrm>
            <a:off x="5597525" y="2590800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按机器零处理</a:t>
            </a:r>
          </a:p>
        </p:txBody>
      </p:sp>
      <p:sp>
        <p:nvSpPr>
          <p:cNvPr id="778289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6.4</a:t>
            </a:r>
          </a:p>
        </p:txBody>
      </p:sp>
      <p:sp>
        <p:nvSpPr>
          <p:cNvPr id="778290" name="AutoShape 5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6.5 算术逻辑单元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457200" y="1247775"/>
            <a:ext cx="2560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一、</a:t>
            </a:r>
            <a:r>
              <a:rPr lang="en-US" altLang="zh-CN" sz="3200">
                <a:latin typeface="Times New Roman" pitchFamily="18" charset="0"/>
              </a:rPr>
              <a:t>ALU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电路</a:t>
            </a: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5318125" y="1860550"/>
            <a:ext cx="20320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组合逻辑电路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en-US" altLang="zh-CN" sz="2400" i="1">
                <a:latin typeface="Times New Roman" pitchFamily="18" charset="0"/>
              </a:rPr>
              <a:t>K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不同取值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不同</a:t>
            </a: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898525" y="4286250"/>
            <a:ext cx="3382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四位 </a:t>
            </a:r>
            <a:r>
              <a:rPr lang="en-US" altLang="zh-CN" sz="3200">
                <a:latin typeface="Times New Roman" pitchFamily="18" charset="0"/>
              </a:rPr>
              <a:t>ALU    74181</a:t>
            </a: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2041525" y="4929188"/>
            <a:ext cx="382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= 0        </a:t>
            </a:r>
            <a:r>
              <a:rPr lang="zh-CN" altLang="en-US" sz="2400">
                <a:latin typeface="Times New Roman" pitchFamily="18" charset="0"/>
              </a:rPr>
              <a:t>算术运算</a:t>
            </a: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2041525" y="5511800"/>
            <a:ext cx="405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= 1        </a:t>
            </a:r>
            <a:r>
              <a:rPr lang="zh-CN" altLang="en-US" sz="2400">
                <a:latin typeface="Times New Roman" pitchFamily="18" charset="0"/>
              </a:rPr>
              <a:t>逻辑运算</a:t>
            </a:r>
          </a:p>
        </p:txBody>
      </p:sp>
      <p:sp>
        <p:nvSpPr>
          <p:cNvPr id="780296" name="Text Box 8"/>
          <p:cNvSpPr txBox="1">
            <a:spLocks noChangeArrowheads="1"/>
          </p:cNvSpPr>
          <p:nvPr/>
        </p:nvSpPr>
        <p:spPr bwMode="auto">
          <a:xfrm>
            <a:off x="2041525" y="6096000"/>
            <a:ext cx="641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 ~ 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</a:rPr>
              <a:t>      </a:t>
            </a:r>
            <a:r>
              <a:rPr lang="zh-CN" altLang="en-US" sz="2400">
                <a:latin typeface="Times New Roman" pitchFamily="18" charset="0"/>
              </a:rPr>
              <a:t>不同取值，可做不同运算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19238" y="1852613"/>
            <a:ext cx="2925762" cy="2408237"/>
            <a:chOff x="957" y="1167"/>
            <a:chExt cx="1843" cy="1517"/>
          </a:xfrm>
        </p:grpSpPr>
        <p:sp>
          <p:nvSpPr>
            <p:cNvPr id="780298" name="Freeform 10"/>
            <p:cNvSpPr>
              <a:spLocks/>
            </p:cNvSpPr>
            <p:nvPr/>
          </p:nvSpPr>
          <p:spPr bwMode="auto">
            <a:xfrm>
              <a:off x="957" y="1677"/>
              <a:ext cx="1443" cy="5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80" y="6"/>
                </a:cxn>
                <a:cxn ang="0">
                  <a:pos x="723" y="243"/>
                </a:cxn>
                <a:cxn ang="0">
                  <a:pos x="963" y="0"/>
                </a:cxn>
                <a:cxn ang="0">
                  <a:pos x="1443" y="3"/>
                </a:cxn>
                <a:cxn ang="0">
                  <a:pos x="1056" y="579"/>
                </a:cxn>
                <a:cxn ang="0">
                  <a:pos x="423" y="579"/>
                </a:cxn>
                <a:cxn ang="0">
                  <a:pos x="0" y="6"/>
                </a:cxn>
              </a:cxnLst>
              <a:rect l="0" t="0" r="r" b="b"/>
              <a:pathLst>
                <a:path w="1443" h="579">
                  <a:moveTo>
                    <a:pt x="0" y="6"/>
                  </a:moveTo>
                  <a:lnTo>
                    <a:pt x="480" y="6"/>
                  </a:lnTo>
                  <a:lnTo>
                    <a:pt x="723" y="243"/>
                  </a:lnTo>
                  <a:lnTo>
                    <a:pt x="963" y="0"/>
                  </a:lnTo>
                  <a:lnTo>
                    <a:pt x="1443" y="3"/>
                  </a:lnTo>
                  <a:lnTo>
                    <a:pt x="1056" y="579"/>
                  </a:lnTo>
                  <a:lnTo>
                    <a:pt x="423" y="579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299" name="Text Box 11"/>
            <p:cNvSpPr txBox="1">
              <a:spLocks noChangeArrowheads="1"/>
            </p:cNvSpPr>
            <p:nvPr/>
          </p:nvSpPr>
          <p:spPr bwMode="auto">
            <a:xfrm>
              <a:off x="1481" y="1942"/>
              <a:ext cx="96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2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780300" name="Line 12"/>
            <p:cNvSpPr>
              <a:spLocks noChangeShapeType="1"/>
            </p:cNvSpPr>
            <p:nvPr/>
          </p:nvSpPr>
          <p:spPr bwMode="auto">
            <a:xfrm>
              <a:off x="1200" y="1440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01" name="Line 13"/>
            <p:cNvSpPr>
              <a:spLocks noChangeShapeType="1"/>
            </p:cNvSpPr>
            <p:nvPr/>
          </p:nvSpPr>
          <p:spPr bwMode="auto">
            <a:xfrm>
              <a:off x="2160" y="1440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02" name="Text Box 14"/>
            <p:cNvSpPr txBox="1">
              <a:spLocks noChangeArrowheads="1"/>
            </p:cNvSpPr>
            <p:nvPr/>
          </p:nvSpPr>
          <p:spPr bwMode="auto">
            <a:xfrm>
              <a:off x="1056" y="1193"/>
              <a:ext cx="26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200" i="1">
                  <a:latin typeface="Times New Roman" pitchFamily="18" charset="0"/>
                </a:rPr>
                <a:t>A</a:t>
              </a:r>
              <a:r>
                <a:rPr lang="en-US" altLang="zh-CN" sz="22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80303" name="Text Box 15"/>
            <p:cNvSpPr txBox="1">
              <a:spLocks noChangeArrowheads="1"/>
            </p:cNvSpPr>
            <p:nvPr/>
          </p:nvSpPr>
          <p:spPr bwMode="auto">
            <a:xfrm>
              <a:off x="2016" y="1167"/>
              <a:ext cx="26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200" i="1">
                  <a:latin typeface="Times New Roman" pitchFamily="18" charset="0"/>
                </a:rPr>
                <a:t>B</a:t>
              </a:r>
              <a:r>
                <a:rPr lang="en-US" altLang="zh-CN" sz="22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80304" name="Line 16"/>
            <p:cNvSpPr>
              <a:spLocks noChangeShapeType="1"/>
            </p:cNvSpPr>
            <p:nvPr/>
          </p:nvSpPr>
          <p:spPr bwMode="auto">
            <a:xfrm>
              <a:off x="1680" y="2256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05" name="Text Box 17"/>
            <p:cNvSpPr txBox="1">
              <a:spLocks noChangeArrowheads="1"/>
            </p:cNvSpPr>
            <p:nvPr/>
          </p:nvSpPr>
          <p:spPr bwMode="auto">
            <a:xfrm>
              <a:off x="1584" y="2415"/>
              <a:ext cx="26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200" i="1">
                  <a:latin typeface="Times New Roman" pitchFamily="18" charset="0"/>
                </a:rPr>
                <a:t>F</a:t>
              </a:r>
              <a:r>
                <a:rPr lang="en-US" altLang="zh-CN" sz="22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80306" name="Line 18"/>
            <p:cNvSpPr>
              <a:spLocks noChangeShapeType="1"/>
            </p:cNvSpPr>
            <p:nvPr/>
          </p:nvSpPr>
          <p:spPr bwMode="auto">
            <a:xfrm flipH="1">
              <a:off x="2352" y="1824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07" name="Line 19"/>
            <p:cNvSpPr>
              <a:spLocks noChangeShapeType="1"/>
            </p:cNvSpPr>
            <p:nvPr/>
          </p:nvSpPr>
          <p:spPr bwMode="auto">
            <a:xfrm flipH="1">
              <a:off x="2160" y="2160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0308" name="Text Box 20"/>
            <p:cNvSpPr txBox="1">
              <a:spLocks noChangeArrowheads="1"/>
            </p:cNvSpPr>
            <p:nvPr/>
          </p:nvSpPr>
          <p:spPr bwMode="auto">
            <a:xfrm>
              <a:off x="2249" y="1891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80309" name="Text Box 21"/>
            <p:cNvSpPr txBox="1">
              <a:spLocks noChangeArrowheads="1"/>
            </p:cNvSpPr>
            <p:nvPr/>
          </p:nvSpPr>
          <p:spPr bwMode="auto">
            <a:xfrm>
              <a:off x="2534" y="1865"/>
              <a:ext cx="26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200" i="1">
                  <a:latin typeface="Times New Roman" pitchFamily="18" charset="0"/>
                </a:rPr>
                <a:t>K</a:t>
              </a:r>
              <a:r>
                <a:rPr lang="en-US" altLang="zh-CN" sz="2200" i="1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780310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Text Box 2"/>
          <p:cNvSpPr txBox="1">
            <a:spLocks noChangeArrowheads="1"/>
          </p:cNvSpPr>
          <p:nvPr/>
        </p:nvSpPr>
        <p:spPr bwMode="auto">
          <a:xfrm>
            <a:off x="381000" y="15240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二、快速进位链</a:t>
            </a:r>
          </a:p>
        </p:txBody>
      </p:sp>
      <p:sp>
        <p:nvSpPr>
          <p:cNvPr id="781315" name="Text Box 3"/>
          <p:cNvSpPr txBox="1">
            <a:spLocks noChangeArrowheads="1"/>
          </p:cNvSpPr>
          <p:nvPr/>
        </p:nvSpPr>
        <p:spPr bwMode="auto">
          <a:xfrm>
            <a:off x="974725" y="838200"/>
            <a:ext cx="2325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并行加法器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1447800" y="5181600"/>
            <a:ext cx="265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 i="1">
                <a:latin typeface="Times New Roman" pitchFamily="18" charset="0"/>
              </a:rPr>
              <a:t> B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 baseline="-25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+ (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 i="1">
                <a:latin typeface="Times New Roman" pitchFamily="18" charset="0"/>
              </a:rPr>
              <a:t>+B</a:t>
            </a:r>
            <a:r>
              <a:rPr lang="en-US" altLang="zh-CN" sz="2400" i="1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i="1" baseline="-25000">
                <a:latin typeface="Times New Roman" pitchFamily="18" charset="0"/>
              </a:rPr>
              <a:t>i-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1143000" y="5653088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= A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 B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    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本地进位</a:t>
            </a:r>
            <a:endParaRPr lang="zh-CN" altLang="en-US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81318" name="Text Box 6"/>
          <p:cNvSpPr txBox="1">
            <a:spLocks noChangeArrowheads="1"/>
          </p:cNvSpPr>
          <p:nvPr/>
        </p:nvSpPr>
        <p:spPr bwMode="auto">
          <a:xfrm>
            <a:off x="4572000" y="565308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= A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 + B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      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传送条件</a:t>
            </a:r>
            <a:endParaRPr lang="zh-CN" altLang="en-US" sz="24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81319" name="Text Box 7"/>
          <p:cNvSpPr txBox="1">
            <a:spLocks noChangeArrowheads="1"/>
          </p:cNvSpPr>
          <p:nvPr/>
        </p:nvSpPr>
        <p:spPr bwMode="auto">
          <a:xfrm>
            <a:off x="635000" y="6162675"/>
            <a:ext cx="241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则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 =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+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4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27125" y="4038600"/>
            <a:ext cx="5668963" cy="457200"/>
            <a:chOff x="710" y="2544"/>
            <a:chExt cx="3571" cy="288"/>
          </a:xfrm>
        </p:grpSpPr>
        <p:sp>
          <p:nvSpPr>
            <p:cNvPr id="781321" name="Text Box 9"/>
            <p:cNvSpPr txBox="1">
              <a:spLocks noChangeArrowheads="1"/>
            </p:cNvSpPr>
            <p:nvPr/>
          </p:nvSpPr>
          <p:spPr bwMode="auto">
            <a:xfrm>
              <a:off x="710" y="2544"/>
              <a:ext cx="35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>
                  <a:latin typeface="Times New Roman" pitchFamily="18" charset="0"/>
                </a:rPr>
                <a:t> = 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C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-1</a:t>
              </a:r>
              <a:r>
                <a:rPr lang="en-US" altLang="zh-CN" sz="2400">
                  <a:latin typeface="Times New Roman" pitchFamily="18" charset="0"/>
                </a:rPr>
                <a:t>+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C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-1</a:t>
              </a:r>
              <a:r>
                <a:rPr lang="en-US" altLang="zh-CN" sz="2400">
                  <a:latin typeface="Times New Roman" pitchFamily="18" charset="0"/>
                </a:rPr>
                <a:t>+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C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-1</a:t>
              </a:r>
              <a:r>
                <a:rPr lang="en-US" altLang="zh-CN" sz="2400">
                  <a:latin typeface="Times New Roman" pitchFamily="18" charset="0"/>
                </a:rPr>
                <a:t>+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C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81322" name="Line 10"/>
            <p:cNvSpPr>
              <a:spLocks noChangeShapeType="1"/>
            </p:cNvSpPr>
            <p:nvPr/>
          </p:nvSpPr>
          <p:spPr bwMode="auto">
            <a:xfrm>
              <a:off x="1104" y="2614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23" name="Line 11"/>
            <p:cNvSpPr>
              <a:spLocks noChangeShapeType="1"/>
            </p:cNvSpPr>
            <p:nvPr/>
          </p:nvSpPr>
          <p:spPr bwMode="auto">
            <a:xfrm>
              <a:off x="1344" y="2614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24" name="Line 12"/>
            <p:cNvSpPr>
              <a:spLocks noChangeShapeType="1"/>
            </p:cNvSpPr>
            <p:nvPr/>
          </p:nvSpPr>
          <p:spPr bwMode="auto">
            <a:xfrm>
              <a:off x="1942" y="2614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25" name="Line 13"/>
            <p:cNvSpPr>
              <a:spLocks noChangeShapeType="1"/>
            </p:cNvSpPr>
            <p:nvPr/>
          </p:nvSpPr>
          <p:spPr bwMode="auto">
            <a:xfrm>
              <a:off x="2364" y="2614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26" name="Line 14"/>
            <p:cNvSpPr>
              <a:spLocks noChangeShapeType="1"/>
            </p:cNvSpPr>
            <p:nvPr/>
          </p:nvSpPr>
          <p:spPr bwMode="auto">
            <a:xfrm>
              <a:off x="2938" y="2614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27" name="Line 15"/>
            <p:cNvSpPr>
              <a:spLocks noChangeShapeType="1"/>
            </p:cNvSpPr>
            <p:nvPr/>
          </p:nvSpPr>
          <p:spPr bwMode="auto">
            <a:xfrm>
              <a:off x="3168" y="2614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74738" y="4648200"/>
            <a:ext cx="5702300" cy="457200"/>
            <a:chOff x="677" y="2928"/>
            <a:chExt cx="3592" cy="288"/>
          </a:xfrm>
        </p:grpSpPr>
        <p:sp>
          <p:nvSpPr>
            <p:cNvPr id="781329" name="Text Box 17"/>
            <p:cNvSpPr txBox="1">
              <a:spLocks noChangeArrowheads="1"/>
            </p:cNvSpPr>
            <p:nvPr/>
          </p:nvSpPr>
          <p:spPr bwMode="auto">
            <a:xfrm>
              <a:off x="677" y="2928"/>
              <a:ext cx="35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C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i="1">
                  <a:latin typeface="Times New Roman" pitchFamily="18" charset="0"/>
                </a:rPr>
                <a:t> = A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i="1">
                  <a:latin typeface="Times New Roman" pitchFamily="18" charset="0"/>
                </a:rPr>
                <a:t> B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i="1">
                  <a:latin typeface="Times New Roman" pitchFamily="18" charset="0"/>
                </a:rPr>
                <a:t> C</a:t>
              </a:r>
              <a:r>
                <a:rPr lang="en-US" altLang="zh-CN" sz="2400" i="1" baseline="-25000">
                  <a:latin typeface="Times New Roman" pitchFamily="18" charset="0"/>
                </a:rPr>
                <a:t>i-1</a:t>
              </a:r>
              <a:r>
                <a:rPr lang="en-US" altLang="zh-CN" sz="2400" i="1">
                  <a:latin typeface="Times New Roman" pitchFamily="18" charset="0"/>
                </a:rPr>
                <a:t>+A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i="1">
                  <a:latin typeface="Times New Roman" pitchFamily="18" charset="0"/>
                </a:rPr>
                <a:t> B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i="1">
                  <a:latin typeface="Times New Roman" pitchFamily="18" charset="0"/>
                </a:rPr>
                <a:t> C</a:t>
              </a:r>
              <a:r>
                <a:rPr lang="en-US" altLang="zh-CN" sz="2400" i="1" baseline="-25000">
                  <a:latin typeface="Times New Roman" pitchFamily="18" charset="0"/>
                </a:rPr>
                <a:t>i-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 i="1">
                  <a:latin typeface="Times New Roman" pitchFamily="18" charset="0"/>
                </a:rPr>
                <a:t>+A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i="1">
                  <a:latin typeface="Times New Roman" pitchFamily="18" charset="0"/>
                </a:rPr>
                <a:t> B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i="1">
                  <a:latin typeface="Times New Roman" pitchFamily="18" charset="0"/>
                </a:rPr>
                <a:t> C</a:t>
              </a:r>
              <a:r>
                <a:rPr lang="en-US" altLang="zh-CN" sz="2400" i="1" baseline="-25000">
                  <a:latin typeface="Times New Roman" pitchFamily="18" charset="0"/>
                </a:rPr>
                <a:t>i-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 i="1">
                  <a:latin typeface="Times New Roman" pitchFamily="18" charset="0"/>
                </a:rPr>
                <a:t>+A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i="1">
                  <a:latin typeface="Times New Roman" pitchFamily="18" charset="0"/>
                </a:rPr>
                <a:t> B</a:t>
              </a:r>
              <a:r>
                <a:rPr lang="en-US" altLang="zh-CN" sz="2400" i="1" baseline="-25000">
                  <a:latin typeface="Times New Roman" pitchFamily="18" charset="0"/>
                </a:rPr>
                <a:t>i</a:t>
              </a:r>
              <a:r>
                <a:rPr lang="en-US" altLang="zh-CN" sz="2400" i="1">
                  <a:latin typeface="Times New Roman" pitchFamily="18" charset="0"/>
                </a:rPr>
                <a:t> C</a:t>
              </a:r>
              <a:r>
                <a:rPr lang="en-US" altLang="zh-CN" sz="2400" i="1" baseline="-25000">
                  <a:latin typeface="Times New Roman" pitchFamily="18" charset="0"/>
                </a:rPr>
                <a:t>i-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1330" name="Line 18"/>
            <p:cNvSpPr>
              <a:spLocks noChangeShapeType="1"/>
            </p:cNvSpPr>
            <p:nvPr/>
          </p:nvSpPr>
          <p:spPr bwMode="auto">
            <a:xfrm>
              <a:off x="3165" y="298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31" name="Line 19"/>
            <p:cNvSpPr>
              <a:spLocks noChangeShapeType="1"/>
            </p:cNvSpPr>
            <p:nvPr/>
          </p:nvSpPr>
          <p:spPr bwMode="auto">
            <a:xfrm>
              <a:off x="2140" y="298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32" name="Line 20"/>
            <p:cNvSpPr>
              <a:spLocks noChangeShapeType="1"/>
            </p:cNvSpPr>
            <p:nvPr/>
          </p:nvSpPr>
          <p:spPr bwMode="auto">
            <a:xfrm>
              <a:off x="1109" y="2987"/>
              <a:ext cx="1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3400" y="1371600"/>
            <a:ext cx="8172450" cy="2606675"/>
            <a:chOff x="336" y="864"/>
            <a:chExt cx="5148" cy="1642"/>
          </a:xfrm>
        </p:grpSpPr>
        <p:sp>
          <p:nvSpPr>
            <p:cNvPr id="781334" name="Text Box 22"/>
            <p:cNvSpPr txBox="1">
              <a:spLocks noChangeArrowheads="1"/>
            </p:cNvSpPr>
            <p:nvPr/>
          </p:nvSpPr>
          <p:spPr bwMode="auto">
            <a:xfrm>
              <a:off x="758" y="1603"/>
              <a:ext cx="3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FA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81335" name="Rectangle 23"/>
            <p:cNvSpPr>
              <a:spLocks noChangeArrowheads="1"/>
            </p:cNvSpPr>
            <p:nvPr/>
          </p:nvSpPr>
          <p:spPr bwMode="auto">
            <a:xfrm>
              <a:off x="672" y="1546"/>
              <a:ext cx="52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36" name="Text Box 24"/>
            <p:cNvSpPr txBox="1">
              <a:spLocks noChangeArrowheads="1"/>
            </p:cNvSpPr>
            <p:nvPr/>
          </p:nvSpPr>
          <p:spPr bwMode="auto">
            <a:xfrm>
              <a:off x="1536" y="1603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FA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81337" name="Rectangle 25"/>
            <p:cNvSpPr>
              <a:spLocks noChangeArrowheads="1"/>
            </p:cNvSpPr>
            <p:nvPr/>
          </p:nvSpPr>
          <p:spPr bwMode="auto">
            <a:xfrm>
              <a:off x="1536" y="1546"/>
              <a:ext cx="52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38" name="Text Box 26"/>
            <p:cNvSpPr txBox="1">
              <a:spLocks noChangeArrowheads="1"/>
            </p:cNvSpPr>
            <p:nvPr/>
          </p:nvSpPr>
          <p:spPr bwMode="auto">
            <a:xfrm>
              <a:off x="3782" y="1603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FA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1339" name="Rectangle 27"/>
            <p:cNvSpPr>
              <a:spLocks noChangeArrowheads="1"/>
            </p:cNvSpPr>
            <p:nvPr/>
          </p:nvSpPr>
          <p:spPr bwMode="auto">
            <a:xfrm>
              <a:off x="3696" y="1546"/>
              <a:ext cx="52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40" name="Text Box 28"/>
            <p:cNvSpPr txBox="1">
              <a:spLocks noChangeArrowheads="1"/>
            </p:cNvSpPr>
            <p:nvPr/>
          </p:nvSpPr>
          <p:spPr bwMode="auto">
            <a:xfrm>
              <a:off x="4741" y="1603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FA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81341" name="Rectangle 29"/>
            <p:cNvSpPr>
              <a:spLocks noChangeArrowheads="1"/>
            </p:cNvSpPr>
            <p:nvPr/>
          </p:nvSpPr>
          <p:spPr bwMode="auto">
            <a:xfrm>
              <a:off x="4655" y="1546"/>
              <a:ext cx="52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42" name="Text Box 30"/>
            <p:cNvSpPr txBox="1">
              <a:spLocks noChangeArrowheads="1"/>
            </p:cNvSpPr>
            <p:nvPr/>
          </p:nvSpPr>
          <p:spPr bwMode="auto">
            <a:xfrm>
              <a:off x="2400" y="1603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FA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781343" name="Rectangle 31"/>
            <p:cNvSpPr>
              <a:spLocks noChangeArrowheads="1"/>
            </p:cNvSpPr>
            <p:nvPr/>
          </p:nvSpPr>
          <p:spPr bwMode="auto">
            <a:xfrm>
              <a:off x="2400" y="1546"/>
              <a:ext cx="52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44" name="Freeform 32"/>
            <p:cNvSpPr>
              <a:spLocks/>
            </p:cNvSpPr>
            <p:nvPr/>
          </p:nvSpPr>
          <p:spPr bwMode="auto">
            <a:xfrm>
              <a:off x="336" y="1354"/>
              <a:ext cx="528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0"/>
                </a:cxn>
                <a:cxn ang="0">
                  <a:pos x="528" y="144"/>
                </a:cxn>
              </a:cxnLst>
              <a:rect l="0" t="0" r="r" b="b"/>
              <a:pathLst>
                <a:path w="528" h="144">
                  <a:moveTo>
                    <a:pt x="0" y="0"/>
                  </a:moveTo>
                  <a:lnTo>
                    <a:pt x="528" y="0"/>
                  </a:lnTo>
                  <a:lnTo>
                    <a:pt x="528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45" name="Line 33"/>
            <p:cNvSpPr>
              <a:spLocks noChangeShapeType="1"/>
            </p:cNvSpPr>
            <p:nvPr/>
          </p:nvSpPr>
          <p:spPr bwMode="auto">
            <a:xfrm>
              <a:off x="768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46" name="Line 34"/>
            <p:cNvSpPr>
              <a:spLocks noChangeShapeType="1"/>
            </p:cNvSpPr>
            <p:nvPr/>
          </p:nvSpPr>
          <p:spPr bwMode="auto">
            <a:xfrm>
              <a:off x="960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47" name="Freeform 35"/>
            <p:cNvSpPr>
              <a:spLocks/>
            </p:cNvSpPr>
            <p:nvPr/>
          </p:nvSpPr>
          <p:spPr bwMode="auto">
            <a:xfrm>
              <a:off x="1104" y="1354"/>
              <a:ext cx="624" cy="672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0" t="0" r="r" b="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48" name="Line 36"/>
            <p:cNvSpPr>
              <a:spLocks noChangeShapeType="1"/>
            </p:cNvSpPr>
            <p:nvPr/>
          </p:nvSpPr>
          <p:spPr bwMode="auto">
            <a:xfrm>
              <a:off x="1056" y="111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49" name="Line 37"/>
            <p:cNvSpPr>
              <a:spLocks noChangeShapeType="1"/>
            </p:cNvSpPr>
            <p:nvPr/>
          </p:nvSpPr>
          <p:spPr bwMode="auto">
            <a:xfrm>
              <a:off x="1680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0" name="Line 38"/>
            <p:cNvSpPr>
              <a:spLocks noChangeShapeType="1"/>
            </p:cNvSpPr>
            <p:nvPr/>
          </p:nvSpPr>
          <p:spPr bwMode="auto">
            <a:xfrm>
              <a:off x="1824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1" name="Freeform 39"/>
            <p:cNvSpPr>
              <a:spLocks/>
            </p:cNvSpPr>
            <p:nvPr/>
          </p:nvSpPr>
          <p:spPr bwMode="auto">
            <a:xfrm>
              <a:off x="1968" y="1354"/>
              <a:ext cx="624" cy="672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0" t="0" r="r" b="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2" name="Line 40"/>
            <p:cNvSpPr>
              <a:spLocks noChangeShapeType="1"/>
            </p:cNvSpPr>
            <p:nvPr/>
          </p:nvSpPr>
          <p:spPr bwMode="auto">
            <a:xfrm>
              <a:off x="1920" y="111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3" name="Line 41"/>
            <p:cNvSpPr>
              <a:spLocks noChangeShapeType="1"/>
            </p:cNvSpPr>
            <p:nvPr/>
          </p:nvSpPr>
          <p:spPr bwMode="auto">
            <a:xfrm>
              <a:off x="3840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4" name="Line 42"/>
            <p:cNvSpPr>
              <a:spLocks noChangeShapeType="1"/>
            </p:cNvSpPr>
            <p:nvPr/>
          </p:nvSpPr>
          <p:spPr bwMode="auto">
            <a:xfrm>
              <a:off x="3984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5" name="Freeform 43"/>
            <p:cNvSpPr>
              <a:spLocks/>
            </p:cNvSpPr>
            <p:nvPr/>
          </p:nvSpPr>
          <p:spPr bwMode="auto">
            <a:xfrm>
              <a:off x="4128" y="1354"/>
              <a:ext cx="624" cy="672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0" t="0" r="r" b="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6" name="Line 44"/>
            <p:cNvSpPr>
              <a:spLocks noChangeShapeType="1"/>
            </p:cNvSpPr>
            <p:nvPr/>
          </p:nvSpPr>
          <p:spPr bwMode="auto">
            <a:xfrm>
              <a:off x="4080" y="111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7" name="Line 45"/>
            <p:cNvSpPr>
              <a:spLocks noChangeShapeType="1"/>
            </p:cNvSpPr>
            <p:nvPr/>
          </p:nvSpPr>
          <p:spPr bwMode="auto">
            <a:xfrm>
              <a:off x="4800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8" name="Line 46"/>
            <p:cNvSpPr>
              <a:spLocks noChangeShapeType="1"/>
            </p:cNvSpPr>
            <p:nvPr/>
          </p:nvSpPr>
          <p:spPr bwMode="auto">
            <a:xfrm>
              <a:off x="4944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59" name="Line 47"/>
            <p:cNvSpPr>
              <a:spLocks noChangeShapeType="1"/>
            </p:cNvSpPr>
            <p:nvPr/>
          </p:nvSpPr>
          <p:spPr bwMode="auto">
            <a:xfrm>
              <a:off x="5040" y="111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60" name="Freeform 48"/>
            <p:cNvSpPr>
              <a:spLocks/>
            </p:cNvSpPr>
            <p:nvPr/>
          </p:nvSpPr>
          <p:spPr bwMode="auto">
            <a:xfrm>
              <a:off x="5088" y="1882"/>
              <a:ext cx="288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0" t="0" r="r" b="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61" name="Freeform 49"/>
            <p:cNvSpPr>
              <a:spLocks/>
            </p:cNvSpPr>
            <p:nvPr/>
          </p:nvSpPr>
          <p:spPr bwMode="auto">
            <a:xfrm>
              <a:off x="3504" y="1354"/>
              <a:ext cx="336" cy="912"/>
            </a:xfrm>
            <a:custGeom>
              <a:avLst/>
              <a:gdLst/>
              <a:ahLst/>
              <a:cxnLst>
                <a:cxn ang="0">
                  <a:pos x="240" y="192"/>
                </a:cxn>
                <a:cxn ang="0">
                  <a:pos x="240" y="0"/>
                </a:cxn>
                <a:cxn ang="0">
                  <a:pos x="0" y="0"/>
                </a:cxn>
                <a:cxn ang="0">
                  <a:pos x="0" y="912"/>
                </a:cxn>
              </a:cxnLst>
              <a:rect l="0" t="0" r="r" b="b"/>
              <a:pathLst>
                <a:path w="240" h="912">
                  <a:moveTo>
                    <a:pt x="240" y="192"/>
                  </a:moveTo>
                  <a:lnTo>
                    <a:pt x="240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62" name="Text Box 50"/>
            <p:cNvSpPr txBox="1">
              <a:spLocks noChangeArrowheads="1"/>
            </p:cNvSpPr>
            <p:nvPr/>
          </p:nvSpPr>
          <p:spPr bwMode="auto">
            <a:xfrm>
              <a:off x="470" y="1097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81363" name="Text Box 51"/>
            <p:cNvSpPr txBox="1">
              <a:spLocks noChangeArrowheads="1"/>
            </p:cNvSpPr>
            <p:nvPr/>
          </p:nvSpPr>
          <p:spPr bwMode="auto">
            <a:xfrm>
              <a:off x="970" y="86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S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81364" name="Text Box 52"/>
            <p:cNvSpPr txBox="1">
              <a:spLocks noChangeArrowheads="1"/>
            </p:cNvSpPr>
            <p:nvPr/>
          </p:nvSpPr>
          <p:spPr bwMode="auto">
            <a:xfrm>
              <a:off x="1344" y="1097"/>
              <a:ext cx="3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81365" name="Text Box 53"/>
            <p:cNvSpPr txBox="1">
              <a:spLocks noChangeArrowheads="1"/>
            </p:cNvSpPr>
            <p:nvPr/>
          </p:nvSpPr>
          <p:spPr bwMode="auto">
            <a:xfrm>
              <a:off x="1776" y="864"/>
              <a:ext cx="3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S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81366" name="Text Box 54"/>
            <p:cNvSpPr txBox="1">
              <a:spLocks noChangeArrowheads="1"/>
            </p:cNvSpPr>
            <p:nvPr/>
          </p:nvSpPr>
          <p:spPr bwMode="auto">
            <a:xfrm>
              <a:off x="2219" y="1097"/>
              <a:ext cx="3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781367" name="Text Box 55"/>
            <p:cNvSpPr txBox="1">
              <a:spLocks noChangeArrowheads="1"/>
            </p:cNvSpPr>
            <p:nvPr/>
          </p:nvSpPr>
          <p:spPr bwMode="auto">
            <a:xfrm>
              <a:off x="2640" y="864"/>
              <a:ext cx="3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S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781368" name="Line 56"/>
            <p:cNvSpPr>
              <a:spLocks noChangeShapeType="1"/>
            </p:cNvSpPr>
            <p:nvPr/>
          </p:nvSpPr>
          <p:spPr bwMode="auto">
            <a:xfrm>
              <a:off x="2544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69" name="Line 57"/>
            <p:cNvSpPr>
              <a:spLocks noChangeShapeType="1"/>
            </p:cNvSpPr>
            <p:nvPr/>
          </p:nvSpPr>
          <p:spPr bwMode="auto">
            <a:xfrm>
              <a:off x="2688" y="188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70" name="Line 58"/>
            <p:cNvSpPr>
              <a:spLocks noChangeShapeType="1"/>
            </p:cNvSpPr>
            <p:nvPr/>
          </p:nvSpPr>
          <p:spPr bwMode="auto">
            <a:xfrm>
              <a:off x="2784" y="111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71" name="Freeform 59"/>
            <p:cNvSpPr>
              <a:spLocks/>
            </p:cNvSpPr>
            <p:nvPr/>
          </p:nvSpPr>
          <p:spPr bwMode="auto">
            <a:xfrm>
              <a:off x="2832" y="1882"/>
              <a:ext cx="288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0" t="0" r="r" b="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1372" name="Text Box 60"/>
            <p:cNvSpPr txBox="1">
              <a:spLocks noChangeArrowheads="1"/>
            </p:cNvSpPr>
            <p:nvPr/>
          </p:nvSpPr>
          <p:spPr bwMode="auto">
            <a:xfrm>
              <a:off x="2966" y="1572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　</a:t>
              </a: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81373" name="Text Box 61"/>
            <p:cNvSpPr txBox="1">
              <a:spLocks noChangeArrowheads="1"/>
            </p:cNvSpPr>
            <p:nvPr/>
          </p:nvSpPr>
          <p:spPr bwMode="auto">
            <a:xfrm>
              <a:off x="3419" y="1097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1374" name="Text Box 62"/>
            <p:cNvSpPr txBox="1">
              <a:spLocks noChangeArrowheads="1"/>
            </p:cNvSpPr>
            <p:nvPr/>
          </p:nvSpPr>
          <p:spPr bwMode="auto">
            <a:xfrm>
              <a:off x="3919" y="864"/>
              <a:ext cx="2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S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1375" name="Text Box 63"/>
            <p:cNvSpPr txBox="1">
              <a:spLocks noChangeArrowheads="1"/>
            </p:cNvSpPr>
            <p:nvPr/>
          </p:nvSpPr>
          <p:spPr bwMode="auto">
            <a:xfrm>
              <a:off x="4331" y="1097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81376" name="Text Box 64"/>
            <p:cNvSpPr txBox="1">
              <a:spLocks noChangeArrowheads="1"/>
            </p:cNvSpPr>
            <p:nvPr/>
          </p:nvSpPr>
          <p:spPr bwMode="auto">
            <a:xfrm>
              <a:off x="4831" y="864"/>
              <a:ext cx="2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S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81377" name="Text Box 65"/>
            <p:cNvSpPr txBox="1">
              <a:spLocks noChangeArrowheads="1"/>
            </p:cNvSpPr>
            <p:nvPr/>
          </p:nvSpPr>
          <p:spPr bwMode="auto">
            <a:xfrm>
              <a:off x="5174" y="2083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81378" name="Text Box 66"/>
            <p:cNvSpPr txBox="1">
              <a:spLocks noChangeArrowheads="1"/>
            </p:cNvSpPr>
            <p:nvPr/>
          </p:nvSpPr>
          <p:spPr bwMode="auto">
            <a:xfrm>
              <a:off x="4673" y="221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81379" name="Text Box 67"/>
            <p:cNvSpPr txBox="1">
              <a:spLocks noChangeArrowheads="1"/>
            </p:cNvSpPr>
            <p:nvPr/>
          </p:nvSpPr>
          <p:spPr bwMode="auto">
            <a:xfrm>
              <a:off x="4896" y="221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B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81380" name="Text Box 68"/>
            <p:cNvSpPr txBox="1">
              <a:spLocks noChangeArrowheads="1"/>
            </p:cNvSpPr>
            <p:nvPr/>
          </p:nvSpPr>
          <p:spPr bwMode="auto">
            <a:xfrm>
              <a:off x="3678" y="2235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1381" name="Text Box 69"/>
            <p:cNvSpPr txBox="1">
              <a:spLocks noChangeArrowheads="1"/>
            </p:cNvSpPr>
            <p:nvPr/>
          </p:nvSpPr>
          <p:spPr bwMode="auto">
            <a:xfrm>
              <a:off x="3901" y="2235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B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81382" name="Text Box 70"/>
            <p:cNvSpPr txBox="1">
              <a:spLocks noChangeArrowheads="1"/>
            </p:cNvSpPr>
            <p:nvPr/>
          </p:nvSpPr>
          <p:spPr bwMode="auto">
            <a:xfrm>
              <a:off x="2352" y="2218"/>
              <a:ext cx="3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A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781383" name="Text Box 71"/>
            <p:cNvSpPr txBox="1">
              <a:spLocks noChangeArrowheads="1"/>
            </p:cNvSpPr>
            <p:nvPr/>
          </p:nvSpPr>
          <p:spPr bwMode="auto">
            <a:xfrm>
              <a:off x="2653" y="2218"/>
              <a:ext cx="3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B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-2</a:t>
              </a:r>
            </a:p>
          </p:txBody>
        </p:sp>
        <p:sp>
          <p:nvSpPr>
            <p:cNvPr id="781384" name="Text Box 72"/>
            <p:cNvSpPr txBox="1">
              <a:spLocks noChangeArrowheads="1"/>
            </p:cNvSpPr>
            <p:nvPr/>
          </p:nvSpPr>
          <p:spPr bwMode="auto">
            <a:xfrm>
              <a:off x="1488" y="2218"/>
              <a:ext cx="3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A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81385" name="Text Box 73"/>
            <p:cNvSpPr txBox="1">
              <a:spLocks noChangeArrowheads="1"/>
            </p:cNvSpPr>
            <p:nvPr/>
          </p:nvSpPr>
          <p:spPr bwMode="auto">
            <a:xfrm>
              <a:off x="1789" y="2218"/>
              <a:ext cx="3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B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  <a:r>
                <a:rPr lang="en-US" altLang="zh-CN" sz="20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781386" name="Text Box 74"/>
            <p:cNvSpPr txBox="1">
              <a:spLocks noChangeArrowheads="1"/>
            </p:cNvSpPr>
            <p:nvPr/>
          </p:nvSpPr>
          <p:spPr bwMode="auto">
            <a:xfrm>
              <a:off x="664" y="2256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A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81387" name="Text Box 75"/>
            <p:cNvSpPr txBox="1">
              <a:spLocks noChangeArrowheads="1"/>
            </p:cNvSpPr>
            <p:nvPr/>
          </p:nvSpPr>
          <p:spPr bwMode="auto">
            <a:xfrm>
              <a:off x="887" y="2256"/>
              <a:ext cx="2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B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81388" name="Rectangle 7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781389" name="AutoShape 7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Text Box 2"/>
          <p:cNvSpPr txBox="1">
            <a:spLocks noChangeArrowheads="1"/>
          </p:cNvSpPr>
          <p:nvPr/>
        </p:nvSpPr>
        <p:spPr bwMode="auto">
          <a:xfrm>
            <a:off x="228600" y="196850"/>
            <a:ext cx="4559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串行进位链</a:t>
            </a:r>
          </a:p>
        </p:txBody>
      </p:sp>
      <p:sp>
        <p:nvSpPr>
          <p:cNvPr id="471043" name="Text Box 3"/>
          <p:cNvSpPr txBox="1">
            <a:spLocks noChangeArrowheads="1"/>
          </p:cNvSpPr>
          <p:nvPr/>
        </p:nvSpPr>
        <p:spPr bwMode="auto">
          <a:xfrm>
            <a:off x="1127125" y="9144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进位链</a:t>
            </a:r>
          </a:p>
        </p:txBody>
      </p:sp>
      <p:sp>
        <p:nvSpPr>
          <p:cNvPr id="471044" name="Text Box 4"/>
          <p:cNvSpPr txBox="1">
            <a:spLocks noChangeArrowheads="1"/>
          </p:cNvSpPr>
          <p:nvPr/>
        </p:nvSpPr>
        <p:spPr bwMode="auto">
          <a:xfrm>
            <a:off x="3563938" y="914400"/>
            <a:ext cx="2684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传送进位的电路</a:t>
            </a:r>
          </a:p>
        </p:txBody>
      </p:sp>
      <p:sp>
        <p:nvSpPr>
          <p:cNvPr id="471045" name="Text Box 5"/>
          <p:cNvSpPr txBox="1">
            <a:spLocks noChangeArrowheads="1"/>
          </p:cNvSpPr>
          <p:nvPr/>
        </p:nvSpPr>
        <p:spPr bwMode="auto">
          <a:xfrm>
            <a:off x="1127125" y="1447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串行进位链</a:t>
            </a:r>
          </a:p>
        </p:txBody>
      </p:sp>
      <p:sp>
        <p:nvSpPr>
          <p:cNvPr id="471046" name="Text Box 6"/>
          <p:cNvSpPr txBox="1">
            <a:spLocks noChangeArrowheads="1"/>
          </p:cNvSpPr>
          <p:nvPr/>
        </p:nvSpPr>
        <p:spPr bwMode="auto">
          <a:xfrm>
            <a:off x="3563938" y="14478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进位串行传送</a:t>
            </a:r>
          </a:p>
        </p:txBody>
      </p:sp>
      <p:sp>
        <p:nvSpPr>
          <p:cNvPr id="471047" name="Text Box 7"/>
          <p:cNvSpPr txBox="1">
            <a:spLocks noChangeArrowheads="1"/>
          </p:cNvSpPr>
          <p:nvPr/>
        </p:nvSpPr>
        <p:spPr bwMode="auto">
          <a:xfrm>
            <a:off x="1127125" y="2003425"/>
            <a:ext cx="696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 4 位全加器为例，每一位的进位表达式为</a:t>
            </a:r>
          </a:p>
        </p:txBody>
      </p:sp>
      <p:sp>
        <p:nvSpPr>
          <p:cNvPr id="471048" name="Text Box 8"/>
          <p:cNvSpPr txBox="1">
            <a:spLocks noChangeArrowheads="1"/>
          </p:cNvSpPr>
          <p:nvPr/>
        </p:nvSpPr>
        <p:spPr bwMode="auto">
          <a:xfrm>
            <a:off x="1279525" y="2555875"/>
            <a:ext cx="253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0 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1279525" y="2979738"/>
            <a:ext cx="2378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1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1050" name="Text Box 10"/>
          <p:cNvSpPr txBox="1">
            <a:spLocks noChangeArrowheads="1"/>
          </p:cNvSpPr>
          <p:nvPr/>
        </p:nvSpPr>
        <p:spPr bwMode="auto">
          <a:xfrm>
            <a:off x="1279525" y="3402013"/>
            <a:ext cx="2301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2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1051" name="Text Box 11"/>
          <p:cNvSpPr txBox="1">
            <a:spLocks noChangeArrowheads="1"/>
          </p:cNvSpPr>
          <p:nvPr/>
        </p:nvSpPr>
        <p:spPr bwMode="auto">
          <a:xfrm>
            <a:off x="1279525" y="3824288"/>
            <a:ext cx="2378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3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25800" y="2590800"/>
            <a:ext cx="1692275" cy="519113"/>
            <a:chOff x="2032" y="1632"/>
            <a:chExt cx="1066" cy="327"/>
          </a:xfrm>
        </p:grpSpPr>
        <p:sp>
          <p:nvSpPr>
            <p:cNvPr id="471053" name="Text Box 13"/>
            <p:cNvSpPr txBox="1">
              <a:spLocks noChangeArrowheads="1"/>
            </p:cNvSpPr>
            <p:nvPr/>
          </p:nvSpPr>
          <p:spPr bwMode="auto">
            <a:xfrm>
              <a:off x="2032" y="1632"/>
              <a:ext cx="10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en-US" altLang="zh-CN" sz="2800" i="1">
                  <a:latin typeface="Times New Roman" pitchFamily="18" charset="0"/>
                </a:rPr>
                <a:t>d</a:t>
              </a:r>
              <a:r>
                <a:rPr lang="en-US" altLang="zh-CN" sz="2800" baseline="-25000">
                  <a:latin typeface="Times New Roman" pitchFamily="18" charset="0"/>
                </a:rPr>
                <a:t>0 </a:t>
              </a:r>
              <a:r>
                <a:rPr lang="en-US" altLang="zh-CN" sz="1400"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t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  <a:r>
                <a:rPr lang="en-US" altLang="zh-CN" sz="2800" i="1">
                  <a:latin typeface="Times New Roman" pitchFamily="18" charset="0"/>
                </a:rPr>
                <a:t>C</a:t>
              </a:r>
              <a:r>
                <a:rPr lang="en-US" altLang="zh-CN" sz="28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471054" name="Line 14"/>
            <p:cNvSpPr>
              <a:spLocks noChangeShapeType="1"/>
            </p:cNvSpPr>
            <p:nvPr/>
          </p:nvSpPr>
          <p:spPr bwMode="auto">
            <a:xfrm>
              <a:off x="2234" y="168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55" name="Line 15"/>
            <p:cNvSpPr>
              <a:spLocks noChangeShapeType="1"/>
            </p:cNvSpPr>
            <p:nvPr/>
          </p:nvSpPr>
          <p:spPr bwMode="auto">
            <a:xfrm>
              <a:off x="2592" y="168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56" name="Line 16"/>
            <p:cNvSpPr>
              <a:spLocks noChangeShapeType="1"/>
            </p:cNvSpPr>
            <p:nvPr/>
          </p:nvSpPr>
          <p:spPr bwMode="auto">
            <a:xfrm>
              <a:off x="2234" y="163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057" name="Text Box 17"/>
          <p:cNvSpPr txBox="1">
            <a:spLocks noChangeArrowheads="1"/>
          </p:cNvSpPr>
          <p:nvPr/>
        </p:nvSpPr>
        <p:spPr bwMode="auto">
          <a:xfrm>
            <a:off x="1355725" y="5913438"/>
            <a:ext cx="580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4</a:t>
            </a:r>
            <a:r>
              <a:rPr lang="zh-CN" altLang="en-US" sz="9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位 </a:t>
            </a:r>
            <a:r>
              <a:rPr lang="zh-CN" altLang="en-US" sz="2000">
                <a:latin typeface="Times New Roman" pitchFamily="18" charset="0"/>
              </a:rPr>
              <a:t>全加器产生进位的全部时间为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8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>
                <a:solidFill>
                  <a:schemeClr val="folHlink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71058" name="Text Box 18"/>
          <p:cNvSpPr txBox="1">
            <a:spLocks noChangeArrowheads="1"/>
          </p:cNvSpPr>
          <p:nvPr/>
        </p:nvSpPr>
        <p:spPr bwMode="auto">
          <a:xfrm>
            <a:off x="1427163" y="6373813"/>
            <a:ext cx="6192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位全加器产生进位的全部时间为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nt</a:t>
            </a:r>
            <a:r>
              <a:rPr lang="en-US" altLang="zh-CN" sz="2000" i="1" baseline="-25000">
                <a:solidFill>
                  <a:schemeClr val="folHlink"/>
                </a:solidFill>
                <a:latin typeface="Times New Roman" pitchFamily="18" charset="0"/>
              </a:rPr>
              <a:t>y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81000" y="4267200"/>
            <a:ext cx="8347075" cy="1587500"/>
            <a:chOff x="240" y="2688"/>
            <a:chExt cx="5258" cy="1000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537" y="2958"/>
              <a:ext cx="303" cy="432"/>
              <a:chOff x="1152" y="3264"/>
              <a:chExt cx="303" cy="432"/>
            </a:xfrm>
          </p:grpSpPr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4710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 i="1"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71063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064" name="Oval 24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800" i="1"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065" y="2836"/>
              <a:ext cx="303" cy="432"/>
              <a:chOff x="1152" y="3264"/>
              <a:chExt cx="303" cy="432"/>
            </a:xfrm>
          </p:grpSpPr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4710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 i="1"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71068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069" name="Oval 29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800" i="1">
                  <a:latin typeface="Times New Roman" pitchFamily="18" charset="0"/>
                </a:endParaRPr>
              </a:p>
            </p:txBody>
          </p:sp>
        </p:grpSp>
        <p:sp>
          <p:nvSpPr>
            <p:cNvPr id="471070" name="Freeform 30"/>
            <p:cNvSpPr>
              <a:spLocks/>
            </p:cNvSpPr>
            <p:nvPr/>
          </p:nvSpPr>
          <p:spPr bwMode="auto">
            <a:xfrm>
              <a:off x="288" y="3177"/>
              <a:ext cx="252" cy="3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3"/>
                </a:cxn>
              </a:cxnLst>
              <a:rect l="0" t="0" r="r" b="b"/>
              <a:pathLst>
                <a:path w="252" h="3">
                  <a:moveTo>
                    <a:pt x="252" y="0"/>
                  </a:moveTo>
                  <a:lnTo>
                    <a:pt x="0" y="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71" name="Line 31"/>
            <p:cNvSpPr>
              <a:spLocks noChangeShapeType="1"/>
            </p:cNvSpPr>
            <p:nvPr/>
          </p:nvSpPr>
          <p:spPr bwMode="auto">
            <a:xfrm>
              <a:off x="825" y="305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72" name="Freeform 32"/>
            <p:cNvSpPr>
              <a:spLocks/>
            </p:cNvSpPr>
            <p:nvPr/>
          </p:nvSpPr>
          <p:spPr bwMode="auto">
            <a:xfrm>
              <a:off x="825" y="3294"/>
              <a:ext cx="14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807" y="2958"/>
              <a:ext cx="303" cy="432"/>
              <a:chOff x="1152" y="3264"/>
              <a:chExt cx="303" cy="432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4710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 i="1"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71076" name="Rectangle 36"/>
                <p:cNvSpPr>
                  <a:spLocks noChangeArrowheads="1"/>
                </p:cNvSpPr>
                <p:nvPr/>
              </p:nvSpPr>
              <p:spPr bwMode="auto"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077" name="Oval 37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800" i="1"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2335" y="2836"/>
              <a:ext cx="303" cy="432"/>
              <a:chOff x="1152" y="3264"/>
              <a:chExt cx="303" cy="432"/>
            </a:xfrm>
          </p:grpSpPr>
          <p:grpSp>
            <p:nvGrpSpPr>
              <p:cNvPr id="11" name="Group 39"/>
              <p:cNvGrpSpPr>
                <a:grpSpLocks/>
              </p:cNvGrpSpPr>
              <p:nvPr/>
            </p:nvGrpSpPr>
            <p:grpSpPr bwMode="auto"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47108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 i="1"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71081" name="Rectangle 41"/>
                <p:cNvSpPr>
                  <a:spLocks noChangeArrowheads="1"/>
                </p:cNvSpPr>
                <p:nvPr/>
              </p:nvSpPr>
              <p:spPr bwMode="auto"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082" name="Oval 42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800" i="1">
                  <a:latin typeface="Times New Roman" pitchFamily="18" charset="0"/>
                </a:endParaRPr>
              </a:p>
            </p:txBody>
          </p:sp>
        </p:grpSp>
        <p:sp>
          <p:nvSpPr>
            <p:cNvPr id="471083" name="Line 43"/>
            <p:cNvSpPr>
              <a:spLocks noChangeShapeType="1"/>
            </p:cNvSpPr>
            <p:nvPr/>
          </p:nvSpPr>
          <p:spPr bwMode="auto">
            <a:xfrm>
              <a:off x="2095" y="305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84" name="Freeform 44"/>
            <p:cNvSpPr>
              <a:spLocks/>
            </p:cNvSpPr>
            <p:nvPr/>
          </p:nvSpPr>
          <p:spPr bwMode="auto">
            <a:xfrm>
              <a:off x="2095" y="3294"/>
              <a:ext cx="14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85" name="Freeform 45"/>
            <p:cNvSpPr>
              <a:spLocks/>
            </p:cNvSpPr>
            <p:nvPr/>
          </p:nvSpPr>
          <p:spPr bwMode="auto">
            <a:xfrm>
              <a:off x="1353" y="3150"/>
              <a:ext cx="135" cy="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86" name="Freeform 46"/>
            <p:cNvSpPr>
              <a:spLocks/>
            </p:cNvSpPr>
            <p:nvPr/>
          </p:nvSpPr>
          <p:spPr bwMode="auto">
            <a:xfrm>
              <a:off x="1353" y="2943"/>
              <a:ext cx="459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0" t="0" r="r" b="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87" name="Freeform 47"/>
            <p:cNvSpPr>
              <a:spLocks/>
            </p:cNvSpPr>
            <p:nvPr/>
          </p:nvSpPr>
          <p:spPr bwMode="auto">
            <a:xfrm>
              <a:off x="2622" y="2943"/>
              <a:ext cx="459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0" t="0" r="r" b="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3081" y="2958"/>
              <a:ext cx="303" cy="432"/>
              <a:chOff x="1152" y="3264"/>
              <a:chExt cx="303" cy="432"/>
            </a:xfrm>
          </p:grpSpPr>
          <p:grpSp>
            <p:nvGrpSpPr>
              <p:cNvPr id="13" name="Group 49"/>
              <p:cNvGrpSpPr>
                <a:grpSpLocks/>
              </p:cNvGrpSpPr>
              <p:nvPr/>
            </p:nvGrpSpPr>
            <p:grpSpPr bwMode="auto"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47109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 i="1"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71091" name="Rectangle 51"/>
                <p:cNvSpPr>
                  <a:spLocks noChangeArrowheads="1"/>
                </p:cNvSpPr>
                <p:nvPr/>
              </p:nvSpPr>
              <p:spPr bwMode="auto"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092" name="Oval 52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800" i="1"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3609" y="2836"/>
              <a:ext cx="303" cy="432"/>
              <a:chOff x="1152" y="3264"/>
              <a:chExt cx="303" cy="432"/>
            </a:xfrm>
          </p:grpSpPr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47109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 i="1"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71096" name="Rectangle 56"/>
                <p:cNvSpPr>
                  <a:spLocks noChangeArrowheads="1"/>
                </p:cNvSpPr>
                <p:nvPr/>
              </p:nvSpPr>
              <p:spPr bwMode="auto"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097" name="Oval 57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800" i="1">
                  <a:latin typeface="Times New Roman" pitchFamily="18" charset="0"/>
                </a:endParaRPr>
              </a:p>
            </p:txBody>
          </p:sp>
        </p:grpSp>
        <p:sp>
          <p:nvSpPr>
            <p:cNvPr id="471098" name="Line 58"/>
            <p:cNvSpPr>
              <a:spLocks noChangeShapeType="1"/>
            </p:cNvSpPr>
            <p:nvPr/>
          </p:nvSpPr>
          <p:spPr bwMode="auto">
            <a:xfrm>
              <a:off x="3369" y="305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099" name="Freeform 59"/>
            <p:cNvSpPr>
              <a:spLocks/>
            </p:cNvSpPr>
            <p:nvPr/>
          </p:nvSpPr>
          <p:spPr bwMode="auto">
            <a:xfrm>
              <a:off x="3896" y="2943"/>
              <a:ext cx="459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0" t="0" r="r" b="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4351" y="2958"/>
              <a:ext cx="303" cy="432"/>
              <a:chOff x="1152" y="3264"/>
              <a:chExt cx="303" cy="432"/>
            </a:xfrm>
          </p:grpSpPr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4711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 i="1"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71103" name="Rectangle 63"/>
                <p:cNvSpPr>
                  <a:spLocks noChangeArrowheads="1"/>
                </p:cNvSpPr>
                <p:nvPr/>
              </p:nvSpPr>
              <p:spPr bwMode="auto"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104" name="Oval 64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800" i="1"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4879" y="2836"/>
              <a:ext cx="303" cy="432"/>
              <a:chOff x="1152" y="3264"/>
              <a:chExt cx="303" cy="432"/>
            </a:xfrm>
          </p:grpSpPr>
          <p:grpSp>
            <p:nvGrpSpPr>
              <p:cNvPr id="19" name="Group 66"/>
              <p:cNvGrpSpPr>
                <a:grpSpLocks/>
              </p:cNvGrpSpPr>
              <p:nvPr/>
            </p:nvGrpSpPr>
            <p:grpSpPr bwMode="auto">
              <a:xfrm>
                <a:off x="1190" y="3264"/>
                <a:ext cx="265" cy="432"/>
                <a:chOff x="1190" y="3264"/>
                <a:chExt cx="265" cy="432"/>
              </a:xfrm>
            </p:grpSpPr>
            <p:sp>
              <p:nvSpPr>
                <p:cNvPr id="47110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190" y="3338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 i="1">
                      <a:latin typeface="Times New Roman" pitchFamily="18" charset="0"/>
                    </a:rPr>
                    <a:t>&amp;</a:t>
                  </a:r>
                </a:p>
              </p:txBody>
            </p:sp>
            <p:sp>
              <p:nvSpPr>
                <p:cNvPr id="471108" name="Rectangle 68"/>
                <p:cNvSpPr>
                  <a:spLocks noChangeArrowheads="1"/>
                </p:cNvSpPr>
                <p:nvPr/>
              </p:nvSpPr>
              <p:spPr bwMode="auto"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109" name="Oval 69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800" i="1">
                  <a:latin typeface="Times New Roman" pitchFamily="18" charset="0"/>
                </a:endParaRPr>
              </a:p>
            </p:txBody>
          </p:sp>
        </p:grpSp>
        <p:sp>
          <p:nvSpPr>
            <p:cNvPr id="471110" name="Line 70"/>
            <p:cNvSpPr>
              <a:spLocks noChangeShapeType="1"/>
            </p:cNvSpPr>
            <p:nvPr/>
          </p:nvSpPr>
          <p:spPr bwMode="auto">
            <a:xfrm>
              <a:off x="4639" y="305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11" name="Line 71"/>
            <p:cNvSpPr>
              <a:spLocks noChangeShapeType="1"/>
            </p:cNvSpPr>
            <p:nvPr/>
          </p:nvSpPr>
          <p:spPr bwMode="auto">
            <a:xfrm>
              <a:off x="5175" y="29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12" name="Text Box 72"/>
            <p:cNvSpPr txBox="1">
              <a:spLocks noChangeArrowheads="1"/>
            </p:cNvSpPr>
            <p:nvPr/>
          </p:nvSpPr>
          <p:spPr bwMode="auto">
            <a:xfrm>
              <a:off x="240" y="291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113" name="Text Box 73"/>
            <p:cNvSpPr txBox="1">
              <a:spLocks noChangeArrowheads="1"/>
            </p:cNvSpPr>
            <p:nvPr/>
          </p:nvSpPr>
          <p:spPr bwMode="auto">
            <a:xfrm>
              <a:off x="1423" y="343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114" name="Text Box 74"/>
            <p:cNvSpPr txBox="1">
              <a:spLocks noChangeArrowheads="1"/>
            </p:cNvSpPr>
            <p:nvPr/>
          </p:nvSpPr>
          <p:spPr bwMode="auto">
            <a:xfrm>
              <a:off x="2688" y="343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115" name="Text Box 75"/>
            <p:cNvSpPr txBox="1">
              <a:spLocks noChangeArrowheads="1"/>
            </p:cNvSpPr>
            <p:nvPr/>
          </p:nvSpPr>
          <p:spPr bwMode="auto">
            <a:xfrm>
              <a:off x="3984" y="343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116" name="Text Box 76"/>
            <p:cNvSpPr txBox="1">
              <a:spLocks noChangeArrowheads="1"/>
            </p:cNvSpPr>
            <p:nvPr/>
          </p:nvSpPr>
          <p:spPr bwMode="auto">
            <a:xfrm>
              <a:off x="5232" y="343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1117" name="Text Box 77"/>
            <p:cNvSpPr txBox="1">
              <a:spLocks noChangeArrowheads="1"/>
            </p:cNvSpPr>
            <p:nvPr/>
          </p:nvSpPr>
          <p:spPr bwMode="auto">
            <a:xfrm>
              <a:off x="1392" y="268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2000" i="1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118" name="Text Box 78"/>
            <p:cNvSpPr txBox="1">
              <a:spLocks noChangeArrowheads="1"/>
            </p:cNvSpPr>
            <p:nvPr/>
          </p:nvSpPr>
          <p:spPr bwMode="auto">
            <a:xfrm>
              <a:off x="2644" y="269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119" name="Text Box 79"/>
            <p:cNvSpPr txBox="1">
              <a:spLocks noChangeArrowheads="1"/>
            </p:cNvSpPr>
            <p:nvPr/>
          </p:nvSpPr>
          <p:spPr bwMode="auto">
            <a:xfrm>
              <a:off x="3892" y="269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1120" name="Text Box 80"/>
            <p:cNvSpPr txBox="1">
              <a:spLocks noChangeArrowheads="1"/>
            </p:cNvSpPr>
            <p:nvPr/>
          </p:nvSpPr>
          <p:spPr bwMode="auto">
            <a:xfrm>
              <a:off x="5188" y="2698"/>
              <a:ext cx="3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-1</a:t>
              </a:r>
            </a:p>
          </p:txBody>
        </p:sp>
        <p:grpSp>
          <p:nvGrpSpPr>
            <p:cNvPr id="20" name="Group 81"/>
            <p:cNvGrpSpPr>
              <a:grpSpLocks/>
            </p:cNvGrpSpPr>
            <p:nvPr/>
          </p:nvGrpSpPr>
          <p:grpSpPr bwMode="auto">
            <a:xfrm>
              <a:off x="912" y="3428"/>
              <a:ext cx="248" cy="250"/>
              <a:chOff x="943" y="3782"/>
              <a:chExt cx="248" cy="250"/>
            </a:xfrm>
          </p:grpSpPr>
          <p:sp>
            <p:nvSpPr>
              <p:cNvPr id="471122" name="Text Box 82"/>
              <p:cNvSpPr txBox="1">
                <a:spLocks noChangeArrowheads="1"/>
              </p:cNvSpPr>
              <p:nvPr/>
            </p:nvSpPr>
            <p:spPr bwMode="auto">
              <a:xfrm>
                <a:off x="943" y="3782"/>
                <a:ext cx="2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d</a:t>
                </a:r>
                <a:r>
                  <a:rPr lang="en-US" altLang="zh-CN" sz="2000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71123" name="Line 83"/>
              <p:cNvSpPr>
                <a:spLocks noChangeShapeType="1"/>
              </p:cNvSpPr>
              <p:nvPr/>
            </p:nvSpPr>
            <p:spPr bwMode="auto">
              <a:xfrm>
                <a:off x="981" y="383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" name="Group 84"/>
            <p:cNvGrpSpPr>
              <a:grpSpLocks/>
            </p:cNvGrpSpPr>
            <p:nvPr/>
          </p:nvGrpSpPr>
          <p:grpSpPr bwMode="auto">
            <a:xfrm>
              <a:off x="2143" y="3438"/>
              <a:ext cx="248" cy="250"/>
              <a:chOff x="943" y="3782"/>
              <a:chExt cx="248" cy="250"/>
            </a:xfrm>
          </p:grpSpPr>
          <p:sp>
            <p:nvSpPr>
              <p:cNvPr id="471125" name="Text Box 85"/>
              <p:cNvSpPr txBox="1">
                <a:spLocks noChangeArrowheads="1"/>
              </p:cNvSpPr>
              <p:nvPr/>
            </p:nvSpPr>
            <p:spPr bwMode="auto">
              <a:xfrm>
                <a:off x="943" y="3782"/>
                <a:ext cx="2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d</a:t>
                </a:r>
                <a:r>
                  <a:rPr lang="en-US" altLang="zh-CN" sz="2000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71126" name="Line 86"/>
              <p:cNvSpPr>
                <a:spLocks noChangeShapeType="1"/>
              </p:cNvSpPr>
              <p:nvPr/>
            </p:nvSpPr>
            <p:spPr bwMode="auto">
              <a:xfrm>
                <a:off x="981" y="383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" name="Group 87"/>
            <p:cNvGrpSpPr>
              <a:grpSpLocks/>
            </p:cNvGrpSpPr>
            <p:nvPr/>
          </p:nvGrpSpPr>
          <p:grpSpPr bwMode="auto">
            <a:xfrm>
              <a:off x="3391" y="3438"/>
              <a:ext cx="248" cy="250"/>
              <a:chOff x="943" y="3782"/>
              <a:chExt cx="248" cy="250"/>
            </a:xfrm>
          </p:grpSpPr>
          <p:sp>
            <p:nvSpPr>
              <p:cNvPr id="471128" name="Text Box 88"/>
              <p:cNvSpPr txBox="1">
                <a:spLocks noChangeArrowheads="1"/>
              </p:cNvSpPr>
              <p:nvPr/>
            </p:nvSpPr>
            <p:spPr bwMode="auto">
              <a:xfrm>
                <a:off x="943" y="3782"/>
                <a:ext cx="2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d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71129" name="Line 89"/>
              <p:cNvSpPr>
                <a:spLocks noChangeShapeType="1"/>
              </p:cNvSpPr>
              <p:nvPr/>
            </p:nvSpPr>
            <p:spPr bwMode="auto">
              <a:xfrm>
                <a:off x="981" y="383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90"/>
            <p:cNvGrpSpPr>
              <a:grpSpLocks/>
            </p:cNvGrpSpPr>
            <p:nvPr/>
          </p:nvGrpSpPr>
          <p:grpSpPr bwMode="auto">
            <a:xfrm>
              <a:off x="4656" y="3438"/>
              <a:ext cx="248" cy="250"/>
              <a:chOff x="943" y="3782"/>
              <a:chExt cx="248" cy="250"/>
            </a:xfrm>
          </p:grpSpPr>
          <p:sp>
            <p:nvSpPr>
              <p:cNvPr id="471131" name="Text Box 91"/>
              <p:cNvSpPr txBox="1">
                <a:spLocks noChangeArrowheads="1"/>
              </p:cNvSpPr>
              <p:nvPr/>
            </p:nvSpPr>
            <p:spPr bwMode="auto">
              <a:xfrm>
                <a:off x="943" y="3782"/>
                <a:ext cx="2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d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71132" name="Line 92"/>
              <p:cNvSpPr>
                <a:spLocks noChangeShapeType="1"/>
              </p:cNvSpPr>
              <p:nvPr/>
            </p:nvSpPr>
            <p:spPr bwMode="auto">
              <a:xfrm>
                <a:off x="981" y="383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133" name="Freeform 93"/>
            <p:cNvSpPr>
              <a:spLocks/>
            </p:cNvSpPr>
            <p:nvPr/>
          </p:nvSpPr>
          <p:spPr bwMode="auto">
            <a:xfrm>
              <a:off x="2631" y="3168"/>
              <a:ext cx="135" cy="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34" name="Freeform 94"/>
            <p:cNvSpPr>
              <a:spLocks/>
            </p:cNvSpPr>
            <p:nvPr/>
          </p:nvSpPr>
          <p:spPr bwMode="auto">
            <a:xfrm>
              <a:off x="3897" y="3168"/>
              <a:ext cx="135" cy="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35" name="Freeform 95"/>
            <p:cNvSpPr>
              <a:spLocks/>
            </p:cNvSpPr>
            <p:nvPr/>
          </p:nvSpPr>
          <p:spPr bwMode="auto">
            <a:xfrm>
              <a:off x="5175" y="3168"/>
              <a:ext cx="135" cy="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36" name="Freeform 96"/>
            <p:cNvSpPr>
              <a:spLocks/>
            </p:cNvSpPr>
            <p:nvPr/>
          </p:nvSpPr>
          <p:spPr bwMode="auto">
            <a:xfrm>
              <a:off x="3373" y="3312"/>
              <a:ext cx="14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37" name="Freeform 97"/>
            <p:cNvSpPr>
              <a:spLocks/>
            </p:cNvSpPr>
            <p:nvPr/>
          </p:nvSpPr>
          <p:spPr bwMode="auto">
            <a:xfrm>
              <a:off x="4647" y="3312"/>
              <a:ext cx="14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0" t="0" r="r" b="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138" name="Text Box 98"/>
          <p:cNvSpPr txBox="1">
            <a:spLocks noChangeArrowheads="1"/>
          </p:cNvSpPr>
          <p:nvPr/>
        </p:nvSpPr>
        <p:spPr bwMode="auto">
          <a:xfrm>
            <a:off x="4251325" y="3489325"/>
            <a:ext cx="3138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设与非门的级延迟时间为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>
                <a:solidFill>
                  <a:schemeClr val="folHlink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71139" name="Rectangle 9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471140" name="AutoShape 10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并行进位链</a:t>
            </a:r>
          </a:p>
        </p:txBody>
      </p:sp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771525" y="838200"/>
            <a:ext cx="378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位加法器的进位同时产生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4876800" y="838200"/>
            <a:ext cx="2633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以 4 位加法器为例</a:t>
            </a:r>
          </a:p>
        </p:txBody>
      </p:sp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785813" y="1233488"/>
            <a:ext cx="2043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 i="1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 i="1" baseline="-250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2070" name="Text Box 6"/>
          <p:cNvSpPr txBox="1">
            <a:spLocks noChangeArrowheads="1"/>
          </p:cNvSpPr>
          <p:nvPr/>
        </p:nvSpPr>
        <p:spPr bwMode="auto">
          <a:xfrm>
            <a:off x="785813" y="1658938"/>
            <a:ext cx="194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1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0 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785813" y="2084388"/>
            <a:ext cx="189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2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785813" y="2508250"/>
            <a:ext cx="189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3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2524125" y="1658938"/>
            <a:ext cx="2781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1000">
                <a:latin typeface="Times New Roman" pitchFamily="18" charset="0"/>
              </a:rPr>
              <a:t> 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1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0 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2074" name="Text Box 10"/>
          <p:cNvSpPr txBox="1">
            <a:spLocks noChangeArrowheads="1"/>
          </p:cNvSpPr>
          <p:nvPr/>
        </p:nvSpPr>
        <p:spPr bwMode="auto">
          <a:xfrm>
            <a:off x="2554288" y="2084388"/>
            <a:ext cx="3929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2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1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0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2075" name="Text Box 11"/>
          <p:cNvSpPr txBox="1">
            <a:spLocks noChangeArrowheads="1"/>
          </p:cNvSpPr>
          <p:nvPr/>
        </p:nvSpPr>
        <p:spPr bwMode="auto">
          <a:xfrm>
            <a:off x="2554288" y="25288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 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3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2 </a:t>
            </a:r>
            <a:r>
              <a:rPr lang="en-US" altLang="zh-CN" sz="24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1 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800" i="1">
                <a:latin typeface="Times New Roman" pitchFamily="18" charset="0"/>
              </a:rPr>
              <a:t>t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 baseline="-25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72076" name="Text Box 12"/>
          <p:cNvSpPr txBox="1">
            <a:spLocks noChangeArrowheads="1"/>
          </p:cNvSpPr>
          <p:nvPr/>
        </p:nvSpPr>
        <p:spPr bwMode="auto">
          <a:xfrm>
            <a:off x="2743200" y="152400"/>
            <a:ext cx="5141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（先行进位，跳跃进位）</a:t>
            </a:r>
          </a:p>
        </p:txBody>
      </p:sp>
      <p:sp>
        <p:nvSpPr>
          <p:cNvPr id="472077" name="Text Box 13"/>
          <p:cNvSpPr txBox="1">
            <a:spLocks noChangeArrowheads="1"/>
          </p:cNvSpPr>
          <p:nvPr/>
        </p:nvSpPr>
        <p:spPr bwMode="auto">
          <a:xfrm>
            <a:off x="5510213" y="1371600"/>
            <a:ext cx="32781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当 </a:t>
            </a:r>
            <a:r>
              <a:rPr lang="en-US" altLang="zh-CN" sz="2200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 sz="2200" i="1" baseline="-25000">
                <a:solidFill>
                  <a:schemeClr val="folHlink"/>
                </a:solidFill>
                <a:latin typeface="Times New Roman" pitchFamily="18" charset="0"/>
              </a:rPr>
              <a:t>i </a:t>
            </a:r>
            <a:r>
              <a:rPr lang="en-US" altLang="zh-CN" sz="22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200" i="1" baseline="-25000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形成后，只需 2.5</a:t>
            </a:r>
            <a:r>
              <a:rPr lang="en-US" altLang="zh-CN" sz="22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200" i="1" baseline="-25000">
                <a:solidFill>
                  <a:schemeClr val="folHlink"/>
                </a:solidFill>
                <a:latin typeface="Times New Roman" pitchFamily="18" charset="0"/>
              </a:rPr>
              <a:t>y</a:t>
            </a: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产生全部进位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81000" y="3048000"/>
            <a:ext cx="8542338" cy="3733800"/>
            <a:chOff x="240" y="1920"/>
            <a:chExt cx="5381" cy="2352"/>
          </a:xfrm>
        </p:grpSpPr>
        <p:sp>
          <p:nvSpPr>
            <p:cNvPr id="472079" name="Text Box 15"/>
            <p:cNvSpPr txBox="1">
              <a:spLocks noChangeArrowheads="1"/>
            </p:cNvSpPr>
            <p:nvPr/>
          </p:nvSpPr>
          <p:spPr bwMode="auto">
            <a:xfrm>
              <a:off x="672" y="2850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2080" name="Rectangle 16"/>
            <p:cNvSpPr>
              <a:spLocks noChangeArrowheads="1"/>
            </p:cNvSpPr>
            <p:nvPr/>
          </p:nvSpPr>
          <p:spPr bwMode="auto">
            <a:xfrm>
              <a:off x="250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81" name="Text Box 17"/>
            <p:cNvSpPr txBox="1">
              <a:spLocks noChangeArrowheads="1"/>
            </p:cNvSpPr>
            <p:nvPr/>
          </p:nvSpPr>
          <p:spPr bwMode="auto">
            <a:xfrm>
              <a:off x="240" y="3044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72082" name="Rectangle 18"/>
            <p:cNvSpPr>
              <a:spLocks noChangeArrowheads="1"/>
            </p:cNvSpPr>
            <p:nvPr/>
          </p:nvSpPr>
          <p:spPr bwMode="auto">
            <a:xfrm>
              <a:off x="25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83" name="Rectangle 19"/>
            <p:cNvSpPr>
              <a:spLocks noChangeArrowheads="1"/>
            </p:cNvSpPr>
            <p:nvPr/>
          </p:nvSpPr>
          <p:spPr bwMode="auto">
            <a:xfrm>
              <a:off x="49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84" name="Rectangle 20"/>
            <p:cNvSpPr>
              <a:spLocks noChangeArrowheads="1"/>
            </p:cNvSpPr>
            <p:nvPr/>
          </p:nvSpPr>
          <p:spPr bwMode="auto">
            <a:xfrm>
              <a:off x="730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85" name="Rectangle 21"/>
            <p:cNvSpPr>
              <a:spLocks noChangeArrowheads="1"/>
            </p:cNvSpPr>
            <p:nvPr/>
          </p:nvSpPr>
          <p:spPr bwMode="auto">
            <a:xfrm>
              <a:off x="1056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86" name="Text Box 22"/>
            <p:cNvSpPr txBox="1">
              <a:spLocks noChangeArrowheads="1"/>
            </p:cNvSpPr>
            <p:nvPr/>
          </p:nvSpPr>
          <p:spPr bwMode="auto">
            <a:xfrm>
              <a:off x="1699" y="3044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</a:t>
              </a: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72087" name="Rectangle 23"/>
            <p:cNvSpPr>
              <a:spLocks noChangeArrowheads="1"/>
            </p:cNvSpPr>
            <p:nvPr/>
          </p:nvSpPr>
          <p:spPr bwMode="auto">
            <a:xfrm>
              <a:off x="1632" y="3064"/>
              <a:ext cx="480" cy="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88" name="Line 24"/>
            <p:cNvSpPr>
              <a:spLocks noChangeShapeType="1"/>
            </p:cNvSpPr>
            <p:nvPr/>
          </p:nvSpPr>
          <p:spPr bwMode="auto">
            <a:xfrm>
              <a:off x="384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089" name="Line 25"/>
            <p:cNvSpPr>
              <a:spLocks noChangeShapeType="1"/>
            </p:cNvSpPr>
            <p:nvPr/>
          </p:nvSpPr>
          <p:spPr bwMode="auto">
            <a:xfrm>
              <a:off x="168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090" name="Line 26"/>
            <p:cNvSpPr>
              <a:spLocks noChangeShapeType="1"/>
            </p:cNvSpPr>
            <p:nvPr/>
          </p:nvSpPr>
          <p:spPr bwMode="auto">
            <a:xfrm>
              <a:off x="24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091" name="Line 27"/>
            <p:cNvSpPr>
              <a:spLocks noChangeShapeType="1"/>
            </p:cNvSpPr>
            <p:nvPr/>
          </p:nvSpPr>
          <p:spPr bwMode="auto">
            <a:xfrm>
              <a:off x="384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092" name="Line 28"/>
            <p:cNvSpPr>
              <a:spLocks noChangeShapeType="1"/>
            </p:cNvSpPr>
            <p:nvPr/>
          </p:nvSpPr>
          <p:spPr bwMode="auto">
            <a:xfrm>
              <a:off x="508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093" name="Line 29"/>
            <p:cNvSpPr>
              <a:spLocks noChangeShapeType="1"/>
            </p:cNvSpPr>
            <p:nvPr/>
          </p:nvSpPr>
          <p:spPr bwMode="auto">
            <a:xfrm>
              <a:off x="48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094" name="Freeform 30"/>
            <p:cNvSpPr>
              <a:spLocks/>
            </p:cNvSpPr>
            <p:nvPr/>
          </p:nvSpPr>
          <p:spPr bwMode="auto">
            <a:xfrm>
              <a:off x="2064" y="3271"/>
              <a:ext cx="3408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3264" y="96"/>
                </a:cxn>
              </a:cxnLst>
              <a:rect l="0" t="0" r="r" b="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095" name="Freeform 31"/>
            <p:cNvSpPr>
              <a:spLocks/>
            </p:cNvSpPr>
            <p:nvPr/>
          </p:nvSpPr>
          <p:spPr bwMode="auto">
            <a:xfrm>
              <a:off x="1968" y="3271"/>
              <a:ext cx="3122" cy="1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170" y="187"/>
                </a:cxn>
              </a:cxnLst>
              <a:rect l="0" t="0" r="r" b="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096" name="Text Box 32"/>
            <p:cNvSpPr txBox="1">
              <a:spLocks noChangeArrowheads="1"/>
            </p:cNvSpPr>
            <p:nvPr/>
          </p:nvSpPr>
          <p:spPr bwMode="auto">
            <a:xfrm>
              <a:off x="2730" y="2850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2097" name="Rectangle 33"/>
            <p:cNvSpPr>
              <a:spLocks noChangeArrowheads="1"/>
            </p:cNvSpPr>
            <p:nvPr/>
          </p:nvSpPr>
          <p:spPr bwMode="auto">
            <a:xfrm>
              <a:off x="2308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98" name="Text Box 34"/>
            <p:cNvSpPr txBox="1">
              <a:spLocks noChangeArrowheads="1"/>
            </p:cNvSpPr>
            <p:nvPr/>
          </p:nvSpPr>
          <p:spPr bwMode="auto">
            <a:xfrm>
              <a:off x="2298" y="3044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72099" name="Rectangle 35"/>
            <p:cNvSpPr>
              <a:spLocks noChangeArrowheads="1"/>
            </p:cNvSpPr>
            <p:nvPr/>
          </p:nvSpPr>
          <p:spPr bwMode="auto">
            <a:xfrm>
              <a:off x="230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00" name="Rectangle 36"/>
            <p:cNvSpPr>
              <a:spLocks noChangeArrowheads="1"/>
            </p:cNvSpPr>
            <p:nvPr/>
          </p:nvSpPr>
          <p:spPr bwMode="auto">
            <a:xfrm>
              <a:off x="254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01" name="Rectangle 37"/>
            <p:cNvSpPr>
              <a:spLocks noChangeArrowheads="1"/>
            </p:cNvSpPr>
            <p:nvPr/>
          </p:nvSpPr>
          <p:spPr bwMode="auto">
            <a:xfrm>
              <a:off x="2788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02" name="Rectangle 38"/>
            <p:cNvSpPr>
              <a:spLocks noChangeArrowheads="1"/>
            </p:cNvSpPr>
            <p:nvPr/>
          </p:nvSpPr>
          <p:spPr bwMode="auto">
            <a:xfrm>
              <a:off x="3114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03" name="Text Box 39"/>
            <p:cNvSpPr txBox="1">
              <a:spLocks noChangeArrowheads="1"/>
            </p:cNvSpPr>
            <p:nvPr/>
          </p:nvSpPr>
          <p:spPr bwMode="auto">
            <a:xfrm>
              <a:off x="3951" y="2850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2104" name="Rectangle 40"/>
            <p:cNvSpPr>
              <a:spLocks noChangeArrowheads="1"/>
            </p:cNvSpPr>
            <p:nvPr/>
          </p:nvSpPr>
          <p:spPr bwMode="auto">
            <a:xfrm>
              <a:off x="3721" y="2858"/>
              <a:ext cx="80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05" name="Text Box 41"/>
            <p:cNvSpPr txBox="1">
              <a:spLocks noChangeArrowheads="1"/>
            </p:cNvSpPr>
            <p:nvPr/>
          </p:nvSpPr>
          <p:spPr bwMode="auto">
            <a:xfrm>
              <a:off x="3711" y="3044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72106" name="Rectangle 42"/>
            <p:cNvSpPr>
              <a:spLocks noChangeArrowheads="1"/>
            </p:cNvSpPr>
            <p:nvPr/>
          </p:nvSpPr>
          <p:spPr bwMode="auto">
            <a:xfrm>
              <a:off x="372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07" name="Rectangle 43"/>
            <p:cNvSpPr>
              <a:spLocks noChangeArrowheads="1"/>
            </p:cNvSpPr>
            <p:nvPr/>
          </p:nvSpPr>
          <p:spPr bwMode="auto">
            <a:xfrm>
              <a:off x="396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08" name="Rectangle 44"/>
            <p:cNvSpPr>
              <a:spLocks noChangeArrowheads="1"/>
            </p:cNvSpPr>
            <p:nvPr/>
          </p:nvSpPr>
          <p:spPr bwMode="auto">
            <a:xfrm>
              <a:off x="4201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09" name="Text Box 45"/>
            <p:cNvSpPr txBox="1">
              <a:spLocks noChangeArrowheads="1"/>
            </p:cNvSpPr>
            <p:nvPr/>
          </p:nvSpPr>
          <p:spPr bwMode="auto">
            <a:xfrm>
              <a:off x="4832" y="2850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2110" name="Rectangle 46"/>
            <p:cNvSpPr>
              <a:spLocks noChangeArrowheads="1"/>
            </p:cNvSpPr>
            <p:nvPr/>
          </p:nvSpPr>
          <p:spPr bwMode="auto">
            <a:xfrm>
              <a:off x="4751" y="2858"/>
              <a:ext cx="481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11" name="Text Box 47"/>
            <p:cNvSpPr txBox="1">
              <a:spLocks noChangeArrowheads="1"/>
            </p:cNvSpPr>
            <p:nvPr/>
          </p:nvSpPr>
          <p:spPr bwMode="auto">
            <a:xfrm>
              <a:off x="4741" y="3044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472112" name="Rectangle 48"/>
            <p:cNvSpPr>
              <a:spLocks noChangeArrowheads="1"/>
            </p:cNvSpPr>
            <p:nvPr/>
          </p:nvSpPr>
          <p:spPr bwMode="auto">
            <a:xfrm>
              <a:off x="475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13" name="Rectangle 49"/>
            <p:cNvSpPr>
              <a:spLocks noChangeArrowheads="1"/>
            </p:cNvSpPr>
            <p:nvPr/>
          </p:nvSpPr>
          <p:spPr bwMode="auto">
            <a:xfrm>
              <a:off x="499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14" name="Freeform 50"/>
            <p:cNvSpPr>
              <a:spLocks/>
            </p:cNvSpPr>
            <p:nvPr/>
          </p:nvSpPr>
          <p:spPr bwMode="auto">
            <a:xfrm>
              <a:off x="1392" y="3271"/>
              <a:ext cx="3456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3456" y="240"/>
                </a:cxn>
              </a:cxnLst>
              <a:rect l="0" t="0" r="r" b="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15" name="Line 51"/>
            <p:cNvSpPr>
              <a:spLocks noChangeShapeType="1"/>
            </p:cNvSpPr>
            <p:nvPr/>
          </p:nvSpPr>
          <p:spPr bwMode="auto">
            <a:xfrm>
              <a:off x="316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16" name="Line 52"/>
            <p:cNvSpPr>
              <a:spLocks noChangeShapeType="1"/>
            </p:cNvSpPr>
            <p:nvPr/>
          </p:nvSpPr>
          <p:spPr bwMode="auto">
            <a:xfrm>
              <a:off x="4272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17" name="Freeform 53"/>
            <p:cNvSpPr>
              <a:spLocks/>
            </p:cNvSpPr>
            <p:nvPr/>
          </p:nvSpPr>
          <p:spPr bwMode="auto">
            <a:xfrm>
              <a:off x="1296" y="3271"/>
              <a:ext cx="2977" cy="3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0" t="0" r="r" b="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18" name="Freeform 54"/>
            <p:cNvSpPr>
              <a:spLocks/>
            </p:cNvSpPr>
            <p:nvPr/>
          </p:nvSpPr>
          <p:spPr bwMode="auto">
            <a:xfrm>
              <a:off x="1008" y="3271"/>
              <a:ext cx="2832" cy="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0" t="0" r="r" b="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19" name="Freeform 55"/>
            <p:cNvSpPr>
              <a:spLocks/>
            </p:cNvSpPr>
            <p:nvPr/>
          </p:nvSpPr>
          <p:spPr bwMode="auto">
            <a:xfrm>
              <a:off x="912" y="3271"/>
              <a:ext cx="2256" cy="4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2304" y="576"/>
                </a:cxn>
              </a:cxnLst>
              <a:rect l="0" t="0" r="r" b="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0" name="Freeform 56"/>
            <p:cNvSpPr>
              <a:spLocks/>
            </p:cNvSpPr>
            <p:nvPr/>
          </p:nvSpPr>
          <p:spPr bwMode="auto">
            <a:xfrm>
              <a:off x="672" y="3271"/>
              <a:ext cx="1776" cy="5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0" t="0" r="r" b="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1" name="Freeform 57"/>
            <p:cNvSpPr>
              <a:spLocks/>
            </p:cNvSpPr>
            <p:nvPr/>
          </p:nvSpPr>
          <p:spPr bwMode="auto">
            <a:xfrm>
              <a:off x="576" y="3271"/>
              <a:ext cx="1104" cy="6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152" y="768"/>
                </a:cxn>
              </a:cxnLst>
              <a:rect l="0" t="0" r="r" b="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2" name="Line 58"/>
            <p:cNvSpPr>
              <a:spLocks noChangeShapeType="1"/>
            </p:cNvSpPr>
            <p:nvPr/>
          </p:nvSpPr>
          <p:spPr bwMode="auto">
            <a:xfrm>
              <a:off x="816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3" name="Line 59"/>
            <p:cNvSpPr>
              <a:spLocks noChangeShapeType="1"/>
            </p:cNvSpPr>
            <p:nvPr/>
          </p:nvSpPr>
          <p:spPr bwMode="auto">
            <a:xfrm>
              <a:off x="1776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4" name="Line 60"/>
            <p:cNvSpPr>
              <a:spLocks noChangeShapeType="1"/>
            </p:cNvSpPr>
            <p:nvPr/>
          </p:nvSpPr>
          <p:spPr bwMode="auto">
            <a:xfrm>
              <a:off x="187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5" name="Line 61"/>
            <p:cNvSpPr>
              <a:spLocks noChangeShapeType="1"/>
            </p:cNvSpPr>
            <p:nvPr/>
          </p:nvSpPr>
          <p:spPr bwMode="auto">
            <a:xfrm>
              <a:off x="259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6" name="Line 62"/>
            <p:cNvSpPr>
              <a:spLocks noChangeShapeType="1"/>
            </p:cNvSpPr>
            <p:nvPr/>
          </p:nvSpPr>
          <p:spPr bwMode="auto">
            <a:xfrm>
              <a:off x="283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7" name="Line 63"/>
            <p:cNvSpPr>
              <a:spLocks noChangeShapeType="1"/>
            </p:cNvSpPr>
            <p:nvPr/>
          </p:nvSpPr>
          <p:spPr bwMode="auto">
            <a:xfrm>
              <a:off x="2688" y="3271"/>
              <a:ext cx="0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8" name="Line 64"/>
            <p:cNvSpPr>
              <a:spLocks noChangeShapeType="1"/>
            </p:cNvSpPr>
            <p:nvPr/>
          </p:nvSpPr>
          <p:spPr bwMode="auto">
            <a:xfrm>
              <a:off x="2928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29" name="Line 65"/>
            <p:cNvSpPr>
              <a:spLocks noChangeShapeType="1"/>
            </p:cNvSpPr>
            <p:nvPr/>
          </p:nvSpPr>
          <p:spPr bwMode="auto">
            <a:xfrm>
              <a:off x="3024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0" name="Line 66"/>
            <p:cNvSpPr>
              <a:spLocks noChangeShapeType="1"/>
            </p:cNvSpPr>
            <p:nvPr/>
          </p:nvSpPr>
          <p:spPr bwMode="auto">
            <a:xfrm>
              <a:off x="3264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1" name="Line 67"/>
            <p:cNvSpPr>
              <a:spLocks noChangeShapeType="1"/>
            </p:cNvSpPr>
            <p:nvPr/>
          </p:nvSpPr>
          <p:spPr bwMode="auto">
            <a:xfrm>
              <a:off x="3360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2" name="Line 68"/>
            <p:cNvSpPr>
              <a:spLocks noChangeShapeType="1"/>
            </p:cNvSpPr>
            <p:nvPr/>
          </p:nvSpPr>
          <p:spPr bwMode="auto">
            <a:xfrm>
              <a:off x="3456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3" name="Line 69"/>
            <p:cNvSpPr>
              <a:spLocks noChangeShapeType="1"/>
            </p:cNvSpPr>
            <p:nvPr/>
          </p:nvSpPr>
          <p:spPr bwMode="auto">
            <a:xfrm>
              <a:off x="403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4" name="Line 70"/>
            <p:cNvSpPr>
              <a:spLocks noChangeShapeType="1"/>
            </p:cNvSpPr>
            <p:nvPr/>
          </p:nvSpPr>
          <p:spPr bwMode="auto">
            <a:xfrm>
              <a:off x="4128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5" name="Line 71"/>
            <p:cNvSpPr>
              <a:spLocks noChangeShapeType="1"/>
            </p:cNvSpPr>
            <p:nvPr/>
          </p:nvSpPr>
          <p:spPr bwMode="auto">
            <a:xfrm>
              <a:off x="4368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6" name="Line 72"/>
            <p:cNvSpPr>
              <a:spLocks noChangeShapeType="1"/>
            </p:cNvSpPr>
            <p:nvPr/>
          </p:nvSpPr>
          <p:spPr bwMode="auto">
            <a:xfrm>
              <a:off x="446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7" name="Line 73"/>
            <p:cNvSpPr>
              <a:spLocks noChangeShapeType="1"/>
            </p:cNvSpPr>
            <p:nvPr/>
          </p:nvSpPr>
          <p:spPr bwMode="auto">
            <a:xfrm>
              <a:off x="518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8" name="Oval 74"/>
            <p:cNvSpPr>
              <a:spLocks noChangeArrowheads="1"/>
            </p:cNvSpPr>
            <p:nvPr/>
          </p:nvSpPr>
          <p:spPr bwMode="auto">
            <a:xfrm>
              <a:off x="1872" y="3023"/>
              <a:ext cx="48" cy="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39" name="Freeform 75"/>
            <p:cNvSpPr>
              <a:spLocks/>
            </p:cNvSpPr>
            <p:nvPr/>
          </p:nvSpPr>
          <p:spPr bwMode="auto">
            <a:xfrm>
              <a:off x="1029" y="2604"/>
              <a:ext cx="867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867" y="85"/>
                </a:cxn>
                <a:cxn ang="0">
                  <a:pos x="867" y="421"/>
                </a:cxn>
              </a:cxnLst>
              <a:rect l="0" t="0" r="r" b="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40" name="Text Box 76"/>
            <p:cNvSpPr txBox="1">
              <a:spLocks noChangeArrowheads="1"/>
            </p:cNvSpPr>
            <p:nvPr/>
          </p:nvSpPr>
          <p:spPr bwMode="auto">
            <a:xfrm>
              <a:off x="5270" y="3376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472141" name="Text Box 77"/>
            <p:cNvSpPr txBox="1">
              <a:spLocks noChangeArrowheads="1"/>
            </p:cNvSpPr>
            <p:nvPr/>
          </p:nvSpPr>
          <p:spPr bwMode="auto">
            <a:xfrm>
              <a:off x="300" y="398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2142" name="Text Box 78"/>
            <p:cNvSpPr txBox="1">
              <a:spLocks noChangeArrowheads="1"/>
            </p:cNvSpPr>
            <p:nvPr/>
          </p:nvSpPr>
          <p:spPr bwMode="auto">
            <a:xfrm>
              <a:off x="1596" y="39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2143" name="Text Box 79"/>
            <p:cNvSpPr txBox="1">
              <a:spLocks noChangeArrowheads="1"/>
            </p:cNvSpPr>
            <p:nvPr/>
          </p:nvSpPr>
          <p:spPr bwMode="auto">
            <a:xfrm>
              <a:off x="2364" y="398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2144" name="Text Box 80"/>
            <p:cNvSpPr txBox="1">
              <a:spLocks noChangeArrowheads="1"/>
            </p:cNvSpPr>
            <p:nvPr/>
          </p:nvSpPr>
          <p:spPr bwMode="auto">
            <a:xfrm>
              <a:off x="3084" y="39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2145" name="Text Box 81"/>
            <p:cNvSpPr txBox="1">
              <a:spLocks noChangeArrowheads="1"/>
            </p:cNvSpPr>
            <p:nvPr/>
          </p:nvSpPr>
          <p:spPr bwMode="auto">
            <a:xfrm>
              <a:off x="3744" y="398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2146" name="Text Box 82"/>
            <p:cNvSpPr txBox="1">
              <a:spLocks noChangeArrowheads="1"/>
            </p:cNvSpPr>
            <p:nvPr/>
          </p:nvSpPr>
          <p:spPr bwMode="auto">
            <a:xfrm>
              <a:off x="4176" y="39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2147" name="Text Box 83"/>
            <p:cNvSpPr txBox="1">
              <a:spLocks noChangeArrowheads="1"/>
            </p:cNvSpPr>
            <p:nvPr/>
          </p:nvSpPr>
          <p:spPr bwMode="auto">
            <a:xfrm>
              <a:off x="4764" y="398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2148" name="Text Box 84"/>
            <p:cNvSpPr txBox="1">
              <a:spLocks noChangeArrowheads="1"/>
            </p:cNvSpPr>
            <p:nvPr/>
          </p:nvSpPr>
          <p:spPr bwMode="auto">
            <a:xfrm>
              <a:off x="5052" y="39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2149" name="Line 85"/>
            <p:cNvSpPr>
              <a:spLocks noChangeShapeType="1"/>
            </p:cNvSpPr>
            <p:nvPr/>
          </p:nvSpPr>
          <p:spPr bwMode="auto">
            <a:xfrm>
              <a:off x="1200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50" name="Line 86"/>
            <p:cNvSpPr>
              <a:spLocks noChangeShapeType="1"/>
            </p:cNvSpPr>
            <p:nvPr/>
          </p:nvSpPr>
          <p:spPr bwMode="auto">
            <a:xfrm>
              <a:off x="1104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51" name="Rectangle 87"/>
            <p:cNvSpPr>
              <a:spLocks noChangeArrowheads="1"/>
            </p:cNvSpPr>
            <p:nvPr/>
          </p:nvSpPr>
          <p:spPr bwMode="auto">
            <a:xfrm>
              <a:off x="768" y="2395"/>
              <a:ext cx="384" cy="17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52" name="Oval 88"/>
            <p:cNvSpPr>
              <a:spLocks noChangeArrowheads="1"/>
            </p:cNvSpPr>
            <p:nvPr/>
          </p:nvSpPr>
          <p:spPr bwMode="auto">
            <a:xfrm>
              <a:off x="816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53" name="Oval 89"/>
            <p:cNvSpPr>
              <a:spLocks noChangeArrowheads="1"/>
            </p:cNvSpPr>
            <p:nvPr/>
          </p:nvSpPr>
          <p:spPr bwMode="auto">
            <a:xfrm>
              <a:off x="816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54" name="Oval 90"/>
            <p:cNvSpPr>
              <a:spLocks noChangeArrowheads="1"/>
            </p:cNvSpPr>
            <p:nvPr/>
          </p:nvSpPr>
          <p:spPr bwMode="auto">
            <a:xfrm>
              <a:off x="1008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55" name="Oval 91"/>
            <p:cNvSpPr>
              <a:spLocks noChangeArrowheads="1"/>
            </p:cNvSpPr>
            <p:nvPr/>
          </p:nvSpPr>
          <p:spPr bwMode="auto">
            <a:xfrm>
              <a:off x="28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56" name="Oval 92"/>
            <p:cNvSpPr>
              <a:spLocks noChangeArrowheads="1"/>
            </p:cNvSpPr>
            <p:nvPr/>
          </p:nvSpPr>
          <p:spPr bwMode="auto">
            <a:xfrm>
              <a:off x="40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57" name="Oval 93"/>
            <p:cNvSpPr>
              <a:spLocks noChangeArrowheads="1"/>
            </p:cNvSpPr>
            <p:nvPr/>
          </p:nvSpPr>
          <p:spPr bwMode="auto">
            <a:xfrm>
              <a:off x="4992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58" name="Rectangle 94"/>
            <p:cNvSpPr>
              <a:spLocks noChangeArrowheads="1"/>
            </p:cNvSpPr>
            <p:nvPr/>
          </p:nvSpPr>
          <p:spPr bwMode="auto">
            <a:xfrm>
              <a:off x="2713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59" name="Rectangle 95"/>
            <p:cNvSpPr>
              <a:spLocks noChangeArrowheads="1"/>
            </p:cNvSpPr>
            <p:nvPr/>
          </p:nvSpPr>
          <p:spPr bwMode="auto">
            <a:xfrm>
              <a:off x="3910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60" name="Text Box 96"/>
            <p:cNvSpPr txBox="1">
              <a:spLocks noChangeArrowheads="1"/>
            </p:cNvSpPr>
            <p:nvPr/>
          </p:nvSpPr>
          <p:spPr bwMode="auto">
            <a:xfrm>
              <a:off x="4880" y="235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472161" name="Text Box 97"/>
            <p:cNvSpPr txBox="1">
              <a:spLocks noChangeArrowheads="1"/>
            </p:cNvSpPr>
            <p:nvPr/>
          </p:nvSpPr>
          <p:spPr bwMode="auto">
            <a:xfrm>
              <a:off x="806" y="2363"/>
              <a:ext cx="3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solidFill>
                    <a:schemeClr val="folHlink"/>
                  </a:solidFill>
                  <a:latin typeface="Times New Roman" pitchFamily="18" charset="0"/>
                </a:rPr>
                <a:t>≥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2162" name="Text Box 98"/>
            <p:cNvSpPr txBox="1">
              <a:spLocks noChangeArrowheads="1"/>
            </p:cNvSpPr>
            <p:nvPr/>
          </p:nvSpPr>
          <p:spPr bwMode="auto">
            <a:xfrm>
              <a:off x="2774" y="235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472163" name="Text Box 99"/>
            <p:cNvSpPr txBox="1">
              <a:spLocks noChangeArrowheads="1"/>
            </p:cNvSpPr>
            <p:nvPr/>
          </p:nvSpPr>
          <p:spPr bwMode="auto">
            <a:xfrm>
              <a:off x="3967" y="235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472164" name="Rectangle 100"/>
            <p:cNvSpPr>
              <a:spLocks noChangeArrowheads="1"/>
            </p:cNvSpPr>
            <p:nvPr/>
          </p:nvSpPr>
          <p:spPr bwMode="auto">
            <a:xfrm>
              <a:off x="4821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65" name="Oval 101"/>
            <p:cNvSpPr>
              <a:spLocks noChangeArrowheads="1"/>
            </p:cNvSpPr>
            <p:nvPr/>
          </p:nvSpPr>
          <p:spPr bwMode="auto">
            <a:xfrm>
              <a:off x="4992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66" name="Oval 102"/>
            <p:cNvSpPr>
              <a:spLocks noChangeArrowheads="1"/>
            </p:cNvSpPr>
            <p:nvPr/>
          </p:nvSpPr>
          <p:spPr bwMode="auto">
            <a:xfrm>
              <a:off x="40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67" name="Oval 103"/>
            <p:cNvSpPr>
              <a:spLocks noChangeArrowheads="1"/>
            </p:cNvSpPr>
            <p:nvPr/>
          </p:nvSpPr>
          <p:spPr bwMode="auto">
            <a:xfrm>
              <a:off x="28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68" name="Freeform 104"/>
            <p:cNvSpPr>
              <a:spLocks/>
            </p:cNvSpPr>
            <p:nvPr/>
          </p:nvSpPr>
          <p:spPr bwMode="auto">
            <a:xfrm>
              <a:off x="840" y="2608"/>
              <a:ext cx="3" cy="21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94"/>
                </a:cxn>
              </a:cxnLst>
              <a:rect l="0" t="0" r="r" b="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69" name="Freeform 105"/>
            <p:cNvSpPr>
              <a:spLocks/>
            </p:cNvSpPr>
            <p:nvPr/>
          </p:nvSpPr>
          <p:spPr bwMode="auto">
            <a:xfrm>
              <a:off x="2907" y="2570"/>
              <a:ext cx="1" cy="2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70" name="Freeform 106"/>
            <p:cNvSpPr>
              <a:spLocks/>
            </p:cNvSpPr>
            <p:nvPr/>
          </p:nvSpPr>
          <p:spPr bwMode="auto">
            <a:xfrm>
              <a:off x="4101" y="2570"/>
              <a:ext cx="1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71" name="Freeform 107"/>
            <p:cNvSpPr>
              <a:spLocks/>
            </p:cNvSpPr>
            <p:nvPr/>
          </p:nvSpPr>
          <p:spPr bwMode="auto">
            <a:xfrm>
              <a:off x="5013" y="2573"/>
              <a:ext cx="1" cy="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0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72" name="Freeform 108"/>
            <p:cNvSpPr>
              <a:spLocks/>
            </p:cNvSpPr>
            <p:nvPr/>
          </p:nvSpPr>
          <p:spPr bwMode="auto">
            <a:xfrm>
              <a:off x="5016" y="2132"/>
              <a:ext cx="1" cy="22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0" t="0" r="r" b="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73" name="Freeform 109"/>
            <p:cNvSpPr>
              <a:spLocks/>
            </p:cNvSpPr>
            <p:nvPr/>
          </p:nvSpPr>
          <p:spPr bwMode="auto">
            <a:xfrm>
              <a:off x="4104" y="2144"/>
              <a:ext cx="1" cy="220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0" t="0" r="r" b="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74" name="Freeform 110"/>
            <p:cNvSpPr>
              <a:spLocks/>
            </p:cNvSpPr>
            <p:nvPr/>
          </p:nvSpPr>
          <p:spPr bwMode="auto">
            <a:xfrm>
              <a:off x="2907" y="2142"/>
              <a:ext cx="1" cy="218"/>
            </a:xfrm>
            <a:custGeom>
              <a:avLst/>
              <a:gdLst/>
              <a:ahLst/>
              <a:cxnLst>
                <a:cxn ang="0">
                  <a:pos x="1" y="218"/>
                </a:cxn>
                <a:cxn ang="0">
                  <a:pos x="0" y="0"/>
                </a:cxn>
              </a:cxnLst>
              <a:rect l="0" t="0" r="r" b="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75" name="Freeform 111"/>
            <p:cNvSpPr>
              <a:spLocks/>
            </p:cNvSpPr>
            <p:nvPr/>
          </p:nvSpPr>
          <p:spPr bwMode="auto">
            <a:xfrm>
              <a:off x="963" y="2177"/>
              <a:ext cx="1" cy="215"/>
            </a:xfrm>
            <a:custGeom>
              <a:avLst/>
              <a:gdLst/>
              <a:ahLst/>
              <a:cxnLst>
                <a:cxn ang="0">
                  <a:pos x="1" y="215"/>
                </a:cxn>
                <a:cxn ang="0">
                  <a:pos x="0" y="0"/>
                </a:cxn>
              </a:cxnLst>
              <a:rect l="0" t="0" r="r" b="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76" name="Text Box 112"/>
            <p:cNvSpPr txBox="1">
              <a:spLocks noChangeArrowheads="1"/>
            </p:cNvSpPr>
            <p:nvPr/>
          </p:nvSpPr>
          <p:spPr bwMode="auto">
            <a:xfrm>
              <a:off x="4896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2177" name="Text Box 113"/>
            <p:cNvSpPr txBox="1">
              <a:spLocks noChangeArrowheads="1"/>
            </p:cNvSpPr>
            <p:nvPr/>
          </p:nvSpPr>
          <p:spPr bwMode="auto">
            <a:xfrm>
              <a:off x="3988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2178" name="Text Box 114"/>
            <p:cNvSpPr txBox="1">
              <a:spLocks noChangeArrowheads="1"/>
            </p:cNvSpPr>
            <p:nvPr/>
          </p:nvSpPr>
          <p:spPr bwMode="auto">
            <a:xfrm>
              <a:off x="2784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2179" name="Text Box 115"/>
            <p:cNvSpPr txBox="1">
              <a:spLocks noChangeArrowheads="1"/>
            </p:cNvSpPr>
            <p:nvPr/>
          </p:nvSpPr>
          <p:spPr bwMode="auto">
            <a:xfrm>
              <a:off x="868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72180" name="Text Box 116"/>
          <p:cNvSpPr txBox="1">
            <a:spLocks noChangeArrowheads="1"/>
          </p:cNvSpPr>
          <p:nvPr/>
        </p:nvSpPr>
        <p:spPr bwMode="auto">
          <a:xfrm>
            <a:off x="2057400" y="3108325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设与或非门的延迟时间为 1.5</a:t>
            </a: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i="1" baseline="-25000">
                <a:solidFill>
                  <a:schemeClr val="folHlink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72181" name="Rectangle 11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6.5</a:t>
            </a:r>
          </a:p>
        </p:txBody>
      </p:sp>
      <p:sp>
        <p:nvSpPr>
          <p:cNvPr id="472182" name="AutoShape 1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12894</TotalTime>
  <Words>2979</Words>
  <Application>Microsoft Office PowerPoint</Application>
  <PresentationFormat>全屏显示(4:3)</PresentationFormat>
  <Paragraphs>1041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计算机组成原理</vt:lpstr>
      <vt:lpstr>6.4 浮点四则运算</vt:lpstr>
      <vt:lpstr>PowerPoint 演示文稿</vt:lpstr>
      <vt:lpstr>PowerPoint 演示文稿</vt:lpstr>
      <vt:lpstr>PowerPoint 演示文稿</vt:lpstr>
      <vt:lpstr>6.5 算术逻辑单元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第７章   指 令 系 统</vt:lpstr>
      <vt:lpstr>7.1  机 器 指 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  操作数类型和操作种类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 寻 址 方 式</vt:lpstr>
      <vt:lpstr>7.3   寻 址 方 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1612</cp:revision>
  <dcterms:created xsi:type="dcterms:W3CDTF">1601-01-01T00:00:00Z</dcterms:created>
  <dcterms:modified xsi:type="dcterms:W3CDTF">2013-06-07T06:55:32Z</dcterms:modified>
</cp:coreProperties>
</file>