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6"/>
  </p:notesMasterIdLst>
  <p:handoutMasterIdLst>
    <p:handoutMasterId r:id="rId37"/>
  </p:handoutMasterIdLst>
  <p:sldIdLst>
    <p:sldId id="998" r:id="rId2"/>
    <p:sldId id="1220" r:id="rId3"/>
    <p:sldId id="1221" r:id="rId4"/>
    <p:sldId id="1131" r:id="rId5"/>
    <p:sldId id="1132" r:id="rId6"/>
    <p:sldId id="1133" r:id="rId7"/>
    <p:sldId id="1138" r:id="rId8"/>
    <p:sldId id="1139" r:id="rId9"/>
    <p:sldId id="1141" r:id="rId10"/>
    <p:sldId id="1143" r:id="rId11"/>
    <p:sldId id="1223" r:id="rId12"/>
    <p:sldId id="1147" r:id="rId13"/>
    <p:sldId id="1148" r:id="rId14"/>
    <p:sldId id="1149" r:id="rId15"/>
    <p:sldId id="1150" r:id="rId16"/>
    <p:sldId id="1151" r:id="rId17"/>
    <p:sldId id="1222" r:id="rId18"/>
    <p:sldId id="1153" r:id="rId19"/>
    <p:sldId id="1154" r:id="rId20"/>
    <p:sldId id="1155" r:id="rId21"/>
    <p:sldId id="1156" r:id="rId22"/>
    <p:sldId id="1157" r:id="rId23"/>
    <p:sldId id="1158" r:id="rId24"/>
    <p:sldId id="1159" r:id="rId25"/>
    <p:sldId id="1160" r:id="rId26"/>
    <p:sldId id="1161" r:id="rId27"/>
    <p:sldId id="1162" r:id="rId28"/>
    <p:sldId id="1163" r:id="rId29"/>
    <p:sldId id="1164" r:id="rId30"/>
    <p:sldId id="1165" r:id="rId31"/>
    <p:sldId id="1166" r:id="rId32"/>
    <p:sldId id="1167" r:id="rId33"/>
    <p:sldId id="1168" r:id="rId34"/>
    <p:sldId id="1169" r:id="rId35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3366FF"/>
    <a:srgbClr val="00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 autoAdjust="0"/>
    <p:restoredTop sz="94669" autoAdjust="0"/>
  </p:normalViewPr>
  <p:slideViewPr>
    <p:cSldViewPr>
      <p:cViewPr>
        <p:scale>
          <a:sx n="66" d="100"/>
          <a:sy n="66" d="100"/>
        </p:scale>
        <p:origin x="-2088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BB862-92C0-4DC3-A40E-976890144B9B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28677-A48D-419F-9146-5699E13CC5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98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2C17B7-1305-413A-9439-3E5637B854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976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F7-0542-420A-9733-E755A66ED79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76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F87-581B-4B61-8A2E-305FE10D6D2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93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7895-3370-4D0E-A695-F1A65D219AD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89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E38D-FB35-40CA-9FA0-E267C69A626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74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AEE6-9415-4DFE-A1D1-ACC358EBD85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12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3107-1961-4B06-9B9F-55A581E878C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27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81F0-7CCE-49B8-9A46-F3E2C70EF8D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14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C624-4A7A-4C52-8F74-F27718758C2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44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FAC7-D6AC-45BE-BFA7-1807D7F8CAC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424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1D4A-C971-4669-849F-18142803285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08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F86-0F49-4FC5-A57D-238F55E0FB0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72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B4F3-7DD7-404E-A43B-2EFB53EB669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22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062038"/>
            <a:ext cx="5673725" cy="1143000"/>
          </a:xfrm>
        </p:spPr>
        <p:txBody>
          <a:bodyPr/>
          <a:lstStyle/>
          <a:p>
            <a:pPr algn="dist" eaLnBrk="1" hangingPunct="1">
              <a:defRPr/>
            </a:pPr>
            <a:r>
              <a:rPr lang="zh-CN" altLang="en-US" sz="5400" b="1" dirty="0" smtClean="0"/>
              <a:t>计算机组成原理</a:t>
            </a: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3714744" y="5072074"/>
            <a:ext cx="2951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舒燕君</a:t>
            </a:r>
            <a:endParaRPr lang="zh-CN" altLang="en-US" sz="28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71736" y="4500570"/>
            <a:ext cx="4357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计算机科学与技术学院</a:t>
            </a: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480" y="2786058"/>
            <a:ext cx="5673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第十</a:t>
            </a:r>
            <a:r>
              <a:rPr lang="zh-CN" altLang="en-US" sz="4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五</a:t>
            </a: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Text Box 2"/>
          <p:cNvSpPr txBox="1">
            <a:spLocks noChangeArrowheads="1"/>
          </p:cNvSpPr>
          <p:nvPr/>
        </p:nvSpPr>
        <p:spPr bwMode="auto">
          <a:xfrm>
            <a:off x="228600" y="273050"/>
            <a:ext cx="5273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(4) 求补码的快捷方式</a:t>
            </a:r>
          </a:p>
        </p:txBody>
      </p:sp>
      <p:sp>
        <p:nvSpPr>
          <p:cNvPr id="690179" name="Text Box 3"/>
          <p:cNvSpPr txBox="1">
            <a:spLocks noChangeArrowheads="1"/>
          </p:cNvSpPr>
          <p:nvPr/>
        </p:nvSpPr>
        <p:spPr bwMode="auto">
          <a:xfrm>
            <a:off x="2409825" y="2247900"/>
            <a:ext cx="1736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100000</a:t>
            </a:r>
          </a:p>
        </p:txBody>
      </p:sp>
      <p:sp>
        <p:nvSpPr>
          <p:cNvPr id="690180" name="Text Box 4"/>
          <p:cNvSpPr txBox="1">
            <a:spLocks noChangeArrowheads="1"/>
          </p:cNvSpPr>
          <p:nvPr/>
        </p:nvSpPr>
        <p:spPr bwMode="auto">
          <a:xfrm>
            <a:off x="2409825" y="3276600"/>
            <a:ext cx="1736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 1,0110</a:t>
            </a:r>
          </a:p>
        </p:txBody>
      </p:sp>
      <p:sp>
        <p:nvSpPr>
          <p:cNvPr id="690181" name="Line 5"/>
          <p:cNvSpPr>
            <a:spLocks noChangeShapeType="1"/>
          </p:cNvSpPr>
          <p:nvPr/>
        </p:nvSpPr>
        <p:spPr bwMode="auto">
          <a:xfrm>
            <a:off x="2241550" y="325755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0182" name="Text Box 6"/>
          <p:cNvSpPr txBox="1">
            <a:spLocks noChangeArrowheads="1"/>
          </p:cNvSpPr>
          <p:nvPr/>
        </p:nvSpPr>
        <p:spPr bwMode="auto">
          <a:xfrm>
            <a:off x="5378450" y="3276600"/>
            <a:ext cx="1838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10101 + 1</a:t>
            </a:r>
          </a:p>
        </p:txBody>
      </p:sp>
      <p:sp>
        <p:nvSpPr>
          <p:cNvPr id="690183" name="Text Box 7"/>
          <p:cNvSpPr txBox="1">
            <a:spLocks noChangeArrowheads="1"/>
          </p:cNvSpPr>
          <p:nvPr/>
        </p:nvSpPr>
        <p:spPr bwMode="auto">
          <a:xfrm>
            <a:off x="5045075" y="3763963"/>
            <a:ext cx="1635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1,0110</a:t>
            </a:r>
          </a:p>
        </p:txBody>
      </p:sp>
      <p:sp>
        <p:nvSpPr>
          <p:cNvPr id="690184" name="Line 8"/>
          <p:cNvSpPr>
            <a:spLocks noChangeShapeType="1"/>
          </p:cNvSpPr>
          <p:nvPr/>
        </p:nvSpPr>
        <p:spPr bwMode="auto">
          <a:xfrm>
            <a:off x="4968875" y="3257550"/>
            <a:ext cx="2286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0185" name="Text Box 9"/>
          <p:cNvSpPr txBox="1">
            <a:spLocks noChangeArrowheads="1"/>
          </p:cNvSpPr>
          <p:nvPr/>
        </p:nvSpPr>
        <p:spPr bwMode="auto">
          <a:xfrm>
            <a:off x="1074738" y="4297363"/>
            <a:ext cx="3794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又[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原</a:t>
            </a:r>
            <a:r>
              <a:rPr lang="zh-CN" altLang="en-US" sz="3200">
                <a:latin typeface="Times New Roman" pitchFamily="18" charset="0"/>
              </a:rPr>
              <a:t> =  1,1010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176338" y="1752600"/>
            <a:ext cx="3584575" cy="579438"/>
            <a:chOff x="912" y="1104"/>
            <a:chExt cx="2258" cy="365"/>
          </a:xfrm>
        </p:grpSpPr>
        <p:sp>
          <p:nvSpPr>
            <p:cNvPr id="690187" name="Text Box 11"/>
            <p:cNvSpPr txBox="1">
              <a:spLocks noChangeArrowheads="1"/>
            </p:cNvSpPr>
            <p:nvPr/>
          </p:nvSpPr>
          <p:spPr bwMode="auto">
            <a:xfrm>
              <a:off x="912" y="1104"/>
              <a:ext cx="2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则[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3200">
                  <a:latin typeface="Times New Roman" pitchFamily="18" charset="0"/>
                </a:rPr>
                <a:t> = 2</a:t>
              </a:r>
              <a:r>
                <a:rPr lang="zh-CN" altLang="en-US" sz="3200" baseline="40000">
                  <a:latin typeface="Times New Roman" pitchFamily="18" charset="0"/>
                </a:rPr>
                <a:t>4+1</a:t>
              </a:r>
              <a:r>
                <a:rPr lang="zh-CN" altLang="en-US" sz="3200">
                  <a:latin typeface="Times New Roman" pitchFamily="18" charset="0"/>
                </a:rPr>
                <a:t>    1010</a:t>
              </a:r>
            </a:p>
          </p:txBody>
        </p:sp>
        <p:sp>
          <p:nvSpPr>
            <p:cNvPr id="690188" name="Line 12"/>
            <p:cNvSpPr>
              <a:spLocks noChangeShapeType="1"/>
            </p:cNvSpPr>
            <p:nvPr/>
          </p:nvSpPr>
          <p:spPr bwMode="auto">
            <a:xfrm>
              <a:off x="2448" y="12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045075" y="1752600"/>
            <a:ext cx="3390900" cy="579438"/>
            <a:chOff x="3360" y="1104"/>
            <a:chExt cx="2136" cy="365"/>
          </a:xfrm>
        </p:grpSpPr>
        <p:sp>
          <p:nvSpPr>
            <p:cNvPr id="690190" name="Text Box 14"/>
            <p:cNvSpPr txBox="1">
              <a:spLocks noChangeArrowheads="1"/>
            </p:cNvSpPr>
            <p:nvPr/>
          </p:nvSpPr>
          <p:spPr bwMode="auto">
            <a:xfrm>
              <a:off x="3360" y="1104"/>
              <a:ext cx="21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11111 + 1    1010</a:t>
              </a:r>
            </a:p>
          </p:txBody>
        </p:sp>
        <p:sp>
          <p:nvSpPr>
            <p:cNvPr id="690191" name="Line 15"/>
            <p:cNvSpPr>
              <a:spLocks noChangeShapeType="1"/>
            </p:cNvSpPr>
            <p:nvPr/>
          </p:nvSpPr>
          <p:spPr bwMode="auto">
            <a:xfrm>
              <a:off x="4752" y="129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045075" y="2247900"/>
            <a:ext cx="2819400" cy="1074738"/>
            <a:chOff x="3360" y="1416"/>
            <a:chExt cx="1776" cy="677"/>
          </a:xfrm>
        </p:grpSpPr>
        <p:sp>
          <p:nvSpPr>
            <p:cNvPr id="690193" name="Text Box 17"/>
            <p:cNvSpPr txBox="1">
              <a:spLocks noChangeArrowheads="1"/>
            </p:cNvSpPr>
            <p:nvPr/>
          </p:nvSpPr>
          <p:spPr bwMode="auto">
            <a:xfrm>
              <a:off x="3360" y="1416"/>
              <a:ext cx="177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11111</a:t>
              </a:r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600" y="1728"/>
              <a:ext cx="720" cy="365"/>
              <a:chOff x="3600" y="1728"/>
              <a:chExt cx="720" cy="365"/>
            </a:xfrm>
          </p:grpSpPr>
          <p:sp>
            <p:nvSpPr>
              <p:cNvPr id="690195" name="Text Box 19"/>
              <p:cNvSpPr txBox="1">
                <a:spLocks noChangeArrowheads="1"/>
              </p:cNvSpPr>
              <p:nvPr/>
            </p:nvSpPr>
            <p:spPr bwMode="auto">
              <a:xfrm>
                <a:off x="3692" y="1728"/>
                <a:ext cx="62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1010</a:t>
                </a:r>
              </a:p>
            </p:txBody>
          </p:sp>
          <p:sp>
            <p:nvSpPr>
              <p:cNvPr id="690196" name="Line 20"/>
              <p:cNvSpPr>
                <a:spLocks noChangeShapeType="1"/>
              </p:cNvSpPr>
              <p:nvPr/>
            </p:nvSpPr>
            <p:spPr bwMode="auto">
              <a:xfrm>
                <a:off x="3600" y="192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2987675" y="2743200"/>
            <a:ext cx="1143000" cy="579438"/>
            <a:chOff x="1882" y="1728"/>
            <a:chExt cx="720" cy="365"/>
          </a:xfrm>
        </p:grpSpPr>
        <p:sp>
          <p:nvSpPr>
            <p:cNvPr id="690198" name="Text Box 22"/>
            <p:cNvSpPr txBox="1">
              <a:spLocks noChangeArrowheads="1"/>
            </p:cNvSpPr>
            <p:nvPr/>
          </p:nvSpPr>
          <p:spPr bwMode="auto">
            <a:xfrm>
              <a:off x="1974" y="1728"/>
              <a:ext cx="6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1010</a:t>
              </a:r>
            </a:p>
          </p:txBody>
        </p:sp>
        <p:sp>
          <p:nvSpPr>
            <p:cNvPr id="690199" name="Line 23"/>
            <p:cNvSpPr>
              <a:spLocks noChangeShapeType="1"/>
            </p:cNvSpPr>
            <p:nvPr/>
          </p:nvSpPr>
          <p:spPr bwMode="auto">
            <a:xfrm>
              <a:off x="1882" y="19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2878138" y="3352800"/>
            <a:ext cx="3690937" cy="1458913"/>
            <a:chOff x="1813" y="2112"/>
            <a:chExt cx="2325" cy="919"/>
          </a:xfrm>
        </p:grpSpPr>
        <p:sp>
          <p:nvSpPr>
            <p:cNvPr id="690201" name="AutoShape 25"/>
            <p:cNvSpPr>
              <a:spLocks noChangeArrowheads="1"/>
            </p:cNvSpPr>
            <p:nvPr/>
          </p:nvSpPr>
          <p:spPr bwMode="auto">
            <a:xfrm>
              <a:off x="1813" y="2743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0202" name="AutoShape 26"/>
            <p:cNvSpPr>
              <a:spLocks noChangeArrowheads="1"/>
            </p:cNvSpPr>
            <p:nvPr/>
          </p:nvSpPr>
          <p:spPr bwMode="auto">
            <a:xfrm>
              <a:off x="3418" y="2112"/>
              <a:ext cx="720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777875" y="5162550"/>
            <a:ext cx="7947025" cy="1314450"/>
            <a:chOff x="768" y="3252"/>
            <a:chExt cx="5006" cy="828"/>
          </a:xfrm>
        </p:grpSpPr>
        <p:sp>
          <p:nvSpPr>
            <p:cNvPr id="690204" name="Text Box 28"/>
            <p:cNvSpPr txBox="1">
              <a:spLocks noChangeArrowheads="1"/>
            </p:cNvSpPr>
            <p:nvPr/>
          </p:nvSpPr>
          <p:spPr bwMode="auto">
            <a:xfrm>
              <a:off x="768" y="3252"/>
              <a:ext cx="500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当真值为 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负 </a:t>
              </a:r>
              <a:r>
                <a:rPr lang="zh-CN" altLang="en-US" sz="3200">
                  <a:latin typeface="Times New Roman" pitchFamily="18" charset="0"/>
                </a:rPr>
                <a:t>时，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补码 </a:t>
              </a:r>
              <a:r>
                <a:rPr lang="zh-CN" altLang="en-US" sz="3200">
                  <a:latin typeface="Times New Roman" pitchFamily="18" charset="0"/>
                </a:rPr>
                <a:t>可用 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原码除符号位外</a:t>
              </a:r>
            </a:p>
          </p:txBody>
        </p:sp>
        <p:sp>
          <p:nvSpPr>
            <p:cNvPr id="690205" name="Text Box 29"/>
            <p:cNvSpPr txBox="1">
              <a:spLocks noChangeArrowheads="1"/>
            </p:cNvSpPr>
            <p:nvPr/>
          </p:nvSpPr>
          <p:spPr bwMode="auto">
            <a:xfrm>
              <a:off x="768" y="3715"/>
              <a:ext cx="29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每位取反，末位加 1 求得</a:t>
              </a:r>
            </a:p>
          </p:txBody>
        </p:sp>
      </p:grpSp>
      <p:sp>
        <p:nvSpPr>
          <p:cNvPr id="690206" name="Rectangle 3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90207" name="Text Box 31"/>
          <p:cNvSpPr txBox="1">
            <a:spLocks noChangeArrowheads="1"/>
          </p:cNvSpPr>
          <p:nvPr/>
        </p:nvSpPr>
        <p:spPr bwMode="auto">
          <a:xfrm>
            <a:off x="6497638" y="22479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+ 1</a:t>
            </a:r>
            <a:endParaRPr lang="zh-CN" altLang="en-US" sz="1600" b="0">
              <a:latin typeface="Times New Roman" pitchFamily="18" charset="0"/>
            </a:endParaRPr>
          </a:p>
        </p:txBody>
      </p: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777875" y="1096963"/>
            <a:ext cx="3565525" cy="579437"/>
            <a:chOff x="490" y="691"/>
            <a:chExt cx="2246" cy="365"/>
          </a:xfrm>
        </p:grpSpPr>
        <p:sp>
          <p:nvSpPr>
            <p:cNvPr id="690209" name="Text Box 33"/>
            <p:cNvSpPr txBox="1">
              <a:spLocks noChangeArrowheads="1"/>
            </p:cNvSpPr>
            <p:nvPr/>
          </p:nvSpPr>
          <p:spPr bwMode="auto">
            <a:xfrm>
              <a:off x="490" y="691"/>
              <a:ext cx="22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设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=    1010 </a:t>
              </a:r>
              <a:r>
                <a:rPr lang="zh-CN" altLang="en-US" sz="3200">
                  <a:latin typeface="Times New Roman" pitchFamily="18" charset="0"/>
                </a:rPr>
                <a:t>时</a:t>
              </a:r>
            </a:p>
          </p:txBody>
        </p:sp>
        <p:sp>
          <p:nvSpPr>
            <p:cNvPr id="690210" name="Line 34"/>
            <p:cNvSpPr>
              <a:spLocks noChangeShapeType="1"/>
            </p:cNvSpPr>
            <p:nvPr/>
          </p:nvSpPr>
          <p:spPr bwMode="auto">
            <a:xfrm>
              <a:off x="1296" y="88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0211" name="AutoShape 3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Text Box 2"/>
          <p:cNvSpPr txBox="1">
            <a:spLocks noChangeArrowheads="1"/>
          </p:cNvSpPr>
          <p:nvPr/>
        </p:nvSpPr>
        <p:spPr bwMode="auto">
          <a:xfrm>
            <a:off x="1447800" y="941388"/>
            <a:ext cx="160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真值</a:t>
            </a:r>
            <a:endParaRPr lang="zh-CN" altLang="en-US" sz="3200" baseline="-25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693251" name="Text Box 3"/>
          <p:cNvSpPr txBox="1">
            <a:spLocks noChangeArrowheads="1"/>
          </p:cNvSpPr>
          <p:nvPr/>
        </p:nvSpPr>
        <p:spPr bwMode="auto">
          <a:xfrm>
            <a:off x="4479925" y="1603375"/>
            <a:ext cx="2073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0, 1000110</a:t>
            </a: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4479925" y="2076450"/>
            <a:ext cx="2073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1, 0111010</a:t>
            </a:r>
          </a:p>
        </p:txBody>
      </p:sp>
      <p:sp>
        <p:nvSpPr>
          <p:cNvPr id="693253" name="Text Box 5"/>
          <p:cNvSpPr txBox="1">
            <a:spLocks noChangeArrowheads="1"/>
          </p:cNvSpPr>
          <p:nvPr/>
        </p:nvSpPr>
        <p:spPr bwMode="auto">
          <a:xfrm>
            <a:off x="5102225" y="2547938"/>
            <a:ext cx="141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0.1110</a:t>
            </a:r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5102225" y="3019425"/>
            <a:ext cx="1630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1.0010</a:t>
            </a:r>
          </a:p>
        </p:txBody>
      </p:sp>
      <p:sp>
        <p:nvSpPr>
          <p:cNvPr id="693255" name="Text Box 7"/>
          <p:cNvSpPr txBox="1">
            <a:spLocks noChangeArrowheads="1"/>
          </p:cNvSpPr>
          <p:nvPr/>
        </p:nvSpPr>
        <p:spPr bwMode="auto">
          <a:xfrm>
            <a:off x="5102225" y="3490913"/>
            <a:ext cx="1162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0.0000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5102225" y="3962400"/>
            <a:ext cx="1162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0.0000</a:t>
            </a:r>
          </a:p>
        </p:txBody>
      </p:sp>
      <p:sp>
        <p:nvSpPr>
          <p:cNvPr id="693257" name="Text Box 9"/>
          <p:cNvSpPr txBox="1">
            <a:spLocks noChangeArrowheads="1"/>
          </p:cNvSpPr>
          <p:nvPr/>
        </p:nvSpPr>
        <p:spPr bwMode="auto">
          <a:xfrm>
            <a:off x="5102225" y="4433888"/>
            <a:ext cx="1162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1.0000</a:t>
            </a:r>
          </a:p>
        </p:txBody>
      </p:sp>
      <p:sp>
        <p:nvSpPr>
          <p:cNvPr id="693258" name="Text Box 10"/>
          <p:cNvSpPr txBox="1">
            <a:spLocks noChangeArrowheads="1"/>
          </p:cNvSpPr>
          <p:nvPr/>
        </p:nvSpPr>
        <p:spPr bwMode="auto">
          <a:xfrm>
            <a:off x="6902450" y="1603375"/>
            <a:ext cx="224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0,1000110</a:t>
            </a:r>
          </a:p>
        </p:txBody>
      </p:sp>
      <p:sp>
        <p:nvSpPr>
          <p:cNvPr id="693259" name="Text Box 11"/>
          <p:cNvSpPr txBox="1">
            <a:spLocks noChangeArrowheads="1"/>
          </p:cNvSpPr>
          <p:nvPr/>
        </p:nvSpPr>
        <p:spPr bwMode="auto">
          <a:xfrm>
            <a:off x="6902450" y="2076450"/>
            <a:ext cx="1990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1,1000110</a:t>
            </a:r>
          </a:p>
        </p:txBody>
      </p:sp>
      <p:sp>
        <p:nvSpPr>
          <p:cNvPr id="693260" name="Text Box 12"/>
          <p:cNvSpPr txBox="1">
            <a:spLocks noChangeArrowheads="1"/>
          </p:cNvSpPr>
          <p:nvPr/>
        </p:nvSpPr>
        <p:spPr bwMode="auto">
          <a:xfrm>
            <a:off x="7435850" y="2547938"/>
            <a:ext cx="1457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0.1110</a:t>
            </a:r>
          </a:p>
        </p:txBody>
      </p:sp>
      <p:sp>
        <p:nvSpPr>
          <p:cNvPr id="693261" name="Text Box 13"/>
          <p:cNvSpPr txBox="1">
            <a:spLocks noChangeArrowheads="1"/>
          </p:cNvSpPr>
          <p:nvPr/>
        </p:nvSpPr>
        <p:spPr bwMode="auto">
          <a:xfrm>
            <a:off x="7435850" y="3019425"/>
            <a:ext cx="170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1.1110</a:t>
            </a:r>
          </a:p>
        </p:txBody>
      </p:sp>
      <p:sp>
        <p:nvSpPr>
          <p:cNvPr id="693262" name="Text Box 14"/>
          <p:cNvSpPr txBox="1">
            <a:spLocks noChangeArrowheads="1"/>
          </p:cNvSpPr>
          <p:nvPr/>
        </p:nvSpPr>
        <p:spPr bwMode="auto">
          <a:xfrm>
            <a:off x="7435850" y="3490913"/>
            <a:ext cx="1457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0.0000</a:t>
            </a:r>
          </a:p>
        </p:txBody>
      </p:sp>
      <p:sp>
        <p:nvSpPr>
          <p:cNvPr id="693263" name="Text Box 15"/>
          <p:cNvSpPr txBox="1">
            <a:spLocks noChangeArrowheads="1"/>
          </p:cNvSpPr>
          <p:nvPr/>
        </p:nvSpPr>
        <p:spPr bwMode="auto">
          <a:xfrm>
            <a:off x="7435850" y="3962400"/>
            <a:ext cx="1457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1.0000</a:t>
            </a:r>
          </a:p>
        </p:txBody>
      </p:sp>
      <p:sp>
        <p:nvSpPr>
          <p:cNvPr id="693264" name="Text Box 16"/>
          <p:cNvSpPr txBox="1">
            <a:spLocks noChangeArrowheads="1"/>
          </p:cNvSpPr>
          <p:nvPr/>
        </p:nvSpPr>
        <p:spPr bwMode="auto">
          <a:xfrm>
            <a:off x="7200900" y="4464050"/>
            <a:ext cx="171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不能表示</a:t>
            </a:r>
          </a:p>
        </p:txBody>
      </p:sp>
      <p:sp>
        <p:nvSpPr>
          <p:cNvPr id="693265" name="Text Box 17"/>
          <p:cNvSpPr txBox="1">
            <a:spLocks noChangeArrowheads="1"/>
          </p:cNvSpPr>
          <p:nvPr/>
        </p:nvSpPr>
        <p:spPr bwMode="auto">
          <a:xfrm>
            <a:off x="269875" y="196850"/>
            <a:ext cx="171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练习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693266" name="Text Box 18"/>
          <p:cNvSpPr txBox="1">
            <a:spLocks noChangeArrowheads="1"/>
          </p:cNvSpPr>
          <p:nvPr/>
        </p:nvSpPr>
        <p:spPr bwMode="auto">
          <a:xfrm>
            <a:off x="1600200" y="307975"/>
            <a:ext cx="411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求下列真值的补码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219200" y="6186488"/>
            <a:ext cx="7467600" cy="519112"/>
            <a:chOff x="768" y="3897"/>
            <a:chExt cx="4704" cy="327"/>
          </a:xfrm>
        </p:grpSpPr>
        <p:sp>
          <p:nvSpPr>
            <p:cNvPr id="693268" name="Text Box 20"/>
            <p:cNvSpPr txBox="1">
              <a:spLocks noChangeArrowheads="1"/>
            </p:cNvSpPr>
            <p:nvPr/>
          </p:nvSpPr>
          <p:spPr bwMode="auto">
            <a:xfrm>
              <a:off x="768" y="3897"/>
              <a:ext cx="47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folHlink"/>
                  </a:solidFill>
                  <a:latin typeface="Times New Roman" pitchFamily="18" charset="0"/>
                </a:rPr>
                <a:t>[  1]</a:t>
              </a:r>
              <a:r>
                <a:rPr lang="zh-CN" altLang="en-US" sz="2400" baseline="-25000" dirty="0">
                  <a:solidFill>
                    <a:schemeClr val="folHlink"/>
                  </a:solidFill>
                  <a:latin typeface="Times New Roman" pitchFamily="18" charset="0"/>
                </a:rPr>
                <a:t>补</a:t>
              </a:r>
              <a:r>
                <a:rPr lang="zh-CN" altLang="en-US" sz="2800" dirty="0">
                  <a:latin typeface="Times New Roman" pitchFamily="18" charset="0"/>
                </a:rPr>
                <a:t> = 2 + </a:t>
              </a:r>
              <a:r>
                <a:rPr lang="en-US" altLang="zh-CN" sz="2800" i="1" dirty="0">
                  <a:latin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</a:rPr>
                <a:t> = 10.0000    1.0000 = </a:t>
              </a:r>
              <a:r>
                <a:rPr lang="en-US" altLang="zh-CN" sz="2800" dirty="0">
                  <a:solidFill>
                    <a:srgbClr val="FF0000"/>
                  </a:solidFill>
                  <a:latin typeface="Times New Roman" pitchFamily="18" charset="0"/>
                </a:rPr>
                <a:t>1.0000</a:t>
              </a:r>
            </a:p>
          </p:txBody>
        </p:sp>
        <p:sp>
          <p:nvSpPr>
            <p:cNvPr id="693269" name="Line 21"/>
            <p:cNvSpPr>
              <a:spLocks noChangeShapeType="1"/>
            </p:cNvSpPr>
            <p:nvPr/>
          </p:nvSpPr>
          <p:spPr bwMode="auto">
            <a:xfrm>
              <a:off x="912" y="4080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3270" name="Line 22"/>
            <p:cNvSpPr>
              <a:spLocks noChangeShapeType="1"/>
            </p:cNvSpPr>
            <p:nvPr/>
          </p:nvSpPr>
          <p:spPr bwMode="auto">
            <a:xfrm>
              <a:off x="3072" y="408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029200" y="3578225"/>
            <a:ext cx="1295400" cy="842963"/>
            <a:chOff x="3168" y="2254"/>
            <a:chExt cx="816" cy="531"/>
          </a:xfrm>
        </p:grpSpPr>
        <p:sp>
          <p:nvSpPr>
            <p:cNvPr id="693272" name="AutoShape 24"/>
            <p:cNvSpPr>
              <a:spLocks noChangeArrowheads="1"/>
            </p:cNvSpPr>
            <p:nvPr/>
          </p:nvSpPr>
          <p:spPr bwMode="auto">
            <a:xfrm>
              <a:off x="3168" y="2254"/>
              <a:ext cx="816" cy="24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3273" name="AutoShape 25"/>
            <p:cNvSpPr>
              <a:spLocks noChangeArrowheads="1"/>
            </p:cNvSpPr>
            <p:nvPr/>
          </p:nvSpPr>
          <p:spPr bwMode="auto">
            <a:xfrm>
              <a:off x="3168" y="2542"/>
              <a:ext cx="816" cy="24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295400" y="3582988"/>
            <a:ext cx="1295400" cy="838200"/>
            <a:chOff x="816" y="2257"/>
            <a:chExt cx="816" cy="528"/>
          </a:xfrm>
        </p:grpSpPr>
        <p:sp>
          <p:nvSpPr>
            <p:cNvPr id="693275" name="AutoShape 27"/>
            <p:cNvSpPr>
              <a:spLocks noChangeArrowheads="1"/>
            </p:cNvSpPr>
            <p:nvPr/>
          </p:nvSpPr>
          <p:spPr bwMode="auto">
            <a:xfrm>
              <a:off x="816" y="2257"/>
              <a:ext cx="816" cy="24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3276" name="AutoShape 28"/>
            <p:cNvSpPr>
              <a:spLocks noChangeArrowheads="1"/>
            </p:cNvSpPr>
            <p:nvPr/>
          </p:nvSpPr>
          <p:spPr bwMode="auto">
            <a:xfrm>
              <a:off x="816" y="2542"/>
              <a:ext cx="816" cy="24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2590800" y="3497263"/>
            <a:ext cx="2365375" cy="519112"/>
            <a:chOff x="1632" y="2442"/>
            <a:chExt cx="1490" cy="327"/>
          </a:xfrm>
        </p:grpSpPr>
        <p:sp>
          <p:nvSpPr>
            <p:cNvPr id="693278" name="Text Box 30"/>
            <p:cNvSpPr txBox="1">
              <a:spLocks noChangeArrowheads="1"/>
            </p:cNvSpPr>
            <p:nvPr/>
          </p:nvSpPr>
          <p:spPr bwMode="auto">
            <a:xfrm>
              <a:off x="1632" y="2442"/>
              <a:ext cx="14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[+ 0]</a:t>
              </a:r>
              <a:r>
                <a:rPr lang="zh-CN" altLang="en-US" sz="2400" baseline="-25000" dirty="0">
                  <a:solidFill>
                    <a:srgbClr val="FF0000"/>
                  </a:solidFill>
                  <a:latin typeface="Times New Roman" pitchFamily="18" charset="0"/>
                </a:rPr>
                <a:t>补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itchFamily="18" charset="0"/>
                </a:rPr>
                <a:t> = [   0]</a:t>
              </a:r>
              <a:r>
                <a:rPr lang="zh-CN" altLang="en-US" sz="2400" baseline="-25000" dirty="0">
                  <a:solidFill>
                    <a:srgbClr val="FF0000"/>
                  </a:solidFill>
                  <a:latin typeface="Times New Roman" pitchFamily="18" charset="0"/>
                </a:rPr>
                <a:t>补</a:t>
              </a:r>
            </a:p>
          </p:txBody>
        </p:sp>
        <p:sp>
          <p:nvSpPr>
            <p:cNvPr id="693279" name="Line 31"/>
            <p:cNvSpPr>
              <a:spLocks noChangeShapeType="1"/>
            </p:cNvSpPr>
            <p:nvPr/>
          </p:nvSpPr>
          <p:spPr bwMode="auto">
            <a:xfrm>
              <a:off x="2592" y="2618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693280" name="Text Box 32"/>
          <p:cNvSpPr txBox="1">
            <a:spLocks noChangeArrowheads="1"/>
          </p:cNvSpPr>
          <p:nvPr/>
        </p:nvSpPr>
        <p:spPr bwMode="auto">
          <a:xfrm>
            <a:off x="685800" y="5272088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由小数补码定义</a:t>
            </a:r>
          </a:p>
        </p:txBody>
      </p:sp>
      <p:sp>
        <p:nvSpPr>
          <p:cNvPr id="693281" name="Text Box 33"/>
          <p:cNvSpPr txBox="1">
            <a:spLocks noChangeArrowheads="1"/>
          </p:cNvSpPr>
          <p:nvPr/>
        </p:nvSpPr>
        <p:spPr bwMode="auto">
          <a:xfrm>
            <a:off x="2057400" y="1603375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=    1000110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93282" name="Text Box 34"/>
          <p:cNvSpPr txBox="1">
            <a:spLocks noChangeArrowheads="1"/>
          </p:cNvSpPr>
          <p:nvPr/>
        </p:nvSpPr>
        <p:spPr bwMode="auto">
          <a:xfrm>
            <a:off x="4784725" y="941388"/>
            <a:ext cx="37496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[</a:t>
            </a: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]</a:t>
            </a:r>
            <a:r>
              <a:rPr lang="zh-CN" altLang="en-US" sz="2800" baseline="-25000">
                <a:solidFill>
                  <a:schemeClr val="folHlink"/>
                </a:solidFill>
                <a:latin typeface="Times New Roman" pitchFamily="18" charset="0"/>
              </a:rPr>
              <a:t>补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                [</a:t>
            </a: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]</a:t>
            </a:r>
            <a:r>
              <a:rPr lang="zh-CN" altLang="en-US" sz="2800" baseline="-25000">
                <a:solidFill>
                  <a:schemeClr val="folHlink"/>
                </a:solidFill>
                <a:latin typeface="Times New Roman" pitchFamily="18" charset="0"/>
              </a:rPr>
              <a:t>原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693283" name="Rectangle 3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685800" y="1603375"/>
            <a:ext cx="1898650" cy="3349625"/>
            <a:chOff x="432" y="1010"/>
            <a:chExt cx="1196" cy="2110"/>
          </a:xfrm>
        </p:grpSpPr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432" y="1010"/>
              <a:ext cx="1196" cy="2110"/>
              <a:chOff x="432" y="1010"/>
              <a:chExt cx="1196" cy="2110"/>
            </a:xfrm>
          </p:grpSpPr>
          <p:sp>
            <p:nvSpPr>
              <p:cNvPr id="693286" name="Text Box 38"/>
              <p:cNvSpPr txBox="1">
                <a:spLocks noChangeArrowheads="1"/>
              </p:cNvSpPr>
              <p:nvPr/>
            </p:nvSpPr>
            <p:spPr bwMode="auto">
              <a:xfrm>
                <a:off x="432" y="1010"/>
                <a:ext cx="82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 = +70</a:t>
                </a:r>
              </a:p>
            </p:txBody>
          </p:sp>
          <p:sp>
            <p:nvSpPr>
              <p:cNvPr id="693287" name="Text Box 39"/>
              <p:cNvSpPr txBox="1">
                <a:spLocks noChangeArrowheads="1"/>
              </p:cNvSpPr>
              <p:nvPr/>
            </p:nvSpPr>
            <p:spPr bwMode="auto">
              <a:xfrm>
                <a:off x="432" y="1605"/>
                <a:ext cx="119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 =   0.1110</a:t>
                </a:r>
              </a:p>
            </p:txBody>
          </p:sp>
          <p:sp>
            <p:nvSpPr>
              <p:cNvPr id="693288" name="Text Box 40"/>
              <p:cNvSpPr txBox="1">
                <a:spLocks noChangeArrowheads="1"/>
              </p:cNvSpPr>
              <p:nvPr/>
            </p:nvSpPr>
            <p:spPr bwMode="auto">
              <a:xfrm>
                <a:off x="432" y="2199"/>
                <a:ext cx="119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 dirty="0">
                    <a:latin typeface="Times New Roman" pitchFamily="18" charset="0"/>
                  </a:rPr>
                  <a:t>x</a:t>
                </a:r>
                <a:r>
                  <a:rPr lang="en-US" altLang="zh-CN" sz="2800" dirty="0">
                    <a:latin typeface="Times New Roman" pitchFamily="18" charset="0"/>
                  </a:rPr>
                  <a:t> =   0.0000</a:t>
                </a:r>
              </a:p>
            </p:txBody>
          </p:sp>
          <p:sp>
            <p:nvSpPr>
              <p:cNvPr id="693289" name="Text Box 41"/>
              <p:cNvSpPr txBox="1">
                <a:spLocks noChangeArrowheads="1"/>
              </p:cNvSpPr>
              <p:nvPr/>
            </p:nvSpPr>
            <p:spPr bwMode="auto">
              <a:xfrm>
                <a:off x="432" y="1308"/>
                <a:ext cx="80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 =   70</a:t>
                </a:r>
              </a:p>
            </p:txBody>
          </p:sp>
          <p:grpSp>
            <p:nvGrpSpPr>
              <p:cNvPr id="8" name="Group 42"/>
              <p:cNvGrpSpPr>
                <a:grpSpLocks/>
              </p:cNvGrpSpPr>
              <p:nvPr/>
            </p:nvGrpSpPr>
            <p:grpSpPr bwMode="auto">
              <a:xfrm>
                <a:off x="432" y="1902"/>
                <a:ext cx="1196" cy="327"/>
                <a:chOff x="432" y="1902"/>
                <a:chExt cx="1196" cy="327"/>
              </a:xfrm>
            </p:grpSpPr>
            <p:sp>
              <p:nvSpPr>
                <p:cNvPr id="69329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32" y="1902"/>
                  <a:ext cx="119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800" i="1">
                      <a:latin typeface="Times New Roman" pitchFamily="18" charset="0"/>
                    </a:rPr>
                    <a:t>x</a:t>
                  </a:r>
                  <a:r>
                    <a:rPr lang="en-US" altLang="zh-CN" sz="2800">
                      <a:latin typeface="Times New Roman" pitchFamily="18" charset="0"/>
                    </a:rPr>
                    <a:t> =   0.1110</a:t>
                  </a:r>
                </a:p>
              </p:txBody>
            </p:sp>
            <p:sp>
              <p:nvSpPr>
                <p:cNvPr id="693292" name="Line 44"/>
                <p:cNvSpPr>
                  <a:spLocks noChangeShapeType="1"/>
                </p:cNvSpPr>
                <p:nvPr/>
              </p:nvSpPr>
              <p:spPr bwMode="auto">
                <a:xfrm>
                  <a:off x="816" y="2076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45"/>
              <p:cNvGrpSpPr>
                <a:grpSpLocks/>
              </p:cNvGrpSpPr>
              <p:nvPr/>
            </p:nvGrpSpPr>
            <p:grpSpPr bwMode="auto">
              <a:xfrm>
                <a:off x="432" y="2496"/>
                <a:ext cx="1196" cy="327"/>
                <a:chOff x="432" y="2496"/>
                <a:chExt cx="1196" cy="327"/>
              </a:xfrm>
            </p:grpSpPr>
            <p:sp>
              <p:nvSpPr>
                <p:cNvPr id="69329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2" y="2496"/>
                  <a:ext cx="119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800" i="1">
                      <a:latin typeface="Times New Roman" pitchFamily="18" charset="0"/>
                    </a:rPr>
                    <a:t>x</a:t>
                  </a:r>
                  <a:r>
                    <a:rPr lang="en-US" altLang="zh-CN" sz="2800">
                      <a:latin typeface="Times New Roman" pitchFamily="18" charset="0"/>
                    </a:rPr>
                    <a:t> =   0.0000</a:t>
                  </a:r>
                </a:p>
              </p:txBody>
            </p:sp>
            <p:sp>
              <p:nvSpPr>
                <p:cNvPr id="693295" name="Line 47"/>
                <p:cNvSpPr>
                  <a:spLocks noChangeShapeType="1"/>
                </p:cNvSpPr>
                <p:nvPr/>
              </p:nvSpPr>
              <p:spPr bwMode="auto">
                <a:xfrm>
                  <a:off x="816" y="2676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48"/>
              <p:cNvGrpSpPr>
                <a:grpSpLocks/>
              </p:cNvGrpSpPr>
              <p:nvPr/>
            </p:nvGrpSpPr>
            <p:grpSpPr bwMode="auto">
              <a:xfrm>
                <a:off x="432" y="2793"/>
                <a:ext cx="1196" cy="327"/>
                <a:chOff x="432" y="2793"/>
                <a:chExt cx="1196" cy="327"/>
              </a:xfrm>
            </p:grpSpPr>
            <p:sp>
              <p:nvSpPr>
                <p:cNvPr id="69329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32" y="2793"/>
                  <a:ext cx="1196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800" i="1">
                      <a:latin typeface="Times New Roman" pitchFamily="18" charset="0"/>
                    </a:rPr>
                    <a:t>x</a:t>
                  </a:r>
                  <a:r>
                    <a:rPr lang="en-US" altLang="zh-CN" sz="2800">
                      <a:latin typeface="Times New Roman" pitchFamily="18" charset="0"/>
                    </a:rPr>
                    <a:t> =   1.0000</a:t>
                  </a:r>
                </a:p>
              </p:txBody>
            </p:sp>
            <p:sp>
              <p:nvSpPr>
                <p:cNvPr id="693298" name="Line 50"/>
                <p:cNvSpPr>
                  <a:spLocks noChangeShapeType="1"/>
                </p:cNvSpPr>
                <p:nvPr/>
              </p:nvSpPr>
              <p:spPr bwMode="auto">
                <a:xfrm>
                  <a:off x="816" y="2976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93299" name="Line 51"/>
            <p:cNvSpPr>
              <a:spLocks noChangeShapeType="1"/>
            </p:cNvSpPr>
            <p:nvPr/>
          </p:nvSpPr>
          <p:spPr bwMode="auto">
            <a:xfrm>
              <a:off x="816" y="148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2057400" y="2057400"/>
            <a:ext cx="2438400" cy="519113"/>
            <a:chOff x="1296" y="1296"/>
            <a:chExt cx="1536" cy="327"/>
          </a:xfrm>
        </p:grpSpPr>
        <p:sp>
          <p:nvSpPr>
            <p:cNvPr id="693301" name="Text Box 53"/>
            <p:cNvSpPr txBox="1">
              <a:spLocks noChangeArrowheads="1"/>
            </p:cNvSpPr>
            <p:nvPr/>
          </p:nvSpPr>
          <p:spPr bwMode="auto">
            <a:xfrm>
              <a:off x="1296" y="1296"/>
              <a:ext cx="1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=    1000110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693302" name="Line 54"/>
            <p:cNvSpPr>
              <a:spLocks noChangeShapeType="1"/>
            </p:cNvSpPr>
            <p:nvPr/>
          </p:nvSpPr>
          <p:spPr bwMode="auto">
            <a:xfrm>
              <a:off x="1565" y="148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3590925" y="5029200"/>
            <a:ext cx="6315075" cy="1020763"/>
            <a:chOff x="2262" y="3168"/>
            <a:chExt cx="3978" cy="643"/>
          </a:xfrm>
        </p:grpSpPr>
        <p:grpSp>
          <p:nvGrpSpPr>
            <p:cNvPr id="13" name="Group 56"/>
            <p:cNvGrpSpPr>
              <a:grpSpLocks/>
            </p:cNvGrpSpPr>
            <p:nvPr/>
          </p:nvGrpSpPr>
          <p:grpSpPr bwMode="auto">
            <a:xfrm>
              <a:off x="2262" y="3168"/>
              <a:ext cx="3978" cy="643"/>
              <a:chOff x="2118" y="3168"/>
              <a:chExt cx="3978" cy="643"/>
            </a:xfrm>
          </p:grpSpPr>
          <p:sp>
            <p:nvSpPr>
              <p:cNvPr id="693305" name="Text Box 57"/>
              <p:cNvSpPr txBox="1">
                <a:spLocks noChangeArrowheads="1"/>
              </p:cNvSpPr>
              <p:nvPr/>
            </p:nvSpPr>
            <p:spPr bwMode="auto">
              <a:xfrm>
                <a:off x="2118" y="3360"/>
                <a:ext cx="67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[</a:t>
                </a: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]</a:t>
                </a:r>
                <a:r>
                  <a:rPr lang="zh-CN" altLang="en-US" sz="2400" baseline="-25000">
                    <a:latin typeface="Times New Roman" pitchFamily="18" charset="0"/>
                  </a:rPr>
                  <a:t>补</a:t>
                </a:r>
                <a:r>
                  <a:rPr lang="zh-CN" altLang="en-US" sz="2400">
                    <a:latin typeface="Times New Roman" pitchFamily="18" charset="0"/>
                  </a:rPr>
                  <a:t> = </a:t>
                </a:r>
              </a:p>
            </p:txBody>
          </p:sp>
          <p:sp>
            <p:nvSpPr>
              <p:cNvPr id="693306" name="Text Box 58"/>
              <p:cNvSpPr txBox="1">
                <a:spLocks noChangeArrowheads="1"/>
              </p:cNvSpPr>
              <p:nvPr/>
            </p:nvSpPr>
            <p:spPr bwMode="auto">
              <a:xfrm>
                <a:off x="2826" y="3168"/>
                <a:ext cx="23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             </a:t>
                </a:r>
                <a:r>
                  <a:rPr lang="en-US" altLang="zh-CN">
                    <a:latin typeface="Times New Roman" pitchFamily="18" charset="0"/>
                  </a:rPr>
                  <a:t> </a:t>
                </a:r>
                <a:r>
                  <a:rPr lang="en-US" altLang="zh-CN" sz="2400">
                    <a:latin typeface="Times New Roman" pitchFamily="18" charset="0"/>
                  </a:rPr>
                  <a:t>1 </a:t>
                </a:r>
                <a:r>
                  <a:rPr lang="en-US" altLang="zh-CN" sz="2000">
                    <a:latin typeface="Times New Roman" pitchFamily="18" charset="0"/>
                  </a:rPr>
                  <a:t>＞</a:t>
                </a:r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≥</a:t>
                </a:r>
                <a:r>
                  <a:rPr lang="en-US" altLang="zh-CN" sz="2400">
                    <a:latin typeface="Times New Roman" pitchFamily="18" charset="0"/>
                  </a:rPr>
                  <a:t>   0</a:t>
                </a:r>
              </a:p>
            </p:txBody>
          </p:sp>
          <p:sp>
            <p:nvSpPr>
              <p:cNvPr id="693307" name="Text Box 59"/>
              <p:cNvSpPr txBox="1">
                <a:spLocks noChangeArrowheads="1"/>
              </p:cNvSpPr>
              <p:nvPr/>
            </p:nvSpPr>
            <p:spPr bwMode="auto">
              <a:xfrm>
                <a:off x="2832" y="3523"/>
                <a:ext cx="32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2+</a:t>
                </a:r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        0 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＞</a:t>
                </a:r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 sz="2400" i="1">
                    <a:latin typeface="Times New Roman" pitchFamily="18" charset="0"/>
                  </a:rPr>
                  <a:t>x</a:t>
                </a:r>
                <a:r>
                  <a:rPr lang="en-US" altLang="zh-CN" sz="2400">
                    <a:latin typeface="Times New Roman" pitchFamily="18" charset="0"/>
                  </a:rPr>
                  <a:t> </a:t>
                </a:r>
                <a:r>
                  <a:rPr lang="en-US" altLang="zh-CN" sz="2000">
                    <a:solidFill>
                      <a:schemeClr val="folHlink"/>
                    </a:solidFill>
                    <a:latin typeface="Times New Roman" pitchFamily="18" charset="0"/>
                  </a:rPr>
                  <a:t>≥</a:t>
                </a:r>
                <a:r>
                  <a:rPr lang="en-US" altLang="zh-CN" sz="2400">
                    <a:latin typeface="Times New Roman" pitchFamily="18" charset="0"/>
                  </a:rPr>
                  <a:t>   1（mod 2）</a:t>
                </a:r>
              </a:p>
            </p:txBody>
          </p:sp>
          <p:sp>
            <p:nvSpPr>
              <p:cNvPr id="693308" name="AutoShape 60"/>
              <p:cNvSpPr>
                <a:spLocks/>
              </p:cNvSpPr>
              <p:nvPr/>
            </p:nvSpPr>
            <p:spPr bwMode="auto">
              <a:xfrm>
                <a:off x="2739" y="3264"/>
                <a:ext cx="99" cy="514"/>
              </a:xfrm>
              <a:prstGeom prst="leftBrace">
                <a:avLst>
                  <a:gd name="adj1" fmla="val 43266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3309" name="Line 61"/>
            <p:cNvSpPr>
              <a:spLocks noChangeShapeType="1"/>
            </p:cNvSpPr>
            <p:nvPr/>
          </p:nvSpPr>
          <p:spPr bwMode="auto">
            <a:xfrm>
              <a:off x="4410" y="367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3310" name="AutoShape 6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91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Text Box 2"/>
          <p:cNvSpPr txBox="1">
            <a:spLocks noChangeArrowheads="1"/>
          </p:cNvSpPr>
          <p:nvPr/>
        </p:nvSpPr>
        <p:spPr bwMode="auto">
          <a:xfrm>
            <a:off x="323850" y="196850"/>
            <a:ext cx="2927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反码表示法</a:t>
            </a:r>
          </a:p>
        </p:txBody>
      </p:sp>
      <p:sp>
        <p:nvSpPr>
          <p:cNvPr id="694275" name="Text Box 3"/>
          <p:cNvSpPr txBox="1">
            <a:spLocks noChangeArrowheads="1"/>
          </p:cNvSpPr>
          <p:nvPr/>
        </p:nvSpPr>
        <p:spPr bwMode="auto">
          <a:xfrm>
            <a:off x="781050" y="933450"/>
            <a:ext cx="2530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(1) 定义</a:t>
            </a:r>
          </a:p>
        </p:txBody>
      </p:sp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1270000" y="15240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整数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8313" y="2060575"/>
            <a:ext cx="9215437" cy="1235075"/>
            <a:chOff x="295" y="1298"/>
            <a:chExt cx="5805" cy="778"/>
          </a:xfrm>
        </p:grpSpPr>
        <p:sp>
          <p:nvSpPr>
            <p:cNvPr id="694278" name="Text Box 6"/>
            <p:cNvSpPr txBox="1">
              <a:spLocks noChangeArrowheads="1"/>
            </p:cNvSpPr>
            <p:nvPr/>
          </p:nvSpPr>
          <p:spPr bwMode="auto">
            <a:xfrm>
              <a:off x="295" y="1538"/>
              <a:ext cx="17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反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694279" name="Text Box 7"/>
            <p:cNvSpPr txBox="1">
              <a:spLocks noChangeArrowheads="1"/>
            </p:cNvSpPr>
            <p:nvPr/>
          </p:nvSpPr>
          <p:spPr bwMode="auto">
            <a:xfrm>
              <a:off x="1142" y="1298"/>
              <a:ext cx="33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0，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            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＞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≥ 0</a:t>
              </a:r>
            </a:p>
          </p:txBody>
        </p:sp>
        <p:sp>
          <p:nvSpPr>
            <p:cNvPr id="694280" name="Text Box 8"/>
            <p:cNvSpPr txBox="1">
              <a:spLocks noChangeArrowheads="1"/>
            </p:cNvSpPr>
            <p:nvPr/>
          </p:nvSpPr>
          <p:spPr bwMode="auto">
            <a:xfrm>
              <a:off x="1152" y="1749"/>
              <a:ext cx="49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( 2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 baseline="45000">
                  <a:latin typeface="Times New Roman" pitchFamily="18" charset="0"/>
                </a:rPr>
                <a:t>+1</a:t>
              </a:r>
              <a:r>
                <a:rPr lang="en-US" altLang="zh-CN" sz="2800">
                  <a:latin typeface="Times New Roman" pitchFamily="18" charset="0"/>
                </a:rPr>
                <a:t> – 1) +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0  ≥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＞   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（mod 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 baseline="45000">
                  <a:latin typeface="Times New Roman" pitchFamily="18" charset="0"/>
                </a:rPr>
                <a:t>+1</a:t>
              </a:r>
              <a:r>
                <a:rPr lang="en-US" altLang="zh-CN" sz="2800" baseline="300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   1）</a:t>
              </a:r>
              <a:endParaRPr lang="en-US" altLang="zh-CN" sz="2800" baseline="30000">
                <a:latin typeface="Times New Roman" pitchFamily="18" charset="0"/>
              </a:endParaRPr>
            </a:p>
          </p:txBody>
        </p:sp>
        <p:sp>
          <p:nvSpPr>
            <p:cNvPr id="694281" name="AutoShape 9"/>
            <p:cNvSpPr>
              <a:spLocks/>
            </p:cNvSpPr>
            <p:nvPr/>
          </p:nvSpPr>
          <p:spPr bwMode="auto">
            <a:xfrm>
              <a:off x="1008" y="1404"/>
              <a:ext cx="103" cy="632"/>
            </a:xfrm>
            <a:prstGeom prst="leftBrace">
              <a:avLst>
                <a:gd name="adj1" fmla="val 511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82" name="Line 10"/>
            <p:cNvSpPr>
              <a:spLocks noChangeShapeType="1"/>
            </p:cNvSpPr>
            <p:nvPr/>
          </p:nvSpPr>
          <p:spPr bwMode="auto">
            <a:xfrm>
              <a:off x="3600" y="192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4283" name="Line 11"/>
            <p:cNvSpPr>
              <a:spLocks noChangeShapeType="1"/>
            </p:cNvSpPr>
            <p:nvPr/>
          </p:nvSpPr>
          <p:spPr bwMode="auto">
            <a:xfrm>
              <a:off x="5040" y="192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4284" name="Text Box 12"/>
          <p:cNvSpPr txBox="1">
            <a:spLocks noChangeArrowheads="1"/>
          </p:cNvSpPr>
          <p:nvPr/>
        </p:nvSpPr>
        <p:spPr bwMode="auto">
          <a:xfrm>
            <a:off x="492125" y="3914775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sp>
        <p:nvSpPr>
          <p:cNvPr id="694285" name="Text Box 13"/>
          <p:cNvSpPr txBox="1">
            <a:spLocks noChangeArrowheads="1"/>
          </p:cNvSpPr>
          <p:nvPr/>
        </p:nvSpPr>
        <p:spPr bwMode="auto">
          <a:xfrm>
            <a:off x="1787525" y="3886200"/>
            <a:ext cx="243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1400">
                <a:latin typeface="Times New Roman" pitchFamily="18" charset="0"/>
              </a:rPr>
              <a:t> </a:t>
            </a:r>
            <a:r>
              <a:rPr lang="en-US" altLang="zh-CN" sz="9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= +1101</a:t>
            </a:r>
          </a:p>
        </p:txBody>
      </p:sp>
      <p:sp>
        <p:nvSpPr>
          <p:cNvPr id="694286" name="Text Box 14"/>
          <p:cNvSpPr txBox="1">
            <a:spLocks noChangeArrowheads="1"/>
          </p:cNvSpPr>
          <p:nvPr/>
        </p:nvSpPr>
        <p:spPr bwMode="auto">
          <a:xfrm>
            <a:off x="1238250" y="4495800"/>
            <a:ext cx="2554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反</a:t>
            </a:r>
            <a:r>
              <a:rPr lang="zh-CN" altLang="en-US" sz="3200">
                <a:latin typeface="Times New Roman" pitchFamily="18" charset="0"/>
              </a:rPr>
              <a:t> = 0,1101 </a:t>
            </a:r>
          </a:p>
        </p:txBody>
      </p:sp>
      <p:sp>
        <p:nvSpPr>
          <p:cNvPr id="694287" name="Text Box 15"/>
          <p:cNvSpPr txBox="1">
            <a:spLocks noChangeArrowheads="1"/>
          </p:cNvSpPr>
          <p:nvPr/>
        </p:nvSpPr>
        <p:spPr bwMode="auto">
          <a:xfrm>
            <a:off x="5280025" y="5573713"/>
            <a:ext cx="1635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1,0010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978400" y="3886200"/>
            <a:ext cx="1838325" cy="579438"/>
            <a:chOff x="3258" y="2448"/>
            <a:chExt cx="1158" cy="365"/>
          </a:xfrm>
        </p:grpSpPr>
        <p:sp>
          <p:nvSpPr>
            <p:cNvPr id="694289" name="Text Box 17"/>
            <p:cNvSpPr txBox="1">
              <a:spLocks noChangeArrowheads="1"/>
            </p:cNvSpPr>
            <p:nvPr/>
          </p:nvSpPr>
          <p:spPr bwMode="auto">
            <a:xfrm>
              <a:off x="3258" y="2448"/>
              <a:ext cx="11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=   1101</a:t>
              </a:r>
            </a:p>
          </p:txBody>
        </p:sp>
        <p:sp>
          <p:nvSpPr>
            <p:cNvPr id="694290" name="Line 18"/>
            <p:cNvSpPr>
              <a:spLocks noChangeShapeType="1"/>
            </p:cNvSpPr>
            <p:nvPr/>
          </p:nvSpPr>
          <p:spPr bwMode="auto">
            <a:xfrm>
              <a:off x="3696" y="264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448175" y="4495800"/>
            <a:ext cx="3954463" cy="579438"/>
            <a:chOff x="2901" y="2928"/>
            <a:chExt cx="2491" cy="365"/>
          </a:xfrm>
        </p:grpSpPr>
        <p:sp>
          <p:nvSpPr>
            <p:cNvPr id="694292" name="Text Box 20"/>
            <p:cNvSpPr txBox="1">
              <a:spLocks noChangeArrowheads="1"/>
            </p:cNvSpPr>
            <p:nvPr/>
          </p:nvSpPr>
          <p:spPr bwMode="auto">
            <a:xfrm>
              <a:off x="2901" y="2928"/>
              <a:ext cx="249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反</a:t>
              </a:r>
              <a:r>
                <a:rPr lang="zh-CN" altLang="en-US" sz="3200">
                  <a:latin typeface="Times New Roman" pitchFamily="18" charset="0"/>
                </a:rPr>
                <a:t> = (2</a:t>
              </a:r>
              <a:r>
                <a:rPr lang="zh-CN" altLang="en-US" sz="3200" baseline="45000">
                  <a:latin typeface="Times New Roman" pitchFamily="18" charset="0"/>
                </a:rPr>
                <a:t>4+1</a:t>
              </a:r>
              <a:r>
                <a:rPr lang="zh-CN" altLang="en-US" sz="3200">
                  <a:latin typeface="Times New Roman" pitchFamily="18" charset="0"/>
                </a:rPr>
                <a:t>   1)   1101 </a:t>
              </a:r>
            </a:p>
          </p:txBody>
        </p:sp>
        <p:sp>
          <p:nvSpPr>
            <p:cNvPr id="694293" name="Line 21"/>
            <p:cNvSpPr>
              <a:spLocks noChangeShapeType="1"/>
            </p:cNvSpPr>
            <p:nvPr/>
          </p:nvSpPr>
          <p:spPr bwMode="auto">
            <a:xfrm>
              <a:off x="4224" y="31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4294" name="Line 22"/>
            <p:cNvSpPr>
              <a:spLocks noChangeShapeType="1"/>
            </p:cNvSpPr>
            <p:nvPr/>
          </p:nvSpPr>
          <p:spPr bwMode="auto">
            <a:xfrm>
              <a:off x="4608" y="312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280025" y="5029200"/>
            <a:ext cx="2651125" cy="579438"/>
            <a:chOff x="3466" y="3401"/>
            <a:chExt cx="1670" cy="365"/>
          </a:xfrm>
        </p:grpSpPr>
        <p:sp>
          <p:nvSpPr>
            <p:cNvPr id="694296" name="Text Box 24"/>
            <p:cNvSpPr txBox="1">
              <a:spLocks noChangeArrowheads="1"/>
            </p:cNvSpPr>
            <p:nvPr/>
          </p:nvSpPr>
          <p:spPr bwMode="auto">
            <a:xfrm>
              <a:off x="3466" y="3401"/>
              <a:ext cx="16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11111   1101</a:t>
              </a:r>
            </a:p>
          </p:txBody>
        </p:sp>
        <p:sp>
          <p:nvSpPr>
            <p:cNvPr id="694297" name="Line 25"/>
            <p:cNvSpPr>
              <a:spLocks noChangeShapeType="1"/>
            </p:cNvSpPr>
            <p:nvPr/>
          </p:nvSpPr>
          <p:spPr bwMode="auto">
            <a:xfrm>
              <a:off x="4415" y="360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254125" y="5583238"/>
            <a:ext cx="2481263" cy="969962"/>
            <a:chOff x="790" y="3517"/>
            <a:chExt cx="1563" cy="611"/>
          </a:xfrm>
        </p:grpSpPr>
        <p:sp>
          <p:nvSpPr>
            <p:cNvPr id="694299" name="Text Box 27"/>
            <p:cNvSpPr txBox="1">
              <a:spLocks noChangeArrowheads="1"/>
            </p:cNvSpPr>
            <p:nvPr/>
          </p:nvSpPr>
          <p:spPr bwMode="auto">
            <a:xfrm>
              <a:off x="790" y="3517"/>
              <a:ext cx="156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用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逗号 </a:t>
              </a:r>
              <a:r>
                <a:rPr lang="zh-CN" altLang="en-US" sz="2400">
                  <a:latin typeface="Times New Roman" pitchFamily="18" charset="0"/>
                </a:rPr>
                <a:t>将符号位</a:t>
              </a:r>
            </a:p>
            <a:p>
              <a:pPr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94300" name="Text Box 28"/>
            <p:cNvSpPr txBox="1">
              <a:spLocks noChangeArrowheads="1"/>
            </p:cNvSpPr>
            <p:nvPr/>
          </p:nvSpPr>
          <p:spPr bwMode="auto">
            <a:xfrm>
              <a:off x="790" y="3840"/>
              <a:ext cx="1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和数值部分隔开</a:t>
              </a:r>
            </a:p>
          </p:txBody>
        </p:sp>
      </p:grpSp>
      <p:sp>
        <p:nvSpPr>
          <p:cNvPr id="694301" name="Line 29"/>
          <p:cNvSpPr>
            <a:spLocks noChangeShapeType="1"/>
          </p:cNvSpPr>
          <p:nvPr/>
        </p:nvSpPr>
        <p:spPr bwMode="auto">
          <a:xfrm flipV="1">
            <a:off x="2744788" y="5029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4302" name="Freeform 30"/>
          <p:cNvSpPr>
            <a:spLocks/>
          </p:cNvSpPr>
          <p:nvPr/>
        </p:nvSpPr>
        <p:spPr bwMode="auto">
          <a:xfrm>
            <a:off x="3779838" y="6116638"/>
            <a:ext cx="2171700" cy="265112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1536" y="144"/>
              </a:cxn>
              <a:cxn ang="0">
                <a:pos x="1536" y="0"/>
              </a:cxn>
            </a:cxnLst>
            <a:rect l="0" t="0" r="r" b="b"/>
            <a:pathLst>
              <a:path w="1536" h="144">
                <a:moveTo>
                  <a:pt x="0" y="144"/>
                </a:moveTo>
                <a:lnTo>
                  <a:pt x="1536" y="144"/>
                </a:lnTo>
                <a:lnTo>
                  <a:pt x="153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4303" name="Text Box 31"/>
          <p:cNvSpPr txBox="1">
            <a:spLocks noChangeArrowheads="1"/>
          </p:cNvSpPr>
          <p:nvPr/>
        </p:nvSpPr>
        <p:spPr bwMode="auto">
          <a:xfrm>
            <a:off x="492125" y="3341688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为真值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94304" name="Text Box 32"/>
          <p:cNvSpPr txBox="1">
            <a:spLocks noChangeArrowheads="1"/>
          </p:cNvSpPr>
          <p:nvPr/>
        </p:nvSpPr>
        <p:spPr bwMode="auto">
          <a:xfrm>
            <a:off x="3311525" y="3341688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为整数的位数</a:t>
            </a:r>
          </a:p>
        </p:txBody>
      </p:sp>
      <p:sp>
        <p:nvSpPr>
          <p:cNvPr id="694305" name="Rectangle 3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94306" name="AutoShape 3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69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9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69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5" grpId="0" autoUpdateAnimBg="0"/>
      <p:bldP spid="694276" grpId="0" autoUpdateAnimBg="0"/>
      <p:bldP spid="694284" grpId="0" autoUpdateAnimBg="0"/>
      <p:bldP spid="694285" grpId="0" autoUpdateAnimBg="0"/>
      <p:bldP spid="694286" grpId="0" autoUpdateAnimBg="0"/>
      <p:bldP spid="694287" grpId="0" autoUpdateAnimBg="0"/>
      <p:bldP spid="694301" grpId="0" animBg="1"/>
      <p:bldP spid="694302" grpId="0" animBg="1"/>
      <p:bldP spid="694303" grpId="0" autoUpdateAnimBg="0"/>
      <p:bldP spid="69430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1941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小数</a:t>
            </a:r>
          </a:p>
        </p:txBody>
      </p:sp>
      <p:sp>
        <p:nvSpPr>
          <p:cNvPr id="695299" name="Text Box 3"/>
          <p:cNvSpPr txBox="1">
            <a:spLocks noChangeArrowheads="1"/>
          </p:cNvSpPr>
          <p:nvPr/>
        </p:nvSpPr>
        <p:spPr bwMode="auto">
          <a:xfrm>
            <a:off x="1565275" y="3576638"/>
            <a:ext cx="30781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</a:rPr>
              <a:t>= + 0.1101</a:t>
            </a:r>
          </a:p>
        </p:txBody>
      </p:sp>
      <p:sp>
        <p:nvSpPr>
          <p:cNvPr id="695300" name="Text Box 4"/>
          <p:cNvSpPr txBox="1">
            <a:spLocks noChangeArrowheads="1"/>
          </p:cNvSpPr>
          <p:nvPr/>
        </p:nvSpPr>
        <p:spPr bwMode="auto">
          <a:xfrm>
            <a:off x="1066800" y="4262438"/>
            <a:ext cx="3144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反</a:t>
            </a:r>
            <a:r>
              <a:rPr lang="zh-CN" altLang="en-US" sz="3200">
                <a:latin typeface="Times New Roman" pitchFamily="18" charset="0"/>
              </a:rPr>
              <a:t> =    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0.1101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05400" y="3546475"/>
            <a:ext cx="2143125" cy="579438"/>
            <a:chOff x="3216" y="2234"/>
            <a:chExt cx="1350" cy="365"/>
          </a:xfrm>
        </p:grpSpPr>
        <p:sp>
          <p:nvSpPr>
            <p:cNvPr id="695302" name="Text Box 6"/>
            <p:cNvSpPr txBox="1">
              <a:spLocks noChangeArrowheads="1"/>
            </p:cNvSpPr>
            <p:nvPr/>
          </p:nvSpPr>
          <p:spPr bwMode="auto">
            <a:xfrm>
              <a:off x="3216" y="2234"/>
              <a:ext cx="135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=   0.1010</a:t>
              </a:r>
            </a:p>
          </p:txBody>
        </p:sp>
        <p:sp>
          <p:nvSpPr>
            <p:cNvPr id="695303" name="Line 7"/>
            <p:cNvSpPr>
              <a:spLocks noChangeShapeType="1"/>
            </p:cNvSpPr>
            <p:nvPr/>
          </p:nvSpPr>
          <p:spPr bwMode="auto">
            <a:xfrm>
              <a:off x="3648" y="244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572000" y="4262438"/>
            <a:ext cx="4572000" cy="579437"/>
            <a:chOff x="2880" y="2685"/>
            <a:chExt cx="2880" cy="365"/>
          </a:xfrm>
        </p:grpSpPr>
        <p:sp>
          <p:nvSpPr>
            <p:cNvPr id="695305" name="Text Box 9"/>
            <p:cNvSpPr txBox="1">
              <a:spLocks noChangeArrowheads="1"/>
            </p:cNvSpPr>
            <p:nvPr/>
          </p:nvSpPr>
          <p:spPr bwMode="auto">
            <a:xfrm>
              <a:off x="2880" y="2685"/>
              <a:ext cx="28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反</a:t>
              </a:r>
              <a:r>
                <a:rPr lang="zh-CN" altLang="en-US" sz="3200">
                  <a:latin typeface="Times New Roman" pitchFamily="18" charset="0"/>
                </a:rPr>
                <a:t> = (2  2</a:t>
              </a:r>
              <a:r>
                <a:rPr lang="zh-CN" altLang="en-US" sz="2800" baseline="40000">
                  <a:latin typeface="Times New Roman" pitchFamily="18" charset="0"/>
                </a:rPr>
                <a:t>-4</a:t>
              </a:r>
              <a:r>
                <a:rPr lang="zh-CN" altLang="en-US" sz="3200">
                  <a:latin typeface="Times New Roman" pitchFamily="18" charset="0"/>
                </a:rPr>
                <a:t>)   </a:t>
              </a:r>
              <a:r>
                <a:rPr lang="zh-CN" altLang="en-US" sz="1000">
                  <a:latin typeface="Times New Roman" pitchFamily="18" charset="0"/>
                </a:rPr>
                <a:t>   </a:t>
              </a:r>
              <a:r>
                <a:rPr lang="zh-CN" altLang="en-US" sz="3200">
                  <a:latin typeface="Times New Roman" pitchFamily="18" charset="0"/>
                </a:rPr>
                <a:t>0.1010</a:t>
              </a:r>
            </a:p>
          </p:txBody>
        </p:sp>
        <p:sp>
          <p:nvSpPr>
            <p:cNvPr id="695306" name="Line 10"/>
            <p:cNvSpPr>
              <a:spLocks noChangeShapeType="1"/>
            </p:cNvSpPr>
            <p:nvPr/>
          </p:nvSpPr>
          <p:spPr bwMode="auto">
            <a:xfrm>
              <a:off x="3915" y="2877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5307" name="Line 11"/>
            <p:cNvSpPr>
              <a:spLocks noChangeShapeType="1"/>
            </p:cNvSpPr>
            <p:nvPr/>
          </p:nvSpPr>
          <p:spPr bwMode="auto">
            <a:xfrm>
              <a:off x="4425" y="2877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410200" y="4953000"/>
            <a:ext cx="3733800" cy="579438"/>
            <a:chOff x="3408" y="3120"/>
            <a:chExt cx="2352" cy="365"/>
          </a:xfrm>
        </p:grpSpPr>
        <p:sp>
          <p:nvSpPr>
            <p:cNvPr id="695309" name="Text Box 13"/>
            <p:cNvSpPr txBox="1">
              <a:spLocks noChangeArrowheads="1"/>
            </p:cNvSpPr>
            <p:nvPr/>
          </p:nvSpPr>
          <p:spPr bwMode="auto">
            <a:xfrm>
              <a:off x="3408" y="3120"/>
              <a:ext cx="23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1.1111 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0.1010</a:t>
              </a:r>
            </a:p>
          </p:txBody>
        </p:sp>
        <p:sp>
          <p:nvSpPr>
            <p:cNvPr id="695310" name="Line 14"/>
            <p:cNvSpPr>
              <a:spLocks noChangeShapeType="1"/>
            </p:cNvSpPr>
            <p:nvPr/>
          </p:nvSpPr>
          <p:spPr bwMode="auto">
            <a:xfrm>
              <a:off x="4425" y="330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5311" name="Text Box 15"/>
          <p:cNvSpPr txBox="1">
            <a:spLocks noChangeArrowheads="1"/>
          </p:cNvSpPr>
          <p:nvPr/>
        </p:nvSpPr>
        <p:spPr bwMode="auto">
          <a:xfrm>
            <a:off x="5410200" y="5562600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1.0101</a:t>
            </a:r>
          </a:p>
        </p:txBody>
      </p:sp>
      <p:sp>
        <p:nvSpPr>
          <p:cNvPr id="695312" name="Text Box 16"/>
          <p:cNvSpPr txBox="1">
            <a:spLocks noChangeArrowheads="1"/>
          </p:cNvSpPr>
          <p:nvPr/>
        </p:nvSpPr>
        <p:spPr bwMode="auto">
          <a:xfrm>
            <a:off x="762000" y="3152775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62000" y="1066800"/>
            <a:ext cx="8382000" cy="1235075"/>
            <a:chOff x="480" y="854"/>
            <a:chExt cx="5280" cy="778"/>
          </a:xfrm>
        </p:grpSpPr>
        <p:sp>
          <p:nvSpPr>
            <p:cNvPr id="695314" name="Text Box 18"/>
            <p:cNvSpPr txBox="1">
              <a:spLocks noChangeArrowheads="1"/>
            </p:cNvSpPr>
            <p:nvPr/>
          </p:nvSpPr>
          <p:spPr bwMode="auto">
            <a:xfrm>
              <a:off x="480" y="1094"/>
              <a:ext cx="7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反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695315" name="Text Box 19"/>
            <p:cNvSpPr txBox="1">
              <a:spLocks noChangeArrowheads="1"/>
            </p:cNvSpPr>
            <p:nvPr/>
          </p:nvSpPr>
          <p:spPr bwMode="auto">
            <a:xfrm>
              <a:off x="1344" y="854"/>
              <a:ext cx="32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                  1 ＞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≥  0</a:t>
              </a:r>
            </a:p>
          </p:txBody>
        </p:sp>
        <p:sp>
          <p:nvSpPr>
            <p:cNvPr id="695316" name="Text Box 20"/>
            <p:cNvSpPr txBox="1">
              <a:spLocks noChangeArrowheads="1"/>
            </p:cNvSpPr>
            <p:nvPr/>
          </p:nvSpPr>
          <p:spPr bwMode="auto">
            <a:xfrm>
              <a:off x="1354" y="1305"/>
              <a:ext cx="44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 dirty="0">
                  <a:latin typeface="Times New Roman" pitchFamily="18" charset="0"/>
                </a:rPr>
                <a:t>( 2</a:t>
              </a:r>
              <a:r>
                <a:rPr lang="en-US" altLang="zh-CN" sz="2800" dirty="0">
                  <a:latin typeface="Times New Roman" pitchFamily="18" charset="0"/>
                </a:rPr>
                <a:t> – 2</a:t>
              </a:r>
              <a:r>
                <a:rPr lang="en-US" altLang="zh-CN" sz="2800" baseline="40000" dirty="0">
                  <a:latin typeface="Times New Roman" pitchFamily="18" charset="0"/>
                </a:rPr>
                <a:t>-</a:t>
              </a:r>
              <a:r>
                <a:rPr lang="en-US" altLang="zh-CN" sz="2800" i="1" baseline="40000" dirty="0">
                  <a:latin typeface="Times New Roman" pitchFamily="18" charset="0"/>
                </a:rPr>
                <a:t>n</a:t>
              </a:r>
              <a:r>
                <a:rPr lang="en-US" altLang="zh-CN" sz="2800" dirty="0">
                  <a:latin typeface="Times New Roman" pitchFamily="18" charset="0"/>
                </a:rPr>
                <a:t>) +</a:t>
              </a:r>
              <a:r>
                <a:rPr lang="en-US" altLang="zh-CN" sz="2800" i="1" dirty="0">
                  <a:latin typeface="Times New Roman" pitchFamily="18" charset="0"/>
                </a:rPr>
                <a:t> x</a:t>
              </a:r>
              <a:r>
                <a:rPr lang="en-US" altLang="zh-CN" sz="2800" dirty="0">
                  <a:latin typeface="Times New Roman" pitchFamily="18" charset="0"/>
                </a:rPr>
                <a:t>      0 ≥ </a:t>
              </a:r>
              <a:r>
                <a:rPr lang="en-US" altLang="zh-CN" sz="2800" i="1" dirty="0">
                  <a:latin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</a:rPr>
                <a:t> ＞  1（mod 2   2</a:t>
              </a:r>
              <a:r>
                <a:rPr lang="en-US" altLang="zh-CN" sz="2800" baseline="40000" dirty="0">
                  <a:latin typeface="Times New Roman" pitchFamily="18" charset="0"/>
                </a:rPr>
                <a:t>-</a:t>
              </a:r>
              <a:r>
                <a:rPr lang="en-US" altLang="zh-CN" sz="2800" i="1" baseline="40000" dirty="0">
                  <a:latin typeface="Times New Roman" pitchFamily="18" charset="0"/>
                </a:rPr>
                <a:t>n</a:t>
              </a:r>
              <a:r>
                <a:rPr lang="en-US" altLang="zh-CN" sz="2800" dirty="0">
                  <a:latin typeface="Times New Roman" pitchFamily="18" charset="0"/>
                </a:rPr>
                <a:t>）</a:t>
              </a:r>
              <a:endParaRPr lang="en-US" altLang="zh-CN" sz="2800" baseline="30000" dirty="0">
                <a:latin typeface="Times New Roman" pitchFamily="18" charset="0"/>
              </a:endParaRPr>
            </a:p>
          </p:txBody>
        </p:sp>
        <p:sp>
          <p:nvSpPr>
            <p:cNvPr id="695317" name="AutoShape 21"/>
            <p:cNvSpPr>
              <a:spLocks/>
            </p:cNvSpPr>
            <p:nvPr/>
          </p:nvSpPr>
          <p:spPr bwMode="auto">
            <a:xfrm>
              <a:off x="1200" y="960"/>
              <a:ext cx="151" cy="632"/>
            </a:xfrm>
            <a:prstGeom prst="leftBrace">
              <a:avLst>
                <a:gd name="adj1" fmla="val 3487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5318" name="Line 22"/>
            <p:cNvSpPr>
              <a:spLocks noChangeShapeType="1"/>
            </p:cNvSpPr>
            <p:nvPr/>
          </p:nvSpPr>
          <p:spPr bwMode="auto">
            <a:xfrm>
              <a:off x="4725" y="148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5319" name="Line 23"/>
            <p:cNvSpPr>
              <a:spLocks noChangeShapeType="1"/>
            </p:cNvSpPr>
            <p:nvPr/>
          </p:nvSpPr>
          <p:spPr bwMode="auto">
            <a:xfrm>
              <a:off x="3645" y="148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447800" y="5583238"/>
            <a:ext cx="2787650" cy="969962"/>
            <a:chOff x="912" y="3517"/>
            <a:chExt cx="1756" cy="611"/>
          </a:xfrm>
        </p:grpSpPr>
        <p:sp>
          <p:nvSpPr>
            <p:cNvPr id="695321" name="Text Box 25"/>
            <p:cNvSpPr txBox="1">
              <a:spLocks noChangeArrowheads="1"/>
            </p:cNvSpPr>
            <p:nvPr/>
          </p:nvSpPr>
          <p:spPr bwMode="auto">
            <a:xfrm>
              <a:off x="912" y="3517"/>
              <a:ext cx="17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用 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小数点 </a:t>
              </a:r>
              <a:r>
                <a:rPr lang="zh-CN" altLang="en-US" sz="2400">
                  <a:latin typeface="Times New Roman" pitchFamily="18" charset="0"/>
                </a:rPr>
                <a:t>将符号位</a:t>
              </a:r>
            </a:p>
          </p:txBody>
        </p:sp>
        <p:sp>
          <p:nvSpPr>
            <p:cNvPr id="695322" name="Text Box 26"/>
            <p:cNvSpPr txBox="1">
              <a:spLocks noChangeArrowheads="1"/>
            </p:cNvSpPr>
            <p:nvPr/>
          </p:nvSpPr>
          <p:spPr bwMode="auto">
            <a:xfrm>
              <a:off x="912" y="3840"/>
              <a:ext cx="16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和数值部分隔开</a:t>
              </a:r>
            </a:p>
          </p:txBody>
        </p:sp>
      </p:grpSp>
      <p:sp>
        <p:nvSpPr>
          <p:cNvPr id="695323" name="Line 27"/>
          <p:cNvSpPr>
            <a:spLocks noChangeShapeType="1"/>
          </p:cNvSpPr>
          <p:nvPr/>
        </p:nvSpPr>
        <p:spPr bwMode="auto">
          <a:xfrm flipV="1">
            <a:off x="2895600" y="4751388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5324" name="Freeform 28"/>
          <p:cNvSpPr>
            <a:spLocks/>
          </p:cNvSpPr>
          <p:nvPr/>
        </p:nvSpPr>
        <p:spPr bwMode="auto">
          <a:xfrm>
            <a:off x="3851275" y="6096000"/>
            <a:ext cx="2244725" cy="212725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1536" y="144"/>
              </a:cxn>
              <a:cxn ang="0">
                <a:pos x="1536" y="0"/>
              </a:cxn>
            </a:cxnLst>
            <a:rect l="0" t="0" r="r" b="b"/>
            <a:pathLst>
              <a:path w="1536" h="144">
                <a:moveTo>
                  <a:pt x="0" y="144"/>
                </a:moveTo>
                <a:lnTo>
                  <a:pt x="1536" y="144"/>
                </a:lnTo>
                <a:lnTo>
                  <a:pt x="153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95325" name="Text Box 29"/>
          <p:cNvSpPr txBox="1">
            <a:spLocks noChangeArrowheads="1"/>
          </p:cNvSpPr>
          <p:nvPr/>
        </p:nvSpPr>
        <p:spPr bwMode="auto">
          <a:xfrm>
            <a:off x="762000" y="2514600"/>
            <a:ext cx="697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为真值</a:t>
            </a:r>
          </a:p>
        </p:txBody>
      </p:sp>
      <p:sp>
        <p:nvSpPr>
          <p:cNvPr id="695326" name="Rectangle 3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95327" name="Text Box 31"/>
          <p:cNvSpPr txBox="1">
            <a:spLocks noChangeArrowheads="1"/>
          </p:cNvSpPr>
          <p:nvPr/>
        </p:nvSpPr>
        <p:spPr bwMode="auto">
          <a:xfrm>
            <a:off x="2700338" y="2492375"/>
            <a:ext cx="697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n </a:t>
            </a:r>
            <a:r>
              <a:rPr lang="zh-CN" altLang="en-US" sz="2800">
                <a:latin typeface="Times New Roman" pitchFamily="18" charset="0"/>
              </a:rPr>
              <a:t>为小数的位数</a:t>
            </a:r>
          </a:p>
        </p:txBody>
      </p:sp>
      <p:sp>
        <p:nvSpPr>
          <p:cNvPr id="695328" name="AutoShape 3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69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9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69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9" grpId="0" autoUpdateAnimBg="0"/>
      <p:bldP spid="695300" grpId="0" autoUpdateAnimBg="0"/>
      <p:bldP spid="695312" grpId="0" autoUpdateAnimBg="0"/>
      <p:bldP spid="695323" grpId="0" animBg="1"/>
      <p:bldP spid="695324" grpId="0" animBg="1"/>
      <p:bldP spid="695325" grpId="0" autoUpdateAnimBg="0"/>
      <p:bldP spid="69532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Text Box 2"/>
          <p:cNvSpPr txBox="1">
            <a:spLocks noChangeArrowheads="1"/>
          </p:cNvSpPr>
          <p:nvPr/>
        </p:nvSpPr>
        <p:spPr bwMode="auto">
          <a:xfrm>
            <a:off x="228600" y="207963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举例</a:t>
            </a:r>
          </a:p>
        </p:txBody>
      </p:sp>
      <p:sp>
        <p:nvSpPr>
          <p:cNvPr id="696323" name="Text Box 3"/>
          <p:cNvSpPr txBox="1">
            <a:spLocks noChangeArrowheads="1"/>
          </p:cNvSpPr>
          <p:nvPr/>
        </p:nvSpPr>
        <p:spPr bwMode="auto">
          <a:xfrm>
            <a:off x="539750" y="4076700"/>
            <a:ext cx="4718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例 6.10    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求 0 的反码</a:t>
            </a:r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1981200" y="4573588"/>
            <a:ext cx="3167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+</a:t>
            </a:r>
            <a:r>
              <a:rPr lang="en-US" altLang="zh-CN" sz="1000">
                <a:latin typeface="Times New Roman" pitchFamily="18" charset="0"/>
              </a:rPr>
              <a:t>  </a:t>
            </a:r>
            <a:r>
              <a:rPr lang="en-US" altLang="zh-CN" sz="2800">
                <a:latin typeface="Times New Roman" pitchFamily="18" charset="0"/>
              </a:rPr>
              <a:t>0.0000</a:t>
            </a:r>
          </a:p>
        </p:txBody>
      </p:sp>
      <p:sp>
        <p:nvSpPr>
          <p:cNvPr id="696325" name="Text Box 5"/>
          <p:cNvSpPr txBox="1">
            <a:spLocks noChangeArrowheads="1"/>
          </p:cNvSpPr>
          <p:nvPr/>
        </p:nvSpPr>
        <p:spPr bwMode="auto">
          <a:xfrm>
            <a:off x="4905375" y="4573588"/>
            <a:ext cx="4238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[+0.0000]</a:t>
            </a:r>
            <a:r>
              <a:rPr lang="zh-CN" altLang="en-US" sz="2400" baseline="-25000">
                <a:latin typeface="Times New Roman" pitchFamily="18" charset="0"/>
              </a:rPr>
              <a:t>反</a:t>
            </a:r>
            <a:r>
              <a:rPr lang="zh-CN" altLang="en-US" sz="2800">
                <a:latin typeface="Times New Roman" pitchFamily="18" charset="0"/>
              </a:rPr>
              <a:t>= 0.0000</a:t>
            </a:r>
          </a:p>
        </p:txBody>
      </p:sp>
      <p:sp>
        <p:nvSpPr>
          <p:cNvPr id="696326" name="Text Box 6"/>
          <p:cNvSpPr txBox="1">
            <a:spLocks noChangeArrowheads="1"/>
          </p:cNvSpPr>
          <p:nvPr/>
        </p:nvSpPr>
        <p:spPr bwMode="auto">
          <a:xfrm>
            <a:off x="930275" y="45735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696327" name="Text Box 7"/>
          <p:cNvSpPr txBox="1">
            <a:spLocks noChangeArrowheads="1"/>
          </p:cNvSpPr>
          <p:nvPr/>
        </p:nvSpPr>
        <p:spPr bwMode="auto">
          <a:xfrm>
            <a:off x="533400" y="558165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同理，对于整数</a:t>
            </a:r>
          </a:p>
        </p:txBody>
      </p:sp>
      <p:sp>
        <p:nvSpPr>
          <p:cNvPr id="696328" name="Text Box 8"/>
          <p:cNvSpPr txBox="1">
            <a:spLocks noChangeArrowheads="1"/>
          </p:cNvSpPr>
          <p:nvPr/>
        </p:nvSpPr>
        <p:spPr bwMode="auto">
          <a:xfrm>
            <a:off x="3579813" y="5581650"/>
            <a:ext cx="293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[+0]</a:t>
            </a:r>
            <a:r>
              <a:rPr lang="zh-CN" altLang="en-US" sz="2400" baseline="-25000">
                <a:latin typeface="Times New Roman" pitchFamily="18" charset="0"/>
              </a:rPr>
              <a:t>反</a:t>
            </a:r>
            <a:r>
              <a:rPr lang="zh-CN" altLang="en-US" sz="2800">
                <a:latin typeface="Times New Roman" pitchFamily="18" charset="0"/>
              </a:rPr>
              <a:t>= 0,0000</a:t>
            </a:r>
          </a:p>
        </p:txBody>
      </p:sp>
      <p:sp>
        <p:nvSpPr>
          <p:cNvPr id="696329" name="Text Box 9"/>
          <p:cNvSpPr txBox="1">
            <a:spLocks noChangeArrowheads="1"/>
          </p:cNvSpPr>
          <p:nvPr/>
        </p:nvSpPr>
        <p:spPr bwMode="auto">
          <a:xfrm>
            <a:off x="533400" y="2133600"/>
            <a:ext cx="7494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例6.9       已知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反</a:t>
            </a:r>
            <a:r>
              <a:rPr lang="zh-CN" altLang="en-US" sz="2800">
                <a:latin typeface="Times New Roman" pitchFamily="18" charset="0"/>
              </a:rPr>
              <a:t> = 1,1110     求 </a:t>
            </a:r>
            <a:r>
              <a:rPr lang="en-US" altLang="zh-CN" sz="2800" i="1">
                <a:latin typeface="Times New Roman" pitchFamily="18" charset="0"/>
              </a:rPr>
              <a:t>x</a:t>
            </a:r>
          </a:p>
        </p:txBody>
      </p:sp>
      <p:sp>
        <p:nvSpPr>
          <p:cNvPr id="696330" name="Text Box 10"/>
          <p:cNvSpPr txBox="1">
            <a:spLocks noChangeArrowheads="1"/>
          </p:cNvSpPr>
          <p:nvPr/>
        </p:nvSpPr>
        <p:spPr bwMode="auto">
          <a:xfrm>
            <a:off x="533400" y="904875"/>
            <a:ext cx="7062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例6.8       已知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反</a:t>
            </a:r>
            <a:r>
              <a:rPr lang="zh-CN" altLang="en-US" sz="2800">
                <a:latin typeface="Times New Roman" pitchFamily="18" charset="0"/>
              </a:rPr>
              <a:t> = 0,1110     求 </a:t>
            </a:r>
            <a:r>
              <a:rPr lang="en-US" altLang="zh-CN" sz="2800" i="1">
                <a:latin typeface="Times New Roman" pitchFamily="18" charset="0"/>
              </a:rPr>
              <a:t>x</a:t>
            </a:r>
          </a:p>
        </p:txBody>
      </p:sp>
      <p:sp>
        <p:nvSpPr>
          <p:cNvPr id="696331" name="Text Box 11"/>
          <p:cNvSpPr txBox="1">
            <a:spLocks noChangeArrowheads="1"/>
          </p:cNvSpPr>
          <p:nvPr/>
        </p:nvSpPr>
        <p:spPr bwMode="auto">
          <a:xfrm>
            <a:off x="930275" y="263842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696332" name="Text Box 12"/>
          <p:cNvSpPr txBox="1">
            <a:spLocks noChangeArrowheads="1"/>
          </p:cNvSpPr>
          <p:nvPr/>
        </p:nvSpPr>
        <p:spPr bwMode="auto">
          <a:xfrm>
            <a:off x="1981200" y="1409700"/>
            <a:ext cx="4895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由定义得     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+ 1110</a:t>
            </a:r>
          </a:p>
        </p:txBody>
      </p:sp>
      <p:sp>
        <p:nvSpPr>
          <p:cNvPr id="696333" name="Text Box 13"/>
          <p:cNvSpPr txBox="1">
            <a:spLocks noChangeArrowheads="1"/>
          </p:cNvSpPr>
          <p:nvPr/>
        </p:nvSpPr>
        <p:spPr bwMode="auto">
          <a:xfrm>
            <a:off x="930275" y="14097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696334" name="Rectangle 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210050" y="3141663"/>
            <a:ext cx="3241675" cy="519112"/>
            <a:chOff x="2652" y="1979"/>
            <a:chExt cx="2042" cy="327"/>
          </a:xfrm>
        </p:grpSpPr>
        <p:sp>
          <p:nvSpPr>
            <p:cNvPr id="696336" name="Text Box 16"/>
            <p:cNvSpPr txBox="1">
              <a:spLocks noChangeArrowheads="1"/>
            </p:cNvSpPr>
            <p:nvPr/>
          </p:nvSpPr>
          <p:spPr bwMode="auto">
            <a:xfrm>
              <a:off x="2652" y="1979"/>
              <a:ext cx="204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1,1110  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11111</a:t>
              </a:r>
            </a:p>
          </p:txBody>
        </p:sp>
        <p:sp>
          <p:nvSpPr>
            <p:cNvPr id="696337" name="Line 17"/>
            <p:cNvSpPr>
              <a:spLocks noChangeShapeType="1"/>
            </p:cNvSpPr>
            <p:nvPr/>
          </p:nvSpPr>
          <p:spPr bwMode="auto">
            <a:xfrm>
              <a:off x="3567" y="216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210050" y="3646488"/>
            <a:ext cx="1454150" cy="519112"/>
            <a:chOff x="2652" y="2297"/>
            <a:chExt cx="916" cy="327"/>
          </a:xfrm>
        </p:grpSpPr>
        <p:sp>
          <p:nvSpPr>
            <p:cNvPr id="696339" name="Text Box 19"/>
            <p:cNvSpPr txBox="1">
              <a:spLocks noChangeArrowheads="1"/>
            </p:cNvSpPr>
            <p:nvPr/>
          </p:nvSpPr>
          <p:spPr bwMode="auto">
            <a:xfrm>
              <a:off x="2652" y="2297"/>
              <a:ext cx="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  0001</a:t>
              </a:r>
            </a:p>
          </p:txBody>
        </p:sp>
        <p:sp>
          <p:nvSpPr>
            <p:cNvPr id="696340" name="Line 20"/>
            <p:cNvSpPr>
              <a:spLocks noChangeShapeType="1"/>
            </p:cNvSpPr>
            <p:nvPr/>
          </p:nvSpPr>
          <p:spPr bwMode="auto">
            <a:xfrm>
              <a:off x="2920" y="246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981200" y="2638425"/>
            <a:ext cx="6781800" cy="519113"/>
            <a:chOff x="1248" y="1662"/>
            <a:chExt cx="4272" cy="327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1248" y="1662"/>
              <a:ext cx="4272" cy="327"/>
              <a:chOff x="1248" y="1662"/>
              <a:chExt cx="4272" cy="327"/>
            </a:xfrm>
          </p:grpSpPr>
          <p:sp>
            <p:nvSpPr>
              <p:cNvPr id="696343" name="Text Box 23"/>
              <p:cNvSpPr txBox="1">
                <a:spLocks noChangeArrowheads="1"/>
              </p:cNvSpPr>
              <p:nvPr/>
            </p:nvSpPr>
            <p:spPr bwMode="auto">
              <a:xfrm>
                <a:off x="1248" y="1662"/>
                <a:ext cx="175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由定义得</a:t>
                </a:r>
              </a:p>
            </p:txBody>
          </p:sp>
          <p:sp>
            <p:nvSpPr>
              <p:cNvPr id="696344" name="Text Box 24"/>
              <p:cNvSpPr txBox="1">
                <a:spLocks noChangeArrowheads="1"/>
              </p:cNvSpPr>
              <p:nvPr/>
            </p:nvSpPr>
            <p:spPr bwMode="auto">
              <a:xfrm>
                <a:off x="2496" y="1662"/>
                <a:ext cx="302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 = [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]</a:t>
                </a:r>
                <a:r>
                  <a:rPr lang="zh-CN" altLang="en-US" sz="2400" baseline="-25000">
                    <a:latin typeface="Times New Roman" pitchFamily="18" charset="0"/>
                  </a:rPr>
                  <a:t>反 </a:t>
                </a:r>
                <a:r>
                  <a:rPr lang="zh-CN" altLang="en-US" sz="2800">
                    <a:latin typeface="Times New Roman" pitchFamily="18" charset="0"/>
                    <a:cs typeface="Times New Roman" pitchFamily="18" charset="0"/>
                  </a:rPr>
                  <a:t>   (2</a:t>
                </a:r>
                <a:r>
                  <a:rPr lang="zh-CN" altLang="en-US" sz="2800" baseline="40000">
                    <a:latin typeface="Times New Roman" pitchFamily="18" charset="0"/>
                    <a:cs typeface="Times New Roman" pitchFamily="18" charset="0"/>
                  </a:rPr>
                  <a:t>4+1</a:t>
                </a:r>
                <a:r>
                  <a:rPr lang="zh-CN" altLang="en-US" sz="2800">
                    <a:latin typeface="Times New Roman" pitchFamily="18" charset="0"/>
                    <a:cs typeface="Times New Roman" pitchFamily="18" charset="0"/>
                  </a:rPr>
                  <a:t>    1)</a:t>
                </a:r>
              </a:p>
            </p:txBody>
          </p:sp>
        </p:grpSp>
        <p:sp>
          <p:nvSpPr>
            <p:cNvPr id="696345" name="Line 25"/>
            <p:cNvSpPr>
              <a:spLocks noChangeShapeType="1"/>
            </p:cNvSpPr>
            <p:nvPr/>
          </p:nvSpPr>
          <p:spPr bwMode="auto">
            <a:xfrm>
              <a:off x="4002" y="184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346" name="Line 26"/>
            <p:cNvSpPr>
              <a:spLocks noChangeShapeType="1"/>
            </p:cNvSpPr>
            <p:nvPr/>
          </p:nvSpPr>
          <p:spPr bwMode="auto">
            <a:xfrm>
              <a:off x="3367" y="184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2438400" y="5076825"/>
            <a:ext cx="2205038" cy="519113"/>
            <a:chOff x="1536" y="3198"/>
            <a:chExt cx="1389" cy="327"/>
          </a:xfrm>
        </p:grpSpPr>
        <p:sp>
          <p:nvSpPr>
            <p:cNvPr id="696348" name="Text Box 28"/>
            <p:cNvSpPr txBox="1">
              <a:spLocks noChangeArrowheads="1"/>
            </p:cNvSpPr>
            <p:nvPr/>
          </p:nvSpPr>
          <p:spPr bwMode="auto">
            <a:xfrm>
              <a:off x="1536" y="3198"/>
              <a:ext cx="13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=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  0.0000</a:t>
              </a:r>
            </a:p>
          </p:txBody>
        </p:sp>
        <p:sp>
          <p:nvSpPr>
            <p:cNvPr id="696349" name="Line 29"/>
            <p:cNvSpPr>
              <a:spLocks noChangeShapeType="1"/>
            </p:cNvSpPr>
            <p:nvPr/>
          </p:nvSpPr>
          <p:spPr bwMode="auto">
            <a:xfrm>
              <a:off x="1949" y="337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4897438" y="5076825"/>
            <a:ext cx="3865562" cy="519113"/>
            <a:chOff x="3085" y="3198"/>
            <a:chExt cx="2435" cy="327"/>
          </a:xfrm>
        </p:grpSpPr>
        <p:sp>
          <p:nvSpPr>
            <p:cNvPr id="696351" name="Text Box 31"/>
            <p:cNvSpPr txBox="1">
              <a:spLocks noChangeArrowheads="1"/>
            </p:cNvSpPr>
            <p:nvPr/>
          </p:nvSpPr>
          <p:spPr bwMode="auto">
            <a:xfrm>
              <a:off x="3085" y="3198"/>
              <a:ext cx="243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zh-CN" altLang="en-US" sz="9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0.0000]</a:t>
              </a:r>
              <a:r>
                <a:rPr lang="zh-CN" altLang="en-US" sz="2400" baseline="-25000">
                  <a:latin typeface="Times New Roman" pitchFamily="18" charset="0"/>
                </a:rPr>
                <a:t>反</a:t>
              </a:r>
              <a:r>
                <a:rPr lang="zh-CN" altLang="en-US" sz="2800">
                  <a:latin typeface="Times New Roman" pitchFamily="18" charset="0"/>
                </a:rPr>
                <a:t>= 1.1111</a:t>
              </a:r>
            </a:p>
          </p:txBody>
        </p:sp>
        <p:sp>
          <p:nvSpPr>
            <p:cNvPr id="696352" name="Line 32"/>
            <p:cNvSpPr>
              <a:spLocks noChangeShapeType="1"/>
            </p:cNvSpPr>
            <p:nvPr/>
          </p:nvSpPr>
          <p:spPr bwMode="auto">
            <a:xfrm>
              <a:off x="3231" y="3375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6015038" y="5581650"/>
            <a:ext cx="2824162" cy="519113"/>
            <a:chOff x="3789" y="3516"/>
            <a:chExt cx="1779" cy="327"/>
          </a:xfrm>
        </p:grpSpPr>
        <p:sp>
          <p:nvSpPr>
            <p:cNvPr id="696354" name="Text Box 34"/>
            <p:cNvSpPr txBox="1">
              <a:spLocks noChangeArrowheads="1"/>
            </p:cNvSpPr>
            <p:nvPr/>
          </p:nvSpPr>
          <p:spPr bwMode="auto">
            <a:xfrm>
              <a:off x="3789" y="3516"/>
              <a:ext cx="17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   0]</a:t>
              </a:r>
              <a:r>
                <a:rPr lang="zh-CN" altLang="en-US" sz="2400" baseline="-25000">
                  <a:latin typeface="Times New Roman" pitchFamily="18" charset="0"/>
                </a:rPr>
                <a:t>反</a:t>
              </a:r>
              <a:r>
                <a:rPr lang="zh-CN" altLang="en-US" sz="2800">
                  <a:latin typeface="Times New Roman" pitchFamily="18" charset="0"/>
                </a:rPr>
                <a:t>= 1,1111</a:t>
              </a:r>
            </a:p>
          </p:txBody>
        </p:sp>
        <p:sp>
          <p:nvSpPr>
            <p:cNvPr id="696355" name="Line 35"/>
            <p:cNvSpPr>
              <a:spLocks noChangeShapeType="1"/>
            </p:cNvSpPr>
            <p:nvPr/>
          </p:nvSpPr>
          <p:spPr bwMode="auto">
            <a:xfrm>
              <a:off x="3947" y="3690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2514600" y="6161088"/>
            <a:ext cx="3929063" cy="519112"/>
            <a:chOff x="1584" y="3881"/>
            <a:chExt cx="2475" cy="327"/>
          </a:xfrm>
        </p:grpSpPr>
        <p:sp>
          <p:nvSpPr>
            <p:cNvPr id="696357" name="Text Box 37"/>
            <p:cNvSpPr txBox="1">
              <a:spLocks noChangeArrowheads="1"/>
            </p:cNvSpPr>
            <p:nvPr/>
          </p:nvSpPr>
          <p:spPr bwMode="auto">
            <a:xfrm>
              <a:off x="1584" y="3881"/>
              <a:ext cx="24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∴   [+ 0]</a:t>
              </a:r>
              <a:r>
                <a:rPr lang="zh-CN" altLang="en-US" sz="2400" baseline="-25000">
                  <a:solidFill>
                    <a:schemeClr val="folHlink"/>
                  </a:solidFill>
                  <a:latin typeface="Times New Roman" pitchFamily="18" charset="0"/>
                </a:rPr>
                <a:t>反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≠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[   0]</a:t>
              </a:r>
              <a:r>
                <a:rPr lang="zh-CN" altLang="en-US" sz="2400" baseline="-25000">
                  <a:solidFill>
                    <a:schemeClr val="folHlink"/>
                  </a:solidFill>
                  <a:latin typeface="Times New Roman" pitchFamily="18" charset="0"/>
                </a:rPr>
                <a:t>反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696358" name="Line 38"/>
            <p:cNvSpPr>
              <a:spLocks noChangeShapeType="1"/>
            </p:cNvSpPr>
            <p:nvPr/>
          </p:nvSpPr>
          <p:spPr bwMode="auto">
            <a:xfrm>
              <a:off x="2970" y="4050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6359" name="AutoShape 3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3" grpId="0" autoUpdateAnimBg="0"/>
      <p:bldP spid="696324" grpId="0" autoUpdateAnimBg="0"/>
      <p:bldP spid="696325" grpId="0" autoUpdateAnimBg="0"/>
      <p:bldP spid="696326" grpId="0" autoUpdateAnimBg="0"/>
      <p:bldP spid="696327" grpId="0" autoUpdateAnimBg="0"/>
      <p:bldP spid="696328" grpId="0" autoUpdateAnimBg="0"/>
      <p:bldP spid="696329" grpId="0" autoUpdateAnimBg="0"/>
      <p:bldP spid="696330" grpId="0" autoUpdateAnimBg="0"/>
      <p:bldP spid="696331" grpId="0" autoUpdateAnimBg="0"/>
      <p:bldP spid="696332" grpId="0" autoUpdateAnimBg="0"/>
      <p:bldP spid="69633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Text Box 2"/>
          <p:cNvSpPr txBox="1">
            <a:spLocks noChangeArrowheads="1"/>
          </p:cNvSpPr>
          <p:nvPr/>
        </p:nvSpPr>
        <p:spPr bwMode="auto">
          <a:xfrm>
            <a:off x="304800" y="404813"/>
            <a:ext cx="3854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三种机器数的小结</a:t>
            </a:r>
          </a:p>
        </p:txBody>
      </p:sp>
      <p:sp>
        <p:nvSpPr>
          <p:cNvPr id="697347" name="Text Box 3"/>
          <p:cNvSpPr txBox="1">
            <a:spLocks noChangeArrowheads="1"/>
          </p:cNvSpPr>
          <p:nvPr/>
        </p:nvSpPr>
        <p:spPr bwMode="auto">
          <a:xfrm>
            <a:off x="838200" y="3059113"/>
            <a:ext cx="5965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对于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正数</a:t>
            </a:r>
            <a:r>
              <a:rPr lang="zh-CN" altLang="en-US" sz="3200">
                <a:latin typeface="Times New Roman" pitchFamily="18" charset="0"/>
              </a:rPr>
              <a:t>，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原码 = 补码 = 反码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3979863"/>
            <a:ext cx="8305800" cy="1963737"/>
            <a:chOff x="528" y="2507"/>
            <a:chExt cx="5232" cy="1237"/>
          </a:xfrm>
        </p:grpSpPr>
        <p:sp>
          <p:nvSpPr>
            <p:cNvPr id="697349" name="Text Box 5"/>
            <p:cNvSpPr txBox="1">
              <a:spLocks noChangeArrowheads="1"/>
            </p:cNvSpPr>
            <p:nvPr/>
          </p:nvSpPr>
          <p:spPr bwMode="auto">
            <a:xfrm>
              <a:off x="528" y="2507"/>
              <a:ext cx="49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对于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负数 </a:t>
              </a:r>
              <a:r>
                <a:rPr lang="zh-CN" altLang="en-US" sz="3200">
                  <a:latin typeface="Times New Roman" pitchFamily="18" charset="0"/>
                </a:rPr>
                <a:t>，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符号位为 1，</a:t>
              </a:r>
              <a:r>
                <a:rPr lang="zh-CN" altLang="en-US" sz="3200">
                  <a:latin typeface="Times New Roman" pitchFamily="18" charset="0"/>
                </a:rPr>
                <a:t>其 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数值部分</a:t>
              </a:r>
            </a:p>
          </p:txBody>
        </p:sp>
        <p:sp>
          <p:nvSpPr>
            <p:cNvPr id="697350" name="Text Box 6"/>
            <p:cNvSpPr txBox="1">
              <a:spLocks noChangeArrowheads="1"/>
            </p:cNvSpPr>
            <p:nvPr/>
          </p:nvSpPr>
          <p:spPr bwMode="auto">
            <a:xfrm>
              <a:off x="774" y="2943"/>
              <a:ext cx="498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原码除符号位外每位取反末位加 1</a:t>
              </a:r>
              <a:r>
                <a:rPr lang="zh-CN" altLang="en-US" sz="3200">
                  <a:latin typeface="Times New Roman" pitchFamily="18" charset="0"/>
                </a:rPr>
                <a:t>      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补码</a:t>
              </a:r>
            </a:p>
          </p:txBody>
        </p:sp>
        <p:sp>
          <p:nvSpPr>
            <p:cNvPr id="697351" name="Text Box 7"/>
            <p:cNvSpPr txBox="1">
              <a:spLocks noChangeArrowheads="1"/>
            </p:cNvSpPr>
            <p:nvPr/>
          </p:nvSpPr>
          <p:spPr bwMode="auto">
            <a:xfrm>
              <a:off x="774" y="3379"/>
              <a:ext cx="431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原码除符号位外每位取反      反码</a:t>
              </a:r>
            </a:p>
          </p:txBody>
        </p:sp>
        <p:sp>
          <p:nvSpPr>
            <p:cNvPr id="697352" name="Line 8"/>
            <p:cNvSpPr>
              <a:spLocks noChangeShapeType="1"/>
            </p:cNvSpPr>
            <p:nvPr/>
          </p:nvSpPr>
          <p:spPr bwMode="auto">
            <a:xfrm>
              <a:off x="3696" y="3552"/>
              <a:ext cx="28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353" name="Line 9"/>
            <p:cNvSpPr>
              <a:spLocks noChangeShapeType="1"/>
            </p:cNvSpPr>
            <p:nvPr/>
          </p:nvSpPr>
          <p:spPr bwMode="auto">
            <a:xfrm>
              <a:off x="4656" y="3120"/>
              <a:ext cx="288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838200" y="1447800"/>
            <a:ext cx="7643813" cy="1270000"/>
            <a:chOff x="528" y="912"/>
            <a:chExt cx="4815" cy="800"/>
          </a:xfrm>
        </p:grpSpPr>
        <p:sp>
          <p:nvSpPr>
            <p:cNvPr id="697355" name="Text Box 11"/>
            <p:cNvSpPr txBox="1">
              <a:spLocks noChangeArrowheads="1"/>
            </p:cNvSpPr>
            <p:nvPr/>
          </p:nvSpPr>
          <p:spPr bwMode="auto">
            <a:xfrm>
              <a:off x="528" y="912"/>
              <a:ext cx="481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 最高位</a:t>
              </a:r>
              <a:r>
                <a:rPr lang="zh-CN" altLang="en-US" sz="3200">
                  <a:latin typeface="Times New Roman" pitchFamily="18" charset="0"/>
                </a:rPr>
                <a:t>为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符号位</a:t>
              </a:r>
              <a:r>
                <a:rPr lang="zh-CN" altLang="en-US" sz="3200">
                  <a:latin typeface="Times New Roman" pitchFamily="18" charset="0"/>
                </a:rPr>
                <a:t>，书写上用“,”（整数）</a:t>
              </a:r>
            </a:p>
          </p:txBody>
        </p:sp>
        <p:sp>
          <p:nvSpPr>
            <p:cNvPr id="697356" name="Text Box 12"/>
            <p:cNvSpPr txBox="1">
              <a:spLocks noChangeArrowheads="1"/>
            </p:cNvSpPr>
            <p:nvPr/>
          </p:nvSpPr>
          <p:spPr bwMode="auto">
            <a:xfrm>
              <a:off x="774" y="1347"/>
              <a:ext cx="454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或“.”（小数）将数值部分和符号位隔开</a:t>
              </a:r>
            </a:p>
          </p:txBody>
        </p:sp>
      </p:grpSp>
      <p:sp>
        <p:nvSpPr>
          <p:cNvPr id="697357" name="Rectangle 1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97358" name="AutoShape 1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Text Box 2"/>
          <p:cNvSpPr txBox="1">
            <a:spLocks noChangeArrowheads="1"/>
          </p:cNvSpPr>
          <p:nvPr/>
        </p:nvSpPr>
        <p:spPr bwMode="auto">
          <a:xfrm>
            <a:off x="228600" y="182563"/>
            <a:ext cx="14049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例6.11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2381250"/>
            <a:ext cx="1420813" cy="4038600"/>
            <a:chOff x="517" y="1212"/>
            <a:chExt cx="895" cy="2544"/>
          </a:xfrm>
        </p:grpSpPr>
        <p:sp>
          <p:nvSpPr>
            <p:cNvPr id="698372" name="Text Box 4"/>
            <p:cNvSpPr txBox="1">
              <a:spLocks noChangeArrowheads="1"/>
            </p:cNvSpPr>
            <p:nvPr/>
          </p:nvSpPr>
          <p:spPr bwMode="auto">
            <a:xfrm>
              <a:off x="517" y="1212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00000000</a:t>
              </a:r>
            </a:p>
          </p:txBody>
        </p:sp>
        <p:sp>
          <p:nvSpPr>
            <p:cNvPr id="698373" name="Text Box 5"/>
            <p:cNvSpPr txBox="1">
              <a:spLocks noChangeArrowheads="1"/>
            </p:cNvSpPr>
            <p:nvPr/>
          </p:nvSpPr>
          <p:spPr bwMode="auto">
            <a:xfrm>
              <a:off x="528" y="1406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00000001</a:t>
              </a:r>
            </a:p>
          </p:txBody>
        </p:sp>
        <p:sp>
          <p:nvSpPr>
            <p:cNvPr id="698374" name="Text Box 6"/>
            <p:cNvSpPr txBox="1">
              <a:spLocks noChangeArrowheads="1"/>
            </p:cNvSpPr>
            <p:nvPr/>
          </p:nvSpPr>
          <p:spPr bwMode="auto">
            <a:xfrm>
              <a:off x="517" y="1600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00000010</a:t>
              </a:r>
            </a:p>
          </p:txBody>
        </p:sp>
        <p:sp>
          <p:nvSpPr>
            <p:cNvPr id="698375" name="Text Box 7"/>
            <p:cNvSpPr txBox="1">
              <a:spLocks noChangeArrowheads="1"/>
            </p:cNvSpPr>
            <p:nvPr/>
          </p:nvSpPr>
          <p:spPr bwMode="auto">
            <a:xfrm>
              <a:off x="853" y="1874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98376" name="Text Box 8"/>
            <p:cNvSpPr txBox="1">
              <a:spLocks noChangeArrowheads="1"/>
            </p:cNvSpPr>
            <p:nvPr/>
          </p:nvSpPr>
          <p:spPr bwMode="auto">
            <a:xfrm>
              <a:off x="517" y="2124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01111111</a:t>
              </a:r>
            </a:p>
          </p:txBody>
        </p:sp>
        <p:sp>
          <p:nvSpPr>
            <p:cNvPr id="698377" name="Text Box 9"/>
            <p:cNvSpPr txBox="1">
              <a:spLocks noChangeArrowheads="1"/>
            </p:cNvSpPr>
            <p:nvPr/>
          </p:nvSpPr>
          <p:spPr bwMode="auto">
            <a:xfrm>
              <a:off x="517" y="2316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10000000</a:t>
              </a:r>
            </a:p>
          </p:txBody>
        </p:sp>
        <p:sp>
          <p:nvSpPr>
            <p:cNvPr id="698378" name="Text Box 10"/>
            <p:cNvSpPr txBox="1">
              <a:spLocks noChangeArrowheads="1"/>
            </p:cNvSpPr>
            <p:nvPr/>
          </p:nvSpPr>
          <p:spPr bwMode="auto">
            <a:xfrm>
              <a:off x="517" y="2508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10000001</a:t>
              </a:r>
            </a:p>
          </p:txBody>
        </p:sp>
        <p:sp>
          <p:nvSpPr>
            <p:cNvPr id="698379" name="Text Box 11"/>
            <p:cNvSpPr txBox="1">
              <a:spLocks noChangeArrowheads="1"/>
            </p:cNvSpPr>
            <p:nvPr/>
          </p:nvSpPr>
          <p:spPr bwMode="auto">
            <a:xfrm>
              <a:off x="517" y="3084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11111101</a:t>
              </a:r>
            </a:p>
          </p:txBody>
        </p:sp>
        <p:sp>
          <p:nvSpPr>
            <p:cNvPr id="698380" name="Text Box 12"/>
            <p:cNvSpPr txBox="1">
              <a:spLocks noChangeArrowheads="1"/>
            </p:cNvSpPr>
            <p:nvPr/>
          </p:nvSpPr>
          <p:spPr bwMode="auto">
            <a:xfrm>
              <a:off x="517" y="3276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11111110</a:t>
              </a:r>
            </a:p>
          </p:txBody>
        </p:sp>
        <p:sp>
          <p:nvSpPr>
            <p:cNvPr id="698381" name="Text Box 13"/>
            <p:cNvSpPr txBox="1">
              <a:spLocks noChangeArrowheads="1"/>
            </p:cNvSpPr>
            <p:nvPr/>
          </p:nvSpPr>
          <p:spPr bwMode="auto">
            <a:xfrm>
              <a:off x="517" y="3468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11111111</a:t>
              </a:r>
            </a:p>
          </p:txBody>
        </p:sp>
        <p:sp>
          <p:nvSpPr>
            <p:cNvPr id="698382" name="Text Box 14"/>
            <p:cNvSpPr txBox="1">
              <a:spLocks noChangeArrowheads="1"/>
            </p:cNvSpPr>
            <p:nvPr/>
          </p:nvSpPr>
          <p:spPr bwMode="auto">
            <a:xfrm>
              <a:off x="854" y="2844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574925" y="4133850"/>
            <a:ext cx="641350" cy="762000"/>
            <a:chOff x="1862" y="2316"/>
            <a:chExt cx="404" cy="480"/>
          </a:xfrm>
        </p:grpSpPr>
        <p:sp>
          <p:nvSpPr>
            <p:cNvPr id="698384" name="Text Box 16"/>
            <p:cNvSpPr txBox="1">
              <a:spLocks noChangeArrowheads="1"/>
            </p:cNvSpPr>
            <p:nvPr/>
          </p:nvSpPr>
          <p:spPr bwMode="auto">
            <a:xfrm>
              <a:off x="1862" y="2316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128</a:t>
              </a:r>
            </a:p>
          </p:txBody>
        </p:sp>
        <p:sp>
          <p:nvSpPr>
            <p:cNvPr id="698385" name="Text Box 17"/>
            <p:cNvSpPr txBox="1">
              <a:spLocks noChangeArrowheads="1"/>
            </p:cNvSpPr>
            <p:nvPr/>
          </p:nvSpPr>
          <p:spPr bwMode="auto">
            <a:xfrm>
              <a:off x="1862" y="2508"/>
              <a:ext cx="4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129</a:t>
              </a:r>
            </a:p>
          </p:txBody>
        </p:sp>
      </p:grpSp>
      <p:sp>
        <p:nvSpPr>
          <p:cNvPr id="698386" name="Text Box 18"/>
          <p:cNvSpPr txBox="1">
            <a:spLocks noChangeArrowheads="1"/>
          </p:cNvSpPr>
          <p:nvPr/>
        </p:nvSpPr>
        <p:spPr bwMode="auto">
          <a:xfrm>
            <a:off x="4419600" y="41338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-0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698387" name="Text Box 19"/>
          <p:cNvSpPr txBox="1">
            <a:spLocks noChangeArrowheads="1"/>
          </p:cNvSpPr>
          <p:nvPr/>
        </p:nvSpPr>
        <p:spPr bwMode="auto">
          <a:xfrm>
            <a:off x="4435475" y="44386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-1</a:t>
            </a:r>
          </a:p>
        </p:txBody>
      </p:sp>
      <p:sp>
        <p:nvSpPr>
          <p:cNvPr id="698388" name="Text Box 20"/>
          <p:cNvSpPr txBox="1">
            <a:spLocks noChangeArrowheads="1"/>
          </p:cNvSpPr>
          <p:nvPr/>
        </p:nvSpPr>
        <p:spPr bwMode="auto">
          <a:xfrm>
            <a:off x="5932488" y="413385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-128</a:t>
            </a:r>
            <a:endParaRPr lang="zh-CN" alt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98389" name="Text Box 21"/>
          <p:cNvSpPr txBox="1">
            <a:spLocks noChangeArrowheads="1"/>
          </p:cNvSpPr>
          <p:nvPr/>
        </p:nvSpPr>
        <p:spPr bwMode="auto">
          <a:xfrm>
            <a:off x="5932488" y="443865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-127</a:t>
            </a:r>
          </a:p>
        </p:txBody>
      </p:sp>
      <p:sp>
        <p:nvSpPr>
          <p:cNvPr id="698390" name="Text Box 22"/>
          <p:cNvSpPr txBox="1">
            <a:spLocks noChangeArrowheads="1"/>
          </p:cNvSpPr>
          <p:nvPr/>
        </p:nvSpPr>
        <p:spPr bwMode="auto">
          <a:xfrm>
            <a:off x="7462838" y="413385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-127</a:t>
            </a: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698391" name="Text Box 23"/>
          <p:cNvSpPr txBox="1">
            <a:spLocks noChangeArrowheads="1"/>
          </p:cNvSpPr>
          <p:nvPr/>
        </p:nvSpPr>
        <p:spPr bwMode="auto">
          <a:xfrm>
            <a:off x="7462838" y="443865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-126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" y="1752600"/>
            <a:ext cx="8382000" cy="4667250"/>
            <a:chOff x="192" y="1104"/>
            <a:chExt cx="5280" cy="2940"/>
          </a:xfrm>
        </p:grpSpPr>
        <p:sp>
          <p:nvSpPr>
            <p:cNvPr id="698393" name="Freeform 25"/>
            <p:cNvSpPr>
              <a:spLocks/>
            </p:cNvSpPr>
            <p:nvPr/>
          </p:nvSpPr>
          <p:spPr bwMode="auto">
            <a:xfrm>
              <a:off x="204" y="1548"/>
              <a:ext cx="526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68" y="1"/>
                </a:cxn>
              </a:cxnLst>
              <a:rect l="0" t="0" r="r" b="b"/>
              <a:pathLst>
                <a:path w="5268" h="1">
                  <a:moveTo>
                    <a:pt x="0" y="0"/>
                  </a:moveTo>
                  <a:lnTo>
                    <a:pt x="5268" y="1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192" y="1104"/>
              <a:ext cx="5280" cy="2940"/>
              <a:chOff x="192" y="1104"/>
              <a:chExt cx="5280" cy="2940"/>
            </a:xfrm>
          </p:grpSpPr>
          <p:sp>
            <p:nvSpPr>
              <p:cNvPr id="698395" name="Freeform 27"/>
              <p:cNvSpPr>
                <a:spLocks/>
              </p:cNvSpPr>
              <p:nvPr/>
            </p:nvSpPr>
            <p:spPr bwMode="auto">
              <a:xfrm>
                <a:off x="1248" y="1116"/>
                <a:ext cx="1" cy="29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744"/>
                  </a:cxn>
                </a:cxnLst>
                <a:rect l="0" t="0" r="r" b="b"/>
                <a:pathLst>
                  <a:path w="1" h="3744">
                    <a:moveTo>
                      <a:pt x="0" y="0"/>
                    </a:moveTo>
                    <a:lnTo>
                      <a:pt x="0" y="37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8396" name="Freeform 28"/>
              <p:cNvSpPr>
                <a:spLocks/>
              </p:cNvSpPr>
              <p:nvPr/>
            </p:nvSpPr>
            <p:spPr bwMode="auto">
              <a:xfrm>
                <a:off x="2304" y="1116"/>
                <a:ext cx="1" cy="29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744"/>
                  </a:cxn>
                </a:cxnLst>
                <a:rect l="0" t="0" r="r" b="b"/>
                <a:pathLst>
                  <a:path w="1" h="3744">
                    <a:moveTo>
                      <a:pt x="0" y="0"/>
                    </a:moveTo>
                    <a:lnTo>
                      <a:pt x="0" y="37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8397" name="Freeform 29"/>
              <p:cNvSpPr>
                <a:spLocks/>
              </p:cNvSpPr>
              <p:nvPr/>
            </p:nvSpPr>
            <p:spPr bwMode="auto">
              <a:xfrm>
                <a:off x="3360" y="1116"/>
                <a:ext cx="4" cy="29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744"/>
                  </a:cxn>
                </a:cxnLst>
                <a:rect l="0" t="0" r="r" b="b"/>
                <a:pathLst>
                  <a:path w="4" h="3744">
                    <a:moveTo>
                      <a:pt x="0" y="0"/>
                    </a:moveTo>
                    <a:lnTo>
                      <a:pt x="4" y="37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8398" name="Freeform 30"/>
              <p:cNvSpPr>
                <a:spLocks/>
              </p:cNvSpPr>
              <p:nvPr/>
            </p:nvSpPr>
            <p:spPr bwMode="auto">
              <a:xfrm>
                <a:off x="4416" y="1116"/>
                <a:ext cx="1" cy="29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744"/>
                  </a:cxn>
                </a:cxnLst>
                <a:rect l="0" t="0" r="r" b="b"/>
                <a:pathLst>
                  <a:path w="1" h="3744">
                    <a:moveTo>
                      <a:pt x="0" y="0"/>
                    </a:moveTo>
                    <a:lnTo>
                      <a:pt x="0" y="374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" name="Group 31"/>
              <p:cNvGrpSpPr>
                <a:grpSpLocks/>
              </p:cNvGrpSpPr>
              <p:nvPr/>
            </p:nvGrpSpPr>
            <p:grpSpPr bwMode="auto">
              <a:xfrm>
                <a:off x="192" y="1104"/>
                <a:ext cx="5280" cy="2940"/>
                <a:chOff x="192" y="1104"/>
                <a:chExt cx="5280" cy="2940"/>
              </a:xfrm>
            </p:grpSpPr>
            <p:sp>
              <p:nvSpPr>
                <p:cNvPr id="69840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40" y="1212"/>
                  <a:ext cx="921" cy="250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二进制代码</a:t>
                  </a:r>
                </a:p>
              </p:txBody>
            </p:sp>
            <p:sp>
              <p:nvSpPr>
                <p:cNvPr id="69840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344" y="1104"/>
                  <a:ext cx="921" cy="44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 无符号数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对应的真值</a:t>
                  </a:r>
                </a:p>
              </p:txBody>
            </p:sp>
            <p:sp>
              <p:nvSpPr>
                <p:cNvPr id="69840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448" y="1106"/>
                  <a:ext cx="760" cy="44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原码对应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 的真值</a:t>
                  </a:r>
                </a:p>
              </p:txBody>
            </p:sp>
            <p:sp>
              <p:nvSpPr>
                <p:cNvPr id="69840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486" y="1106"/>
                  <a:ext cx="760" cy="44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补码对应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 的真值</a:t>
                  </a:r>
                </a:p>
              </p:txBody>
            </p:sp>
            <p:sp>
              <p:nvSpPr>
                <p:cNvPr id="69840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520" y="1106"/>
                  <a:ext cx="760" cy="442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反码对应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 的真值</a:t>
                  </a:r>
                </a:p>
              </p:txBody>
            </p:sp>
            <p:sp>
              <p:nvSpPr>
                <p:cNvPr id="698405" name="Rectangle 37"/>
                <p:cNvSpPr>
                  <a:spLocks noChangeArrowheads="1"/>
                </p:cNvSpPr>
                <p:nvPr/>
              </p:nvSpPr>
              <p:spPr bwMode="auto">
                <a:xfrm>
                  <a:off x="192" y="1116"/>
                  <a:ext cx="5280" cy="292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574925" y="2381250"/>
            <a:ext cx="681038" cy="1905000"/>
            <a:chOff x="1862" y="1212"/>
            <a:chExt cx="429" cy="1200"/>
          </a:xfrm>
        </p:grpSpPr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1862" y="1212"/>
              <a:ext cx="404" cy="1200"/>
              <a:chOff x="1862" y="1212"/>
              <a:chExt cx="404" cy="1200"/>
            </a:xfrm>
          </p:grpSpPr>
          <p:sp>
            <p:nvSpPr>
              <p:cNvPr id="698408" name="Text Box 40"/>
              <p:cNvSpPr txBox="1">
                <a:spLocks noChangeArrowheads="1"/>
              </p:cNvSpPr>
              <p:nvPr/>
            </p:nvSpPr>
            <p:spPr bwMode="auto">
              <a:xfrm>
                <a:off x="1948" y="121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98409" name="Text Box 41"/>
              <p:cNvSpPr txBox="1">
                <a:spLocks noChangeArrowheads="1"/>
              </p:cNvSpPr>
              <p:nvPr/>
            </p:nvSpPr>
            <p:spPr bwMode="auto">
              <a:xfrm>
                <a:off x="1948" y="140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98410" name="Text Box 42"/>
              <p:cNvSpPr txBox="1">
                <a:spLocks noChangeArrowheads="1"/>
              </p:cNvSpPr>
              <p:nvPr/>
            </p:nvSpPr>
            <p:spPr bwMode="auto">
              <a:xfrm>
                <a:off x="1948" y="160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98411" name="Text Box 43"/>
              <p:cNvSpPr txBox="1">
                <a:spLocks noChangeArrowheads="1"/>
              </p:cNvSpPr>
              <p:nvPr/>
            </p:nvSpPr>
            <p:spPr bwMode="auto">
              <a:xfrm>
                <a:off x="1862" y="2124"/>
                <a:ext cx="4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127</a:t>
                </a:r>
              </a:p>
            </p:txBody>
          </p:sp>
        </p:grpSp>
        <p:sp>
          <p:nvSpPr>
            <p:cNvPr id="698412" name="Text Box 44"/>
            <p:cNvSpPr txBox="1">
              <a:spLocks noChangeArrowheads="1"/>
            </p:cNvSpPr>
            <p:nvPr/>
          </p:nvSpPr>
          <p:spPr bwMode="auto">
            <a:xfrm>
              <a:off x="1906" y="1878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2574925" y="4962525"/>
            <a:ext cx="701675" cy="1457325"/>
            <a:chOff x="1862" y="2838"/>
            <a:chExt cx="442" cy="918"/>
          </a:xfrm>
        </p:grpSpPr>
        <p:grpSp>
          <p:nvGrpSpPr>
            <p:cNvPr id="10" name="Group 46"/>
            <p:cNvGrpSpPr>
              <a:grpSpLocks/>
            </p:cNvGrpSpPr>
            <p:nvPr/>
          </p:nvGrpSpPr>
          <p:grpSpPr bwMode="auto">
            <a:xfrm>
              <a:off x="1862" y="3084"/>
              <a:ext cx="404" cy="672"/>
              <a:chOff x="1862" y="3084"/>
              <a:chExt cx="404" cy="672"/>
            </a:xfrm>
          </p:grpSpPr>
          <p:sp>
            <p:nvSpPr>
              <p:cNvPr id="698415" name="Text Box 47"/>
              <p:cNvSpPr txBox="1">
                <a:spLocks noChangeArrowheads="1"/>
              </p:cNvSpPr>
              <p:nvPr/>
            </p:nvSpPr>
            <p:spPr bwMode="auto">
              <a:xfrm>
                <a:off x="1862" y="3084"/>
                <a:ext cx="4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253</a:t>
                </a:r>
              </a:p>
            </p:txBody>
          </p:sp>
          <p:sp>
            <p:nvSpPr>
              <p:cNvPr id="698416" name="Text Box 48"/>
              <p:cNvSpPr txBox="1">
                <a:spLocks noChangeArrowheads="1"/>
              </p:cNvSpPr>
              <p:nvPr/>
            </p:nvSpPr>
            <p:spPr bwMode="auto">
              <a:xfrm>
                <a:off x="1862" y="3276"/>
                <a:ext cx="4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254</a:t>
                </a:r>
              </a:p>
            </p:txBody>
          </p:sp>
          <p:sp>
            <p:nvSpPr>
              <p:cNvPr id="698417" name="Text Box 49"/>
              <p:cNvSpPr txBox="1">
                <a:spLocks noChangeArrowheads="1"/>
              </p:cNvSpPr>
              <p:nvPr/>
            </p:nvSpPr>
            <p:spPr bwMode="auto">
              <a:xfrm>
                <a:off x="1862" y="3468"/>
                <a:ext cx="40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255</a:t>
                </a:r>
              </a:p>
            </p:txBody>
          </p:sp>
        </p:grpSp>
        <p:sp>
          <p:nvSpPr>
            <p:cNvPr id="698418" name="Text Box 50"/>
            <p:cNvSpPr txBox="1">
              <a:spLocks noChangeArrowheads="1"/>
            </p:cNvSpPr>
            <p:nvPr/>
          </p:nvSpPr>
          <p:spPr bwMode="auto">
            <a:xfrm>
              <a:off x="1919" y="2838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4191000" y="4962525"/>
            <a:ext cx="854075" cy="1457325"/>
            <a:chOff x="2918" y="2838"/>
            <a:chExt cx="538" cy="918"/>
          </a:xfrm>
        </p:grpSpPr>
        <p:grpSp>
          <p:nvGrpSpPr>
            <p:cNvPr id="12" name="Group 52"/>
            <p:cNvGrpSpPr>
              <a:grpSpLocks/>
            </p:cNvGrpSpPr>
            <p:nvPr/>
          </p:nvGrpSpPr>
          <p:grpSpPr bwMode="auto">
            <a:xfrm>
              <a:off x="2918" y="3084"/>
              <a:ext cx="468" cy="672"/>
              <a:chOff x="2918" y="3084"/>
              <a:chExt cx="468" cy="672"/>
            </a:xfrm>
          </p:grpSpPr>
          <p:sp>
            <p:nvSpPr>
              <p:cNvPr id="698421" name="Text Box 53"/>
              <p:cNvSpPr txBox="1">
                <a:spLocks noChangeArrowheads="1"/>
              </p:cNvSpPr>
              <p:nvPr/>
            </p:nvSpPr>
            <p:spPr bwMode="auto">
              <a:xfrm>
                <a:off x="2918" y="3084"/>
                <a:ext cx="4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-125</a:t>
                </a:r>
              </a:p>
            </p:txBody>
          </p:sp>
          <p:sp>
            <p:nvSpPr>
              <p:cNvPr id="698422" name="Text Box 54"/>
              <p:cNvSpPr txBox="1">
                <a:spLocks noChangeArrowheads="1"/>
              </p:cNvSpPr>
              <p:nvPr/>
            </p:nvSpPr>
            <p:spPr bwMode="auto">
              <a:xfrm>
                <a:off x="2918" y="3276"/>
                <a:ext cx="4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-126</a:t>
                </a:r>
              </a:p>
            </p:txBody>
          </p:sp>
          <p:sp>
            <p:nvSpPr>
              <p:cNvPr id="698423" name="Text Box 55"/>
              <p:cNvSpPr txBox="1">
                <a:spLocks noChangeArrowheads="1"/>
              </p:cNvSpPr>
              <p:nvPr/>
            </p:nvSpPr>
            <p:spPr bwMode="auto">
              <a:xfrm>
                <a:off x="2918" y="3468"/>
                <a:ext cx="46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-127</a:t>
                </a:r>
              </a:p>
            </p:txBody>
          </p:sp>
        </p:grpSp>
        <p:sp>
          <p:nvSpPr>
            <p:cNvPr id="698424" name="Text Box 56"/>
            <p:cNvSpPr txBox="1">
              <a:spLocks noChangeArrowheads="1"/>
            </p:cNvSpPr>
            <p:nvPr/>
          </p:nvSpPr>
          <p:spPr bwMode="auto">
            <a:xfrm>
              <a:off x="3071" y="2838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698425" name="Text Box 57"/>
          <p:cNvSpPr txBox="1">
            <a:spLocks noChangeArrowheads="1"/>
          </p:cNvSpPr>
          <p:nvPr/>
        </p:nvSpPr>
        <p:spPr bwMode="auto">
          <a:xfrm>
            <a:off x="6115050" y="53530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-3</a:t>
            </a:r>
          </a:p>
        </p:txBody>
      </p:sp>
      <p:sp>
        <p:nvSpPr>
          <p:cNvPr id="698426" name="Text Box 58"/>
          <p:cNvSpPr txBox="1">
            <a:spLocks noChangeArrowheads="1"/>
          </p:cNvSpPr>
          <p:nvPr/>
        </p:nvSpPr>
        <p:spPr bwMode="auto">
          <a:xfrm>
            <a:off x="6115050" y="56578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-2</a:t>
            </a:r>
          </a:p>
        </p:txBody>
      </p:sp>
      <p:sp>
        <p:nvSpPr>
          <p:cNvPr id="698427" name="Text Box 59"/>
          <p:cNvSpPr txBox="1">
            <a:spLocks noChangeArrowheads="1"/>
          </p:cNvSpPr>
          <p:nvPr/>
        </p:nvSpPr>
        <p:spPr bwMode="auto">
          <a:xfrm>
            <a:off x="6115050" y="596265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-1</a:t>
            </a:r>
          </a:p>
        </p:txBody>
      </p:sp>
      <p:sp>
        <p:nvSpPr>
          <p:cNvPr id="698428" name="Text Box 60"/>
          <p:cNvSpPr txBox="1">
            <a:spLocks noChangeArrowheads="1"/>
          </p:cNvSpPr>
          <p:nvPr/>
        </p:nvSpPr>
        <p:spPr bwMode="auto">
          <a:xfrm>
            <a:off x="6170613" y="4962525"/>
            <a:ext cx="611187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…</a:t>
            </a:r>
          </a:p>
        </p:txBody>
      </p:sp>
      <p:grpSp>
        <p:nvGrpSpPr>
          <p:cNvPr id="13" name="Group 61"/>
          <p:cNvGrpSpPr>
            <a:grpSpLocks/>
          </p:cNvGrpSpPr>
          <p:nvPr/>
        </p:nvGrpSpPr>
        <p:grpSpPr bwMode="auto">
          <a:xfrm>
            <a:off x="7639050" y="4962525"/>
            <a:ext cx="666750" cy="1457325"/>
            <a:chOff x="4908" y="2838"/>
            <a:chExt cx="420" cy="918"/>
          </a:xfrm>
        </p:grpSpPr>
        <p:grpSp>
          <p:nvGrpSpPr>
            <p:cNvPr id="14" name="Group 62"/>
            <p:cNvGrpSpPr>
              <a:grpSpLocks/>
            </p:cNvGrpSpPr>
            <p:nvPr/>
          </p:nvGrpSpPr>
          <p:grpSpPr bwMode="auto">
            <a:xfrm>
              <a:off x="4908" y="3084"/>
              <a:ext cx="276" cy="672"/>
              <a:chOff x="4956" y="3084"/>
              <a:chExt cx="276" cy="672"/>
            </a:xfrm>
          </p:grpSpPr>
          <p:sp>
            <p:nvSpPr>
              <p:cNvPr id="698431" name="Text Box 63"/>
              <p:cNvSpPr txBox="1">
                <a:spLocks noChangeArrowheads="1"/>
              </p:cNvSpPr>
              <p:nvPr/>
            </p:nvSpPr>
            <p:spPr bwMode="auto">
              <a:xfrm>
                <a:off x="4956" y="3084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-2</a:t>
                </a:r>
              </a:p>
            </p:txBody>
          </p:sp>
          <p:sp>
            <p:nvSpPr>
              <p:cNvPr id="698432" name="Text Box 64"/>
              <p:cNvSpPr txBox="1">
                <a:spLocks noChangeArrowheads="1"/>
              </p:cNvSpPr>
              <p:nvPr/>
            </p:nvSpPr>
            <p:spPr bwMode="auto">
              <a:xfrm>
                <a:off x="4956" y="3276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698433" name="Text Box 65"/>
              <p:cNvSpPr txBox="1">
                <a:spLocks noChangeArrowheads="1"/>
              </p:cNvSpPr>
              <p:nvPr/>
            </p:nvSpPr>
            <p:spPr bwMode="auto">
              <a:xfrm>
                <a:off x="4956" y="346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-0</a:t>
                </a:r>
              </a:p>
            </p:txBody>
          </p:sp>
        </p:grpSp>
        <p:sp>
          <p:nvSpPr>
            <p:cNvPr id="698434" name="Text Box 66"/>
            <p:cNvSpPr txBox="1">
              <a:spLocks noChangeArrowheads="1"/>
            </p:cNvSpPr>
            <p:nvPr/>
          </p:nvSpPr>
          <p:spPr bwMode="auto">
            <a:xfrm>
              <a:off x="4943" y="2838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5" name="Group 67"/>
          <p:cNvGrpSpPr>
            <a:grpSpLocks/>
          </p:cNvGrpSpPr>
          <p:nvPr/>
        </p:nvGrpSpPr>
        <p:grpSpPr bwMode="auto">
          <a:xfrm>
            <a:off x="5861050" y="2381250"/>
            <a:ext cx="920750" cy="1905000"/>
            <a:chOff x="3692" y="1500"/>
            <a:chExt cx="580" cy="1200"/>
          </a:xfrm>
        </p:grpSpPr>
        <p:grpSp>
          <p:nvGrpSpPr>
            <p:cNvPr id="16" name="Group 68"/>
            <p:cNvGrpSpPr>
              <a:grpSpLocks/>
            </p:cNvGrpSpPr>
            <p:nvPr/>
          </p:nvGrpSpPr>
          <p:grpSpPr bwMode="auto">
            <a:xfrm>
              <a:off x="3692" y="1500"/>
              <a:ext cx="513" cy="1200"/>
              <a:chOff x="3692" y="1500"/>
              <a:chExt cx="513" cy="1200"/>
            </a:xfrm>
          </p:grpSpPr>
          <p:sp>
            <p:nvSpPr>
              <p:cNvPr id="698437" name="Text Box 69"/>
              <p:cNvSpPr txBox="1">
                <a:spLocks noChangeArrowheads="1"/>
              </p:cNvSpPr>
              <p:nvPr/>
            </p:nvSpPr>
            <p:spPr bwMode="auto">
              <a:xfrm>
                <a:off x="3772" y="1500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+0</a:t>
                </a:r>
              </a:p>
            </p:txBody>
          </p:sp>
          <p:sp>
            <p:nvSpPr>
              <p:cNvPr id="698438" name="Text Box 70"/>
              <p:cNvSpPr txBox="1">
                <a:spLocks noChangeArrowheads="1"/>
              </p:cNvSpPr>
              <p:nvPr/>
            </p:nvSpPr>
            <p:spPr bwMode="auto">
              <a:xfrm>
                <a:off x="3772" y="1694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+1</a:t>
                </a:r>
              </a:p>
            </p:txBody>
          </p:sp>
          <p:sp>
            <p:nvSpPr>
              <p:cNvPr id="698439" name="Text Box 71"/>
              <p:cNvSpPr txBox="1">
                <a:spLocks noChangeArrowheads="1"/>
              </p:cNvSpPr>
              <p:nvPr/>
            </p:nvSpPr>
            <p:spPr bwMode="auto">
              <a:xfrm>
                <a:off x="3772" y="1888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+2</a:t>
                </a:r>
              </a:p>
            </p:txBody>
          </p:sp>
          <p:sp>
            <p:nvSpPr>
              <p:cNvPr id="698440" name="Text Box 72"/>
              <p:cNvSpPr txBox="1">
                <a:spLocks noChangeArrowheads="1"/>
              </p:cNvSpPr>
              <p:nvPr/>
            </p:nvSpPr>
            <p:spPr bwMode="auto">
              <a:xfrm>
                <a:off x="3692" y="2412"/>
                <a:ext cx="5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+127</a:t>
                </a:r>
              </a:p>
            </p:txBody>
          </p:sp>
        </p:grpSp>
        <p:sp>
          <p:nvSpPr>
            <p:cNvPr id="698441" name="Text Box 73"/>
            <p:cNvSpPr txBox="1">
              <a:spLocks noChangeArrowheads="1"/>
            </p:cNvSpPr>
            <p:nvPr/>
          </p:nvSpPr>
          <p:spPr bwMode="auto">
            <a:xfrm>
              <a:off x="3887" y="2166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7" name="Group 74"/>
          <p:cNvGrpSpPr>
            <a:grpSpLocks/>
          </p:cNvGrpSpPr>
          <p:nvPr/>
        </p:nvGrpSpPr>
        <p:grpSpPr bwMode="auto">
          <a:xfrm>
            <a:off x="7415213" y="2381250"/>
            <a:ext cx="892175" cy="1905000"/>
            <a:chOff x="4767" y="1212"/>
            <a:chExt cx="562" cy="1200"/>
          </a:xfrm>
        </p:grpSpPr>
        <p:grpSp>
          <p:nvGrpSpPr>
            <p:cNvPr id="18" name="Group 75"/>
            <p:cNvGrpSpPr>
              <a:grpSpLocks/>
            </p:cNvGrpSpPr>
            <p:nvPr/>
          </p:nvGrpSpPr>
          <p:grpSpPr bwMode="auto">
            <a:xfrm>
              <a:off x="4767" y="1212"/>
              <a:ext cx="513" cy="1200"/>
              <a:chOff x="4767" y="1212"/>
              <a:chExt cx="513" cy="1200"/>
            </a:xfrm>
          </p:grpSpPr>
          <p:sp>
            <p:nvSpPr>
              <p:cNvPr id="698444" name="Text Box 76"/>
              <p:cNvSpPr txBox="1">
                <a:spLocks noChangeArrowheads="1"/>
              </p:cNvSpPr>
              <p:nvPr/>
            </p:nvSpPr>
            <p:spPr bwMode="auto">
              <a:xfrm>
                <a:off x="4863" y="1212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+0</a:t>
                </a:r>
              </a:p>
            </p:txBody>
          </p:sp>
          <p:sp>
            <p:nvSpPr>
              <p:cNvPr id="698445" name="Text Box 77"/>
              <p:cNvSpPr txBox="1">
                <a:spLocks noChangeArrowheads="1"/>
              </p:cNvSpPr>
              <p:nvPr/>
            </p:nvSpPr>
            <p:spPr bwMode="auto">
              <a:xfrm>
                <a:off x="4863" y="1406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+1</a:t>
                </a:r>
              </a:p>
            </p:txBody>
          </p:sp>
          <p:sp>
            <p:nvSpPr>
              <p:cNvPr id="698446" name="Text Box 78"/>
              <p:cNvSpPr txBox="1">
                <a:spLocks noChangeArrowheads="1"/>
              </p:cNvSpPr>
              <p:nvPr/>
            </p:nvSpPr>
            <p:spPr bwMode="auto">
              <a:xfrm>
                <a:off x="4863" y="1600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+2</a:t>
                </a:r>
              </a:p>
            </p:txBody>
          </p:sp>
          <p:sp>
            <p:nvSpPr>
              <p:cNvPr id="698447" name="Text Box 79"/>
              <p:cNvSpPr txBox="1">
                <a:spLocks noChangeArrowheads="1"/>
              </p:cNvSpPr>
              <p:nvPr/>
            </p:nvSpPr>
            <p:spPr bwMode="auto">
              <a:xfrm>
                <a:off x="4767" y="2124"/>
                <a:ext cx="5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+127</a:t>
                </a:r>
              </a:p>
            </p:txBody>
          </p:sp>
        </p:grpSp>
        <p:sp>
          <p:nvSpPr>
            <p:cNvPr id="698448" name="Text Box 80"/>
            <p:cNvSpPr txBox="1">
              <a:spLocks noChangeArrowheads="1"/>
            </p:cNvSpPr>
            <p:nvPr/>
          </p:nvSpPr>
          <p:spPr bwMode="auto">
            <a:xfrm>
              <a:off x="4944" y="1878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9" name="Group 81"/>
          <p:cNvGrpSpPr>
            <a:grpSpLocks/>
          </p:cNvGrpSpPr>
          <p:nvPr/>
        </p:nvGrpSpPr>
        <p:grpSpPr bwMode="auto">
          <a:xfrm>
            <a:off x="4191000" y="2381250"/>
            <a:ext cx="854075" cy="1905000"/>
            <a:chOff x="2918" y="1212"/>
            <a:chExt cx="538" cy="1200"/>
          </a:xfrm>
        </p:grpSpPr>
        <p:grpSp>
          <p:nvGrpSpPr>
            <p:cNvPr id="20" name="Group 82"/>
            <p:cNvGrpSpPr>
              <a:grpSpLocks/>
            </p:cNvGrpSpPr>
            <p:nvPr/>
          </p:nvGrpSpPr>
          <p:grpSpPr bwMode="auto">
            <a:xfrm>
              <a:off x="2918" y="1212"/>
              <a:ext cx="513" cy="1200"/>
              <a:chOff x="2918" y="1212"/>
              <a:chExt cx="513" cy="1200"/>
            </a:xfrm>
          </p:grpSpPr>
          <p:sp>
            <p:nvSpPr>
              <p:cNvPr id="698451" name="Text Box 83"/>
              <p:cNvSpPr txBox="1">
                <a:spLocks noChangeArrowheads="1"/>
              </p:cNvSpPr>
              <p:nvPr/>
            </p:nvSpPr>
            <p:spPr bwMode="auto">
              <a:xfrm>
                <a:off x="3004" y="1212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+0</a:t>
                </a:r>
              </a:p>
            </p:txBody>
          </p:sp>
          <p:sp>
            <p:nvSpPr>
              <p:cNvPr id="698452" name="Text Box 84"/>
              <p:cNvSpPr txBox="1">
                <a:spLocks noChangeArrowheads="1"/>
              </p:cNvSpPr>
              <p:nvPr/>
            </p:nvSpPr>
            <p:spPr bwMode="auto">
              <a:xfrm>
                <a:off x="3004" y="1406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+1</a:t>
                </a:r>
              </a:p>
            </p:txBody>
          </p:sp>
          <p:sp>
            <p:nvSpPr>
              <p:cNvPr id="698453" name="Text Box 85"/>
              <p:cNvSpPr txBox="1">
                <a:spLocks noChangeArrowheads="1"/>
              </p:cNvSpPr>
              <p:nvPr/>
            </p:nvSpPr>
            <p:spPr bwMode="auto">
              <a:xfrm>
                <a:off x="3004" y="1600"/>
                <a:ext cx="3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+2</a:t>
                </a:r>
              </a:p>
            </p:txBody>
          </p:sp>
          <p:sp>
            <p:nvSpPr>
              <p:cNvPr id="698454" name="Text Box 86"/>
              <p:cNvSpPr txBox="1">
                <a:spLocks noChangeArrowheads="1"/>
              </p:cNvSpPr>
              <p:nvPr/>
            </p:nvSpPr>
            <p:spPr bwMode="auto">
              <a:xfrm>
                <a:off x="2918" y="2124"/>
                <a:ext cx="51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+127</a:t>
                </a:r>
              </a:p>
            </p:txBody>
          </p:sp>
        </p:grpSp>
        <p:sp>
          <p:nvSpPr>
            <p:cNvPr id="698455" name="Text Box 87"/>
            <p:cNvSpPr txBox="1">
              <a:spLocks noChangeArrowheads="1"/>
            </p:cNvSpPr>
            <p:nvPr/>
          </p:nvSpPr>
          <p:spPr bwMode="auto">
            <a:xfrm>
              <a:off x="3071" y="1878"/>
              <a:ext cx="385" cy="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698456" name="Rectangle 88"/>
          <p:cNvSpPr>
            <a:spLocks noChangeArrowheads="1"/>
          </p:cNvSpPr>
          <p:nvPr/>
        </p:nvSpPr>
        <p:spPr bwMode="auto">
          <a:xfrm>
            <a:off x="8153400" y="-762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grpSp>
        <p:nvGrpSpPr>
          <p:cNvPr id="21" name="Group 89"/>
          <p:cNvGrpSpPr>
            <a:grpSpLocks/>
          </p:cNvGrpSpPr>
          <p:nvPr/>
        </p:nvGrpSpPr>
        <p:grpSpPr bwMode="auto">
          <a:xfrm>
            <a:off x="5988050" y="2381250"/>
            <a:ext cx="509588" cy="457200"/>
            <a:chOff x="3772" y="1500"/>
            <a:chExt cx="321" cy="288"/>
          </a:xfrm>
        </p:grpSpPr>
        <p:sp>
          <p:nvSpPr>
            <p:cNvPr id="698458" name="Text Box 90"/>
            <p:cNvSpPr txBox="1">
              <a:spLocks noChangeArrowheads="1"/>
            </p:cNvSpPr>
            <p:nvPr/>
          </p:nvSpPr>
          <p:spPr bwMode="auto">
            <a:xfrm>
              <a:off x="3772" y="1500"/>
              <a:ext cx="3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 dirty="0">
                  <a:solidFill>
                    <a:srgbClr val="FF0000"/>
                  </a:solidFill>
                  <a:latin typeface="Times New Roman" pitchFamily="18" charset="0"/>
                </a:rPr>
                <a:t>+0</a:t>
              </a:r>
            </a:p>
          </p:txBody>
        </p:sp>
        <p:sp>
          <p:nvSpPr>
            <p:cNvPr id="698459" name="Line 91"/>
            <p:cNvSpPr>
              <a:spLocks noChangeShapeType="1"/>
            </p:cNvSpPr>
            <p:nvPr/>
          </p:nvSpPr>
          <p:spPr bwMode="auto">
            <a:xfrm>
              <a:off x="3840" y="1728"/>
              <a:ext cx="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698460" name="Text Box 92"/>
          <p:cNvSpPr txBox="1">
            <a:spLocks noChangeArrowheads="1"/>
          </p:cNvSpPr>
          <p:nvPr/>
        </p:nvSpPr>
        <p:spPr bwMode="auto">
          <a:xfrm>
            <a:off x="381000" y="200025"/>
            <a:ext cx="81851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           设机器数字长为 8 位（其中１位为符号位）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对于整数，当其分别代表无符号数、原码、补码和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反码时，对应的真值范围各为多少？</a:t>
            </a:r>
          </a:p>
        </p:txBody>
      </p:sp>
      <p:sp>
        <p:nvSpPr>
          <p:cNvPr id="698461" name="AutoShape 9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69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9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9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9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86" grpId="0" autoUpdateAnimBg="0"/>
      <p:bldP spid="698387" grpId="0" autoUpdateAnimBg="0"/>
      <p:bldP spid="698388" grpId="0" autoUpdateAnimBg="0"/>
      <p:bldP spid="698389" grpId="0" autoUpdateAnimBg="0"/>
      <p:bldP spid="698390" grpId="0" autoUpdateAnimBg="0"/>
      <p:bldP spid="698391" grpId="0" autoUpdateAnimBg="0"/>
      <p:bldP spid="698425" grpId="0" autoUpdateAnimBg="0"/>
      <p:bldP spid="698426" grpId="0" autoUpdateAnimBg="0"/>
      <p:bldP spid="698427" grpId="0" autoUpdateAnimBg="0"/>
      <p:bldP spid="698428" grpId="0" autoUpdateAnimBg="0"/>
      <p:bldP spid="69846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33600" y="4000500"/>
            <a:ext cx="4038600" cy="2811463"/>
            <a:chOff x="1344" y="2520"/>
            <a:chExt cx="2544" cy="1771"/>
          </a:xfrm>
        </p:grpSpPr>
        <p:sp>
          <p:nvSpPr>
            <p:cNvPr id="699395" name="AutoShape 3"/>
            <p:cNvSpPr>
              <a:spLocks noChangeArrowheads="1"/>
            </p:cNvSpPr>
            <p:nvPr/>
          </p:nvSpPr>
          <p:spPr bwMode="auto">
            <a:xfrm>
              <a:off x="1488" y="2520"/>
              <a:ext cx="1920" cy="29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9396" name="AutoShape 4"/>
            <p:cNvSpPr>
              <a:spLocks noChangeArrowheads="1"/>
            </p:cNvSpPr>
            <p:nvPr/>
          </p:nvSpPr>
          <p:spPr bwMode="auto">
            <a:xfrm>
              <a:off x="1344" y="3955"/>
              <a:ext cx="2544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533400" y="228600"/>
            <a:ext cx="1557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例6.12 </a:t>
            </a:r>
            <a:endParaRPr lang="zh-CN" altLang="en-US" sz="3600" baseline="-25000">
              <a:latin typeface="Times New Roman" pitchFamily="18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1066800" y="838200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214563" y="258763"/>
            <a:ext cx="4948237" cy="579437"/>
            <a:chOff x="1395" y="163"/>
            <a:chExt cx="3117" cy="365"/>
          </a:xfrm>
        </p:grpSpPr>
        <p:sp>
          <p:nvSpPr>
            <p:cNvPr id="699400" name="Text Box 8"/>
            <p:cNvSpPr txBox="1">
              <a:spLocks noChangeArrowheads="1"/>
            </p:cNvSpPr>
            <p:nvPr/>
          </p:nvSpPr>
          <p:spPr bwMode="auto">
            <a:xfrm>
              <a:off x="1395" y="163"/>
              <a:ext cx="311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已知 [</a:t>
              </a:r>
              <a:r>
                <a:rPr lang="en-US" altLang="zh-CN" sz="3200" i="1">
                  <a:latin typeface="Times New Roman" pitchFamily="18" charset="0"/>
                </a:rPr>
                <a:t>y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3200">
                  <a:latin typeface="Times New Roman" pitchFamily="18" charset="0"/>
                </a:rPr>
                <a:t>        求[  </a:t>
              </a:r>
              <a:r>
                <a:rPr lang="en-US" altLang="zh-CN" sz="3200" i="1">
                  <a:latin typeface="Times New Roman" pitchFamily="18" charset="0"/>
                </a:rPr>
                <a:t>y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699401" name="Line 9"/>
            <p:cNvSpPr>
              <a:spLocks noChangeShapeType="1"/>
            </p:cNvSpPr>
            <p:nvPr/>
          </p:nvSpPr>
          <p:spPr bwMode="auto">
            <a:xfrm>
              <a:off x="3334" y="391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50875" y="1476375"/>
            <a:ext cx="5216525" cy="519113"/>
            <a:chOff x="410" y="930"/>
            <a:chExt cx="3286" cy="327"/>
          </a:xfrm>
        </p:grpSpPr>
        <p:sp>
          <p:nvSpPr>
            <p:cNvPr id="699403" name="Text Box 11"/>
            <p:cNvSpPr txBox="1">
              <a:spLocks noChangeArrowheads="1"/>
            </p:cNvSpPr>
            <p:nvPr/>
          </p:nvSpPr>
          <p:spPr bwMode="auto">
            <a:xfrm>
              <a:off x="410" y="930"/>
              <a:ext cx="328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  &lt;Ⅰ&gt;      [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0.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baseline="-250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04" name="Text Box 12"/>
            <p:cNvSpPr txBox="1">
              <a:spLocks noChangeArrowheads="1"/>
            </p:cNvSpPr>
            <p:nvPr/>
          </p:nvSpPr>
          <p:spPr bwMode="auto">
            <a:xfrm>
              <a:off x="2780" y="93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838450" y="2011363"/>
            <a:ext cx="2449513" cy="519112"/>
            <a:chOff x="1788" y="1267"/>
            <a:chExt cx="1543" cy="327"/>
          </a:xfrm>
        </p:grpSpPr>
        <p:sp>
          <p:nvSpPr>
            <p:cNvPr id="699406" name="Text Box 14"/>
            <p:cNvSpPr txBox="1">
              <a:spLocks noChangeArrowheads="1"/>
            </p:cNvSpPr>
            <p:nvPr/>
          </p:nvSpPr>
          <p:spPr bwMode="auto">
            <a:xfrm>
              <a:off x="1788" y="1267"/>
              <a:ext cx="15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zh-CN" altLang="en-US" sz="2800" i="1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= 0.</a:t>
              </a:r>
              <a:r>
                <a:rPr lang="zh-CN" altLang="en-US" sz="2800" i="1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07" name="Text Box 15"/>
            <p:cNvSpPr txBox="1">
              <a:spLocks noChangeArrowheads="1"/>
            </p:cNvSpPr>
            <p:nvPr/>
          </p:nvSpPr>
          <p:spPr bwMode="auto">
            <a:xfrm>
              <a:off x="2784" y="126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733675" y="2547938"/>
            <a:ext cx="2743200" cy="519112"/>
            <a:chOff x="1722" y="1605"/>
            <a:chExt cx="1728" cy="327"/>
          </a:xfrm>
        </p:grpSpPr>
        <p:sp>
          <p:nvSpPr>
            <p:cNvPr id="699409" name="Text Box 17"/>
            <p:cNvSpPr txBox="1">
              <a:spLocks noChangeArrowheads="1"/>
            </p:cNvSpPr>
            <p:nvPr/>
          </p:nvSpPr>
          <p:spPr bwMode="auto">
            <a:xfrm>
              <a:off x="1789" y="1605"/>
              <a:ext cx="166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zh-CN" altLang="en-US" sz="2800">
                  <a:latin typeface="Times New Roman" pitchFamily="18" charset="0"/>
                </a:rPr>
                <a:t> =    0.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baseline="-250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10" name="Text Box 18"/>
            <p:cNvSpPr txBox="1">
              <a:spLocks noChangeArrowheads="1"/>
            </p:cNvSpPr>
            <p:nvPr/>
          </p:nvSpPr>
          <p:spPr bwMode="auto">
            <a:xfrm>
              <a:off x="2928" y="1605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99411" name="Line 19"/>
            <p:cNvSpPr>
              <a:spLocks noChangeShapeType="1"/>
            </p:cNvSpPr>
            <p:nvPr/>
          </p:nvSpPr>
          <p:spPr bwMode="auto">
            <a:xfrm>
              <a:off x="2173" y="1797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12" name="Line 20"/>
            <p:cNvSpPr>
              <a:spLocks noChangeShapeType="1"/>
            </p:cNvSpPr>
            <p:nvPr/>
          </p:nvSpPr>
          <p:spPr bwMode="auto">
            <a:xfrm>
              <a:off x="1722" y="1797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119313" y="3082925"/>
            <a:ext cx="3914775" cy="542925"/>
            <a:chOff x="1335" y="1942"/>
            <a:chExt cx="2466" cy="342"/>
          </a:xfrm>
        </p:grpSpPr>
        <p:sp>
          <p:nvSpPr>
            <p:cNvPr id="699414" name="Text Box 22"/>
            <p:cNvSpPr txBox="1">
              <a:spLocks noChangeArrowheads="1"/>
            </p:cNvSpPr>
            <p:nvPr/>
          </p:nvSpPr>
          <p:spPr bwMode="auto">
            <a:xfrm>
              <a:off x="1335" y="1957"/>
              <a:ext cx="2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1.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baseline="-25000">
                  <a:latin typeface="Times New Roman" pitchFamily="18" charset="0"/>
                </a:rPr>
                <a:t>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+ 2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15" name="Line 23"/>
            <p:cNvSpPr>
              <a:spLocks noChangeShapeType="1"/>
            </p:cNvSpPr>
            <p:nvPr/>
          </p:nvSpPr>
          <p:spPr bwMode="auto">
            <a:xfrm>
              <a:off x="1479" y="2149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16" name="Text Box 24"/>
            <p:cNvSpPr txBox="1">
              <a:spLocks noChangeArrowheads="1"/>
            </p:cNvSpPr>
            <p:nvPr/>
          </p:nvSpPr>
          <p:spPr bwMode="auto">
            <a:xfrm>
              <a:off x="2784" y="1942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99417" name="Line 25"/>
            <p:cNvSpPr>
              <a:spLocks noChangeShapeType="1"/>
            </p:cNvSpPr>
            <p:nvPr/>
          </p:nvSpPr>
          <p:spPr bwMode="auto">
            <a:xfrm>
              <a:off x="2304" y="2044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18" name="Line 26"/>
            <p:cNvSpPr>
              <a:spLocks noChangeShapeType="1"/>
            </p:cNvSpPr>
            <p:nvPr/>
          </p:nvSpPr>
          <p:spPr bwMode="auto">
            <a:xfrm>
              <a:off x="2544" y="2044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19" name="Line 27"/>
            <p:cNvSpPr>
              <a:spLocks noChangeShapeType="1"/>
            </p:cNvSpPr>
            <p:nvPr/>
          </p:nvSpPr>
          <p:spPr bwMode="auto">
            <a:xfrm>
              <a:off x="3060" y="2044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1093788" y="3843338"/>
            <a:ext cx="4198937" cy="581025"/>
            <a:chOff x="689" y="2421"/>
            <a:chExt cx="2645" cy="366"/>
          </a:xfrm>
        </p:grpSpPr>
        <p:sp>
          <p:nvSpPr>
            <p:cNvPr id="699421" name="Text Box 29"/>
            <p:cNvSpPr txBox="1">
              <a:spLocks noChangeArrowheads="1"/>
            </p:cNvSpPr>
            <p:nvPr/>
          </p:nvSpPr>
          <p:spPr bwMode="auto">
            <a:xfrm>
              <a:off x="689" y="2460"/>
              <a:ext cx="26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&lt;Ⅱ&gt;     [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1.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baseline="-250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22" name="Text Box 30"/>
            <p:cNvSpPr txBox="1">
              <a:spLocks noChangeArrowheads="1"/>
            </p:cNvSpPr>
            <p:nvPr/>
          </p:nvSpPr>
          <p:spPr bwMode="auto">
            <a:xfrm>
              <a:off x="2784" y="242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2286000" y="4440238"/>
            <a:ext cx="4446588" cy="595312"/>
            <a:chOff x="1440" y="2797"/>
            <a:chExt cx="2801" cy="375"/>
          </a:xfrm>
        </p:grpSpPr>
        <p:sp>
          <p:nvSpPr>
            <p:cNvPr id="699424" name="Text Box 32"/>
            <p:cNvSpPr txBox="1">
              <a:spLocks noChangeArrowheads="1"/>
            </p:cNvSpPr>
            <p:nvPr/>
          </p:nvSpPr>
          <p:spPr bwMode="auto">
            <a:xfrm>
              <a:off x="1440" y="2845"/>
              <a:ext cx="28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原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= 1</a:t>
              </a:r>
              <a:r>
                <a:rPr lang="en-US" altLang="zh-CN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+ 2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25" name="Text Box 33"/>
            <p:cNvSpPr txBox="1">
              <a:spLocks noChangeArrowheads="1"/>
            </p:cNvSpPr>
            <p:nvPr/>
          </p:nvSpPr>
          <p:spPr bwMode="auto">
            <a:xfrm>
              <a:off x="2784" y="279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99426" name="Line 34"/>
            <p:cNvSpPr>
              <a:spLocks noChangeShapeType="1"/>
            </p:cNvSpPr>
            <p:nvPr/>
          </p:nvSpPr>
          <p:spPr bwMode="auto">
            <a:xfrm>
              <a:off x="2372" y="2932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27" name="Line 35"/>
            <p:cNvSpPr>
              <a:spLocks noChangeShapeType="1"/>
            </p:cNvSpPr>
            <p:nvPr/>
          </p:nvSpPr>
          <p:spPr bwMode="auto">
            <a:xfrm>
              <a:off x="2599" y="2932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28" name="Line 36"/>
            <p:cNvSpPr>
              <a:spLocks noChangeShapeType="1"/>
            </p:cNvSpPr>
            <p:nvPr/>
          </p:nvSpPr>
          <p:spPr bwMode="auto">
            <a:xfrm>
              <a:off x="3098" y="2932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2541588" y="5053013"/>
            <a:ext cx="4478337" cy="581025"/>
            <a:chOff x="1601" y="3183"/>
            <a:chExt cx="2821" cy="366"/>
          </a:xfrm>
        </p:grpSpPr>
        <p:sp>
          <p:nvSpPr>
            <p:cNvPr id="699430" name="Text Box 38"/>
            <p:cNvSpPr txBox="1">
              <a:spLocks noChangeArrowheads="1"/>
            </p:cNvSpPr>
            <p:nvPr/>
          </p:nvSpPr>
          <p:spPr bwMode="auto">
            <a:xfrm>
              <a:off x="1601" y="3222"/>
              <a:ext cx="28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=   （0.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+ 2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）</a:t>
              </a:r>
              <a:endParaRPr lang="en-US" altLang="zh-CN" sz="2800" baseline="30000">
                <a:latin typeface="Times New Roman" pitchFamily="18" charset="0"/>
              </a:endParaRPr>
            </a:p>
          </p:txBody>
        </p:sp>
        <p:sp>
          <p:nvSpPr>
            <p:cNvPr id="699431" name="Text Box 39"/>
            <p:cNvSpPr txBox="1">
              <a:spLocks noChangeArrowheads="1"/>
            </p:cNvSpPr>
            <p:nvPr/>
          </p:nvSpPr>
          <p:spPr bwMode="auto">
            <a:xfrm>
              <a:off x="3120" y="3183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99432" name="Line 40"/>
            <p:cNvSpPr>
              <a:spLocks noChangeShapeType="1"/>
            </p:cNvSpPr>
            <p:nvPr/>
          </p:nvSpPr>
          <p:spPr bwMode="auto">
            <a:xfrm>
              <a:off x="2735" y="3309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33" name="Line 41"/>
            <p:cNvSpPr>
              <a:spLocks noChangeShapeType="1"/>
            </p:cNvSpPr>
            <p:nvPr/>
          </p:nvSpPr>
          <p:spPr bwMode="auto">
            <a:xfrm>
              <a:off x="2962" y="3309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34" name="Line 42"/>
            <p:cNvSpPr>
              <a:spLocks noChangeShapeType="1"/>
            </p:cNvSpPr>
            <p:nvPr/>
          </p:nvSpPr>
          <p:spPr bwMode="auto">
            <a:xfrm>
              <a:off x="3461" y="3309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35" name="Line 43"/>
            <p:cNvSpPr>
              <a:spLocks noChangeShapeType="1"/>
            </p:cNvSpPr>
            <p:nvPr/>
          </p:nvSpPr>
          <p:spPr bwMode="auto">
            <a:xfrm>
              <a:off x="2225" y="3405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2554288" y="5649913"/>
            <a:ext cx="4465637" cy="533400"/>
            <a:chOff x="1609" y="3559"/>
            <a:chExt cx="2813" cy="336"/>
          </a:xfrm>
        </p:grpSpPr>
        <p:sp>
          <p:nvSpPr>
            <p:cNvPr id="699437" name="Text Box 45"/>
            <p:cNvSpPr txBox="1">
              <a:spLocks noChangeArrowheads="1"/>
            </p:cNvSpPr>
            <p:nvPr/>
          </p:nvSpPr>
          <p:spPr bwMode="auto">
            <a:xfrm>
              <a:off x="1609" y="3568"/>
              <a:ext cx="28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= 0.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+ 2</a:t>
              </a:r>
              <a:r>
                <a:rPr lang="en-US" altLang="zh-CN" sz="2800" baseline="45000">
                  <a:latin typeface="Times New Roman" pitchFamily="18" charset="0"/>
                </a:rPr>
                <a:t>-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38" name="Text Box 46"/>
            <p:cNvSpPr txBox="1">
              <a:spLocks noChangeArrowheads="1"/>
            </p:cNvSpPr>
            <p:nvPr/>
          </p:nvSpPr>
          <p:spPr bwMode="auto">
            <a:xfrm>
              <a:off x="2832" y="355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99439" name="Line 47"/>
            <p:cNvSpPr>
              <a:spLocks noChangeShapeType="1"/>
            </p:cNvSpPr>
            <p:nvPr/>
          </p:nvSpPr>
          <p:spPr bwMode="auto">
            <a:xfrm>
              <a:off x="2372" y="3655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40" name="Line 48"/>
            <p:cNvSpPr>
              <a:spLocks noChangeShapeType="1"/>
            </p:cNvSpPr>
            <p:nvPr/>
          </p:nvSpPr>
          <p:spPr bwMode="auto">
            <a:xfrm>
              <a:off x="2645" y="3655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41" name="Line 49"/>
            <p:cNvSpPr>
              <a:spLocks noChangeShapeType="1"/>
            </p:cNvSpPr>
            <p:nvPr/>
          </p:nvSpPr>
          <p:spPr bwMode="auto">
            <a:xfrm>
              <a:off x="3126" y="3655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9442" name="Line 50"/>
            <p:cNvSpPr>
              <a:spLocks noChangeShapeType="1"/>
            </p:cNvSpPr>
            <p:nvPr/>
          </p:nvSpPr>
          <p:spPr bwMode="auto">
            <a:xfrm>
              <a:off x="1706" y="3751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2119313" y="6189663"/>
            <a:ext cx="4035425" cy="581025"/>
            <a:chOff x="1335" y="3899"/>
            <a:chExt cx="2542" cy="366"/>
          </a:xfrm>
        </p:grpSpPr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1335" y="3938"/>
              <a:ext cx="2542" cy="327"/>
              <a:chOff x="1335" y="3938"/>
              <a:chExt cx="2542" cy="327"/>
            </a:xfrm>
          </p:grpSpPr>
          <p:sp>
            <p:nvSpPr>
              <p:cNvPr id="699445" name="Text Box 53"/>
              <p:cNvSpPr txBox="1">
                <a:spLocks noChangeArrowheads="1"/>
              </p:cNvSpPr>
              <p:nvPr/>
            </p:nvSpPr>
            <p:spPr bwMode="auto">
              <a:xfrm>
                <a:off x="1335" y="3938"/>
                <a:ext cx="25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[  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800">
                    <a:latin typeface="Times New Roman" pitchFamily="18" charset="0"/>
                  </a:rPr>
                  <a:t>]</a:t>
                </a:r>
                <a:r>
                  <a:rPr lang="zh-CN" altLang="en-US" sz="2400" baseline="-25000">
                    <a:latin typeface="Times New Roman" pitchFamily="18" charset="0"/>
                  </a:rPr>
                  <a:t>补</a:t>
                </a:r>
                <a:r>
                  <a:rPr lang="zh-CN" altLang="en-US" sz="2800">
                    <a:latin typeface="Times New Roman" pitchFamily="18" charset="0"/>
                  </a:rPr>
                  <a:t> </a:t>
                </a:r>
                <a:r>
                  <a:rPr lang="zh-CN" altLang="en-US" sz="1000">
                    <a:latin typeface="Times New Roman" pitchFamily="18" charset="0"/>
                  </a:rPr>
                  <a:t> </a:t>
                </a:r>
                <a:r>
                  <a:rPr lang="zh-CN" altLang="en-US" sz="2800">
                    <a:latin typeface="Times New Roman" pitchFamily="18" charset="0"/>
                  </a:rPr>
                  <a:t>= 0.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  <a:r>
                  <a:rPr lang="en-US" altLang="zh-CN" sz="2800" baseline="-25000">
                    <a:latin typeface="Times New Roman" pitchFamily="18" charset="0"/>
                  </a:rPr>
                  <a:t> 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baseline="-25000">
                    <a:latin typeface="Times New Roman" pitchFamily="18" charset="0"/>
                  </a:rPr>
                  <a:t>2</a:t>
                </a:r>
                <a:r>
                  <a:rPr lang="en-US" altLang="zh-CN" sz="2800">
                    <a:latin typeface="Times New Roman" pitchFamily="18" charset="0"/>
                  </a:rPr>
                  <a:t>     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400" i="1" baseline="-25000">
                    <a:latin typeface="Times New Roman" pitchFamily="18" charset="0"/>
                  </a:rPr>
                  <a:t>n</a:t>
                </a:r>
                <a:r>
                  <a:rPr lang="en-US" altLang="zh-CN" sz="2800">
                    <a:latin typeface="Times New Roman" pitchFamily="18" charset="0"/>
                  </a:rPr>
                  <a:t> + 2</a:t>
                </a:r>
                <a:r>
                  <a:rPr lang="en-US" altLang="zh-CN" sz="2800" baseline="45000">
                    <a:latin typeface="Times New Roman" pitchFamily="18" charset="0"/>
                  </a:rPr>
                  <a:t>-</a:t>
                </a:r>
                <a:r>
                  <a:rPr lang="en-US" altLang="zh-CN" sz="2800" i="1" baseline="45000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699446" name="Line 54"/>
              <p:cNvSpPr>
                <a:spLocks noChangeShapeType="1"/>
              </p:cNvSpPr>
              <p:nvPr/>
            </p:nvSpPr>
            <p:spPr bwMode="auto">
              <a:xfrm>
                <a:off x="1479" y="4130"/>
                <a:ext cx="1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9447" name="Line 55"/>
              <p:cNvSpPr>
                <a:spLocks noChangeShapeType="1"/>
              </p:cNvSpPr>
              <p:nvPr/>
            </p:nvSpPr>
            <p:spPr bwMode="auto">
              <a:xfrm>
                <a:off x="2372" y="4025"/>
                <a:ext cx="1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9448" name="Line 56"/>
              <p:cNvSpPr>
                <a:spLocks noChangeShapeType="1"/>
              </p:cNvSpPr>
              <p:nvPr/>
            </p:nvSpPr>
            <p:spPr bwMode="auto">
              <a:xfrm>
                <a:off x="2608" y="4025"/>
                <a:ext cx="1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99449" name="Line 57"/>
              <p:cNvSpPr>
                <a:spLocks noChangeShapeType="1"/>
              </p:cNvSpPr>
              <p:nvPr/>
            </p:nvSpPr>
            <p:spPr bwMode="auto">
              <a:xfrm>
                <a:off x="3126" y="4025"/>
                <a:ext cx="1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99450" name="Text Box 58"/>
            <p:cNvSpPr txBox="1">
              <a:spLocks noChangeArrowheads="1"/>
            </p:cNvSpPr>
            <p:nvPr/>
          </p:nvSpPr>
          <p:spPr bwMode="auto">
            <a:xfrm>
              <a:off x="2832" y="389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1931988" y="893763"/>
            <a:ext cx="3478212" cy="579437"/>
            <a:chOff x="1217" y="563"/>
            <a:chExt cx="2191" cy="365"/>
          </a:xfrm>
        </p:grpSpPr>
        <p:sp>
          <p:nvSpPr>
            <p:cNvPr id="699452" name="Text Box 60"/>
            <p:cNvSpPr txBox="1">
              <a:spLocks noChangeArrowheads="1"/>
            </p:cNvSpPr>
            <p:nvPr/>
          </p:nvSpPr>
          <p:spPr bwMode="auto">
            <a:xfrm>
              <a:off x="1217" y="563"/>
              <a:ext cx="219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设 [</a:t>
              </a:r>
              <a:r>
                <a:rPr lang="en-US" altLang="zh-CN" sz="3200" i="1">
                  <a:latin typeface="Times New Roman" pitchFamily="18" charset="0"/>
                </a:rPr>
                <a:t>y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0</a:t>
              </a:r>
              <a:r>
                <a:rPr lang="en-US" altLang="zh-CN" sz="2800">
                  <a:latin typeface="Times New Roman" pitchFamily="18" charset="0"/>
                </a:rPr>
                <a:t>.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 y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 </a:t>
              </a:r>
              <a:r>
                <a:rPr lang="en-US" altLang="zh-CN" sz="2800" i="1">
                  <a:latin typeface="Times New Roman" pitchFamily="18" charset="0"/>
                </a:rPr>
                <a:t>y</a:t>
              </a:r>
              <a:r>
                <a:rPr lang="en-US" altLang="zh-CN" sz="24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99453" name="Text Box 61"/>
            <p:cNvSpPr txBox="1">
              <a:spLocks noChangeArrowheads="1"/>
            </p:cNvSpPr>
            <p:nvPr/>
          </p:nvSpPr>
          <p:spPr bwMode="auto">
            <a:xfrm>
              <a:off x="2880" y="576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699454" name="Rectangle 6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99455" name="Rectangle 63"/>
          <p:cNvSpPr>
            <a:spLocks noChangeArrowheads="1"/>
          </p:cNvSpPr>
          <p:nvPr/>
        </p:nvSpPr>
        <p:spPr bwMode="auto">
          <a:xfrm>
            <a:off x="1779588" y="2133600"/>
            <a:ext cx="5764212" cy="9144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en-US" sz="2400" b="0">
              <a:latin typeface="Times New Roman" pitchFamily="18" charset="0"/>
            </a:endParaRPr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1779588" y="2057400"/>
            <a:ext cx="5656262" cy="1008063"/>
            <a:chOff x="1104" y="1333"/>
            <a:chExt cx="3563" cy="635"/>
          </a:xfrm>
        </p:grpSpPr>
        <p:sp>
          <p:nvSpPr>
            <p:cNvPr id="699457" name="Line 65"/>
            <p:cNvSpPr>
              <a:spLocks noChangeShapeType="1"/>
            </p:cNvSpPr>
            <p:nvPr/>
          </p:nvSpPr>
          <p:spPr bwMode="auto">
            <a:xfrm>
              <a:off x="1589" y="1850"/>
              <a:ext cx="7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>
              <a:off x="1104" y="1333"/>
              <a:ext cx="3563" cy="635"/>
              <a:chOff x="1104" y="1333"/>
              <a:chExt cx="3563" cy="635"/>
            </a:xfrm>
          </p:grpSpPr>
          <p:sp>
            <p:nvSpPr>
              <p:cNvPr id="699459" name="Text Box 67"/>
              <p:cNvSpPr txBox="1">
                <a:spLocks noChangeArrowheads="1"/>
              </p:cNvSpPr>
              <p:nvPr/>
            </p:nvSpPr>
            <p:spPr bwMode="auto">
              <a:xfrm>
                <a:off x="2944" y="1333"/>
                <a:ext cx="100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每位取反，</a:t>
                </a:r>
              </a:p>
            </p:txBody>
          </p:sp>
          <p:sp>
            <p:nvSpPr>
              <p:cNvPr id="699460" name="Text Box 68"/>
              <p:cNvSpPr txBox="1">
                <a:spLocks noChangeArrowheads="1"/>
              </p:cNvSpPr>
              <p:nvPr/>
            </p:nvSpPr>
            <p:spPr bwMode="auto">
              <a:xfrm>
                <a:off x="1104" y="1699"/>
                <a:ext cx="856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即得[  </a:t>
                </a:r>
                <a:r>
                  <a:rPr lang="en-US" altLang="zh-CN" sz="2200" i="1">
                    <a:solidFill>
                      <a:schemeClr val="folHlink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2200">
                    <a:solidFill>
                      <a:schemeClr val="folHlink"/>
                    </a:solidFill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补</a:t>
                </a:r>
              </a:p>
            </p:txBody>
          </p:sp>
          <p:sp>
            <p:nvSpPr>
              <p:cNvPr id="699461" name="Text Box 69"/>
              <p:cNvSpPr txBox="1">
                <a:spLocks noChangeArrowheads="1"/>
              </p:cNvSpPr>
              <p:nvPr/>
            </p:nvSpPr>
            <p:spPr bwMode="auto">
              <a:xfrm>
                <a:off x="1104" y="1344"/>
                <a:ext cx="182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 dirty="0">
                    <a:solidFill>
                      <a:schemeClr val="folHlink"/>
                    </a:solidFill>
                    <a:latin typeface="Times New Roman" pitchFamily="18" charset="0"/>
                  </a:rPr>
                  <a:t>[</a:t>
                </a:r>
                <a:r>
                  <a:rPr lang="en-US" altLang="zh-CN" sz="2200" i="1" dirty="0">
                    <a:solidFill>
                      <a:schemeClr val="folHlink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2200" dirty="0">
                    <a:solidFill>
                      <a:schemeClr val="folHlink"/>
                    </a:solidFill>
                    <a:latin typeface="Times New Roman" pitchFamily="18" charset="0"/>
                  </a:rPr>
                  <a:t>]</a:t>
                </a:r>
                <a:r>
                  <a:rPr lang="zh-CN" altLang="en-US" sz="2000" baseline="-25000" dirty="0">
                    <a:solidFill>
                      <a:schemeClr val="folHlink"/>
                    </a:solidFill>
                    <a:latin typeface="Times New Roman" pitchFamily="18" charset="0"/>
                  </a:rPr>
                  <a:t>补</a:t>
                </a:r>
                <a:r>
                  <a:rPr lang="zh-CN" altLang="en-US" sz="2200" dirty="0">
                    <a:solidFill>
                      <a:schemeClr val="folHlink"/>
                    </a:solidFill>
                    <a:latin typeface="Times New Roman" pitchFamily="18" charset="0"/>
                  </a:rPr>
                  <a:t>连同符号位在内，</a:t>
                </a:r>
              </a:p>
            </p:txBody>
          </p:sp>
          <p:sp>
            <p:nvSpPr>
              <p:cNvPr id="699462" name="Text Box 70"/>
              <p:cNvSpPr txBox="1">
                <a:spLocks noChangeArrowheads="1"/>
              </p:cNvSpPr>
              <p:nvPr/>
            </p:nvSpPr>
            <p:spPr bwMode="auto">
              <a:xfrm>
                <a:off x="3888" y="1344"/>
                <a:ext cx="77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 dirty="0">
                    <a:solidFill>
                      <a:schemeClr val="folHlink"/>
                    </a:solidFill>
                    <a:latin typeface="Times New Roman" pitchFamily="18" charset="0"/>
                  </a:rPr>
                  <a:t>末位加 1</a:t>
                </a:r>
              </a:p>
            </p:txBody>
          </p:sp>
        </p:grpSp>
      </p:grpSp>
      <p:grpSp>
        <p:nvGrpSpPr>
          <p:cNvPr id="17" name="Group 71"/>
          <p:cNvGrpSpPr>
            <a:grpSpLocks/>
          </p:cNvGrpSpPr>
          <p:nvPr/>
        </p:nvGrpSpPr>
        <p:grpSpPr bwMode="auto">
          <a:xfrm>
            <a:off x="2154238" y="1582738"/>
            <a:ext cx="3886200" cy="2074862"/>
            <a:chOff x="1357" y="997"/>
            <a:chExt cx="2448" cy="1307"/>
          </a:xfrm>
        </p:grpSpPr>
        <p:sp>
          <p:nvSpPr>
            <p:cNvPr id="699464" name="AutoShape 72"/>
            <p:cNvSpPr>
              <a:spLocks noChangeArrowheads="1"/>
            </p:cNvSpPr>
            <p:nvPr/>
          </p:nvSpPr>
          <p:spPr bwMode="auto">
            <a:xfrm>
              <a:off x="1488" y="997"/>
              <a:ext cx="1872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9465" name="AutoShape 73"/>
            <p:cNvSpPr>
              <a:spLocks noChangeArrowheads="1"/>
            </p:cNvSpPr>
            <p:nvPr/>
          </p:nvSpPr>
          <p:spPr bwMode="auto">
            <a:xfrm>
              <a:off x="1357" y="1968"/>
              <a:ext cx="2448" cy="336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9466" name="Rectangle 74"/>
          <p:cNvSpPr>
            <a:spLocks noChangeArrowheads="1"/>
          </p:cNvSpPr>
          <p:nvPr/>
        </p:nvSpPr>
        <p:spPr bwMode="auto">
          <a:xfrm>
            <a:off x="1828800" y="4495800"/>
            <a:ext cx="5764213" cy="1752600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Group 75"/>
          <p:cNvGrpSpPr>
            <a:grpSpLocks/>
          </p:cNvGrpSpPr>
          <p:nvPr/>
        </p:nvGrpSpPr>
        <p:grpSpPr bwMode="auto">
          <a:xfrm>
            <a:off x="1828800" y="4876800"/>
            <a:ext cx="5656263" cy="1008063"/>
            <a:chOff x="1104" y="3072"/>
            <a:chExt cx="3563" cy="635"/>
          </a:xfrm>
        </p:grpSpPr>
        <p:sp>
          <p:nvSpPr>
            <p:cNvPr id="699468" name="Line 76"/>
            <p:cNvSpPr>
              <a:spLocks noChangeShapeType="1"/>
            </p:cNvSpPr>
            <p:nvPr/>
          </p:nvSpPr>
          <p:spPr bwMode="auto">
            <a:xfrm>
              <a:off x="1589" y="3589"/>
              <a:ext cx="7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" name="Group 77"/>
            <p:cNvGrpSpPr>
              <a:grpSpLocks/>
            </p:cNvGrpSpPr>
            <p:nvPr/>
          </p:nvGrpSpPr>
          <p:grpSpPr bwMode="auto">
            <a:xfrm>
              <a:off x="1104" y="3072"/>
              <a:ext cx="3563" cy="635"/>
              <a:chOff x="1104" y="1333"/>
              <a:chExt cx="3563" cy="635"/>
            </a:xfrm>
          </p:grpSpPr>
          <p:sp>
            <p:nvSpPr>
              <p:cNvPr id="699470" name="Text Box 78"/>
              <p:cNvSpPr txBox="1">
                <a:spLocks noChangeArrowheads="1"/>
              </p:cNvSpPr>
              <p:nvPr/>
            </p:nvSpPr>
            <p:spPr bwMode="auto">
              <a:xfrm>
                <a:off x="2944" y="1333"/>
                <a:ext cx="1001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 dirty="0">
                    <a:solidFill>
                      <a:schemeClr val="folHlink"/>
                    </a:solidFill>
                    <a:latin typeface="Times New Roman" pitchFamily="18" charset="0"/>
                  </a:rPr>
                  <a:t>每位取反，</a:t>
                </a:r>
              </a:p>
            </p:txBody>
          </p:sp>
          <p:sp>
            <p:nvSpPr>
              <p:cNvPr id="699471" name="Text Box 79"/>
              <p:cNvSpPr txBox="1">
                <a:spLocks noChangeArrowheads="1"/>
              </p:cNvSpPr>
              <p:nvPr/>
            </p:nvSpPr>
            <p:spPr bwMode="auto">
              <a:xfrm>
                <a:off x="1104" y="1699"/>
                <a:ext cx="856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即得[  </a:t>
                </a:r>
                <a:r>
                  <a:rPr lang="en-US" altLang="zh-CN" sz="2200" i="1">
                    <a:solidFill>
                      <a:schemeClr val="folHlink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2200">
                    <a:solidFill>
                      <a:schemeClr val="folHlink"/>
                    </a:solidFill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补</a:t>
                </a:r>
              </a:p>
            </p:txBody>
          </p:sp>
          <p:sp>
            <p:nvSpPr>
              <p:cNvPr id="699472" name="Text Box 80"/>
              <p:cNvSpPr txBox="1">
                <a:spLocks noChangeArrowheads="1"/>
              </p:cNvSpPr>
              <p:nvPr/>
            </p:nvSpPr>
            <p:spPr bwMode="auto">
              <a:xfrm>
                <a:off x="1104" y="1344"/>
                <a:ext cx="182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[</a:t>
                </a:r>
                <a:r>
                  <a:rPr lang="en-US" altLang="zh-CN" sz="2200" i="1">
                    <a:solidFill>
                      <a:schemeClr val="folHlink"/>
                    </a:solidFill>
                    <a:latin typeface="Times New Roman" pitchFamily="18" charset="0"/>
                  </a:rPr>
                  <a:t>y</a:t>
                </a:r>
                <a:r>
                  <a:rPr lang="en-US" altLang="zh-CN" sz="2200">
                    <a:solidFill>
                      <a:schemeClr val="folHlink"/>
                    </a:solidFill>
                    <a:latin typeface="Times New Roman" pitchFamily="18" charset="0"/>
                  </a:rPr>
                  <a:t>]</a:t>
                </a:r>
                <a:r>
                  <a:rPr lang="zh-CN" altLang="en-US" sz="20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补</a:t>
                </a: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连同符号位在内，</a:t>
                </a:r>
              </a:p>
            </p:txBody>
          </p:sp>
          <p:sp>
            <p:nvSpPr>
              <p:cNvPr id="699473" name="Text Box 81"/>
              <p:cNvSpPr txBox="1">
                <a:spLocks noChangeArrowheads="1"/>
              </p:cNvSpPr>
              <p:nvPr/>
            </p:nvSpPr>
            <p:spPr bwMode="auto">
              <a:xfrm>
                <a:off x="3888" y="1344"/>
                <a:ext cx="779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末位加 1</a:t>
                </a:r>
              </a:p>
            </p:txBody>
          </p:sp>
        </p:grpSp>
      </p:grpSp>
      <p:sp>
        <p:nvSpPr>
          <p:cNvPr id="699474" name="AutoShape 8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6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69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8" grpId="0" autoUpdateAnimBg="0"/>
      <p:bldP spid="699455" grpId="0" animBg="1" autoUpdateAnimBg="0"/>
      <p:bldP spid="6994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Text Box 2"/>
          <p:cNvSpPr txBox="1">
            <a:spLocks noChangeArrowheads="1"/>
          </p:cNvSpPr>
          <p:nvPr/>
        </p:nvSpPr>
        <p:spPr bwMode="auto">
          <a:xfrm>
            <a:off x="685800" y="228600"/>
            <a:ext cx="2935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5. 移码表示法</a:t>
            </a:r>
          </a:p>
        </p:txBody>
      </p:sp>
      <p:sp>
        <p:nvSpPr>
          <p:cNvPr id="700419" name="Text Box 3"/>
          <p:cNvSpPr txBox="1">
            <a:spLocks noChangeArrowheads="1"/>
          </p:cNvSpPr>
          <p:nvPr/>
        </p:nvSpPr>
        <p:spPr bwMode="auto">
          <a:xfrm>
            <a:off x="1660525" y="914400"/>
            <a:ext cx="5541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补码表示很难直接判断其真值大小</a:t>
            </a:r>
          </a:p>
        </p:txBody>
      </p:sp>
      <p:sp>
        <p:nvSpPr>
          <p:cNvPr id="700420" name="Text Box 4"/>
          <p:cNvSpPr txBox="1">
            <a:spLocks noChangeArrowheads="1"/>
          </p:cNvSpPr>
          <p:nvPr/>
        </p:nvSpPr>
        <p:spPr bwMode="auto">
          <a:xfrm>
            <a:off x="1050925" y="14478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sp>
        <p:nvSpPr>
          <p:cNvPr id="700421" name="Text Box 5"/>
          <p:cNvSpPr txBox="1">
            <a:spLocks noChangeArrowheads="1"/>
          </p:cNvSpPr>
          <p:nvPr/>
        </p:nvSpPr>
        <p:spPr bwMode="auto">
          <a:xfrm>
            <a:off x="1676400" y="1447800"/>
            <a:ext cx="125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十进制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52600" y="2012950"/>
            <a:ext cx="1346200" cy="2163763"/>
            <a:chOff x="1104" y="1268"/>
            <a:chExt cx="848" cy="1363"/>
          </a:xfrm>
        </p:grpSpPr>
        <p:sp>
          <p:nvSpPr>
            <p:cNvPr id="700423" name="Text Box 7"/>
            <p:cNvSpPr txBox="1">
              <a:spLocks noChangeArrowheads="1"/>
            </p:cNvSpPr>
            <p:nvPr/>
          </p:nvSpPr>
          <p:spPr bwMode="auto">
            <a:xfrm>
              <a:off x="1104" y="1268"/>
              <a:ext cx="8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= +21</a:t>
              </a:r>
            </a:p>
          </p:txBody>
        </p:sp>
        <p:sp>
          <p:nvSpPr>
            <p:cNvPr id="700424" name="Text Box 8"/>
            <p:cNvSpPr txBox="1">
              <a:spLocks noChangeArrowheads="1"/>
            </p:cNvSpPr>
            <p:nvPr/>
          </p:nvSpPr>
          <p:spPr bwMode="auto">
            <a:xfrm>
              <a:off x="1114" y="1619"/>
              <a:ext cx="8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=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700425" name="Text Box 9"/>
            <p:cNvSpPr txBox="1">
              <a:spLocks noChangeArrowheads="1"/>
            </p:cNvSpPr>
            <p:nvPr/>
          </p:nvSpPr>
          <p:spPr bwMode="auto">
            <a:xfrm>
              <a:off x="1114" y="1955"/>
              <a:ext cx="8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= </a:t>
              </a:r>
              <a:r>
                <a:rPr lang="en-US" altLang="zh-CN" sz="9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+31</a:t>
              </a:r>
            </a:p>
          </p:txBody>
        </p:sp>
        <p:sp>
          <p:nvSpPr>
            <p:cNvPr id="700426" name="Text Box 10"/>
            <p:cNvSpPr txBox="1">
              <a:spLocks noChangeArrowheads="1"/>
            </p:cNvSpPr>
            <p:nvPr/>
          </p:nvSpPr>
          <p:spPr bwMode="auto">
            <a:xfrm>
              <a:off x="1114" y="2304"/>
              <a:ext cx="8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=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>
                  <a:latin typeface="Times New Roman" pitchFamily="18" charset="0"/>
                </a:rPr>
                <a:t>31</a:t>
              </a:r>
            </a:p>
          </p:txBody>
        </p:sp>
      </p:grpSp>
      <p:sp>
        <p:nvSpPr>
          <p:cNvPr id="700427" name="Text Box 11"/>
          <p:cNvSpPr txBox="1">
            <a:spLocks noChangeArrowheads="1"/>
          </p:cNvSpPr>
          <p:nvPr/>
        </p:nvSpPr>
        <p:spPr bwMode="auto">
          <a:xfrm>
            <a:off x="1219200" y="4191000"/>
            <a:ext cx="1158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+ 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en-US" altLang="zh-CN" sz="3200" baseline="40000">
                <a:solidFill>
                  <a:schemeClr val="folHlink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700428" name="Text Box 12"/>
          <p:cNvSpPr txBox="1">
            <a:spLocks noChangeArrowheads="1"/>
          </p:cNvSpPr>
          <p:nvPr/>
        </p:nvSpPr>
        <p:spPr bwMode="auto">
          <a:xfrm>
            <a:off x="1981200" y="4572000"/>
            <a:ext cx="272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+10101 + 100000</a:t>
            </a:r>
          </a:p>
        </p:txBody>
      </p:sp>
      <p:sp>
        <p:nvSpPr>
          <p:cNvPr id="700429" name="Text Box 13"/>
          <p:cNvSpPr txBox="1">
            <a:spLocks noChangeArrowheads="1"/>
          </p:cNvSpPr>
          <p:nvPr/>
        </p:nvSpPr>
        <p:spPr bwMode="auto">
          <a:xfrm>
            <a:off x="1993900" y="5648325"/>
            <a:ext cx="272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+11111 + 100000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085975" y="5110163"/>
            <a:ext cx="2638425" cy="519112"/>
            <a:chOff x="1314" y="3225"/>
            <a:chExt cx="1662" cy="327"/>
          </a:xfrm>
        </p:grpSpPr>
        <p:sp>
          <p:nvSpPr>
            <p:cNvPr id="700431" name="Text Box 15"/>
            <p:cNvSpPr txBox="1">
              <a:spLocks noChangeArrowheads="1"/>
            </p:cNvSpPr>
            <p:nvPr/>
          </p:nvSpPr>
          <p:spPr bwMode="auto">
            <a:xfrm>
              <a:off x="1388" y="3225"/>
              <a:ext cx="15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10101 + 100000</a:t>
              </a:r>
            </a:p>
          </p:txBody>
        </p:sp>
        <p:sp>
          <p:nvSpPr>
            <p:cNvPr id="700432" name="Line 16"/>
            <p:cNvSpPr>
              <a:spLocks noChangeShapeType="1"/>
            </p:cNvSpPr>
            <p:nvPr/>
          </p:nvSpPr>
          <p:spPr bwMode="auto">
            <a:xfrm>
              <a:off x="1314" y="3408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092325" y="6186488"/>
            <a:ext cx="2632075" cy="519112"/>
            <a:chOff x="1318" y="3897"/>
            <a:chExt cx="1658" cy="327"/>
          </a:xfrm>
        </p:grpSpPr>
        <p:sp>
          <p:nvSpPr>
            <p:cNvPr id="700434" name="Text Box 18"/>
            <p:cNvSpPr txBox="1">
              <a:spLocks noChangeArrowheads="1"/>
            </p:cNvSpPr>
            <p:nvPr/>
          </p:nvSpPr>
          <p:spPr bwMode="auto">
            <a:xfrm>
              <a:off x="1388" y="3897"/>
              <a:ext cx="15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11111 + 100000</a:t>
              </a:r>
            </a:p>
          </p:txBody>
        </p:sp>
        <p:sp>
          <p:nvSpPr>
            <p:cNvPr id="700435" name="Line 19"/>
            <p:cNvSpPr>
              <a:spLocks noChangeShapeType="1"/>
            </p:cNvSpPr>
            <p:nvPr/>
          </p:nvSpPr>
          <p:spPr bwMode="auto">
            <a:xfrm>
              <a:off x="1318" y="4080"/>
              <a:ext cx="1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7788275" y="2133600"/>
            <a:ext cx="854075" cy="762000"/>
            <a:chOff x="4906" y="1344"/>
            <a:chExt cx="538" cy="480"/>
          </a:xfrm>
        </p:grpSpPr>
        <p:sp>
          <p:nvSpPr>
            <p:cNvPr id="700437" name="AutoShape 21"/>
            <p:cNvSpPr>
              <a:spLocks noChangeArrowheads="1"/>
            </p:cNvSpPr>
            <p:nvPr/>
          </p:nvSpPr>
          <p:spPr bwMode="auto">
            <a:xfrm rot="16200000">
              <a:off x="4786" y="1464"/>
              <a:ext cx="432" cy="192"/>
            </a:xfrm>
            <a:prstGeom prst="curvedUpArrow">
              <a:avLst>
                <a:gd name="adj1" fmla="val 45000"/>
                <a:gd name="adj2" fmla="val 90000"/>
                <a:gd name="adj3" fmla="val 3333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0438" name="Text Box 22"/>
            <p:cNvSpPr txBox="1">
              <a:spLocks noChangeArrowheads="1"/>
            </p:cNvSpPr>
            <p:nvPr/>
          </p:nvSpPr>
          <p:spPr bwMode="auto">
            <a:xfrm>
              <a:off x="5136" y="153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大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788275" y="3352800"/>
            <a:ext cx="838200" cy="762000"/>
            <a:chOff x="4906" y="2112"/>
            <a:chExt cx="528" cy="480"/>
          </a:xfrm>
        </p:grpSpPr>
        <p:sp>
          <p:nvSpPr>
            <p:cNvPr id="700440" name="AutoShape 24"/>
            <p:cNvSpPr>
              <a:spLocks noChangeArrowheads="1"/>
            </p:cNvSpPr>
            <p:nvPr/>
          </p:nvSpPr>
          <p:spPr bwMode="auto">
            <a:xfrm rot="16200000">
              <a:off x="4786" y="2232"/>
              <a:ext cx="432" cy="192"/>
            </a:xfrm>
            <a:prstGeom prst="curvedUpArrow">
              <a:avLst>
                <a:gd name="adj1" fmla="val 45000"/>
                <a:gd name="adj2" fmla="val 90000"/>
                <a:gd name="adj3" fmla="val 3333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0441" name="Text Box 25"/>
            <p:cNvSpPr txBox="1">
              <a:spLocks noChangeArrowheads="1"/>
            </p:cNvSpPr>
            <p:nvPr/>
          </p:nvSpPr>
          <p:spPr bwMode="auto">
            <a:xfrm>
              <a:off x="5126" y="230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大</a:t>
              </a:r>
            </a:p>
          </p:txBody>
        </p:sp>
      </p:grpSp>
      <p:sp>
        <p:nvSpPr>
          <p:cNvPr id="700442" name="Text Box 26"/>
          <p:cNvSpPr txBox="1">
            <a:spLocks noChangeArrowheads="1"/>
          </p:cNvSpPr>
          <p:nvPr/>
        </p:nvSpPr>
        <p:spPr bwMode="auto">
          <a:xfrm>
            <a:off x="8399463" y="2033588"/>
            <a:ext cx="54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错</a:t>
            </a:r>
          </a:p>
        </p:txBody>
      </p:sp>
      <p:sp>
        <p:nvSpPr>
          <p:cNvPr id="700443" name="Text Box 27"/>
          <p:cNvSpPr txBox="1">
            <a:spLocks noChangeArrowheads="1"/>
          </p:cNvSpPr>
          <p:nvPr/>
        </p:nvSpPr>
        <p:spPr bwMode="auto">
          <a:xfrm>
            <a:off x="8399463" y="3206750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错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6172200" y="4572000"/>
            <a:ext cx="946150" cy="914400"/>
            <a:chOff x="3888" y="2832"/>
            <a:chExt cx="596" cy="576"/>
          </a:xfrm>
        </p:grpSpPr>
        <p:sp>
          <p:nvSpPr>
            <p:cNvPr id="700445" name="AutoShape 29"/>
            <p:cNvSpPr>
              <a:spLocks noChangeArrowheads="1"/>
            </p:cNvSpPr>
            <p:nvPr/>
          </p:nvSpPr>
          <p:spPr bwMode="auto">
            <a:xfrm rot="5400000">
              <a:off x="3792" y="3072"/>
              <a:ext cx="432" cy="240"/>
            </a:xfrm>
            <a:prstGeom prst="curvedDownArrow">
              <a:avLst>
                <a:gd name="adj1" fmla="val 36000"/>
                <a:gd name="adj2" fmla="val 72000"/>
                <a:gd name="adj3" fmla="val 3333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0446" name="Text Box 30"/>
            <p:cNvSpPr txBox="1">
              <a:spLocks noChangeArrowheads="1"/>
            </p:cNvSpPr>
            <p:nvPr/>
          </p:nvSpPr>
          <p:spPr bwMode="auto">
            <a:xfrm>
              <a:off x="4176" y="283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大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172200" y="5715000"/>
            <a:ext cx="946150" cy="838200"/>
            <a:chOff x="3888" y="3552"/>
            <a:chExt cx="596" cy="528"/>
          </a:xfrm>
        </p:grpSpPr>
        <p:sp>
          <p:nvSpPr>
            <p:cNvPr id="700448" name="Text Box 32"/>
            <p:cNvSpPr txBox="1">
              <a:spLocks noChangeArrowheads="1"/>
            </p:cNvSpPr>
            <p:nvPr/>
          </p:nvSpPr>
          <p:spPr bwMode="auto">
            <a:xfrm>
              <a:off x="4176" y="35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大</a:t>
              </a:r>
            </a:p>
          </p:txBody>
        </p:sp>
        <p:sp>
          <p:nvSpPr>
            <p:cNvPr id="700449" name="AutoShape 33"/>
            <p:cNvSpPr>
              <a:spLocks noChangeArrowheads="1"/>
            </p:cNvSpPr>
            <p:nvPr/>
          </p:nvSpPr>
          <p:spPr bwMode="auto">
            <a:xfrm rot="5400000">
              <a:off x="3792" y="3744"/>
              <a:ext cx="432" cy="240"/>
            </a:xfrm>
            <a:prstGeom prst="curvedDownArrow">
              <a:avLst>
                <a:gd name="adj1" fmla="val 36000"/>
                <a:gd name="adj2" fmla="val 72000"/>
                <a:gd name="adj3" fmla="val 33333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0450" name="Text Box 34"/>
          <p:cNvSpPr txBox="1">
            <a:spLocks noChangeArrowheads="1"/>
          </p:cNvSpPr>
          <p:nvPr/>
        </p:nvSpPr>
        <p:spPr bwMode="auto">
          <a:xfrm>
            <a:off x="7070725" y="4821238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正确</a:t>
            </a:r>
          </a:p>
        </p:txBody>
      </p:sp>
      <p:sp>
        <p:nvSpPr>
          <p:cNvPr id="700451" name="Text Box 35"/>
          <p:cNvSpPr txBox="1">
            <a:spLocks noChangeArrowheads="1"/>
          </p:cNvSpPr>
          <p:nvPr/>
        </p:nvSpPr>
        <p:spPr bwMode="auto">
          <a:xfrm>
            <a:off x="7086600" y="59436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正确</a:t>
            </a:r>
          </a:p>
        </p:txBody>
      </p:sp>
      <p:sp>
        <p:nvSpPr>
          <p:cNvPr id="700452" name="Text Box 36"/>
          <p:cNvSpPr txBox="1">
            <a:spLocks noChangeArrowheads="1"/>
          </p:cNvSpPr>
          <p:nvPr/>
        </p:nvSpPr>
        <p:spPr bwMode="auto">
          <a:xfrm>
            <a:off x="6477000" y="2012950"/>
            <a:ext cx="1339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0,10101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00453" name="Text Box 37"/>
          <p:cNvSpPr txBox="1">
            <a:spLocks noChangeArrowheads="1"/>
          </p:cNvSpPr>
          <p:nvPr/>
        </p:nvSpPr>
        <p:spPr bwMode="auto">
          <a:xfrm>
            <a:off x="6477000" y="2570163"/>
            <a:ext cx="1339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1,01011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00454" name="Text Box 38"/>
          <p:cNvSpPr txBox="1">
            <a:spLocks noChangeArrowheads="1"/>
          </p:cNvSpPr>
          <p:nvPr/>
        </p:nvSpPr>
        <p:spPr bwMode="auto">
          <a:xfrm>
            <a:off x="6477000" y="3103563"/>
            <a:ext cx="1339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0,11111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00455" name="Text Box 39"/>
          <p:cNvSpPr txBox="1">
            <a:spLocks noChangeArrowheads="1"/>
          </p:cNvSpPr>
          <p:nvPr/>
        </p:nvSpPr>
        <p:spPr bwMode="auto">
          <a:xfrm>
            <a:off x="6477000" y="3657600"/>
            <a:ext cx="1339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1,00001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00456" name="Text Box 40"/>
          <p:cNvSpPr txBox="1">
            <a:spLocks noChangeArrowheads="1"/>
          </p:cNvSpPr>
          <p:nvPr/>
        </p:nvSpPr>
        <p:spPr bwMode="auto">
          <a:xfrm>
            <a:off x="4114800" y="2012950"/>
            <a:ext cx="1276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+10101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00457" name="Text Box 41"/>
          <p:cNvSpPr txBox="1">
            <a:spLocks noChangeArrowheads="1"/>
          </p:cNvSpPr>
          <p:nvPr/>
        </p:nvSpPr>
        <p:spPr bwMode="auto">
          <a:xfrm>
            <a:off x="4114800" y="2570163"/>
            <a:ext cx="1276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10101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00458" name="Text Box 42"/>
          <p:cNvSpPr txBox="1">
            <a:spLocks noChangeArrowheads="1"/>
          </p:cNvSpPr>
          <p:nvPr/>
        </p:nvSpPr>
        <p:spPr bwMode="auto">
          <a:xfrm>
            <a:off x="4114800" y="3103563"/>
            <a:ext cx="1276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+11111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00459" name="Text Box 43"/>
          <p:cNvSpPr txBox="1">
            <a:spLocks noChangeArrowheads="1"/>
          </p:cNvSpPr>
          <p:nvPr/>
        </p:nvSpPr>
        <p:spPr bwMode="auto">
          <a:xfrm>
            <a:off x="4114800" y="3657600"/>
            <a:ext cx="1276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11111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00460" name="Text Box 44"/>
          <p:cNvSpPr txBox="1">
            <a:spLocks noChangeArrowheads="1"/>
          </p:cNvSpPr>
          <p:nvPr/>
        </p:nvSpPr>
        <p:spPr bwMode="auto">
          <a:xfrm>
            <a:off x="4648200" y="4572000"/>
            <a:ext cx="1543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110101</a:t>
            </a:r>
          </a:p>
        </p:txBody>
      </p:sp>
      <p:sp>
        <p:nvSpPr>
          <p:cNvPr id="700461" name="Text Box 45"/>
          <p:cNvSpPr txBox="1">
            <a:spLocks noChangeArrowheads="1"/>
          </p:cNvSpPr>
          <p:nvPr/>
        </p:nvSpPr>
        <p:spPr bwMode="auto">
          <a:xfrm>
            <a:off x="4648200" y="5110163"/>
            <a:ext cx="1543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001011</a:t>
            </a:r>
          </a:p>
        </p:txBody>
      </p:sp>
      <p:sp>
        <p:nvSpPr>
          <p:cNvPr id="700462" name="Text Box 46"/>
          <p:cNvSpPr txBox="1">
            <a:spLocks noChangeArrowheads="1"/>
          </p:cNvSpPr>
          <p:nvPr/>
        </p:nvSpPr>
        <p:spPr bwMode="auto">
          <a:xfrm>
            <a:off x="4648200" y="5648325"/>
            <a:ext cx="1543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111111</a:t>
            </a:r>
          </a:p>
        </p:txBody>
      </p:sp>
      <p:sp>
        <p:nvSpPr>
          <p:cNvPr id="700463" name="Text Box 47"/>
          <p:cNvSpPr txBox="1">
            <a:spLocks noChangeArrowheads="1"/>
          </p:cNvSpPr>
          <p:nvPr/>
        </p:nvSpPr>
        <p:spPr bwMode="auto">
          <a:xfrm>
            <a:off x="4648200" y="6186488"/>
            <a:ext cx="1543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000001</a:t>
            </a:r>
          </a:p>
        </p:txBody>
      </p:sp>
      <p:sp>
        <p:nvSpPr>
          <p:cNvPr id="700464" name="Text Box 48"/>
          <p:cNvSpPr txBox="1">
            <a:spLocks noChangeArrowheads="1"/>
          </p:cNvSpPr>
          <p:nvPr/>
        </p:nvSpPr>
        <p:spPr bwMode="auto">
          <a:xfrm>
            <a:off x="4114800" y="1447800"/>
            <a:ext cx="198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二进制</a:t>
            </a:r>
          </a:p>
        </p:txBody>
      </p:sp>
      <p:sp>
        <p:nvSpPr>
          <p:cNvPr id="700465" name="Text Box 49"/>
          <p:cNvSpPr txBox="1">
            <a:spLocks noChangeArrowheads="1"/>
          </p:cNvSpPr>
          <p:nvPr/>
        </p:nvSpPr>
        <p:spPr bwMode="auto">
          <a:xfrm>
            <a:off x="6705600" y="1447800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补码</a:t>
            </a:r>
          </a:p>
        </p:txBody>
      </p:sp>
      <p:sp>
        <p:nvSpPr>
          <p:cNvPr id="700466" name="Rectangle 5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700467" name="AutoShape 5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0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0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0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0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0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0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0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0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0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70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70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autoUpdateAnimBg="0"/>
      <p:bldP spid="700420" grpId="0" autoUpdateAnimBg="0"/>
      <p:bldP spid="700421" grpId="0" autoUpdateAnimBg="0"/>
      <p:bldP spid="700427" grpId="0" autoUpdateAnimBg="0"/>
      <p:bldP spid="700428" grpId="0" autoUpdateAnimBg="0"/>
      <p:bldP spid="700429" grpId="0" autoUpdateAnimBg="0"/>
      <p:bldP spid="700442" grpId="0" autoUpdateAnimBg="0"/>
      <p:bldP spid="700443" grpId="0" autoUpdateAnimBg="0"/>
      <p:bldP spid="700450" grpId="0" autoUpdateAnimBg="0"/>
      <p:bldP spid="700451" grpId="0" autoUpdateAnimBg="0"/>
      <p:bldP spid="700452" grpId="0" autoUpdateAnimBg="0"/>
      <p:bldP spid="700453" grpId="0" autoUpdateAnimBg="0"/>
      <p:bldP spid="700454" grpId="0" autoUpdateAnimBg="0"/>
      <p:bldP spid="700455" grpId="0" autoUpdateAnimBg="0"/>
      <p:bldP spid="700456" grpId="0" autoUpdateAnimBg="0"/>
      <p:bldP spid="700457" grpId="0" autoUpdateAnimBg="0"/>
      <p:bldP spid="700458" grpId="0" autoUpdateAnimBg="0"/>
      <p:bldP spid="700459" grpId="0" autoUpdateAnimBg="0"/>
      <p:bldP spid="700460" grpId="0" autoUpdateAnimBg="0"/>
      <p:bldP spid="700461" grpId="0" autoUpdateAnimBg="0"/>
      <p:bldP spid="700462" grpId="0" autoUpdateAnimBg="0"/>
      <p:bldP spid="700463" grpId="0" autoUpdateAnimBg="0"/>
      <p:bldP spid="700464" grpId="0" autoUpdateAnimBg="0"/>
      <p:bldP spid="70046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495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(1) 移码定义</a:t>
            </a:r>
          </a:p>
        </p:txBody>
      </p:sp>
      <p:sp>
        <p:nvSpPr>
          <p:cNvPr id="701443" name="Text Box 3"/>
          <p:cNvSpPr txBox="1">
            <a:spLocks noChangeArrowheads="1"/>
          </p:cNvSpPr>
          <p:nvPr/>
        </p:nvSpPr>
        <p:spPr bwMode="auto">
          <a:xfrm>
            <a:off x="1508125" y="1571625"/>
            <a:ext cx="557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为真值，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为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整数的位数</a:t>
            </a:r>
          </a:p>
        </p:txBody>
      </p:sp>
      <p:sp>
        <p:nvSpPr>
          <p:cNvPr id="701444" name="Text Box 4"/>
          <p:cNvSpPr txBox="1">
            <a:spLocks noChangeArrowheads="1"/>
          </p:cNvSpPr>
          <p:nvPr/>
        </p:nvSpPr>
        <p:spPr bwMode="auto">
          <a:xfrm>
            <a:off x="2270125" y="2159000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移码在数轴上的表示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32075" y="2667000"/>
            <a:ext cx="4756150" cy="1730375"/>
            <a:chOff x="1658" y="1680"/>
            <a:chExt cx="2996" cy="1090"/>
          </a:xfrm>
        </p:grpSpPr>
        <p:sp>
          <p:nvSpPr>
            <p:cNvPr id="701446" name="Line 6"/>
            <p:cNvSpPr>
              <a:spLocks noChangeShapeType="1"/>
            </p:cNvSpPr>
            <p:nvPr/>
          </p:nvSpPr>
          <p:spPr bwMode="auto">
            <a:xfrm>
              <a:off x="2107" y="1968"/>
              <a:ext cx="199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1447" name="Line 7"/>
            <p:cNvSpPr>
              <a:spLocks noChangeShapeType="1"/>
            </p:cNvSpPr>
            <p:nvPr/>
          </p:nvSpPr>
          <p:spPr bwMode="auto">
            <a:xfrm>
              <a:off x="1658" y="2448"/>
              <a:ext cx="201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1448" name="Freeform 8"/>
            <p:cNvSpPr>
              <a:spLocks/>
            </p:cNvSpPr>
            <p:nvPr/>
          </p:nvSpPr>
          <p:spPr bwMode="auto">
            <a:xfrm>
              <a:off x="1985" y="1968"/>
              <a:ext cx="489" cy="486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0" y="486"/>
                </a:cxn>
              </a:cxnLst>
              <a:rect l="0" t="0" r="r" b="b"/>
              <a:pathLst>
                <a:path w="489" h="486">
                  <a:moveTo>
                    <a:pt x="489" y="0"/>
                  </a:moveTo>
                  <a:lnTo>
                    <a:pt x="0" y="48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1449" name="Freeform 9"/>
            <p:cNvSpPr>
              <a:spLocks/>
            </p:cNvSpPr>
            <p:nvPr/>
          </p:nvSpPr>
          <p:spPr bwMode="auto">
            <a:xfrm>
              <a:off x="2657" y="1968"/>
              <a:ext cx="489" cy="486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0" y="486"/>
                </a:cxn>
              </a:cxnLst>
              <a:rect l="0" t="0" r="r" b="b"/>
              <a:pathLst>
                <a:path w="489" h="486">
                  <a:moveTo>
                    <a:pt x="489" y="0"/>
                  </a:moveTo>
                  <a:lnTo>
                    <a:pt x="0" y="48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1450" name="Freeform 10"/>
            <p:cNvSpPr>
              <a:spLocks/>
            </p:cNvSpPr>
            <p:nvPr/>
          </p:nvSpPr>
          <p:spPr bwMode="auto">
            <a:xfrm>
              <a:off x="3338" y="1968"/>
              <a:ext cx="489" cy="486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0" y="486"/>
                </a:cxn>
              </a:cxnLst>
              <a:rect l="0" t="0" r="r" b="b"/>
              <a:pathLst>
                <a:path w="489" h="486">
                  <a:moveTo>
                    <a:pt x="489" y="0"/>
                  </a:moveTo>
                  <a:lnTo>
                    <a:pt x="0" y="48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1451" name="Text Box 11"/>
            <p:cNvSpPr txBox="1">
              <a:spLocks noChangeArrowheads="1"/>
            </p:cNvSpPr>
            <p:nvPr/>
          </p:nvSpPr>
          <p:spPr bwMode="auto">
            <a:xfrm>
              <a:off x="4106" y="187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[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000" baseline="-25000">
                  <a:latin typeface="Times New Roman" pitchFamily="18" charset="0"/>
                </a:rPr>
                <a:t>移码</a:t>
              </a:r>
            </a:p>
          </p:txBody>
        </p:sp>
        <p:sp>
          <p:nvSpPr>
            <p:cNvPr id="701452" name="Text Box 12"/>
            <p:cNvSpPr txBox="1">
              <a:spLocks noChangeArrowheads="1"/>
            </p:cNvSpPr>
            <p:nvPr/>
          </p:nvSpPr>
          <p:spPr bwMode="auto">
            <a:xfrm>
              <a:off x="3616" y="1680"/>
              <a:ext cx="6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  <a:r>
                <a:rPr lang="en-US" altLang="zh-CN" sz="3200" baseline="40000">
                  <a:latin typeface="Times New Roman" pitchFamily="18" charset="0"/>
                </a:rPr>
                <a:t>+1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01453" name="Text Box 13"/>
            <p:cNvSpPr txBox="1">
              <a:spLocks noChangeArrowheads="1"/>
            </p:cNvSpPr>
            <p:nvPr/>
          </p:nvSpPr>
          <p:spPr bwMode="auto">
            <a:xfrm>
              <a:off x="3103" y="168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01454" name="Text Box 14"/>
            <p:cNvSpPr txBox="1">
              <a:spLocks noChangeArrowheads="1"/>
            </p:cNvSpPr>
            <p:nvPr/>
          </p:nvSpPr>
          <p:spPr bwMode="auto">
            <a:xfrm>
              <a:off x="3135" y="2482"/>
              <a:ext cx="5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  <a:r>
                <a:rPr lang="en-US" altLang="zh-CN" sz="2400" baseline="300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01455" name="Text Box 15"/>
            <p:cNvSpPr txBox="1">
              <a:spLocks noChangeArrowheads="1"/>
            </p:cNvSpPr>
            <p:nvPr/>
          </p:nvSpPr>
          <p:spPr bwMode="auto">
            <a:xfrm>
              <a:off x="1850" y="2482"/>
              <a:ext cx="4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01456" name="Text Box 16"/>
            <p:cNvSpPr txBox="1">
              <a:spLocks noChangeArrowheads="1"/>
            </p:cNvSpPr>
            <p:nvPr/>
          </p:nvSpPr>
          <p:spPr bwMode="auto">
            <a:xfrm>
              <a:off x="2560" y="248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01457" name="Text Box 17"/>
            <p:cNvSpPr txBox="1">
              <a:spLocks noChangeArrowheads="1"/>
            </p:cNvSpPr>
            <p:nvPr/>
          </p:nvSpPr>
          <p:spPr bwMode="auto">
            <a:xfrm>
              <a:off x="2426" y="168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01458" name="Text Box 18"/>
            <p:cNvSpPr txBox="1">
              <a:spLocks noChangeArrowheads="1"/>
            </p:cNvSpPr>
            <p:nvPr/>
          </p:nvSpPr>
          <p:spPr bwMode="auto">
            <a:xfrm>
              <a:off x="3674" y="2342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真值</a:t>
              </a:r>
            </a:p>
          </p:txBody>
        </p:sp>
      </p:grpSp>
      <p:sp>
        <p:nvSpPr>
          <p:cNvPr id="701459" name="Text Box 19"/>
          <p:cNvSpPr txBox="1">
            <a:spLocks noChangeArrowheads="1"/>
          </p:cNvSpPr>
          <p:nvPr/>
        </p:nvSpPr>
        <p:spPr bwMode="auto">
          <a:xfrm>
            <a:off x="990600" y="4352925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sp>
        <p:nvSpPr>
          <p:cNvPr id="701460" name="Text Box 20"/>
          <p:cNvSpPr txBox="1">
            <a:spLocks noChangeArrowheads="1"/>
          </p:cNvSpPr>
          <p:nvPr/>
        </p:nvSpPr>
        <p:spPr bwMode="auto">
          <a:xfrm>
            <a:off x="2025650" y="4343400"/>
            <a:ext cx="452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10100</a:t>
            </a:r>
          </a:p>
        </p:txBody>
      </p:sp>
      <p:sp>
        <p:nvSpPr>
          <p:cNvPr id="701461" name="Text Box 21"/>
          <p:cNvSpPr txBox="1">
            <a:spLocks noChangeArrowheads="1"/>
          </p:cNvSpPr>
          <p:nvPr/>
        </p:nvSpPr>
        <p:spPr bwMode="auto">
          <a:xfrm>
            <a:off x="1524000" y="4906963"/>
            <a:ext cx="373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移</a:t>
            </a:r>
            <a:r>
              <a:rPr lang="zh-CN" altLang="en-US" sz="2800">
                <a:latin typeface="Times New Roman" pitchFamily="18" charset="0"/>
              </a:rPr>
              <a:t> = 2</a:t>
            </a:r>
            <a:r>
              <a:rPr lang="zh-CN" altLang="en-US" sz="3200" baseline="40000">
                <a:latin typeface="Times New Roman" pitchFamily="18" charset="0"/>
              </a:rPr>
              <a:t>5</a:t>
            </a:r>
            <a:r>
              <a:rPr lang="zh-CN" altLang="en-US" sz="2800">
                <a:latin typeface="Times New Roman" pitchFamily="18" charset="0"/>
              </a:rPr>
              <a:t> + 10100</a:t>
            </a:r>
          </a:p>
        </p:txBody>
      </p:sp>
      <p:sp>
        <p:nvSpPr>
          <p:cNvPr id="701462" name="Text Box 22"/>
          <p:cNvSpPr txBox="1">
            <a:spLocks noChangeArrowheads="1"/>
          </p:cNvSpPr>
          <p:nvPr/>
        </p:nvSpPr>
        <p:spPr bwMode="auto">
          <a:xfrm>
            <a:off x="6553200" y="5273675"/>
            <a:ext cx="2590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用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逗号 </a:t>
            </a:r>
            <a:r>
              <a:rPr lang="zh-CN" altLang="en-US" sz="2400">
                <a:latin typeface="Times New Roman" pitchFamily="18" charset="0"/>
              </a:rPr>
              <a:t>将符号位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和数值部分隔开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01463" name="Text Box 23"/>
          <p:cNvSpPr txBox="1">
            <a:spLocks noChangeArrowheads="1"/>
          </p:cNvSpPr>
          <p:nvPr/>
        </p:nvSpPr>
        <p:spPr bwMode="auto">
          <a:xfrm>
            <a:off x="2022475" y="54864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10100</a:t>
            </a:r>
          </a:p>
        </p:txBody>
      </p:sp>
      <p:sp>
        <p:nvSpPr>
          <p:cNvPr id="701464" name="Text Box 24"/>
          <p:cNvSpPr txBox="1">
            <a:spLocks noChangeArrowheads="1"/>
          </p:cNvSpPr>
          <p:nvPr/>
        </p:nvSpPr>
        <p:spPr bwMode="auto">
          <a:xfrm>
            <a:off x="1524000" y="6030913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移</a:t>
            </a:r>
            <a:r>
              <a:rPr lang="zh-CN" altLang="en-US" sz="2800">
                <a:latin typeface="Times New Roman" pitchFamily="18" charset="0"/>
              </a:rPr>
              <a:t> = 2</a:t>
            </a:r>
            <a:r>
              <a:rPr lang="zh-CN" altLang="en-US" sz="3200" baseline="40000">
                <a:latin typeface="Times New Roman" pitchFamily="18" charset="0"/>
              </a:rPr>
              <a:t>5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10100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431925" y="914400"/>
            <a:ext cx="5172075" cy="579438"/>
            <a:chOff x="902" y="576"/>
            <a:chExt cx="3258" cy="365"/>
          </a:xfrm>
        </p:grpSpPr>
        <p:sp>
          <p:nvSpPr>
            <p:cNvPr id="701466" name="Text Box 26"/>
            <p:cNvSpPr txBox="1">
              <a:spLocks noChangeArrowheads="1"/>
            </p:cNvSpPr>
            <p:nvPr/>
          </p:nvSpPr>
          <p:spPr bwMode="auto">
            <a:xfrm>
              <a:off x="902" y="576"/>
              <a:ext cx="3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移</a:t>
              </a:r>
              <a:r>
                <a:rPr lang="zh-CN" altLang="en-US" sz="3200">
                  <a:latin typeface="Times New Roman" pitchFamily="18" charset="0"/>
                </a:rPr>
                <a:t> = 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  <a:r>
                <a:rPr lang="en-US" altLang="zh-CN" sz="3200">
                  <a:latin typeface="Times New Roman" pitchFamily="18" charset="0"/>
                </a:rPr>
                <a:t> +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（2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＞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≥</a:t>
              </a:r>
              <a:r>
                <a:rPr lang="en-US" altLang="zh-CN" sz="3200">
                  <a:latin typeface="Times New Roman" pitchFamily="18" charset="0"/>
                </a:rPr>
                <a:t>   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  <a:r>
                <a:rPr lang="en-US" altLang="zh-CN" sz="3200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701467" name="Line 27"/>
            <p:cNvSpPr>
              <a:spLocks noChangeShapeType="1"/>
            </p:cNvSpPr>
            <p:nvPr/>
          </p:nvSpPr>
          <p:spPr bwMode="auto">
            <a:xfrm>
              <a:off x="3420" y="76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01468" name="Text Box 28"/>
          <p:cNvSpPr txBox="1">
            <a:spLocks noChangeArrowheads="1"/>
          </p:cNvSpPr>
          <p:nvPr/>
        </p:nvSpPr>
        <p:spPr bwMode="auto">
          <a:xfrm>
            <a:off x="4235450" y="4906963"/>
            <a:ext cx="163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1,10100</a:t>
            </a:r>
          </a:p>
        </p:txBody>
      </p:sp>
      <p:sp>
        <p:nvSpPr>
          <p:cNvPr id="701469" name="Text Box 29"/>
          <p:cNvSpPr txBox="1">
            <a:spLocks noChangeArrowheads="1"/>
          </p:cNvSpPr>
          <p:nvPr/>
        </p:nvSpPr>
        <p:spPr bwMode="auto">
          <a:xfrm>
            <a:off x="4235450" y="6030913"/>
            <a:ext cx="163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0,01100</a:t>
            </a:r>
          </a:p>
        </p:txBody>
      </p:sp>
      <p:sp>
        <p:nvSpPr>
          <p:cNvPr id="701470" name="Freeform 30"/>
          <p:cNvSpPr>
            <a:spLocks/>
          </p:cNvSpPr>
          <p:nvPr/>
        </p:nvSpPr>
        <p:spPr bwMode="auto">
          <a:xfrm>
            <a:off x="4806950" y="5360988"/>
            <a:ext cx="1746250" cy="430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"/>
              </a:cxn>
              <a:cxn ang="0">
                <a:pos x="1152" y="240"/>
              </a:cxn>
            </a:cxnLst>
            <a:rect l="0" t="0" r="r" b="b"/>
            <a:pathLst>
              <a:path w="1152" h="240">
                <a:moveTo>
                  <a:pt x="0" y="0"/>
                </a:moveTo>
                <a:lnTo>
                  <a:pt x="0" y="240"/>
                </a:lnTo>
                <a:lnTo>
                  <a:pt x="1152" y="24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1471" name="Freeform 31"/>
          <p:cNvSpPr>
            <a:spLocks/>
          </p:cNvSpPr>
          <p:nvPr/>
        </p:nvSpPr>
        <p:spPr bwMode="auto">
          <a:xfrm>
            <a:off x="4840288" y="6224588"/>
            <a:ext cx="2819400" cy="5334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0" y="336"/>
              </a:cxn>
              <a:cxn ang="0">
                <a:pos x="1776" y="336"/>
              </a:cxn>
              <a:cxn ang="0">
                <a:pos x="1776" y="0"/>
              </a:cxn>
            </a:cxnLst>
            <a:rect l="0" t="0" r="r" b="b"/>
            <a:pathLst>
              <a:path w="1776" h="336">
                <a:moveTo>
                  <a:pt x="0" y="192"/>
                </a:moveTo>
                <a:lnTo>
                  <a:pt x="0" y="336"/>
                </a:lnTo>
                <a:lnTo>
                  <a:pt x="1776" y="336"/>
                </a:lnTo>
                <a:lnTo>
                  <a:pt x="177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1472" name="Rectangle 3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701473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70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0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0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0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70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autoUpdateAnimBg="0"/>
      <p:bldP spid="701444" grpId="0" autoUpdateAnimBg="0"/>
      <p:bldP spid="701459" grpId="0" autoUpdateAnimBg="0"/>
      <p:bldP spid="701460" grpId="0" autoUpdateAnimBg="0"/>
      <p:bldP spid="701461" grpId="0" autoUpdateAnimBg="0"/>
      <p:bldP spid="701462" grpId="0" autoUpdateAnimBg="0"/>
      <p:bldP spid="701463" grpId="0" autoUpdateAnimBg="0"/>
      <p:bldP spid="701464" grpId="0" autoUpdateAnimBg="0"/>
      <p:bldP spid="701468" grpId="0" autoUpdateAnimBg="0"/>
      <p:bldP spid="701469" grpId="0" autoUpdateAnimBg="0"/>
      <p:bldP spid="701470" grpId="0" animBg="1"/>
      <p:bldP spid="7014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1203325"/>
            <a:ext cx="8610600" cy="4457700"/>
            <a:chOff x="240" y="758"/>
            <a:chExt cx="5424" cy="2808"/>
          </a:xfrm>
        </p:grpSpPr>
        <p:sp>
          <p:nvSpPr>
            <p:cNvPr id="350211" name="Text Box 3"/>
            <p:cNvSpPr txBox="1">
              <a:spLocks noChangeArrowheads="1"/>
            </p:cNvSpPr>
            <p:nvPr/>
          </p:nvSpPr>
          <p:spPr bwMode="auto">
            <a:xfrm>
              <a:off x="4651" y="3298"/>
              <a:ext cx="8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DMA</a:t>
              </a:r>
              <a:r>
                <a:rPr lang="zh-CN" altLang="en-US" sz="2000">
                  <a:latin typeface="Times New Roman" pitchFamily="18" charset="0"/>
                </a:rPr>
                <a:t>接口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40" y="758"/>
              <a:ext cx="5424" cy="2808"/>
              <a:chOff x="240" y="758"/>
              <a:chExt cx="5424" cy="2808"/>
            </a:xfrm>
          </p:grpSpPr>
          <p:sp>
            <p:nvSpPr>
              <p:cNvPr id="350213" name="Rectangle 5"/>
              <p:cNvSpPr>
                <a:spLocks noChangeArrowheads="1"/>
              </p:cNvSpPr>
              <p:nvPr/>
            </p:nvSpPr>
            <p:spPr bwMode="auto">
              <a:xfrm>
                <a:off x="1920" y="1541"/>
                <a:ext cx="3547" cy="20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432" y="1495"/>
                <a:ext cx="528" cy="2071"/>
                <a:chOff x="288" y="1200"/>
                <a:chExt cx="528" cy="2160"/>
              </a:xfrm>
            </p:grpSpPr>
            <p:sp>
              <p:nvSpPr>
                <p:cNvPr id="35021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22" y="1870"/>
                  <a:ext cx="277" cy="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主</a:t>
                  </a:r>
                </a:p>
                <a:p>
                  <a:pPr>
                    <a:spcBef>
                      <a:spcPct val="0"/>
                    </a:spcBef>
                  </a:pPr>
                  <a:endParaRPr lang="zh-CN" altLang="en-US" sz="2000">
                    <a:latin typeface="Times New Roman" pitchFamily="18" charset="0"/>
                  </a:endParaRPr>
                </a:p>
                <a:p>
                  <a:pPr>
                    <a:spcBef>
                      <a:spcPct val="0"/>
                    </a:spcBef>
                  </a:pPr>
                  <a:endParaRPr lang="zh-CN" altLang="en-US" sz="2000">
                    <a:latin typeface="Times New Roman" pitchFamily="18" charset="0"/>
                  </a:endParaRP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存</a:t>
                  </a:r>
                </a:p>
              </p:txBody>
            </p:sp>
            <p:sp>
              <p:nvSpPr>
                <p:cNvPr id="350216" name="Rectangle 8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1104" y="1495"/>
                <a:ext cx="528" cy="2071"/>
                <a:chOff x="816" y="1200"/>
                <a:chExt cx="528" cy="2160"/>
              </a:xfrm>
            </p:grpSpPr>
            <p:sp>
              <p:nvSpPr>
                <p:cNvPr id="3502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64" y="2054"/>
                  <a:ext cx="446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CPU</a:t>
                  </a:r>
                  <a:endParaRPr lang="zh-CN" altLang="en-US" sz="2000">
                    <a:latin typeface="Times New Roman" pitchFamily="18" charset="0"/>
                  </a:endParaRPr>
                </a:p>
              </p:txBody>
            </p:sp>
            <p:sp>
              <p:nvSpPr>
                <p:cNvPr id="350219" name="Rectangle 11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50220" name="AutoShape 12"/>
              <p:cNvSpPr>
                <a:spLocks noChangeArrowheads="1"/>
              </p:cNvSpPr>
              <p:nvPr/>
            </p:nvSpPr>
            <p:spPr bwMode="auto">
              <a:xfrm>
                <a:off x="240" y="758"/>
                <a:ext cx="5424" cy="138"/>
              </a:xfrm>
              <a:prstGeom prst="leftRightArrow">
                <a:avLst>
                  <a:gd name="adj1" fmla="val 56769"/>
                  <a:gd name="adj2" fmla="val 18978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0221" name="AutoShape 13"/>
              <p:cNvSpPr>
                <a:spLocks noChangeArrowheads="1"/>
              </p:cNvSpPr>
              <p:nvPr/>
            </p:nvSpPr>
            <p:spPr bwMode="auto">
              <a:xfrm>
                <a:off x="1248" y="850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350222" name="AutoShape 14"/>
              <p:cNvSpPr>
                <a:spLocks noChangeArrowheads="1"/>
              </p:cNvSpPr>
              <p:nvPr/>
            </p:nvSpPr>
            <p:spPr bwMode="auto">
              <a:xfrm>
                <a:off x="624" y="850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50223" name="Text Box 15"/>
          <p:cNvSpPr txBox="1">
            <a:spLocks noChangeArrowheads="1"/>
          </p:cNvSpPr>
          <p:nvPr/>
        </p:nvSpPr>
        <p:spPr bwMode="auto">
          <a:xfrm>
            <a:off x="441325" y="273050"/>
            <a:ext cx="4130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</a:t>
            </a:r>
            <a:r>
              <a:rPr lang="en-US" altLang="zh-CN" sz="3600">
                <a:latin typeface="Times New Roman" pitchFamily="18" charset="0"/>
              </a:rPr>
              <a:t>DMA </a:t>
            </a:r>
            <a:r>
              <a:rPr lang="zh-CN" altLang="en-US" sz="3600">
                <a:latin typeface="Times New Roman" pitchFamily="18" charset="0"/>
              </a:rPr>
              <a:t>接口组成</a:t>
            </a: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352800" y="2665413"/>
            <a:ext cx="868363" cy="2338387"/>
            <a:chOff x="2112" y="1679"/>
            <a:chExt cx="547" cy="1473"/>
          </a:xfrm>
        </p:grpSpPr>
        <p:sp>
          <p:nvSpPr>
            <p:cNvPr id="350225" name="Text Box 17"/>
            <p:cNvSpPr txBox="1">
              <a:spLocks noChangeArrowheads="1"/>
            </p:cNvSpPr>
            <p:nvPr/>
          </p:nvSpPr>
          <p:spPr bwMode="auto">
            <a:xfrm>
              <a:off x="2160" y="1848"/>
              <a:ext cx="499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DMA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控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制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逻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辑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350226" name="Rectangle 18"/>
            <p:cNvSpPr>
              <a:spLocks noChangeArrowheads="1"/>
            </p:cNvSpPr>
            <p:nvPr/>
          </p:nvSpPr>
          <p:spPr bwMode="auto">
            <a:xfrm>
              <a:off x="2112" y="1679"/>
              <a:ext cx="528" cy="14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953000" y="2665413"/>
            <a:ext cx="838200" cy="2338387"/>
            <a:chOff x="3120" y="1679"/>
            <a:chExt cx="528" cy="1473"/>
          </a:xfrm>
        </p:grpSpPr>
        <p:sp>
          <p:nvSpPr>
            <p:cNvPr id="350228" name="Text Box 20"/>
            <p:cNvSpPr txBox="1">
              <a:spLocks noChangeArrowheads="1"/>
            </p:cNvSpPr>
            <p:nvPr/>
          </p:nvSpPr>
          <p:spPr bwMode="auto">
            <a:xfrm>
              <a:off x="3168" y="1984"/>
              <a:ext cx="357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中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断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机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构</a:t>
              </a:r>
            </a:p>
          </p:txBody>
        </p:sp>
        <p:sp>
          <p:nvSpPr>
            <p:cNvPr id="350229" name="Rectangle 21"/>
            <p:cNvSpPr>
              <a:spLocks noChangeArrowheads="1"/>
            </p:cNvSpPr>
            <p:nvPr/>
          </p:nvSpPr>
          <p:spPr bwMode="auto">
            <a:xfrm>
              <a:off x="3120" y="1679"/>
              <a:ext cx="528" cy="14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6300788" y="6096000"/>
            <a:ext cx="701675" cy="438150"/>
            <a:chOff x="3921" y="3840"/>
            <a:chExt cx="442" cy="276"/>
          </a:xfrm>
        </p:grpSpPr>
        <p:sp>
          <p:nvSpPr>
            <p:cNvPr id="350231" name="Text Box 23"/>
            <p:cNvSpPr txBox="1">
              <a:spLocks noChangeArrowheads="1"/>
            </p:cNvSpPr>
            <p:nvPr/>
          </p:nvSpPr>
          <p:spPr bwMode="auto">
            <a:xfrm>
              <a:off x="3921" y="384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设备</a:t>
              </a:r>
            </a:p>
          </p:txBody>
        </p:sp>
        <p:sp>
          <p:nvSpPr>
            <p:cNvPr id="350232" name="Rectangle 24"/>
            <p:cNvSpPr>
              <a:spLocks noChangeArrowheads="1"/>
            </p:cNvSpPr>
            <p:nvPr/>
          </p:nvSpPr>
          <p:spPr bwMode="auto">
            <a:xfrm>
              <a:off x="3931" y="3840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0233" name="AutoShape 25"/>
          <p:cNvSpPr>
            <a:spLocks noChangeArrowheads="1"/>
          </p:cNvSpPr>
          <p:nvPr/>
        </p:nvSpPr>
        <p:spPr bwMode="auto">
          <a:xfrm>
            <a:off x="6553200" y="5562600"/>
            <a:ext cx="228600" cy="533400"/>
          </a:xfrm>
          <a:prstGeom prst="upDownArrow">
            <a:avLst>
              <a:gd name="adj1" fmla="val 50000"/>
              <a:gd name="adj2" fmla="val 4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2738438" y="1349375"/>
            <a:ext cx="919162" cy="1316038"/>
            <a:chOff x="1725" y="850"/>
            <a:chExt cx="579" cy="829"/>
          </a:xfrm>
        </p:grpSpPr>
        <p:sp>
          <p:nvSpPr>
            <p:cNvPr id="350235" name="Line 27"/>
            <p:cNvSpPr>
              <a:spLocks noChangeShapeType="1"/>
            </p:cNvSpPr>
            <p:nvPr/>
          </p:nvSpPr>
          <p:spPr bwMode="auto">
            <a:xfrm rot="10800000" flipV="1">
              <a:off x="2256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0236" name="Text Box 28"/>
            <p:cNvSpPr txBox="1">
              <a:spLocks noChangeArrowheads="1"/>
            </p:cNvSpPr>
            <p:nvPr/>
          </p:nvSpPr>
          <p:spPr bwMode="auto">
            <a:xfrm>
              <a:off x="1725" y="1089"/>
              <a:ext cx="5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HLDA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7154863" y="2665413"/>
            <a:ext cx="685800" cy="438150"/>
            <a:chOff x="4507" y="1679"/>
            <a:chExt cx="432" cy="276"/>
          </a:xfrm>
        </p:grpSpPr>
        <p:sp>
          <p:nvSpPr>
            <p:cNvPr id="350238" name="Text Box 30"/>
            <p:cNvSpPr txBox="1">
              <a:spLocks noChangeArrowheads="1"/>
            </p:cNvSpPr>
            <p:nvPr/>
          </p:nvSpPr>
          <p:spPr bwMode="auto">
            <a:xfrm>
              <a:off x="4555" y="1680"/>
              <a:ext cx="34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AR</a:t>
              </a:r>
            </a:p>
          </p:txBody>
        </p:sp>
        <p:sp>
          <p:nvSpPr>
            <p:cNvPr id="350239" name="Rectangle 31"/>
            <p:cNvSpPr>
              <a:spLocks noChangeArrowheads="1"/>
            </p:cNvSpPr>
            <p:nvPr/>
          </p:nvSpPr>
          <p:spPr bwMode="auto">
            <a:xfrm>
              <a:off x="4507" y="1679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7154863" y="3541713"/>
            <a:ext cx="685800" cy="438150"/>
            <a:chOff x="4507" y="2231"/>
            <a:chExt cx="432" cy="276"/>
          </a:xfrm>
        </p:grpSpPr>
        <p:sp>
          <p:nvSpPr>
            <p:cNvPr id="350241" name="Text Box 33"/>
            <p:cNvSpPr txBox="1">
              <a:spLocks noChangeArrowheads="1"/>
            </p:cNvSpPr>
            <p:nvPr/>
          </p:nvSpPr>
          <p:spPr bwMode="auto">
            <a:xfrm>
              <a:off x="4512" y="2246"/>
              <a:ext cx="3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WC</a:t>
              </a:r>
            </a:p>
          </p:txBody>
        </p:sp>
        <p:sp>
          <p:nvSpPr>
            <p:cNvPr id="350242" name="Rectangle 34"/>
            <p:cNvSpPr>
              <a:spLocks noChangeArrowheads="1"/>
            </p:cNvSpPr>
            <p:nvPr/>
          </p:nvSpPr>
          <p:spPr bwMode="auto">
            <a:xfrm>
              <a:off x="4507" y="2231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7143750" y="4418013"/>
            <a:ext cx="736600" cy="438150"/>
            <a:chOff x="4500" y="2783"/>
            <a:chExt cx="464" cy="276"/>
          </a:xfrm>
        </p:grpSpPr>
        <p:sp>
          <p:nvSpPr>
            <p:cNvPr id="350244" name="Text Box 36"/>
            <p:cNvSpPr txBox="1">
              <a:spLocks noChangeArrowheads="1"/>
            </p:cNvSpPr>
            <p:nvPr/>
          </p:nvSpPr>
          <p:spPr bwMode="auto">
            <a:xfrm>
              <a:off x="4500" y="2788"/>
              <a:ext cx="46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DAR</a:t>
              </a:r>
            </a:p>
          </p:txBody>
        </p:sp>
        <p:sp>
          <p:nvSpPr>
            <p:cNvPr id="350245" name="Rectangle 37"/>
            <p:cNvSpPr>
              <a:spLocks noChangeArrowheads="1"/>
            </p:cNvSpPr>
            <p:nvPr/>
          </p:nvSpPr>
          <p:spPr bwMode="auto">
            <a:xfrm>
              <a:off x="4507" y="2783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3886200" y="1349375"/>
            <a:ext cx="762000" cy="1316038"/>
            <a:chOff x="2448" y="850"/>
            <a:chExt cx="480" cy="829"/>
          </a:xfrm>
        </p:grpSpPr>
        <p:sp>
          <p:nvSpPr>
            <p:cNvPr id="350247" name="Line 39"/>
            <p:cNvSpPr>
              <a:spLocks noChangeShapeType="1"/>
            </p:cNvSpPr>
            <p:nvPr/>
          </p:nvSpPr>
          <p:spPr bwMode="auto">
            <a:xfrm flipV="1">
              <a:off x="2448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0248" name="Text Box 40"/>
            <p:cNvSpPr txBox="1">
              <a:spLocks noChangeArrowheads="1"/>
            </p:cNvSpPr>
            <p:nvPr/>
          </p:nvSpPr>
          <p:spPr bwMode="auto">
            <a:xfrm>
              <a:off x="2448" y="1089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HRQ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5356225" y="1349375"/>
            <a:ext cx="542925" cy="1316038"/>
            <a:chOff x="3374" y="850"/>
            <a:chExt cx="342" cy="829"/>
          </a:xfrm>
        </p:grpSpPr>
        <p:sp>
          <p:nvSpPr>
            <p:cNvPr id="350250" name="Line 42"/>
            <p:cNvSpPr>
              <a:spLocks noChangeShapeType="1"/>
            </p:cNvSpPr>
            <p:nvPr/>
          </p:nvSpPr>
          <p:spPr bwMode="auto">
            <a:xfrm flipV="1">
              <a:off x="3374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0251" name="Text Box 43"/>
            <p:cNvSpPr txBox="1">
              <a:spLocks noChangeArrowheads="1"/>
            </p:cNvSpPr>
            <p:nvPr/>
          </p:nvSpPr>
          <p:spPr bwMode="auto">
            <a:xfrm>
              <a:off x="3408" y="896"/>
              <a:ext cx="308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中断请求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6553200" y="1349375"/>
            <a:ext cx="641350" cy="3756025"/>
            <a:chOff x="4128" y="850"/>
            <a:chExt cx="404" cy="2348"/>
          </a:xfrm>
        </p:grpSpPr>
        <p:sp>
          <p:nvSpPr>
            <p:cNvPr id="350253" name="AutoShape 45"/>
            <p:cNvSpPr>
              <a:spLocks noChangeArrowheads="1"/>
            </p:cNvSpPr>
            <p:nvPr/>
          </p:nvSpPr>
          <p:spPr bwMode="auto">
            <a:xfrm>
              <a:off x="4128" y="850"/>
              <a:ext cx="122" cy="2348"/>
            </a:xfrm>
            <a:prstGeom prst="upDownArrow">
              <a:avLst>
                <a:gd name="adj1" fmla="val 68750"/>
                <a:gd name="adj2" fmla="val 147819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0254" name="AutoShape 46"/>
            <p:cNvSpPr>
              <a:spLocks noChangeArrowheads="1"/>
            </p:cNvSpPr>
            <p:nvPr/>
          </p:nvSpPr>
          <p:spPr bwMode="auto">
            <a:xfrm>
              <a:off x="4224" y="1725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255" name="AutoShape 47"/>
            <p:cNvSpPr>
              <a:spLocks noChangeArrowheads="1"/>
            </p:cNvSpPr>
            <p:nvPr/>
          </p:nvSpPr>
          <p:spPr bwMode="auto">
            <a:xfrm>
              <a:off x="4224" y="2277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256" name="AutoShape 48"/>
            <p:cNvSpPr>
              <a:spLocks noChangeArrowheads="1"/>
            </p:cNvSpPr>
            <p:nvPr/>
          </p:nvSpPr>
          <p:spPr bwMode="auto">
            <a:xfrm>
              <a:off x="4224" y="2802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0257" name="Text Box 49"/>
            <p:cNvSpPr txBox="1">
              <a:spLocks noChangeArrowheads="1"/>
            </p:cNvSpPr>
            <p:nvPr/>
          </p:nvSpPr>
          <p:spPr bwMode="auto">
            <a:xfrm>
              <a:off x="4224" y="960"/>
              <a:ext cx="308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数据线</a:t>
              </a:r>
            </a:p>
          </p:txBody>
        </p:sp>
      </p:grpSp>
      <p:grpSp>
        <p:nvGrpSpPr>
          <p:cNvPr id="16" name="Group 50"/>
          <p:cNvGrpSpPr>
            <a:grpSpLocks/>
          </p:cNvGrpSpPr>
          <p:nvPr/>
        </p:nvGrpSpPr>
        <p:grpSpPr bwMode="auto">
          <a:xfrm>
            <a:off x="7391400" y="1349375"/>
            <a:ext cx="685800" cy="1316038"/>
            <a:chOff x="4656" y="850"/>
            <a:chExt cx="432" cy="829"/>
          </a:xfrm>
        </p:grpSpPr>
        <p:sp>
          <p:nvSpPr>
            <p:cNvPr id="350259" name="AutoShape 51"/>
            <p:cNvSpPr>
              <a:spLocks noChangeArrowheads="1"/>
            </p:cNvSpPr>
            <p:nvPr/>
          </p:nvSpPr>
          <p:spPr bwMode="auto">
            <a:xfrm>
              <a:off x="4656" y="850"/>
              <a:ext cx="144" cy="829"/>
            </a:xfrm>
            <a:prstGeom prst="upArrow">
              <a:avLst>
                <a:gd name="adj1" fmla="val 50000"/>
                <a:gd name="adj2" fmla="val 143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0260" name="Text Box 52"/>
            <p:cNvSpPr txBox="1">
              <a:spLocks noChangeArrowheads="1"/>
            </p:cNvSpPr>
            <p:nvPr/>
          </p:nvSpPr>
          <p:spPr bwMode="auto">
            <a:xfrm>
              <a:off x="4780" y="960"/>
              <a:ext cx="30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地址线</a:t>
              </a:r>
            </a:p>
          </p:txBody>
        </p:sp>
      </p:grpSp>
      <p:sp>
        <p:nvSpPr>
          <p:cNvPr id="350261" name="Text Box 53"/>
          <p:cNvSpPr txBox="1">
            <a:spLocks noChangeArrowheads="1"/>
          </p:cNvSpPr>
          <p:nvPr/>
        </p:nvSpPr>
        <p:spPr bwMode="auto">
          <a:xfrm>
            <a:off x="7985125" y="2751138"/>
            <a:ext cx="455613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+1</a:t>
            </a:r>
          </a:p>
        </p:txBody>
      </p:sp>
      <p:sp>
        <p:nvSpPr>
          <p:cNvPr id="350262" name="Text Box 54"/>
          <p:cNvSpPr txBox="1">
            <a:spLocks noChangeArrowheads="1"/>
          </p:cNvSpPr>
          <p:nvPr/>
        </p:nvSpPr>
        <p:spPr bwMode="auto">
          <a:xfrm>
            <a:off x="7985125" y="3557588"/>
            <a:ext cx="455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+1</a:t>
            </a:r>
          </a:p>
        </p:txBody>
      </p:sp>
      <p:grpSp>
        <p:nvGrpSpPr>
          <p:cNvPr id="17" name="Group 55"/>
          <p:cNvGrpSpPr>
            <a:grpSpLocks/>
          </p:cNvGrpSpPr>
          <p:nvPr/>
        </p:nvGrpSpPr>
        <p:grpSpPr bwMode="auto">
          <a:xfrm>
            <a:off x="5791200" y="3062288"/>
            <a:ext cx="2165350" cy="479425"/>
            <a:chOff x="3648" y="1929"/>
            <a:chExt cx="1364" cy="302"/>
          </a:xfrm>
        </p:grpSpPr>
        <p:sp>
          <p:nvSpPr>
            <p:cNvPr id="350264" name="Freeform 56"/>
            <p:cNvSpPr>
              <a:spLocks/>
            </p:cNvSpPr>
            <p:nvPr/>
          </p:nvSpPr>
          <p:spPr bwMode="auto">
            <a:xfrm>
              <a:off x="3648" y="2139"/>
              <a:ext cx="1056" cy="92"/>
            </a:xfrm>
            <a:custGeom>
              <a:avLst/>
              <a:gdLst/>
              <a:ahLst/>
              <a:cxnLst>
                <a:cxn ang="0">
                  <a:pos x="1104" y="96"/>
                </a:cxn>
                <a:cxn ang="0">
                  <a:pos x="1104" y="0"/>
                </a:cxn>
                <a:cxn ang="0">
                  <a:pos x="0" y="0"/>
                </a:cxn>
              </a:cxnLst>
              <a:rect l="0" t="0" r="r" b="b"/>
              <a:pathLst>
                <a:path w="1104" h="96">
                  <a:moveTo>
                    <a:pt x="1104" y="96"/>
                  </a:moveTo>
                  <a:lnTo>
                    <a:pt x="1104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0265" name="Text Box 57"/>
            <p:cNvSpPr txBox="1">
              <a:spLocks noChangeArrowheads="1"/>
            </p:cNvSpPr>
            <p:nvPr/>
          </p:nvSpPr>
          <p:spPr bwMode="auto">
            <a:xfrm>
              <a:off x="4320" y="1929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溢出信号</a:t>
              </a:r>
            </a:p>
          </p:txBody>
        </p:sp>
      </p:grpSp>
      <p:grpSp>
        <p:nvGrpSpPr>
          <p:cNvPr id="18" name="Group 58"/>
          <p:cNvGrpSpPr>
            <a:grpSpLocks/>
          </p:cNvGrpSpPr>
          <p:nvPr/>
        </p:nvGrpSpPr>
        <p:grpSpPr bwMode="auto">
          <a:xfrm>
            <a:off x="3938588" y="5003800"/>
            <a:ext cx="2362200" cy="1184275"/>
            <a:chOff x="2448" y="3152"/>
            <a:chExt cx="1488" cy="746"/>
          </a:xfrm>
        </p:grpSpPr>
        <p:sp>
          <p:nvSpPr>
            <p:cNvPr id="350267" name="Freeform 59"/>
            <p:cNvSpPr>
              <a:spLocks/>
            </p:cNvSpPr>
            <p:nvPr/>
          </p:nvSpPr>
          <p:spPr bwMode="auto">
            <a:xfrm>
              <a:off x="2448" y="3152"/>
              <a:ext cx="1488" cy="736"/>
            </a:xfrm>
            <a:custGeom>
              <a:avLst/>
              <a:gdLst/>
              <a:ahLst/>
              <a:cxnLst>
                <a:cxn ang="0">
                  <a:pos x="1488" y="768"/>
                </a:cxn>
                <a:cxn ang="0">
                  <a:pos x="0" y="768"/>
                </a:cxn>
                <a:cxn ang="0">
                  <a:pos x="0" y="0"/>
                </a:cxn>
              </a:cxnLst>
              <a:rect l="0" t="0" r="r" b="b"/>
              <a:pathLst>
                <a:path w="1488" h="768">
                  <a:moveTo>
                    <a:pt x="1488" y="768"/>
                  </a:moveTo>
                  <a:lnTo>
                    <a:pt x="0" y="768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0268" name="Text Box 60"/>
            <p:cNvSpPr txBox="1">
              <a:spLocks noChangeArrowheads="1"/>
            </p:cNvSpPr>
            <p:nvPr/>
          </p:nvSpPr>
          <p:spPr bwMode="auto">
            <a:xfrm>
              <a:off x="2822" y="3648"/>
              <a:ext cx="5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DREQ</a:t>
              </a:r>
            </a:p>
          </p:txBody>
        </p:sp>
      </p:grpSp>
      <p:grpSp>
        <p:nvGrpSpPr>
          <p:cNvPr id="19" name="Group 61"/>
          <p:cNvGrpSpPr>
            <a:grpSpLocks/>
          </p:cNvGrpSpPr>
          <p:nvPr/>
        </p:nvGrpSpPr>
        <p:grpSpPr bwMode="auto">
          <a:xfrm>
            <a:off x="2776538" y="5003800"/>
            <a:ext cx="3524250" cy="1503363"/>
            <a:chOff x="1716" y="3152"/>
            <a:chExt cx="2220" cy="947"/>
          </a:xfrm>
        </p:grpSpPr>
        <p:sp>
          <p:nvSpPr>
            <p:cNvPr id="350270" name="Freeform 62"/>
            <p:cNvSpPr>
              <a:spLocks/>
            </p:cNvSpPr>
            <p:nvPr/>
          </p:nvSpPr>
          <p:spPr bwMode="auto">
            <a:xfrm>
              <a:off x="2256" y="3152"/>
              <a:ext cx="1680" cy="8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0"/>
                </a:cxn>
                <a:cxn ang="0">
                  <a:pos x="1680" y="960"/>
                </a:cxn>
              </a:cxnLst>
              <a:rect l="0" t="0" r="r" b="b"/>
              <a:pathLst>
                <a:path w="1680" h="960">
                  <a:moveTo>
                    <a:pt x="0" y="0"/>
                  </a:moveTo>
                  <a:lnTo>
                    <a:pt x="0" y="960"/>
                  </a:lnTo>
                  <a:lnTo>
                    <a:pt x="1680" y="960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 type="stealth" w="lg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0271" name="Text Box 63"/>
            <p:cNvSpPr txBox="1">
              <a:spLocks noChangeArrowheads="1"/>
            </p:cNvSpPr>
            <p:nvPr/>
          </p:nvSpPr>
          <p:spPr bwMode="auto">
            <a:xfrm>
              <a:off x="1716" y="3849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DACK</a:t>
              </a:r>
            </a:p>
          </p:txBody>
        </p:sp>
      </p:grpSp>
      <p:grpSp>
        <p:nvGrpSpPr>
          <p:cNvPr id="20" name="Group 64"/>
          <p:cNvGrpSpPr>
            <a:grpSpLocks/>
          </p:cNvGrpSpPr>
          <p:nvPr/>
        </p:nvGrpSpPr>
        <p:grpSpPr bwMode="auto">
          <a:xfrm>
            <a:off x="6300788" y="5105400"/>
            <a:ext cx="685800" cy="438150"/>
            <a:chOff x="3931" y="3216"/>
            <a:chExt cx="432" cy="276"/>
          </a:xfrm>
        </p:grpSpPr>
        <p:sp>
          <p:nvSpPr>
            <p:cNvPr id="350273" name="Text Box 65"/>
            <p:cNvSpPr txBox="1">
              <a:spLocks noChangeArrowheads="1"/>
            </p:cNvSpPr>
            <p:nvPr/>
          </p:nvSpPr>
          <p:spPr bwMode="auto">
            <a:xfrm>
              <a:off x="3979" y="3234"/>
              <a:ext cx="33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BR</a:t>
              </a:r>
            </a:p>
          </p:txBody>
        </p:sp>
        <p:sp>
          <p:nvSpPr>
            <p:cNvPr id="350274" name="Rectangle 66"/>
            <p:cNvSpPr>
              <a:spLocks noChangeArrowheads="1"/>
            </p:cNvSpPr>
            <p:nvPr/>
          </p:nvSpPr>
          <p:spPr bwMode="auto">
            <a:xfrm>
              <a:off x="3931" y="3216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0275" name="Rectangle 6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5.6</a:t>
            </a:r>
          </a:p>
        </p:txBody>
      </p:sp>
      <p:sp>
        <p:nvSpPr>
          <p:cNvPr id="350276" name="AutoShape 6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Text Box 2"/>
          <p:cNvSpPr txBox="1">
            <a:spLocks noChangeArrowheads="1"/>
          </p:cNvSpPr>
          <p:nvPr/>
        </p:nvSpPr>
        <p:spPr bwMode="auto">
          <a:xfrm>
            <a:off x="517525" y="501650"/>
            <a:ext cx="5121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移码和补码的比较</a:t>
            </a:r>
          </a:p>
        </p:txBody>
      </p:sp>
      <p:sp>
        <p:nvSpPr>
          <p:cNvPr id="702467" name="Text Box 3"/>
          <p:cNvSpPr txBox="1">
            <a:spLocks noChangeArrowheads="1"/>
          </p:cNvSpPr>
          <p:nvPr/>
        </p:nvSpPr>
        <p:spPr bwMode="auto">
          <a:xfrm>
            <a:off x="1143000" y="1466850"/>
            <a:ext cx="35956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设       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= +1100100</a:t>
            </a:r>
          </a:p>
        </p:txBody>
      </p:sp>
      <p:sp>
        <p:nvSpPr>
          <p:cNvPr id="702468" name="Text Box 4"/>
          <p:cNvSpPr txBox="1">
            <a:spLocks noChangeArrowheads="1"/>
          </p:cNvSpPr>
          <p:nvPr/>
        </p:nvSpPr>
        <p:spPr bwMode="auto">
          <a:xfrm>
            <a:off x="1752600" y="2133600"/>
            <a:ext cx="3529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移</a:t>
            </a:r>
            <a:r>
              <a:rPr lang="zh-CN" altLang="en-US" sz="3200">
                <a:latin typeface="Times New Roman" pitchFamily="18" charset="0"/>
              </a:rPr>
              <a:t> = 2</a:t>
            </a:r>
            <a:r>
              <a:rPr lang="zh-CN" altLang="en-US" sz="3200" baseline="40000">
                <a:latin typeface="Times New Roman" pitchFamily="18" charset="0"/>
              </a:rPr>
              <a:t>7</a:t>
            </a:r>
            <a:r>
              <a:rPr lang="zh-CN" altLang="en-US" sz="3200">
                <a:latin typeface="Times New Roman" pitchFamily="18" charset="0"/>
              </a:rPr>
              <a:t> + 1100100</a:t>
            </a:r>
          </a:p>
        </p:txBody>
      </p:sp>
      <p:sp>
        <p:nvSpPr>
          <p:cNvPr id="702469" name="Text Box 5"/>
          <p:cNvSpPr txBox="1">
            <a:spLocks noChangeArrowheads="1"/>
          </p:cNvSpPr>
          <p:nvPr/>
        </p:nvSpPr>
        <p:spPr bwMode="auto">
          <a:xfrm>
            <a:off x="1752600" y="2895600"/>
            <a:ext cx="3062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3200">
                <a:latin typeface="Times New Roman" pitchFamily="18" charset="0"/>
              </a:rPr>
              <a:t> = 0,1100100</a:t>
            </a:r>
          </a:p>
        </p:txBody>
      </p:sp>
      <p:sp>
        <p:nvSpPr>
          <p:cNvPr id="702470" name="Text Box 6"/>
          <p:cNvSpPr txBox="1">
            <a:spLocks noChangeArrowheads="1"/>
          </p:cNvSpPr>
          <p:nvPr/>
        </p:nvSpPr>
        <p:spPr bwMode="auto">
          <a:xfrm>
            <a:off x="1143000" y="3744913"/>
            <a:ext cx="35671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设       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=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200">
                <a:latin typeface="Times New Roman" pitchFamily="18" charset="0"/>
              </a:rPr>
              <a:t>1100100</a:t>
            </a:r>
          </a:p>
        </p:txBody>
      </p:sp>
      <p:sp>
        <p:nvSpPr>
          <p:cNvPr id="702471" name="Text Box 7"/>
          <p:cNvSpPr txBox="1">
            <a:spLocks noChangeArrowheads="1"/>
          </p:cNvSpPr>
          <p:nvPr/>
        </p:nvSpPr>
        <p:spPr bwMode="auto">
          <a:xfrm>
            <a:off x="1752600" y="4411663"/>
            <a:ext cx="35004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移</a:t>
            </a:r>
            <a:r>
              <a:rPr lang="zh-CN" altLang="en-US" sz="3200">
                <a:latin typeface="Times New Roman" pitchFamily="18" charset="0"/>
              </a:rPr>
              <a:t> = 2</a:t>
            </a:r>
            <a:r>
              <a:rPr lang="zh-CN" altLang="en-US" sz="3200" baseline="40000">
                <a:latin typeface="Times New Roman" pitchFamily="18" charset="0"/>
              </a:rPr>
              <a:t>7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3200">
                <a:latin typeface="Times New Roman" pitchFamily="18" charset="0"/>
              </a:rPr>
              <a:t> 1100100</a:t>
            </a:r>
          </a:p>
        </p:txBody>
      </p:sp>
      <p:sp>
        <p:nvSpPr>
          <p:cNvPr id="702472" name="Text Box 8"/>
          <p:cNvSpPr txBox="1">
            <a:spLocks noChangeArrowheads="1"/>
          </p:cNvSpPr>
          <p:nvPr/>
        </p:nvSpPr>
        <p:spPr bwMode="auto">
          <a:xfrm>
            <a:off x="1752600" y="5105400"/>
            <a:ext cx="30622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[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3200">
                <a:latin typeface="Times New Roman" pitchFamily="18" charset="0"/>
              </a:rPr>
              <a:t> = 1,0011100</a:t>
            </a:r>
          </a:p>
        </p:txBody>
      </p:sp>
      <p:sp>
        <p:nvSpPr>
          <p:cNvPr id="702473" name="Text Box 9"/>
          <p:cNvSpPr txBox="1">
            <a:spLocks noChangeArrowheads="1"/>
          </p:cNvSpPr>
          <p:nvPr/>
        </p:nvSpPr>
        <p:spPr bwMode="auto">
          <a:xfrm>
            <a:off x="1203325" y="5897563"/>
            <a:ext cx="5080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补码与移码只差一个符号位</a:t>
            </a:r>
            <a:endParaRPr lang="en-US" altLang="zh-CN" sz="32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02474" name="Text Box 10"/>
          <p:cNvSpPr txBox="1">
            <a:spLocks noChangeArrowheads="1"/>
          </p:cNvSpPr>
          <p:nvPr/>
        </p:nvSpPr>
        <p:spPr bwMode="auto">
          <a:xfrm>
            <a:off x="5257800" y="2133600"/>
            <a:ext cx="2244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1,1100100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02475" name="Text Box 11"/>
          <p:cNvSpPr txBox="1">
            <a:spLocks noChangeArrowheads="1"/>
          </p:cNvSpPr>
          <p:nvPr/>
        </p:nvSpPr>
        <p:spPr bwMode="auto">
          <a:xfrm>
            <a:off x="5257800" y="4411663"/>
            <a:ext cx="22447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0,0011100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02476" name="Text Box 12"/>
          <p:cNvSpPr txBox="1">
            <a:spLocks noChangeArrowheads="1"/>
          </p:cNvSpPr>
          <p:nvPr/>
        </p:nvSpPr>
        <p:spPr bwMode="auto">
          <a:xfrm>
            <a:off x="5595938" y="21336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02477" name="Text Box 13"/>
          <p:cNvSpPr txBox="1">
            <a:spLocks noChangeArrowheads="1"/>
          </p:cNvSpPr>
          <p:nvPr/>
        </p:nvSpPr>
        <p:spPr bwMode="auto">
          <a:xfrm>
            <a:off x="2906713" y="28956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02478" name="Text Box 14"/>
          <p:cNvSpPr txBox="1">
            <a:spLocks noChangeArrowheads="1"/>
          </p:cNvSpPr>
          <p:nvPr/>
        </p:nvSpPr>
        <p:spPr bwMode="auto">
          <a:xfrm>
            <a:off x="5595938" y="44196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02479" name="Text Box 15"/>
          <p:cNvSpPr txBox="1">
            <a:spLocks noChangeArrowheads="1"/>
          </p:cNvSpPr>
          <p:nvPr/>
        </p:nvSpPr>
        <p:spPr bwMode="auto">
          <a:xfrm>
            <a:off x="2906713" y="5105400"/>
            <a:ext cx="457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02480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702481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 autoUpdateAnimBg="0"/>
      <p:bldP spid="702468" grpId="0" autoUpdateAnimBg="0"/>
      <p:bldP spid="702469" grpId="0" autoUpdateAnimBg="0"/>
      <p:bldP spid="702470" grpId="0" autoUpdateAnimBg="0"/>
      <p:bldP spid="702471" grpId="0" autoUpdateAnimBg="0"/>
      <p:bldP spid="702472" grpId="0" autoUpdateAnimBg="0"/>
      <p:bldP spid="702473" grpId="0" autoUpdateAnimBg="0"/>
      <p:bldP spid="702474" grpId="0" autoUpdateAnimBg="0"/>
      <p:bldP spid="702475" grpId="0" autoUpdateAnimBg="0"/>
      <p:bldP spid="702476" grpId="0" autoUpdateAnimBg="0"/>
      <p:bldP spid="702477" grpId="0" autoUpdateAnimBg="0"/>
      <p:bldP spid="702478" grpId="0" autoUpdateAnimBg="0"/>
      <p:bldP spid="70247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1513" y="2098675"/>
            <a:ext cx="1766887" cy="4149725"/>
            <a:chOff x="411" y="1322"/>
            <a:chExt cx="1113" cy="2614"/>
          </a:xfrm>
        </p:grpSpPr>
        <p:sp>
          <p:nvSpPr>
            <p:cNvPr id="703491" name="Text Box 3"/>
            <p:cNvSpPr txBox="1">
              <a:spLocks noChangeArrowheads="1"/>
            </p:cNvSpPr>
            <p:nvPr/>
          </p:nvSpPr>
          <p:spPr bwMode="auto">
            <a:xfrm>
              <a:off x="480" y="1322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- 1 0 0 0 0 0</a:t>
              </a:r>
            </a:p>
          </p:txBody>
        </p:sp>
        <p:sp>
          <p:nvSpPr>
            <p:cNvPr id="703492" name="Text Box 4"/>
            <p:cNvSpPr txBox="1">
              <a:spLocks noChangeArrowheads="1"/>
            </p:cNvSpPr>
            <p:nvPr/>
          </p:nvSpPr>
          <p:spPr bwMode="auto">
            <a:xfrm>
              <a:off x="480" y="1562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-    1 1 1 1 1</a:t>
              </a:r>
            </a:p>
          </p:txBody>
        </p:sp>
        <p:sp>
          <p:nvSpPr>
            <p:cNvPr id="703493" name="Text Box 5"/>
            <p:cNvSpPr txBox="1">
              <a:spLocks noChangeArrowheads="1"/>
            </p:cNvSpPr>
            <p:nvPr/>
          </p:nvSpPr>
          <p:spPr bwMode="auto">
            <a:xfrm>
              <a:off x="480" y="1824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-    1 1 1 1 0</a:t>
              </a:r>
            </a:p>
          </p:txBody>
        </p:sp>
        <p:sp>
          <p:nvSpPr>
            <p:cNvPr id="703494" name="Text Box 6"/>
            <p:cNvSpPr txBox="1">
              <a:spLocks noChangeArrowheads="1"/>
            </p:cNvSpPr>
            <p:nvPr/>
          </p:nvSpPr>
          <p:spPr bwMode="auto">
            <a:xfrm>
              <a:off x="480" y="2245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-    0 0 0 0 1</a:t>
              </a:r>
            </a:p>
          </p:txBody>
        </p:sp>
        <p:sp>
          <p:nvSpPr>
            <p:cNvPr id="703495" name="Text Box 7"/>
            <p:cNvSpPr txBox="1">
              <a:spLocks noChangeArrowheads="1"/>
            </p:cNvSpPr>
            <p:nvPr/>
          </p:nvSpPr>
          <p:spPr bwMode="auto">
            <a:xfrm>
              <a:off x="411" y="2496"/>
              <a:ext cx="11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 ±</a:t>
              </a:r>
              <a:r>
                <a:rPr lang="zh-CN" altLang="en-US" sz="2400">
                  <a:latin typeface="Times New Roman" pitchFamily="18" charset="0"/>
                </a:rPr>
                <a:t>   0 0 0 0 0</a:t>
              </a:r>
            </a:p>
          </p:txBody>
        </p:sp>
        <p:sp>
          <p:nvSpPr>
            <p:cNvPr id="703496" name="Text Box 8"/>
            <p:cNvSpPr txBox="1">
              <a:spLocks noChangeArrowheads="1"/>
            </p:cNvSpPr>
            <p:nvPr/>
          </p:nvSpPr>
          <p:spPr bwMode="auto">
            <a:xfrm>
              <a:off x="480" y="2736"/>
              <a:ext cx="1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+   0 0 0 0 1</a:t>
              </a:r>
            </a:p>
          </p:txBody>
        </p:sp>
        <p:sp>
          <p:nvSpPr>
            <p:cNvPr id="703497" name="Text Box 9"/>
            <p:cNvSpPr txBox="1">
              <a:spLocks noChangeArrowheads="1"/>
            </p:cNvSpPr>
            <p:nvPr/>
          </p:nvSpPr>
          <p:spPr bwMode="auto">
            <a:xfrm>
              <a:off x="480" y="2976"/>
              <a:ext cx="1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+   0 0 0 1 0</a:t>
              </a:r>
            </a:p>
          </p:txBody>
        </p:sp>
        <p:sp>
          <p:nvSpPr>
            <p:cNvPr id="703498" name="Text Box 10"/>
            <p:cNvSpPr txBox="1">
              <a:spLocks noChangeArrowheads="1"/>
            </p:cNvSpPr>
            <p:nvPr/>
          </p:nvSpPr>
          <p:spPr bwMode="auto">
            <a:xfrm>
              <a:off x="480" y="3408"/>
              <a:ext cx="1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+   1 1 1 1 0</a:t>
              </a:r>
            </a:p>
          </p:txBody>
        </p:sp>
        <p:sp>
          <p:nvSpPr>
            <p:cNvPr id="703499" name="Text Box 11"/>
            <p:cNvSpPr txBox="1">
              <a:spLocks noChangeArrowheads="1"/>
            </p:cNvSpPr>
            <p:nvPr/>
          </p:nvSpPr>
          <p:spPr bwMode="auto">
            <a:xfrm>
              <a:off x="480" y="3648"/>
              <a:ext cx="1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+   1 1 1 1 1</a:t>
              </a:r>
            </a:p>
          </p:txBody>
        </p:sp>
        <p:sp>
          <p:nvSpPr>
            <p:cNvPr id="703500" name="Text Box 12"/>
            <p:cNvSpPr txBox="1">
              <a:spLocks noChangeArrowheads="1"/>
            </p:cNvSpPr>
            <p:nvPr/>
          </p:nvSpPr>
          <p:spPr bwMode="auto">
            <a:xfrm>
              <a:off x="998" y="2043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3501" name="Text Box 13"/>
            <p:cNvSpPr txBox="1">
              <a:spLocks noChangeArrowheads="1"/>
            </p:cNvSpPr>
            <p:nvPr/>
          </p:nvSpPr>
          <p:spPr bwMode="auto">
            <a:xfrm>
              <a:off x="998" y="3206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09600" y="1295400"/>
            <a:ext cx="8229600" cy="5105400"/>
            <a:chOff x="384" y="816"/>
            <a:chExt cx="5184" cy="3216"/>
          </a:xfrm>
        </p:grpSpPr>
        <p:sp>
          <p:nvSpPr>
            <p:cNvPr id="703503" name="Text Box 15"/>
            <p:cNvSpPr txBox="1">
              <a:spLocks noChangeArrowheads="1"/>
            </p:cNvSpPr>
            <p:nvPr/>
          </p:nvSpPr>
          <p:spPr bwMode="auto">
            <a:xfrm>
              <a:off x="396" y="912"/>
              <a:ext cx="126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真值 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(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=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5 )</a:t>
              </a:r>
            </a:p>
          </p:txBody>
        </p:sp>
        <p:sp>
          <p:nvSpPr>
            <p:cNvPr id="703504" name="Text Box 16"/>
            <p:cNvSpPr txBox="1">
              <a:spLocks noChangeArrowheads="1"/>
            </p:cNvSpPr>
            <p:nvPr/>
          </p:nvSpPr>
          <p:spPr bwMode="auto">
            <a:xfrm>
              <a:off x="2133" y="864"/>
              <a:ext cx="507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</a:p>
          </p:txBody>
        </p:sp>
        <p:sp>
          <p:nvSpPr>
            <p:cNvPr id="703505" name="Text Box 17"/>
            <p:cNvSpPr txBox="1">
              <a:spLocks noChangeArrowheads="1"/>
            </p:cNvSpPr>
            <p:nvPr/>
          </p:nvSpPr>
          <p:spPr bwMode="auto">
            <a:xfrm>
              <a:off x="3456" y="864"/>
              <a:ext cx="507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移</a:t>
              </a:r>
            </a:p>
          </p:txBody>
        </p:sp>
        <p:sp>
          <p:nvSpPr>
            <p:cNvPr id="703506" name="Text Box 18"/>
            <p:cNvSpPr txBox="1">
              <a:spLocks noChangeArrowheads="1"/>
            </p:cNvSpPr>
            <p:nvPr/>
          </p:nvSpPr>
          <p:spPr bwMode="auto">
            <a:xfrm>
              <a:off x="4464" y="816"/>
              <a:ext cx="926" cy="4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[</a:t>
              </a:r>
              <a:r>
                <a:rPr lang="en-US" altLang="zh-CN" sz="2000" i="1">
                  <a:latin typeface="Times New Roman" pitchFamily="18" charset="0"/>
                </a:rPr>
                <a:t>x</a:t>
              </a:r>
              <a:r>
                <a:rPr lang="en-US" altLang="zh-CN" sz="2000">
                  <a:latin typeface="Times New Roman" pitchFamily="18" charset="0"/>
                </a:rPr>
                <a:t>] </a:t>
              </a:r>
              <a:r>
                <a:rPr lang="zh-CN" altLang="en-US" sz="2000" baseline="-25000">
                  <a:latin typeface="Times New Roman" pitchFamily="18" charset="0"/>
                </a:rPr>
                <a:t>移</a:t>
              </a:r>
              <a:r>
                <a:rPr lang="zh-CN" altLang="en-US" sz="2000">
                  <a:latin typeface="Times New Roman" pitchFamily="18" charset="0"/>
                </a:rPr>
                <a:t>对应的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十进制整数</a:t>
              </a:r>
            </a:p>
          </p:txBody>
        </p:sp>
        <p:sp>
          <p:nvSpPr>
            <p:cNvPr id="703507" name="Rectangle 19"/>
            <p:cNvSpPr>
              <a:spLocks noChangeArrowheads="1"/>
            </p:cNvSpPr>
            <p:nvPr/>
          </p:nvSpPr>
          <p:spPr bwMode="auto">
            <a:xfrm>
              <a:off x="384" y="816"/>
              <a:ext cx="5184" cy="32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3508" name="Line 20"/>
            <p:cNvSpPr>
              <a:spLocks noChangeShapeType="1"/>
            </p:cNvSpPr>
            <p:nvPr/>
          </p:nvSpPr>
          <p:spPr bwMode="auto">
            <a:xfrm>
              <a:off x="384" y="1296"/>
              <a:ext cx="51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3509" name="Line 21"/>
            <p:cNvSpPr>
              <a:spLocks noChangeShapeType="1"/>
            </p:cNvSpPr>
            <p:nvPr/>
          </p:nvSpPr>
          <p:spPr bwMode="auto">
            <a:xfrm>
              <a:off x="1680" y="816"/>
              <a:ext cx="0" cy="3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3510" name="Line 22"/>
            <p:cNvSpPr>
              <a:spLocks noChangeShapeType="1"/>
            </p:cNvSpPr>
            <p:nvPr/>
          </p:nvSpPr>
          <p:spPr bwMode="auto">
            <a:xfrm>
              <a:off x="2976" y="816"/>
              <a:ext cx="0" cy="3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3511" name="Line 23"/>
            <p:cNvSpPr>
              <a:spLocks noChangeShapeType="1"/>
            </p:cNvSpPr>
            <p:nvPr/>
          </p:nvSpPr>
          <p:spPr bwMode="auto">
            <a:xfrm>
              <a:off x="4272" y="816"/>
              <a:ext cx="0" cy="3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03512" name="Text Box 24"/>
          <p:cNvSpPr txBox="1">
            <a:spLocks noChangeArrowheads="1"/>
          </p:cNvSpPr>
          <p:nvPr/>
        </p:nvSpPr>
        <p:spPr bwMode="auto">
          <a:xfrm>
            <a:off x="609600" y="349250"/>
            <a:ext cx="678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(3) 真值、补码和移码的对照表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543800" y="2098675"/>
            <a:ext cx="685800" cy="4149725"/>
            <a:chOff x="4704" y="1322"/>
            <a:chExt cx="432" cy="2614"/>
          </a:xfrm>
        </p:grpSpPr>
        <p:sp>
          <p:nvSpPr>
            <p:cNvPr id="703514" name="Text Box 26"/>
            <p:cNvSpPr txBox="1">
              <a:spLocks noChangeArrowheads="1"/>
            </p:cNvSpPr>
            <p:nvPr/>
          </p:nvSpPr>
          <p:spPr bwMode="auto">
            <a:xfrm>
              <a:off x="4790" y="2064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3515" name="Text Box 27"/>
            <p:cNvSpPr txBox="1">
              <a:spLocks noChangeArrowheads="1"/>
            </p:cNvSpPr>
            <p:nvPr/>
          </p:nvSpPr>
          <p:spPr bwMode="auto">
            <a:xfrm>
              <a:off x="4790" y="3227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4704" y="1322"/>
              <a:ext cx="308" cy="2614"/>
              <a:chOff x="4704" y="1322"/>
              <a:chExt cx="308" cy="2614"/>
            </a:xfrm>
          </p:grpSpPr>
          <p:sp>
            <p:nvSpPr>
              <p:cNvPr id="703517" name="Text Box 29"/>
              <p:cNvSpPr txBox="1">
                <a:spLocks noChangeArrowheads="1"/>
              </p:cNvSpPr>
              <p:nvPr/>
            </p:nvSpPr>
            <p:spPr bwMode="auto">
              <a:xfrm>
                <a:off x="4780" y="132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703518" name="Text Box 30"/>
              <p:cNvSpPr txBox="1">
                <a:spLocks noChangeArrowheads="1"/>
              </p:cNvSpPr>
              <p:nvPr/>
            </p:nvSpPr>
            <p:spPr bwMode="auto">
              <a:xfrm>
                <a:off x="4780" y="156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03519" name="Text Box 31"/>
              <p:cNvSpPr txBox="1">
                <a:spLocks noChangeArrowheads="1"/>
              </p:cNvSpPr>
              <p:nvPr/>
            </p:nvSpPr>
            <p:spPr bwMode="auto">
              <a:xfrm>
                <a:off x="4780" y="182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703520" name="Text Box 32"/>
              <p:cNvSpPr txBox="1">
                <a:spLocks noChangeArrowheads="1"/>
              </p:cNvSpPr>
              <p:nvPr/>
            </p:nvSpPr>
            <p:spPr bwMode="auto">
              <a:xfrm>
                <a:off x="4704" y="2245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703521" name="Text Box 33"/>
              <p:cNvSpPr txBox="1">
                <a:spLocks noChangeArrowheads="1"/>
              </p:cNvSpPr>
              <p:nvPr/>
            </p:nvSpPr>
            <p:spPr bwMode="auto">
              <a:xfrm>
                <a:off x="4704" y="249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32</a:t>
                </a:r>
              </a:p>
            </p:txBody>
          </p:sp>
          <p:sp>
            <p:nvSpPr>
              <p:cNvPr id="703522" name="Text Box 34"/>
              <p:cNvSpPr txBox="1">
                <a:spLocks noChangeArrowheads="1"/>
              </p:cNvSpPr>
              <p:nvPr/>
            </p:nvSpPr>
            <p:spPr bwMode="auto">
              <a:xfrm>
                <a:off x="4704" y="273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33</a:t>
                </a:r>
              </a:p>
            </p:txBody>
          </p:sp>
          <p:sp>
            <p:nvSpPr>
              <p:cNvPr id="703523" name="Text Box 35"/>
              <p:cNvSpPr txBox="1">
                <a:spLocks noChangeArrowheads="1"/>
              </p:cNvSpPr>
              <p:nvPr/>
            </p:nvSpPr>
            <p:spPr bwMode="auto">
              <a:xfrm>
                <a:off x="4704" y="297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34</a:t>
                </a:r>
              </a:p>
            </p:txBody>
          </p:sp>
          <p:sp>
            <p:nvSpPr>
              <p:cNvPr id="703524" name="Text Box 36"/>
              <p:cNvSpPr txBox="1">
                <a:spLocks noChangeArrowheads="1"/>
              </p:cNvSpPr>
              <p:nvPr/>
            </p:nvSpPr>
            <p:spPr bwMode="auto">
              <a:xfrm>
                <a:off x="4704" y="340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62</a:t>
                </a:r>
              </a:p>
            </p:txBody>
          </p:sp>
          <p:sp>
            <p:nvSpPr>
              <p:cNvPr id="703525" name="Text Box 37"/>
              <p:cNvSpPr txBox="1">
                <a:spLocks noChangeArrowheads="1"/>
              </p:cNvSpPr>
              <p:nvPr/>
            </p:nvSpPr>
            <p:spPr bwMode="auto">
              <a:xfrm>
                <a:off x="4704" y="364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63</a:t>
                </a:r>
              </a:p>
            </p:txBody>
          </p:sp>
        </p:grp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5029200" y="2098675"/>
            <a:ext cx="1479550" cy="4149725"/>
            <a:chOff x="3302" y="1322"/>
            <a:chExt cx="932" cy="2614"/>
          </a:xfrm>
        </p:grpSpPr>
        <p:sp>
          <p:nvSpPr>
            <p:cNvPr id="703527" name="Text Box 39"/>
            <p:cNvSpPr txBox="1">
              <a:spLocks noChangeArrowheads="1"/>
            </p:cNvSpPr>
            <p:nvPr/>
          </p:nvSpPr>
          <p:spPr bwMode="auto">
            <a:xfrm>
              <a:off x="3638" y="2064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3528" name="Text Box 40"/>
            <p:cNvSpPr txBox="1">
              <a:spLocks noChangeArrowheads="1"/>
            </p:cNvSpPr>
            <p:nvPr/>
          </p:nvSpPr>
          <p:spPr bwMode="auto">
            <a:xfrm>
              <a:off x="3638" y="3227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3529" name="Text Box 41"/>
            <p:cNvSpPr txBox="1">
              <a:spLocks noChangeArrowheads="1"/>
            </p:cNvSpPr>
            <p:nvPr/>
          </p:nvSpPr>
          <p:spPr bwMode="auto">
            <a:xfrm>
              <a:off x="3302" y="1322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0 0 0 0 0 0</a:t>
              </a:r>
            </a:p>
          </p:txBody>
        </p:sp>
        <p:sp>
          <p:nvSpPr>
            <p:cNvPr id="703530" name="Text Box 42"/>
            <p:cNvSpPr txBox="1">
              <a:spLocks noChangeArrowheads="1"/>
            </p:cNvSpPr>
            <p:nvPr/>
          </p:nvSpPr>
          <p:spPr bwMode="auto">
            <a:xfrm>
              <a:off x="3302" y="1824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0 0 0 0 1 0</a:t>
              </a:r>
            </a:p>
          </p:txBody>
        </p:sp>
        <p:sp>
          <p:nvSpPr>
            <p:cNvPr id="703531" name="Text Box 43"/>
            <p:cNvSpPr txBox="1">
              <a:spLocks noChangeArrowheads="1"/>
            </p:cNvSpPr>
            <p:nvPr/>
          </p:nvSpPr>
          <p:spPr bwMode="auto">
            <a:xfrm>
              <a:off x="3302" y="1562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0 0 0 0 0 1</a:t>
              </a:r>
            </a:p>
          </p:txBody>
        </p:sp>
        <p:sp>
          <p:nvSpPr>
            <p:cNvPr id="703532" name="Text Box 44"/>
            <p:cNvSpPr txBox="1">
              <a:spLocks noChangeArrowheads="1"/>
            </p:cNvSpPr>
            <p:nvPr/>
          </p:nvSpPr>
          <p:spPr bwMode="auto">
            <a:xfrm>
              <a:off x="3302" y="2245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0 1 1 1 1 1</a:t>
              </a:r>
            </a:p>
          </p:txBody>
        </p:sp>
        <p:sp>
          <p:nvSpPr>
            <p:cNvPr id="703533" name="Text Box 45"/>
            <p:cNvSpPr txBox="1">
              <a:spLocks noChangeArrowheads="1"/>
            </p:cNvSpPr>
            <p:nvPr/>
          </p:nvSpPr>
          <p:spPr bwMode="auto">
            <a:xfrm>
              <a:off x="3302" y="2496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1 0 0 0 0 0</a:t>
              </a:r>
            </a:p>
          </p:txBody>
        </p:sp>
        <p:sp>
          <p:nvSpPr>
            <p:cNvPr id="703534" name="Text Box 46"/>
            <p:cNvSpPr txBox="1">
              <a:spLocks noChangeArrowheads="1"/>
            </p:cNvSpPr>
            <p:nvPr/>
          </p:nvSpPr>
          <p:spPr bwMode="auto">
            <a:xfrm>
              <a:off x="3302" y="2736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1 0 0 0 0 1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35" name="Text Box 47"/>
            <p:cNvSpPr txBox="1">
              <a:spLocks noChangeArrowheads="1"/>
            </p:cNvSpPr>
            <p:nvPr/>
          </p:nvSpPr>
          <p:spPr bwMode="auto">
            <a:xfrm>
              <a:off x="3302" y="2976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1 0 0 0 1 0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36" name="Text Box 48"/>
            <p:cNvSpPr txBox="1">
              <a:spLocks noChangeArrowheads="1"/>
            </p:cNvSpPr>
            <p:nvPr/>
          </p:nvSpPr>
          <p:spPr bwMode="auto">
            <a:xfrm>
              <a:off x="3302" y="3408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1 1 1 1 1 0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37" name="Text Box 49"/>
            <p:cNvSpPr txBox="1">
              <a:spLocks noChangeArrowheads="1"/>
            </p:cNvSpPr>
            <p:nvPr/>
          </p:nvSpPr>
          <p:spPr bwMode="auto">
            <a:xfrm>
              <a:off x="3302" y="3648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1 1 1 1 1 1</a:t>
              </a: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2971800" y="2098675"/>
            <a:ext cx="1479550" cy="4149725"/>
            <a:chOff x="1958" y="1322"/>
            <a:chExt cx="932" cy="2614"/>
          </a:xfrm>
        </p:grpSpPr>
        <p:sp>
          <p:nvSpPr>
            <p:cNvPr id="703539" name="Text Box 51"/>
            <p:cNvSpPr txBox="1">
              <a:spLocks noChangeArrowheads="1"/>
            </p:cNvSpPr>
            <p:nvPr/>
          </p:nvSpPr>
          <p:spPr bwMode="auto">
            <a:xfrm>
              <a:off x="2294" y="2043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3540" name="Text Box 52"/>
            <p:cNvSpPr txBox="1">
              <a:spLocks noChangeArrowheads="1"/>
            </p:cNvSpPr>
            <p:nvPr/>
          </p:nvSpPr>
          <p:spPr bwMode="auto">
            <a:xfrm>
              <a:off x="2294" y="3206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3541" name="Text Box 53"/>
            <p:cNvSpPr txBox="1">
              <a:spLocks noChangeArrowheads="1"/>
            </p:cNvSpPr>
            <p:nvPr/>
          </p:nvSpPr>
          <p:spPr bwMode="auto">
            <a:xfrm>
              <a:off x="1958" y="3648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0 1 1 1 1 1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42" name="Text Box 54"/>
            <p:cNvSpPr txBox="1">
              <a:spLocks noChangeArrowheads="1"/>
            </p:cNvSpPr>
            <p:nvPr/>
          </p:nvSpPr>
          <p:spPr bwMode="auto">
            <a:xfrm>
              <a:off x="1958" y="3408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0 1 1 1 1 0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43" name="Text Box 55"/>
            <p:cNvSpPr txBox="1">
              <a:spLocks noChangeArrowheads="1"/>
            </p:cNvSpPr>
            <p:nvPr/>
          </p:nvSpPr>
          <p:spPr bwMode="auto">
            <a:xfrm>
              <a:off x="1958" y="2976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0 0 0 0 1 0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44" name="Text Box 56"/>
            <p:cNvSpPr txBox="1">
              <a:spLocks noChangeArrowheads="1"/>
            </p:cNvSpPr>
            <p:nvPr/>
          </p:nvSpPr>
          <p:spPr bwMode="auto">
            <a:xfrm>
              <a:off x="1958" y="2736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0 0 0 0 0 1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45" name="Text Box 57"/>
            <p:cNvSpPr txBox="1">
              <a:spLocks noChangeArrowheads="1"/>
            </p:cNvSpPr>
            <p:nvPr/>
          </p:nvSpPr>
          <p:spPr bwMode="auto">
            <a:xfrm>
              <a:off x="1958" y="2496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0 0 0 0 0 0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46" name="Text Box 58"/>
            <p:cNvSpPr txBox="1">
              <a:spLocks noChangeArrowheads="1"/>
            </p:cNvSpPr>
            <p:nvPr/>
          </p:nvSpPr>
          <p:spPr bwMode="auto">
            <a:xfrm>
              <a:off x="1958" y="2245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1 1 1 1 1 1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47" name="Text Box 59"/>
            <p:cNvSpPr txBox="1">
              <a:spLocks noChangeArrowheads="1"/>
            </p:cNvSpPr>
            <p:nvPr/>
          </p:nvSpPr>
          <p:spPr bwMode="auto">
            <a:xfrm>
              <a:off x="1958" y="1824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1 0 0 0 1 0</a:t>
              </a:r>
            </a:p>
          </p:txBody>
        </p:sp>
        <p:sp>
          <p:nvSpPr>
            <p:cNvPr id="703548" name="Text Box 60"/>
            <p:cNvSpPr txBox="1">
              <a:spLocks noChangeArrowheads="1"/>
            </p:cNvSpPr>
            <p:nvPr/>
          </p:nvSpPr>
          <p:spPr bwMode="auto">
            <a:xfrm>
              <a:off x="1958" y="1562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1 0 0 0 0 1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49" name="Text Box 61"/>
            <p:cNvSpPr txBox="1">
              <a:spLocks noChangeArrowheads="1"/>
            </p:cNvSpPr>
            <p:nvPr/>
          </p:nvSpPr>
          <p:spPr bwMode="auto">
            <a:xfrm>
              <a:off x="1958" y="1322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1 0 0 0 0 0</a:t>
              </a: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703550" name="Text Box 62"/>
          <p:cNvSpPr txBox="1">
            <a:spLocks noChangeArrowheads="1"/>
          </p:cNvSpPr>
          <p:nvPr/>
        </p:nvSpPr>
        <p:spPr bwMode="auto">
          <a:xfrm>
            <a:off x="779463" y="2105025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- 1 0 0 0 0 0</a:t>
            </a:r>
          </a:p>
        </p:txBody>
      </p:sp>
      <p:sp>
        <p:nvSpPr>
          <p:cNvPr id="703551" name="Text Box 63"/>
          <p:cNvSpPr txBox="1">
            <a:spLocks noChangeArrowheads="1"/>
          </p:cNvSpPr>
          <p:nvPr/>
        </p:nvSpPr>
        <p:spPr bwMode="auto">
          <a:xfrm>
            <a:off x="671513" y="3962400"/>
            <a:ext cx="1766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Times New Roman" pitchFamily="18" charset="0"/>
              </a:rPr>
              <a:t> ±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   0 0 0 0 0</a:t>
            </a:r>
          </a:p>
        </p:txBody>
      </p:sp>
      <p:sp>
        <p:nvSpPr>
          <p:cNvPr id="703552" name="Text Box 64"/>
          <p:cNvSpPr txBox="1">
            <a:spLocks noChangeArrowheads="1"/>
          </p:cNvSpPr>
          <p:nvPr/>
        </p:nvSpPr>
        <p:spPr bwMode="auto">
          <a:xfrm>
            <a:off x="776288" y="5791200"/>
            <a:ext cx="1652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+   1 1 1 1 1</a:t>
            </a:r>
          </a:p>
        </p:txBody>
      </p:sp>
      <p:sp>
        <p:nvSpPr>
          <p:cNvPr id="703553" name="Text Box 65"/>
          <p:cNvSpPr txBox="1">
            <a:spLocks noChangeArrowheads="1"/>
          </p:cNvSpPr>
          <p:nvPr/>
        </p:nvSpPr>
        <p:spPr bwMode="auto">
          <a:xfrm>
            <a:off x="5029200" y="21050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0 0 0 0 0 0</a:t>
            </a:r>
          </a:p>
        </p:txBody>
      </p:sp>
      <p:sp>
        <p:nvSpPr>
          <p:cNvPr id="703554" name="Text Box 66"/>
          <p:cNvSpPr txBox="1">
            <a:spLocks noChangeArrowheads="1"/>
          </p:cNvSpPr>
          <p:nvPr/>
        </p:nvSpPr>
        <p:spPr bwMode="auto">
          <a:xfrm>
            <a:off x="5029200" y="5791200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1 1 1 1 1 1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03555" name="Text Box 67"/>
          <p:cNvSpPr txBox="1">
            <a:spLocks noChangeArrowheads="1"/>
          </p:cNvSpPr>
          <p:nvPr/>
        </p:nvSpPr>
        <p:spPr bwMode="auto">
          <a:xfrm>
            <a:off x="2971800" y="3962400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0 0 0 0 0 0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03556" name="Text Box 68"/>
          <p:cNvSpPr txBox="1">
            <a:spLocks noChangeArrowheads="1"/>
          </p:cNvSpPr>
          <p:nvPr/>
        </p:nvSpPr>
        <p:spPr bwMode="auto">
          <a:xfrm>
            <a:off x="5029200" y="3962400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1 0 0 0 0 0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03557" name="Rectangle 6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703558" name="AutoShape 7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70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70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0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70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70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70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70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550" grpId="0" autoUpdateAnimBg="0"/>
      <p:bldP spid="703551" grpId="0" autoUpdateAnimBg="0"/>
      <p:bldP spid="703552" grpId="0" autoUpdateAnimBg="0"/>
      <p:bldP spid="703553" grpId="0" autoUpdateAnimBg="0"/>
      <p:bldP spid="703554" grpId="0" autoUpdateAnimBg="0"/>
      <p:bldP spid="703555" grpId="0" autoUpdateAnimBg="0"/>
      <p:bldP spid="70355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Text Box 2"/>
          <p:cNvSpPr txBox="1">
            <a:spLocks noChangeArrowheads="1"/>
          </p:cNvSpPr>
          <p:nvPr/>
        </p:nvSpPr>
        <p:spPr bwMode="auto">
          <a:xfrm>
            <a:off x="914400" y="914400"/>
            <a:ext cx="24653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当 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= 0 </a:t>
            </a:r>
            <a:r>
              <a:rPr lang="zh-CN" altLang="en-US" sz="3200">
                <a:latin typeface="Times New Roman" pitchFamily="18" charset="0"/>
              </a:rPr>
              <a:t>时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3336925" y="914400"/>
            <a:ext cx="2541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[+0]</a:t>
            </a:r>
            <a:r>
              <a:rPr lang="zh-CN" altLang="en-US" sz="2800" baseline="-25000">
                <a:latin typeface="Times New Roman" pitchFamily="18" charset="0"/>
              </a:rPr>
              <a:t>移</a:t>
            </a:r>
            <a:r>
              <a:rPr lang="zh-CN" altLang="en-US" sz="3200">
                <a:latin typeface="Times New Roman" pitchFamily="18" charset="0"/>
              </a:rPr>
              <a:t> = 2</a:t>
            </a:r>
            <a:r>
              <a:rPr lang="zh-CN" altLang="en-US" sz="3200" baseline="40000">
                <a:latin typeface="Times New Roman" pitchFamily="18" charset="0"/>
              </a:rPr>
              <a:t>5</a:t>
            </a:r>
            <a:r>
              <a:rPr lang="zh-CN" altLang="en-US" sz="3200">
                <a:latin typeface="Times New Roman" pitchFamily="18" charset="0"/>
              </a:rPr>
              <a:t> + 0</a:t>
            </a:r>
          </a:p>
        </p:txBody>
      </p:sp>
      <p:sp>
        <p:nvSpPr>
          <p:cNvPr id="704516" name="Text Box 4"/>
          <p:cNvSpPr txBox="1">
            <a:spLocks noChangeArrowheads="1"/>
          </p:cNvSpPr>
          <p:nvPr/>
        </p:nvSpPr>
        <p:spPr bwMode="auto">
          <a:xfrm>
            <a:off x="914400" y="320040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当 </a:t>
            </a:r>
            <a:r>
              <a:rPr lang="en-US" altLang="zh-CN" sz="3200" i="1">
                <a:latin typeface="Times New Roman" pitchFamily="18" charset="0"/>
              </a:rPr>
              <a:t>n</a:t>
            </a:r>
            <a:r>
              <a:rPr lang="en-US" altLang="zh-CN" sz="3200">
                <a:latin typeface="Times New Roman" pitchFamily="18" charset="0"/>
              </a:rPr>
              <a:t> = 5 </a:t>
            </a:r>
            <a:r>
              <a:rPr lang="zh-CN" altLang="en-US" sz="3200">
                <a:latin typeface="Times New Roman" pitchFamily="18" charset="0"/>
              </a:rPr>
              <a:t>时</a:t>
            </a:r>
          </a:p>
        </p:txBody>
      </p:sp>
      <p:sp>
        <p:nvSpPr>
          <p:cNvPr id="704517" name="Text Box 5"/>
          <p:cNvSpPr txBox="1">
            <a:spLocks noChangeArrowheads="1"/>
          </p:cNvSpPr>
          <p:nvPr/>
        </p:nvSpPr>
        <p:spPr bwMode="auto">
          <a:xfrm>
            <a:off x="2346325" y="4667250"/>
            <a:ext cx="538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可见，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最小真值的移码为全 0</a:t>
            </a: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381000" y="152400"/>
            <a:ext cx="403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(4) 移码的特点</a:t>
            </a:r>
          </a:p>
        </p:txBody>
      </p:sp>
      <p:sp>
        <p:nvSpPr>
          <p:cNvPr id="704519" name="Text Box 7"/>
          <p:cNvSpPr txBox="1">
            <a:spLocks noChangeArrowheads="1"/>
          </p:cNvSpPr>
          <p:nvPr/>
        </p:nvSpPr>
        <p:spPr bwMode="auto">
          <a:xfrm>
            <a:off x="1685925" y="5334000"/>
            <a:ext cx="4672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用移码表示浮点数的阶码</a:t>
            </a:r>
          </a:p>
        </p:txBody>
      </p:sp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1701800" y="5913438"/>
            <a:ext cx="5895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能方便地判断浮点数的阶码大小</a:t>
            </a: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5943600" y="914400"/>
            <a:ext cx="1838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1,00000</a:t>
            </a:r>
          </a:p>
        </p:txBody>
      </p:sp>
      <p:sp>
        <p:nvSpPr>
          <p:cNvPr id="704522" name="Text Box 10"/>
          <p:cNvSpPr txBox="1">
            <a:spLocks noChangeArrowheads="1"/>
          </p:cNvSpPr>
          <p:nvPr/>
        </p:nvSpPr>
        <p:spPr bwMode="auto">
          <a:xfrm>
            <a:off x="5943600" y="1477963"/>
            <a:ext cx="1838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1,00000</a:t>
            </a:r>
          </a:p>
        </p:txBody>
      </p:sp>
      <p:sp>
        <p:nvSpPr>
          <p:cNvPr id="704523" name="Text Box 11"/>
          <p:cNvSpPr txBox="1">
            <a:spLocks noChangeArrowheads="1"/>
          </p:cNvSpPr>
          <p:nvPr/>
        </p:nvSpPr>
        <p:spPr bwMode="auto">
          <a:xfrm>
            <a:off x="6645275" y="3840163"/>
            <a:ext cx="21748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  000000</a:t>
            </a:r>
          </a:p>
        </p:txBody>
      </p:sp>
      <p:sp>
        <p:nvSpPr>
          <p:cNvPr id="704524" name="Rectangle 1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352800" y="1530350"/>
            <a:ext cx="2281238" cy="579438"/>
            <a:chOff x="2112" y="964"/>
            <a:chExt cx="1437" cy="365"/>
          </a:xfrm>
        </p:grpSpPr>
        <p:sp>
          <p:nvSpPr>
            <p:cNvPr id="704526" name="Text Box 14"/>
            <p:cNvSpPr txBox="1">
              <a:spLocks noChangeArrowheads="1"/>
            </p:cNvSpPr>
            <p:nvPr/>
          </p:nvSpPr>
          <p:spPr bwMode="auto">
            <a:xfrm>
              <a:off x="2112" y="964"/>
              <a:ext cx="143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  0]</a:t>
              </a:r>
              <a:r>
                <a:rPr lang="zh-CN" altLang="en-US" sz="2800" baseline="-25000">
                  <a:latin typeface="Times New Roman" pitchFamily="18" charset="0"/>
                </a:rPr>
                <a:t>移</a:t>
              </a:r>
              <a:r>
                <a:rPr lang="zh-CN" altLang="en-US" sz="3200">
                  <a:latin typeface="Times New Roman" pitchFamily="18" charset="0"/>
                </a:rPr>
                <a:t> = 2</a:t>
              </a:r>
              <a:r>
                <a:rPr lang="zh-CN" altLang="en-US" sz="3200" baseline="40000">
                  <a:latin typeface="Times New Roman" pitchFamily="18" charset="0"/>
                </a:rPr>
                <a:t>5</a:t>
              </a:r>
              <a:r>
                <a:rPr lang="zh-CN" altLang="en-US" sz="3200">
                  <a:latin typeface="Times New Roman" pitchFamily="18" charset="0"/>
                </a:rPr>
                <a:t>  0</a:t>
              </a:r>
            </a:p>
          </p:txBody>
        </p:sp>
        <p:sp>
          <p:nvSpPr>
            <p:cNvPr id="704527" name="Line 15"/>
            <p:cNvSpPr>
              <a:spLocks noChangeShapeType="1"/>
            </p:cNvSpPr>
            <p:nvPr/>
          </p:nvSpPr>
          <p:spPr bwMode="auto">
            <a:xfrm>
              <a:off x="2245" y="116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4528" name="Line 16"/>
            <p:cNvSpPr>
              <a:spLocks noChangeShapeType="1"/>
            </p:cNvSpPr>
            <p:nvPr/>
          </p:nvSpPr>
          <p:spPr bwMode="auto">
            <a:xfrm>
              <a:off x="3243" y="116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840038" y="2239963"/>
            <a:ext cx="3006725" cy="579437"/>
            <a:chOff x="2112" y="1411"/>
            <a:chExt cx="1894" cy="365"/>
          </a:xfrm>
        </p:grpSpPr>
        <p:sp>
          <p:nvSpPr>
            <p:cNvPr id="704530" name="Text Box 18"/>
            <p:cNvSpPr txBox="1">
              <a:spLocks noChangeArrowheads="1"/>
            </p:cNvSpPr>
            <p:nvPr/>
          </p:nvSpPr>
          <p:spPr bwMode="auto">
            <a:xfrm>
              <a:off x="2112" y="1411"/>
              <a:ext cx="189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∴ [+0]</a:t>
              </a:r>
              <a:r>
                <a:rPr lang="zh-CN" altLang="en-US" sz="3200" baseline="-25000">
                  <a:solidFill>
                    <a:schemeClr val="folHlink"/>
                  </a:solidFill>
                  <a:latin typeface="Times New Roman" pitchFamily="18" charset="0"/>
                </a:rPr>
                <a:t>移 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= [  0]</a:t>
              </a:r>
              <a:r>
                <a:rPr lang="zh-CN" altLang="en-US" sz="3200" baseline="-25000">
                  <a:solidFill>
                    <a:schemeClr val="folHlink"/>
                  </a:solidFill>
                  <a:latin typeface="Times New Roman" pitchFamily="18" charset="0"/>
                </a:rPr>
                <a:t>移</a:t>
              </a:r>
            </a:p>
          </p:txBody>
        </p:sp>
        <p:sp>
          <p:nvSpPr>
            <p:cNvPr id="704531" name="Line 19"/>
            <p:cNvSpPr>
              <a:spLocks noChangeShapeType="1"/>
            </p:cNvSpPr>
            <p:nvPr/>
          </p:nvSpPr>
          <p:spPr bwMode="auto">
            <a:xfrm>
              <a:off x="3434" y="1616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286000" y="3840163"/>
            <a:ext cx="2322513" cy="579437"/>
            <a:chOff x="1440" y="2419"/>
            <a:chExt cx="1463" cy="365"/>
          </a:xfrm>
        </p:grpSpPr>
        <p:sp>
          <p:nvSpPr>
            <p:cNvPr id="704533" name="Text Box 21"/>
            <p:cNvSpPr txBox="1">
              <a:spLocks noChangeArrowheads="1"/>
            </p:cNvSpPr>
            <p:nvPr/>
          </p:nvSpPr>
          <p:spPr bwMode="auto">
            <a:xfrm>
              <a:off x="1440" y="2419"/>
              <a:ext cx="146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 100000]</a:t>
              </a:r>
              <a:r>
                <a:rPr lang="zh-CN" altLang="en-US" sz="3200" baseline="-25000">
                  <a:latin typeface="Times New Roman" pitchFamily="18" charset="0"/>
                </a:rPr>
                <a:t>移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704534" name="Line 22"/>
            <p:cNvSpPr>
              <a:spLocks noChangeShapeType="1"/>
            </p:cNvSpPr>
            <p:nvPr/>
          </p:nvSpPr>
          <p:spPr bwMode="auto">
            <a:xfrm>
              <a:off x="1589" y="2614"/>
              <a:ext cx="1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438650" y="3840163"/>
            <a:ext cx="2339975" cy="579437"/>
            <a:chOff x="2796" y="2419"/>
            <a:chExt cx="1474" cy="365"/>
          </a:xfrm>
        </p:grpSpPr>
        <p:sp>
          <p:nvSpPr>
            <p:cNvPr id="704536" name="Text Box 24"/>
            <p:cNvSpPr txBox="1">
              <a:spLocks noChangeArrowheads="1"/>
            </p:cNvSpPr>
            <p:nvPr/>
          </p:nvSpPr>
          <p:spPr bwMode="auto">
            <a:xfrm>
              <a:off x="2796" y="2419"/>
              <a:ext cx="147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2</a:t>
              </a:r>
              <a:r>
                <a:rPr lang="zh-CN" altLang="en-US" sz="3200" baseline="40000">
                  <a:latin typeface="Times New Roman" pitchFamily="18" charset="0"/>
                </a:rPr>
                <a:t>5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zh-CN" altLang="en-US" sz="3200">
                  <a:latin typeface="Times New Roman" pitchFamily="18" charset="0"/>
                </a:rPr>
                <a:t>100000</a:t>
              </a:r>
            </a:p>
          </p:txBody>
        </p:sp>
        <p:sp>
          <p:nvSpPr>
            <p:cNvPr id="704537" name="Line 25"/>
            <p:cNvSpPr>
              <a:spLocks noChangeShapeType="1"/>
            </p:cNvSpPr>
            <p:nvPr/>
          </p:nvSpPr>
          <p:spPr bwMode="auto">
            <a:xfrm>
              <a:off x="3334" y="261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429000" y="3200400"/>
            <a:ext cx="3273425" cy="579438"/>
            <a:chOff x="2160" y="2016"/>
            <a:chExt cx="2062" cy="365"/>
          </a:xfrm>
        </p:grpSpPr>
        <p:sp>
          <p:nvSpPr>
            <p:cNvPr id="704539" name="Text Box 27"/>
            <p:cNvSpPr txBox="1">
              <a:spLocks noChangeArrowheads="1"/>
            </p:cNvSpPr>
            <p:nvPr/>
          </p:nvSpPr>
          <p:spPr bwMode="auto">
            <a:xfrm>
              <a:off x="2160" y="2016"/>
              <a:ext cx="20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最小的真值为   2</a:t>
              </a:r>
              <a:r>
                <a:rPr lang="zh-CN" altLang="en-US" sz="3200" baseline="40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04540" name="Line 28"/>
            <p:cNvSpPr>
              <a:spLocks noChangeShapeType="1"/>
            </p:cNvSpPr>
            <p:nvPr/>
          </p:nvSpPr>
          <p:spPr bwMode="auto">
            <a:xfrm>
              <a:off x="3833" y="2205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6645275" y="3200400"/>
            <a:ext cx="2133600" cy="579438"/>
            <a:chOff x="4186" y="2016"/>
            <a:chExt cx="1344" cy="365"/>
          </a:xfrm>
        </p:grpSpPr>
        <p:sp>
          <p:nvSpPr>
            <p:cNvPr id="704542" name="Text Box 30"/>
            <p:cNvSpPr txBox="1">
              <a:spLocks noChangeArrowheads="1"/>
            </p:cNvSpPr>
            <p:nvPr/>
          </p:nvSpPr>
          <p:spPr bwMode="auto">
            <a:xfrm>
              <a:off x="4186" y="2016"/>
              <a:ext cx="1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zh-CN" altLang="en-US" sz="3200">
                  <a:latin typeface="Times New Roman" pitchFamily="18" charset="0"/>
                </a:rPr>
                <a:t>100000</a:t>
              </a:r>
            </a:p>
          </p:txBody>
        </p:sp>
        <p:sp>
          <p:nvSpPr>
            <p:cNvPr id="704543" name="Line 31"/>
            <p:cNvSpPr>
              <a:spLocks noChangeShapeType="1"/>
            </p:cNvSpPr>
            <p:nvPr/>
          </p:nvSpPr>
          <p:spPr bwMode="auto">
            <a:xfrm>
              <a:off x="4443" y="2205"/>
              <a:ext cx="1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04544" name="AutoShape 3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4" grpId="0" autoUpdateAnimBg="0"/>
      <p:bldP spid="704515" grpId="0" autoUpdateAnimBg="0"/>
      <p:bldP spid="704516" grpId="0" autoUpdateAnimBg="0"/>
      <p:bldP spid="704517" grpId="0" autoUpdateAnimBg="0"/>
      <p:bldP spid="704519" grpId="0" autoUpdateAnimBg="0"/>
      <p:bldP spid="704520" grpId="0" autoUpdateAnimBg="0"/>
      <p:bldP spid="704521" grpId="0" autoUpdateAnimBg="0"/>
      <p:bldP spid="704522" grpId="0" autoUpdateAnimBg="0"/>
      <p:bldP spid="70452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6.2   数的定点表示和浮点表示</a:t>
            </a:r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593725" y="1295400"/>
            <a:ext cx="4264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小数点按约定方式标出</a:t>
            </a:r>
          </a:p>
        </p:txBody>
      </p:sp>
      <p:sp>
        <p:nvSpPr>
          <p:cNvPr id="705540" name="Text Box 4"/>
          <p:cNvSpPr txBox="1">
            <a:spLocks noChangeArrowheads="1"/>
          </p:cNvSpPr>
          <p:nvPr/>
        </p:nvSpPr>
        <p:spPr bwMode="auto">
          <a:xfrm>
            <a:off x="669925" y="1905000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一、定点表示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95400" y="2446338"/>
            <a:ext cx="6858000" cy="1684337"/>
            <a:chOff x="816" y="1541"/>
            <a:chExt cx="4320" cy="1061"/>
          </a:xfrm>
        </p:grpSpPr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902" y="1646"/>
              <a:ext cx="13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latin typeface="Times New Roman" pitchFamily="18" charset="0"/>
                </a:rPr>
                <a:t>f  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05543" name="Text Box 7"/>
            <p:cNvSpPr txBox="1">
              <a:spLocks noChangeArrowheads="1"/>
            </p:cNvSpPr>
            <p:nvPr/>
          </p:nvSpPr>
          <p:spPr bwMode="auto">
            <a:xfrm>
              <a:off x="1632" y="155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5544" name="Rectangle 8"/>
            <p:cNvSpPr>
              <a:spLocks noChangeArrowheads="1"/>
            </p:cNvSpPr>
            <p:nvPr/>
          </p:nvSpPr>
          <p:spPr bwMode="auto">
            <a:xfrm>
              <a:off x="864" y="1685"/>
              <a:ext cx="134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5545" name="Line 9"/>
            <p:cNvSpPr>
              <a:spLocks noChangeShapeType="1"/>
            </p:cNvSpPr>
            <p:nvPr/>
          </p:nvSpPr>
          <p:spPr bwMode="auto">
            <a:xfrm>
              <a:off x="1200" y="168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5546" name="Line 10"/>
            <p:cNvSpPr>
              <a:spLocks noChangeShapeType="1"/>
            </p:cNvSpPr>
            <p:nvPr/>
          </p:nvSpPr>
          <p:spPr bwMode="auto">
            <a:xfrm flipV="1">
              <a:off x="1200" y="1973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5547" name="Text Box 11"/>
            <p:cNvSpPr txBox="1">
              <a:spLocks noChangeArrowheads="1"/>
            </p:cNvSpPr>
            <p:nvPr/>
          </p:nvSpPr>
          <p:spPr bwMode="auto">
            <a:xfrm>
              <a:off x="875" y="1992"/>
              <a:ext cx="308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数符</a:t>
              </a:r>
            </a:p>
          </p:txBody>
        </p:sp>
        <p:sp>
          <p:nvSpPr>
            <p:cNvPr id="705548" name="Text Box 12"/>
            <p:cNvSpPr txBox="1">
              <a:spLocks noChangeArrowheads="1"/>
            </p:cNvSpPr>
            <p:nvPr/>
          </p:nvSpPr>
          <p:spPr bwMode="auto">
            <a:xfrm>
              <a:off x="1352" y="2059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数值部分</a:t>
              </a:r>
            </a:p>
          </p:txBody>
        </p: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816" y="2352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小数点位置</a:t>
              </a:r>
            </a:p>
          </p:txBody>
        </p:sp>
        <p:sp>
          <p:nvSpPr>
            <p:cNvPr id="705550" name="Text Box 14"/>
            <p:cNvSpPr txBox="1">
              <a:spLocks noChangeArrowheads="1"/>
            </p:cNvSpPr>
            <p:nvPr/>
          </p:nvSpPr>
          <p:spPr bwMode="auto">
            <a:xfrm>
              <a:off x="3292" y="1637"/>
              <a:ext cx="13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latin typeface="Times New Roman" pitchFamily="18" charset="0"/>
                </a:rPr>
                <a:t>f  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05551" name="Text Box 15"/>
            <p:cNvSpPr txBox="1">
              <a:spLocks noChangeArrowheads="1"/>
            </p:cNvSpPr>
            <p:nvPr/>
          </p:nvSpPr>
          <p:spPr bwMode="auto">
            <a:xfrm>
              <a:off x="4022" y="154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5552" name="Rectangle 16"/>
            <p:cNvSpPr>
              <a:spLocks noChangeArrowheads="1"/>
            </p:cNvSpPr>
            <p:nvPr/>
          </p:nvSpPr>
          <p:spPr bwMode="auto">
            <a:xfrm>
              <a:off x="3254" y="1676"/>
              <a:ext cx="134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5553" name="Line 17"/>
            <p:cNvSpPr>
              <a:spLocks noChangeShapeType="1"/>
            </p:cNvSpPr>
            <p:nvPr/>
          </p:nvSpPr>
          <p:spPr bwMode="auto">
            <a:xfrm>
              <a:off x="3590" y="167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5554" name="Line 18"/>
            <p:cNvSpPr>
              <a:spLocks noChangeShapeType="1"/>
            </p:cNvSpPr>
            <p:nvPr/>
          </p:nvSpPr>
          <p:spPr bwMode="auto">
            <a:xfrm flipV="1">
              <a:off x="4599" y="1964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5555" name="Text Box 19"/>
            <p:cNvSpPr txBox="1">
              <a:spLocks noChangeArrowheads="1"/>
            </p:cNvSpPr>
            <p:nvPr/>
          </p:nvSpPr>
          <p:spPr bwMode="auto">
            <a:xfrm>
              <a:off x="3265" y="1983"/>
              <a:ext cx="308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数符</a:t>
              </a:r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3696" y="2059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数值部分</a:t>
              </a:r>
            </a:p>
          </p:txBody>
        </p:sp>
        <p:sp>
          <p:nvSpPr>
            <p:cNvPr id="705557" name="Text Box 21"/>
            <p:cNvSpPr txBox="1">
              <a:spLocks noChangeArrowheads="1"/>
            </p:cNvSpPr>
            <p:nvPr/>
          </p:nvSpPr>
          <p:spPr bwMode="auto">
            <a:xfrm>
              <a:off x="4215" y="2348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小数点位置</a:t>
              </a:r>
            </a:p>
          </p:txBody>
        </p:sp>
        <p:sp>
          <p:nvSpPr>
            <p:cNvPr id="705558" name="AutoShape 22"/>
            <p:cNvSpPr>
              <a:spLocks/>
            </p:cNvSpPr>
            <p:nvPr/>
          </p:nvSpPr>
          <p:spPr bwMode="auto">
            <a:xfrm rot="16200000">
              <a:off x="1656" y="1517"/>
              <a:ext cx="96" cy="1008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5559" name="AutoShape 23"/>
            <p:cNvSpPr>
              <a:spLocks/>
            </p:cNvSpPr>
            <p:nvPr/>
          </p:nvSpPr>
          <p:spPr bwMode="auto">
            <a:xfrm rot="16200000">
              <a:off x="4056" y="1517"/>
              <a:ext cx="96" cy="1008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2534" y="1665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或</a:t>
              </a:r>
            </a:p>
          </p:txBody>
        </p:sp>
      </p:grpSp>
      <p:sp>
        <p:nvSpPr>
          <p:cNvPr id="705561" name="Text Box 25"/>
          <p:cNvSpPr txBox="1">
            <a:spLocks noChangeArrowheads="1"/>
          </p:cNvSpPr>
          <p:nvPr/>
        </p:nvSpPr>
        <p:spPr bwMode="auto">
          <a:xfrm>
            <a:off x="593725" y="431165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定点机</a:t>
            </a:r>
          </a:p>
        </p:txBody>
      </p:sp>
      <p:sp>
        <p:nvSpPr>
          <p:cNvPr id="705562" name="Text Box 26"/>
          <p:cNvSpPr txBox="1">
            <a:spLocks noChangeArrowheads="1"/>
          </p:cNvSpPr>
          <p:nvPr/>
        </p:nvSpPr>
        <p:spPr bwMode="auto">
          <a:xfrm>
            <a:off x="2754313" y="4311650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小数定点机</a:t>
            </a:r>
          </a:p>
        </p:txBody>
      </p:sp>
      <p:sp>
        <p:nvSpPr>
          <p:cNvPr id="705563" name="Text Box 27"/>
          <p:cNvSpPr txBox="1">
            <a:spLocks noChangeArrowheads="1"/>
          </p:cNvSpPr>
          <p:nvPr/>
        </p:nvSpPr>
        <p:spPr bwMode="auto">
          <a:xfrm>
            <a:off x="6030913" y="4311650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整数定点机</a:t>
            </a:r>
          </a:p>
        </p:txBody>
      </p:sp>
      <p:sp>
        <p:nvSpPr>
          <p:cNvPr id="705564" name="Text Box 28"/>
          <p:cNvSpPr txBox="1">
            <a:spLocks noChangeArrowheads="1"/>
          </p:cNvSpPr>
          <p:nvPr/>
        </p:nvSpPr>
        <p:spPr bwMode="auto">
          <a:xfrm>
            <a:off x="593725" y="48958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原码</a:t>
            </a:r>
          </a:p>
        </p:txBody>
      </p:sp>
      <p:sp>
        <p:nvSpPr>
          <p:cNvPr id="705565" name="Text Box 29"/>
          <p:cNvSpPr txBox="1">
            <a:spLocks noChangeArrowheads="1"/>
          </p:cNvSpPr>
          <p:nvPr/>
        </p:nvSpPr>
        <p:spPr bwMode="auto">
          <a:xfrm>
            <a:off x="593725" y="54800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补码</a:t>
            </a:r>
          </a:p>
        </p:txBody>
      </p:sp>
      <p:sp>
        <p:nvSpPr>
          <p:cNvPr id="705566" name="Text Box 30"/>
          <p:cNvSpPr txBox="1">
            <a:spLocks noChangeArrowheads="1"/>
          </p:cNvSpPr>
          <p:nvPr/>
        </p:nvSpPr>
        <p:spPr bwMode="auto">
          <a:xfrm>
            <a:off x="593725" y="60642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反码</a:t>
            </a:r>
          </a:p>
        </p:txBody>
      </p:sp>
      <p:sp>
        <p:nvSpPr>
          <p:cNvPr id="705567" name="Text Box 31"/>
          <p:cNvSpPr txBox="1">
            <a:spLocks noChangeArrowheads="1"/>
          </p:cNvSpPr>
          <p:nvPr/>
        </p:nvSpPr>
        <p:spPr bwMode="auto">
          <a:xfrm>
            <a:off x="2057400" y="4895850"/>
            <a:ext cx="325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(1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2</a:t>
            </a:r>
            <a:r>
              <a:rPr lang="zh-CN" altLang="en-US" sz="2800" baseline="40000">
                <a:latin typeface="Times New Roman" pitchFamily="18" charset="0"/>
              </a:rPr>
              <a:t>-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 ~ +(1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2</a:t>
            </a:r>
            <a:r>
              <a:rPr lang="en-US" altLang="zh-CN" sz="2800" baseline="40000">
                <a:latin typeface="Times New Roman" pitchFamily="18" charset="0"/>
              </a:rPr>
              <a:t>-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</a:t>
            </a:r>
          </a:p>
        </p:txBody>
      </p:sp>
      <p:sp>
        <p:nvSpPr>
          <p:cNvPr id="705568" name="Text Box 32"/>
          <p:cNvSpPr txBox="1">
            <a:spLocks noChangeArrowheads="1"/>
          </p:cNvSpPr>
          <p:nvPr/>
        </p:nvSpPr>
        <p:spPr bwMode="auto">
          <a:xfrm>
            <a:off x="5635625" y="4895850"/>
            <a:ext cx="3127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(2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 baseline="40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1) ~ +( 2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 baseline="30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1)</a:t>
            </a:r>
          </a:p>
        </p:txBody>
      </p:sp>
      <p:sp>
        <p:nvSpPr>
          <p:cNvPr id="705569" name="Text Box 33"/>
          <p:cNvSpPr txBox="1">
            <a:spLocks noChangeArrowheads="1"/>
          </p:cNvSpPr>
          <p:nvPr/>
        </p:nvSpPr>
        <p:spPr bwMode="auto">
          <a:xfrm>
            <a:off x="2960688" y="548005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1</a:t>
            </a:r>
            <a:r>
              <a:rPr lang="en-US" altLang="zh-CN" sz="2800">
                <a:latin typeface="Times New Roman" pitchFamily="18" charset="0"/>
              </a:rPr>
              <a:t> ~ +(1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2</a:t>
            </a:r>
            <a:r>
              <a:rPr lang="en-US" altLang="zh-CN" sz="2800" baseline="40000">
                <a:latin typeface="Times New Roman" pitchFamily="18" charset="0"/>
              </a:rPr>
              <a:t>-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</a:t>
            </a:r>
          </a:p>
        </p:txBody>
      </p:sp>
      <p:sp>
        <p:nvSpPr>
          <p:cNvPr id="705570" name="Text Box 34"/>
          <p:cNvSpPr txBox="1">
            <a:spLocks noChangeArrowheads="1"/>
          </p:cNvSpPr>
          <p:nvPr/>
        </p:nvSpPr>
        <p:spPr bwMode="auto">
          <a:xfrm>
            <a:off x="6283325" y="5480050"/>
            <a:ext cx="3508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2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~ +( 2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 baseline="30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1)</a:t>
            </a:r>
          </a:p>
        </p:txBody>
      </p:sp>
      <p:sp>
        <p:nvSpPr>
          <p:cNvPr id="705571" name="Text Box 35"/>
          <p:cNvSpPr txBox="1">
            <a:spLocks noChangeArrowheads="1"/>
          </p:cNvSpPr>
          <p:nvPr/>
        </p:nvSpPr>
        <p:spPr bwMode="auto">
          <a:xfrm>
            <a:off x="2057400" y="6064250"/>
            <a:ext cx="325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(1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2</a:t>
            </a:r>
            <a:r>
              <a:rPr lang="zh-CN" altLang="en-US" sz="2800" baseline="40000">
                <a:latin typeface="Times New Roman" pitchFamily="18" charset="0"/>
              </a:rPr>
              <a:t>-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 ~ +(1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2</a:t>
            </a:r>
            <a:r>
              <a:rPr lang="en-US" altLang="zh-CN" sz="2800" baseline="40000">
                <a:latin typeface="Times New Roman" pitchFamily="18" charset="0"/>
              </a:rPr>
              <a:t>-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</a:t>
            </a:r>
          </a:p>
        </p:txBody>
      </p:sp>
      <p:sp>
        <p:nvSpPr>
          <p:cNvPr id="705572" name="Text Box 36"/>
          <p:cNvSpPr txBox="1">
            <a:spLocks noChangeArrowheads="1"/>
          </p:cNvSpPr>
          <p:nvPr/>
        </p:nvSpPr>
        <p:spPr bwMode="auto">
          <a:xfrm>
            <a:off x="5653088" y="6064250"/>
            <a:ext cx="3508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(2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 baseline="40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baseline="40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1) ~ +( 2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 baseline="30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1)</a:t>
            </a:r>
          </a:p>
        </p:txBody>
      </p:sp>
      <p:sp>
        <p:nvSpPr>
          <p:cNvPr id="705573" name="AutoShape 3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0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autoUpdateAnimBg="0"/>
      <p:bldP spid="705540" grpId="0" autoUpdateAnimBg="0"/>
      <p:bldP spid="705561" grpId="0" autoUpdateAnimBg="0"/>
      <p:bldP spid="705562" grpId="0" autoUpdateAnimBg="0"/>
      <p:bldP spid="705563" grpId="0" autoUpdateAnimBg="0"/>
      <p:bldP spid="705564" grpId="0" autoUpdateAnimBg="0"/>
      <p:bldP spid="705565" grpId="0" autoUpdateAnimBg="0"/>
      <p:bldP spid="705566" grpId="0" autoUpdateAnimBg="0"/>
      <p:bldP spid="705567" grpId="0" autoUpdateAnimBg="0"/>
      <p:bldP spid="705568" grpId="0" autoUpdateAnimBg="0"/>
      <p:bldP spid="705569" grpId="0" autoUpdateAnimBg="0"/>
      <p:bldP spid="705570" grpId="0" autoUpdateAnimBg="0"/>
      <p:bldP spid="705571" grpId="0" autoUpdateAnimBg="0"/>
      <p:bldP spid="70557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Text Box 2"/>
          <p:cNvSpPr txBox="1">
            <a:spLocks noChangeArrowheads="1"/>
          </p:cNvSpPr>
          <p:nvPr/>
        </p:nvSpPr>
        <p:spPr bwMode="auto">
          <a:xfrm>
            <a:off x="669925" y="244475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二、浮点表示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57350" y="1020763"/>
            <a:ext cx="5632450" cy="579437"/>
            <a:chOff x="1044" y="643"/>
            <a:chExt cx="3548" cy="365"/>
          </a:xfrm>
        </p:grpSpPr>
        <p:sp>
          <p:nvSpPr>
            <p:cNvPr id="706564" name="Text Box 4"/>
            <p:cNvSpPr txBox="1">
              <a:spLocks noChangeArrowheads="1"/>
            </p:cNvSpPr>
            <p:nvPr/>
          </p:nvSpPr>
          <p:spPr bwMode="auto">
            <a:xfrm>
              <a:off x="1044" y="643"/>
              <a:ext cx="10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solidFill>
                    <a:schemeClr val="folHlink"/>
                  </a:solidFill>
                  <a:latin typeface="Times New Roman" pitchFamily="18" charset="0"/>
                </a:rPr>
                <a:t>N</a:t>
              </a:r>
              <a:r>
                <a:rPr lang="en-US" altLang="zh-CN" sz="3200">
                  <a:solidFill>
                    <a:schemeClr val="folHlink"/>
                  </a:solidFill>
                  <a:latin typeface="Times New Roman" pitchFamily="18" charset="0"/>
                </a:rPr>
                <a:t> = </a:t>
              </a:r>
              <a:r>
                <a:rPr lang="en-US" altLang="zh-CN" sz="3200" i="1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×</a:t>
              </a:r>
              <a:r>
                <a:rPr lang="en-US" altLang="zh-CN" sz="3200" i="1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  <a:r>
                <a:rPr lang="en-US" altLang="zh-CN" sz="3200" i="1" baseline="30000">
                  <a:solidFill>
                    <a:schemeClr val="folHlink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706565" name="Text Box 5"/>
            <p:cNvSpPr txBox="1">
              <a:spLocks noChangeArrowheads="1"/>
            </p:cNvSpPr>
            <p:nvPr/>
          </p:nvSpPr>
          <p:spPr bwMode="auto">
            <a:xfrm>
              <a:off x="2676" y="676"/>
              <a:ext cx="1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浮点数的一般形式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57350" y="1614488"/>
            <a:ext cx="5230813" cy="519112"/>
            <a:chOff x="1044" y="1017"/>
            <a:chExt cx="3295" cy="327"/>
          </a:xfrm>
        </p:grpSpPr>
        <p:sp>
          <p:nvSpPr>
            <p:cNvPr id="706567" name="Text Box 7"/>
            <p:cNvSpPr txBox="1">
              <a:spLocks noChangeArrowheads="1"/>
            </p:cNvSpPr>
            <p:nvPr/>
          </p:nvSpPr>
          <p:spPr bwMode="auto">
            <a:xfrm>
              <a:off x="1044" y="1017"/>
              <a:ext cx="7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尾数</a:t>
              </a:r>
            </a:p>
          </p:txBody>
        </p:sp>
        <p:sp>
          <p:nvSpPr>
            <p:cNvPr id="706568" name="Text Box 8"/>
            <p:cNvSpPr txBox="1">
              <a:spLocks noChangeArrowheads="1"/>
            </p:cNvSpPr>
            <p:nvPr/>
          </p:nvSpPr>
          <p:spPr bwMode="auto">
            <a:xfrm>
              <a:off x="1915" y="1017"/>
              <a:ext cx="6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j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阶码</a:t>
              </a:r>
            </a:p>
          </p:txBody>
        </p:sp>
        <p:sp>
          <p:nvSpPr>
            <p:cNvPr id="706569" name="Text Box 9"/>
            <p:cNvSpPr txBox="1">
              <a:spLocks noChangeArrowheads="1"/>
            </p:cNvSpPr>
            <p:nvPr/>
          </p:nvSpPr>
          <p:spPr bwMode="auto">
            <a:xfrm>
              <a:off x="2736" y="1017"/>
              <a:ext cx="16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基数（基值）</a:t>
              </a:r>
            </a:p>
          </p:txBody>
        </p:sp>
      </p:grpSp>
      <p:sp>
        <p:nvSpPr>
          <p:cNvPr id="706570" name="Text Box 10"/>
          <p:cNvSpPr txBox="1">
            <a:spLocks noChangeArrowheads="1"/>
          </p:cNvSpPr>
          <p:nvPr/>
        </p:nvSpPr>
        <p:spPr bwMode="auto">
          <a:xfrm>
            <a:off x="1676400" y="2286000"/>
            <a:ext cx="6115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计算机中 </a:t>
            </a: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r</a:t>
            </a:r>
            <a:r>
              <a:rPr lang="en-US" altLang="zh-CN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取 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2、4、8、16</a:t>
            </a:r>
            <a:r>
              <a:rPr lang="zh-CN" altLang="en-US" sz="3200">
                <a:latin typeface="Times New Roman" pitchFamily="18" charset="0"/>
              </a:rPr>
              <a:t> 等</a:t>
            </a:r>
          </a:p>
        </p:txBody>
      </p:sp>
      <p:sp>
        <p:nvSpPr>
          <p:cNvPr id="706571" name="Text Box 11"/>
          <p:cNvSpPr txBox="1">
            <a:spLocks noChangeArrowheads="1"/>
          </p:cNvSpPr>
          <p:nvPr/>
        </p:nvSpPr>
        <p:spPr bwMode="auto">
          <a:xfrm>
            <a:off x="1657350" y="2971800"/>
            <a:ext cx="1489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当 </a:t>
            </a: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r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 = 2</a:t>
            </a:r>
          </a:p>
        </p:txBody>
      </p:sp>
      <p:sp>
        <p:nvSpPr>
          <p:cNvPr id="706572" name="Text Box 12"/>
          <p:cNvSpPr txBox="1">
            <a:spLocks noChangeArrowheads="1"/>
          </p:cNvSpPr>
          <p:nvPr/>
        </p:nvSpPr>
        <p:spPr bwMode="auto">
          <a:xfrm>
            <a:off x="3657600" y="2873375"/>
            <a:ext cx="2259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i="1">
                <a:latin typeface="Times New Roman" pitchFamily="18" charset="0"/>
              </a:rPr>
              <a:t>N</a:t>
            </a:r>
            <a:r>
              <a:rPr lang="en-US" altLang="zh-CN" sz="3200">
                <a:latin typeface="Times New Roman" pitchFamily="18" charset="0"/>
              </a:rPr>
              <a:t> = 11</a:t>
            </a:r>
            <a:r>
              <a:rPr lang="en-US" altLang="zh-CN" sz="4000">
                <a:solidFill>
                  <a:schemeClr val="folHlink"/>
                </a:solidFill>
                <a:latin typeface="Times New Roman" pitchFamily="18" charset="0"/>
              </a:rPr>
              <a:t>.</a:t>
            </a:r>
            <a:r>
              <a:rPr lang="en-US" altLang="zh-CN" sz="3200">
                <a:latin typeface="Times New Roman" pitchFamily="18" charset="0"/>
              </a:rPr>
              <a:t>0101</a:t>
            </a:r>
          </a:p>
        </p:txBody>
      </p:sp>
      <p:sp>
        <p:nvSpPr>
          <p:cNvPr id="706573" name="Text Box 13"/>
          <p:cNvSpPr txBox="1">
            <a:spLocks noChangeArrowheads="1"/>
          </p:cNvSpPr>
          <p:nvPr/>
        </p:nvSpPr>
        <p:spPr bwMode="auto">
          <a:xfrm>
            <a:off x="4038600" y="3357563"/>
            <a:ext cx="30114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0</a:t>
            </a:r>
            <a:r>
              <a:rPr lang="zh-CN" altLang="en-US" sz="4000">
                <a:solidFill>
                  <a:schemeClr val="folHlink"/>
                </a:solidFill>
                <a:latin typeface="Times New Roman" pitchFamily="18" charset="0"/>
              </a:rPr>
              <a:t>.</a:t>
            </a:r>
            <a:r>
              <a:rPr lang="zh-CN" altLang="en-US" sz="3200">
                <a:latin typeface="Times New Roman" pitchFamily="18" charset="0"/>
              </a:rPr>
              <a:t>110101×2</a:t>
            </a:r>
            <a:r>
              <a:rPr lang="zh-CN" altLang="en-US" sz="3200" baseline="40000">
                <a:latin typeface="Times New Roman" pitchFamily="18" charset="0"/>
              </a:rPr>
              <a:t>10 </a:t>
            </a:r>
          </a:p>
        </p:txBody>
      </p:sp>
      <p:sp>
        <p:nvSpPr>
          <p:cNvPr id="706574" name="Text Box 14"/>
          <p:cNvSpPr txBox="1">
            <a:spLocks noChangeArrowheads="1"/>
          </p:cNvSpPr>
          <p:nvPr/>
        </p:nvSpPr>
        <p:spPr bwMode="auto">
          <a:xfrm>
            <a:off x="4054475" y="3841750"/>
            <a:ext cx="26749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</a:t>
            </a:r>
            <a:r>
              <a:rPr lang="zh-CN" altLang="en-US" sz="4000">
                <a:solidFill>
                  <a:schemeClr val="folHlink"/>
                </a:solidFill>
                <a:latin typeface="Times New Roman" pitchFamily="18" charset="0"/>
              </a:rPr>
              <a:t>.</a:t>
            </a:r>
            <a:r>
              <a:rPr lang="zh-CN" altLang="en-US" sz="3200">
                <a:latin typeface="Times New Roman" pitchFamily="18" charset="0"/>
              </a:rPr>
              <a:t>10101×2</a:t>
            </a:r>
            <a:r>
              <a:rPr lang="zh-CN" altLang="en-US" sz="3200" baseline="40000">
                <a:latin typeface="Times New Roman" pitchFamily="18" charset="0"/>
              </a:rPr>
              <a:t>1 </a:t>
            </a:r>
          </a:p>
        </p:txBody>
      </p:sp>
      <p:sp>
        <p:nvSpPr>
          <p:cNvPr id="706575" name="Text Box 15"/>
          <p:cNvSpPr txBox="1">
            <a:spLocks noChangeArrowheads="1"/>
          </p:cNvSpPr>
          <p:nvPr/>
        </p:nvSpPr>
        <p:spPr bwMode="auto">
          <a:xfrm>
            <a:off x="4054475" y="4325938"/>
            <a:ext cx="2897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1101</a:t>
            </a:r>
            <a:r>
              <a:rPr lang="zh-CN" altLang="en-US" sz="4000">
                <a:solidFill>
                  <a:schemeClr val="folHlink"/>
                </a:solidFill>
                <a:latin typeface="Times New Roman" pitchFamily="18" charset="0"/>
              </a:rPr>
              <a:t>.</a:t>
            </a:r>
            <a:r>
              <a:rPr lang="zh-CN" altLang="en-US" sz="3200">
                <a:latin typeface="Times New Roman" pitchFamily="18" charset="0"/>
              </a:rPr>
              <a:t>01×2</a:t>
            </a:r>
            <a:r>
              <a:rPr lang="zh-CN" altLang="en-US" sz="3200" baseline="40000">
                <a:latin typeface="Times New Roman" pitchFamily="18" charset="0"/>
              </a:rPr>
              <a:t>-10</a:t>
            </a:r>
            <a:r>
              <a:rPr lang="zh-CN" altLang="en-US" sz="3200" baseline="30000">
                <a:latin typeface="Times New Roman" pitchFamily="18" charset="0"/>
              </a:rPr>
              <a:t> </a:t>
            </a:r>
          </a:p>
        </p:txBody>
      </p:sp>
      <p:sp>
        <p:nvSpPr>
          <p:cNvPr id="706576" name="Text Box 16"/>
          <p:cNvSpPr txBox="1">
            <a:spLocks noChangeArrowheads="1"/>
          </p:cNvSpPr>
          <p:nvPr/>
        </p:nvSpPr>
        <p:spPr bwMode="auto">
          <a:xfrm>
            <a:off x="4054475" y="4808538"/>
            <a:ext cx="3552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0</a:t>
            </a:r>
            <a:r>
              <a:rPr lang="zh-CN" altLang="en-US" sz="4000">
                <a:solidFill>
                  <a:schemeClr val="folHlink"/>
                </a:solidFill>
                <a:latin typeface="Times New Roman" pitchFamily="18" charset="0"/>
              </a:rPr>
              <a:t>.</a:t>
            </a:r>
            <a:r>
              <a:rPr lang="zh-CN" altLang="en-US" sz="3200">
                <a:latin typeface="Times New Roman" pitchFamily="18" charset="0"/>
              </a:rPr>
              <a:t>00110101×2</a:t>
            </a:r>
            <a:r>
              <a:rPr lang="zh-CN" altLang="en-US" sz="3200" baseline="40000">
                <a:latin typeface="Times New Roman" pitchFamily="18" charset="0"/>
              </a:rPr>
              <a:t>100</a:t>
            </a:r>
            <a:r>
              <a:rPr lang="zh-CN" altLang="en-US" sz="3200" baseline="30000">
                <a:latin typeface="Times New Roman" pitchFamily="18" charset="0"/>
              </a:rPr>
              <a:t> 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1355725" y="5581650"/>
            <a:ext cx="6950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计算机中    </a:t>
            </a: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S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小数、可正可负</a:t>
            </a:r>
          </a:p>
        </p:txBody>
      </p:sp>
      <p:sp>
        <p:nvSpPr>
          <p:cNvPr id="706578" name="Text Box 18"/>
          <p:cNvSpPr txBox="1">
            <a:spLocks noChangeArrowheads="1"/>
          </p:cNvSpPr>
          <p:nvPr/>
        </p:nvSpPr>
        <p:spPr bwMode="auto">
          <a:xfrm>
            <a:off x="3484563" y="6115050"/>
            <a:ext cx="4364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整数、可正可负</a:t>
            </a:r>
          </a:p>
        </p:txBody>
      </p:sp>
      <p:sp>
        <p:nvSpPr>
          <p:cNvPr id="706579" name="Text Box 19"/>
          <p:cNvSpPr txBox="1">
            <a:spLocks noChangeArrowheads="1"/>
          </p:cNvSpPr>
          <p:nvPr/>
        </p:nvSpPr>
        <p:spPr bwMode="auto">
          <a:xfrm>
            <a:off x="3730625" y="3505200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3749675" y="4967288"/>
            <a:ext cx="552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7026275" y="34432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规格化数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621463" y="2879725"/>
            <a:ext cx="2309812" cy="930275"/>
            <a:chOff x="4171" y="1814"/>
            <a:chExt cx="1455" cy="586"/>
          </a:xfrm>
        </p:grpSpPr>
        <p:sp>
          <p:nvSpPr>
            <p:cNvPr id="706583" name="AutoShape 23"/>
            <p:cNvSpPr>
              <a:spLocks noChangeArrowheads="1"/>
            </p:cNvSpPr>
            <p:nvPr/>
          </p:nvSpPr>
          <p:spPr bwMode="auto">
            <a:xfrm>
              <a:off x="4171" y="2160"/>
              <a:ext cx="227" cy="240"/>
            </a:xfrm>
            <a:prstGeom prst="wedgeRoundRectCallout">
              <a:avLst>
                <a:gd name="adj1" fmla="val 145153"/>
                <a:gd name="adj2" fmla="val -105000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6584" name="Text Box 24"/>
            <p:cNvSpPr txBox="1">
              <a:spLocks noChangeArrowheads="1"/>
            </p:cNvSpPr>
            <p:nvPr/>
          </p:nvSpPr>
          <p:spPr bwMode="auto">
            <a:xfrm>
              <a:off x="4570" y="1814"/>
              <a:ext cx="10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二进制表示</a:t>
              </a:r>
            </a:p>
          </p:txBody>
        </p:sp>
      </p:grpSp>
      <p:sp>
        <p:nvSpPr>
          <p:cNvPr id="706585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sp>
        <p:nvSpPr>
          <p:cNvPr id="706586" name="AutoShape 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0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70" grpId="0" autoUpdateAnimBg="0"/>
      <p:bldP spid="706571" grpId="0" autoUpdateAnimBg="0"/>
      <p:bldP spid="706572" grpId="0" autoUpdateAnimBg="0"/>
      <p:bldP spid="706573" grpId="0" autoUpdateAnimBg="0"/>
      <p:bldP spid="706574" grpId="0" autoUpdateAnimBg="0"/>
      <p:bldP spid="706575" grpId="0" autoUpdateAnimBg="0"/>
      <p:bldP spid="706576" grpId="0" autoUpdateAnimBg="0"/>
      <p:bldP spid="706577" grpId="0" autoUpdateAnimBg="0"/>
      <p:bldP spid="706578" grpId="0" autoUpdateAnimBg="0"/>
      <p:bldP spid="706579" grpId="0" autoUpdateAnimBg="0"/>
      <p:bldP spid="706580" grpId="0" autoUpdateAnimBg="0"/>
      <p:bldP spid="70658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311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1. 浮点数的表示形式</a:t>
            </a: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1598613" y="4010025"/>
            <a:ext cx="377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S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            </a:t>
            </a:r>
            <a:r>
              <a:rPr lang="zh-CN" altLang="en-US" sz="2400">
                <a:latin typeface="Times New Roman" pitchFamily="18" charset="0"/>
              </a:rPr>
              <a:t>代表浮点数的符号</a:t>
            </a:r>
          </a:p>
        </p:txBody>
      </p:sp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1598613" y="4648200"/>
            <a:ext cx="471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             </a:t>
            </a:r>
            <a:r>
              <a:rPr lang="zh-CN" altLang="en-US" sz="2400">
                <a:latin typeface="Times New Roman" pitchFamily="18" charset="0"/>
              </a:rPr>
              <a:t>其位数反映浮点数的精度</a:t>
            </a:r>
          </a:p>
        </p:txBody>
      </p:sp>
      <p:sp>
        <p:nvSpPr>
          <p:cNvPr id="707589" name="Text Box 5"/>
          <p:cNvSpPr txBox="1">
            <a:spLocks noChangeArrowheads="1"/>
          </p:cNvSpPr>
          <p:nvPr/>
        </p:nvSpPr>
        <p:spPr bwMode="auto">
          <a:xfrm>
            <a:off x="1598613" y="5286375"/>
            <a:ext cx="5318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            </a:t>
            </a:r>
            <a:r>
              <a:rPr lang="zh-CN" altLang="en-US" sz="2400">
                <a:latin typeface="Times New Roman" pitchFamily="18" charset="0"/>
              </a:rPr>
              <a:t>其位数反映浮点数的表示范围</a:t>
            </a:r>
          </a:p>
        </p:txBody>
      </p:sp>
      <p:sp>
        <p:nvSpPr>
          <p:cNvPr id="707590" name="Text Box 6"/>
          <p:cNvSpPr txBox="1">
            <a:spLocks noChangeArrowheads="1"/>
          </p:cNvSpPr>
          <p:nvPr/>
        </p:nvSpPr>
        <p:spPr bwMode="auto">
          <a:xfrm>
            <a:off x="1598613" y="5924550"/>
            <a:ext cx="609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f</a:t>
            </a:r>
            <a:r>
              <a:rPr lang="en-US" altLang="zh-CN" sz="2400" i="1" baseline="-25000">
                <a:latin typeface="Times New Roman" pitchFamily="18" charset="0"/>
              </a:rPr>
              <a:t>  </a:t>
            </a:r>
            <a:r>
              <a:rPr lang="zh-CN" altLang="en-US" sz="2400">
                <a:latin typeface="Times New Roman" pitchFamily="18" charset="0"/>
              </a:rPr>
              <a:t>和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    </a:t>
            </a:r>
            <a:r>
              <a:rPr lang="zh-CN" altLang="en-US" sz="2400">
                <a:latin typeface="Times New Roman" pitchFamily="18" charset="0"/>
              </a:rPr>
              <a:t>共同表示小数点的实际位置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07591" name="Rectangle 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17650" y="1524000"/>
            <a:ext cx="6254750" cy="2157413"/>
            <a:chOff x="956" y="960"/>
            <a:chExt cx="3940" cy="1359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56" y="960"/>
              <a:ext cx="3940" cy="1248"/>
              <a:chOff x="956" y="960"/>
              <a:chExt cx="3940" cy="1248"/>
            </a:xfrm>
          </p:grpSpPr>
          <p:sp>
            <p:nvSpPr>
              <p:cNvPr id="707594" name="Text Box 10"/>
              <p:cNvSpPr txBox="1">
                <a:spLocks noChangeArrowheads="1"/>
              </p:cNvSpPr>
              <p:nvPr/>
            </p:nvSpPr>
            <p:spPr bwMode="auto">
              <a:xfrm>
                <a:off x="998" y="1242"/>
                <a:ext cx="38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solidFill>
                      <a:schemeClr val="folHlink"/>
                    </a:solidFill>
                    <a:latin typeface="Times New Roman" pitchFamily="18" charset="0"/>
                  </a:rPr>
                  <a:t>j</a:t>
                </a:r>
                <a:r>
                  <a:rPr lang="en-US" altLang="zh-CN" sz="28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800">
                    <a:latin typeface="Times New Roman" pitchFamily="18" charset="0"/>
                  </a:rPr>
                  <a:t>   </a:t>
                </a:r>
                <a:r>
                  <a:rPr lang="en-US" altLang="zh-CN" sz="2800" i="1">
                    <a:latin typeface="Times New Roman" pitchFamily="18" charset="0"/>
                  </a:rPr>
                  <a:t>j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  <a:r>
                  <a:rPr lang="en-US" altLang="zh-CN" sz="2800" baseline="-25000">
                    <a:latin typeface="Times New Roman" pitchFamily="18" charset="0"/>
                  </a:rPr>
                  <a:t> </a:t>
                </a:r>
                <a:r>
                  <a:rPr lang="en-US" altLang="zh-CN" sz="2800" i="1" baseline="-25000">
                    <a:latin typeface="Times New Roman" pitchFamily="18" charset="0"/>
                  </a:rPr>
                  <a:t> </a:t>
                </a:r>
                <a:r>
                  <a:rPr lang="en-US" altLang="zh-CN" sz="2800" i="1">
                    <a:latin typeface="Times New Roman" pitchFamily="18" charset="0"/>
                  </a:rPr>
                  <a:t>j</a:t>
                </a:r>
                <a:r>
                  <a:rPr lang="en-US" altLang="zh-CN" sz="2400" baseline="-25000">
                    <a:latin typeface="Times New Roman" pitchFamily="18" charset="0"/>
                  </a:rPr>
                  <a:t>2</a:t>
                </a:r>
                <a:r>
                  <a:rPr lang="en-US" altLang="zh-CN" sz="2800" baseline="-25000">
                    <a:latin typeface="Times New Roman" pitchFamily="18" charset="0"/>
                  </a:rPr>
                  <a:t>        </a:t>
                </a:r>
                <a:r>
                  <a:rPr lang="en-US" altLang="zh-CN" sz="2800">
                    <a:latin typeface="Times New Roman" pitchFamily="18" charset="0"/>
                  </a:rPr>
                  <a:t>      </a:t>
                </a:r>
                <a:r>
                  <a:rPr lang="en-US" altLang="zh-CN" sz="2800" i="1">
                    <a:latin typeface="Times New Roman" pitchFamily="18" charset="0"/>
                  </a:rPr>
                  <a:t>j</a:t>
                </a:r>
                <a:r>
                  <a:rPr lang="en-US" altLang="zh-CN" sz="2400" i="1" baseline="-25000">
                    <a:latin typeface="Times New Roman" pitchFamily="18" charset="0"/>
                  </a:rPr>
                  <a:t>m</a:t>
                </a:r>
                <a:r>
                  <a:rPr lang="en-US" altLang="zh-CN" sz="2800">
                    <a:latin typeface="Times New Roman" pitchFamily="18" charset="0"/>
                  </a:rPr>
                  <a:t>   </a:t>
                </a:r>
                <a:r>
                  <a:rPr lang="en-US" altLang="zh-CN" sz="2800" i="1">
                    <a:solidFill>
                      <a:schemeClr val="folHlink"/>
                    </a:solidFill>
                    <a:latin typeface="Times New Roman" pitchFamily="18" charset="0"/>
                  </a:rPr>
                  <a:t>S</a:t>
                </a:r>
                <a:r>
                  <a:rPr lang="en-US" altLang="zh-CN" sz="24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sz="2800">
                    <a:latin typeface="Times New Roman" pitchFamily="18" charset="0"/>
                  </a:rPr>
                  <a:t>   </a:t>
                </a:r>
                <a:r>
                  <a:rPr lang="en-US" altLang="zh-CN" sz="2800" i="1">
                    <a:latin typeface="Times New Roman" pitchFamily="18" charset="0"/>
                  </a:rPr>
                  <a:t>S</a:t>
                </a:r>
                <a:r>
                  <a:rPr lang="en-US" altLang="zh-CN" sz="2400" baseline="-25000">
                    <a:latin typeface="Times New Roman" pitchFamily="18" charset="0"/>
                  </a:rPr>
                  <a:t>1  </a:t>
                </a:r>
                <a:r>
                  <a:rPr lang="en-US" altLang="zh-CN" sz="2800" i="1">
                    <a:latin typeface="Times New Roman" pitchFamily="18" charset="0"/>
                  </a:rPr>
                  <a:t>S</a:t>
                </a:r>
                <a:r>
                  <a:rPr lang="en-US" altLang="zh-CN" sz="2400" baseline="-25000">
                    <a:latin typeface="Times New Roman" pitchFamily="18" charset="0"/>
                  </a:rPr>
                  <a:t>2</a:t>
                </a:r>
                <a:r>
                  <a:rPr lang="en-US" altLang="zh-CN" sz="2800">
                    <a:latin typeface="Times New Roman" pitchFamily="18" charset="0"/>
                  </a:rPr>
                  <a:t>                   </a:t>
                </a:r>
                <a:r>
                  <a:rPr lang="en-US" altLang="zh-CN" sz="2800" i="1">
                    <a:latin typeface="Times New Roman" pitchFamily="18" charset="0"/>
                  </a:rPr>
                  <a:t>S</a:t>
                </a:r>
                <a:r>
                  <a:rPr lang="en-US" altLang="zh-CN" sz="2800" i="1" baseline="-25000">
                    <a:latin typeface="Times New Roman" pitchFamily="18" charset="0"/>
                  </a:rPr>
                  <a:t>n</a:t>
                </a:r>
                <a:r>
                  <a:rPr lang="en-US" altLang="zh-CN" sz="2800" baseline="-2500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707595" name="Rectangle 11"/>
              <p:cNvSpPr>
                <a:spLocks noChangeArrowheads="1"/>
              </p:cNvSpPr>
              <p:nvPr/>
            </p:nvSpPr>
            <p:spPr bwMode="auto">
              <a:xfrm>
                <a:off x="960" y="1248"/>
                <a:ext cx="3936" cy="336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96" name="Line 12"/>
              <p:cNvSpPr>
                <a:spLocks noChangeShapeType="1"/>
              </p:cNvSpPr>
              <p:nvPr/>
            </p:nvSpPr>
            <p:spPr bwMode="auto">
              <a:xfrm>
                <a:off x="1248" y="124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597" name="Line 13"/>
              <p:cNvSpPr>
                <a:spLocks noChangeShapeType="1"/>
              </p:cNvSpPr>
              <p:nvPr/>
            </p:nvSpPr>
            <p:spPr bwMode="auto">
              <a:xfrm>
                <a:off x="2640" y="1248"/>
                <a:ext cx="0" cy="336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598" name="Line 14"/>
              <p:cNvSpPr>
                <a:spLocks noChangeShapeType="1"/>
              </p:cNvSpPr>
              <p:nvPr/>
            </p:nvSpPr>
            <p:spPr bwMode="auto">
              <a:xfrm>
                <a:off x="2976" y="124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599" name="Text Box 15"/>
              <p:cNvSpPr txBox="1">
                <a:spLocks noChangeArrowheads="1"/>
              </p:cNvSpPr>
              <p:nvPr/>
            </p:nvSpPr>
            <p:spPr bwMode="auto">
              <a:xfrm>
                <a:off x="1956" y="1200"/>
                <a:ext cx="39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 </a:t>
                </a:r>
              </a:p>
            </p:txBody>
          </p:sp>
          <p:sp>
            <p:nvSpPr>
              <p:cNvPr id="707600" name="Text Box 16"/>
              <p:cNvSpPr txBox="1">
                <a:spLocks noChangeArrowheads="1"/>
              </p:cNvSpPr>
              <p:nvPr/>
            </p:nvSpPr>
            <p:spPr bwMode="auto">
              <a:xfrm>
                <a:off x="3744" y="1200"/>
                <a:ext cx="39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 </a:t>
                </a:r>
              </a:p>
            </p:txBody>
          </p:sp>
          <p:sp>
            <p:nvSpPr>
              <p:cNvPr id="707601" name="Line 17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602" name="Line 18"/>
              <p:cNvSpPr>
                <a:spLocks noChangeShapeType="1"/>
              </p:cNvSpPr>
              <p:nvPr/>
            </p:nvSpPr>
            <p:spPr bwMode="auto">
              <a:xfrm>
                <a:off x="2640" y="105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603" name="Line 19"/>
              <p:cNvSpPr>
                <a:spLocks noChangeShapeType="1"/>
              </p:cNvSpPr>
              <p:nvPr/>
            </p:nvSpPr>
            <p:spPr bwMode="auto">
              <a:xfrm>
                <a:off x="4896" y="105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604" name="Line 20"/>
              <p:cNvSpPr>
                <a:spLocks noChangeShapeType="1"/>
              </p:cNvSpPr>
              <p:nvPr/>
            </p:nvSpPr>
            <p:spPr bwMode="auto">
              <a:xfrm flipH="1">
                <a:off x="960" y="1152"/>
                <a:ext cx="5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605" name="Line 21"/>
              <p:cNvSpPr>
                <a:spLocks noChangeShapeType="1"/>
              </p:cNvSpPr>
              <p:nvPr/>
            </p:nvSpPr>
            <p:spPr bwMode="auto">
              <a:xfrm flipH="1">
                <a:off x="2640" y="1152"/>
                <a:ext cx="7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606" name="Line 22"/>
              <p:cNvSpPr>
                <a:spLocks noChangeShapeType="1"/>
              </p:cNvSpPr>
              <p:nvPr/>
            </p:nvSpPr>
            <p:spPr bwMode="auto">
              <a:xfrm rot="10800000" flipH="1">
                <a:off x="2208" y="1151"/>
                <a:ext cx="43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607" name="Line 23"/>
              <p:cNvSpPr>
                <a:spLocks noChangeShapeType="1"/>
              </p:cNvSpPr>
              <p:nvPr/>
            </p:nvSpPr>
            <p:spPr bwMode="auto">
              <a:xfrm rot="10800000" flipH="1">
                <a:off x="4170" y="1150"/>
                <a:ext cx="7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608" name="Text Box 24"/>
              <p:cNvSpPr txBox="1">
                <a:spLocks noChangeArrowheads="1"/>
              </p:cNvSpPr>
              <p:nvPr/>
            </p:nvSpPr>
            <p:spPr bwMode="auto">
              <a:xfrm>
                <a:off x="1584" y="960"/>
                <a:ext cx="7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j</a:t>
                </a:r>
                <a:r>
                  <a:rPr lang="en-US" altLang="zh-CN" sz="2400">
                    <a:latin typeface="Times New Roman" pitchFamily="18" charset="0"/>
                  </a:rPr>
                  <a:t>  </a:t>
                </a:r>
                <a:r>
                  <a:rPr lang="zh-CN" altLang="en-US" sz="2000">
                    <a:latin typeface="Times New Roman" pitchFamily="18" charset="0"/>
                  </a:rPr>
                  <a:t>阶码</a:t>
                </a:r>
              </a:p>
            </p:txBody>
          </p:sp>
          <p:sp>
            <p:nvSpPr>
              <p:cNvPr id="707609" name="Text Box 25"/>
              <p:cNvSpPr txBox="1">
                <a:spLocks noChangeArrowheads="1"/>
              </p:cNvSpPr>
              <p:nvPr/>
            </p:nvSpPr>
            <p:spPr bwMode="auto">
              <a:xfrm>
                <a:off x="3456" y="960"/>
                <a:ext cx="7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S</a:t>
                </a:r>
                <a:r>
                  <a:rPr lang="en-US" altLang="zh-CN" sz="2400">
                    <a:latin typeface="Times New Roman" pitchFamily="18" charset="0"/>
                  </a:rPr>
                  <a:t>  </a:t>
                </a:r>
                <a:r>
                  <a:rPr lang="zh-CN" altLang="en-US" sz="2000">
                    <a:latin typeface="Times New Roman" pitchFamily="18" charset="0"/>
                  </a:rPr>
                  <a:t>尾数</a:t>
                </a:r>
              </a:p>
            </p:txBody>
          </p:sp>
          <p:sp>
            <p:nvSpPr>
              <p:cNvPr id="707610" name="Text Box 26"/>
              <p:cNvSpPr txBox="1">
                <a:spLocks noChangeArrowheads="1"/>
              </p:cNvSpPr>
              <p:nvPr/>
            </p:nvSpPr>
            <p:spPr bwMode="auto">
              <a:xfrm>
                <a:off x="956" y="1642"/>
                <a:ext cx="308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阶符</a:t>
                </a:r>
              </a:p>
            </p:txBody>
          </p:sp>
          <p:sp>
            <p:nvSpPr>
              <p:cNvPr id="707611" name="Text Box 27"/>
              <p:cNvSpPr txBox="1">
                <a:spLocks noChangeArrowheads="1"/>
              </p:cNvSpPr>
              <p:nvPr/>
            </p:nvSpPr>
            <p:spPr bwMode="auto">
              <a:xfrm>
                <a:off x="2668" y="1642"/>
                <a:ext cx="308" cy="5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数符</a:t>
                </a:r>
              </a:p>
            </p:txBody>
          </p:sp>
          <p:sp>
            <p:nvSpPr>
              <p:cNvPr id="707612" name="Text Box 28"/>
              <p:cNvSpPr txBox="1">
                <a:spLocks noChangeArrowheads="1"/>
              </p:cNvSpPr>
              <p:nvPr/>
            </p:nvSpPr>
            <p:spPr bwMode="auto">
              <a:xfrm>
                <a:off x="1656" y="1670"/>
                <a:ext cx="98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阶码的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数值部分</a:t>
                </a:r>
              </a:p>
            </p:txBody>
          </p:sp>
          <p:sp>
            <p:nvSpPr>
              <p:cNvPr id="707613" name="Text Box 29"/>
              <p:cNvSpPr txBox="1">
                <a:spLocks noChangeArrowheads="1"/>
              </p:cNvSpPr>
              <p:nvPr/>
            </p:nvSpPr>
            <p:spPr bwMode="auto">
              <a:xfrm>
                <a:off x="3237" y="1728"/>
                <a:ext cx="151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尾数的数值部分</a:t>
                </a:r>
              </a:p>
            </p:txBody>
          </p:sp>
          <p:sp>
            <p:nvSpPr>
              <p:cNvPr id="707614" name="AutoShape 30"/>
              <p:cNvSpPr>
                <a:spLocks/>
              </p:cNvSpPr>
              <p:nvPr/>
            </p:nvSpPr>
            <p:spPr bwMode="auto">
              <a:xfrm rot="16200000">
                <a:off x="1896" y="936"/>
                <a:ext cx="96" cy="1392"/>
              </a:xfrm>
              <a:prstGeom prst="leftBrace">
                <a:avLst>
                  <a:gd name="adj1" fmla="val 120833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615" name="AutoShape 31"/>
              <p:cNvSpPr>
                <a:spLocks/>
              </p:cNvSpPr>
              <p:nvPr/>
            </p:nvSpPr>
            <p:spPr bwMode="auto">
              <a:xfrm rot="16200000">
                <a:off x="3888" y="672"/>
                <a:ext cx="96" cy="1920"/>
              </a:xfrm>
              <a:prstGeom prst="leftBrace">
                <a:avLst>
                  <a:gd name="adj1" fmla="val 166667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07616" name="Line 32"/>
            <p:cNvSpPr>
              <a:spLocks noChangeShapeType="1"/>
            </p:cNvSpPr>
            <p:nvPr/>
          </p:nvSpPr>
          <p:spPr bwMode="auto">
            <a:xfrm flipV="1">
              <a:off x="2632" y="1649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617" name="Line 33"/>
            <p:cNvSpPr>
              <a:spLocks noChangeShapeType="1"/>
            </p:cNvSpPr>
            <p:nvPr/>
          </p:nvSpPr>
          <p:spPr bwMode="auto">
            <a:xfrm flipV="1">
              <a:off x="2995" y="1649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618" name="Text Box 34"/>
            <p:cNvSpPr txBox="1">
              <a:spLocks noChangeArrowheads="1"/>
            </p:cNvSpPr>
            <p:nvPr/>
          </p:nvSpPr>
          <p:spPr bwMode="auto">
            <a:xfrm>
              <a:off x="2381" y="2069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小数点位置</a:t>
              </a:r>
            </a:p>
          </p:txBody>
        </p:sp>
      </p:grpSp>
      <p:sp>
        <p:nvSpPr>
          <p:cNvPr id="707619" name="AutoShape 3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autoUpdateAnimBg="0"/>
      <p:bldP spid="707588" grpId="0" autoUpdateAnimBg="0"/>
      <p:bldP spid="707589" grpId="0" autoUpdateAnimBg="0"/>
      <p:bldP spid="70759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Text Box 2"/>
          <p:cNvSpPr txBox="1">
            <a:spLocks noChangeArrowheads="1"/>
          </p:cNvSpPr>
          <p:nvPr/>
        </p:nvSpPr>
        <p:spPr bwMode="auto">
          <a:xfrm>
            <a:off x="593724" y="228600"/>
            <a:ext cx="5897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 dirty="0">
                <a:latin typeface="Times New Roman" pitchFamily="18" charset="0"/>
              </a:rPr>
              <a:t>2. 浮点数的表示</a:t>
            </a:r>
            <a:r>
              <a:rPr lang="zh-CN" altLang="en-US" sz="3600" dirty="0" smtClean="0">
                <a:latin typeface="Times New Roman" pitchFamily="18" charset="0"/>
              </a:rPr>
              <a:t>范围（原码）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708611" name="Text Box 3"/>
          <p:cNvSpPr txBox="1">
            <a:spLocks noChangeArrowheads="1"/>
          </p:cNvSpPr>
          <p:nvPr/>
        </p:nvSpPr>
        <p:spPr bwMode="auto">
          <a:xfrm>
            <a:off x="533400" y="3756025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>
                <a:latin typeface="Times New Roman" pitchFamily="18" charset="0"/>
              </a:rPr>
              <a:t>2</a:t>
            </a:r>
            <a:r>
              <a:rPr lang="zh-CN" altLang="en-US" sz="2400" baseline="30000">
                <a:latin typeface="Times New Roman" pitchFamily="18" charset="0"/>
              </a:rPr>
              <a:t>( </a:t>
            </a:r>
            <a:r>
              <a:rPr lang="zh-CN" altLang="en-US" sz="2800" baseline="30000">
                <a:latin typeface="Times New Roman" pitchFamily="18" charset="0"/>
              </a:rPr>
              <a:t>2</a:t>
            </a:r>
            <a:r>
              <a:rPr lang="en-US" altLang="zh-CN" sz="2400" i="1" baseline="60000">
                <a:latin typeface="Times New Roman" pitchFamily="18" charset="0"/>
              </a:rPr>
              <a:t>m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baseline="30000">
                <a:latin typeface="Times New Roman" pitchFamily="18" charset="0"/>
              </a:rPr>
              <a:t>1)</a:t>
            </a:r>
            <a:r>
              <a:rPr lang="en-US" altLang="zh-CN" sz="2400">
                <a:latin typeface="Times New Roman" pitchFamily="18" charset="0"/>
              </a:rPr>
              <a:t>×( 1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2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 baseline="30000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2819400" y="5789613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>
                <a:latin typeface="Times New Roman" pitchFamily="18" charset="0"/>
              </a:rPr>
              <a:t>2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30000">
                <a:latin typeface="Times New Roman" pitchFamily="18" charset="0"/>
              </a:rPr>
              <a:t>( </a:t>
            </a:r>
            <a:r>
              <a:rPr lang="zh-CN" altLang="en-US" sz="2800" baseline="30000">
                <a:latin typeface="Times New Roman" pitchFamily="18" charset="0"/>
              </a:rPr>
              <a:t>2</a:t>
            </a:r>
            <a:r>
              <a:rPr lang="en-US" altLang="zh-CN" sz="2400" i="1" baseline="60000">
                <a:latin typeface="Times New Roman" pitchFamily="18" charset="0"/>
              </a:rPr>
              <a:t>m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baseline="30000">
                <a:latin typeface="Times New Roman" pitchFamily="18" charset="0"/>
              </a:rPr>
              <a:t>1)</a:t>
            </a:r>
            <a:r>
              <a:rPr lang="en-US" altLang="zh-CN" sz="2400">
                <a:latin typeface="Times New Roman" pitchFamily="18" charset="0"/>
              </a:rPr>
              <a:t>×2</a:t>
            </a:r>
            <a:r>
              <a:rPr lang="en-US" altLang="zh-CN" sz="2800" baseline="4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 baseline="40000">
                <a:latin typeface="Times New Roman" pitchFamily="18" charset="0"/>
              </a:rPr>
              <a:t>n</a:t>
            </a:r>
          </a:p>
        </p:txBody>
      </p:sp>
      <p:sp>
        <p:nvSpPr>
          <p:cNvPr id="708613" name="Text Box 5"/>
          <p:cNvSpPr txBox="1">
            <a:spLocks noChangeArrowheads="1"/>
          </p:cNvSpPr>
          <p:nvPr/>
        </p:nvSpPr>
        <p:spPr bwMode="auto">
          <a:xfrm>
            <a:off x="6477000" y="377825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2</a:t>
            </a:r>
            <a:r>
              <a:rPr lang="zh-CN" altLang="en-US" sz="2400" baseline="30000">
                <a:latin typeface="Times New Roman" pitchFamily="18" charset="0"/>
              </a:rPr>
              <a:t>( </a:t>
            </a:r>
            <a:r>
              <a:rPr lang="zh-CN" altLang="en-US" sz="2800" baseline="30000">
                <a:latin typeface="Times New Roman" pitchFamily="18" charset="0"/>
              </a:rPr>
              <a:t>2</a:t>
            </a:r>
            <a:r>
              <a:rPr lang="en-US" altLang="zh-CN" sz="2400" i="1" baseline="60000">
                <a:latin typeface="Times New Roman" pitchFamily="18" charset="0"/>
              </a:rPr>
              <a:t>m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baseline="30000">
                <a:latin typeface="Times New Roman" pitchFamily="18" charset="0"/>
              </a:rPr>
              <a:t>1)</a:t>
            </a:r>
            <a:r>
              <a:rPr lang="en-US" altLang="zh-CN" sz="2400">
                <a:latin typeface="Times New Roman" pitchFamily="18" charset="0"/>
              </a:rPr>
              <a:t>×( 1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–</a:t>
            </a:r>
            <a:r>
              <a:rPr lang="zh-CN" altLang="en-US" sz="1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2</a:t>
            </a:r>
            <a:r>
              <a:rPr lang="en-US" altLang="zh-CN" sz="2800" baseline="4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 baseline="40000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4205288" y="451485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2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30000">
                <a:latin typeface="Times New Roman" pitchFamily="18" charset="0"/>
              </a:rPr>
              <a:t>( </a:t>
            </a:r>
            <a:r>
              <a:rPr lang="zh-CN" altLang="en-US" sz="2800" baseline="30000">
                <a:latin typeface="Times New Roman" pitchFamily="18" charset="0"/>
              </a:rPr>
              <a:t>2</a:t>
            </a:r>
            <a:r>
              <a:rPr lang="en-US" altLang="zh-CN" sz="2400" i="1" baseline="60000">
                <a:latin typeface="Times New Roman" pitchFamily="18" charset="0"/>
              </a:rPr>
              <a:t>m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baseline="30000">
                <a:latin typeface="Times New Roman" pitchFamily="18" charset="0"/>
              </a:rPr>
              <a:t>1)</a:t>
            </a:r>
            <a:r>
              <a:rPr lang="en-US" altLang="zh-CN" sz="2400">
                <a:latin typeface="Times New Roman" pitchFamily="18" charset="0"/>
              </a:rPr>
              <a:t>×2</a:t>
            </a:r>
            <a:r>
              <a:rPr lang="en-US" altLang="zh-CN" sz="2800" baseline="4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 baseline="40000">
                <a:latin typeface="Times New Roman" pitchFamily="18" charset="0"/>
              </a:rPr>
              <a:t>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43000" y="2971800"/>
            <a:ext cx="1411288" cy="838200"/>
            <a:chOff x="720" y="1661"/>
            <a:chExt cx="769" cy="528"/>
          </a:xfrm>
        </p:grpSpPr>
        <p:sp>
          <p:nvSpPr>
            <p:cNvPr id="708616" name="Text Box 8"/>
            <p:cNvSpPr txBox="1">
              <a:spLocks noChangeArrowheads="1"/>
            </p:cNvSpPr>
            <p:nvPr/>
          </p:nvSpPr>
          <p:spPr bwMode="auto">
            <a:xfrm>
              <a:off x="720" y="1901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最小负数</a:t>
              </a:r>
            </a:p>
          </p:txBody>
        </p:sp>
        <p:sp>
          <p:nvSpPr>
            <p:cNvPr id="708617" name="Line 9"/>
            <p:cNvSpPr>
              <a:spLocks noChangeShapeType="1"/>
            </p:cNvSpPr>
            <p:nvPr/>
          </p:nvSpPr>
          <p:spPr bwMode="auto">
            <a:xfrm flipV="1">
              <a:off x="1104" y="1661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162300" y="2971800"/>
            <a:ext cx="1416050" cy="2879725"/>
            <a:chOff x="1992" y="1872"/>
            <a:chExt cx="892" cy="1814"/>
          </a:xfrm>
        </p:grpSpPr>
        <p:sp>
          <p:nvSpPr>
            <p:cNvPr id="708619" name="Text Box 11"/>
            <p:cNvSpPr txBox="1">
              <a:spLocks noChangeArrowheads="1"/>
            </p:cNvSpPr>
            <p:nvPr/>
          </p:nvSpPr>
          <p:spPr bwMode="auto">
            <a:xfrm>
              <a:off x="1992" y="3398"/>
              <a:ext cx="8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最大负数</a:t>
              </a:r>
            </a:p>
          </p:txBody>
        </p:sp>
        <p:sp>
          <p:nvSpPr>
            <p:cNvPr id="708620" name="Freeform 12"/>
            <p:cNvSpPr>
              <a:spLocks/>
            </p:cNvSpPr>
            <p:nvPr/>
          </p:nvSpPr>
          <p:spPr bwMode="auto">
            <a:xfrm>
              <a:off x="2448" y="1872"/>
              <a:ext cx="1" cy="1524"/>
            </a:xfrm>
            <a:custGeom>
              <a:avLst/>
              <a:gdLst/>
              <a:ahLst/>
              <a:cxnLst>
                <a:cxn ang="0">
                  <a:pos x="0" y="1524"/>
                </a:cxn>
                <a:cxn ang="0">
                  <a:pos x="1" y="0"/>
                </a:cxn>
              </a:cxnLst>
              <a:rect l="0" t="0" r="r" b="b"/>
              <a:pathLst>
                <a:path w="1" h="1524">
                  <a:moveTo>
                    <a:pt x="0" y="1524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748463" y="2971800"/>
            <a:ext cx="1568450" cy="838200"/>
            <a:chOff x="4296" y="1661"/>
            <a:chExt cx="888" cy="528"/>
          </a:xfrm>
        </p:grpSpPr>
        <p:sp>
          <p:nvSpPr>
            <p:cNvPr id="708622" name="Text Box 14"/>
            <p:cNvSpPr txBox="1">
              <a:spLocks noChangeArrowheads="1"/>
            </p:cNvSpPr>
            <p:nvPr/>
          </p:nvSpPr>
          <p:spPr bwMode="auto">
            <a:xfrm>
              <a:off x="4296" y="1901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最大正数</a:t>
              </a:r>
            </a:p>
          </p:txBody>
        </p:sp>
        <p:sp>
          <p:nvSpPr>
            <p:cNvPr id="708623" name="Line 15"/>
            <p:cNvSpPr>
              <a:spLocks noChangeShapeType="1"/>
            </p:cNvSpPr>
            <p:nvPr/>
          </p:nvSpPr>
          <p:spPr bwMode="auto">
            <a:xfrm flipV="1">
              <a:off x="4608" y="1661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419600" y="2971800"/>
            <a:ext cx="1409700" cy="1524000"/>
            <a:chOff x="2784" y="1661"/>
            <a:chExt cx="888" cy="960"/>
          </a:xfrm>
        </p:grpSpPr>
        <p:sp>
          <p:nvSpPr>
            <p:cNvPr id="708625" name="Text Box 17"/>
            <p:cNvSpPr txBox="1">
              <a:spLocks noChangeArrowheads="1"/>
            </p:cNvSpPr>
            <p:nvPr/>
          </p:nvSpPr>
          <p:spPr bwMode="auto">
            <a:xfrm>
              <a:off x="2784" y="2333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最小正数</a:t>
              </a:r>
            </a:p>
          </p:txBody>
        </p:sp>
        <p:sp>
          <p:nvSpPr>
            <p:cNvPr id="708626" name="Freeform 18"/>
            <p:cNvSpPr>
              <a:spLocks/>
            </p:cNvSpPr>
            <p:nvPr/>
          </p:nvSpPr>
          <p:spPr bwMode="auto">
            <a:xfrm>
              <a:off x="3264" y="1661"/>
              <a:ext cx="1" cy="687"/>
            </a:xfrm>
            <a:custGeom>
              <a:avLst/>
              <a:gdLst/>
              <a:ahLst/>
              <a:cxnLst>
                <a:cxn ang="0">
                  <a:pos x="0" y="687"/>
                </a:cxn>
                <a:cxn ang="0">
                  <a:pos x="1" y="0"/>
                </a:cxn>
              </a:cxnLst>
              <a:rect l="0" t="0" r="r" b="b"/>
              <a:pathLst>
                <a:path w="1" h="687">
                  <a:moveTo>
                    <a:pt x="0" y="687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09600" y="1758950"/>
            <a:ext cx="7848600" cy="1822450"/>
            <a:chOff x="384" y="897"/>
            <a:chExt cx="4944" cy="1148"/>
          </a:xfrm>
        </p:grpSpPr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384" y="1229"/>
              <a:ext cx="4944" cy="525"/>
              <a:chOff x="384" y="1229"/>
              <a:chExt cx="4944" cy="525"/>
            </a:xfrm>
          </p:grpSpPr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384" y="1229"/>
                <a:ext cx="4944" cy="525"/>
                <a:chOff x="384" y="1229"/>
                <a:chExt cx="4944" cy="525"/>
              </a:xfrm>
            </p:grpSpPr>
            <p:grpSp>
              <p:nvGrpSpPr>
                <p:cNvPr id="9" name="Group 22"/>
                <p:cNvGrpSpPr>
                  <a:grpSpLocks/>
                </p:cNvGrpSpPr>
                <p:nvPr/>
              </p:nvGrpSpPr>
              <p:grpSpPr bwMode="auto">
                <a:xfrm>
                  <a:off x="1104" y="1229"/>
                  <a:ext cx="1752" cy="525"/>
                  <a:chOff x="1104" y="1229"/>
                  <a:chExt cx="1752" cy="525"/>
                </a:xfrm>
              </p:grpSpPr>
              <p:sp>
                <p:nvSpPr>
                  <p:cNvPr id="708631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56" y="1661"/>
                    <a:ext cx="0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63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1229"/>
                    <a:ext cx="0" cy="432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8633" name="Line 25"/>
                <p:cNvSpPr>
                  <a:spLocks noChangeShapeType="1"/>
                </p:cNvSpPr>
                <p:nvPr/>
              </p:nvSpPr>
              <p:spPr bwMode="auto">
                <a:xfrm>
                  <a:off x="3264" y="1229"/>
                  <a:ext cx="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08634" name="Line 26"/>
                <p:cNvSpPr>
                  <a:spLocks noChangeShapeType="1"/>
                </p:cNvSpPr>
                <p:nvPr/>
              </p:nvSpPr>
              <p:spPr bwMode="auto">
                <a:xfrm>
                  <a:off x="384" y="1661"/>
                  <a:ext cx="49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708635" name="Line 27"/>
              <p:cNvSpPr>
                <a:spLocks noChangeShapeType="1"/>
              </p:cNvSpPr>
              <p:nvPr/>
            </p:nvSpPr>
            <p:spPr bwMode="auto">
              <a:xfrm>
                <a:off x="4608" y="1229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384" y="897"/>
              <a:ext cx="4944" cy="1148"/>
              <a:chOff x="384" y="897"/>
              <a:chExt cx="4944" cy="1148"/>
            </a:xfrm>
          </p:grpSpPr>
          <p:sp>
            <p:nvSpPr>
              <p:cNvPr id="708637" name="Rectangle 29"/>
              <p:cNvSpPr>
                <a:spLocks noChangeArrowheads="1"/>
              </p:cNvSpPr>
              <p:nvPr/>
            </p:nvSpPr>
            <p:spPr bwMode="auto">
              <a:xfrm>
                <a:off x="384" y="1229"/>
                <a:ext cx="720" cy="432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32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8638" name="Line 30"/>
              <p:cNvSpPr>
                <a:spLocks noChangeShapeType="1"/>
              </p:cNvSpPr>
              <p:nvPr/>
            </p:nvSpPr>
            <p:spPr bwMode="auto">
              <a:xfrm>
                <a:off x="2448" y="1229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8639" name="Rectangle 31"/>
              <p:cNvSpPr>
                <a:spLocks noChangeArrowheads="1"/>
              </p:cNvSpPr>
              <p:nvPr/>
            </p:nvSpPr>
            <p:spPr bwMode="auto">
              <a:xfrm>
                <a:off x="4608" y="1229"/>
                <a:ext cx="720" cy="432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32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8640" name="Text Box 32"/>
              <p:cNvSpPr txBox="1">
                <a:spLocks noChangeArrowheads="1"/>
              </p:cNvSpPr>
              <p:nvPr/>
            </p:nvSpPr>
            <p:spPr bwMode="auto">
              <a:xfrm>
                <a:off x="1321" y="1310"/>
                <a:ext cx="7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负数区</a:t>
                </a:r>
              </a:p>
            </p:txBody>
          </p:sp>
          <p:sp>
            <p:nvSpPr>
              <p:cNvPr id="708641" name="Text Box 33"/>
              <p:cNvSpPr txBox="1">
                <a:spLocks noChangeArrowheads="1"/>
              </p:cNvSpPr>
              <p:nvPr/>
            </p:nvSpPr>
            <p:spPr bwMode="auto">
              <a:xfrm>
                <a:off x="3481" y="1310"/>
                <a:ext cx="7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正数区</a:t>
                </a:r>
              </a:p>
            </p:txBody>
          </p:sp>
          <p:sp>
            <p:nvSpPr>
              <p:cNvPr id="708642" name="Text Box 34"/>
              <p:cNvSpPr txBox="1">
                <a:spLocks noChangeArrowheads="1"/>
              </p:cNvSpPr>
              <p:nvPr/>
            </p:nvSpPr>
            <p:spPr bwMode="auto">
              <a:xfrm>
                <a:off x="2538" y="1310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下溢</a:t>
                </a:r>
              </a:p>
            </p:txBody>
          </p:sp>
          <p:sp>
            <p:nvSpPr>
              <p:cNvPr id="708643" name="Text Box 35"/>
              <p:cNvSpPr txBox="1">
                <a:spLocks noChangeArrowheads="1"/>
              </p:cNvSpPr>
              <p:nvPr/>
            </p:nvSpPr>
            <p:spPr bwMode="auto">
              <a:xfrm>
                <a:off x="2734" y="1680"/>
                <a:ext cx="2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 b="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708644" name="Text Box 36"/>
              <p:cNvSpPr txBox="1">
                <a:spLocks noChangeArrowheads="1"/>
              </p:cNvSpPr>
              <p:nvPr/>
            </p:nvSpPr>
            <p:spPr bwMode="auto">
              <a:xfrm>
                <a:off x="432" y="897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上溢</a:t>
                </a:r>
              </a:p>
            </p:txBody>
          </p:sp>
          <p:sp>
            <p:nvSpPr>
              <p:cNvPr id="708645" name="Text Box 37"/>
              <p:cNvSpPr txBox="1">
                <a:spLocks noChangeArrowheads="1"/>
              </p:cNvSpPr>
              <p:nvPr/>
            </p:nvSpPr>
            <p:spPr bwMode="auto">
              <a:xfrm>
                <a:off x="4608" y="897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上溢</a:t>
                </a:r>
              </a:p>
            </p:txBody>
          </p:sp>
        </p:grpSp>
      </p:grpSp>
      <p:sp>
        <p:nvSpPr>
          <p:cNvPr id="708646" name="Text Box 38"/>
          <p:cNvSpPr txBox="1">
            <a:spLocks noChangeArrowheads="1"/>
          </p:cNvSpPr>
          <p:nvPr/>
        </p:nvSpPr>
        <p:spPr bwMode="auto">
          <a:xfrm>
            <a:off x="914400" y="4221163"/>
            <a:ext cx="2590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–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50000">
                <a:solidFill>
                  <a:schemeClr val="folHlink"/>
                </a:solidFill>
                <a:latin typeface="Times New Roman" pitchFamily="18" charset="0"/>
              </a:rPr>
              <a:t>15</a:t>
            </a:r>
            <a:r>
              <a:rPr lang="zh-CN" altLang="en-US" sz="32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×( 1</a:t>
            </a:r>
            <a:r>
              <a:rPr lang="en-US" altLang="zh-CN" sz="1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–</a:t>
            </a:r>
            <a:r>
              <a:rPr lang="zh-CN" altLang="en-US" sz="9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zh-CN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zh-CN" sz="2800" baseline="50000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lang="zh-CN" altLang="zh-CN" sz="2400" baseline="50000">
                <a:solidFill>
                  <a:schemeClr val="folHlink"/>
                </a:solidFill>
                <a:latin typeface="Times New Roman" pitchFamily="18" charset="0"/>
              </a:rPr>
              <a:t>10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lang="en-US" altLang="zh-CN" sz="32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08647" name="Text Box 39"/>
          <p:cNvSpPr txBox="1">
            <a:spLocks noChangeArrowheads="1"/>
          </p:cNvSpPr>
          <p:nvPr/>
        </p:nvSpPr>
        <p:spPr bwMode="auto">
          <a:xfrm>
            <a:off x="3243263" y="6202363"/>
            <a:ext cx="2209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–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3200" baseline="40000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lang="zh-CN" altLang="en-US" sz="2400" baseline="50000">
                <a:solidFill>
                  <a:schemeClr val="folHlink"/>
                </a:solidFill>
                <a:latin typeface="Times New Roman" pitchFamily="18" charset="0"/>
              </a:rPr>
              <a:t>15</a:t>
            </a:r>
            <a:r>
              <a:rPr lang="zh-CN" altLang="en-US" sz="32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×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3200" baseline="40000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lang="zh-CN" altLang="en-US" sz="2400" baseline="50000">
                <a:solidFill>
                  <a:schemeClr val="folHlink"/>
                </a:solidFill>
                <a:latin typeface="Times New Roman" pitchFamily="18" charset="0"/>
              </a:rPr>
              <a:t>10</a:t>
            </a:r>
            <a:r>
              <a:rPr lang="zh-CN" altLang="en-US" sz="32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08649" name="Text Box 41"/>
          <p:cNvSpPr txBox="1">
            <a:spLocks noChangeArrowheads="1"/>
          </p:cNvSpPr>
          <p:nvPr/>
        </p:nvSpPr>
        <p:spPr bwMode="auto">
          <a:xfrm>
            <a:off x="6894513" y="4221163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50000">
                <a:solidFill>
                  <a:schemeClr val="folHlink"/>
                </a:solidFill>
                <a:latin typeface="Times New Roman" pitchFamily="18" charset="0"/>
              </a:rPr>
              <a:t>15</a:t>
            </a:r>
            <a:r>
              <a:rPr lang="zh-CN" altLang="en-US" sz="32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×( 1</a:t>
            </a:r>
            <a:r>
              <a:rPr lang="en-US" altLang="zh-CN" sz="1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–</a:t>
            </a:r>
            <a:r>
              <a:rPr lang="zh-CN" altLang="en-US" sz="1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3200" baseline="40000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lang="zh-CN" altLang="en-US" sz="2400" baseline="50000">
                <a:solidFill>
                  <a:schemeClr val="folHlink"/>
                </a:solidFill>
                <a:latin typeface="Times New Roman" pitchFamily="18" charset="0"/>
              </a:rPr>
              <a:t>10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lang="zh-CN" altLang="en-US" sz="3200" baseline="30000">
                <a:latin typeface="Times New Roman" pitchFamily="18" charset="0"/>
              </a:rPr>
              <a:t> </a:t>
            </a:r>
          </a:p>
        </p:txBody>
      </p: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6400800" y="5364163"/>
            <a:ext cx="3124200" cy="990600"/>
            <a:chOff x="144" y="3024"/>
            <a:chExt cx="1968" cy="624"/>
          </a:xfrm>
        </p:grpSpPr>
        <p:sp>
          <p:nvSpPr>
            <p:cNvPr id="708651" name="Text Box 43"/>
            <p:cNvSpPr txBox="1">
              <a:spLocks noChangeArrowheads="1"/>
            </p:cNvSpPr>
            <p:nvPr/>
          </p:nvSpPr>
          <p:spPr bwMode="auto">
            <a:xfrm>
              <a:off x="144" y="3024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设 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m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 4</a:t>
              </a:r>
            </a:p>
          </p:txBody>
        </p:sp>
        <p:sp>
          <p:nvSpPr>
            <p:cNvPr id="708652" name="Text Box 44"/>
            <p:cNvSpPr txBox="1">
              <a:spLocks noChangeArrowheads="1"/>
            </p:cNvSpPr>
            <p:nvPr/>
          </p:nvSpPr>
          <p:spPr bwMode="auto">
            <a:xfrm>
              <a:off x="480" y="3321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n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=10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708653" name="Text Box 45"/>
          <p:cNvSpPr txBox="1">
            <a:spLocks noChangeArrowheads="1"/>
          </p:cNvSpPr>
          <p:nvPr/>
        </p:nvSpPr>
        <p:spPr bwMode="auto">
          <a:xfrm>
            <a:off x="1524000" y="1062038"/>
            <a:ext cx="6781800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7200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上溢   阶码 &gt; 最大阶码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下溢   阶码 &lt; 最小阶码   按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机器零 </a:t>
            </a:r>
            <a:r>
              <a:rPr lang="zh-CN" altLang="en-US" sz="2800">
                <a:latin typeface="Times New Roman" pitchFamily="18" charset="0"/>
              </a:rPr>
              <a:t>处理</a:t>
            </a:r>
          </a:p>
        </p:txBody>
      </p:sp>
      <p:sp>
        <p:nvSpPr>
          <p:cNvPr id="708654" name="Rectangle 4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sp>
        <p:nvSpPr>
          <p:cNvPr id="708655" name="AutoShape 4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8656" name="Text Box 48"/>
          <p:cNvSpPr txBox="1">
            <a:spLocks noChangeArrowheads="1"/>
          </p:cNvSpPr>
          <p:nvPr/>
        </p:nvSpPr>
        <p:spPr bwMode="auto">
          <a:xfrm>
            <a:off x="4641850" y="4941888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3200" baseline="40000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lang="zh-CN" altLang="en-US" sz="2400" baseline="50000">
                <a:solidFill>
                  <a:schemeClr val="folHlink"/>
                </a:solidFill>
                <a:latin typeface="Times New Roman" pitchFamily="18" charset="0"/>
              </a:rPr>
              <a:t>15</a:t>
            </a:r>
            <a:r>
              <a:rPr lang="zh-CN" altLang="en-US" sz="32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×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3200" baseline="40000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lang="zh-CN" altLang="en-US" sz="2400" baseline="50000">
                <a:solidFill>
                  <a:schemeClr val="folHlink"/>
                </a:solidFill>
                <a:latin typeface="Times New Roman" pitchFamily="18" charset="0"/>
              </a:rPr>
              <a:t>10</a:t>
            </a:r>
            <a:r>
              <a:rPr lang="zh-CN" altLang="en-US" sz="32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70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70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0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70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70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70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70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70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0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autoUpdateAnimBg="0"/>
      <p:bldP spid="708612" grpId="0" autoUpdateAnimBg="0"/>
      <p:bldP spid="708613" grpId="0" autoUpdateAnimBg="0"/>
      <p:bldP spid="708614" grpId="0" autoUpdateAnimBg="0"/>
      <p:bldP spid="708646" grpId="0" autoUpdateAnimBg="0"/>
      <p:bldP spid="708647" grpId="0" autoUpdateAnimBg="0"/>
      <p:bldP spid="708649" grpId="0" autoUpdateAnimBg="0"/>
      <p:bldP spid="708653" grpId="0" autoUpdateAnimBg="0"/>
      <p:bldP spid="70865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练习</a:t>
            </a: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533400" y="1036638"/>
            <a:ext cx="861060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      </a:t>
            </a:r>
            <a:r>
              <a:rPr lang="zh-CN" altLang="en-US" sz="2800">
                <a:latin typeface="Times New Roman" pitchFamily="18" charset="0"/>
              </a:rPr>
              <a:t>设机器数字长为 24 位，欲表示±3万的十进制数，试问在保证数的最大精度的前提下，除阶符、数符各 取1 位外，阶码、尾数各取几位？</a:t>
            </a:r>
          </a:p>
        </p:txBody>
      </p:sp>
      <p:sp>
        <p:nvSpPr>
          <p:cNvPr id="709636" name="Text Box 4"/>
          <p:cNvSpPr txBox="1">
            <a:spLocks noChangeArrowheads="1"/>
          </p:cNvSpPr>
          <p:nvPr/>
        </p:nvSpPr>
        <p:spPr bwMode="auto">
          <a:xfrm>
            <a:off x="1295400" y="59436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满足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最大精度 </a:t>
            </a:r>
            <a:r>
              <a:rPr lang="zh-CN" altLang="en-US" sz="2800">
                <a:latin typeface="Times New Roman" pitchFamily="18" charset="0"/>
              </a:rPr>
              <a:t>可取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 = 4，</a:t>
            </a: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 = 18</a:t>
            </a:r>
          </a:p>
        </p:txBody>
      </p:sp>
      <p:sp>
        <p:nvSpPr>
          <p:cNvPr id="709637" name="Text Box 5"/>
          <p:cNvSpPr txBox="1">
            <a:spLocks noChangeArrowheads="1"/>
          </p:cNvSpPr>
          <p:nvPr/>
        </p:nvSpPr>
        <p:spPr bwMode="auto">
          <a:xfrm>
            <a:off x="609600" y="2743200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219325" y="4191000"/>
            <a:ext cx="3100388" cy="1676400"/>
            <a:chOff x="1398" y="2640"/>
            <a:chExt cx="1953" cy="1056"/>
          </a:xfrm>
        </p:grpSpPr>
        <p:sp>
          <p:nvSpPr>
            <p:cNvPr id="709643" name="Text Box 11"/>
            <p:cNvSpPr txBox="1">
              <a:spLocks noChangeArrowheads="1"/>
            </p:cNvSpPr>
            <p:nvPr/>
          </p:nvSpPr>
          <p:spPr bwMode="auto">
            <a:xfrm>
              <a:off x="2979" y="3283"/>
              <a:ext cx="37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1398" y="2640"/>
              <a:ext cx="1800" cy="1056"/>
              <a:chOff x="1398" y="2640"/>
              <a:chExt cx="1800" cy="1056"/>
            </a:xfrm>
          </p:grpSpPr>
          <p:sp>
            <p:nvSpPr>
              <p:cNvPr id="709645" name="Text Box 13"/>
              <p:cNvSpPr txBox="1">
                <a:spLocks noChangeArrowheads="1"/>
              </p:cNvSpPr>
              <p:nvPr/>
            </p:nvSpPr>
            <p:spPr bwMode="auto">
              <a:xfrm>
                <a:off x="1398" y="3331"/>
                <a:ext cx="180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3200" i="1">
                    <a:latin typeface="Times New Roman" pitchFamily="18" charset="0"/>
                  </a:rPr>
                  <a:t>m</a:t>
                </a:r>
                <a:r>
                  <a:rPr lang="en-US" altLang="zh-CN" sz="3200">
                    <a:latin typeface="Times New Roman" pitchFamily="18" charset="0"/>
                  </a:rPr>
                  <a:t> = 4</a:t>
                </a:r>
                <a:r>
                  <a:rPr lang="zh-CN" altLang="en-US" sz="3200">
                    <a:latin typeface="Times New Roman" pitchFamily="18" charset="0"/>
                  </a:rPr>
                  <a:t>，</a:t>
                </a:r>
                <a:r>
                  <a:rPr lang="en-US" altLang="zh-CN" sz="3200">
                    <a:latin typeface="Times New Roman" pitchFamily="18" charset="0"/>
                  </a:rPr>
                  <a:t>5</a:t>
                </a:r>
                <a:r>
                  <a:rPr lang="zh-CN" altLang="en-US" sz="3200">
                    <a:latin typeface="Times New Roman" pitchFamily="18" charset="0"/>
                  </a:rPr>
                  <a:t>，</a:t>
                </a:r>
                <a:r>
                  <a:rPr lang="en-US" altLang="zh-CN" sz="3200">
                    <a:latin typeface="Times New Roman" pitchFamily="18" charset="0"/>
                  </a:rPr>
                  <a:t>6</a:t>
                </a:r>
                <a:r>
                  <a:rPr lang="zh-CN" altLang="en-US" sz="3200">
                    <a:latin typeface="Times New Roman" pitchFamily="18" charset="0"/>
                  </a:rPr>
                  <a:t>，</a:t>
                </a:r>
              </a:p>
            </p:txBody>
          </p:sp>
          <p:sp>
            <p:nvSpPr>
              <p:cNvPr id="709646" name="AutoShape 14"/>
              <p:cNvSpPr>
                <a:spLocks noChangeArrowheads="1"/>
              </p:cNvSpPr>
              <p:nvPr/>
            </p:nvSpPr>
            <p:spPr bwMode="auto">
              <a:xfrm>
                <a:off x="1455" y="2640"/>
                <a:ext cx="240" cy="240"/>
              </a:xfrm>
              <a:prstGeom prst="wedgeRoundRectCallout">
                <a:avLst>
                  <a:gd name="adj1" fmla="val 11250"/>
                  <a:gd name="adj2" fmla="val 280000"/>
                  <a:gd name="adj3" fmla="val 16667"/>
                </a:avLst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spcBef>
                    <a:spcPct val="0"/>
                  </a:spcBef>
                </a:pPr>
                <a:endParaRPr lang="zh-CN" altLang="en-US" sz="28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838200" y="3459163"/>
            <a:ext cx="7772400" cy="579437"/>
            <a:chOff x="528" y="2179"/>
            <a:chExt cx="4896" cy="365"/>
          </a:xfrm>
        </p:grpSpPr>
        <p:sp>
          <p:nvSpPr>
            <p:cNvPr id="709648" name="Text Box 16"/>
            <p:cNvSpPr txBox="1">
              <a:spLocks noChangeArrowheads="1"/>
            </p:cNvSpPr>
            <p:nvPr/>
          </p:nvSpPr>
          <p:spPr bwMode="auto">
            <a:xfrm>
              <a:off x="923" y="2209"/>
              <a:ext cx="45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15</a:t>
              </a:r>
              <a:r>
                <a:rPr lang="zh-CN" altLang="en-US" sz="2800">
                  <a:latin typeface="Times New Roman" pitchFamily="18" charset="0"/>
                </a:rPr>
                <a:t> 位二进制数可反映 ±3 万之间的十进制数 </a:t>
              </a:r>
            </a:p>
          </p:txBody>
        </p:sp>
        <p:sp>
          <p:nvSpPr>
            <p:cNvPr id="709649" name="Text Box 17"/>
            <p:cNvSpPr txBox="1">
              <a:spLocks noChangeArrowheads="1"/>
            </p:cNvSpPr>
            <p:nvPr/>
          </p:nvSpPr>
          <p:spPr bwMode="auto">
            <a:xfrm>
              <a:off x="528" y="2179"/>
              <a:ext cx="62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Times New Roman" pitchFamily="18" charset="0"/>
                </a:rPr>
                <a:t>∴</a:t>
              </a:r>
              <a:endParaRPr lang="zh-CN" altLang="en-US" sz="3200">
                <a:latin typeface="Times New Roman" pitchFamily="18" charset="0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600200" y="2819400"/>
            <a:ext cx="5511800" cy="579438"/>
            <a:chOff x="1008" y="1776"/>
            <a:chExt cx="3472" cy="365"/>
          </a:xfrm>
        </p:grpSpPr>
        <p:sp>
          <p:nvSpPr>
            <p:cNvPr id="709651" name="Text Box 19"/>
            <p:cNvSpPr txBox="1">
              <a:spLocks noChangeArrowheads="1"/>
            </p:cNvSpPr>
            <p:nvPr/>
          </p:nvSpPr>
          <p:spPr bwMode="auto">
            <a:xfrm>
              <a:off x="3216" y="1776"/>
              <a:ext cx="1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2</a:t>
              </a:r>
              <a:r>
                <a:rPr lang="zh-CN" altLang="en-US" sz="2400" baseline="50000">
                  <a:latin typeface="Times New Roman" pitchFamily="18" charset="0"/>
                </a:rPr>
                <a:t>15</a:t>
              </a:r>
              <a:r>
                <a:rPr lang="zh-CN" altLang="en-US" sz="3200" baseline="30000">
                  <a:latin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= 32768</a:t>
              </a:r>
            </a:p>
          </p:txBody>
        </p:sp>
        <p:sp>
          <p:nvSpPr>
            <p:cNvPr id="709652" name="Text Box 20"/>
            <p:cNvSpPr txBox="1">
              <a:spLocks noChangeArrowheads="1"/>
            </p:cNvSpPr>
            <p:nvPr/>
          </p:nvSpPr>
          <p:spPr bwMode="auto">
            <a:xfrm>
              <a:off x="1536" y="1776"/>
              <a:ext cx="1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2</a:t>
              </a:r>
              <a:r>
                <a:rPr lang="zh-CN" altLang="en-US" sz="2400" baseline="50000">
                  <a:latin typeface="Times New Roman" pitchFamily="18" charset="0"/>
                </a:rPr>
                <a:t>14</a:t>
              </a:r>
              <a:r>
                <a:rPr lang="zh-CN" altLang="en-US" sz="3200" baseline="30000">
                  <a:latin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= 16384</a:t>
              </a:r>
            </a:p>
          </p:txBody>
        </p:sp>
        <p:sp>
          <p:nvSpPr>
            <p:cNvPr id="709653" name="Text Box 21"/>
            <p:cNvSpPr txBox="1">
              <a:spLocks noChangeArrowheads="1"/>
            </p:cNvSpPr>
            <p:nvPr/>
          </p:nvSpPr>
          <p:spPr bwMode="auto">
            <a:xfrm>
              <a:off x="1008" y="1776"/>
              <a:ext cx="4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Times New Roman" pitchFamily="18" charset="0"/>
                </a:rPr>
                <a:t>∵</a:t>
              </a:r>
            </a:p>
          </p:txBody>
        </p:sp>
      </p:grpSp>
      <p:sp>
        <p:nvSpPr>
          <p:cNvPr id="709654" name="Rectangle 2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sp>
        <p:nvSpPr>
          <p:cNvPr id="709655" name="AutoShape 2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041525" y="4121150"/>
            <a:ext cx="4892675" cy="1255713"/>
            <a:chOff x="1286" y="2596"/>
            <a:chExt cx="3082" cy="791"/>
          </a:xfrm>
        </p:grpSpPr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1286" y="2652"/>
              <a:ext cx="3082" cy="735"/>
              <a:chOff x="1286" y="2652"/>
              <a:chExt cx="3082" cy="735"/>
            </a:xfrm>
          </p:grpSpPr>
          <p:sp>
            <p:nvSpPr>
              <p:cNvPr id="709639" name="Text Box 7"/>
              <p:cNvSpPr txBox="1">
                <a:spLocks noChangeArrowheads="1"/>
              </p:cNvSpPr>
              <p:nvPr/>
            </p:nvSpPr>
            <p:spPr bwMode="auto">
              <a:xfrm>
                <a:off x="1286" y="2652"/>
                <a:ext cx="308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2</a:t>
                </a:r>
                <a:r>
                  <a:rPr lang="zh-CN" altLang="en-US" sz="2400" baseline="50000">
                    <a:latin typeface="Times New Roman" pitchFamily="18" charset="0"/>
                  </a:rPr>
                  <a:t>15</a:t>
                </a:r>
                <a:r>
                  <a:rPr lang="zh-CN" altLang="en-US" sz="3200">
                    <a:latin typeface="Times New Roman" pitchFamily="18" charset="0"/>
                  </a:rPr>
                  <a:t> × 0.</a:t>
                </a:r>
                <a:r>
                  <a:rPr lang="zh-CN" altLang="en-US" sz="2800">
                    <a:latin typeface="Times New Roman" pitchFamily="18" charset="0"/>
                  </a:rPr>
                  <a:t>××× </a:t>
                </a:r>
                <a:r>
                  <a:rPr lang="zh-CN" altLang="en-US" sz="1200">
                    <a:latin typeface="Times New Roman" pitchFamily="18" charset="0"/>
                  </a:rPr>
                  <a:t>　 　          </a:t>
                </a:r>
                <a:r>
                  <a:rPr lang="zh-CN" altLang="en-US" sz="2800">
                    <a:latin typeface="Times New Roman" pitchFamily="18" charset="0"/>
                  </a:rPr>
                  <a:t>××</a:t>
                </a:r>
                <a:r>
                  <a:rPr lang="en-US" altLang="zh-CN" sz="2800">
                    <a:latin typeface="Times New Roman" pitchFamily="18" charset="0"/>
                  </a:rPr>
                  <a:t>×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09640" name="AutoShape 8"/>
              <p:cNvSpPr>
                <a:spLocks/>
              </p:cNvSpPr>
              <p:nvPr/>
            </p:nvSpPr>
            <p:spPr bwMode="auto">
              <a:xfrm rot="5380329">
                <a:off x="3047" y="2231"/>
                <a:ext cx="144" cy="1632"/>
              </a:xfrm>
              <a:prstGeom prst="rightBrace">
                <a:avLst>
                  <a:gd name="adj1" fmla="val 94444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9641" name="Text Box 9"/>
              <p:cNvSpPr txBox="1">
                <a:spLocks noChangeArrowheads="1"/>
              </p:cNvSpPr>
              <p:nvPr/>
            </p:nvSpPr>
            <p:spPr bwMode="auto">
              <a:xfrm>
                <a:off x="2880" y="3099"/>
                <a:ext cx="9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15位</a:t>
                </a:r>
              </a:p>
            </p:txBody>
          </p:sp>
        </p:grpSp>
        <p:sp>
          <p:nvSpPr>
            <p:cNvPr id="709659" name="Text Box 27"/>
            <p:cNvSpPr txBox="1">
              <a:spLocks noChangeArrowheads="1"/>
            </p:cNvSpPr>
            <p:nvPr/>
          </p:nvSpPr>
          <p:spPr bwMode="auto">
            <a:xfrm>
              <a:off x="2934" y="2596"/>
              <a:ext cx="5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Times New Roman"/>
                </a:rPr>
                <a:t>…</a:t>
              </a:r>
              <a:endParaRPr lang="en-US" altLang="zh-CN" sz="3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autoUpdateAnimBg="0"/>
      <p:bldP spid="709636" grpId="0" autoUpdateAnimBg="0"/>
      <p:bldP spid="70963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Text Box 2"/>
          <p:cNvSpPr txBox="1">
            <a:spLocks noChangeArrowheads="1"/>
          </p:cNvSpPr>
          <p:nvPr/>
        </p:nvSpPr>
        <p:spPr bwMode="auto">
          <a:xfrm>
            <a:off x="685800" y="2286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3. 浮点数的规格化形式</a:t>
            </a:r>
          </a:p>
        </p:txBody>
      </p:sp>
      <p:sp>
        <p:nvSpPr>
          <p:cNvPr id="710659" name="Text Box 3"/>
          <p:cNvSpPr txBox="1">
            <a:spLocks noChangeArrowheads="1"/>
          </p:cNvSpPr>
          <p:nvPr/>
        </p:nvSpPr>
        <p:spPr bwMode="auto">
          <a:xfrm>
            <a:off x="930275" y="823913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 = 2</a:t>
            </a:r>
          </a:p>
        </p:txBody>
      </p:sp>
      <p:sp>
        <p:nvSpPr>
          <p:cNvPr id="710660" name="Text Box 4"/>
          <p:cNvSpPr txBox="1">
            <a:spLocks noChangeArrowheads="1"/>
          </p:cNvSpPr>
          <p:nvPr/>
        </p:nvSpPr>
        <p:spPr bwMode="auto">
          <a:xfrm>
            <a:off x="2209800" y="7620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尾数最高位为</a:t>
            </a:r>
            <a:r>
              <a:rPr lang="zh-CN" altLang="en-US" sz="2800">
                <a:latin typeface="Times New Roman" pitchFamily="18" charset="0"/>
              </a:rPr>
              <a:t> 1</a:t>
            </a:r>
          </a:p>
        </p:txBody>
      </p:sp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930275" y="1276350"/>
            <a:ext cx="257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 = 4</a:t>
            </a:r>
          </a:p>
        </p:txBody>
      </p:sp>
      <p:sp>
        <p:nvSpPr>
          <p:cNvPr id="710662" name="Text Box 6"/>
          <p:cNvSpPr txBox="1">
            <a:spLocks noChangeArrowheads="1"/>
          </p:cNvSpPr>
          <p:nvPr/>
        </p:nvSpPr>
        <p:spPr bwMode="auto">
          <a:xfrm>
            <a:off x="2209800" y="127635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尾数最高 2 位不全为 0</a:t>
            </a:r>
          </a:p>
        </p:txBody>
      </p:sp>
      <p:sp>
        <p:nvSpPr>
          <p:cNvPr id="710663" name="Text Box 7"/>
          <p:cNvSpPr txBox="1">
            <a:spLocks noChangeArrowheads="1"/>
          </p:cNvSpPr>
          <p:nvPr/>
        </p:nvSpPr>
        <p:spPr bwMode="auto">
          <a:xfrm>
            <a:off x="930275" y="1733550"/>
            <a:ext cx="135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 = 8</a:t>
            </a:r>
          </a:p>
        </p:txBody>
      </p:sp>
      <p:sp>
        <p:nvSpPr>
          <p:cNvPr id="710664" name="Text Box 8"/>
          <p:cNvSpPr txBox="1">
            <a:spLocks noChangeArrowheads="1"/>
          </p:cNvSpPr>
          <p:nvPr/>
        </p:nvSpPr>
        <p:spPr bwMode="auto">
          <a:xfrm>
            <a:off x="2209800" y="173355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尾数最高 3 位不全为 0</a:t>
            </a:r>
          </a:p>
        </p:txBody>
      </p:sp>
      <p:sp>
        <p:nvSpPr>
          <p:cNvPr id="710665" name="Text Box 9"/>
          <p:cNvSpPr txBox="1">
            <a:spLocks noChangeArrowheads="1"/>
          </p:cNvSpPr>
          <p:nvPr/>
        </p:nvSpPr>
        <p:spPr bwMode="auto">
          <a:xfrm>
            <a:off x="685800" y="2295525"/>
            <a:ext cx="3446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4. 浮点数的规格化</a:t>
            </a:r>
          </a:p>
        </p:txBody>
      </p:sp>
      <p:sp>
        <p:nvSpPr>
          <p:cNvPr id="710666" name="Text Box 10"/>
          <p:cNvSpPr txBox="1">
            <a:spLocks noChangeArrowheads="1"/>
          </p:cNvSpPr>
          <p:nvPr/>
        </p:nvSpPr>
        <p:spPr bwMode="auto">
          <a:xfrm>
            <a:off x="1295400" y="2941638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 = 2</a:t>
            </a:r>
          </a:p>
        </p:txBody>
      </p:sp>
      <p:sp>
        <p:nvSpPr>
          <p:cNvPr id="710667" name="Text Box 11"/>
          <p:cNvSpPr txBox="1">
            <a:spLocks noChangeArrowheads="1"/>
          </p:cNvSpPr>
          <p:nvPr/>
        </p:nvSpPr>
        <p:spPr bwMode="auto">
          <a:xfrm>
            <a:off x="2514600" y="2941638"/>
            <a:ext cx="462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左规       尾数左移 1 位，阶码减 1</a:t>
            </a:r>
          </a:p>
        </p:txBody>
      </p:sp>
      <p:sp>
        <p:nvSpPr>
          <p:cNvPr id="710668" name="Text Box 12"/>
          <p:cNvSpPr txBox="1">
            <a:spLocks noChangeArrowheads="1"/>
          </p:cNvSpPr>
          <p:nvPr/>
        </p:nvSpPr>
        <p:spPr bwMode="auto">
          <a:xfrm>
            <a:off x="2514600" y="3416300"/>
            <a:ext cx="462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右规       尾数右移 1 位，阶码加 1</a:t>
            </a:r>
          </a:p>
        </p:txBody>
      </p:sp>
      <p:sp>
        <p:nvSpPr>
          <p:cNvPr id="710669" name="Text Box 13"/>
          <p:cNvSpPr txBox="1">
            <a:spLocks noChangeArrowheads="1"/>
          </p:cNvSpPr>
          <p:nvPr/>
        </p:nvSpPr>
        <p:spPr bwMode="auto">
          <a:xfrm>
            <a:off x="1311275" y="3890963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 = 4</a:t>
            </a:r>
          </a:p>
        </p:txBody>
      </p:sp>
      <p:sp>
        <p:nvSpPr>
          <p:cNvPr id="710670" name="Text Box 14"/>
          <p:cNvSpPr txBox="1">
            <a:spLocks noChangeArrowheads="1"/>
          </p:cNvSpPr>
          <p:nvPr/>
        </p:nvSpPr>
        <p:spPr bwMode="auto">
          <a:xfrm>
            <a:off x="2514600" y="3890963"/>
            <a:ext cx="462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左规       尾数左移 2 位，阶码减 1</a:t>
            </a:r>
          </a:p>
        </p:txBody>
      </p:sp>
      <p:sp>
        <p:nvSpPr>
          <p:cNvPr id="710671" name="Text Box 15"/>
          <p:cNvSpPr txBox="1">
            <a:spLocks noChangeArrowheads="1"/>
          </p:cNvSpPr>
          <p:nvPr/>
        </p:nvSpPr>
        <p:spPr bwMode="auto">
          <a:xfrm>
            <a:off x="2514600" y="4365625"/>
            <a:ext cx="462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右规       尾数右移 2 位，阶码加 1</a:t>
            </a:r>
          </a:p>
        </p:txBody>
      </p:sp>
      <p:sp>
        <p:nvSpPr>
          <p:cNvPr id="710672" name="Text Box 16"/>
          <p:cNvSpPr txBox="1">
            <a:spLocks noChangeArrowheads="1"/>
          </p:cNvSpPr>
          <p:nvPr/>
        </p:nvSpPr>
        <p:spPr bwMode="auto">
          <a:xfrm>
            <a:off x="1311275" y="4840288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 = 8</a:t>
            </a:r>
          </a:p>
        </p:txBody>
      </p:sp>
      <p:sp>
        <p:nvSpPr>
          <p:cNvPr id="710673" name="Text Box 17"/>
          <p:cNvSpPr txBox="1">
            <a:spLocks noChangeArrowheads="1"/>
          </p:cNvSpPr>
          <p:nvPr/>
        </p:nvSpPr>
        <p:spPr bwMode="auto">
          <a:xfrm>
            <a:off x="2514600" y="4840288"/>
            <a:ext cx="462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左规       尾数左移 3 位，阶码减 1</a:t>
            </a:r>
          </a:p>
        </p:txBody>
      </p:sp>
      <p:sp>
        <p:nvSpPr>
          <p:cNvPr id="710674" name="Text Box 18"/>
          <p:cNvSpPr txBox="1">
            <a:spLocks noChangeArrowheads="1"/>
          </p:cNvSpPr>
          <p:nvPr/>
        </p:nvSpPr>
        <p:spPr bwMode="auto">
          <a:xfrm>
            <a:off x="2514600" y="5314950"/>
            <a:ext cx="462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右规       尾数右移 3 位，阶码加 1</a:t>
            </a:r>
          </a:p>
        </p:txBody>
      </p:sp>
      <p:sp>
        <p:nvSpPr>
          <p:cNvPr id="710675" name="Text Box 19"/>
          <p:cNvSpPr txBox="1">
            <a:spLocks noChangeArrowheads="1"/>
          </p:cNvSpPr>
          <p:nvPr/>
        </p:nvSpPr>
        <p:spPr bwMode="auto">
          <a:xfrm>
            <a:off x="1371600" y="57912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基数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r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越大，可表示的浮点数的范围越大</a:t>
            </a:r>
          </a:p>
        </p:txBody>
      </p:sp>
      <p:sp>
        <p:nvSpPr>
          <p:cNvPr id="710676" name="AutoShape 20"/>
          <p:cNvSpPr>
            <a:spLocks noChangeArrowheads="1"/>
          </p:cNvSpPr>
          <p:nvPr/>
        </p:nvSpPr>
        <p:spPr bwMode="auto">
          <a:xfrm>
            <a:off x="5715000" y="1149350"/>
            <a:ext cx="3160713" cy="1117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基数不同，浮点数的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规格化形式不同</a:t>
            </a:r>
          </a:p>
        </p:txBody>
      </p:sp>
      <p:sp>
        <p:nvSpPr>
          <p:cNvPr id="710677" name="Text Box 21"/>
          <p:cNvSpPr txBox="1">
            <a:spLocks noChangeArrowheads="1"/>
          </p:cNvSpPr>
          <p:nvPr/>
        </p:nvSpPr>
        <p:spPr bwMode="auto">
          <a:xfrm>
            <a:off x="1371600" y="6248400"/>
            <a:ext cx="449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基数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r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越大，浮点数的精度降低 </a:t>
            </a:r>
          </a:p>
        </p:txBody>
      </p:sp>
      <p:sp>
        <p:nvSpPr>
          <p:cNvPr id="710678" name="Rectangle 2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sp>
        <p:nvSpPr>
          <p:cNvPr id="710679" name="AutoShape 2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0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0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1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1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1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1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1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1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1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1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71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71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59" grpId="0" autoUpdateAnimBg="0"/>
      <p:bldP spid="710660" grpId="0" autoUpdateAnimBg="0"/>
      <p:bldP spid="710661" grpId="0" autoUpdateAnimBg="0"/>
      <p:bldP spid="710662" grpId="0" autoUpdateAnimBg="0"/>
      <p:bldP spid="710663" grpId="0" autoUpdateAnimBg="0"/>
      <p:bldP spid="710664" grpId="0" autoUpdateAnimBg="0"/>
      <p:bldP spid="710665" grpId="0" autoUpdateAnimBg="0"/>
      <p:bldP spid="710666" grpId="0" autoUpdateAnimBg="0"/>
      <p:bldP spid="710667" grpId="0" autoUpdateAnimBg="0"/>
      <p:bldP spid="710668" grpId="0" autoUpdateAnimBg="0"/>
      <p:bldP spid="710669" grpId="0" autoUpdateAnimBg="0"/>
      <p:bldP spid="710670" grpId="0" autoUpdateAnimBg="0"/>
      <p:bldP spid="710671" grpId="0" autoUpdateAnimBg="0"/>
      <p:bldP spid="710672" grpId="0" autoUpdateAnimBg="0"/>
      <p:bldP spid="710673" grpId="0" autoUpdateAnimBg="0"/>
      <p:bldP spid="710674" grpId="0" autoUpdateAnimBg="0"/>
      <p:bldP spid="710675" grpId="0" autoUpdateAnimBg="0"/>
      <p:bldP spid="710676" grpId="0" autoUpdateAnimBg="0"/>
      <p:bldP spid="71067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1560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例如：</a:t>
            </a:r>
          </a:p>
        </p:txBody>
      </p:sp>
      <p:sp>
        <p:nvSpPr>
          <p:cNvPr id="711683" name="Text Box 3"/>
          <p:cNvSpPr txBox="1">
            <a:spLocks noChangeArrowheads="1"/>
          </p:cNvSpPr>
          <p:nvPr/>
        </p:nvSpPr>
        <p:spPr bwMode="auto">
          <a:xfrm>
            <a:off x="228600" y="16764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最大正数</a:t>
            </a:r>
          </a:p>
        </p:txBody>
      </p:sp>
      <p:sp>
        <p:nvSpPr>
          <p:cNvPr id="711684" name="Text Box 4"/>
          <p:cNvSpPr txBox="1">
            <a:spLocks noChangeArrowheads="1"/>
          </p:cNvSpPr>
          <p:nvPr/>
        </p:nvSpPr>
        <p:spPr bwMode="auto">
          <a:xfrm>
            <a:off x="6096000" y="1676400"/>
            <a:ext cx="2557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2</a:t>
            </a:r>
            <a:r>
              <a:rPr lang="zh-CN" altLang="en-US" sz="2400" baseline="45000">
                <a:latin typeface="Times New Roman" pitchFamily="18" charset="0"/>
              </a:rPr>
              <a:t>15</a:t>
            </a:r>
            <a:r>
              <a:rPr lang="zh-CN" altLang="en-US" sz="2800">
                <a:latin typeface="Times New Roman" pitchFamily="18" charset="0"/>
              </a:rPr>
              <a:t>×( 1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–2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–10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zh-CN" altLang="en-US" sz="2800">
                <a:latin typeface="Times New Roman" pitchFamily="18" charset="0"/>
              </a:rPr>
              <a:t>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33600" y="1676400"/>
            <a:ext cx="3463925" cy="1082675"/>
            <a:chOff x="1344" y="1056"/>
            <a:chExt cx="2182" cy="682"/>
          </a:xfrm>
        </p:grpSpPr>
        <p:sp>
          <p:nvSpPr>
            <p:cNvPr id="711686" name="Text Box 6"/>
            <p:cNvSpPr txBox="1">
              <a:spLocks noChangeArrowheads="1"/>
            </p:cNvSpPr>
            <p:nvPr/>
          </p:nvSpPr>
          <p:spPr bwMode="auto">
            <a:xfrm>
              <a:off x="1344" y="1056"/>
              <a:ext cx="21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2</a:t>
              </a:r>
              <a:r>
                <a:rPr lang="zh-CN" altLang="en-US" sz="2400" baseline="45000">
                  <a:latin typeface="Times New Roman" pitchFamily="18" charset="0"/>
                </a:rPr>
                <a:t>+1111</a:t>
              </a:r>
              <a:r>
                <a:rPr lang="zh-CN" altLang="en-US" sz="2800">
                  <a:latin typeface="Times New Roman" pitchFamily="18" charset="0"/>
                </a:rPr>
                <a:t> × 0.1111111111</a:t>
              </a:r>
            </a:p>
          </p:txBody>
        </p:sp>
        <p:sp>
          <p:nvSpPr>
            <p:cNvPr id="711687" name="AutoShape 7"/>
            <p:cNvSpPr>
              <a:spLocks/>
            </p:cNvSpPr>
            <p:nvPr/>
          </p:nvSpPr>
          <p:spPr bwMode="auto">
            <a:xfrm rot="16200000">
              <a:off x="2813" y="883"/>
              <a:ext cx="144" cy="1066"/>
            </a:xfrm>
            <a:prstGeom prst="leftBrace">
              <a:avLst>
                <a:gd name="adj1" fmla="val 61690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688" name="Text Box 8"/>
            <p:cNvSpPr txBox="1">
              <a:spLocks noChangeArrowheads="1"/>
            </p:cNvSpPr>
            <p:nvPr/>
          </p:nvSpPr>
          <p:spPr bwMode="auto">
            <a:xfrm>
              <a:off x="2506" y="1488"/>
              <a:ext cx="5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10 个 1</a:t>
              </a:r>
            </a:p>
          </p:txBody>
        </p:sp>
      </p:grpSp>
      <p:sp>
        <p:nvSpPr>
          <p:cNvPr id="711689" name="Text Box 9"/>
          <p:cNvSpPr txBox="1">
            <a:spLocks noChangeArrowheads="1"/>
          </p:cNvSpPr>
          <p:nvPr/>
        </p:nvSpPr>
        <p:spPr bwMode="auto">
          <a:xfrm>
            <a:off x="244475" y="29718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最小正数</a:t>
            </a:r>
          </a:p>
        </p:txBody>
      </p:sp>
      <p:sp>
        <p:nvSpPr>
          <p:cNvPr id="711690" name="Text Box 10"/>
          <p:cNvSpPr txBox="1">
            <a:spLocks noChangeArrowheads="1"/>
          </p:cNvSpPr>
          <p:nvPr/>
        </p:nvSpPr>
        <p:spPr bwMode="auto">
          <a:xfrm>
            <a:off x="244475" y="42672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最大负数</a:t>
            </a:r>
          </a:p>
        </p:txBody>
      </p: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244475" y="55006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最小负数</a:t>
            </a:r>
          </a:p>
        </p:txBody>
      </p:sp>
      <p:sp>
        <p:nvSpPr>
          <p:cNvPr id="711692" name="Text Box 12"/>
          <p:cNvSpPr txBox="1">
            <a:spLocks noChangeArrowheads="1"/>
          </p:cNvSpPr>
          <p:nvPr/>
        </p:nvSpPr>
        <p:spPr bwMode="auto">
          <a:xfrm>
            <a:off x="6096000" y="2971800"/>
            <a:ext cx="1785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2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45000">
                <a:latin typeface="Times New Roman" pitchFamily="18" charset="0"/>
              </a:rPr>
              <a:t>15</a:t>
            </a:r>
            <a:r>
              <a:rPr lang="zh-CN" altLang="en-US" sz="2800">
                <a:latin typeface="Times New Roman" pitchFamily="18" charset="0"/>
              </a:rPr>
              <a:t>×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711693" name="Text Box 13"/>
          <p:cNvSpPr txBox="1">
            <a:spLocks noChangeArrowheads="1"/>
          </p:cNvSpPr>
          <p:nvPr/>
        </p:nvSpPr>
        <p:spPr bwMode="auto">
          <a:xfrm>
            <a:off x="6086475" y="5500688"/>
            <a:ext cx="2786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2</a:t>
            </a:r>
            <a:r>
              <a:rPr lang="zh-CN" altLang="en-US" sz="2400" baseline="45000">
                <a:latin typeface="Times New Roman" pitchFamily="18" charset="0"/>
              </a:rPr>
              <a:t>15</a:t>
            </a:r>
            <a:r>
              <a:rPr lang="zh-CN" altLang="en-US" sz="2800">
                <a:latin typeface="Times New Roman" pitchFamily="18" charset="0"/>
              </a:rPr>
              <a:t>×( 1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–2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– 10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711694" name="Text Box 14"/>
          <p:cNvSpPr txBox="1">
            <a:spLocks noChangeArrowheads="1"/>
          </p:cNvSpPr>
          <p:nvPr/>
        </p:nvSpPr>
        <p:spPr bwMode="auto">
          <a:xfrm>
            <a:off x="7937500" y="2971800"/>
            <a:ext cx="958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2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45000">
                <a:latin typeface="Times New Roman" pitchFamily="18" charset="0"/>
              </a:rPr>
              <a:t>16</a:t>
            </a:r>
          </a:p>
        </p:txBody>
      </p:sp>
      <p:sp>
        <p:nvSpPr>
          <p:cNvPr id="711695" name="Text Box 15"/>
          <p:cNvSpPr txBox="1">
            <a:spLocks noChangeArrowheads="1"/>
          </p:cNvSpPr>
          <p:nvPr/>
        </p:nvSpPr>
        <p:spPr bwMode="auto">
          <a:xfrm>
            <a:off x="6096000" y="4281488"/>
            <a:ext cx="1963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2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45000">
                <a:latin typeface="Times New Roman" pitchFamily="18" charset="0"/>
              </a:rPr>
              <a:t>15</a:t>
            </a:r>
            <a:r>
              <a:rPr lang="zh-CN" altLang="en-US" sz="2800">
                <a:latin typeface="Times New Roman" pitchFamily="18" charset="0"/>
              </a:rPr>
              <a:t>×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zh-CN" altLang="en-US" sz="2800">
                <a:latin typeface="Times New Roman" pitchFamily="18" charset="0"/>
              </a:rPr>
              <a:t> </a:t>
            </a:r>
          </a:p>
        </p:txBody>
      </p:sp>
      <p:sp>
        <p:nvSpPr>
          <p:cNvPr id="711696" name="Text Box 16"/>
          <p:cNvSpPr txBox="1">
            <a:spLocks noChangeArrowheads="1"/>
          </p:cNvSpPr>
          <p:nvPr/>
        </p:nvSpPr>
        <p:spPr bwMode="auto">
          <a:xfrm>
            <a:off x="7937500" y="4281488"/>
            <a:ext cx="1136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2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45000">
                <a:latin typeface="Times New Roman" pitchFamily="18" charset="0"/>
              </a:rPr>
              <a:t>16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133600" y="2921000"/>
            <a:ext cx="3416300" cy="1057275"/>
            <a:chOff x="1344" y="1840"/>
            <a:chExt cx="2152" cy="666"/>
          </a:xfrm>
        </p:grpSpPr>
        <p:sp>
          <p:nvSpPr>
            <p:cNvPr id="711698" name="Text Box 18"/>
            <p:cNvSpPr txBox="1">
              <a:spLocks noChangeArrowheads="1"/>
            </p:cNvSpPr>
            <p:nvPr/>
          </p:nvSpPr>
          <p:spPr bwMode="auto">
            <a:xfrm>
              <a:off x="1344" y="1840"/>
              <a:ext cx="2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2</a:t>
              </a:r>
              <a:r>
                <a:rPr lang="zh-CN" altLang="en-US" sz="2400" baseline="45000">
                  <a:latin typeface="Times New Roman" pitchFamily="18" charset="0"/>
                </a:rPr>
                <a:t>-1111</a:t>
              </a:r>
              <a:r>
                <a:rPr lang="zh-CN" altLang="en-US" sz="2800">
                  <a:latin typeface="Times New Roman" pitchFamily="18" charset="0"/>
                </a:rPr>
                <a:t> × 0.1000000000</a:t>
              </a:r>
            </a:p>
          </p:txBody>
        </p:sp>
        <p:sp>
          <p:nvSpPr>
            <p:cNvPr id="711699" name="AutoShape 19"/>
            <p:cNvSpPr>
              <a:spLocks/>
            </p:cNvSpPr>
            <p:nvPr/>
          </p:nvSpPr>
          <p:spPr bwMode="auto">
            <a:xfrm rot="16200000">
              <a:off x="2856" y="1704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700" name="Text Box 20"/>
            <p:cNvSpPr txBox="1">
              <a:spLocks noChangeArrowheads="1"/>
            </p:cNvSpPr>
            <p:nvPr/>
          </p:nvSpPr>
          <p:spPr bwMode="auto">
            <a:xfrm>
              <a:off x="2592" y="2256"/>
              <a:ext cx="5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9 个 0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133600" y="4267200"/>
            <a:ext cx="3832225" cy="1082675"/>
            <a:chOff x="1344" y="2688"/>
            <a:chExt cx="2414" cy="682"/>
          </a:xfrm>
        </p:grpSpPr>
        <p:sp>
          <p:nvSpPr>
            <p:cNvPr id="711702" name="Text Box 22"/>
            <p:cNvSpPr txBox="1">
              <a:spLocks noChangeArrowheads="1"/>
            </p:cNvSpPr>
            <p:nvPr/>
          </p:nvSpPr>
          <p:spPr bwMode="auto">
            <a:xfrm>
              <a:off x="1344" y="2688"/>
              <a:ext cx="24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2</a:t>
              </a:r>
              <a:r>
                <a:rPr lang="zh-CN" altLang="en-US" sz="2400" baseline="45000">
                  <a:latin typeface="Times New Roman" pitchFamily="18" charset="0"/>
                </a:rPr>
                <a:t>-1111</a:t>
              </a:r>
              <a:r>
                <a:rPr lang="zh-CN" altLang="en-US" sz="2800">
                  <a:latin typeface="Times New Roman" pitchFamily="18" charset="0"/>
                </a:rPr>
                <a:t> ×(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2800">
                  <a:latin typeface="Times New Roman" pitchFamily="18" charset="0"/>
                </a:rPr>
                <a:t> 0.1000000000)</a:t>
              </a:r>
            </a:p>
          </p:txBody>
        </p:sp>
        <p:sp>
          <p:nvSpPr>
            <p:cNvPr id="711703" name="AutoShape 23"/>
            <p:cNvSpPr>
              <a:spLocks/>
            </p:cNvSpPr>
            <p:nvPr/>
          </p:nvSpPr>
          <p:spPr bwMode="auto">
            <a:xfrm rot="16200000">
              <a:off x="3053" y="2563"/>
              <a:ext cx="134" cy="960"/>
            </a:xfrm>
            <a:prstGeom prst="leftBrace">
              <a:avLst>
                <a:gd name="adj1" fmla="val 59701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704" name="Text Box 24"/>
            <p:cNvSpPr txBox="1">
              <a:spLocks noChangeArrowheads="1"/>
            </p:cNvSpPr>
            <p:nvPr/>
          </p:nvSpPr>
          <p:spPr bwMode="auto">
            <a:xfrm>
              <a:off x="2843" y="3120"/>
              <a:ext cx="5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9 个 0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133600" y="5500688"/>
            <a:ext cx="3879850" cy="1052512"/>
            <a:chOff x="1344" y="3465"/>
            <a:chExt cx="2444" cy="663"/>
          </a:xfrm>
        </p:grpSpPr>
        <p:sp>
          <p:nvSpPr>
            <p:cNvPr id="711706" name="Text Box 26"/>
            <p:cNvSpPr txBox="1">
              <a:spLocks noChangeArrowheads="1"/>
            </p:cNvSpPr>
            <p:nvPr/>
          </p:nvSpPr>
          <p:spPr bwMode="auto">
            <a:xfrm>
              <a:off x="1344" y="3465"/>
              <a:ext cx="24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2</a:t>
              </a:r>
              <a:r>
                <a:rPr lang="zh-CN" altLang="en-US" sz="2400" baseline="45000">
                  <a:latin typeface="Times New Roman" pitchFamily="18" charset="0"/>
                </a:rPr>
                <a:t>+1111</a:t>
              </a:r>
              <a:r>
                <a:rPr lang="zh-CN" altLang="en-US" sz="2800">
                  <a:latin typeface="Times New Roman" pitchFamily="18" charset="0"/>
                </a:rPr>
                <a:t> ×(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zh-CN" altLang="en-US" sz="2800">
                  <a:latin typeface="Times New Roman" pitchFamily="18" charset="0"/>
                </a:rPr>
                <a:t>0.1111111111)</a:t>
              </a:r>
            </a:p>
          </p:txBody>
        </p:sp>
        <p:sp>
          <p:nvSpPr>
            <p:cNvPr id="711707" name="AutoShape 27"/>
            <p:cNvSpPr>
              <a:spLocks/>
            </p:cNvSpPr>
            <p:nvPr/>
          </p:nvSpPr>
          <p:spPr bwMode="auto">
            <a:xfrm rot="16200000">
              <a:off x="3037" y="3235"/>
              <a:ext cx="134" cy="1056"/>
            </a:xfrm>
            <a:prstGeom prst="leftBrace">
              <a:avLst>
                <a:gd name="adj1" fmla="val 65672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1708" name="Text Box 28"/>
            <p:cNvSpPr txBox="1">
              <a:spLocks noChangeArrowheads="1"/>
            </p:cNvSpPr>
            <p:nvPr/>
          </p:nvSpPr>
          <p:spPr bwMode="auto">
            <a:xfrm>
              <a:off x="2784" y="3878"/>
              <a:ext cx="5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10 个 1</a:t>
              </a:r>
            </a:p>
          </p:txBody>
        </p:sp>
      </p:grpSp>
      <p:sp>
        <p:nvSpPr>
          <p:cNvPr id="711709" name="Text Box 29"/>
          <p:cNvSpPr txBox="1">
            <a:spLocks noChangeArrowheads="1"/>
          </p:cNvSpPr>
          <p:nvPr/>
        </p:nvSpPr>
        <p:spPr bwMode="auto">
          <a:xfrm>
            <a:off x="1647825" y="381000"/>
            <a:ext cx="5229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 </a:t>
            </a:r>
            <a:r>
              <a:rPr lang="en-US" altLang="zh-CN" sz="2800" i="1">
                <a:latin typeface="Times New Roman" pitchFamily="18" charset="0"/>
              </a:rPr>
              <a:t>m</a:t>
            </a:r>
            <a:r>
              <a:rPr lang="en-US" altLang="zh-CN" sz="2800">
                <a:latin typeface="Times New Roman" pitchFamily="18" charset="0"/>
              </a:rPr>
              <a:t> = 4，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= 10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</a:rPr>
              <a:t>r</a:t>
            </a:r>
            <a:r>
              <a:rPr lang="en-US" altLang="zh-CN" sz="2800">
                <a:latin typeface="Times New Roman" pitchFamily="18" charset="0"/>
              </a:rPr>
              <a:t> = 2</a:t>
            </a:r>
          </a:p>
        </p:txBody>
      </p:sp>
      <p:sp>
        <p:nvSpPr>
          <p:cNvPr id="711710" name="Text Box 30"/>
          <p:cNvSpPr txBox="1">
            <a:spLocks noChangeArrowheads="1"/>
          </p:cNvSpPr>
          <p:nvPr/>
        </p:nvSpPr>
        <p:spPr bwMode="auto">
          <a:xfrm>
            <a:off x="1647825" y="91440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尾数规格化后的浮点数表示范围</a:t>
            </a:r>
          </a:p>
        </p:txBody>
      </p:sp>
      <p:sp>
        <p:nvSpPr>
          <p:cNvPr id="711711" name="Rectangle 3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sp>
        <p:nvSpPr>
          <p:cNvPr id="711712" name="AutoShape 3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1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1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1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autoUpdateAnimBg="0"/>
      <p:bldP spid="711684" grpId="0" autoUpdateAnimBg="0"/>
      <p:bldP spid="711689" grpId="0" autoUpdateAnimBg="0"/>
      <p:bldP spid="711690" grpId="0" autoUpdateAnimBg="0"/>
      <p:bldP spid="711691" grpId="0" autoUpdateAnimBg="0"/>
      <p:bldP spid="711692" grpId="0" autoUpdateAnimBg="0"/>
      <p:bldP spid="711693" grpId="0" autoUpdateAnimBg="0"/>
      <p:bldP spid="711694" grpId="0" autoUpdateAnimBg="0"/>
      <p:bldP spid="711695" grpId="0" autoUpdateAnimBg="0"/>
      <p:bldP spid="711696" grpId="0" autoUpdateAnimBg="0"/>
      <p:bldP spid="711709" grpId="0" autoUpdateAnimBg="0"/>
      <p:bldP spid="71171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15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</a:t>
            </a:r>
            <a:r>
              <a:rPr lang="en-US" altLang="zh-CN" sz="3600">
                <a:latin typeface="Times New Roman" pitchFamily="18" charset="0"/>
              </a:rPr>
              <a:t>DMA </a:t>
            </a:r>
            <a:r>
              <a:rPr lang="zh-CN" altLang="en-US" sz="3600">
                <a:latin typeface="Times New Roman" pitchFamily="18" charset="0"/>
              </a:rPr>
              <a:t>方式与程序中断方式的比较</a:t>
            </a:r>
          </a:p>
        </p:txBody>
      </p:sp>
      <p:sp>
        <p:nvSpPr>
          <p:cNvPr id="358403" name="Text Box 3"/>
          <p:cNvSpPr txBox="1">
            <a:spLocks noChangeArrowheads="1"/>
          </p:cNvSpPr>
          <p:nvPr/>
        </p:nvSpPr>
        <p:spPr bwMode="auto">
          <a:xfrm>
            <a:off x="685800" y="2309813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数据传送</a:t>
            </a:r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685800" y="3106738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响应时间</a:t>
            </a: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685800" y="3905250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(3) 处理异常情况</a:t>
            </a:r>
          </a:p>
        </p:txBody>
      </p:sp>
      <p:sp>
        <p:nvSpPr>
          <p:cNvPr id="358406" name="Text Box 6"/>
          <p:cNvSpPr txBox="1">
            <a:spLocks noChangeArrowheads="1"/>
          </p:cNvSpPr>
          <p:nvPr/>
        </p:nvSpPr>
        <p:spPr bwMode="auto">
          <a:xfrm>
            <a:off x="685800" y="4702175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(4) 中断请求</a:t>
            </a:r>
          </a:p>
        </p:txBody>
      </p:sp>
      <p:sp>
        <p:nvSpPr>
          <p:cNvPr id="358407" name="Text Box 7"/>
          <p:cNvSpPr txBox="1">
            <a:spLocks noChangeArrowheads="1"/>
          </p:cNvSpPr>
          <p:nvPr/>
        </p:nvSpPr>
        <p:spPr bwMode="auto">
          <a:xfrm>
            <a:off x="685800" y="5500688"/>
            <a:ext cx="213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(5) 优先级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33800" y="1547813"/>
            <a:ext cx="4656138" cy="519112"/>
            <a:chOff x="2352" y="720"/>
            <a:chExt cx="2933" cy="327"/>
          </a:xfrm>
        </p:grpSpPr>
        <p:sp>
          <p:nvSpPr>
            <p:cNvPr id="358409" name="Text Box 9"/>
            <p:cNvSpPr txBox="1">
              <a:spLocks noChangeArrowheads="1"/>
            </p:cNvSpPr>
            <p:nvPr/>
          </p:nvSpPr>
          <p:spPr bwMode="auto">
            <a:xfrm>
              <a:off x="2352" y="720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中断方式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358410" name="Text Box 10"/>
            <p:cNvSpPr txBox="1">
              <a:spLocks noChangeArrowheads="1"/>
            </p:cNvSpPr>
            <p:nvPr/>
          </p:nvSpPr>
          <p:spPr bwMode="auto">
            <a:xfrm>
              <a:off x="4128" y="720"/>
              <a:ext cx="11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DMA </a:t>
              </a:r>
              <a:r>
                <a:rPr lang="zh-CN" altLang="en-US" sz="2800">
                  <a:latin typeface="Times New Roman" pitchFamily="18" charset="0"/>
                </a:rPr>
                <a:t>方式</a:t>
              </a:r>
            </a:p>
          </p:txBody>
        </p:sp>
      </p:grpSp>
      <p:sp>
        <p:nvSpPr>
          <p:cNvPr id="358411" name="Text Box 11"/>
          <p:cNvSpPr txBox="1">
            <a:spLocks noChangeArrowheads="1"/>
          </p:cNvSpPr>
          <p:nvPr/>
        </p:nvSpPr>
        <p:spPr bwMode="auto">
          <a:xfrm>
            <a:off x="4054475" y="2309813"/>
            <a:ext cx="455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程序                      硬件</a:t>
            </a:r>
          </a:p>
        </p:txBody>
      </p:sp>
      <p:sp>
        <p:nvSpPr>
          <p:cNvPr id="358412" name="Text Box 12"/>
          <p:cNvSpPr txBox="1">
            <a:spLocks noChangeArrowheads="1"/>
          </p:cNvSpPr>
          <p:nvPr/>
        </p:nvSpPr>
        <p:spPr bwMode="auto">
          <a:xfrm>
            <a:off x="4054475" y="3106738"/>
            <a:ext cx="500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指令执行结束      存取周期结束</a:t>
            </a:r>
          </a:p>
        </p:txBody>
      </p:sp>
      <p:sp>
        <p:nvSpPr>
          <p:cNvPr id="358413" name="Text Box 13"/>
          <p:cNvSpPr txBox="1">
            <a:spLocks noChangeArrowheads="1"/>
          </p:cNvSpPr>
          <p:nvPr/>
        </p:nvSpPr>
        <p:spPr bwMode="auto">
          <a:xfrm>
            <a:off x="4054475" y="3905250"/>
            <a:ext cx="5089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能                          不能</a:t>
            </a:r>
          </a:p>
        </p:txBody>
      </p:sp>
      <p:sp>
        <p:nvSpPr>
          <p:cNvPr id="358414" name="Text Box 14"/>
          <p:cNvSpPr txBox="1">
            <a:spLocks noChangeArrowheads="1"/>
          </p:cNvSpPr>
          <p:nvPr/>
        </p:nvSpPr>
        <p:spPr bwMode="auto">
          <a:xfrm>
            <a:off x="4054475" y="5500688"/>
            <a:ext cx="4251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低                          高</a:t>
            </a:r>
          </a:p>
        </p:txBody>
      </p:sp>
      <p:sp>
        <p:nvSpPr>
          <p:cNvPr id="358415" name="Text Box 15"/>
          <p:cNvSpPr txBox="1">
            <a:spLocks noChangeArrowheads="1"/>
          </p:cNvSpPr>
          <p:nvPr/>
        </p:nvSpPr>
        <p:spPr bwMode="auto">
          <a:xfrm>
            <a:off x="4054475" y="4702175"/>
            <a:ext cx="4784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传送数据              后处理 </a:t>
            </a:r>
          </a:p>
        </p:txBody>
      </p:sp>
      <p:sp>
        <p:nvSpPr>
          <p:cNvPr id="358416" name="Rectangle 1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5.6</a:t>
            </a:r>
          </a:p>
        </p:txBody>
      </p:sp>
      <p:sp>
        <p:nvSpPr>
          <p:cNvPr id="358417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Text Box 2"/>
          <p:cNvSpPr txBox="1">
            <a:spLocks noChangeArrowheads="1"/>
          </p:cNvSpPr>
          <p:nvPr/>
        </p:nvSpPr>
        <p:spPr bwMode="auto">
          <a:xfrm>
            <a:off x="441325" y="228600"/>
            <a:ext cx="2019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三、举例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735013"/>
            <a:ext cx="8686800" cy="1538287"/>
            <a:chOff x="288" y="463"/>
            <a:chExt cx="5472" cy="969"/>
          </a:xfrm>
        </p:grpSpPr>
        <p:sp>
          <p:nvSpPr>
            <p:cNvPr id="712708" name="Text Box 4"/>
            <p:cNvSpPr txBox="1">
              <a:spLocks noChangeArrowheads="1"/>
            </p:cNvSpPr>
            <p:nvPr/>
          </p:nvSpPr>
          <p:spPr bwMode="auto">
            <a:xfrm>
              <a:off x="288" y="486"/>
              <a:ext cx="5472" cy="9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例 6.13    将 +       写成二进制定点数、浮点数及在定点机和浮点机中的机器数形式。其中数值部分均取 10 位，数符取 1 位，浮点数阶码取 5 位（含1位阶符）。</a:t>
              </a:r>
              <a:endParaRPr lang="en-US" altLang="zh-CN" sz="2800">
                <a:latin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660" y="463"/>
              <a:ext cx="356" cy="449"/>
              <a:chOff x="1728" y="552"/>
              <a:chExt cx="356" cy="449"/>
            </a:xfrm>
          </p:grpSpPr>
          <p:sp>
            <p:nvSpPr>
              <p:cNvPr id="712710" name="Line 6"/>
              <p:cNvSpPr>
                <a:spLocks noChangeShapeType="1"/>
              </p:cNvSpPr>
              <p:nvPr/>
            </p:nvSpPr>
            <p:spPr bwMode="auto">
              <a:xfrm>
                <a:off x="1728" y="768"/>
                <a:ext cx="2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2711" name="Text Box 7"/>
              <p:cNvSpPr txBox="1">
                <a:spLocks noChangeArrowheads="1"/>
              </p:cNvSpPr>
              <p:nvPr/>
            </p:nvSpPr>
            <p:spPr bwMode="auto">
              <a:xfrm>
                <a:off x="1766" y="55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19</a:t>
                </a:r>
              </a:p>
            </p:txBody>
          </p:sp>
          <p:sp>
            <p:nvSpPr>
              <p:cNvPr id="712712" name="Text Box 8"/>
              <p:cNvSpPr txBox="1">
                <a:spLocks noChangeArrowheads="1"/>
              </p:cNvSpPr>
              <p:nvPr/>
            </p:nvSpPr>
            <p:spPr bwMode="auto">
              <a:xfrm>
                <a:off x="1728" y="751"/>
                <a:ext cx="3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128</a:t>
                </a:r>
              </a:p>
            </p:txBody>
          </p:sp>
        </p:grpSp>
      </p:grpSp>
      <p:sp>
        <p:nvSpPr>
          <p:cNvPr id="712713" name="Text Box 9"/>
          <p:cNvSpPr txBox="1">
            <a:spLocks noChangeArrowheads="1"/>
          </p:cNvSpPr>
          <p:nvPr/>
        </p:nvSpPr>
        <p:spPr bwMode="auto">
          <a:xfrm>
            <a:off x="914400" y="2316163"/>
            <a:ext cx="1000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905000" y="2259013"/>
            <a:ext cx="2105025" cy="712787"/>
            <a:chOff x="1478" y="1327"/>
            <a:chExt cx="1326" cy="449"/>
          </a:xfrm>
        </p:grpSpPr>
        <p:sp>
          <p:nvSpPr>
            <p:cNvPr id="712715" name="Text Box 11"/>
            <p:cNvSpPr txBox="1">
              <a:spLocks noChangeArrowheads="1"/>
            </p:cNvSpPr>
            <p:nvPr/>
          </p:nvSpPr>
          <p:spPr bwMode="auto">
            <a:xfrm>
              <a:off x="1478" y="1356"/>
              <a:ext cx="95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设</a:t>
              </a:r>
              <a:r>
                <a:rPr lang="zh-CN" altLang="en-US" sz="3200">
                  <a:latin typeface="Times New Roman" pitchFamily="18" charset="0"/>
                </a:rPr>
                <a:t>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= +</a:t>
              </a:r>
            </a:p>
          </p:txBody>
        </p: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448" y="1327"/>
              <a:ext cx="356" cy="449"/>
              <a:chOff x="1728" y="552"/>
              <a:chExt cx="356" cy="449"/>
            </a:xfrm>
          </p:grpSpPr>
          <p:sp>
            <p:nvSpPr>
              <p:cNvPr id="712717" name="Line 13"/>
              <p:cNvSpPr>
                <a:spLocks noChangeShapeType="1"/>
              </p:cNvSpPr>
              <p:nvPr/>
            </p:nvSpPr>
            <p:spPr bwMode="auto">
              <a:xfrm>
                <a:off x="1728" y="768"/>
                <a:ext cx="2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2718" name="Text Box 14"/>
              <p:cNvSpPr txBox="1">
                <a:spLocks noChangeArrowheads="1"/>
              </p:cNvSpPr>
              <p:nvPr/>
            </p:nvSpPr>
            <p:spPr bwMode="auto">
              <a:xfrm>
                <a:off x="1766" y="552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19</a:t>
                </a:r>
              </a:p>
            </p:txBody>
          </p:sp>
          <p:sp>
            <p:nvSpPr>
              <p:cNvPr id="712719" name="Text Box 15"/>
              <p:cNvSpPr txBox="1">
                <a:spLocks noChangeArrowheads="1"/>
              </p:cNvSpPr>
              <p:nvPr/>
            </p:nvSpPr>
            <p:spPr bwMode="auto">
              <a:xfrm>
                <a:off x="1728" y="751"/>
                <a:ext cx="3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128</a:t>
                </a:r>
              </a:p>
            </p:txBody>
          </p:sp>
        </p:grpSp>
      </p:grpSp>
      <p:sp>
        <p:nvSpPr>
          <p:cNvPr id="712720" name="Text Box 16"/>
          <p:cNvSpPr txBox="1">
            <a:spLocks noChangeArrowheads="1"/>
          </p:cNvSpPr>
          <p:nvPr/>
        </p:nvSpPr>
        <p:spPr bwMode="auto">
          <a:xfrm>
            <a:off x="914400" y="2979738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二进制形式</a:t>
            </a:r>
            <a:endParaRPr lang="en-US" altLang="zh-CN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12721" name="Text Box 17"/>
          <p:cNvSpPr txBox="1">
            <a:spLocks noChangeArrowheads="1"/>
          </p:cNvSpPr>
          <p:nvPr/>
        </p:nvSpPr>
        <p:spPr bwMode="auto">
          <a:xfrm>
            <a:off x="914400" y="350996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定点表示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12722" name="Text Box 18"/>
          <p:cNvSpPr txBox="1">
            <a:spLocks noChangeArrowheads="1"/>
          </p:cNvSpPr>
          <p:nvPr/>
        </p:nvSpPr>
        <p:spPr bwMode="auto">
          <a:xfrm>
            <a:off x="914400" y="4041775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浮点规格化形式</a:t>
            </a:r>
            <a:endParaRPr lang="en-US" altLang="zh-CN" sz="2800" baseline="30000">
              <a:latin typeface="Times New Roman" pitchFamily="18" charset="0"/>
            </a:endParaRPr>
          </a:p>
        </p:txBody>
      </p:sp>
      <p:sp>
        <p:nvSpPr>
          <p:cNvPr id="712723" name="Text Box 19"/>
          <p:cNvSpPr txBox="1">
            <a:spLocks noChangeArrowheads="1"/>
          </p:cNvSpPr>
          <p:nvPr/>
        </p:nvSpPr>
        <p:spPr bwMode="auto">
          <a:xfrm>
            <a:off x="3300413" y="5135563"/>
            <a:ext cx="4683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原</a:t>
            </a:r>
            <a:r>
              <a:rPr lang="zh-CN" altLang="en-US" sz="2800">
                <a:latin typeface="Times New Roman" pitchFamily="18" charset="0"/>
              </a:rPr>
              <a:t> = 1, 0010;  0. 1001100000</a:t>
            </a:r>
          </a:p>
        </p:txBody>
      </p:sp>
      <p:sp>
        <p:nvSpPr>
          <p:cNvPr id="712724" name="Text Box 20"/>
          <p:cNvSpPr txBox="1">
            <a:spLocks noChangeArrowheads="1"/>
          </p:cNvSpPr>
          <p:nvPr/>
        </p:nvSpPr>
        <p:spPr bwMode="auto">
          <a:xfrm>
            <a:off x="3300413" y="5699125"/>
            <a:ext cx="4683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1, 1110;  0. 1001100000</a:t>
            </a:r>
          </a:p>
        </p:txBody>
      </p:sp>
      <p:sp>
        <p:nvSpPr>
          <p:cNvPr id="712725" name="Text Box 21"/>
          <p:cNvSpPr txBox="1">
            <a:spLocks noChangeArrowheads="1"/>
          </p:cNvSpPr>
          <p:nvPr/>
        </p:nvSpPr>
        <p:spPr bwMode="auto">
          <a:xfrm>
            <a:off x="3300413" y="6262688"/>
            <a:ext cx="4683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反</a:t>
            </a:r>
            <a:r>
              <a:rPr lang="zh-CN" altLang="en-US" sz="2800">
                <a:latin typeface="Times New Roman" pitchFamily="18" charset="0"/>
              </a:rPr>
              <a:t> = 1, 1101;  0. 1001100000</a:t>
            </a:r>
          </a:p>
        </p:txBody>
      </p:sp>
      <p:sp>
        <p:nvSpPr>
          <p:cNvPr id="712726" name="Text Box 22"/>
          <p:cNvSpPr txBox="1">
            <a:spLocks noChangeArrowheads="1"/>
          </p:cNvSpPr>
          <p:nvPr/>
        </p:nvSpPr>
        <p:spPr bwMode="auto">
          <a:xfrm>
            <a:off x="914400" y="4549775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定点机中</a:t>
            </a:r>
          </a:p>
        </p:txBody>
      </p:sp>
      <p:sp>
        <p:nvSpPr>
          <p:cNvPr id="712727" name="Text Box 23"/>
          <p:cNvSpPr txBox="1">
            <a:spLocks noChangeArrowheads="1"/>
          </p:cNvSpPr>
          <p:nvPr/>
        </p:nvSpPr>
        <p:spPr bwMode="auto">
          <a:xfrm>
            <a:off x="914400" y="510381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浮点机中</a:t>
            </a:r>
          </a:p>
        </p:txBody>
      </p:sp>
      <p:sp>
        <p:nvSpPr>
          <p:cNvPr id="712728" name="Text Box 24"/>
          <p:cNvSpPr txBox="1">
            <a:spLocks noChangeArrowheads="1"/>
          </p:cNvSpPr>
          <p:nvPr/>
        </p:nvSpPr>
        <p:spPr bwMode="auto">
          <a:xfrm>
            <a:off x="5835650" y="3509963"/>
            <a:ext cx="717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000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12729" name="Text Box 25"/>
          <p:cNvSpPr txBox="1">
            <a:spLocks noChangeArrowheads="1"/>
          </p:cNvSpPr>
          <p:nvPr/>
        </p:nvSpPr>
        <p:spPr bwMode="auto">
          <a:xfrm>
            <a:off x="3733800" y="2979738"/>
            <a:ext cx="2254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0.0010011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2730" name="Text Box 26"/>
          <p:cNvSpPr txBox="1">
            <a:spLocks noChangeArrowheads="1"/>
          </p:cNvSpPr>
          <p:nvPr/>
        </p:nvSpPr>
        <p:spPr bwMode="auto">
          <a:xfrm>
            <a:off x="3733800" y="3509963"/>
            <a:ext cx="2254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0.0010011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2731" name="Text Box 27"/>
          <p:cNvSpPr txBox="1">
            <a:spLocks noChangeArrowheads="1"/>
          </p:cNvSpPr>
          <p:nvPr/>
        </p:nvSpPr>
        <p:spPr bwMode="auto">
          <a:xfrm>
            <a:off x="3733800" y="4041775"/>
            <a:ext cx="3594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0.1001100000</a:t>
            </a:r>
            <a:r>
              <a:rPr lang="en-US" altLang="zh-CN" sz="2400">
                <a:latin typeface="Times New Roman" pitchFamily="18" charset="0"/>
              </a:rPr>
              <a:t>×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en-US" altLang="zh-CN" sz="2800" baseline="40000">
                <a:latin typeface="Times New Roman" pitchFamily="18" charset="0"/>
              </a:rPr>
              <a:t>-10</a:t>
            </a:r>
            <a:endParaRPr lang="zh-CN" altLang="en-US" sz="2800" baseline="40000">
              <a:latin typeface="Times New Roman" pitchFamily="18" charset="0"/>
            </a:endParaRPr>
          </a:p>
        </p:txBody>
      </p:sp>
      <p:sp>
        <p:nvSpPr>
          <p:cNvPr id="712732" name="Text Box 28"/>
          <p:cNvSpPr txBox="1">
            <a:spLocks noChangeArrowheads="1"/>
          </p:cNvSpPr>
          <p:nvPr/>
        </p:nvSpPr>
        <p:spPr bwMode="auto">
          <a:xfrm>
            <a:off x="3300413" y="4549775"/>
            <a:ext cx="5229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原</a:t>
            </a:r>
            <a:r>
              <a:rPr lang="zh-CN" altLang="en-US" sz="2800">
                <a:latin typeface="Times New Roman" pitchFamily="18" charset="0"/>
              </a:rPr>
              <a:t> =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反</a:t>
            </a:r>
            <a:r>
              <a:rPr lang="zh-CN" altLang="en-US" sz="2800">
                <a:latin typeface="Times New Roman" pitchFamily="18" charset="0"/>
              </a:rPr>
              <a:t> = 0.0010011000</a:t>
            </a:r>
          </a:p>
        </p:txBody>
      </p:sp>
      <p:sp>
        <p:nvSpPr>
          <p:cNvPr id="712733" name="Rectangle 2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sp>
        <p:nvSpPr>
          <p:cNvPr id="712734" name="AutoShape 3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1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1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1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1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1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13" grpId="0" autoUpdateAnimBg="0"/>
      <p:bldP spid="712720" grpId="0" autoUpdateAnimBg="0"/>
      <p:bldP spid="712721" grpId="0" autoUpdateAnimBg="0"/>
      <p:bldP spid="712722" grpId="0" autoUpdateAnimBg="0"/>
      <p:bldP spid="712723" grpId="0" autoUpdateAnimBg="0"/>
      <p:bldP spid="712724" grpId="0" autoUpdateAnimBg="0"/>
      <p:bldP spid="712725" grpId="0" autoUpdateAnimBg="0"/>
      <p:bldP spid="712726" grpId="0" autoUpdateAnimBg="0"/>
      <p:bldP spid="712727" grpId="0" autoUpdateAnimBg="0"/>
      <p:bldP spid="712728" grpId="0" autoUpdateAnimBg="0"/>
      <p:bldP spid="712729" grpId="0" autoUpdateAnimBg="0"/>
      <p:bldP spid="712730" grpId="0" autoUpdateAnimBg="0"/>
      <p:bldP spid="712731" grpId="0" autoUpdateAnimBg="0"/>
      <p:bldP spid="71273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Text Box 2"/>
          <p:cNvSpPr txBox="1">
            <a:spLocks noChangeArrowheads="1"/>
          </p:cNvSpPr>
          <p:nvPr/>
        </p:nvSpPr>
        <p:spPr bwMode="auto">
          <a:xfrm>
            <a:off x="4471988" y="3048000"/>
            <a:ext cx="37576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        </a:t>
            </a:r>
            <a:r>
              <a:rPr lang="en-US" altLang="zh-CN" sz="2800">
                <a:latin typeface="Times New Roman" pitchFamily="18" charset="0"/>
              </a:rPr>
              <a:t>111010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3731" name="Text Box 3"/>
          <p:cNvSpPr txBox="1">
            <a:spLocks noChangeArrowheads="1"/>
          </p:cNvSpPr>
          <p:nvPr/>
        </p:nvSpPr>
        <p:spPr bwMode="auto">
          <a:xfrm>
            <a:off x="5257800" y="3048000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0000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13732" name="Text Box 4"/>
          <p:cNvSpPr txBox="1">
            <a:spLocks noChangeArrowheads="1"/>
          </p:cNvSpPr>
          <p:nvPr/>
        </p:nvSpPr>
        <p:spPr bwMode="auto">
          <a:xfrm>
            <a:off x="152400" y="228600"/>
            <a:ext cx="1555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 6.14</a:t>
            </a:r>
          </a:p>
        </p:txBody>
      </p:sp>
      <p:sp>
        <p:nvSpPr>
          <p:cNvPr id="713733" name="Text Box 5"/>
          <p:cNvSpPr txBox="1">
            <a:spLocks noChangeArrowheads="1"/>
          </p:cNvSpPr>
          <p:nvPr/>
        </p:nvSpPr>
        <p:spPr bwMode="auto">
          <a:xfrm>
            <a:off x="152400" y="228600"/>
            <a:ext cx="8747125" cy="156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                 将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–58 </a:t>
            </a:r>
            <a:r>
              <a:rPr lang="zh-CN" altLang="en-US" sz="2800">
                <a:latin typeface="Times New Roman" pitchFamily="18" charset="0"/>
              </a:rPr>
              <a:t>表示成二进制定点数和浮点数，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并写出它在定点机和浮点机中的三种机器数及阶码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为移码、尾数为补码的形式（其他要求同上例）。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746125" y="1828800"/>
            <a:ext cx="10001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</a:p>
        </p:txBody>
      </p:sp>
      <p:sp>
        <p:nvSpPr>
          <p:cNvPr id="713735" name="Text Box 7"/>
          <p:cNvSpPr txBox="1">
            <a:spLocks noChangeArrowheads="1"/>
          </p:cNvSpPr>
          <p:nvPr/>
        </p:nvSpPr>
        <p:spPr bwMode="auto">
          <a:xfrm>
            <a:off x="1736725" y="1828800"/>
            <a:ext cx="4130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</a:t>
            </a:r>
            <a:r>
              <a:rPr lang="zh-CN" altLang="en-US" sz="3200">
                <a:latin typeface="Times New Roman" pitchFamily="18" charset="0"/>
              </a:rPr>
              <a:t> 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–58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1716088" y="2482850"/>
            <a:ext cx="2398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二进制形式</a:t>
            </a:r>
            <a:endParaRPr lang="en-US" altLang="zh-CN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3737" name="Text Box 9"/>
          <p:cNvSpPr txBox="1">
            <a:spLocks noChangeArrowheads="1"/>
          </p:cNvSpPr>
          <p:nvPr/>
        </p:nvSpPr>
        <p:spPr bwMode="auto">
          <a:xfrm>
            <a:off x="1716088" y="3078163"/>
            <a:ext cx="2170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定点表示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13738" name="Text Box 10"/>
          <p:cNvSpPr txBox="1">
            <a:spLocks noChangeArrowheads="1"/>
          </p:cNvSpPr>
          <p:nvPr/>
        </p:nvSpPr>
        <p:spPr bwMode="auto">
          <a:xfrm>
            <a:off x="1716088" y="3671888"/>
            <a:ext cx="3160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浮点规格化形式</a:t>
            </a:r>
            <a:endParaRPr lang="en-US" altLang="zh-CN" sz="2800" baseline="30000">
              <a:latin typeface="Times New Roman" pitchFamily="18" charset="0"/>
            </a:endParaRPr>
          </a:p>
        </p:txBody>
      </p:sp>
      <p:sp>
        <p:nvSpPr>
          <p:cNvPr id="713739" name="Text Box 11"/>
          <p:cNvSpPr txBox="1">
            <a:spLocks noChangeArrowheads="1"/>
          </p:cNvSpPr>
          <p:nvPr/>
        </p:nvSpPr>
        <p:spPr bwMode="auto">
          <a:xfrm>
            <a:off x="454025" y="4724400"/>
            <a:ext cx="3203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原</a:t>
            </a:r>
            <a:r>
              <a:rPr lang="zh-CN" altLang="en-US" sz="2400">
                <a:latin typeface="Times New Roman" pitchFamily="18" charset="0"/>
              </a:rPr>
              <a:t> = 1, 0000111010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454025" y="5181600"/>
            <a:ext cx="335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1, 1111000110</a:t>
            </a:r>
          </a:p>
        </p:txBody>
      </p:sp>
      <p:sp>
        <p:nvSpPr>
          <p:cNvPr id="713741" name="Text Box 13"/>
          <p:cNvSpPr txBox="1">
            <a:spLocks noChangeArrowheads="1"/>
          </p:cNvSpPr>
          <p:nvPr/>
        </p:nvSpPr>
        <p:spPr bwMode="auto">
          <a:xfrm>
            <a:off x="454025" y="5638800"/>
            <a:ext cx="335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反</a:t>
            </a:r>
            <a:r>
              <a:rPr lang="zh-CN" altLang="en-US" sz="2400">
                <a:latin typeface="Times New Roman" pitchFamily="18" charset="0"/>
              </a:rPr>
              <a:t> = 1, 1111000101</a:t>
            </a:r>
          </a:p>
        </p:txBody>
      </p:sp>
      <p:sp>
        <p:nvSpPr>
          <p:cNvPr id="713742" name="Text Box 14"/>
          <p:cNvSpPr txBox="1">
            <a:spLocks noChangeArrowheads="1"/>
          </p:cNvSpPr>
          <p:nvPr/>
        </p:nvSpPr>
        <p:spPr bwMode="auto">
          <a:xfrm>
            <a:off x="4038600" y="47244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原</a:t>
            </a:r>
            <a:r>
              <a:rPr lang="zh-CN" altLang="en-US" sz="2400">
                <a:latin typeface="Times New Roman" pitchFamily="18" charset="0"/>
              </a:rPr>
              <a:t> = 0, 0110; 1. 1110100000</a:t>
            </a:r>
          </a:p>
        </p:txBody>
      </p:sp>
      <p:sp>
        <p:nvSpPr>
          <p:cNvPr id="713743" name="Text Box 15"/>
          <p:cNvSpPr txBox="1">
            <a:spLocks noChangeArrowheads="1"/>
          </p:cNvSpPr>
          <p:nvPr/>
        </p:nvSpPr>
        <p:spPr bwMode="auto">
          <a:xfrm>
            <a:off x="4038600" y="51816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补</a:t>
            </a:r>
            <a:r>
              <a:rPr lang="zh-CN" altLang="en-US" sz="2400">
                <a:latin typeface="Times New Roman" pitchFamily="18" charset="0"/>
              </a:rPr>
              <a:t> = 0, 0110; 1. 0001100000</a:t>
            </a:r>
          </a:p>
        </p:txBody>
      </p:sp>
      <p:sp>
        <p:nvSpPr>
          <p:cNvPr id="713744" name="Text Box 16"/>
          <p:cNvSpPr txBox="1">
            <a:spLocks noChangeArrowheads="1"/>
          </p:cNvSpPr>
          <p:nvPr/>
        </p:nvSpPr>
        <p:spPr bwMode="auto">
          <a:xfrm>
            <a:off x="4038600" y="56388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反</a:t>
            </a:r>
            <a:r>
              <a:rPr lang="zh-CN" altLang="en-US" sz="2400">
                <a:latin typeface="Times New Roman" pitchFamily="18" charset="0"/>
              </a:rPr>
              <a:t> = 0, 0110; 1. 0001011111</a:t>
            </a:r>
          </a:p>
        </p:txBody>
      </p:sp>
      <p:sp>
        <p:nvSpPr>
          <p:cNvPr id="713745" name="Text Box 17"/>
          <p:cNvSpPr txBox="1">
            <a:spLocks noChangeArrowheads="1"/>
          </p:cNvSpPr>
          <p:nvPr/>
        </p:nvSpPr>
        <p:spPr bwMode="auto">
          <a:xfrm>
            <a:off x="1054100" y="42672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定点机中</a:t>
            </a:r>
          </a:p>
        </p:txBody>
      </p:sp>
      <p:sp>
        <p:nvSpPr>
          <p:cNvPr id="713746" name="Text Box 18"/>
          <p:cNvSpPr txBox="1">
            <a:spLocks noChangeArrowheads="1"/>
          </p:cNvSpPr>
          <p:nvPr/>
        </p:nvSpPr>
        <p:spPr bwMode="auto">
          <a:xfrm>
            <a:off x="4940300" y="42672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浮点机中</a:t>
            </a:r>
          </a:p>
        </p:txBody>
      </p:sp>
      <p:sp>
        <p:nvSpPr>
          <p:cNvPr id="713747" name="Text Box 19"/>
          <p:cNvSpPr txBox="1">
            <a:spLocks noChangeArrowheads="1"/>
          </p:cNvSpPr>
          <p:nvPr/>
        </p:nvSpPr>
        <p:spPr bwMode="auto">
          <a:xfrm>
            <a:off x="4038600" y="609600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阶移、尾补</a:t>
            </a:r>
            <a:r>
              <a:rPr lang="zh-CN" altLang="en-US" sz="2400">
                <a:latin typeface="Times New Roman" pitchFamily="18" charset="0"/>
              </a:rPr>
              <a:t> = 1, 0110; 1. 0001100000</a:t>
            </a:r>
          </a:p>
        </p:txBody>
      </p:sp>
      <p:sp>
        <p:nvSpPr>
          <p:cNvPr id="713748" name="Text Box 20"/>
          <p:cNvSpPr txBox="1">
            <a:spLocks noChangeArrowheads="1"/>
          </p:cNvSpPr>
          <p:nvPr/>
        </p:nvSpPr>
        <p:spPr bwMode="auto">
          <a:xfrm>
            <a:off x="4471988" y="2482850"/>
            <a:ext cx="3681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111010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4471988" y="3671888"/>
            <a:ext cx="46720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(0.1110100000) 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en-US" altLang="zh-CN" sz="2800" baseline="40000">
                <a:latin typeface="Times New Roman" pitchFamily="18" charset="0"/>
              </a:rPr>
              <a:t>110</a:t>
            </a:r>
            <a:endParaRPr lang="zh-CN" altLang="en-US" sz="2800" baseline="40000">
              <a:latin typeface="Times New Roman" pitchFamily="18" charset="0"/>
            </a:endParaRPr>
          </a:p>
        </p:txBody>
      </p:sp>
      <p:sp>
        <p:nvSpPr>
          <p:cNvPr id="713750" name="Rectangle 22"/>
          <p:cNvSpPr>
            <a:spLocks noChangeArrowheads="1"/>
          </p:cNvSpPr>
          <p:nvPr/>
        </p:nvSpPr>
        <p:spPr bwMode="auto">
          <a:xfrm>
            <a:off x="78486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sp>
        <p:nvSpPr>
          <p:cNvPr id="713751" name="AutoShape 2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1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1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1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1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1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1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1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1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0" grpId="0" autoUpdateAnimBg="0"/>
      <p:bldP spid="713731" grpId="0" autoUpdateAnimBg="0"/>
      <p:bldP spid="713733" grpId="0" autoUpdateAnimBg="0"/>
      <p:bldP spid="713734" grpId="0" autoUpdateAnimBg="0"/>
      <p:bldP spid="713735" grpId="0" autoUpdateAnimBg="0"/>
      <p:bldP spid="713736" grpId="0" autoUpdateAnimBg="0"/>
      <p:bldP spid="713737" grpId="0" autoUpdateAnimBg="0"/>
      <p:bldP spid="713738" grpId="0" autoUpdateAnimBg="0"/>
      <p:bldP spid="713739" grpId="0" autoUpdateAnimBg="0"/>
      <p:bldP spid="713740" grpId="0" autoUpdateAnimBg="0"/>
      <p:bldP spid="713741" grpId="0" autoUpdateAnimBg="0"/>
      <p:bldP spid="713742" grpId="0" autoUpdateAnimBg="0"/>
      <p:bldP spid="713743" grpId="0" autoUpdateAnimBg="0"/>
      <p:bldP spid="713744" grpId="0" autoUpdateAnimBg="0"/>
      <p:bldP spid="713745" grpId="0" autoUpdateAnimBg="0"/>
      <p:bldP spid="713746" grpId="0" autoUpdateAnimBg="0"/>
      <p:bldP spid="713747" grpId="0" autoUpdateAnimBg="0"/>
      <p:bldP spid="713748" grpId="0" autoUpdateAnimBg="0"/>
      <p:bldP spid="71374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Text Box 2"/>
          <p:cNvSpPr txBox="1">
            <a:spLocks noChangeArrowheads="1"/>
          </p:cNvSpPr>
          <p:nvPr/>
        </p:nvSpPr>
        <p:spPr bwMode="auto">
          <a:xfrm>
            <a:off x="233363" y="228600"/>
            <a:ext cx="1443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例6.15</a:t>
            </a:r>
          </a:p>
        </p:txBody>
      </p:sp>
      <p:sp>
        <p:nvSpPr>
          <p:cNvPr id="714755" name="Text Box 3"/>
          <p:cNvSpPr txBox="1">
            <a:spLocks noChangeArrowheads="1"/>
          </p:cNvSpPr>
          <p:nvPr/>
        </p:nvSpPr>
        <p:spPr bwMode="auto">
          <a:xfrm>
            <a:off x="0" y="304800"/>
            <a:ext cx="87630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                   写出对应下图所示的浮点数的补码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形式。 设 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= 10，</a:t>
            </a:r>
            <a:r>
              <a:rPr lang="en-US" altLang="zh-CN" sz="2800" i="1">
                <a:latin typeface="Times New Roman" pitchFamily="18" charset="0"/>
              </a:rPr>
              <a:t>m</a:t>
            </a:r>
            <a:r>
              <a:rPr lang="en-US" altLang="zh-CN" sz="2800">
                <a:latin typeface="Times New Roman" pitchFamily="18" charset="0"/>
              </a:rPr>
              <a:t> = 4， </a:t>
            </a:r>
            <a:r>
              <a:rPr lang="zh-CN" altLang="en-US" sz="2800">
                <a:latin typeface="Times New Roman" pitchFamily="18" charset="0"/>
              </a:rPr>
              <a:t>阶符、数符各取 1位。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1371600"/>
            <a:ext cx="8239125" cy="2881313"/>
            <a:chOff x="336" y="864"/>
            <a:chExt cx="5190" cy="1815"/>
          </a:xfrm>
        </p:grpSpPr>
        <p:sp>
          <p:nvSpPr>
            <p:cNvPr id="714757" name="Line 5"/>
            <p:cNvSpPr>
              <a:spLocks noChangeShapeType="1"/>
            </p:cNvSpPr>
            <p:nvPr/>
          </p:nvSpPr>
          <p:spPr bwMode="auto">
            <a:xfrm flipV="1">
              <a:off x="2856" y="1439"/>
              <a:ext cx="0" cy="6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4758" name="Line 6"/>
            <p:cNvSpPr>
              <a:spLocks noChangeShapeType="1"/>
            </p:cNvSpPr>
            <p:nvPr/>
          </p:nvSpPr>
          <p:spPr bwMode="auto">
            <a:xfrm>
              <a:off x="1104" y="1153"/>
              <a:ext cx="0" cy="28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4759" name="Line 7"/>
            <p:cNvSpPr>
              <a:spLocks noChangeShapeType="1"/>
            </p:cNvSpPr>
            <p:nvPr/>
          </p:nvSpPr>
          <p:spPr bwMode="auto">
            <a:xfrm>
              <a:off x="3264" y="1153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4760" name="Line 8"/>
            <p:cNvSpPr>
              <a:spLocks noChangeShapeType="1"/>
            </p:cNvSpPr>
            <p:nvPr/>
          </p:nvSpPr>
          <p:spPr bwMode="auto">
            <a:xfrm>
              <a:off x="384" y="1439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4761" name="Line 9"/>
            <p:cNvSpPr>
              <a:spLocks noChangeShapeType="1"/>
            </p:cNvSpPr>
            <p:nvPr/>
          </p:nvSpPr>
          <p:spPr bwMode="auto">
            <a:xfrm>
              <a:off x="4608" y="1153"/>
              <a:ext cx="0" cy="28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4762" name="Rectangle 10"/>
            <p:cNvSpPr>
              <a:spLocks noChangeArrowheads="1"/>
            </p:cNvSpPr>
            <p:nvPr/>
          </p:nvSpPr>
          <p:spPr bwMode="auto">
            <a:xfrm>
              <a:off x="384" y="1153"/>
              <a:ext cx="720" cy="28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714763" name="Line 11"/>
            <p:cNvSpPr>
              <a:spLocks noChangeShapeType="1"/>
            </p:cNvSpPr>
            <p:nvPr/>
          </p:nvSpPr>
          <p:spPr bwMode="auto">
            <a:xfrm>
              <a:off x="2448" y="1153"/>
              <a:ext cx="0" cy="2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4764" name="Rectangle 12"/>
            <p:cNvSpPr>
              <a:spLocks noChangeArrowheads="1"/>
            </p:cNvSpPr>
            <p:nvPr/>
          </p:nvSpPr>
          <p:spPr bwMode="auto">
            <a:xfrm>
              <a:off x="4608" y="1153"/>
              <a:ext cx="720" cy="286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32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714765" name="Text Box 13"/>
            <p:cNvSpPr txBox="1">
              <a:spLocks noChangeArrowheads="1"/>
            </p:cNvSpPr>
            <p:nvPr/>
          </p:nvSpPr>
          <p:spPr bwMode="auto">
            <a:xfrm>
              <a:off x="1321" y="1137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负数区</a:t>
              </a:r>
            </a:p>
          </p:txBody>
        </p:sp>
        <p:sp>
          <p:nvSpPr>
            <p:cNvPr id="714766" name="Text Box 14"/>
            <p:cNvSpPr txBox="1">
              <a:spLocks noChangeArrowheads="1"/>
            </p:cNvSpPr>
            <p:nvPr/>
          </p:nvSpPr>
          <p:spPr bwMode="auto">
            <a:xfrm>
              <a:off x="3481" y="1137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正数区</a:t>
              </a:r>
            </a:p>
          </p:txBody>
        </p:sp>
        <p:sp>
          <p:nvSpPr>
            <p:cNvPr id="714767" name="Text Box 15"/>
            <p:cNvSpPr txBox="1">
              <a:spLocks noChangeArrowheads="1"/>
            </p:cNvSpPr>
            <p:nvPr/>
          </p:nvSpPr>
          <p:spPr bwMode="auto">
            <a:xfrm>
              <a:off x="2538" y="1137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下溢</a:t>
              </a:r>
            </a:p>
          </p:txBody>
        </p:sp>
        <p:sp>
          <p:nvSpPr>
            <p:cNvPr id="714768" name="Text Box 16"/>
            <p:cNvSpPr txBox="1">
              <a:spLocks noChangeArrowheads="1"/>
            </p:cNvSpPr>
            <p:nvPr/>
          </p:nvSpPr>
          <p:spPr bwMode="auto">
            <a:xfrm>
              <a:off x="2734" y="1452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 b="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14769" name="Text Box 17"/>
            <p:cNvSpPr txBox="1">
              <a:spLocks noChangeArrowheads="1"/>
            </p:cNvSpPr>
            <p:nvPr/>
          </p:nvSpPr>
          <p:spPr bwMode="auto">
            <a:xfrm>
              <a:off x="432" y="86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上溢</a:t>
              </a:r>
            </a:p>
          </p:txBody>
        </p:sp>
        <p:sp>
          <p:nvSpPr>
            <p:cNvPr id="714770" name="Text Box 18"/>
            <p:cNvSpPr txBox="1">
              <a:spLocks noChangeArrowheads="1"/>
            </p:cNvSpPr>
            <p:nvPr/>
          </p:nvSpPr>
          <p:spPr bwMode="auto">
            <a:xfrm>
              <a:off x="4608" y="864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上溢</a:t>
              </a:r>
            </a:p>
          </p:txBody>
        </p:sp>
        <p:sp>
          <p:nvSpPr>
            <p:cNvPr id="714771" name="Text Box 19"/>
            <p:cNvSpPr txBox="1">
              <a:spLocks noChangeArrowheads="1"/>
            </p:cNvSpPr>
            <p:nvPr/>
          </p:nvSpPr>
          <p:spPr bwMode="auto">
            <a:xfrm>
              <a:off x="336" y="1785"/>
              <a:ext cx="16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zh-CN" altLang="en-US" sz="2400" baseline="30000">
                  <a:latin typeface="Times New Roman" pitchFamily="18" charset="0"/>
                </a:rPr>
                <a:t>( </a:t>
              </a:r>
              <a:r>
                <a:rPr lang="zh-CN" altLang="en-US" sz="2800" baseline="30000">
                  <a:latin typeface="Times New Roman" pitchFamily="18" charset="0"/>
                </a:rPr>
                <a:t>2</a:t>
              </a:r>
              <a:r>
                <a:rPr lang="en-US" altLang="zh-CN" sz="2400" i="1" baseline="60000">
                  <a:latin typeface="Times New Roman" pitchFamily="18" charset="0"/>
                </a:rPr>
                <a:t>m</a:t>
              </a:r>
              <a:r>
                <a:rPr lang="en-US" altLang="zh-CN" sz="2800" baseline="300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 baseline="30000">
                  <a:latin typeface="Times New Roman" pitchFamily="18" charset="0"/>
                </a:rPr>
                <a:t>1)</a:t>
              </a:r>
              <a:r>
                <a:rPr lang="en-US" altLang="zh-CN" sz="2400">
                  <a:latin typeface="Times New Roman" pitchFamily="18" charset="0"/>
                </a:rPr>
                <a:t>×( 1</a:t>
              </a:r>
              <a:r>
                <a:rPr lang="en-US" altLang="zh-CN" sz="10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1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2</a:t>
              </a:r>
              <a:r>
                <a:rPr lang="en-US" altLang="zh-CN" sz="2400" baseline="450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 i="1" baseline="45000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14772" name="Text Box 20"/>
            <p:cNvSpPr txBox="1">
              <a:spLocks noChangeArrowheads="1"/>
            </p:cNvSpPr>
            <p:nvPr/>
          </p:nvSpPr>
          <p:spPr bwMode="auto">
            <a:xfrm>
              <a:off x="4080" y="1787"/>
              <a:ext cx="14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zh-CN" altLang="en-US" sz="2400" baseline="30000">
                  <a:latin typeface="Times New Roman" pitchFamily="18" charset="0"/>
                </a:rPr>
                <a:t>( </a:t>
              </a:r>
              <a:r>
                <a:rPr lang="zh-CN" altLang="en-US" sz="2800" baseline="30000">
                  <a:latin typeface="Times New Roman" pitchFamily="18" charset="0"/>
                </a:rPr>
                <a:t>2</a:t>
              </a:r>
              <a:r>
                <a:rPr lang="en-US" altLang="zh-CN" sz="2400" i="1" baseline="60000">
                  <a:latin typeface="Times New Roman" pitchFamily="18" charset="0"/>
                </a:rPr>
                <a:t>m</a:t>
              </a:r>
              <a:r>
                <a:rPr lang="en-US" altLang="zh-CN" sz="2800" baseline="300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 baseline="30000">
                  <a:latin typeface="Times New Roman" pitchFamily="18" charset="0"/>
                </a:rPr>
                <a:t>1)</a:t>
              </a:r>
              <a:r>
                <a:rPr lang="en-US" altLang="zh-CN" sz="2400">
                  <a:latin typeface="Times New Roman" pitchFamily="18" charset="0"/>
                </a:rPr>
                <a:t>×(1</a:t>
              </a:r>
              <a:r>
                <a:rPr lang="en-US" altLang="zh-CN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2</a:t>
              </a:r>
              <a:r>
                <a:rPr lang="en-US" altLang="zh-CN" sz="2400" baseline="450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 i="1" baseline="45000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14773" name="Text Box 21"/>
            <p:cNvSpPr txBox="1">
              <a:spLocks noChangeArrowheads="1"/>
            </p:cNvSpPr>
            <p:nvPr/>
          </p:nvSpPr>
          <p:spPr bwMode="auto">
            <a:xfrm>
              <a:off x="2544" y="1961"/>
              <a:ext cx="11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en-US" altLang="zh-CN" sz="2800" baseline="300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2400" baseline="30000">
                  <a:latin typeface="Times New Roman" pitchFamily="18" charset="0"/>
                </a:rPr>
                <a:t>( </a:t>
              </a:r>
              <a:r>
                <a:rPr lang="zh-CN" altLang="en-US" sz="2800" baseline="30000">
                  <a:latin typeface="Times New Roman" pitchFamily="18" charset="0"/>
                </a:rPr>
                <a:t>2</a:t>
              </a:r>
              <a:r>
                <a:rPr lang="en-US" altLang="zh-CN" sz="2400" i="1" baseline="60000">
                  <a:latin typeface="Times New Roman" pitchFamily="18" charset="0"/>
                </a:rPr>
                <a:t>m</a:t>
              </a:r>
              <a:r>
                <a:rPr lang="en-US" altLang="zh-CN" sz="2800" baseline="300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 baseline="30000">
                  <a:latin typeface="Times New Roman" pitchFamily="18" charset="0"/>
                </a:rPr>
                <a:t>1)</a:t>
              </a:r>
              <a:r>
                <a:rPr lang="en-US" altLang="zh-CN" sz="2400">
                  <a:latin typeface="Times New Roman" pitchFamily="18" charset="0"/>
                </a:rPr>
                <a:t>×2</a:t>
              </a:r>
              <a:r>
                <a:rPr lang="en-US" altLang="zh-CN" sz="2400" baseline="450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 i="1" baseline="4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14774" name="Text Box 22"/>
            <p:cNvSpPr txBox="1">
              <a:spLocks noChangeArrowheads="1"/>
            </p:cNvSpPr>
            <p:nvPr/>
          </p:nvSpPr>
          <p:spPr bwMode="auto">
            <a:xfrm>
              <a:off x="720" y="1588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最小负数</a:t>
              </a:r>
            </a:p>
          </p:txBody>
        </p:sp>
        <p:sp>
          <p:nvSpPr>
            <p:cNvPr id="714775" name="Line 23"/>
            <p:cNvSpPr>
              <a:spLocks noChangeShapeType="1"/>
            </p:cNvSpPr>
            <p:nvPr/>
          </p:nvSpPr>
          <p:spPr bwMode="auto">
            <a:xfrm flipV="1">
              <a:off x="1104" y="1395"/>
              <a:ext cx="0" cy="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4776" name="Text Box 24"/>
            <p:cNvSpPr txBox="1">
              <a:spLocks noChangeArrowheads="1"/>
            </p:cNvSpPr>
            <p:nvPr/>
          </p:nvSpPr>
          <p:spPr bwMode="auto">
            <a:xfrm>
              <a:off x="4296" y="1588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最大正数</a:t>
              </a:r>
            </a:p>
          </p:txBody>
        </p:sp>
        <p:sp>
          <p:nvSpPr>
            <p:cNvPr id="714777" name="Line 25"/>
            <p:cNvSpPr>
              <a:spLocks noChangeShapeType="1"/>
            </p:cNvSpPr>
            <p:nvPr/>
          </p:nvSpPr>
          <p:spPr bwMode="auto">
            <a:xfrm flipV="1">
              <a:off x="4608" y="1395"/>
              <a:ext cx="0" cy="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4778" name="Text Box 26"/>
            <p:cNvSpPr txBox="1">
              <a:spLocks noChangeArrowheads="1"/>
            </p:cNvSpPr>
            <p:nvPr/>
          </p:nvSpPr>
          <p:spPr bwMode="auto">
            <a:xfrm>
              <a:off x="2784" y="1713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最小正数</a:t>
              </a:r>
            </a:p>
          </p:txBody>
        </p:sp>
        <p:sp>
          <p:nvSpPr>
            <p:cNvPr id="714779" name="Freeform 27"/>
            <p:cNvSpPr>
              <a:spLocks/>
            </p:cNvSpPr>
            <p:nvPr/>
          </p:nvSpPr>
          <p:spPr bwMode="auto">
            <a:xfrm>
              <a:off x="3250" y="1440"/>
              <a:ext cx="1" cy="308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1" y="0"/>
                </a:cxn>
              </a:cxnLst>
              <a:rect l="0" t="0" r="r" b="b"/>
              <a:pathLst>
                <a:path w="1" h="308">
                  <a:moveTo>
                    <a:pt x="0" y="308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4780" name="Text Box 28"/>
            <p:cNvSpPr txBox="1">
              <a:spLocks noChangeArrowheads="1"/>
            </p:cNvSpPr>
            <p:nvPr/>
          </p:nvSpPr>
          <p:spPr bwMode="auto">
            <a:xfrm>
              <a:off x="1776" y="2352"/>
              <a:ext cx="12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en-US" altLang="zh-CN" sz="2800" baseline="300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2400" baseline="30000">
                  <a:latin typeface="Times New Roman" pitchFamily="18" charset="0"/>
                </a:rPr>
                <a:t>( </a:t>
              </a:r>
              <a:r>
                <a:rPr lang="zh-CN" altLang="en-US" sz="2800" baseline="30000">
                  <a:latin typeface="Times New Roman" pitchFamily="18" charset="0"/>
                </a:rPr>
                <a:t>2</a:t>
              </a:r>
              <a:r>
                <a:rPr lang="en-US" altLang="zh-CN" sz="2400" i="1" baseline="60000">
                  <a:latin typeface="Times New Roman" pitchFamily="18" charset="0"/>
                </a:rPr>
                <a:t>m</a:t>
              </a:r>
              <a:r>
                <a:rPr lang="en-US" altLang="zh-CN" sz="2800" baseline="300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 baseline="30000">
                  <a:latin typeface="Times New Roman" pitchFamily="18" charset="0"/>
                </a:rPr>
                <a:t>1)</a:t>
              </a:r>
              <a:r>
                <a:rPr lang="en-US" altLang="zh-CN" sz="2400">
                  <a:latin typeface="Times New Roman" pitchFamily="18" charset="0"/>
                </a:rPr>
                <a:t>×2</a:t>
              </a:r>
              <a:r>
                <a:rPr lang="en-US" altLang="zh-CN" sz="2400" baseline="450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 i="1" baseline="4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14781" name="Text Box 29"/>
            <p:cNvSpPr txBox="1">
              <a:spLocks noChangeArrowheads="1"/>
            </p:cNvSpPr>
            <p:nvPr/>
          </p:nvSpPr>
          <p:spPr bwMode="auto">
            <a:xfrm>
              <a:off x="1992" y="2145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最大负数</a:t>
              </a:r>
            </a:p>
          </p:txBody>
        </p:sp>
        <p:sp>
          <p:nvSpPr>
            <p:cNvPr id="714782" name="Freeform 30"/>
            <p:cNvSpPr>
              <a:spLocks/>
            </p:cNvSpPr>
            <p:nvPr/>
          </p:nvSpPr>
          <p:spPr bwMode="auto">
            <a:xfrm>
              <a:off x="2448" y="1440"/>
              <a:ext cx="1" cy="712"/>
            </a:xfrm>
            <a:custGeom>
              <a:avLst/>
              <a:gdLst/>
              <a:ahLst/>
              <a:cxnLst>
                <a:cxn ang="0">
                  <a:pos x="0" y="712"/>
                </a:cxn>
                <a:cxn ang="0">
                  <a:pos x="1" y="0"/>
                </a:cxn>
              </a:cxnLst>
              <a:rect l="0" t="0" r="r" b="b"/>
              <a:pathLst>
                <a:path w="1" h="712">
                  <a:moveTo>
                    <a:pt x="0" y="712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4783" name="Text Box 31"/>
          <p:cNvSpPr txBox="1">
            <a:spLocks noChangeArrowheads="1"/>
          </p:cNvSpPr>
          <p:nvPr/>
        </p:nvSpPr>
        <p:spPr bwMode="auto">
          <a:xfrm>
            <a:off x="304800" y="4138613"/>
            <a:ext cx="1000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解：</a:t>
            </a:r>
          </a:p>
        </p:txBody>
      </p:sp>
      <p:sp>
        <p:nvSpPr>
          <p:cNvPr id="714784" name="Text Box 32"/>
          <p:cNvSpPr txBox="1">
            <a:spLocks noChangeArrowheads="1"/>
          </p:cNvSpPr>
          <p:nvPr/>
        </p:nvSpPr>
        <p:spPr bwMode="auto">
          <a:xfrm>
            <a:off x="2987675" y="416877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真值</a:t>
            </a:r>
          </a:p>
        </p:txBody>
      </p:sp>
      <p:sp>
        <p:nvSpPr>
          <p:cNvPr id="714785" name="Text Box 33"/>
          <p:cNvSpPr txBox="1">
            <a:spLocks noChangeArrowheads="1"/>
          </p:cNvSpPr>
          <p:nvPr/>
        </p:nvSpPr>
        <p:spPr bwMode="auto">
          <a:xfrm>
            <a:off x="838200" y="477678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最大正数</a:t>
            </a:r>
          </a:p>
        </p:txBody>
      </p:sp>
      <p:sp>
        <p:nvSpPr>
          <p:cNvPr id="714786" name="Text Box 34"/>
          <p:cNvSpPr txBox="1">
            <a:spLocks noChangeArrowheads="1"/>
          </p:cNvSpPr>
          <p:nvPr/>
        </p:nvSpPr>
        <p:spPr bwMode="auto">
          <a:xfrm>
            <a:off x="838200" y="5267325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最小正数</a:t>
            </a:r>
          </a:p>
        </p:txBody>
      </p:sp>
      <p:sp>
        <p:nvSpPr>
          <p:cNvPr id="714787" name="Text Box 35"/>
          <p:cNvSpPr txBox="1">
            <a:spLocks noChangeArrowheads="1"/>
          </p:cNvSpPr>
          <p:nvPr/>
        </p:nvSpPr>
        <p:spPr bwMode="auto">
          <a:xfrm>
            <a:off x="838200" y="575786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最大负数</a:t>
            </a:r>
          </a:p>
        </p:txBody>
      </p:sp>
      <p:sp>
        <p:nvSpPr>
          <p:cNvPr id="714788" name="Text Box 36"/>
          <p:cNvSpPr txBox="1">
            <a:spLocks noChangeArrowheads="1"/>
          </p:cNvSpPr>
          <p:nvPr/>
        </p:nvSpPr>
        <p:spPr bwMode="auto">
          <a:xfrm>
            <a:off x="838200" y="62484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最小负数</a:t>
            </a:r>
          </a:p>
        </p:txBody>
      </p:sp>
      <p:sp>
        <p:nvSpPr>
          <p:cNvPr id="714789" name="Text Box 37"/>
          <p:cNvSpPr txBox="1">
            <a:spLocks noChangeArrowheads="1"/>
          </p:cNvSpPr>
          <p:nvPr/>
        </p:nvSpPr>
        <p:spPr bwMode="auto">
          <a:xfrm>
            <a:off x="2535238" y="4724400"/>
            <a:ext cx="26463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</a:t>
            </a:r>
            <a:r>
              <a:rPr lang="zh-CN" altLang="en-US" sz="2400" baseline="45000">
                <a:latin typeface="Times New Roman" pitchFamily="18" charset="0"/>
              </a:rPr>
              <a:t>15</a:t>
            </a:r>
            <a:r>
              <a:rPr lang="zh-CN" altLang="en-US" sz="2800">
                <a:latin typeface="Times New Roman" pitchFamily="18" charset="0"/>
              </a:rPr>
              <a:t>×(1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aseline="47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4790" name="Text Box 38"/>
          <p:cNvSpPr txBox="1">
            <a:spLocks noChangeArrowheads="1"/>
          </p:cNvSpPr>
          <p:nvPr/>
        </p:nvSpPr>
        <p:spPr bwMode="auto">
          <a:xfrm>
            <a:off x="2438400" y="5214938"/>
            <a:ext cx="1633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2</a:t>
            </a:r>
            <a:r>
              <a:rPr lang="zh-CN" altLang="en-US" sz="2800" baseline="47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45000">
                <a:latin typeface="Times New Roman" pitchFamily="18" charset="0"/>
              </a:rPr>
              <a:t>15</a:t>
            </a:r>
            <a:r>
              <a:rPr lang="zh-CN" altLang="en-US" sz="2800">
                <a:latin typeface="Times New Roman" pitchFamily="18" charset="0"/>
              </a:rPr>
              <a:t>×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aseline="47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4791" name="Text Box 39"/>
          <p:cNvSpPr txBox="1">
            <a:spLocks noChangeArrowheads="1"/>
          </p:cNvSpPr>
          <p:nvPr/>
        </p:nvSpPr>
        <p:spPr bwMode="auto">
          <a:xfrm>
            <a:off x="2286000" y="5705475"/>
            <a:ext cx="180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2</a:t>
            </a:r>
            <a:r>
              <a:rPr lang="zh-CN" altLang="en-US" sz="2800" baseline="47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45000">
                <a:latin typeface="Times New Roman" pitchFamily="18" charset="0"/>
              </a:rPr>
              <a:t>15</a:t>
            </a:r>
            <a:r>
              <a:rPr lang="zh-CN" altLang="en-US" sz="2800">
                <a:latin typeface="Times New Roman" pitchFamily="18" charset="0"/>
              </a:rPr>
              <a:t>×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aseline="47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714792" name="Text Box 40"/>
          <p:cNvSpPr txBox="1">
            <a:spLocks noChangeArrowheads="1"/>
          </p:cNvSpPr>
          <p:nvPr/>
        </p:nvSpPr>
        <p:spPr bwMode="auto">
          <a:xfrm>
            <a:off x="2286000" y="6196013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zh-CN" altLang="en-US" sz="2800">
                <a:latin typeface="Times New Roman" pitchFamily="18" charset="0"/>
              </a:rPr>
              <a:t>2</a:t>
            </a:r>
            <a:r>
              <a:rPr lang="zh-CN" altLang="en-US" sz="2400" baseline="45000">
                <a:latin typeface="Times New Roman" pitchFamily="18" charset="0"/>
              </a:rPr>
              <a:t>15</a:t>
            </a:r>
            <a:r>
              <a:rPr lang="zh-CN" altLang="en-US" sz="2800">
                <a:latin typeface="Times New Roman" pitchFamily="18" charset="0"/>
              </a:rPr>
              <a:t>×(1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aseline="47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4500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4793" name="Text Box 41"/>
          <p:cNvSpPr txBox="1">
            <a:spLocks noChangeArrowheads="1"/>
          </p:cNvSpPr>
          <p:nvPr/>
        </p:nvSpPr>
        <p:spPr bwMode="auto">
          <a:xfrm>
            <a:off x="5257800" y="4724400"/>
            <a:ext cx="3414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0,1111; 0.1111111111</a:t>
            </a:r>
          </a:p>
        </p:txBody>
      </p:sp>
      <p:sp>
        <p:nvSpPr>
          <p:cNvPr id="714794" name="Text Box 42"/>
          <p:cNvSpPr txBox="1">
            <a:spLocks noChangeArrowheads="1"/>
          </p:cNvSpPr>
          <p:nvPr/>
        </p:nvSpPr>
        <p:spPr bwMode="auto">
          <a:xfrm>
            <a:off x="5257800" y="5214938"/>
            <a:ext cx="3414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1,0001; 0.0000000001</a:t>
            </a:r>
          </a:p>
        </p:txBody>
      </p:sp>
      <p:sp>
        <p:nvSpPr>
          <p:cNvPr id="714795" name="Text Box 43"/>
          <p:cNvSpPr txBox="1">
            <a:spLocks noChangeArrowheads="1"/>
          </p:cNvSpPr>
          <p:nvPr/>
        </p:nvSpPr>
        <p:spPr bwMode="auto">
          <a:xfrm>
            <a:off x="5257800" y="5705475"/>
            <a:ext cx="3414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1,0001; 1.1111111111</a:t>
            </a:r>
          </a:p>
        </p:txBody>
      </p:sp>
      <p:sp>
        <p:nvSpPr>
          <p:cNvPr id="714796" name="Text Box 44"/>
          <p:cNvSpPr txBox="1">
            <a:spLocks noChangeArrowheads="1"/>
          </p:cNvSpPr>
          <p:nvPr/>
        </p:nvSpPr>
        <p:spPr bwMode="auto">
          <a:xfrm>
            <a:off x="5257800" y="6196013"/>
            <a:ext cx="3414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0,1111; 1.0000000001</a:t>
            </a:r>
          </a:p>
        </p:txBody>
      </p:sp>
      <p:sp>
        <p:nvSpPr>
          <p:cNvPr id="714797" name="Text Box 45"/>
          <p:cNvSpPr txBox="1">
            <a:spLocks noChangeArrowheads="1"/>
          </p:cNvSpPr>
          <p:nvPr/>
        </p:nvSpPr>
        <p:spPr bwMode="auto">
          <a:xfrm>
            <a:off x="6477000" y="4168775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补码</a:t>
            </a:r>
          </a:p>
        </p:txBody>
      </p:sp>
      <p:sp>
        <p:nvSpPr>
          <p:cNvPr id="714798" name="Rectangle 4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sp>
        <p:nvSpPr>
          <p:cNvPr id="714799" name="AutoShape 4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1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1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1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1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1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1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5" grpId="0" autoUpdateAnimBg="0"/>
      <p:bldP spid="714783" grpId="0" autoUpdateAnimBg="0"/>
      <p:bldP spid="714784" grpId="0" autoUpdateAnimBg="0"/>
      <p:bldP spid="714785" grpId="0" autoUpdateAnimBg="0"/>
      <p:bldP spid="714786" grpId="0" autoUpdateAnimBg="0"/>
      <p:bldP spid="714787" grpId="0" autoUpdateAnimBg="0"/>
      <p:bldP spid="714788" grpId="0" autoUpdateAnimBg="0"/>
      <p:bldP spid="714789" grpId="0" autoUpdateAnimBg="0"/>
      <p:bldP spid="714790" grpId="0" autoUpdateAnimBg="0"/>
      <p:bldP spid="714791" grpId="0" autoUpdateAnimBg="0"/>
      <p:bldP spid="714792" grpId="0" autoUpdateAnimBg="0"/>
      <p:bldP spid="714793" grpId="0" autoUpdateAnimBg="0"/>
      <p:bldP spid="714794" grpId="0" autoUpdateAnimBg="0"/>
      <p:bldP spid="714795" grpId="0" autoUpdateAnimBg="0"/>
      <p:bldP spid="714796" grpId="0" autoUpdateAnimBg="0"/>
      <p:bldP spid="71479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822325" y="990600"/>
            <a:ext cx="8321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 当浮点数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尾数为 0</a:t>
            </a:r>
            <a:r>
              <a:rPr lang="zh-CN" altLang="en-US" sz="2800">
                <a:latin typeface="Times New Roman" pitchFamily="18" charset="0"/>
              </a:rPr>
              <a:t> 时，不论其阶码为何值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     </a:t>
            </a:r>
            <a:r>
              <a:rPr lang="zh-CN" altLang="en-US" sz="2800">
                <a:latin typeface="Times New Roman" pitchFamily="18" charset="0"/>
              </a:rPr>
              <a:t>按机器零处理</a:t>
            </a:r>
          </a:p>
        </p:txBody>
      </p:sp>
      <p:sp>
        <p:nvSpPr>
          <p:cNvPr id="715779" name="Text Box 3"/>
          <p:cNvSpPr txBox="1">
            <a:spLocks noChangeArrowheads="1"/>
          </p:cNvSpPr>
          <p:nvPr/>
        </p:nvSpPr>
        <p:spPr bwMode="auto">
          <a:xfrm>
            <a:off x="669925" y="244475"/>
            <a:ext cx="3673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机器零</a:t>
            </a:r>
          </a:p>
        </p:txBody>
      </p:sp>
      <p:sp>
        <p:nvSpPr>
          <p:cNvPr id="715780" name="Text Box 4"/>
          <p:cNvSpPr txBox="1">
            <a:spLocks noChangeArrowheads="1"/>
          </p:cNvSpPr>
          <p:nvPr/>
        </p:nvSpPr>
        <p:spPr bwMode="auto">
          <a:xfrm>
            <a:off x="822325" y="1981200"/>
            <a:ext cx="7559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 当浮点数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阶码等于或小于它所表示的最小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     数 </a:t>
            </a:r>
            <a:r>
              <a:rPr lang="zh-CN" altLang="en-US" sz="2800">
                <a:latin typeface="Times New Roman" pitchFamily="18" charset="0"/>
              </a:rPr>
              <a:t>时，不论尾数为何值，按机器零处理</a:t>
            </a:r>
          </a:p>
        </p:txBody>
      </p:sp>
      <p:sp>
        <p:nvSpPr>
          <p:cNvPr id="715781" name="Text Box 5"/>
          <p:cNvSpPr txBox="1">
            <a:spLocks noChangeArrowheads="1"/>
          </p:cNvSpPr>
          <p:nvPr/>
        </p:nvSpPr>
        <p:spPr bwMode="auto">
          <a:xfrm>
            <a:off x="1355725" y="2971800"/>
            <a:ext cx="3902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  </a:t>
            </a:r>
            <a:r>
              <a:rPr lang="en-US" altLang="zh-CN" sz="2800" i="1">
                <a:latin typeface="Times New Roman" pitchFamily="18" charset="0"/>
              </a:rPr>
              <a:t>m</a:t>
            </a:r>
            <a:r>
              <a:rPr lang="en-US" altLang="zh-CN" sz="2800">
                <a:latin typeface="Times New Roman" pitchFamily="18" charset="0"/>
              </a:rPr>
              <a:t> = 4        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= 10</a:t>
            </a:r>
          </a:p>
        </p:txBody>
      </p:sp>
      <p:sp>
        <p:nvSpPr>
          <p:cNvPr id="715782" name="Text Box 6"/>
          <p:cNvSpPr txBox="1">
            <a:spLocks noChangeArrowheads="1"/>
          </p:cNvSpPr>
          <p:nvPr/>
        </p:nvSpPr>
        <p:spPr bwMode="auto">
          <a:xfrm>
            <a:off x="949325" y="5181600"/>
            <a:ext cx="732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当阶码用移码，尾数用补码表示时，机器零为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33675" y="5562600"/>
            <a:ext cx="4184650" cy="595313"/>
            <a:chOff x="1722" y="3504"/>
            <a:chExt cx="2636" cy="375"/>
          </a:xfrm>
        </p:grpSpPr>
        <p:sp>
          <p:nvSpPr>
            <p:cNvPr id="715784" name="Text Box 8"/>
            <p:cNvSpPr txBox="1">
              <a:spLocks noChangeArrowheads="1"/>
            </p:cNvSpPr>
            <p:nvPr/>
          </p:nvSpPr>
          <p:spPr bwMode="auto">
            <a:xfrm>
              <a:off x="1722" y="3552"/>
              <a:ext cx="26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0, 0 0 0 0；0. 0 0               0</a:t>
              </a:r>
            </a:p>
          </p:txBody>
        </p:sp>
        <p:sp>
          <p:nvSpPr>
            <p:cNvPr id="715785" name="Text Box 9"/>
            <p:cNvSpPr txBox="1">
              <a:spLocks noChangeArrowheads="1"/>
            </p:cNvSpPr>
            <p:nvPr/>
          </p:nvSpPr>
          <p:spPr bwMode="auto">
            <a:xfrm>
              <a:off x="3504" y="3504"/>
              <a:ext cx="6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200">
                  <a:solidFill>
                    <a:schemeClr val="folHlink"/>
                  </a:solidFill>
                  <a:latin typeface="Times New Roman" pitchFamily="18" charset="0"/>
                </a:rPr>
                <a:t>　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  <a:r>
                <a:rPr lang="zh-CN" altLang="en-US" sz="2800">
                  <a:latin typeface="Times New Roman" pitchFamily="18" charset="0"/>
                </a:rPr>
                <a:t>   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574925" y="4403725"/>
            <a:ext cx="5883275" cy="625475"/>
            <a:chOff x="1622" y="2774"/>
            <a:chExt cx="3706" cy="394"/>
          </a:xfrm>
        </p:grpSpPr>
        <p:sp>
          <p:nvSpPr>
            <p:cNvPr id="715787" name="Text Box 11"/>
            <p:cNvSpPr txBox="1">
              <a:spLocks noChangeArrowheads="1"/>
            </p:cNvSpPr>
            <p:nvPr/>
          </p:nvSpPr>
          <p:spPr bwMode="auto">
            <a:xfrm>
              <a:off x="1622" y="2841"/>
              <a:ext cx="37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 1,  0  0  0  0</a:t>
              </a:r>
              <a:r>
                <a:rPr lang="zh-CN" altLang="en-US" sz="2800">
                  <a:latin typeface="Times New Roman" pitchFamily="18" charset="0"/>
                </a:rPr>
                <a:t> ；  </a:t>
              </a:r>
              <a:r>
                <a:rPr lang="zh-CN" altLang="en-US" sz="2400">
                  <a:latin typeface="Times New Roman" pitchFamily="18" charset="0"/>
                </a:rPr>
                <a:t>×.××               ×</a:t>
              </a:r>
            </a:p>
          </p:txBody>
        </p:sp>
        <p:sp>
          <p:nvSpPr>
            <p:cNvPr id="715788" name="Text Box 12"/>
            <p:cNvSpPr txBox="1">
              <a:spLocks noChangeArrowheads="1"/>
            </p:cNvSpPr>
            <p:nvPr/>
          </p:nvSpPr>
          <p:spPr bwMode="auto">
            <a:xfrm>
              <a:off x="3980" y="2774"/>
              <a:ext cx="6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200">
                  <a:latin typeface="Times New Roman" pitchFamily="18" charset="0"/>
                </a:rPr>
                <a:t>　</a:t>
              </a: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90800" y="3900488"/>
            <a:ext cx="5959475" cy="627062"/>
            <a:chOff x="1622" y="2457"/>
            <a:chExt cx="3754" cy="395"/>
          </a:xfrm>
        </p:grpSpPr>
        <p:sp>
          <p:nvSpPr>
            <p:cNvPr id="715790" name="Text Box 14"/>
            <p:cNvSpPr txBox="1">
              <a:spLocks noChangeArrowheads="1"/>
            </p:cNvSpPr>
            <p:nvPr/>
          </p:nvSpPr>
          <p:spPr bwMode="auto">
            <a:xfrm>
              <a:off x="1622" y="2525"/>
              <a:ext cx="37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×, × × × ×</a:t>
              </a:r>
              <a:r>
                <a:rPr lang="zh-CN" altLang="en-US" sz="2800">
                  <a:latin typeface="Times New Roman" pitchFamily="18" charset="0"/>
                </a:rPr>
                <a:t>；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0. 0  0              0</a:t>
              </a:r>
            </a:p>
          </p:txBody>
        </p:sp>
        <p:sp>
          <p:nvSpPr>
            <p:cNvPr id="715791" name="Text Box 15"/>
            <p:cNvSpPr txBox="1">
              <a:spLocks noChangeArrowheads="1"/>
            </p:cNvSpPr>
            <p:nvPr/>
          </p:nvSpPr>
          <p:spPr bwMode="auto">
            <a:xfrm>
              <a:off x="3984" y="2457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200">
                  <a:solidFill>
                    <a:schemeClr val="folHlink"/>
                  </a:solidFill>
                  <a:latin typeface="Times New Roman" pitchFamily="18" charset="0"/>
                </a:rPr>
                <a:t>　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15792" name="Text Box 16"/>
          <p:cNvSpPr txBox="1">
            <a:spLocks noChangeArrowheads="1"/>
          </p:cNvSpPr>
          <p:nvPr/>
        </p:nvSpPr>
        <p:spPr bwMode="auto">
          <a:xfrm>
            <a:off x="949325" y="6172200"/>
            <a:ext cx="6975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有利于机器中“ 判 0 ” 电路的实现</a:t>
            </a:r>
          </a:p>
        </p:txBody>
      </p:sp>
      <p:sp>
        <p:nvSpPr>
          <p:cNvPr id="715793" name="Text Box 17"/>
          <p:cNvSpPr txBox="1">
            <a:spLocks noChangeArrowheads="1"/>
          </p:cNvSpPr>
          <p:nvPr/>
        </p:nvSpPr>
        <p:spPr bwMode="auto">
          <a:xfrm>
            <a:off x="949325" y="3505200"/>
            <a:ext cx="7508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当阶码和尾数都用补码表示时，机器零为</a:t>
            </a:r>
          </a:p>
        </p:txBody>
      </p:sp>
      <p:sp>
        <p:nvSpPr>
          <p:cNvPr id="715794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88913" y="4495800"/>
            <a:ext cx="3087687" cy="519113"/>
            <a:chOff x="119" y="2832"/>
            <a:chExt cx="1945" cy="327"/>
          </a:xfrm>
        </p:grpSpPr>
        <p:sp>
          <p:nvSpPr>
            <p:cNvPr id="715796" name="Text Box 20"/>
            <p:cNvSpPr txBox="1">
              <a:spLocks noChangeArrowheads="1"/>
            </p:cNvSpPr>
            <p:nvPr/>
          </p:nvSpPr>
          <p:spPr bwMode="auto">
            <a:xfrm>
              <a:off x="119" y="2832"/>
              <a:ext cx="19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（阶码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=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715797" name="Line 21"/>
            <p:cNvSpPr>
              <a:spLocks noChangeShapeType="1"/>
            </p:cNvSpPr>
            <p:nvPr/>
          </p:nvSpPr>
          <p:spPr bwMode="auto">
            <a:xfrm>
              <a:off x="1104" y="3003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5798" name="AutoShape 2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8" grpId="0" autoUpdateAnimBg="0"/>
      <p:bldP spid="715780" grpId="0" autoUpdateAnimBg="0"/>
      <p:bldP spid="715781" grpId="0" autoUpdateAnimBg="0"/>
      <p:bldP spid="715782" grpId="0" autoUpdateAnimBg="0"/>
      <p:bldP spid="715792" grpId="0" autoUpdateAnimBg="0"/>
      <p:bldP spid="71579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Text Box 2"/>
          <p:cNvSpPr txBox="1">
            <a:spLocks noChangeArrowheads="1"/>
          </p:cNvSpPr>
          <p:nvPr/>
        </p:nvSpPr>
        <p:spPr bwMode="auto">
          <a:xfrm>
            <a:off x="304800" y="273050"/>
            <a:ext cx="480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四、</a:t>
            </a:r>
            <a:r>
              <a:rPr lang="en-US" altLang="zh-CN" sz="3600">
                <a:latin typeface="Times New Roman" pitchFamily="18" charset="0"/>
              </a:rPr>
              <a:t>IEEE 754  </a:t>
            </a:r>
            <a:r>
              <a:rPr lang="zh-CN" altLang="en-US" sz="3600">
                <a:latin typeface="Times New Roman" pitchFamily="18" charset="0"/>
              </a:rPr>
              <a:t>标准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98525" y="4494213"/>
            <a:ext cx="1612900" cy="1830387"/>
            <a:chOff x="566" y="2246"/>
            <a:chExt cx="1016" cy="1153"/>
          </a:xfrm>
        </p:grpSpPr>
        <p:sp>
          <p:nvSpPr>
            <p:cNvPr id="716804" name="Text Box 4"/>
            <p:cNvSpPr txBox="1">
              <a:spLocks noChangeArrowheads="1"/>
            </p:cNvSpPr>
            <p:nvPr/>
          </p:nvSpPr>
          <p:spPr bwMode="auto">
            <a:xfrm>
              <a:off x="566" y="2246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短实数</a:t>
              </a:r>
            </a:p>
          </p:txBody>
        </p:sp>
        <p:sp>
          <p:nvSpPr>
            <p:cNvPr id="716805" name="Text Box 5"/>
            <p:cNvSpPr txBox="1">
              <a:spLocks noChangeArrowheads="1"/>
            </p:cNvSpPr>
            <p:nvPr/>
          </p:nvSpPr>
          <p:spPr bwMode="auto">
            <a:xfrm>
              <a:off x="566" y="2640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长实数</a:t>
              </a:r>
            </a:p>
          </p:txBody>
        </p:sp>
        <p:sp>
          <p:nvSpPr>
            <p:cNvPr id="716806" name="Text Box 6"/>
            <p:cNvSpPr txBox="1">
              <a:spLocks noChangeArrowheads="1"/>
            </p:cNvSpPr>
            <p:nvPr/>
          </p:nvSpPr>
          <p:spPr bwMode="auto">
            <a:xfrm>
              <a:off x="566" y="3072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临时实数</a:t>
              </a:r>
            </a:p>
          </p:txBody>
        </p:sp>
      </p:grpSp>
      <p:sp>
        <p:nvSpPr>
          <p:cNvPr id="716807" name="Text Box 7"/>
          <p:cNvSpPr txBox="1">
            <a:spLocks noChangeArrowheads="1"/>
          </p:cNvSpPr>
          <p:nvPr/>
        </p:nvSpPr>
        <p:spPr bwMode="auto">
          <a:xfrm>
            <a:off x="2498725" y="3738563"/>
            <a:ext cx="6338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符号位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S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  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阶码        尾数         总位数</a:t>
            </a:r>
          </a:p>
        </p:txBody>
      </p:sp>
      <p:sp>
        <p:nvSpPr>
          <p:cNvPr id="716808" name="Text Box 8"/>
          <p:cNvSpPr txBox="1">
            <a:spLocks noChangeArrowheads="1"/>
          </p:cNvSpPr>
          <p:nvPr/>
        </p:nvSpPr>
        <p:spPr bwMode="auto">
          <a:xfrm>
            <a:off x="2955925" y="4494213"/>
            <a:ext cx="563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              </a:t>
            </a:r>
            <a:r>
              <a:rPr lang="zh-CN" altLang="en-US" sz="9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      8             23               32</a:t>
            </a:r>
          </a:p>
        </p:txBody>
      </p:sp>
      <p:sp>
        <p:nvSpPr>
          <p:cNvPr id="716809" name="Text Box 9"/>
          <p:cNvSpPr txBox="1">
            <a:spLocks noChangeArrowheads="1"/>
          </p:cNvSpPr>
          <p:nvPr/>
        </p:nvSpPr>
        <p:spPr bwMode="auto">
          <a:xfrm>
            <a:off x="2971800" y="5119688"/>
            <a:ext cx="5607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1                    11            52               64</a:t>
            </a:r>
          </a:p>
        </p:txBody>
      </p:sp>
      <p:sp>
        <p:nvSpPr>
          <p:cNvPr id="716810" name="Text Box 10"/>
          <p:cNvSpPr txBox="1">
            <a:spLocks noChangeArrowheads="1"/>
          </p:cNvSpPr>
          <p:nvPr/>
        </p:nvSpPr>
        <p:spPr bwMode="auto">
          <a:xfrm>
            <a:off x="2971800" y="5805488"/>
            <a:ext cx="579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1                    15            64               80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1362075"/>
            <a:ext cx="6781800" cy="1092200"/>
            <a:chOff x="624" y="858"/>
            <a:chExt cx="4272" cy="688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672" y="858"/>
              <a:ext cx="4224" cy="327"/>
              <a:chOff x="672" y="858"/>
              <a:chExt cx="4224" cy="327"/>
            </a:xfrm>
          </p:grpSpPr>
          <p:sp>
            <p:nvSpPr>
              <p:cNvPr id="716813" name="Text Box 13"/>
              <p:cNvSpPr txBox="1">
                <a:spLocks noChangeArrowheads="1"/>
              </p:cNvSpPr>
              <p:nvPr/>
            </p:nvSpPr>
            <p:spPr bwMode="auto">
              <a:xfrm>
                <a:off x="710" y="858"/>
                <a:ext cx="393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S</a:t>
                </a:r>
                <a:r>
                  <a:rPr lang="en-US" altLang="zh-CN" sz="2800">
                    <a:latin typeface="Times New Roman" pitchFamily="18" charset="0"/>
                  </a:rPr>
                  <a:t>      </a:t>
                </a:r>
                <a:r>
                  <a:rPr lang="zh-CN" altLang="en-US" sz="2800">
                    <a:latin typeface="Times New Roman" pitchFamily="18" charset="0"/>
                  </a:rPr>
                  <a:t>阶码（含阶符）              尾          数</a:t>
                </a:r>
              </a:p>
            </p:txBody>
          </p:sp>
          <p:sp>
            <p:nvSpPr>
              <p:cNvPr id="716814" name="Rectangle 14"/>
              <p:cNvSpPr>
                <a:spLocks noChangeArrowheads="1"/>
              </p:cNvSpPr>
              <p:nvPr/>
            </p:nvSpPr>
            <p:spPr bwMode="auto">
              <a:xfrm>
                <a:off x="672" y="864"/>
                <a:ext cx="422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815" name="Line 15"/>
              <p:cNvSpPr>
                <a:spLocks noChangeShapeType="1"/>
              </p:cNvSpPr>
              <p:nvPr/>
            </p:nvSpPr>
            <p:spPr bwMode="auto">
              <a:xfrm>
                <a:off x="960" y="86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816" name="Line 16"/>
              <p:cNvSpPr>
                <a:spLocks noChangeShapeType="1"/>
              </p:cNvSpPr>
              <p:nvPr/>
            </p:nvSpPr>
            <p:spPr bwMode="auto">
              <a:xfrm>
                <a:off x="2928" y="86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16817" name="Text Box 17"/>
            <p:cNvSpPr txBox="1">
              <a:spLocks noChangeArrowheads="1"/>
            </p:cNvSpPr>
            <p:nvPr/>
          </p:nvSpPr>
          <p:spPr bwMode="auto">
            <a:xfrm>
              <a:off x="624" y="129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数符</a:t>
              </a:r>
            </a:p>
          </p:txBody>
        </p:sp>
        <p:sp>
          <p:nvSpPr>
            <p:cNvPr id="716818" name="Text Box 18"/>
            <p:cNvSpPr txBox="1">
              <a:spLocks noChangeArrowheads="1"/>
            </p:cNvSpPr>
            <p:nvPr/>
          </p:nvSpPr>
          <p:spPr bwMode="auto">
            <a:xfrm>
              <a:off x="2583" y="1296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小数点位置</a:t>
              </a:r>
            </a:p>
          </p:txBody>
        </p:sp>
        <p:sp>
          <p:nvSpPr>
            <p:cNvPr id="716819" name="Line 19"/>
            <p:cNvSpPr>
              <a:spLocks noChangeShapeType="1"/>
            </p:cNvSpPr>
            <p:nvPr/>
          </p:nvSpPr>
          <p:spPr bwMode="auto">
            <a:xfrm flipV="1">
              <a:off x="822" y="11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6820" name="Line 20"/>
            <p:cNvSpPr>
              <a:spLocks noChangeShapeType="1"/>
            </p:cNvSpPr>
            <p:nvPr/>
          </p:nvSpPr>
          <p:spPr bwMode="auto">
            <a:xfrm flipV="1">
              <a:off x="2928" y="11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6821" name="Text Box 21"/>
          <p:cNvSpPr txBox="1">
            <a:spLocks noChangeArrowheads="1"/>
          </p:cNvSpPr>
          <p:nvPr/>
        </p:nvSpPr>
        <p:spPr bwMode="auto">
          <a:xfrm>
            <a:off x="1219200" y="251460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尾数为规格化表示</a:t>
            </a:r>
          </a:p>
        </p:txBody>
      </p:sp>
      <p:sp>
        <p:nvSpPr>
          <p:cNvPr id="716822" name="Text Box 22"/>
          <p:cNvSpPr txBox="1">
            <a:spLocks noChangeArrowheads="1"/>
          </p:cNvSpPr>
          <p:nvPr/>
        </p:nvSpPr>
        <p:spPr bwMode="auto">
          <a:xfrm>
            <a:off x="1219200" y="3062288"/>
            <a:ext cx="6161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非 “0” 的有效位最高位为 “1”（隐含）</a:t>
            </a:r>
          </a:p>
        </p:txBody>
      </p:sp>
      <p:sp>
        <p:nvSpPr>
          <p:cNvPr id="716823" name="Rectangle 2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sp>
        <p:nvSpPr>
          <p:cNvPr id="716824" name="AutoShape 2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7" grpId="0" autoUpdateAnimBg="0"/>
      <p:bldP spid="716808" grpId="0" autoUpdateAnimBg="0"/>
      <p:bldP spid="716809" grpId="0" autoUpdateAnimBg="0"/>
      <p:bldP spid="716810" grpId="0" autoUpdateAnimBg="0"/>
      <p:bldP spid="716821" grpId="0" autoUpdateAnimBg="0"/>
      <p:bldP spid="71682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6.1  无符号数和有符号数</a:t>
            </a: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517525" y="1295400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一、无符号数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46187" y="2285992"/>
            <a:ext cx="7897813" cy="593725"/>
            <a:chOff x="950" y="1296"/>
            <a:chExt cx="4975" cy="374"/>
          </a:xfrm>
        </p:grpSpPr>
        <p:sp>
          <p:nvSpPr>
            <p:cNvPr id="363525" name="Text Box 5"/>
            <p:cNvSpPr txBox="1">
              <a:spLocks noChangeArrowheads="1"/>
            </p:cNvSpPr>
            <p:nvPr/>
          </p:nvSpPr>
          <p:spPr bwMode="auto">
            <a:xfrm>
              <a:off x="950" y="1296"/>
              <a:ext cx="21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 dirty="0">
                  <a:latin typeface="Times New Roman" pitchFamily="18" charset="0"/>
                </a:rPr>
                <a:t>寄存器的位数</a:t>
              </a:r>
            </a:p>
          </p:txBody>
        </p:sp>
        <p:sp>
          <p:nvSpPr>
            <p:cNvPr id="363526" name="Text Box 6"/>
            <p:cNvSpPr txBox="1">
              <a:spLocks noChangeArrowheads="1"/>
            </p:cNvSpPr>
            <p:nvPr/>
          </p:nvSpPr>
          <p:spPr bwMode="auto">
            <a:xfrm>
              <a:off x="2565" y="1305"/>
              <a:ext cx="336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 dirty="0">
                  <a:latin typeface="Times New Roman" pitchFamily="18" charset="0"/>
                </a:rPr>
                <a:t>反映无符号数的表示范围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3749675"/>
            <a:ext cx="3581400" cy="517525"/>
            <a:chOff x="1488" y="2304"/>
            <a:chExt cx="2256" cy="326"/>
          </a:xfrm>
        </p:grpSpPr>
        <p:sp>
          <p:nvSpPr>
            <p:cNvPr id="363528" name="Rectangle 8"/>
            <p:cNvSpPr>
              <a:spLocks noChangeArrowheads="1"/>
            </p:cNvSpPr>
            <p:nvPr/>
          </p:nvSpPr>
          <p:spPr bwMode="auto">
            <a:xfrm>
              <a:off x="3462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29" name="Rectangle 9"/>
            <p:cNvSpPr>
              <a:spLocks noChangeArrowheads="1"/>
            </p:cNvSpPr>
            <p:nvPr/>
          </p:nvSpPr>
          <p:spPr bwMode="auto">
            <a:xfrm>
              <a:off x="3180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30" name="Rectangle 10"/>
            <p:cNvSpPr>
              <a:spLocks noChangeArrowheads="1"/>
            </p:cNvSpPr>
            <p:nvPr/>
          </p:nvSpPr>
          <p:spPr bwMode="auto">
            <a:xfrm>
              <a:off x="2898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31" name="Rectangle 11"/>
            <p:cNvSpPr>
              <a:spLocks noChangeArrowheads="1"/>
            </p:cNvSpPr>
            <p:nvPr/>
          </p:nvSpPr>
          <p:spPr bwMode="auto">
            <a:xfrm>
              <a:off x="2616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32" name="Rectangle 12"/>
            <p:cNvSpPr>
              <a:spLocks noChangeArrowheads="1"/>
            </p:cNvSpPr>
            <p:nvPr/>
          </p:nvSpPr>
          <p:spPr bwMode="auto">
            <a:xfrm>
              <a:off x="2334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33" name="Rectangle 13"/>
            <p:cNvSpPr>
              <a:spLocks noChangeArrowheads="1"/>
            </p:cNvSpPr>
            <p:nvPr/>
          </p:nvSpPr>
          <p:spPr bwMode="auto">
            <a:xfrm>
              <a:off x="2052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34" name="Rectangle 14"/>
            <p:cNvSpPr>
              <a:spLocks noChangeArrowheads="1"/>
            </p:cNvSpPr>
            <p:nvPr/>
          </p:nvSpPr>
          <p:spPr bwMode="auto">
            <a:xfrm>
              <a:off x="1770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35" name="Rectangle 15"/>
            <p:cNvSpPr>
              <a:spLocks noChangeArrowheads="1"/>
            </p:cNvSpPr>
            <p:nvPr/>
          </p:nvSpPr>
          <p:spPr bwMode="auto">
            <a:xfrm>
              <a:off x="1488" y="2304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36" name="Line 16"/>
            <p:cNvSpPr>
              <a:spLocks noChangeShapeType="1"/>
            </p:cNvSpPr>
            <p:nvPr/>
          </p:nvSpPr>
          <p:spPr bwMode="auto">
            <a:xfrm>
              <a:off x="1488" y="2304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37" name="Line 17"/>
            <p:cNvSpPr>
              <a:spLocks noChangeShapeType="1"/>
            </p:cNvSpPr>
            <p:nvPr/>
          </p:nvSpPr>
          <p:spPr bwMode="auto">
            <a:xfrm>
              <a:off x="1488" y="2630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38" name="Line 18"/>
            <p:cNvSpPr>
              <a:spLocks noChangeShapeType="1"/>
            </p:cNvSpPr>
            <p:nvPr/>
          </p:nvSpPr>
          <p:spPr bwMode="auto">
            <a:xfrm>
              <a:off x="1488" y="2304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39" name="Line 19"/>
            <p:cNvSpPr>
              <a:spLocks noChangeShapeType="1"/>
            </p:cNvSpPr>
            <p:nvPr/>
          </p:nvSpPr>
          <p:spPr bwMode="auto">
            <a:xfrm>
              <a:off x="1770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0" name="Line 20"/>
            <p:cNvSpPr>
              <a:spLocks noChangeShapeType="1"/>
            </p:cNvSpPr>
            <p:nvPr/>
          </p:nvSpPr>
          <p:spPr bwMode="auto">
            <a:xfrm>
              <a:off x="2052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1" name="Line 21"/>
            <p:cNvSpPr>
              <a:spLocks noChangeShapeType="1"/>
            </p:cNvSpPr>
            <p:nvPr/>
          </p:nvSpPr>
          <p:spPr bwMode="auto">
            <a:xfrm>
              <a:off x="2334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2" name="Line 22"/>
            <p:cNvSpPr>
              <a:spLocks noChangeShapeType="1"/>
            </p:cNvSpPr>
            <p:nvPr/>
          </p:nvSpPr>
          <p:spPr bwMode="auto">
            <a:xfrm>
              <a:off x="2616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3" name="Line 23"/>
            <p:cNvSpPr>
              <a:spLocks noChangeShapeType="1"/>
            </p:cNvSpPr>
            <p:nvPr/>
          </p:nvSpPr>
          <p:spPr bwMode="auto">
            <a:xfrm>
              <a:off x="3180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4" name="Line 24"/>
            <p:cNvSpPr>
              <a:spLocks noChangeShapeType="1"/>
            </p:cNvSpPr>
            <p:nvPr/>
          </p:nvSpPr>
          <p:spPr bwMode="auto">
            <a:xfrm>
              <a:off x="3462" y="2304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45" name="Line 25"/>
            <p:cNvSpPr>
              <a:spLocks noChangeShapeType="1"/>
            </p:cNvSpPr>
            <p:nvPr/>
          </p:nvSpPr>
          <p:spPr bwMode="auto">
            <a:xfrm>
              <a:off x="3744" y="2304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3546" name="Text Box 26"/>
          <p:cNvSpPr txBox="1">
            <a:spLocks noChangeArrowheads="1"/>
          </p:cNvSpPr>
          <p:nvPr/>
        </p:nvSpPr>
        <p:spPr bwMode="auto">
          <a:xfrm>
            <a:off x="1660525" y="4419600"/>
            <a:ext cx="6035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 8 位                       0 ~ 255</a:t>
            </a:r>
          </a:p>
        </p:txBody>
      </p:sp>
      <p:sp>
        <p:nvSpPr>
          <p:cNvPr id="363547" name="Text Box 27"/>
          <p:cNvSpPr txBox="1">
            <a:spLocks noChangeArrowheads="1"/>
          </p:cNvSpPr>
          <p:nvPr/>
        </p:nvSpPr>
        <p:spPr bwMode="auto">
          <a:xfrm>
            <a:off x="1660525" y="5821363"/>
            <a:ext cx="5883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16 位                       0 ~ 65535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295400" y="5197475"/>
            <a:ext cx="7162800" cy="517525"/>
            <a:chOff x="960" y="3130"/>
            <a:chExt cx="4512" cy="326"/>
          </a:xfrm>
        </p:grpSpPr>
        <p:sp>
          <p:nvSpPr>
            <p:cNvPr id="363549" name="Rectangle 29"/>
            <p:cNvSpPr>
              <a:spLocks noChangeArrowheads="1"/>
            </p:cNvSpPr>
            <p:nvPr/>
          </p:nvSpPr>
          <p:spPr bwMode="auto">
            <a:xfrm>
              <a:off x="2934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0" name="Rectangle 30"/>
            <p:cNvSpPr>
              <a:spLocks noChangeArrowheads="1"/>
            </p:cNvSpPr>
            <p:nvPr/>
          </p:nvSpPr>
          <p:spPr bwMode="auto">
            <a:xfrm>
              <a:off x="2652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1" name="Rectangle 31"/>
            <p:cNvSpPr>
              <a:spLocks noChangeArrowheads="1"/>
            </p:cNvSpPr>
            <p:nvPr/>
          </p:nvSpPr>
          <p:spPr bwMode="auto">
            <a:xfrm>
              <a:off x="2370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2" name="Rectangle 32"/>
            <p:cNvSpPr>
              <a:spLocks noChangeArrowheads="1"/>
            </p:cNvSpPr>
            <p:nvPr/>
          </p:nvSpPr>
          <p:spPr bwMode="auto">
            <a:xfrm>
              <a:off x="2088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3" name="Rectangle 33"/>
            <p:cNvSpPr>
              <a:spLocks noChangeArrowheads="1"/>
            </p:cNvSpPr>
            <p:nvPr/>
          </p:nvSpPr>
          <p:spPr bwMode="auto">
            <a:xfrm>
              <a:off x="1806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4" name="Rectangle 34"/>
            <p:cNvSpPr>
              <a:spLocks noChangeArrowheads="1"/>
            </p:cNvSpPr>
            <p:nvPr/>
          </p:nvSpPr>
          <p:spPr bwMode="auto">
            <a:xfrm>
              <a:off x="1524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5" name="Rectangle 35"/>
            <p:cNvSpPr>
              <a:spLocks noChangeArrowheads="1"/>
            </p:cNvSpPr>
            <p:nvPr/>
          </p:nvSpPr>
          <p:spPr bwMode="auto">
            <a:xfrm>
              <a:off x="1242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6" name="Rectangle 36"/>
            <p:cNvSpPr>
              <a:spLocks noChangeArrowheads="1"/>
            </p:cNvSpPr>
            <p:nvPr/>
          </p:nvSpPr>
          <p:spPr bwMode="auto">
            <a:xfrm>
              <a:off x="960" y="3130"/>
              <a:ext cx="282" cy="3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0"/>
                </a:spcBef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363557" name="Line 37"/>
            <p:cNvSpPr>
              <a:spLocks noChangeShapeType="1"/>
            </p:cNvSpPr>
            <p:nvPr/>
          </p:nvSpPr>
          <p:spPr bwMode="auto">
            <a:xfrm>
              <a:off x="960" y="3130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58" name="Line 38"/>
            <p:cNvSpPr>
              <a:spLocks noChangeShapeType="1"/>
            </p:cNvSpPr>
            <p:nvPr/>
          </p:nvSpPr>
          <p:spPr bwMode="auto">
            <a:xfrm>
              <a:off x="960" y="3456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59" name="Line 39"/>
            <p:cNvSpPr>
              <a:spLocks noChangeShapeType="1"/>
            </p:cNvSpPr>
            <p:nvPr/>
          </p:nvSpPr>
          <p:spPr bwMode="auto">
            <a:xfrm>
              <a:off x="960" y="3130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60" name="Line 40"/>
            <p:cNvSpPr>
              <a:spLocks noChangeShapeType="1"/>
            </p:cNvSpPr>
            <p:nvPr/>
          </p:nvSpPr>
          <p:spPr bwMode="auto">
            <a:xfrm>
              <a:off x="1524" y="3130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61" name="Line 41"/>
            <p:cNvSpPr>
              <a:spLocks noChangeShapeType="1"/>
            </p:cNvSpPr>
            <p:nvPr/>
          </p:nvSpPr>
          <p:spPr bwMode="auto">
            <a:xfrm>
              <a:off x="1806" y="3130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62" name="Line 42"/>
            <p:cNvSpPr>
              <a:spLocks noChangeShapeType="1"/>
            </p:cNvSpPr>
            <p:nvPr/>
          </p:nvSpPr>
          <p:spPr bwMode="auto">
            <a:xfrm>
              <a:off x="2088" y="3130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63" name="Line 43"/>
            <p:cNvSpPr>
              <a:spLocks noChangeShapeType="1"/>
            </p:cNvSpPr>
            <p:nvPr/>
          </p:nvSpPr>
          <p:spPr bwMode="auto">
            <a:xfrm>
              <a:off x="2652" y="3130"/>
              <a:ext cx="0" cy="3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3564" name="Line 44"/>
            <p:cNvSpPr>
              <a:spLocks noChangeShapeType="1"/>
            </p:cNvSpPr>
            <p:nvPr/>
          </p:nvSpPr>
          <p:spPr bwMode="auto">
            <a:xfrm>
              <a:off x="3216" y="3130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3216" y="3130"/>
              <a:ext cx="2256" cy="326"/>
              <a:chOff x="1488" y="2304"/>
              <a:chExt cx="2256" cy="326"/>
            </a:xfrm>
          </p:grpSpPr>
          <p:sp>
            <p:nvSpPr>
              <p:cNvPr id="363566" name="Rectangle 46"/>
              <p:cNvSpPr>
                <a:spLocks noChangeArrowheads="1"/>
              </p:cNvSpPr>
              <p:nvPr/>
            </p:nvSpPr>
            <p:spPr bwMode="auto">
              <a:xfrm>
                <a:off x="3462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67" name="Rectangle 47"/>
              <p:cNvSpPr>
                <a:spLocks noChangeArrowheads="1"/>
              </p:cNvSpPr>
              <p:nvPr/>
            </p:nvSpPr>
            <p:spPr bwMode="auto">
              <a:xfrm>
                <a:off x="3180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68" name="Rectangle 48"/>
              <p:cNvSpPr>
                <a:spLocks noChangeArrowheads="1"/>
              </p:cNvSpPr>
              <p:nvPr/>
            </p:nvSpPr>
            <p:spPr bwMode="auto">
              <a:xfrm>
                <a:off x="2898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69" name="Rectangle 49"/>
              <p:cNvSpPr>
                <a:spLocks noChangeArrowheads="1"/>
              </p:cNvSpPr>
              <p:nvPr/>
            </p:nvSpPr>
            <p:spPr bwMode="auto">
              <a:xfrm>
                <a:off x="2616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70" name="Rectangle 50"/>
              <p:cNvSpPr>
                <a:spLocks noChangeArrowheads="1"/>
              </p:cNvSpPr>
              <p:nvPr/>
            </p:nvSpPr>
            <p:spPr bwMode="auto">
              <a:xfrm>
                <a:off x="2334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71" name="Rectangle 51"/>
              <p:cNvSpPr>
                <a:spLocks noChangeArrowheads="1"/>
              </p:cNvSpPr>
              <p:nvPr/>
            </p:nvSpPr>
            <p:spPr bwMode="auto">
              <a:xfrm>
                <a:off x="2052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72" name="Rectangle 52"/>
              <p:cNvSpPr>
                <a:spLocks noChangeArrowheads="1"/>
              </p:cNvSpPr>
              <p:nvPr/>
            </p:nvSpPr>
            <p:spPr bwMode="auto">
              <a:xfrm>
                <a:off x="1770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73" name="Rectangle 53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2" cy="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spcBef>
                    <a:spcPct val="0"/>
                  </a:spcBef>
                </a:pPr>
                <a:endParaRPr lang="zh-CN" altLang="en-US" sz="2400" b="0">
                  <a:latin typeface="Times New Roman" pitchFamily="18" charset="0"/>
                </a:endParaRPr>
              </a:p>
            </p:txBody>
          </p:sp>
          <p:sp>
            <p:nvSpPr>
              <p:cNvPr id="363574" name="Line 54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22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5" name="Line 55"/>
              <p:cNvSpPr>
                <a:spLocks noChangeShapeType="1"/>
              </p:cNvSpPr>
              <p:nvPr/>
            </p:nvSpPr>
            <p:spPr bwMode="auto">
              <a:xfrm>
                <a:off x="1488" y="2630"/>
                <a:ext cx="22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6" name="Line 56"/>
              <p:cNvSpPr>
                <a:spLocks noChangeShapeType="1"/>
              </p:cNvSpPr>
              <p:nvPr/>
            </p:nvSpPr>
            <p:spPr bwMode="auto">
              <a:xfrm>
                <a:off x="1488" y="2304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7" name="Line 57"/>
              <p:cNvSpPr>
                <a:spLocks noChangeShapeType="1"/>
              </p:cNvSpPr>
              <p:nvPr/>
            </p:nvSpPr>
            <p:spPr bwMode="auto">
              <a:xfrm>
                <a:off x="1770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8" name="Line 58"/>
              <p:cNvSpPr>
                <a:spLocks noChangeShapeType="1"/>
              </p:cNvSpPr>
              <p:nvPr/>
            </p:nvSpPr>
            <p:spPr bwMode="auto">
              <a:xfrm>
                <a:off x="2052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79" name="Line 59"/>
              <p:cNvSpPr>
                <a:spLocks noChangeShapeType="1"/>
              </p:cNvSpPr>
              <p:nvPr/>
            </p:nvSpPr>
            <p:spPr bwMode="auto">
              <a:xfrm>
                <a:off x="2334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80" name="Line 60"/>
              <p:cNvSpPr>
                <a:spLocks noChangeShapeType="1"/>
              </p:cNvSpPr>
              <p:nvPr/>
            </p:nvSpPr>
            <p:spPr bwMode="auto">
              <a:xfrm>
                <a:off x="2616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81" name="Line 61"/>
              <p:cNvSpPr>
                <a:spLocks noChangeShapeType="1"/>
              </p:cNvSpPr>
              <p:nvPr/>
            </p:nvSpPr>
            <p:spPr bwMode="auto">
              <a:xfrm>
                <a:off x="3180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82" name="Line 62"/>
              <p:cNvSpPr>
                <a:spLocks noChangeShapeType="1"/>
              </p:cNvSpPr>
              <p:nvPr/>
            </p:nvSpPr>
            <p:spPr bwMode="auto">
              <a:xfrm>
                <a:off x="3462" y="2304"/>
                <a:ext cx="0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3583" name="Line 63"/>
              <p:cNvSpPr>
                <a:spLocks noChangeShapeType="1"/>
              </p:cNvSpPr>
              <p:nvPr/>
            </p:nvSpPr>
            <p:spPr bwMode="auto">
              <a:xfrm>
                <a:off x="3744" y="2304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63584" name="AutoShape 6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Text Box 2"/>
          <p:cNvSpPr txBox="1">
            <a:spLocks noChangeArrowheads="1"/>
          </p:cNvSpPr>
          <p:nvPr/>
        </p:nvSpPr>
        <p:spPr bwMode="auto">
          <a:xfrm>
            <a:off x="1143000" y="2133600"/>
            <a:ext cx="567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带符号的数                        符号数字化的数</a:t>
            </a:r>
          </a:p>
        </p:txBody>
      </p:sp>
      <p:sp>
        <p:nvSpPr>
          <p:cNvPr id="364547" name="Text Box 3"/>
          <p:cNvSpPr txBox="1">
            <a:spLocks noChangeArrowheads="1"/>
          </p:cNvSpPr>
          <p:nvPr/>
        </p:nvSpPr>
        <p:spPr bwMode="auto">
          <a:xfrm>
            <a:off x="1295400" y="2709863"/>
            <a:ext cx="145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+</a:t>
            </a:r>
            <a:r>
              <a:rPr lang="zh-CN" altLang="en-US" sz="2800">
                <a:latin typeface="Times New Roman" pitchFamily="18" charset="0"/>
              </a:rPr>
              <a:t> 0.1011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16450" y="2668588"/>
            <a:ext cx="4070350" cy="912812"/>
            <a:chOff x="2908" y="1681"/>
            <a:chExt cx="2564" cy="575"/>
          </a:xfrm>
        </p:grpSpPr>
        <p:sp>
          <p:nvSpPr>
            <p:cNvPr id="364549" name="Text Box 5"/>
            <p:cNvSpPr txBox="1">
              <a:spLocks noChangeArrowheads="1"/>
            </p:cNvSpPr>
            <p:nvPr/>
          </p:nvSpPr>
          <p:spPr bwMode="auto">
            <a:xfrm>
              <a:off x="2936" y="1681"/>
              <a:ext cx="9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1011</a:t>
              </a:r>
            </a:p>
          </p:txBody>
        </p:sp>
        <p:sp>
          <p:nvSpPr>
            <p:cNvPr id="364550" name="Rectangle 6"/>
            <p:cNvSpPr>
              <a:spLocks noChangeArrowheads="1"/>
            </p:cNvSpPr>
            <p:nvPr/>
          </p:nvSpPr>
          <p:spPr bwMode="auto">
            <a:xfrm>
              <a:off x="2908" y="1713"/>
              <a:ext cx="902" cy="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51" name="Line 7"/>
            <p:cNvSpPr>
              <a:spLocks noChangeShapeType="1"/>
            </p:cNvSpPr>
            <p:nvPr/>
          </p:nvSpPr>
          <p:spPr bwMode="auto">
            <a:xfrm>
              <a:off x="3186" y="171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52" name="Line 8"/>
            <p:cNvSpPr>
              <a:spLocks noChangeShapeType="1"/>
            </p:cNvSpPr>
            <p:nvPr/>
          </p:nvSpPr>
          <p:spPr bwMode="auto">
            <a:xfrm>
              <a:off x="3234" y="1713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53" name="Freeform 9"/>
            <p:cNvSpPr>
              <a:spLocks/>
            </p:cNvSpPr>
            <p:nvPr/>
          </p:nvSpPr>
          <p:spPr bwMode="auto">
            <a:xfrm>
              <a:off x="3234" y="2010"/>
              <a:ext cx="912" cy="160"/>
            </a:xfrm>
            <a:custGeom>
              <a:avLst/>
              <a:gdLst/>
              <a:ahLst/>
              <a:cxnLst>
                <a:cxn ang="0">
                  <a:pos x="1152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54" name="Text Box 10"/>
            <p:cNvSpPr txBox="1">
              <a:spLocks noChangeArrowheads="1"/>
            </p:cNvSpPr>
            <p:nvPr/>
          </p:nvSpPr>
          <p:spPr bwMode="auto">
            <a:xfrm>
              <a:off x="4204" y="1968"/>
              <a:ext cx="12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小数点的位置</a:t>
              </a:r>
            </a:p>
          </p:txBody>
        </p:sp>
      </p:grpSp>
      <p:sp>
        <p:nvSpPr>
          <p:cNvPr id="364555" name="Text Box 11"/>
          <p:cNvSpPr txBox="1">
            <a:spLocks noChangeArrowheads="1"/>
          </p:cNvSpPr>
          <p:nvPr/>
        </p:nvSpPr>
        <p:spPr bwMode="auto">
          <a:xfrm>
            <a:off x="1295400" y="4841875"/>
            <a:ext cx="1187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+</a:t>
            </a:r>
            <a:r>
              <a:rPr lang="zh-CN" altLang="en-US" sz="2800">
                <a:latin typeface="Times New Roman" pitchFamily="18" charset="0"/>
              </a:rPr>
              <a:t> 1100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16450" y="4800600"/>
            <a:ext cx="4070350" cy="912813"/>
            <a:chOff x="2908" y="3024"/>
            <a:chExt cx="2564" cy="575"/>
          </a:xfrm>
        </p:grpSpPr>
        <p:sp>
          <p:nvSpPr>
            <p:cNvPr id="364557" name="Text Box 13"/>
            <p:cNvSpPr txBox="1">
              <a:spLocks noChangeArrowheads="1"/>
            </p:cNvSpPr>
            <p:nvPr/>
          </p:nvSpPr>
          <p:spPr bwMode="auto">
            <a:xfrm>
              <a:off x="2936" y="3024"/>
              <a:ext cx="1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 </a:t>
              </a:r>
              <a:r>
                <a:rPr lang="zh-CN" altLang="en-US" sz="2800">
                  <a:latin typeface="Times New Roman" pitchFamily="18" charset="0"/>
                </a:rPr>
                <a:t>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1100</a:t>
              </a:r>
            </a:p>
          </p:txBody>
        </p:sp>
        <p:sp>
          <p:nvSpPr>
            <p:cNvPr id="364558" name="Rectangle 14"/>
            <p:cNvSpPr>
              <a:spLocks noChangeArrowheads="1"/>
            </p:cNvSpPr>
            <p:nvPr/>
          </p:nvSpPr>
          <p:spPr bwMode="auto">
            <a:xfrm>
              <a:off x="2908" y="3056"/>
              <a:ext cx="902" cy="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59" name="Line 15"/>
            <p:cNvSpPr>
              <a:spLocks noChangeShapeType="1"/>
            </p:cNvSpPr>
            <p:nvPr/>
          </p:nvSpPr>
          <p:spPr bwMode="auto">
            <a:xfrm>
              <a:off x="3186" y="305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60" name="Line 16"/>
            <p:cNvSpPr>
              <a:spLocks noChangeShapeType="1"/>
            </p:cNvSpPr>
            <p:nvPr/>
          </p:nvSpPr>
          <p:spPr bwMode="auto">
            <a:xfrm>
              <a:off x="3234" y="305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61" name="Freeform 17"/>
            <p:cNvSpPr>
              <a:spLocks/>
            </p:cNvSpPr>
            <p:nvPr/>
          </p:nvSpPr>
          <p:spPr bwMode="auto">
            <a:xfrm>
              <a:off x="3810" y="3361"/>
              <a:ext cx="336" cy="165"/>
            </a:xfrm>
            <a:custGeom>
              <a:avLst/>
              <a:gdLst/>
              <a:ahLst/>
              <a:cxnLst>
                <a:cxn ang="0">
                  <a:pos x="1152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62" name="Text Box 18"/>
            <p:cNvSpPr txBox="1">
              <a:spLocks noChangeArrowheads="1"/>
            </p:cNvSpPr>
            <p:nvPr/>
          </p:nvSpPr>
          <p:spPr bwMode="auto">
            <a:xfrm>
              <a:off x="4204" y="3311"/>
              <a:ext cx="12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小数点的位置</a:t>
              </a:r>
            </a:p>
          </p:txBody>
        </p:sp>
      </p:grpSp>
      <p:sp>
        <p:nvSpPr>
          <p:cNvPr id="364563" name="Text Box 19"/>
          <p:cNvSpPr txBox="1">
            <a:spLocks noChangeArrowheads="1"/>
          </p:cNvSpPr>
          <p:nvPr/>
        </p:nvSpPr>
        <p:spPr bwMode="auto">
          <a:xfrm>
            <a:off x="1295400" y="5834063"/>
            <a:ext cx="1162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1100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616450" y="5792788"/>
            <a:ext cx="4070350" cy="912812"/>
            <a:chOff x="2908" y="3649"/>
            <a:chExt cx="2564" cy="575"/>
          </a:xfrm>
        </p:grpSpPr>
        <p:sp>
          <p:nvSpPr>
            <p:cNvPr id="364565" name="Text Box 21"/>
            <p:cNvSpPr txBox="1">
              <a:spLocks noChangeArrowheads="1"/>
            </p:cNvSpPr>
            <p:nvPr/>
          </p:nvSpPr>
          <p:spPr bwMode="auto">
            <a:xfrm>
              <a:off x="2936" y="3649"/>
              <a:ext cx="12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1100</a:t>
              </a:r>
            </a:p>
          </p:txBody>
        </p:sp>
        <p:sp>
          <p:nvSpPr>
            <p:cNvPr id="364566" name="Rectangle 22"/>
            <p:cNvSpPr>
              <a:spLocks noChangeArrowheads="1"/>
            </p:cNvSpPr>
            <p:nvPr/>
          </p:nvSpPr>
          <p:spPr bwMode="auto">
            <a:xfrm>
              <a:off x="2908" y="3681"/>
              <a:ext cx="902" cy="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67" name="Line 23"/>
            <p:cNvSpPr>
              <a:spLocks noChangeShapeType="1"/>
            </p:cNvSpPr>
            <p:nvPr/>
          </p:nvSpPr>
          <p:spPr bwMode="auto">
            <a:xfrm>
              <a:off x="3186" y="368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68" name="Line 24"/>
            <p:cNvSpPr>
              <a:spLocks noChangeShapeType="1"/>
            </p:cNvSpPr>
            <p:nvPr/>
          </p:nvSpPr>
          <p:spPr bwMode="auto">
            <a:xfrm>
              <a:off x="3234" y="3681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69" name="Text Box 25"/>
            <p:cNvSpPr txBox="1">
              <a:spLocks noChangeArrowheads="1"/>
            </p:cNvSpPr>
            <p:nvPr/>
          </p:nvSpPr>
          <p:spPr bwMode="auto">
            <a:xfrm>
              <a:off x="4204" y="3936"/>
              <a:ext cx="12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小数点的位置</a:t>
              </a:r>
            </a:p>
          </p:txBody>
        </p:sp>
        <p:sp>
          <p:nvSpPr>
            <p:cNvPr id="364570" name="Freeform 26"/>
            <p:cNvSpPr>
              <a:spLocks/>
            </p:cNvSpPr>
            <p:nvPr/>
          </p:nvSpPr>
          <p:spPr bwMode="auto">
            <a:xfrm>
              <a:off x="3810" y="3992"/>
              <a:ext cx="336" cy="165"/>
            </a:xfrm>
            <a:custGeom>
              <a:avLst/>
              <a:gdLst/>
              <a:ahLst/>
              <a:cxnLst>
                <a:cxn ang="0">
                  <a:pos x="1152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4571" name="Text Box 27"/>
          <p:cNvSpPr txBox="1">
            <a:spLocks noChangeArrowheads="1"/>
          </p:cNvSpPr>
          <p:nvPr/>
        </p:nvSpPr>
        <p:spPr bwMode="auto">
          <a:xfrm>
            <a:off x="1295400" y="3700463"/>
            <a:ext cx="1428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0.1011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616450" y="3659188"/>
            <a:ext cx="4070350" cy="912812"/>
            <a:chOff x="2908" y="2305"/>
            <a:chExt cx="2564" cy="575"/>
          </a:xfrm>
        </p:grpSpPr>
        <p:sp>
          <p:nvSpPr>
            <p:cNvPr id="364573" name="Text Box 29"/>
            <p:cNvSpPr txBox="1">
              <a:spLocks noChangeArrowheads="1"/>
            </p:cNvSpPr>
            <p:nvPr/>
          </p:nvSpPr>
          <p:spPr bwMode="auto">
            <a:xfrm>
              <a:off x="2936" y="2305"/>
              <a:ext cx="10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</a:rPr>
                <a:t>   </a:t>
              </a:r>
              <a:r>
                <a:rPr lang="zh-CN" altLang="en-US" sz="10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1011</a:t>
              </a:r>
            </a:p>
          </p:txBody>
        </p:sp>
        <p:sp>
          <p:nvSpPr>
            <p:cNvPr id="364574" name="Rectangle 30"/>
            <p:cNvSpPr>
              <a:spLocks noChangeArrowheads="1"/>
            </p:cNvSpPr>
            <p:nvPr/>
          </p:nvSpPr>
          <p:spPr bwMode="auto">
            <a:xfrm>
              <a:off x="2908" y="2337"/>
              <a:ext cx="902" cy="3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4575" name="Line 31"/>
            <p:cNvSpPr>
              <a:spLocks noChangeShapeType="1"/>
            </p:cNvSpPr>
            <p:nvPr/>
          </p:nvSpPr>
          <p:spPr bwMode="auto">
            <a:xfrm>
              <a:off x="3186" y="2337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76" name="Line 32"/>
            <p:cNvSpPr>
              <a:spLocks noChangeShapeType="1"/>
            </p:cNvSpPr>
            <p:nvPr/>
          </p:nvSpPr>
          <p:spPr bwMode="auto">
            <a:xfrm>
              <a:off x="3234" y="2337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4577" name="Text Box 33"/>
            <p:cNvSpPr txBox="1">
              <a:spLocks noChangeArrowheads="1"/>
            </p:cNvSpPr>
            <p:nvPr/>
          </p:nvSpPr>
          <p:spPr bwMode="auto">
            <a:xfrm>
              <a:off x="4204" y="2592"/>
              <a:ext cx="12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小数点的位置</a:t>
              </a:r>
            </a:p>
          </p:txBody>
        </p:sp>
        <p:sp>
          <p:nvSpPr>
            <p:cNvPr id="364578" name="Freeform 34"/>
            <p:cNvSpPr>
              <a:spLocks/>
            </p:cNvSpPr>
            <p:nvPr/>
          </p:nvSpPr>
          <p:spPr bwMode="auto">
            <a:xfrm>
              <a:off x="3234" y="2641"/>
              <a:ext cx="912" cy="160"/>
            </a:xfrm>
            <a:custGeom>
              <a:avLst/>
              <a:gdLst/>
              <a:ahLst/>
              <a:cxnLst>
                <a:cxn ang="0">
                  <a:pos x="1152" y="96"/>
                </a:cxn>
                <a:cxn ang="0">
                  <a:pos x="0" y="96"/>
                </a:cxn>
                <a:cxn ang="0">
                  <a:pos x="0" y="0"/>
                </a:cxn>
              </a:cxnLst>
              <a:rect l="0" t="0" r="r" b="b"/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4579" name="Text Box 35"/>
          <p:cNvSpPr txBox="1">
            <a:spLocks noChangeArrowheads="1"/>
          </p:cNvSpPr>
          <p:nvPr/>
        </p:nvSpPr>
        <p:spPr bwMode="auto">
          <a:xfrm>
            <a:off x="1331913" y="1538288"/>
            <a:ext cx="4992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真值                                  机器数</a:t>
            </a:r>
          </a:p>
        </p:txBody>
      </p:sp>
      <p:sp>
        <p:nvSpPr>
          <p:cNvPr id="364580" name="Text Box 36"/>
          <p:cNvSpPr txBox="1">
            <a:spLocks noChangeArrowheads="1"/>
          </p:cNvSpPr>
          <p:nvPr/>
        </p:nvSpPr>
        <p:spPr bwMode="auto">
          <a:xfrm>
            <a:off x="771525" y="914400"/>
            <a:ext cx="3038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机器数与真值</a:t>
            </a:r>
          </a:p>
        </p:txBody>
      </p:sp>
      <p:sp>
        <p:nvSpPr>
          <p:cNvPr id="364581" name="Text Box 37"/>
          <p:cNvSpPr txBox="1">
            <a:spLocks noChangeArrowheads="1"/>
          </p:cNvSpPr>
          <p:nvPr/>
        </p:nvSpPr>
        <p:spPr bwMode="auto">
          <a:xfrm>
            <a:off x="304800" y="176213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二、有符号数</a:t>
            </a:r>
          </a:p>
        </p:txBody>
      </p:sp>
      <p:sp>
        <p:nvSpPr>
          <p:cNvPr id="364582" name="Rectangle 3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364583" name="AutoShape 3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29352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原码表示法</a:t>
            </a:r>
          </a:p>
        </p:txBody>
      </p:sp>
      <p:sp>
        <p:nvSpPr>
          <p:cNvPr id="679939" name="Text Box 3"/>
          <p:cNvSpPr txBox="1">
            <a:spLocks noChangeArrowheads="1"/>
          </p:cNvSpPr>
          <p:nvPr/>
        </p:nvSpPr>
        <p:spPr bwMode="auto">
          <a:xfrm>
            <a:off x="1782763" y="5897563"/>
            <a:ext cx="38560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带符号的绝对值表示</a:t>
            </a:r>
          </a:p>
        </p:txBody>
      </p:sp>
      <p:sp>
        <p:nvSpPr>
          <p:cNvPr id="679940" name="Text Box 4"/>
          <p:cNvSpPr txBox="1">
            <a:spLocks noChangeArrowheads="1"/>
          </p:cNvSpPr>
          <p:nvPr/>
        </p:nvSpPr>
        <p:spPr bwMode="auto">
          <a:xfrm>
            <a:off x="712788" y="914400"/>
            <a:ext cx="31734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(1) 定义</a:t>
            </a:r>
          </a:p>
        </p:txBody>
      </p:sp>
      <p:sp>
        <p:nvSpPr>
          <p:cNvPr id="679941" name="Text Box 5"/>
          <p:cNvSpPr txBox="1">
            <a:spLocks noChangeArrowheads="1"/>
          </p:cNvSpPr>
          <p:nvPr/>
        </p:nvSpPr>
        <p:spPr bwMode="auto">
          <a:xfrm>
            <a:off x="1235075" y="15287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整数</a:t>
            </a:r>
          </a:p>
        </p:txBody>
      </p:sp>
      <p:sp>
        <p:nvSpPr>
          <p:cNvPr id="679942" name="Text Box 6"/>
          <p:cNvSpPr txBox="1">
            <a:spLocks noChangeArrowheads="1"/>
          </p:cNvSpPr>
          <p:nvPr/>
        </p:nvSpPr>
        <p:spPr bwMode="auto">
          <a:xfrm>
            <a:off x="1866900" y="3154363"/>
            <a:ext cx="1517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为真值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679943" name="Text Box 7"/>
          <p:cNvSpPr txBox="1">
            <a:spLocks noChangeArrowheads="1"/>
          </p:cNvSpPr>
          <p:nvPr/>
        </p:nvSpPr>
        <p:spPr bwMode="auto">
          <a:xfrm>
            <a:off x="3886200" y="3154363"/>
            <a:ext cx="2605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为整数的位数</a:t>
            </a:r>
          </a:p>
        </p:txBody>
      </p:sp>
      <p:sp>
        <p:nvSpPr>
          <p:cNvPr id="679944" name="Text Box 8"/>
          <p:cNvSpPr txBox="1">
            <a:spLocks noChangeArrowheads="1"/>
          </p:cNvSpPr>
          <p:nvPr/>
        </p:nvSpPr>
        <p:spPr bwMode="auto">
          <a:xfrm>
            <a:off x="914400" y="4168775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sp>
        <p:nvSpPr>
          <p:cNvPr id="679945" name="Text Box 9"/>
          <p:cNvSpPr txBox="1">
            <a:spLocks noChangeArrowheads="1"/>
          </p:cNvSpPr>
          <p:nvPr/>
        </p:nvSpPr>
        <p:spPr bwMode="auto">
          <a:xfrm>
            <a:off x="1598613" y="4221163"/>
            <a:ext cx="144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= +1110</a:t>
            </a:r>
          </a:p>
        </p:txBody>
      </p:sp>
      <p:sp>
        <p:nvSpPr>
          <p:cNvPr id="679946" name="Text Box 10"/>
          <p:cNvSpPr txBox="1">
            <a:spLocks noChangeArrowheads="1"/>
          </p:cNvSpPr>
          <p:nvPr/>
        </p:nvSpPr>
        <p:spPr bwMode="auto">
          <a:xfrm>
            <a:off x="3810000" y="4221163"/>
            <a:ext cx="209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原</a:t>
            </a:r>
            <a:r>
              <a:rPr lang="zh-CN" altLang="en-US" sz="2400" baseline="-250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= 0 , 1110 </a:t>
            </a:r>
          </a:p>
        </p:txBody>
      </p:sp>
      <p:sp>
        <p:nvSpPr>
          <p:cNvPr id="679947" name="Text Box 11"/>
          <p:cNvSpPr txBox="1">
            <a:spLocks noChangeArrowheads="1"/>
          </p:cNvSpPr>
          <p:nvPr/>
        </p:nvSpPr>
        <p:spPr bwMode="auto">
          <a:xfrm>
            <a:off x="3810000" y="5287963"/>
            <a:ext cx="358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[</a:t>
            </a: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]</a:t>
            </a:r>
            <a:r>
              <a:rPr lang="zh-CN" altLang="en-US" sz="2200" baseline="-25000">
                <a:latin typeface="Times New Roman" pitchFamily="18" charset="0"/>
              </a:rPr>
              <a:t>原</a:t>
            </a:r>
            <a:r>
              <a:rPr lang="zh-CN" altLang="en-US" sz="2400" baseline="-250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= 2</a:t>
            </a:r>
            <a:r>
              <a:rPr lang="zh-CN" altLang="en-US" sz="2400" baseline="30000">
                <a:latin typeface="Times New Roman" pitchFamily="18" charset="0"/>
              </a:rPr>
              <a:t>4 </a:t>
            </a:r>
            <a:r>
              <a:rPr lang="zh-CN" altLang="en-US" sz="2400">
                <a:latin typeface="Times New Roman" pitchFamily="18" charset="0"/>
              </a:rPr>
              <a:t>+ 1110 = 1 , 1110 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98613" y="5287963"/>
            <a:ext cx="1449387" cy="457200"/>
            <a:chOff x="960" y="3744"/>
            <a:chExt cx="913" cy="288"/>
          </a:xfrm>
        </p:grpSpPr>
        <p:sp>
          <p:nvSpPr>
            <p:cNvPr id="679949" name="Text Box 13"/>
            <p:cNvSpPr txBox="1">
              <a:spLocks noChangeArrowheads="1"/>
            </p:cNvSpPr>
            <p:nvPr/>
          </p:nvSpPr>
          <p:spPr bwMode="auto">
            <a:xfrm>
              <a:off x="960" y="3744"/>
              <a:ext cx="9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=   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1110</a:t>
              </a:r>
            </a:p>
          </p:txBody>
        </p:sp>
        <p:sp>
          <p:nvSpPr>
            <p:cNvPr id="679950" name="Line 14"/>
            <p:cNvSpPr>
              <a:spLocks noChangeShapeType="1"/>
            </p:cNvSpPr>
            <p:nvPr/>
          </p:nvSpPr>
          <p:spPr bwMode="auto">
            <a:xfrm>
              <a:off x="1321" y="3899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795463" y="1706563"/>
            <a:ext cx="6357937" cy="1295400"/>
            <a:chOff x="1131" y="1075"/>
            <a:chExt cx="4005" cy="816"/>
          </a:xfrm>
        </p:grpSpPr>
        <p:sp>
          <p:nvSpPr>
            <p:cNvPr id="679952" name="Text Box 16"/>
            <p:cNvSpPr txBox="1">
              <a:spLocks noChangeArrowheads="1"/>
            </p:cNvSpPr>
            <p:nvPr/>
          </p:nvSpPr>
          <p:spPr bwMode="auto">
            <a:xfrm>
              <a:off x="1131" y="1315"/>
              <a:ext cx="84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原</a:t>
              </a:r>
              <a:r>
                <a:rPr lang="zh-CN" altLang="en-US" sz="3200"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679953" name="Text Box 17"/>
            <p:cNvSpPr txBox="1">
              <a:spLocks noChangeArrowheads="1"/>
            </p:cNvSpPr>
            <p:nvPr/>
          </p:nvSpPr>
          <p:spPr bwMode="auto">
            <a:xfrm>
              <a:off x="2074" y="1075"/>
              <a:ext cx="296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0，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      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＞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≥ </a:t>
              </a:r>
              <a:r>
                <a:rPr lang="en-US" altLang="zh-CN" sz="3200">
                  <a:latin typeface="Times New Roman" pitchFamily="18" charset="0"/>
                </a:rPr>
                <a:t> 0</a:t>
              </a:r>
            </a:p>
          </p:txBody>
        </p:sp>
        <p:sp>
          <p:nvSpPr>
            <p:cNvPr id="679954" name="Text Box 18"/>
            <p:cNvSpPr txBox="1">
              <a:spLocks noChangeArrowheads="1"/>
            </p:cNvSpPr>
            <p:nvPr/>
          </p:nvSpPr>
          <p:spPr bwMode="auto">
            <a:xfrm>
              <a:off x="2084" y="1526"/>
              <a:ext cx="30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  <a:r>
                <a:rPr lang="en-US" altLang="zh-CN" sz="3200">
                  <a:latin typeface="Times New Roman" pitchFamily="18" charset="0"/>
                </a:rPr>
                <a:t>  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      0  </a:t>
              </a:r>
              <a:r>
                <a:rPr lang="en-US" altLang="zh-CN" sz="2800">
                  <a:latin typeface="Times New Roman" pitchFamily="18" charset="0"/>
                </a:rPr>
                <a:t>≥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＞   </a:t>
              </a:r>
              <a:r>
                <a:rPr lang="en-US" altLang="zh-CN" sz="3200">
                  <a:latin typeface="Times New Roman" pitchFamily="18" charset="0"/>
                </a:rPr>
                <a:t>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679955" name="AutoShape 19"/>
            <p:cNvSpPr>
              <a:spLocks/>
            </p:cNvSpPr>
            <p:nvPr/>
          </p:nvSpPr>
          <p:spPr bwMode="auto">
            <a:xfrm>
              <a:off x="1940" y="1215"/>
              <a:ext cx="103" cy="580"/>
            </a:xfrm>
            <a:prstGeom prst="leftBrace">
              <a:avLst>
                <a:gd name="adj1" fmla="val 4692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9956" name="Line 20"/>
            <p:cNvSpPr>
              <a:spLocks noChangeShapeType="1"/>
            </p:cNvSpPr>
            <p:nvPr/>
          </p:nvSpPr>
          <p:spPr bwMode="auto">
            <a:xfrm>
              <a:off x="4044" y="172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9957" name="Line 21"/>
            <p:cNvSpPr>
              <a:spLocks noChangeShapeType="1"/>
            </p:cNvSpPr>
            <p:nvPr/>
          </p:nvSpPr>
          <p:spPr bwMode="auto">
            <a:xfrm>
              <a:off x="2400" y="1747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9958" name="Freeform 22"/>
          <p:cNvSpPr>
            <a:spLocks/>
          </p:cNvSpPr>
          <p:nvPr/>
        </p:nvSpPr>
        <p:spPr bwMode="auto">
          <a:xfrm>
            <a:off x="2238375" y="3992563"/>
            <a:ext cx="2613025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0" y="0"/>
              </a:cxn>
              <a:cxn ang="0">
                <a:pos x="1646" y="1"/>
              </a:cxn>
              <a:cxn ang="0">
                <a:pos x="1646" y="172"/>
              </a:cxn>
            </a:cxnLst>
            <a:rect l="0" t="0" r="r" b="b"/>
            <a:pathLst>
              <a:path w="1646" h="192">
                <a:moveTo>
                  <a:pt x="0" y="192"/>
                </a:moveTo>
                <a:lnTo>
                  <a:pt x="0" y="0"/>
                </a:lnTo>
                <a:lnTo>
                  <a:pt x="1646" y="1"/>
                </a:lnTo>
                <a:lnTo>
                  <a:pt x="1646" y="172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9959" name="Freeform 23"/>
          <p:cNvSpPr>
            <a:spLocks/>
          </p:cNvSpPr>
          <p:nvPr/>
        </p:nvSpPr>
        <p:spPr bwMode="auto">
          <a:xfrm>
            <a:off x="2281238" y="5087938"/>
            <a:ext cx="4043362" cy="276225"/>
          </a:xfrm>
          <a:custGeom>
            <a:avLst/>
            <a:gdLst/>
            <a:ahLst/>
            <a:cxnLst>
              <a:cxn ang="0">
                <a:pos x="3" y="174"/>
              </a:cxn>
              <a:cxn ang="0">
                <a:pos x="0" y="0"/>
              </a:cxn>
              <a:cxn ang="0">
                <a:pos x="2547" y="2"/>
              </a:cxn>
              <a:cxn ang="0">
                <a:pos x="2547" y="162"/>
              </a:cxn>
            </a:cxnLst>
            <a:rect l="0" t="0" r="r" b="b"/>
            <a:pathLst>
              <a:path w="2547" h="174">
                <a:moveTo>
                  <a:pt x="3" y="174"/>
                </a:moveTo>
                <a:lnTo>
                  <a:pt x="0" y="0"/>
                </a:lnTo>
                <a:lnTo>
                  <a:pt x="2547" y="2"/>
                </a:lnTo>
                <a:lnTo>
                  <a:pt x="2547" y="162"/>
                </a:lnTo>
              </a:path>
            </a:pathLst>
          </a:custGeom>
          <a:noFill/>
          <a:ln w="38100" cap="flat" cmpd="sng">
            <a:solidFill>
              <a:schemeClr val="folHlink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9960" name="Text Box 24"/>
          <p:cNvSpPr txBox="1">
            <a:spLocks noChangeArrowheads="1"/>
          </p:cNvSpPr>
          <p:nvPr/>
        </p:nvSpPr>
        <p:spPr bwMode="auto">
          <a:xfrm>
            <a:off x="6553200" y="4410075"/>
            <a:ext cx="2971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用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逗号 </a:t>
            </a:r>
            <a:r>
              <a:rPr lang="zh-CN" altLang="en-US" sz="2400">
                <a:latin typeface="Times New Roman" pitchFamily="18" charset="0"/>
              </a:rPr>
              <a:t>将符号位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和数值部分隔开</a:t>
            </a:r>
          </a:p>
        </p:txBody>
      </p:sp>
      <p:sp>
        <p:nvSpPr>
          <p:cNvPr id="679961" name="Freeform 25"/>
          <p:cNvSpPr>
            <a:spLocks/>
          </p:cNvSpPr>
          <p:nvPr/>
        </p:nvSpPr>
        <p:spPr bwMode="auto">
          <a:xfrm>
            <a:off x="6505575" y="5211763"/>
            <a:ext cx="1524000" cy="838200"/>
          </a:xfrm>
          <a:custGeom>
            <a:avLst/>
            <a:gdLst/>
            <a:ahLst/>
            <a:cxnLst>
              <a:cxn ang="0">
                <a:pos x="960" y="0"/>
              </a:cxn>
              <a:cxn ang="0">
                <a:pos x="960" y="528"/>
              </a:cxn>
              <a:cxn ang="0">
                <a:pos x="0" y="528"/>
              </a:cxn>
              <a:cxn ang="0">
                <a:pos x="0" y="288"/>
              </a:cxn>
            </a:cxnLst>
            <a:rect l="0" t="0" r="r" b="b"/>
            <a:pathLst>
              <a:path w="960" h="528">
                <a:moveTo>
                  <a:pt x="960" y="0"/>
                </a:moveTo>
                <a:lnTo>
                  <a:pt x="960" y="528"/>
                </a:lnTo>
                <a:lnTo>
                  <a:pt x="0" y="528"/>
                </a:lnTo>
                <a:lnTo>
                  <a:pt x="0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9962" name="Freeform 26"/>
          <p:cNvSpPr>
            <a:spLocks/>
          </p:cNvSpPr>
          <p:nvPr/>
        </p:nvSpPr>
        <p:spPr bwMode="auto">
          <a:xfrm>
            <a:off x="5029200" y="4602163"/>
            <a:ext cx="1544638" cy="304800"/>
          </a:xfrm>
          <a:custGeom>
            <a:avLst/>
            <a:gdLst/>
            <a:ahLst/>
            <a:cxnLst>
              <a:cxn ang="0">
                <a:pos x="973" y="187"/>
              </a:cxn>
              <a:cxn ang="0">
                <a:pos x="0" y="192"/>
              </a:cxn>
              <a:cxn ang="0">
                <a:pos x="0" y="0"/>
              </a:cxn>
            </a:cxnLst>
            <a:rect l="0" t="0" r="r" b="b"/>
            <a:pathLst>
              <a:path w="973" h="192">
                <a:moveTo>
                  <a:pt x="973" y="187"/>
                </a:move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79963" name="Rectangle 2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79964" name="AutoShape 2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478713" y="3382963"/>
            <a:ext cx="827087" cy="1036637"/>
            <a:chOff x="4711" y="2131"/>
            <a:chExt cx="521" cy="65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711" y="2131"/>
              <a:ext cx="521" cy="653"/>
              <a:chOff x="4711" y="2131"/>
              <a:chExt cx="521" cy="653"/>
            </a:xfrm>
          </p:grpSpPr>
          <p:sp>
            <p:nvSpPr>
              <p:cNvPr id="685060" name="Text Box 4"/>
              <p:cNvSpPr txBox="1">
                <a:spLocks noChangeArrowheads="1"/>
              </p:cNvSpPr>
              <p:nvPr/>
            </p:nvSpPr>
            <p:spPr bwMode="auto">
              <a:xfrm>
                <a:off x="4711" y="2131"/>
                <a:ext cx="52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- 12</a:t>
                </a:r>
              </a:p>
            </p:txBody>
          </p:sp>
          <p:sp>
            <p:nvSpPr>
              <p:cNvPr id="685061" name="Text Box 5"/>
              <p:cNvSpPr txBox="1">
                <a:spLocks noChangeArrowheads="1"/>
              </p:cNvSpPr>
              <p:nvPr/>
            </p:nvSpPr>
            <p:spPr bwMode="auto">
              <a:xfrm>
                <a:off x="4988" y="2419"/>
                <a:ext cx="2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685062" name="Line 6"/>
            <p:cNvSpPr>
              <a:spLocks noChangeShapeType="1"/>
            </p:cNvSpPr>
            <p:nvPr/>
          </p:nvSpPr>
          <p:spPr bwMode="auto">
            <a:xfrm>
              <a:off x="4783" y="2448"/>
              <a:ext cx="4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533400" y="1295400"/>
            <a:ext cx="304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(1) 补的概念</a:t>
            </a:r>
          </a:p>
        </p:txBody>
      </p:sp>
      <p:sp>
        <p:nvSpPr>
          <p:cNvPr id="685064" name="Text Box 8"/>
          <p:cNvSpPr txBox="1">
            <a:spLocks noChangeArrowheads="1"/>
          </p:cNvSpPr>
          <p:nvPr/>
        </p:nvSpPr>
        <p:spPr bwMode="auto">
          <a:xfrm>
            <a:off x="990600" y="2062163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时钟</a:t>
            </a:r>
          </a:p>
        </p:txBody>
      </p:sp>
      <p:sp>
        <p:nvSpPr>
          <p:cNvPr id="685065" name="Text Box 9"/>
          <p:cNvSpPr txBox="1">
            <a:spLocks noChangeArrowheads="1"/>
          </p:cNvSpPr>
          <p:nvPr/>
        </p:nvSpPr>
        <p:spPr bwMode="auto">
          <a:xfrm>
            <a:off x="3048000" y="20574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逆时针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545013" y="2209800"/>
            <a:ext cx="712787" cy="1417638"/>
            <a:chOff x="3264" y="1939"/>
            <a:chExt cx="449" cy="893"/>
          </a:xfrm>
        </p:grpSpPr>
        <p:sp>
          <p:nvSpPr>
            <p:cNvPr id="685067" name="Text Box 11"/>
            <p:cNvSpPr txBox="1">
              <a:spLocks noChangeArrowheads="1"/>
            </p:cNvSpPr>
            <p:nvPr/>
          </p:nvSpPr>
          <p:spPr bwMode="auto">
            <a:xfrm>
              <a:off x="3264" y="2179"/>
              <a:ext cx="39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- 3</a:t>
              </a:r>
            </a:p>
          </p:txBody>
        </p:sp>
        <p:sp>
          <p:nvSpPr>
            <p:cNvPr id="685068" name="Line 12"/>
            <p:cNvSpPr>
              <a:spLocks noChangeShapeType="1"/>
            </p:cNvSpPr>
            <p:nvPr/>
          </p:nvSpPr>
          <p:spPr bwMode="auto">
            <a:xfrm>
              <a:off x="3264" y="2496"/>
              <a:ext cx="4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5069" name="Text Box 13"/>
            <p:cNvSpPr txBox="1">
              <a:spLocks noChangeArrowheads="1"/>
            </p:cNvSpPr>
            <p:nvPr/>
          </p:nvSpPr>
          <p:spPr bwMode="auto">
            <a:xfrm>
              <a:off x="3413" y="1939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85070" name="Text Box 14"/>
            <p:cNvSpPr txBox="1">
              <a:spLocks noChangeArrowheads="1"/>
            </p:cNvSpPr>
            <p:nvPr/>
          </p:nvSpPr>
          <p:spPr bwMode="auto">
            <a:xfrm>
              <a:off x="3413" y="2467"/>
              <a:ext cx="2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85071" name="Text Box 15"/>
          <p:cNvSpPr txBox="1">
            <a:spLocks noChangeArrowheads="1"/>
          </p:cNvSpPr>
          <p:nvPr/>
        </p:nvSpPr>
        <p:spPr bwMode="auto">
          <a:xfrm>
            <a:off x="5991225" y="2057400"/>
            <a:ext cx="1857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顺时针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85075" y="2133600"/>
            <a:ext cx="720725" cy="1417638"/>
            <a:chOff x="4778" y="1344"/>
            <a:chExt cx="454" cy="893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778" y="1344"/>
              <a:ext cx="454" cy="893"/>
              <a:chOff x="4778" y="1344"/>
              <a:chExt cx="454" cy="893"/>
            </a:xfrm>
          </p:grpSpPr>
          <p:sp>
            <p:nvSpPr>
              <p:cNvPr id="685074" name="Text Box 18"/>
              <p:cNvSpPr txBox="1">
                <a:spLocks noChangeArrowheads="1"/>
              </p:cNvSpPr>
              <p:nvPr/>
            </p:nvSpPr>
            <p:spPr bwMode="auto">
              <a:xfrm>
                <a:off x="4778" y="1584"/>
                <a:ext cx="45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+ 9</a:t>
                </a:r>
              </a:p>
            </p:txBody>
          </p:sp>
          <p:sp>
            <p:nvSpPr>
              <p:cNvPr id="685075" name="Text Box 19"/>
              <p:cNvSpPr txBox="1">
                <a:spLocks noChangeArrowheads="1"/>
              </p:cNvSpPr>
              <p:nvPr/>
            </p:nvSpPr>
            <p:spPr bwMode="auto">
              <a:xfrm>
                <a:off x="4924" y="1344"/>
                <a:ext cx="30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 6</a:t>
                </a:r>
              </a:p>
            </p:txBody>
          </p:sp>
          <p:sp>
            <p:nvSpPr>
              <p:cNvPr id="685076" name="Text Box 20"/>
              <p:cNvSpPr txBox="1">
                <a:spLocks noChangeArrowheads="1"/>
              </p:cNvSpPr>
              <p:nvPr/>
            </p:nvSpPr>
            <p:spPr bwMode="auto">
              <a:xfrm>
                <a:off x="4860" y="1872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>
                    <a:latin typeface="Times New Roman" pitchFamily="18" charset="0"/>
                  </a:rPr>
                  <a:t>15</a:t>
                </a:r>
              </a:p>
            </p:txBody>
          </p:sp>
        </p:grpSp>
        <p:sp>
          <p:nvSpPr>
            <p:cNvPr id="685077" name="Line 21"/>
            <p:cNvSpPr>
              <a:spLocks noChangeShapeType="1"/>
            </p:cNvSpPr>
            <p:nvPr/>
          </p:nvSpPr>
          <p:spPr bwMode="auto">
            <a:xfrm>
              <a:off x="4783" y="1901"/>
              <a:ext cx="4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5078" name="Text Box 22"/>
          <p:cNvSpPr txBox="1">
            <a:spLocks noChangeArrowheads="1"/>
          </p:cNvSpPr>
          <p:nvPr/>
        </p:nvSpPr>
        <p:spPr bwMode="auto">
          <a:xfrm>
            <a:off x="228600" y="425450"/>
            <a:ext cx="480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补码表示法</a:t>
            </a: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508125" y="3505200"/>
            <a:ext cx="3597275" cy="519113"/>
            <a:chOff x="950" y="2640"/>
            <a:chExt cx="2266" cy="327"/>
          </a:xfrm>
        </p:grpSpPr>
        <p:sp>
          <p:nvSpPr>
            <p:cNvPr id="685080" name="Text Box 24"/>
            <p:cNvSpPr txBox="1">
              <a:spLocks noChangeArrowheads="1"/>
            </p:cNvSpPr>
            <p:nvPr/>
          </p:nvSpPr>
          <p:spPr bwMode="auto">
            <a:xfrm>
              <a:off x="950" y="2640"/>
              <a:ext cx="22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可见    3 可用 + 9 代替</a:t>
              </a:r>
            </a:p>
          </p:txBody>
        </p:sp>
        <p:sp>
          <p:nvSpPr>
            <p:cNvPr id="685081" name="Line 25"/>
            <p:cNvSpPr>
              <a:spLocks noChangeShapeType="1"/>
            </p:cNvSpPr>
            <p:nvPr/>
          </p:nvSpPr>
          <p:spPr bwMode="auto">
            <a:xfrm>
              <a:off x="1536" y="280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1508125" y="4648200"/>
            <a:ext cx="4357688" cy="519113"/>
            <a:chOff x="950" y="3072"/>
            <a:chExt cx="2745" cy="327"/>
          </a:xfrm>
        </p:grpSpPr>
        <p:sp>
          <p:nvSpPr>
            <p:cNvPr id="685083" name="Text Box 27"/>
            <p:cNvSpPr txBox="1">
              <a:spLocks noChangeArrowheads="1"/>
            </p:cNvSpPr>
            <p:nvPr/>
          </p:nvSpPr>
          <p:spPr bwMode="auto">
            <a:xfrm>
              <a:off x="950" y="3072"/>
              <a:ext cx="27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记作    3 ≡ + 9 （</a:t>
              </a:r>
              <a:r>
                <a:rPr lang="en-US" altLang="zh-CN" sz="2800">
                  <a:latin typeface="Times New Roman" pitchFamily="18" charset="0"/>
                </a:rPr>
                <a:t>mod 12）</a:t>
              </a:r>
            </a:p>
          </p:txBody>
        </p:sp>
        <p:sp>
          <p:nvSpPr>
            <p:cNvPr id="685084" name="Line 28"/>
            <p:cNvSpPr>
              <a:spLocks noChangeShapeType="1"/>
            </p:cNvSpPr>
            <p:nvPr/>
          </p:nvSpPr>
          <p:spPr bwMode="auto">
            <a:xfrm>
              <a:off x="1536" y="3239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508125" y="5334000"/>
            <a:ext cx="4357688" cy="519113"/>
            <a:chOff x="950" y="3504"/>
            <a:chExt cx="2745" cy="327"/>
          </a:xfrm>
        </p:grpSpPr>
        <p:sp>
          <p:nvSpPr>
            <p:cNvPr id="685086" name="Text Box 30"/>
            <p:cNvSpPr txBox="1">
              <a:spLocks noChangeArrowheads="1"/>
            </p:cNvSpPr>
            <p:nvPr/>
          </p:nvSpPr>
          <p:spPr bwMode="auto">
            <a:xfrm>
              <a:off x="950" y="3504"/>
              <a:ext cx="27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同理    4 ≡ + 8 （</a:t>
              </a:r>
              <a:r>
                <a:rPr lang="en-US" altLang="zh-CN" sz="2800">
                  <a:latin typeface="Times New Roman" pitchFamily="18" charset="0"/>
                </a:rPr>
                <a:t>mod 12）</a:t>
              </a:r>
            </a:p>
          </p:txBody>
        </p:sp>
        <p:sp>
          <p:nvSpPr>
            <p:cNvPr id="685087" name="Line 31"/>
            <p:cNvSpPr>
              <a:spLocks noChangeShapeType="1"/>
            </p:cNvSpPr>
            <p:nvPr/>
          </p:nvSpPr>
          <p:spPr bwMode="auto">
            <a:xfrm>
              <a:off x="1536" y="368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2311400" y="6021388"/>
            <a:ext cx="3554413" cy="519112"/>
            <a:chOff x="1456" y="3793"/>
            <a:chExt cx="2239" cy="327"/>
          </a:xfrm>
        </p:grpSpPr>
        <p:sp>
          <p:nvSpPr>
            <p:cNvPr id="685089" name="Text Box 33"/>
            <p:cNvSpPr txBox="1">
              <a:spLocks noChangeArrowheads="1"/>
            </p:cNvSpPr>
            <p:nvPr/>
          </p:nvSpPr>
          <p:spPr bwMode="auto">
            <a:xfrm>
              <a:off x="1456" y="3793"/>
              <a:ext cx="22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5 ≡ + 7 （</a:t>
              </a:r>
              <a:r>
                <a:rPr lang="en-US" altLang="zh-CN" sz="2800">
                  <a:latin typeface="Times New Roman" pitchFamily="18" charset="0"/>
                </a:rPr>
                <a:t>mod 12）</a:t>
              </a:r>
            </a:p>
          </p:txBody>
        </p:sp>
        <p:sp>
          <p:nvSpPr>
            <p:cNvPr id="685090" name="Line 34"/>
            <p:cNvSpPr>
              <a:spLocks noChangeShapeType="1"/>
            </p:cNvSpPr>
            <p:nvPr/>
          </p:nvSpPr>
          <p:spPr bwMode="auto">
            <a:xfrm>
              <a:off x="1536" y="3945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5091" name="AutoShape 35"/>
          <p:cNvSpPr>
            <a:spLocks noChangeArrowheads="1"/>
          </p:cNvSpPr>
          <p:nvPr/>
        </p:nvSpPr>
        <p:spPr bwMode="auto">
          <a:xfrm>
            <a:off x="6400800" y="4760913"/>
            <a:ext cx="1524000" cy="1044575"/>
          </a:xfrm>
          <a:prstGeom prst="wedgeRoundRectCallout">
            <a:avLst>
              <a:gd name="adj1" fmla="val 43231"/>
              <a:gd name="adj2" fmla="val -14741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4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时钟以</a:t>
            </a:r>
          </a:p>
          <a:p>
            <a:pPr>
              <a:spcBef>
                <a:spcPct val="0"/>
              </a:spcBef>
            </a:pPr>
            <a:r>
              <a:rPr lang="zh-CN" altLang="en-US" sz="14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12为模</a:t>
            </a:r>
          </a:p>
        </p:txBody>
      </p: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5149850" y="3519488"/>
            <a:ext cx="2470150" cy="519112"/>
            <a:chOff x="3244" y="2217"/>
            <a:chExt cx="1556" cy="327"/>
          </a:xfrm>
        </p:grpSpPr>
        <p:sp>
          <p:nvSpPr>
            <p:cNvPr id="685093" name="Text Box 37"/>
            <p:cNvSpPr txBox="1">
              <a:spLocks noChangeArrowheads="1"/>
            </p:cNvSpPr>
            <p:nvPr/>
          </p:nvSpPr>
          <p:spPr bwMode="auto">
            <a:xfrm>
              <a:off x="3244" y="2217"/>
              <a:ext cx="15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减法       加法</a:t>
              </a:r>
            </a:p>
          </p:txBody>
        </p:sp>
        <p:sp>
          <p:nvSpPr>
            <p:cNvPr id="685094" name="Line 38"/>
            <p:cNvSpPr>
              <a:spLocks noChangeShapeType="1"/>
            </p:cNvSpPr>
            <p:nvPr/>
          </p:nvSpPr>
          <p:spPr bwMode="auto">
            <a:xfrm>
              <a:off x="3792" y="2400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5096" name="Rectangle 4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85097" name="AutoShape 4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1524000" y="4029075"/>
            <a:ext cx="5486400" cy="519113"/>
            <a:chOff x="960" y="2538"/>
            <a:chExt cx="3456" cy="327"/>
          </a:xfrm>
        </p:grpSpPr>
        <p:sp>
          <p:nvSpPr>
            <p:cNvPr id="685095" name="Text Box 39"/>
            <p:cNvSpPr txBox="1">
              <a:spLocks noChangeArrowheads="1"/>
            </p:cNvSpPr>
            <p:nvPr/>
          </p:nvSpPr>
          <p:spPr bwMode="auto">
            <a:xfrm>
              <a:off x="960" y="2538"/>
              <a:ext cx="34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称 + 9 是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 3 </a:t>
              </a:r>
              <a:r>
                <a:rPr lang="zh-CN" altLang="en-US" sz="2800">
                  <a:latin typeface="Times New Roman" pitchFamily="18" charset="0"/>
                </a:rPr>
                <a:t>以 12 为模的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补数</a:t>
              </a:r>
            </a:p>
          </p:txBody>
        </p:sp>
        <p:sp>
          <p:nvSpPr>
            <p:cNvPr id="685098" name="Line 42"/>
            <p:cNvSpPr>
              <a:spLocks noChangeShapeType="1"/>
            </p:cNvSpPr>
            <p:nvPr/>
          </p:nvSpPr>
          <p:spPr bwMode="auto">
            <a:xfrm>
              <a:off x="1915" y="270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457200" y="188913"/>
            <a:ext cx="12160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结论 </a:t>
            </a:r>
          </a:p>
        </p:txBody>
      </p:sp>
      <p:sp>
        <p:nvSpPr>
          <p:cNvPr id="686083" name="Text Box 3"/>
          <p:cNvSpPr txBox="1">
            <a:spLocks noChangeArrowheads="1"/>
          </p:cNvSpPr>
          <p:nvPr/>
        </p:nvSpPr>
        <p:spPr bwMode="auto">
          <a:xfrm>
            <a:off x="381000" y="703263"/>
            <a:ext cx="6650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一个负数加上 </a:t>
            </a: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“模”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即得该负数的补数</a:t>
            </a:r>
          </a:p>
        </p:txBody>
      </p:sp>
      <p:sp>
        <p:nvSpPr>
          <p:cNvPr id="686084" name="Text Box 4"/>
          <p:cNvSpPr txBox="1">
            <a:spLocks noChangeArrowheads="1"/>
          </p:cNvSpPr>
          <p:nvPr/>
        </p:nvSpPr>
        <p:spPr bwMode="auto">
          <a:xfrm>
            <a:off x="381000" y="1447800"/>
            <a:ext cx="87630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一个正数和一个负数互为补数时 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   它们绝对值之和即为 </a:t>
            </a: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模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数</a:t>
            </a:r>
          </a:p>
        </p:txBody>
      </p:sp>
      <p:sp>
        <p:nvSpPr>
          <p:cNvPr id="686085" name="Text Box 5"/>
          <p:cNvSpPr txBox="1">
            <a:spLocks noChangeArrowheads="1"/>
          </p:cNvSpPr>
          <p:nvPr/>
        </p:nvSpPr>
        <p:spPr bwMode="auto">
          <a:xfrm>
            <a:off x="898525" y="2532063"/>
            <a:ext cx="3817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计数器</a:t>
            </a:r>
            <a:r>
              <a:rPr lang="zh-CN" altLang="en-US" sz="2800">
                <a:latin typeface="Times New Roman" pitchFamily="18" charset="0"/>
              </a:rPr>
              <a:t>（模 16）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581400" y="3398838"/>
            <a:ext cx="1447800" cy="579437"/>
            <a:chOff x="2256" y="2064"/>
            <a:chExt cx="912" cy="365"/>
          </a:xfrm>
        </p:grpSpPr>
        <p:sp>
          <p:nvSpPr>
            <p:cNvPr id="686087" name="Text Box 7"/>
            <p:cNvSpPr txBox="1">
              <a:spLocks noChangeArrowheads="1"/>
            </p:cNvSpPr>
            <p:nvPr/>
          </p:nvSpPr>
          <p:spPr bwMode="auto">
            <a:xfrm>
              <a:off x="2256" y="2064"/>
              <a:ext cx="8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3200">
                  <a:latin typeface="Times New Roman" pitchFamily="18" charset="0"/>
                </a:rPr>
                <a:t> 1011</a:t>
              </a:r>
            </a:p>
          </p:txBody>
        </p:sp>
        <p:sp>
          <p:nvSpPr>
            <p:cNvPr id="686088" name="Line 8"/>
            <p:cNvSpPr>
              <a:spLocks noChangeShapeType="1"/>
            </p:cNvSpPr>
            <p:nvPr/>
          </p:nvSpPr>
          <p:spPr bwMode="auto">
            <a:xfrm>
              <a:off x="2261" y="2381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6089" name="Text Box 9"/>
          <p:cNvSpPr txBox="1">
            <a:spLocks noChangeArrowheads="1"/>
          </p:cNvSpPr>
          <p:nvPr/>
        </p:nvSpPr>
        <p:spPr bwMode="auto">
          <a:xfrm>
            <a:off x="3902075" y="30178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1011</a:t>
            </a:r>
          </a:p>
        </p:txBody>
      </p:sp>
      <p:sp>
        <p:nvSpPr>
          <p:cNvPr id="686090" name="Text Box 10"/>
          <p:cNvSpPr txBox="1">
            <a:spLocks noChangeArrowheads="1"/>
          </p:cNvSpPr>
          <p:nvPr/>
        </p:nvSpPr>
        <p:spPr bwMode="auto">
          <a:xfrm>
            <a:off x="3902075" y="38560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0000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221413" y="3398838"/>
            <a:ext cx="1474787" cy="579437"/>
            <a:chOff x="3919" y="2064"/>
            <a:chExt cx="929" cy="365"/>
          </a:xfrm>
        </p:grpSpPr>
        <p:sp>
          <p:nvSpPr>
            <p:cNvPr id="686092" name="Text Box 12"/>
            <p:cNvSpPr txBox="1">
              <a:spLocks noChangeArrowheads="1"/>
            </p:cNvSpPr>
            <p:nvPr/>
          </p:nvSpPr>
          <p:spPr bwMode="auto">
            <a:xfrm>
              <a:off x="3919" y="2064"/>
              <a:ext cx="83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+ 0101</a:t>
              </a:r>
            </a:p>
          </p:txBody>
        </p:sp>
        <p:sp>
          <p:nvSpPr>
            <p:cNvPr id="686093" name="Line 13"/>
            <p:cNvSpPr>
              <a:spLocks noChangeShapeType="1"/>
            </p:cNvSpPr>
            <p:nvPr/>
          </p:nvSpPr>
          <p:spPr bwMode="auto">
            <a:xfrm>
              <a:off x="3941" y="2381"/>
              <a:ext cx="90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6094" name="Text Box 14"/>
          <p:cNvSpPr txBox="1">
            <a:spLocks noChangeArrowheads="1"/>
          </p:cNvSpPr>
          <p:nvPr/>
        </p:nvSpPr>
        <p:spPr bwMode="auto">
          <a:xfrm>
            <a:off x="6453188" y="3017838"/>
            <a:ext cx="1098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 1011</a:t>
            </a:r>
          </a:p>
        </p:txBody>
      </p:sp>
      <p:sp>
        <p:nvSpPr>
          <p:cNvPr id="686095" name="Text Box 15"/>
          <p:cNvSpPr txBox="1">
            <a:spLocks noChangeArrowheads="1"/>
          </p:cNvSpPr>
          <p:nvPr/>
        </p:nvSpPr>
        <p:spPr bwMode="auto">
          <a:xfrm>
            <a:off x="6351588" y="3856038"/>
            <a:ext cx="1200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10000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870325" y="2503488"/>
            <a:ext cx="4302125" cy="579437"/>
            <a:chOff x="2438" y="1500"/>
            <a:chExt cx="2710" cy="365"/>
          </a:xfrm>
        </p:grpSpPr>
        <p:sp>
          <p:nvSpPr>
            <p:cNvPr id="686097" name="Text Box 17"/>
            <p:cNvSpPr txBox="1">
              <a:spLocks noChangeArrowheads="1"/>
            </p:cNvSpPr>
            <p:nvPr/>
          </p:nvSpPr>
          <p:spPr bwMode="auto">
            <a:xfrm>
              <a:off x="2438" y="1500"/>
              <a:ext cx="271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1011        0000 ？</a:t>
              </a:r>
            </a:p>
          </p:txBody>
        </p:sp>
        <p:sp>
          <p:nvSpPr>
            <p:cNvPr id="686098" name="Line 18"/>
            <p:cNvSpPr>
              <a:spLocks noChangeShapeType="1"/>
            </p:cNvSpPr>
            <p:nvPr/>
          </p:nvSpPr>
          <p:spPr bwMode="auto">
            <a:xfrm>
              <a:off x="3024" y="1680"/>
              <a:ext cx="4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122363" y="4541838"/>
            <a:ext cx="4575175" cy="519112"/>
            <a:chOff x="707" y="2784"/>
            <a:chExt cx="2882" cy="327"/>
          </a:xfrm>
        </p:grpSpPr>
        <p:sp>
          <p:nvSpPr>
            <p:cNvPr id="686100" name="Text Box 20"/>
            <p:cNvSpPr txBox="1">
              <a:spLocks noChangeArrowheads="1"/>
            </p:cNvSpPr>
            <p:nvPr/>
          </p:nvSpPr>
          <p:spPr bwMode="auto">
            <a:xfrm>
              <a:off x="707" y="2784"/>
              <a:ext cx="28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可见   1011 可用 + 0101 代替</a:t>
              </a:r>
            </a:p>
          </p:txBody>
        </p:sp>
        <p:sp>
          <p:nvSpPr>
            <p:cNvPr id="686101" name="Line 21"/>
            <p:cNvSpPr>
              <a:spLocks noChangeShapeType="1"/>
            </p:cNvSpPr>
            <p:nvPr/>
          </p:nvSpPr>
          <p:spPr bwMode="auto">
            <a:xfrm>
              <a:off x="1248" y="2951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116013" y="5711825"/>
            <a:ext cx="2441575" cy="519113"/>
            <a:chOff x="703" y="3521"/>
            <a:chExt cx="1538" cy="327"/>
          </a:xfrm>
        </p:grpSpPr>
        <p:sp>
          <p:nvSpPr>
            <p:cNvPr id="686103" name="Text Box 23"/>
            <p:cNvSpPr txBox="1">
              <a:spLocks noChangeArrowheads="1"/>
            </p:cNvSpPr>
            <p:nvPr/>
          </p:nvSpPr>
          <p:spPr bwMode="auto">
            <a:xfrm>
              <a:off x="703" y="3521"/>
              <a:ext cx="15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同理     011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686104" name="Line 24"/>
            <p:cNvSpPr>
              <a:spLocks noChangeShapeType="1"/>
            </p:cNvSpPr>
            <p:nvPr/>
          </p:nvSpPr>
          <p:spPr bwMode="auto">
            <a:xfrm>
              <a:off x="1333" y="370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652588" y="6294438"/>
            <a:ext cx="1911350" cy="519112"/>
            <a:chOff x="1041" y="3888"/>
            <a:chExt cx="1204" cy="327"/>
          </a:xfrm>
        </p:grpSpPr>
        <p:sp>
          <p:nvSpPr>
            <p:cNvPr id="686106" name="Text Box 26"/>
            <p:cNvSpPr txBox="1">
              <a:spLocks noChangeArrowheads="1"/>
            </p:cNvSpPr>
            <p:nvPr/>
          </p:nvSpPr>
          <p:spPr bwMode="auto">
            <a:xfrm>
              <a:off x="1041" y="3888"/>
              <a:ext cx="12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0.1001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686107" name="Line 27"/>
            <p:cNvSpPr>
              <a:spLocks noChangeShapeType="1"/>
            </p:cNvSpPr>
            <p:nvPr/>
          </p:nvSpPr>
          <p:spPr bwMode="auto">
            <a:xfrm>
              <a:off x="1056" y="4065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6400800" y="3932238"/>
            <a:ext cx="1562100" cy="1371600"/>
            <a:chOff x="4368" y="2352"/>
            <a:chExt cx="984" cy="864"/>
          </a:xfrm>
        </p:grpSpPr>
        <p:sp>
          <p:nvSpPr>
            <p:cNvPr id="686109" name="Text Box 29"/>
            <p:cNvSpPr txBox="1">
              <a:spLocks noChangeArrowheads="1"/>
            </p:cNvSpPr>
            <p:nvPr/>
          </p:nvSpPr>
          <p:spPr bwMode="auto">
            <a:xfrm>
              <a:off x="4464" y="2928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自然去掉</a:t>
              </a:r>
            </a:p>
          </p:txBody>
        </p:sp>
        <p:sp>
          <p:nvSpPr>
            <p:cNvPr id="686110" name="AutoShape 30"/>
            <p:cNvSpPr>
              <a:spLocks noChangeArrowheads="1"/>
            </p:cNvSpPr>
            <p:nvPr/>
          </p:nvSpPr>
          <p:spPr bwMode="auto">
            <a:xfrm>
              <a:off x="4368" y="2352"/>
              <a:ext cx="144" cy="288"/>
            </a:xfrm>
            <a:prstGeom prst="wedgeRoundRectCallout">
              <a:avLst>
                <a:gd name="adj1" fmla="val 347222"/>
                <a:gd name="adj2" fmla="val 153472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686111" name="Rectangle 3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1122363" y="5110163"/>
            <a:ext cx="7762875" cy="544512"/>
            <a:chOff x="707" y="3219"/>
            <a:chExt cx="4890" cy="343"/>
          </a:xfrm>
        </p:grpSpPr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707" y="3219"/>
              <a:ext cx="1674" cy="327"/>
              <a:chOff x="707" y="3142"/>
              <a:chExt cx="1674" cy="327"/>
            </a:xfrm>
          </p:grpSpPr>
          <p:sp>
            <p:nvSpPr>
              <p:cNvPr id="686114" name="Text Box 34"/>
              <p:cNvSpPr txBox="1">
                <a:spLocks noChangeArrowheads="1"/>
              </p:cNvSpPr>
              <p:nvPr/>
            </p:nvSpPr>
            <p:spPr bwMode="auto">
              <a:xfrm>
                <a:off x="707" y="3142"/>
                <a:ext cx="167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记作   1011</a:t>
                </a:r>
                <a:endParaRPr lang="en-US" altLang="zh-CN" sz="2800">
                  <a:latin typeface="Times New Roman" pitchFamily="18" charset="0"/>
                </a:endParaRPr>
              </a:p>
            </p:txBody>
          </p:sp>
          <p:sp>
            <p:nvSpPr>
              <p:cNvPr id="686115" name="Line 35"/>
              <p:cNvSpPr>
                <a:spLocks noChangeShapeType="1"/>
              </p:cNvSpPr>
              <p:nvPr/>
            </p:nvSpPr>
            <p:spPr bwMode="auto">
              <a:xfrm>
                <a:off x="1248" y="331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86116" name="Text Box 36"/>
            <p:cNvSpPr txBox="1">
              <a:spLocks noChangeArrowheads="1"/>
            </p:cNvSpPr>
            <p:nvPr/>
          </p:nvSpPr>
          <p:spPr bwMode="auto">
            <a:xfrm>
              <a:off x="2925" y="3235"/>
              <a:ext cx="2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</a:t>
              </a:r>
              <a:r>
                <a:rPr lang="en-US" altLang="zh-CN" sz="2800">
                  <a:latin typeface="Times New Roman" pitchFamily="18" charset="0"/>
                </a:rPr>
                <a:t>mod 2</a:t>
              </a:r>
              <a:r>
                <a:rPr lang="en-US" altLang="zh-CN" sz="2800" baseline="30000">
                  <a:latin typeface="Times New Roman" pitchFamily="18" charset="0"/>
                </a:rPr>
                <a:t>4</a:t>
              </a:r>
              <a:r>
                <a:rPr lang="en-US" altLang="zh-CN" sz="2800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686117" name="Text Box 37"/>
            <p:cNvSpPr txBox="1">
              <a:spLocks noChangeArrowheads="1"/>
            </p:cNvSpPr>
            <p:nvPr/>
          </p:nvSpPr>
          <p:spPr bwMode="auto">
            <a:xfrm>
              <a:off x="1796" y="3219"/>
              <a:ext cx="2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≡ + 0101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686118" name="Text Box 38"/>
          <p:cNvSpPr txBox="1">
            <a:spLocks noChangeArrowheads="1"/>
          </p:cNvSpPr>
          <p:nvPr/>
        </p:nvSpPr>
        <p:spPr bwMode="auto">
          <a:xfrm>
            <a:off x="4643438" y="5740400"/>
            <a:ext cx="36655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mod 2</a:t>
            </a:r>
            <a:r>
              <a:rPr lang="en-US" altLang="zh-CN" sz="2800" baseline="30000">
                <a:latin typeface="Times New Roman" pitchFamily="18" charset="0"/>
              </a:rPr>
              <a:t>3</a:t>
            </a:r>
            <a:r>
              <a:rPr lang="en-US" altLang="zh-CN" sz="2800">
                <a:latin typeface="Times New Roman" pitchFamily="18" charset="0"/>
              </a:rPr>
              <a:t>）</a:t>
            </a:r>
          </a:p>
        </p:txBody>
      </p:sp>
      <p:sp>
        <p:nvSpPr>
          <p:cNvPr id="686119" name="Text Box 39"/>
          <p:cNvSpPr txBox="1">
            <a:spLocks noChangeArrowheads="1"/>
          </p:cNvSpPr>
          <p:nvPr/>
        </p:nvSpPr>
        <p:spPr bwMode="auto">
          <a:xfrm>
            <a:off x="2851150" y="5740400"/>
            <a:ext cx="2441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≡ + 101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686120" name="Text Box 40"/>
          <p:cNvSpPr txBox="1">
            <a:spLocks noChangeArrowheads="1"/>
          </p:cNvSpPr>
          <p:nvPr/>
        </p:nvSpPr>
        <p:spPr bwMode="auto">
          <a:xfrm>
            <a:off x="4643438" y="6294438"/>
            <a:ext cx="33512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（</a:t>
            </a:r>
            <a:r>
              <a:rPr lang="en-US" altLang="zh-CN" sz="2800">
                <a:latin typeface="Times New Roman" pitchFamily="18" charset="0"/>
              </a:rPr>
              <a:t>mod 2）</a:t>
            </a:r>
          </a:p>
        </p:txBody>
      </p:sp>
      <p:sp>
        <p:nvSpPr>
          <p:cNvPr id="686121" name="Text Box 41"/>
          <p:cNvSpPr txBox="1">
            <a:spLocks noChangeArrowheads="1"/>
          </p:cNvSpPr>
          <p:nvPr/>
        </p:nvSpPr>
        <p:spPr bwMode="auto">
          <a:xfrm>
            <a:off x="2851150" y="6294438"/>
            <a:ext cx="1911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≡ + 1.0111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686122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(3) 补码定义</a:t>
            </a:r>
          </a:p>
        </p:txBody>
      </p:sp>
      <p:sp>
        <p:nvSpPr>
          <p:cNvPr id="688131" name="Text Box 3"/>
          <p:cNvSpPr txBox="1">
            <a:spLocks noChangeArrowheads="1"/>
          </p:cNvSpPr>
          <p:nvPr/>
        </p:nvSpPr>
        <p:spPr bwMode="auto">
          <a:xfrm>
            <a:off x="990600" y="10287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整数</a:t>
            </a:r>
          </a:p>
        </p:txBody>
      </p:sp>
      <p:sp>
        <p:nvSpPr>
          <p:cNvPr id="688132" name="Text Box 4"/>
          <p:cNvSpPr txBox="1">
            <a:spLocks noChangeArrowheads="1"/>
          </p:cNvSpPr>
          <p:nvPr/>
        </p:nvSpPr>
        <p:spPr bwMode="auto">
          <a:xfrm>
            <a:off x="1030288" y="2971800"/>
            <a:ext cx="1941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x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为真值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688133" name="Text Box 5"/>
          <p:cNvSpPr txBox="1">
            <a:spLocks noChangeArrowheads="1"/>
          </p:cNvSpPr>
          <p:nvPr/>
        </p:nvSpPr>
        <p:spPr bwMode="auto">
          <a:xfrm>
            <a:off x="3733800" y="29718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 dirty="0">
                <a:latin typeface="Times New Roman" pitchFamily="18" charset="0"/>
              </a:rPr>
              <a:t>n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zh-CN" altLang="en-US" sz="2400" dirty="0">
                <a:latin typeface="Times New Roman" pitchFamily="18" charset="0"/>
              </a:rPr>
              <a:t>为整数的位数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90600" y="1447800"/>
            <a:ext cx="7458075" cy="1311275"/>
            <a:chOff x="624" y="912"/>
            <a:chExt cx="4698" cy="826"/>
          </a:xfrm>
        </p:grpSpPr>
        <p:sp>
          <p:nvSpPr>
            <p:cNvPr id="688135" name="Text Box 7"/>
            <p:cNvSpPr txBox="1">
              <a:spLocks noChangeArrowheads="1"/>
            </p:cNvSpPr>
            <p:nvPr/>
          </p:nvSpPr>
          <p:spPr bwMode="auto">
            <a:xfrm>
              <a:off x="624" y="1152"/>
              <a:ext cx="7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</a:t>
              </a:r>
            </a:p>
          </p:txBody>
        </p:sp>
        <p:sp>
          <p:nvSpPr>
            <p:cNvPr id="688136" name="Text Box 8"/>
            <p:cNvSpPr txBox="1">
              <a:spLocks noChangeArrowheads="1"/>
            </p:cNvSpPr>
            <p:nvPr/>
          </p:nvSpPr>
          <p:spPr bwMode="auto">
            <a:xfrm>
              <a:off x="1567" y="912"/>
              <a:ext cx="27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0，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     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＞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</a:t>
              </a:r>
              <a:r>
                <a:rPr lang="en-US" altLang="zh-CN" sz="2400">
                  <a:latin typeface="Times New Roman" pitchFamily="18" charset="0"/>
                </a:rPr>
                <a:t>≥</a:t>
              </a:r>
              <a:r>
                <a:rPr lang="en-US" altLang="zh-CN" sz="2800">
                  <a:latin typeface="Times New Roman" pitchFamily="18" charset="0"/>
                </a:rPr>
                <a:t>  0</a:t>
              </a:r>
            </a:p>
          </p:txBody>
        </p:sp>
        <p:sp>
          <p:nvSpPr>
            <p:cNvPr id="688137" name="Text Box 9"/>
            <p:cNvSpPr txBox="1">
              <a:spLocks noChangeArrowheads="1"/>
            </p:cNvSpPr>
            <p:nvPr/>
          </p:nvSpPr>
          <p:spPr bwMode="auto">
            <a:xfrm>
              <a:off x="1577" y="1411"/>
              <a:ext cx="37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 baseline="45000">
                  <a:latin typeface="Times New Roman" pitchFamily="18" charset="0"/>
                </a:rPr>
                <a:t>+1</a:t>
              </a:r>
              <a:r>
                <a:rPr lang="en-US" altLang="zh-CN" sz="2800">
                  <a:latin typeface="Times New Roman" pitchFamily="18" charset="0"/>
                </a:rPr>
                <a:t> +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 0 </a:t>
              </a:r>
              <a:r>
                <a:rPr lang="en-US" altLang="zh-CN" sz="20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＞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</a:t>
              </a:r>
              <a:r>
                <a:rPr lang="en-US" altLang="zh-CN" sz="2400">
                  <a:latin typeface="Times New Roman" pitchFamily="18" charset="0"/>
                </a:rPr>
                <a:t>≥</a:t>
              </a:r>
              <a:r>
                <a:rPr lang="en-US" altLang="zh-CN" sz="2800">
                  <a:latin typeface="Times New Roman" pitchFamily="18" charset="0"/>
                </a:rPr>
                <a:t>   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（mod 2</a:t>
              </a:r>
              <a:r>
                <a:rPr lang="en-US" altLang="zh-CN" sz="2800" i="1" baseline="45000">
                  <a:latin typeface="Times New Roman" pitchFamily="18" charset="0"/>
                </a:rPr>
                <a:t>n</a:t>
              </a:r>
              <a:r>
                <a:rPr lang="en-US" altLang="zh-CN" sz="2800" baseline="45000">
                  <a:latin typeface="Times New Roman" pitchFamily="18" charset="0"/>
                </a:rPr>
                <a:t>+1</a:t>
              </a:r>
              <a:r>
                <a:rPr lang="en-US" altLang="zh-CN" sz="2800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688138" name="AutoShape 10"/>
            <p:cNvSpPr>
              <a:spLocks/>
            </p:cNvSpPr>
            <p:nvPr/>
          </p:nvSpPr>
          <p:spPr bwMode="auto">
            <a:xfrm>
              <a:off x="1392" y="1026"/>
              <a:ext cx="144" cy="616"/>
            </a:xfrm>
            <a:prstGeom prst="leftBrace">
              <a:avLst>
                <a:gd name="adj1" fmla="val 3564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8139" name="Line 11"/>
            <p:cNvSpPr>
              <a:spLocks noChangeShapeType="1"/>
            </p:cNvSpPr>
            <p:nvPr/>
          </p:nvSpPr>
          <p:spPr bwMode="auto">
            <a:xfrm>
              <a:off x="3555" y="1575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8140" name="Text Box 12"/>
          <p:cNvSpPr txBox="1">
            <a:spLocks noChangeArrowheads="1"/>
          </p:cNvSpPr>
          <p:nvPr/>
        </p:nvSpPr>
        <p:spPr bwMode="auto">
          <a:xfrm>
            <a:off x="1058863" y="3733800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sp>
        <p:nvSpPr>
          <p:cNvPr id="688141" name="Text Box 13"/>
          <p:cNvSpPr txBox="1">
            <a:spLocks noChangeArrowheads="1"/>
          </p:cNvSpPr>
          <p:nvPr/>
        </p:nvSpPr>
        <p:spPr bwMode="auto">
          <a:xfrm>
            <a:off x="2362200" y="3733800"/>
            <a:ext cx="165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+1010</a:t>
            </a:r>
            <a:endParaRPr lang="zh-CN" altLang="en-US" sz="3200">
              <a:latin typeface="Times New Roman" pitchFamily="18" charset="0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775200" y="4471988"/>
            <a:ext cx="3911600" cy="519112"/>
            <a:chOff x="3008" y="2913"/>
            <a:chExt cx="2464" cy="327"/>
          </a:xfrm>
        </p:grpSpPr>
        <p:sp>
          <p:nvSpPr>
            <p:cNvPr id="688143" name="Text Box 15"/>
            <p:cNvSpPr txBox="1">
              <a:spLocks noChangeArrowheads="1"/>
            </p:cNvSpPr>
            <p:nvPr/>
          </p:nvSpPr>
          <p:spPr bwMode="auto">
            <a:xfrm>
              <a:off x="3008" y="2913"/>
              <a:ext cx="24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2800">
                  <a:latin typeface="Times New Roman" pitchFamily="18" charset="0"/>
                </a:rPr>
                <a:t> = 2</a:t>
              </a:r>
              <a:r>
                <a:rPr lang="zh-CN" altLang="en-US" sz="2800" baseline="45000">
                  <a:latin typeface="Times New Roman" pitchFamily="18" charset="0"/>
                </a:rPr>
                <a:t>7+1</a:t>
              </a:r>
              <a:r>
                <a:rPr lang="zh-CN" altLang="en-US" sz="2800">
                  <a:latin typeface="Times New Roman" pitchFamily="18" charset="0"/>
                </a:rPr>
                <a:t> +(   1011000 )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688144" name="Line 16"/>
            <p:cNvSpPr>
              <a:spLocks noChangeShapeType="1"/>
            </p:cNvSpPr>
            <p:nvPr/>
          </p:nvSpPr>
          <p:spPr bwMode="auto">
            <a:xfrm>
              <a:off x="4368" y="308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5546725" y="48768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1905000" y="4495800"/>
            <a:ext cx="309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0,1010</a:t>
            </a:r>
            <a:endParaRPr lang="zh-CN" altLang="en-US" sz="3200">
              <a:latin typeface="Times New Roman" pitchFamily="18" charset="0"/>
            </a:endParaRP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278438" y="3733800"/>
            <a:ext cx="2165350" cy="519113"/>
            <a:chOff x="1228" y="2913"/>
            <a:chExt cx="1364" cy="327"/>
          </a:xfrm>
        </p:grpSpPr>
        <p:sp>
          <p:nvSpPr>
            <p:cNvPr id="688148" name="Line 20"/>
            <p:cNvSpPr>
              <a:spLocks noChangeShapeType="1"/>
            </p:cNvSpPr>
            <p:nvPr/>
          </p:nvSpPr>
          <p:spPr bwMode="auto">
            <a:xfrm>
              <a:off x="1639" y="3083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8149" name="Text Box 21"/>
            <p:cNvSpPr txBox="1">
              <a:spLocks noChangeArrowheads="1"/>
            </p:cNvSpPr>
            <p:nvPr/>
          </p:nvSpPr>
          <p:spPr bwMode="auto">
            <a:xfrm>
              <a:off x="1228" y="2913"/>
              <a:ext cx="13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=   1011000</a:t>
              </a: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5924550" y="5791200"/>
            <a:ext cx="1695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1,0101000</a:t>
            </a:r>
          </a:p>
        </p:txBody>
      </p:sp>
      <p:sp>
        <p:nvSpPr>
          <p:cNvPr id="688151" name="Freeform 23"/>
          <p:cNvSpPr>
            <a:spLocks/>
          </p:cNvSpPr>
          <p:nvPr/>
        </p:nvSpPr>
        <p:spPr bwMode="auto">
          <a:xfrm>
            <a:off x="4211638" y="6237288"/>
            <a:ext cx="2036762" cy="468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" y="3"/>
              </a:cxn>
              <a:cxn ang="0">
                <a:pos x="157" y="300"/>
              </a:cxn>
              <a:cxn ang="0">
                <a:pos x="1314" y="300"/>
              </a:cxn>
              <a:cxn ang="0">
                <a:pos x="1314" y="48"/>
              </a:cxn>
            </a:cxnLst>
            <a:rect l="0" t="0" r="r" b="b"/>
            <a:pathLst>
              <a:path w="1314" h="300">
                <a:moveTo>
                  <a:pt x="0" y="0"/>
                </a:moveTo>
                <a:lnTo>
                  <a:pt x="156" y="3"/>
                </a:lnTo>
                <a:lnTo>
                  <a:pt x="157" y="300"/>
                </a:lnTo>
                <a:lnTo>
                  <a:pt x="1314" y="300"/>
                </a:lnTo>
                <a:lnTo>
                  <a:pt x="1314" y="4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8152" name="Text Box 24"/>
          <p:cNvSpPr txBox="1">
            <a:spLocks noChangeArrowheads="1"/>
          </p:cNvSpPr>
          <p:nvPr/>
        </p:nvSpPr>
        <p:spPr bwMode="auto">
          <a:xfrm>
            <a:off x="1924050" y="5583238"/>
            <a:ext cx="2481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用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逗号 </a:t>
            </a:r>
            <a:r>
              <a:rPr lang="zh-CN" altLang="en-US" sz="2400">
                <a:latin typeface="Times New Roman" pitchFamily="18" charset="0"/>
              </a:rPr>
              <a:t>将符号位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和数值部分隔开</a:t>
            </a:r>
          </a:p>
        </p:txBody>
      </p:sp>
      <p:sp>
        <p:nvSpPr>
          <p:cNvPr id="688153" name="Line 25"/>
          <p:cNvSpPr>
            <a:spLocks noChangeShapeType="1"/>
          </p:cNvSpPr>
          <p:nvPr/>
        </p:nvSpPr>
        <p:spPr bwMode="auto">
          <a:xfrm flipV="1">
            <a:off x="3276600" y="50292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8154" name="Rectangle 2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688155" name="Line 27"/>
          <p:cNvSpPr>
            <a:spLocks noChangeShapeType="1"/>
          </p:cNvSpPr>
          <p:nvPr/>
        </p:nvSpPr>
        <p:spPr bwMode="auto">
          <a:xfrm>
            <a:off x="4953000" y="5791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8156" name="Text Box 28"/>
          <p:cNvSpPr txBox="1">
            <a:spLocks noChangeArrowheads="1"/>
          </p:cNvSpPr>
          <p:nvPr/>
        </p:nvSpPr>
        <p:spPr bwMode="auto">
          <a:xfrm>
            <a:off x="6191250" y="5257800"/>
            <a:ext cx="1428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1011000</a:t>
            </a:r>
          </a:p>
        </p:txBody>
      </p:sp>
      <p:sp>
        <p:nvSpPr>
          <p:cNvPr id="688157" name="Line 29"/>
          <p:cNvSpPr>
            <a:spLocks noChangeShapeType="1"/>
          </p:cNvSpPr>
          <p:nvPr/>
        </p:nvSpPr>
        <p:spPr bwMode="auto">
          <a:xfrm>
            <a:off x="5651500" y="550227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88158" name="Text Box 30"/>
          <p:cNvSpPr txBox="1">
            <a:spLocks noChangeArrowheads="1"/>
          </p:cNvSpPr>
          <p:nvPr/>
        </p:nvSpPr>
        <p:spPr bwMode="auto">
          <a:xfrm>
            <a:off x="5811838" y="4876800"/>
            <a:ext cx="230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100000000</a:t>
            </a:r>
          </a:p>
        </p:txBody>
      </p:sp>
      <p:sp>
        <p:nvSpPr>
          <p:cNvPr id="688159" name="AutoShape 3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12070</TotalTime>
  <Words>3552</Words>
  <Application>Microsoft Office PowerPoint</Application>
  <PresentationFormat>全屏显示(4:3)</PresentationFormat>
  <Paragraphs>774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主题​​</vt:lpstr>
      <vt:lpstr>计算机组成原理</vt:lpstr>
      <vt:lpstr>PowerPoint 演示文稿</vt:lpstr>
      <vt:lpstr>PowerPoint 演示文稿</vt:lpstr>
      <vt:lpstr>6.1  无符号数和有符号数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   数的定点表示和浮点表示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think</cp:lastModifiedBy>
  <cp:revision>1602</cp:revision>
  <dcterms:created xsi:type="dcterms:W3CDTF">1601-01-01T00:00:00Z</dcterms:created>
  <dcterms:modified xsi:type="dcterms:W3CDTF">2013-06-07T06:53:25Z</dcterms:modified>
</cp:coreProperties>
</file>