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0"/>
  </p:notesMasterIdLst>
  <p:handoutMasterIdLst>
    <p:handoutMasterId r:id="rId31"/>
  </p:handoutMasterIdLst>
  <p:sldIdLst>
    <p:sldId id="998" r:id="rId2"/>
    <p:sldId id="1154" r:id="rId3"/>
    <p:sldId id="1203" r:id="rId4"/>
    <p:sldId id="1157" r:id="rId5"/>
    <p:sldId id="1158" r:id="rId6"/>
    <p:sldId id="1159" r:id="rId7"/>
    <p:sldId id="1160" r:id="rId8"/>
    <p:sldId id="1161" r:id="rId9"/>
    <p:sldId id="1163" r:id="rId10"/>
    <p:sldId id="1168" r:id="rId11"/>
    <p:sldId id="1169" r:id="rId12"/>
    <p:sldId id="1170" r:id="rId13"/>
    <p:sldId id="1171" r:id="rId14"/>
    <p:sldId id="1172" r:id="rId15"/>
    <p:sldId id="1173" r:id="rId16"/>
    <p:sldId id="1174" r:id="rId17"/>
    <p:sldId id="1175" r:id="rId18"/>
    <p:sldId id="1176" r:id="rId19"/>
    <p:sldId id="1177" r:id="rId20"/>
    <p:sldId id="1178" r:id="rId21"/>
    <p:sldId id="1179" r:id="rId22"/>
    <p:sldId id="1180" r:id="rId23"/>
    <p:sldId id="1181" r:id="rId24"/>
    <p:sldId id="1182" r:id="rId25"/>
    <p:sldId id="1183" r:id="rId26"/>
    <p:sldId id="1184" r:id="rId27"/>
    <p:sldId id="1185" r:id="rId28"/>
    <p:sldId id="1186" r:id="rId29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charset="-122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3399"/>
    <a:srgbClr val="3366FF"/>
    <a:srgbClr val="00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69" autoAdjust="0"/>
  </p:normalViewPr>
  <p:slideViewPr>
    <p:cSldViewPr>
      <p:cViewPr>
        <p:scale>
          <a:sx n="66" d="100"/>
          <a:sy n="66" d="100"/>
        </p:scale>
        <p:origin x="-2088" y="-4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BB862-92C0-4DC3-A40E-976890144B9B}" type="datetimeFigureOut">
              <a:rPr lang="zh-CN" altLang="en-US" smtClean="0"/>
              <a:pPr/>
              <a:t>2013/6/7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8677-A48D-419F-9146-5699E13CC5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630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C17B7-1305-413A-9439-3E5637B8541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968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DBAF7-0542-420A-9733-E755A66ED79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511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4FF87-581B-4B61-8A2E-305FE10D6D2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7895-3370-4D0E-A695-F1A65D219AD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635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6E38D-FB35-40CA-9FA0-E267C69A626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821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CAEE6-9415-4DFE-A1D1-ACC358EBD85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47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93107-1961-4B06-9B9F-55A581E878C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C81F0-7CCE-49B8-9A46-F3E2C70EF8D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9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7C624-4A7A-4C52-8F74-F27718758C2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642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FAC7-D6AC-45BE-BFA7-1807D7F8CAC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11D4A-C971-4669-849F-18142803285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33F86-0F49-4FC5-A57D-238F55E0FB0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201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CB4F3-7DD7-404E-A43B-2EFB53EB669A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9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5072074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舒燕君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计算机科学与技术学院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78605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第十</a:t>
            </a:r>
            <a:r>
              <a:rPr lang="zh-CN" altLang="en-US" sz="4000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六</a:t>
            </a:r>
            <a:r>
              <a:rPr kumimoji="1" lang="zh-CN" altLang="en-US" sz="4000" b="1" i="0" u="none" strike="noStrike" kern="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Text Box 2"/>
          <p:cNvSpPr txBox="1">
            <a:spLocks noChangeArrowheads="1"/>
          </p:cNvSpPr>
          <p:nvPr/>
        </p:nvSpPr>
        <p:spPr bwMode="auto">
          <a:xfrm>
            <a:off x="822325" y="990600"/>
            <a:ext cx="8321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当浮点数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尾数为 0</a:t>
            </a:r>
            <a:r>
              <a:rPr lang="zh-CN" altLang="en-US" sz="2800">
                <a:latin typeface="Times New Roman" pitchFamily="18" charset="0"/>
              </a:rPr>
              <a:t> 时，不论其阶码为何值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  </a:t>
            </a:r>
            <a:r>
              <a:rPr lang="zh-CN" altLang="en-US" sz="2800">
                <a:latin typeface="Times New Roman" pitchFamily="18" charset="0"/>
              </a:rPr>
              <a:t>按机器零处理</a:t>
            </a:r>
          </a:p>
        </p:txBody>
      </p:sp>
      <p:sp>
        <p:nvSpPr>
          <p:cNvPr id="715779" name="Text Box 3"/>
          <p:cNvSpPr txBox="1">
            <a:spLocks noChangeArrowheads="1"/>
          </p:cNvSpPr>
          <p:nvPr/>
        </p:nvSpPr>
        <p:spPr bwMode="auto">
          <a:xfrm>
            <a:off x="669925" y="244475"/>
            <a:ext cx="3673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机器零</a:t>
            </a: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822325" y="1981200"/>
            <a:ext cx="75596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当浮点数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阶码等于或小于它所表示的最小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     数 </a:t>
            </a:r>
            <a:r>
              <a:rPr lang="zh-CN" altLang="en-US" sz="2800">
                <a:latin typeface="Times New Roman" pitchFamily="18" charset="0"/>
              </a:rPr>
              <a:t>时，不论尾数为何值，按机器零处理</a:t>
            </a:r>
          </a:p>
        </p:txBody>
      </p:sp>
      <p:sp>
        <p:nvSpPr>
          <p:cNvPr id="715781" name="Text Box 5"/>
          <p:cNvSpPr txBox="1">
            <a:spLocks noChangeArrowheads="1"/>
          </p:cNvSpPr>
          <p:nvPr/>
        </p:nvSpPr>
        <p:spPr bwMode="auto">
          <a:xfrm>
            <a:off x="1355725" y="29718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  </a:t>
            </a:r>
            <a:r>
              <a:rPr lang="en-US" altLang="zh-CN" sz="2800" i="1">
                <a:latin typeface="Times New Roman" pitchFamily="18" charset="0"/>
              </a:rPr>
              <a:t>m</a:t>
            </a:r>
            <a:r>
              <a:rPr lang="en-US" altLang="zh-CN" sz="2800">
                <a:latin typeface="Times New Roman" pitchFamily="18" charset="0"/>
              </a:rPr>
              <a:t> = 4        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= 10</a:t>
            </a:r>
          </a:p>
        </p:txBody>
      </p:sp>
      <p:sp>
        <p:nvSpPr>
          <p:cNvPr id="715782" name="Text Box 6"/>
          <p:cNvSpPr txBox="1">
            <a:spLocks noChangeArrowheads="1"/>
          </p:cNvSpPr>
          <p:nvPr/>
        </p:nvSpPr>
        <p:spPr bwMode="auto">
          <a:xfrm>
            <a:off x="949325" y="5181600"/>
            <a:ext cx="7327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当阶码用移码，尾数用补码表示时，机器零为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733675" y="5562600"/>
            <a:ext cx="4184650" cy="595313"/>
            <a:chOff x="1722" y="3504"/>
            <a:chExt cx="2636" cy="375"/>
          </a:xfrm>
        </p:grpSpPr>
        <p:sp>
          <p:nvSpPr>
            <p:cNvPr id="715784" name="Text Box 8"/>
            <p:cNvSpPr txBox="1">
              <a:spLocks noChangeArrowheads="1"/>
            </p:cNvSpPr>
            <p:nvPr/>
          </p:nvSpPr>
          <p:spPr bwMode="auto">
            <a:xfrm>
              <a:off x="1722" y="3552"/>
              <a:ext cx="26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0, 0 0 0 0；0. 0 0               0</a:t>
              </a:r>
            </a:p>
          </p:txBody>
        </p:sp>
        <p:sp>
          <p:nvSpPr>
            <p:cNvPr id="715785" name="Text Box 9"/>
            <p:cNvSpPr txBox="1">
              <a:spLocks noChangeArrowheads="1"/>
            </p:cNvSpPr>
            <p:nvPr/>
          </p:nvSpPr>
          <p:spPr bwMode="auto">
            <a:xfrm>
              <a:off x="3504" y="3504"/>
              <a:ext cx="6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  <a:r>
                <a:rPr lang="zh-CN" altLang="en-US" sz="2800">
                  <a:latin typeface="Times New Roman" pitchFamily="18" charset="0"/>
                </a:rPr>
                <a:t>   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574925" y="4403725"/>
            <a:ext cx="5883275" cy="625475"/>
            <a:chOff x="1622" y="2774"/>
            <a:chExt cx="3706" cy="394"/>
          </a:xfrm>
        </p:grpSpPr>
        <p:sp>
          <p:nvSpPr>
            <p:cNvPr id="715787" name="Text Box 11"/>
            <p:cNvSpPr txBox="1">
              <a:spLocks noChangeArrowheads="1"/>
            </p:cNvSpPr>
            <p:nvPr/>
          </p:nvSpPr>
          <p:spPr bwMode="auto">
            <a:xfrm>
              <a:off x="1622" y="2841"/>
              <a:ext cx="370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 1,  0  0  0  0</a:t>
              </a:r>
              <a:r>
                <a:rPr lang="zh-CN" altLang="en-US" sz="2800">
                  <a:latin typeface="Times New Roman" pitchFamily="18" charset="0"/>
                </a:rPr>
                <a:t> ；  </a:t>
              </a:r>
              <a:r>
                <a:rPr lang="zh-CN" altLang="en-US" sz="2400">
                  <a:latin typeface="Times New Roman" pitchFamily="18" charset="0"/>
                </a:rPr>
                <a:t>×.××               ×</a:t>
              </a:r>
            </a:p>
          </p:txBody>
        </p:sp>
        <p:sp>
          <p:nvSpPr>
            <p:cNvPr id="715788" name="Text Box 12"/>
            <p:cNvSpPr txBox="1">
              <a:spLocks noChangeArrowheads="1"/>
            </p:cNvSpPr>
            <p:nvPr/>
          </p:nvSpPr>
          <p:spPr bwMode="auto">
            <a:xfrm>
              <a:off x="3980" y="2774"/>
              <a:ext cx="6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latin typeface="Times New Roman" pitchFamily="18" charset="0"/>
                </a:rPr>
                <a:t>　</a:t>
              </a: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90800" y="3900488"/>
            <a:ext cx="5959475" cy="627062"/>
            <a:chOff x="1622" y="2457"/>
            <a:chExt cx="3754" cy="395"/>
          </a:xfrm>
        </p:grpSpPr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1622" y="2525"/>
              <a:ext cx="3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×, × × × ×</a:t>
              </a:r>
              <a:r>
                <a:rPr lang="zh-CN" altLang="en-US" sz="2800">
                  <a:latin typeface="Times New Roman" pitchFamily="18" charset="0"/>
                </a:rPr>
                <a:t>；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0. 0  0              0</a:t>
              </a:r>
            </a:p>
          </p:txBody>
        </p:sp>
        <p:sp>
          <p:nvSpPr>
            <p:cNvPr id="715791" name="Text Box 15"/>
            <p:cNvSpPr txBox="1">
              <a:spLocks noChangeArrowheads="1"/>
            </p:cNvSpPr>
            <p:nvPr/>
          </p:nvSpPr>
          <p:spPr bwMode="auto">
            <a:xfrm>
              <a:off x="3984" y="2457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2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715792" name="Text Box 16"/>
          <p:cNvSpPr txBox="1">
            <a:spLocks noChangeArrowheads="1"/>
          </p:cNvSpPr>
          <p:nvPr/>
        </p:nvSpPr>
        <p:spPr bwMode="auto">
          <a:xfrm>
            <a:off x="949325" y="6172200"/>
            <a:ext cx="6975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有利于机器中“ 判 0 ” 电路的实现</a:t>
            </a:r>
          </a:p>
        </p:txBody>
      </p:sp>
      <p:sp>
        <p:nvSpPr>
          <p:cNvPr id="715793" name="Text Box 17"/>
          <p:cNvSpPr txBox="1">
            <a:spLocks noChangeArrowheads="1"/>
          </p:cNvSpPr>
          <p:nvPr/>
        </p:nvSpPr>
        <p:spPr bwMode="auto">
          <a:xfrm>
            <a:off x="949325" y="3505200"/>
            <a:ext cx="750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当阶码和尾数都用补码表示时，机器零为</a:t>
            </a:r>
          </a:p>
        </p:txBody>
      </p:sp>
      <p:sp>
        <p:nvSpPr>
          <p:cNvPr id="715794" name="Rectangle 1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88913" y="4495800"/>
            <a:ext cx="3087687" cy="519113"/>
            <a:chOff x="119" y="2832"/>
            <a:chExt cx="1945" cy="327"/>
          </a:xfrm>
        </p:grpSpPr>
        <p:sp>
          <p:nvSpPr>
            <p:cNvPr id="715796" name="Text Box 20"/>
            <p:cNvSpPr txBox="1">
              <a:spLocks noChangeArrowheads="1"/>
            </p:cNvSpPr>
            <p:nvPr/>
          </p:nvSpPr>
          <p:spPr bwMode="auto">
            <a:xfrm>
              <a:off x="119" y="2832"/>
              <a:ext cx="1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（阶码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=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715797" name="Line 21"/>
            <p:cNvSpPr>
              <a:spLocks noChangeShapeType="1"/>
            </p:cNvSpPr>
            <p:nvPr/>
          </p:nvSpPr>
          <p:spPr bwMode="auto">
            <a:xfrm>
              <a:off x="1104" y="3003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5798" name="AutoShape 2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304800" y="273050"/>
            <a:ext cx="4800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</a:t>
            </a:r>
            <a:r>
              <a:rPr lang="en-US" altLang="zh-CN" sz="3600">
                <a:latin typeface="Times New Roman" pitchFamily="18" charset="0"/>
              </a:rPr>
              <a:t>IEEE 754  </a:t>
            </a:r>
            <a:r>
              <a:rPr lang="zh-CN" altLang="en-US" sz="3600">
                <a:latin typeface="Times New Roman" pitchFamily="18" charset="0"/>
              </a:rPr>
              <a:t>标准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98525" y="4494213"/>
            <a:ext cx="1612900" cy="1830387"/>
            <a:chOff x="566" y="2246"/>
            <a:chExt cx="1016" cy="1153"/>
          </a:xfrm>
        </p:grpSpPr>
        <p:sp>
          <p:nvSpPr>
            <p:cNvPr id="716804" name="Text Box 4"/>
            <p:cNvSpPr txBox="1">
              <a:spLocks noChangeArrowheads="1"/>
            </p:cNvSpPr>
            <p:nvPr/>
          </p:nvSpPr>
          <p:spPr bwMode="auto">
            <a:xfrm>
              <a:off x="566" y="2246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短实数</a:t>
              </a:r>
            </a:p>
          </p:txBody>
        </p:sp>
        <p:sp>
          <p:nvSpPr>
            <p:cNvPr id="716805" name="Text Box 5"/>
            <p:cNvSpPr txBox="1">
              <a:spLocks noChangeArrowheads="1"/>
            </p:cNvSpPr>
            <p:nvPr/>
          </p:nvSpPr>
          <p:spPr bwMode="auto">
            <a:xfrm>
              <a:off x="566" y="2640"/>
              <a:ext cx="7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长实数</a:t>
              </a:r>
            </a:p>
          </p:txBody>
        </p:sp>
        <p:sp>
          <p:nvSpPr>
            <p:cNvPr id="716806" name="Text Box 6"/>
            <p:cNvSpPr txBox="1">
              <a:spLocks noChangeArrowheads="1"/>
            </p:cNvSpPr>
            <p:nvPr/>
          </p:nvSpPr>
          <p:spPr bwMode="auto">
            <a:xfrm>
              <a:off x="566" y="3072"/>
              <a:ext cx="1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临时实数</a:t>
              </a:r>
            </a:p>
          </p:txBody>
        </p:sp>
      </p:grp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2498725" y="3738563"/>
            <a:ext cx="63388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符号位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阶码        尾数         总位数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2955925" y="4494213"/>
            <a:ext cx="563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</a:t>
            </a:r>
            <a:r>
              <a:rPr lang="zh-CN" altLang="en-US" sz="9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      8             23               32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2971800" y="5119688"/>
            <a:ext cx="5607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1                    11            52               64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2971800" y="5805488"/>
            <a:ext cx="579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1                    15            64               80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990600" y="1362075"/>
            <a:ext cx="6781800" cy="1092200"/>
            <a:chOff x="624" y="858"/>
            <a:chExt cx="4272" cy="688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672" y="858"/>
              <a:ext cx="4224" cy="327"/>
              <a:chOff x="672" y="858"/>
              <a:chExt cx="4224" cy="327"/>
            </a:xfrm>
          </p:grpSpPr>
          <p:sp>
            <p:nvSpPr>
              <p:cNvPr id="716813" name="Text Box 13"/>
              <p:cNvSpPr txBox="1">
                <a:spLocks noChangeArrowheads="1"/>
              </p:cNvSpPr>
              <p:nvPr/>
            </p:nvSpPr>
            <p:spPr bwMode="auto">
              <a:xfrm>
                <a:off x="710" y="858"/>
                <a:ext cx="393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zh-CN" altLang="en-US" sz="2800">
                    <a:latin typeface="Times New Roman" pitchFamily="18" charset="0"/>
                  </a:rPr>
                  <a:t>阶码（含阶符）              尾          数</a:t>
                </a:r>
              </a:p>
            </p:txBody>
          </p:sp>
          <p:sp>
            <p:nvSpPr>
              <p:cNvPr id="716814" name="Rectangle 14"/>
              <p:cNvSpPr>
                <a:spLocks noChangeArrowheads="1"/>
              </p:cNvSpPr>
              <p:nvPr/>
            </p:nvSpPr>
            <p:spPr bwMode="auto">
              <a:xfrm>
                <a:off x="672" y="864"/>
                <a:ext cx="4224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15" name="Line 15"/>
              <p:cNvSpPr>
                <a:spLocks noChangeShapeType="1"/>
              </p:cNvSpPr>
              <p:nvPr/>
            </p:nvSpPr>
            <p:spPr bwMode="auto">
              <a:xfrm>
                <a:off x="960" y="86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6816" name="Line 16"/>
              <p:cNvSpPr>
                <a:spLocks noChangeShapeType="1"/>
              </p:cNvSpPr>
              <p:nvPr/>
            </p:nvSpPr>
            <p:spPr bwMode="auto">
              <a:xfrm>
                <a:off x="2928" y="86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6817" name="Text Box 17"/>
            <p:cNvSpPr txBox="1">
              <a:spLocks noChangeArrowheads="1"/>
            </p:cNvSpPr>
            <p:nvPr/>
          </p:nvSpPr>
          <p:spPr bwMode="auto">
            <a:xfrm>
              <a:off x="624" y="1296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16818" name="Text Box 18"/>
            <p:cNvSpPr txBox="1">
              <a:spLocks noChangeArrowheads="1"/>
            </p:cNvSpPr>
            <p:nvPr/>
          </p:nvSpPr>
          <p:spPr bwMode="auto">
            <a:xfrm>
              <a:off x="2583" y="129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16819" name="Line 19"/>
            <p:cNvSpPr>
              <a:spLocks noChangeShapeType="1"/>
            </p:cNvSpPr>
            <p:nvPr/>
          </p:nvSpPr>
          <p:spPr bwMode="auto">
            <a:xfrm flipV="1">
              <a:off x="822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820" name="Line 20"/>
            <p:cNvSpPr>
              <a:spLocks noChangeShapeType="1"/>
            </p:cNvSpPr>
            <p:nvPr/>
          </p:nvSpPr>
          <p:spPr bwMode="auto">
            <a:xfrm flipV="1">
              <a:off x="2928" y="1152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6821" name="Text Box 21"/>
          <p:cNvSpPr txBox="1">
            <a:spLocks noChangeArrowheads="1"/>
          </p:cNvSpPr>
          <p:nvPr/>
        </p:nvSpPr>
        <p:spPr bwMode="auto">
          <a:xfrm>
            <a:off x="1219200" y="2514600"/>
            <a:ext cx="3041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尾数为规格化表示</a:t>
            </a:r>
          </a:p>
        </p:txBody>
      </p:sp>
      <p:sp>
        <p:nvSpPr>
          <p:cNvPr id="716822" name="Text Box 22"/>
          <p:cNvSpPr txBox="1">
            <a:spLocks noChangeArrowheads="1"/>
          </p:cNvSpPr>
          <p:nvPr/>
        </p:nvSpPr>
        <p:spPr bwMode="auto">
          <a:xfrm>
            <a:off x="1219200" y="3062288"/>
            <a:ext cx="6161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非 “0” 的有效位最高位为 “1”（隐含）</a:t>
            </a:r>
          </a:p>
        </p:txBody>
      </p:sp>
      <p:sp>
        <p:nvSpPr>
          <p:cNvPr id="716823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6824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6.3   定 点 运 算</a:t>
            </a:r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288925" y="1143000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一、移位运算</a:t>
            </a:r>
          </a:p>
        </p:txBody>
      </p:sp>
      <p:sp>
        <p:nvSpPr>
          <p:cNvPr id="717828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2630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移位的意义</a:t>
            </a:r>
          </a:p>
        </p:txBody>
      </p:sp>
      <p:sp>
        <p:nvSpPr>
          <p:cNvPr id="717829" name="Text Box 5"/>
          <p:cNvSpPr txBox="1">
            <a:spLocks noChangeArrowheads="1"/>
          </p:cNvSpPr>
          <p:nvPr/>
        </p:nvSpPr>
        <p:spPr bwMode="auto">
          <a:xfrm>
            <a:off x="1524000" y="2566988"/>
            <a:ext cx="28273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15  </a:t>
            </a:r>
            <a:r>
              <a:rPr lang="en-US" altLang="zh-CN" sz="2800">
                <a:latin typeface="Times New Roman" pitchFamily="18" charset="0"/>
              </a:rPr>
              <a:t>m = 1500  cm </a:t>
            </a:r>
          </a:p>
        </p:txBody>
      </p:sp>
      <p:sp>
        <p:nvSpPr>
          <p:cNvPr id="717830" name="Text Box 6"/>
          <p:cNvSpPr txBox="1">
            <a:spLocks noChangeArrowheads="1"/>
          </p:cNvSpPr>
          <p:nvPr/>
        </p:nvSpPr>
        <p:spPr bwMode="auto">
          <a:xfrm>
            <a:off x="1812925" y="3170238"/>
            <a:ext cx="2682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小数点右移 2 位</a:t>
            </a:r>
          </a:p>
        </p:txBody>
      </p:sp>
      <p:sp>
        <p:nvSpPr>
          <p:cNvPr id="717831" name="Text Box 7"/>
          <p:cNvSpPr txBox="1">
            <a:spLocks noChangeArrowheads="1"/>
          </p:cNvSpPr>
          <p:nvPr/>
        </p:nvSpPr>
        <p:spPr bwMode="auto">
          <a:xfrm>
            <a:off x="974725" y="38242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机器用语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116263" y="3824288"/>
            <a:ext cx="4302125" cy="1109662"/>
            <a:chOff x="1963" y="2409"/>
            <a:chExt cx="2710" cy="699"/>
          </a:xfrm>
        </p:grpSpPr>
        <p:sp>
          <p:nvSpPr>
            <p:cNvPr id="717833" name="Text Box 9"/>
            <p:cNvSpPr txBox="1">
              <a:spLocks noChangeArrowheads="1"/>
            </p:cNvSpPr>
            <p:nvPr/>
          </p:nvSpPr>
          <p:spPr bwMode="auto">
            <a:xfrm>
              <a:off x="1963" y="2409"/>
              <a:ext cx="27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15 相对于小数点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左移 2 位</a:t>
              </a:r>
            </a:p>
          </p:txBody>
        </p:sp>
        <p:sp>
          <p:nvSpPr>
            <p:cNvPr id="717834" name="Text Box 10"/>
            <p:cNvSpPr txBox="1">
              <a:spLocks noChangeArrowheads="1"/>
            </p:cNvSpPr>
            <p:nvPr/>
          </p:nvSpPr>
          <p:spPr bwMode="auto">
            <a:xfrm>
              <a:off x="2203" y="2781"/>
              <a:ext cx="18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（ 小数点不动 ）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90713" y="2590800"/>
            <a:ext cx="1847850" cy="579438"/>
            <a:chOff x="1191" y="1632"/>
            <a:chExt cx="1164" cy="365"/>
          </a:xfrm>
        </p:grpSpPr>
        <p:sp>
          <p:nvSpPr>
            <p:cNvPr id="717836" name="Text Box 12"/>
            <p:cNvSpPr txBox="1">
              <a:spLocks noChangeArrowheads="1"/>
            </p:cNvSpPr>
            <p:nvPr/>
          </p:nvSpPr>
          <p:spPr bwMode="auto">
            <a:xfrm>
              <a:off x="1191" y="1632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717837" name="Text Box 13"/>
            <p:cNvSpPr txBox="1">
              <a:spLocks noChangeArrowheads="1"/>
            </p:cNvSpPr>
            <p:nvPr/>
          </p:nvSpPr>
          <p:spPr bwMode="auto">
            <a:xfrm>
              <a:off x="2175" y="1632"/>
              <a:ext cx="18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717838" name="Text Box 14"/>
          <p:cNvSpPr txBox="1">
            <a:spLocks noChangeArrowheads="1"/>
          </p:cNvSpPr>
          <p:nvPr/>
        </p:nvSpPr>
        <p:spPr bwMode="auto">
          <a:xfrm>
            <a:off x="1584325" y="5005388"/>
            <a:ext cx="357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左移          绝对值扩大</a:t>
            </a:r>
          </a:p>
        </p:txBody>
      </p:sp>
      <p:sp>
        <p:nvSpPr>
          <p:cNvPr id="717839" name="Text Box 15"/>
          <p:cNvSpPr txBox="1">
            <a:spLocks noChangeArrowheads="1"/>
          </p:cNvSpPr>
          <p:nvPr/>
        </p:nvSpPr>
        <p:spPr bwMode="auto">
          <a:xfrm>
            <a:off x="1600200" y="5595938"/>
            <a:ext cx="3573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右移          绝对值缩小</a:t>
            </a:r>
          </a:p>
        </p:txBody>
      </p:sp>
      <p:sp>
        <p:nvSpPr>
          <p:cNvPr id="717840" name="Text Box 16"/>
          <p:cNvSpPr txBox="1">
            <a:spLocks noChangeArrowheads="1"/>
          </p:cNvSpPr>
          <p:nvPr/>
        </p:nvSpPr>
        <p:spPr bwMode="auto">
          <a:xfrm>
            <a:off x="685800" y="6186488"/>
            <a:ext cx="845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在计算机中，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移位与加减配合，能够实现乘除运算</a:t>
            </a:r>
          </a:p>
        </p:txBody>
      </p:sp>
      <p:sp>
        <p:nvSpPr>
          <p:cNvPr id="717841" name="AutoShape 1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1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1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7" grpId="0" autoUpdateAnimBg="0"/>
      <p:bldP spid="717828" grpId="0" autoUpdateAnimBg="0"/>
      <p:bldP spid="717829" grpId="0" autoUpdateAnimBg="0"/>
      <p:bldP spid="717830" grpId="0" autoUpdateAnimBg="0"/>
      <p:bldP spid="717831" grpId="0" autoUpdateAnimBg="0"/>
      <p:bldP spid="717838" grpId="0" autoUpdateAnimBg="0"/>
      <p:bldP spid="717839" grpId="0" autoUpdateAnimBg="0"/>
      <p:bldP spid="7178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98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算术移位规则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6300788" y="5210175"/>
            <a:ext cx="1700212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6300788" y="4533900"/>
            <a:ext cx="17002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右移 </a:t>
            </a:r>
            <a:r>
              <a:rPr lang="zh-CN" altLang="en-US" sz="2800">
                <a:latin typeface="Times New Roman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3301" name="Rectangle 5"/>
          <p:cNvSpPr>
            <a:spLocks noChangeArrowheads="1"/>
          </p:cNvSpPr>
          <p:nvPr/>
        </p:nvSpPr>
        <p:spPr bwMode="auto">
          <a:xfrm>
            <a:off x="6300788" y="3856038"/>
            <a:ext cx="1700212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左移 </a:t>
            </a:r>
            <a:r>
              <a:rPr lang="zh-CN" altLang="en-US" sz="2800">
                <a:latin typeface="Times New Roman" pitchFamily="18" charset="0"/>
              </a:rPr>
              <a:t>添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3302" name="Rectangle 6"/>
          <p:cNvSpPr>
            <a:spLocks noChangeArrowheads="1"/>
          </p:cNvSpPr>
          <p:nvPr/>
        </p:nvSpPr>
        <p:spPr bwMode="auto">
          <a:xfrm>
            <a:off x="6300788" y="3140075"/>
            <a:ext cx="1700212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3303" name="Rectangle 7"/>
          <p:cNvSpPr>
            <a:spLocks noChangeArrowheads="1"/>
          </p:cNvSpPr>
          <p:nvPr/>
        </p:nvSpPr>
        <p:spPr bwMode="auto">
          <a:xfrm>
            <a:off x="2981325" y="5210175"/>
            <a:ext cx="3319463" cy="67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反       码</a:t>
            </a:r>
          </a:p>
        </p:txBody>
      </p:sp>
      <p:sp>
        <p:nvSpPr>
          <p:cNvPr id="823304" name="Rectangle 8"/>
          <p:cNvSpPr>
            <a:spLocks noChangeArrowheads="1"/>
          </p:cNvSpPr>
          <p:nvPr/>
        </p:nvSpPr>
        <p:spPr bwMode="auto">
          <a:xfrm>
            <a:off x="2981325" y="3856038"/>
            <a:ext cx="3319463" cy="135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补       码</a:t>
            </a:r>
          </a:p>
        </p:txBody>
      </p:sp>
      <p:sp>
        <p:nvSpPr>
          <p:cNvPr id="823305" name="Rectangle 9"/>
          <p:cNvSpPr>
            <a:spLocks noChangeArrowheads="1"/>
          </p:cNvSpPr>
          <p:nvPr/>
        </p:nvSpPr>
        <p:spPr bwMode="auto">
          <a:xfrm>
            <a:off x="2981325" y="3140075"/>
            <a:ext cx="3319463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原       码</a:t>
            </a:r>
          </a:p>
        </p:txBody>
      </p:sp>
      <p:sp>
        <p:nvSpPr>
          <p:cNvPr id="823306" name="Rectangle 10"/>
          <p:cNvSpPr>
            <a:spLocks noChangeArrowheads="1"/>
          </p:cNvSpPr>
          <p:nvPr/>
        </p:nvSpPr>
        <p:spPr bwMode="auto">
          <a:xfrm>
            <a:off x="1524000" y="3140075"/>
            <a:ext cx="14573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负数</a:t>
            </a:r>
          </a:p>
        </p:txBody>
      </p:sp>
      <p:sp>
        <p:nvSpPr>
          <p:cNvPr id="823307" name="Rectangle 11"/>
          <p:cNvSpPr>
            <a:spLocks noChangeArrowheads="1"/>
          </p:cNvSpPr>
          <p:nvPr/>
        </p:nvSpPr>
        <p:spPr bwMode="auto">
          <a:xfrm>
            <a:off x="6300788" y="2463800"/>
            <a:ext cx="1700212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23308" name="Rectangle 12"/>
          <p:cNvSpPr>
            <a:spLocks noChangeArrowheads="1"/>
          </p:cNvSpPr>
          <p:nvPr/>
        </p:nvSpPr>
        <p:spPr bwMode="auto">
          <a:xfrm>
            <a:off x="2981325" y="2463800"/>
            <a:ext cx="33194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原码、补码、反码</a:t>
            </a:r>
          </a:p>
        </p:txBody>
      </p:sp>
      <p:sp>
        <p:nvSpPr>
          <p:cNvPr id="823309" name="Rectangle 13"/>
          <p:cNvSpPr>
            <a:spLocks noChangeArrowheads="1"/>
          </p:cNvSpPr>
          <p:nvPr/>
        </p:nvSpPr>
        <p:spPr bwMode="auto">
          <a:xfrm>
            <a:off x="1524000" y="2463800"/>
            <a:ext cx="145732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正数</a:t>
            </a:r>
          </a:p>
        </p:txBody>
      </p:sp>
      <p:sp>
        <p:nvSpPr>
          <p:cNvPr id="823310" name="Text Box 14"/>
          <p:cNvSpPr txBox="1">
            <a:spLocks noChangeArrowheads="1"/>
          </p:cNvSpPr>
          <p:nvPr/>
        </p:nvSpPr>
        <p:spPr bwMode="auto">
          <a:xfrm>
            <a:off x="1584325" y="1187450"/>
            <a:ext cx="1970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符号位不变</a:t>
            </a:r>
          </a:p>
        </p:txBody>
      </p:sp>
      <p:sp>
        <p:nvSpPr>
          <p:cNvPr id="823311" name="Rectangle 1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509713" y="1773238"/>
            <a:ext cx="6491287" cy="4114800"/>
            <a:chOff x="951" y="1117"/>
            <a:chExt cx="4089" cy="2592"/>
          </a:xfrm>
        </p:grpSpPr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960" y="1136"/>
              <a:ext cx="4080" cy="2573"/>
              <a:chOff x="960" y="1136"/>
              <a:chExt cx="4080" cy="2573"/>
            </a:xfrm>
          </p:grpSpPr>
          <p:sp>
            <p:nvSpPr>
              <p:cNvPr id="823314" name="Rectangle 18"/>
              <p:cNvSpPr>
                <a:spLocks noChangeArrowheads="1"/>
              </p:cNvSpPr>
              <p:nvPr/>
            </p:nvSpPr>
            <p:spPr bwMode="auto">
              <a:xfrm>
                <a:off x="960" y="1136"/>
                <a:ext cx="918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800" b="0">
                  <a:latin typeface="Times New Roman" pitchFamily="18" charset="0"/>
                </a:endParaRPr>
              </a:p>
            </p:txBody>
          </p:sp>
          <p:sp>
            <p:nvSpPr>
              <p:cNvPr id="823315" name="Line 19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6" name="Line 20"/>
              <p:cNvSpPr>
                <a:spLocks noChangeShapeType="1"/>
              </p:cNvSpPr>
              <p:nvPr/>
            </p:nvSpPr>
            <p:spPr bwMode="auto">
              <a:xfrm>
                <a:off x="960" y="155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7" name="Line 21"/>
              <p:cNvSpPr>
                <a:spLocks noChangeShapeType="1"/>
              </p:cNvSpPr>
              <p:nvPr/>
            </p:nvSpPr>
            <p:spPr bwMode="auto">
              <a:xfrm>
                <a:off x="960" y="1978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8" name="Line 22"/>
              <p:cNvSpPr>
                <a:spLocks noChangeShapeType="1"/>
              </p:cNvSpPr>
              <p:nvPr/>
            </p:nvSpPr>
            <p:spPr bwMode="auto">
              <a:xfrm>
                <a:off x="960" y="3709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19" name="Line 23"/>
              <p:cNvSpPr>
                <a:spLocks noChangeShapeType="1"/>
              </p:cNvSpPr>
              <p:nvPr/>
            </p:nvSpPr>
            <p:spPr bwMode="auto">
              <a:xfrm>
                <a:off x="96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0" name="Line 24"/>
              <p:cNvSpPr>
                <a:spLocks noChangeShapeType="1"/>
              </p:cNvSpPr>
              <p:nvPr/>
            </p:nvSpPr>
            <p:spPr bwMode="auto">
              <a:xfrm>
                <a:off x="1878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1" name="Line 25"/>
              <p:cNvSpPr>
                <a:spLocks noChangeShapeType="1"/>
              </p:cNvSpPr>
              <p:nvPr/>
            </p:nvSpPr>
            <p:spPr bwMode="auto">
              <a:xfrm>
                <a:off x="3969" y="1136"/>
                <a:ext cx="0" cy="25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2" name="Line 26"/>
              <p:cNvSpPr>
                <a:spLocks noChangeShapeType="1"/>
              </p:cNvSpPr>
              <p:nvPr/>
            </p:nvSpPr>
            <p:spPr bwMode="auto">
              <a:xfrm>
                <a:off x="5040" y="1136"/>
                <a:ext cx="0" cy="2573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3" name="Line 27"/>
              <p:cNvSpPr>
                <a:spLocks noChangeShapeType="1"/>
              </p:cNvSpPr>
              <p:nvPr/>
            </p:nvSpPr>
            <p:spPr bwMode="auto">
              <a:xfrm>
                <a:off x="1878" y="2429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4" name="Line 28"/>
              <p:cNvSpPr>
                <a:spLocks noChangeShapeType="1"/>
              </p:cNvSpPr>
              <p:nvPr/>
            </p:nvSpPr>
            <p:spPr bwMode="auto">
              <a:xfrm>
                <a:off x="1878" y="3282"/>
                <a:ext cx="31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823325" name="Line 29"/>
              <p:cNvSpPr>
                <a:spLocks noChangeShapeType="1"/>
              </p:cNvSpPr>
              <p:nvPr/>
            </p:nvSpPr>
            <p:spPr bwMode="auto">
              <a:xfrm>
                <a:off x="3969" y="2856"/>
                <a:ext cx="107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951" y="1117"/>
              <a:ext cx="4089" cy="435"/>
              <a:chOff x="951" y="1117"/>
              <a:chExt cx="4089" cy="435"/>
            </a:xfrm>
          </p:grpSpPr>
          <p:sp>
            <p:nvSpPr>
              <p:cNvPr id="823327" name="Rectangle 31"/>
              <p:cNvSpPr>
                <a:spLocks noChangeArrowheads="1"/>
              </p:cNvSpPr>
              <p:nvPr/>
            </p:nvSpPr>
            <p:spPr bwMode="auto">
              <a:xfrm>
                <a:off x="3969" y="1136"/>
                <a:ext cx="1071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添补代码</a:t>
                </a:r>
              </a:p>
            </p:txBody>
          </p:sp>
          <p:sp>
            <p:nvSpPr>
              <p:cNvPr id="823328" name="Rectangle 32"/>
              <p:cNvSpPr>
                <a:spLocks noChangeArrowheads="1"/>
              </p:cNvSpPr>
              <p:nvPr/>
            </p:nvSpPr>
            <p:spPr bwMode="auto">
              <a:xfrm>
                <a:off x="1878" y="1136"/>
                <a:ext cx="2091" cy="4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码     制</a:t>
                </a:r>
              </a:p>
            </p:txBody>
          </p:sp>
          <p:sp>
            <p:nvSpPr>
              <p:cNvPr id="823329" name="Rectangle 33"/>
              <p:cNvSpPr>
                <a:spLocks noChangeArrowheads="1"/>
              </p:cNvSpPr>
              <p:nvPr/>
            </p:nvSpPr>
            <p:spPr bwMode="auto">
              <a:xfrm>
                <a:off x="951" y="1117"/>
                <a:ext cx="918" cy="4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800">
                    <a:latin typeface="Times New Roman" pitchFamily="18" charset="0"/>
                  </a:rPr>
                  <a:t>真值</a:t>
                </a:r>
              </a:p>
            </p:txBody>
          </p:sp>
        </p:grpSp>
      </p:grpSp>
      <p:sp>
        <p:nvSpPr>
          <p:cNvPr id="823330" name="AutoShape 3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2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2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299" grpId="0" autoUpdateAnimBg="0"/>
      <p:bldP spid="823300" grpId="0" autoUpdateAnimBg="0"/>
      <p:bldP spid="823301" grpId="0" autoUpdateAnimBg="0"/>
      <p:bldP spid="823302" grpId="0" autoUpdateAnimBg="0"/>
      <p:bldP spid="823303" grpId="0" autoUpdateAnimBg="0"/>
      <p:bldP spid="823304" grpId="0" autoUpdateAnimBg="0"/>
      <p:bldP spid="823305" grpId="0" autoUpdateAnimBg="0"/>
      <p:bldP spid="823306" grpId="0" autoUpdateAnimBg="0"/>
      <p:bldP spid="823307" grpId="0" autoUpdateAnimBg="0"/>
      <p:bldP spid="823308" grpId="0" autoUpdateAnimBg="0"/>
      <p:bldP spid="823309" grpId="0" autoUpdateAnimBg="0"/>
      <p:bldP spid="8233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例6.16</a:t>
            </a:r>
          </a:p>
        </p:txBody>
      </p:sp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8153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设机器数字长为 8 位（含１位符号位</a:t>
            </a:r>
            <a:r>
              <a:rPr lang="en-US" altLang="zh-CN" sz="2800">
                <a:latin typeface="Times New Roman" pitchFamily="18" charset="0"/>
              </a:rPr>
              <a:t>），</a:t>
            </a:r>
            <a:r>
              <a:rPr lang="zh-CN" altLang="en-US" sz="2800">
                <a:latin typeface="Times New Roman" pitchFamily="18" charset="0"/>
              </a:rPr>
              <a:t>写出</a:t>
            </a:r>
          </a:p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+26</a:t>
            </a:r>
            <a:r>
              <a:rPr lang="zh-CN" altLang="en-US" sz="2800">
                <a:latin typeface="Times New Roman" pitchFamily="18" charset="0"/>
              </a:rPr>
              <a:t>时，三种机器数左、右移一位和两位后的表示形式及对应的真值，并分析结果的正确性。</a:t>
            </a:r>
          </a:p>
        </p:txBody>
      </p:sp>
      <p:sp>
        <p:nvSpPr>
          <p:cNvPr id="719876" name="Text Box 4"/>
          <p:cNvSpPr txBox="1">
            <a:spLocks noChangeArrowheads="1"/>
          </p:cNvSpPr>
          <p:nvPr/>
        </p:nvSpPr>
        <p:spPr bwMode="auto">
          <a:xfrm>
            <a:off x="898525" y="22098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19877" name="Text Box 5"/>
          <p:cNvSpPr txBox="1">
            <a:spLocks noChangeArrowheads="1"/>
          </p:cNvSpPr>
          <p:nvPr/>
        </p:nvSpPr>
        <p:spPr bwMode="auto">
          <a:xfrm>
            <a:off x="2422525" y="2209800"/>
            <a:ext cx="1360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+26</a:t>
            </a:r>
          </a:p>
        </p:txBody>
      </p:sp>
      <p:sp>
        <p:nvSpPr>
          <p:cNvPr id="719878" name="Text Box 6"/>
          <p:cNvSpPr txBox="1">
            <a:spLocks noChangeArrowheads="1"/>
          </p:cNvSpPr>
          <p:nvPr/>
        </p:nvSpPr>
        <p:spPr bwMode="auto">
          <a:xfrm>
            <a:off x="1854200" y="2681288"/>
            <a:ext cx="5994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则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原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400" baseline="-25000">
                <a:latin typeface="Times New Roman" pitchFamily="18" charset="0"/>
              </a:rPr>
              <a:t>反</a:t>
            </a:r>
            <a:r>
              <a:rPr lang="zh-CN" altLang="en-US" sz="2800">
                <a:latin typeface="Times New Roman" pitchFamily="18" charset="0"/>
              </a:rPr>
              <a:t> = 0,0011010</a:t>
            </a:r>
          </a:p>
        </p:txBody>
      </p:sp>
      <p:sp>
        <p:nvSpPr>
          <p:cNvPr id="719879" name="Rectangle 7"/>
          <p:cNvSpPr>
            <a:spLocks noChangeArrowheads="1"/>
          </p:cNvSpPr>
          <p:nvPr/>
        </p:nvSpPr>
        <p:spPr bwMode="auto">
          <a:xfrm>
            <a:off x="5943600" y="602138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 +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719880" name="Rectangle 8"/>
          <p:cNvSpPr>
            <a:spLocks noChangeArrowheads="1"/>
          </p:cNvSpPr>
          <p:nvPr/>
        </p:nvSpPr>
        <p:spPr bwMode="auto">
          <a:xfrm>
            <a:off x="3556000" y="602138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  <a:r>
              <a:rPr lang="zh-CN" altLang="en-US" sz="2400">
                <a:latin typeface="Times New Roman" pitchFamily="18" charset="0"/>
              </a:rPr>
              <a:t>00110</a:t>
            </a:r>
          </a:p>
        </p:txBody>
      </p:sp>
      <p:sp>
        <p:nvSpPr>
          <p:cNvPr id="719881" name="Rectangle 9"/>
          <p:cNvSpPr>
            <a:spLocks noChangeArrowheads="1"/>
          </p:cNvSpPr>
          <p:nvPr/>
        </p:nvSpPr>
        <p:spPr bwMode="auto">
          <a:xfrm>
            <a:off x="1524000" y="602138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19882" name="Rectangle 10"/>
          <p:cNvSpPr>
            <a:spLocks noChangeArrowheads="1"/>
          </p:cNvSpPr>
          <p:nvPr/>
        </p:nvSpPr>
        <p:spPr bwMode="auto">
          <a:xfrm>
            <a:off x="5943600" y="5565775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+13</a:t>
            </a:r>
          </a:p>
        </p:txBody>
      </p:sp>
      <p:sp>
        <p:nvSpPr>
          <p:cNvPr id="719883" name="Rectangle 11"/>
          <p:cNvSpPr>
            <a:spLocks noChangeArrowheads="1"/>
          </p:cNvSpPr>
          <p:nvPr/>
        </p:nvSpPr>
        <p:spPr bwMode="auto">
          <a:xfrm>
            <a:off x="3556000" y="556577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001101</a:t>
            </a:r>
          </a:p>
        </p:txBody>
      </p:sp>
      <p:sp>
        <p:nvSpPr>
          <p:cNvPr id="719885" name="Rectangle 13"/>
          <p:cNvSpPr>
            <a:spLocks noChangeArrowheads="1"/>
          </p:cNvSpPr>
          <p:nvPr/>
        </p:nvSpPr>
        <p:spPr bwMode="auto">
          <a:xfrm>
            <a:off x="5943600" y="5110163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+104</a:t>
            </a:r>
          </a:p>
        </p:txBody>
      </p:sp>
      <p:sp>
        <p:nvSpPr>
          <p:cNvPr id="719886" name="Rectangle 14"/>
          <p:cNvSpPr>
            <a:spLocks noChangeArrowheads="1"/>
          </p:cNvSpPr>
          <p:nvPr/>
        </p:nvSpPr>
        <p:spPr bwMode="auto">
          <a:xfrm>
            <a:off x="3556000" y="51101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19887" name="Rectangle 15"/>
          <p:cNvSpPr>
            <a:spLocks noChangeArrowheads="1"/>
          </p:cNvSpPr>
          <p:nvPr/>
        </p:nvSpPr>
        <p:spPr bwMode="auto">
          <a:xfrm>
            <a:off x="1524000" y="511016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lang="zh-CN" altLang="en-US" sz="2400" b="0">
              <a:latin typeface="Times New Roman" pitchFamily="18" charset="0"/>
            </a:endParaRPr>
          </a:p>
        </p:txBody>
      </p:sp>
      <p:sp>
        <p:nvSpPr>
          <p:cNvPr id="719888" name="Rectangle 16"/>
          <p:cNvSpPr>
            <a:spLocks noChangeArrowheads="1"/>
          </p:cNvSpPr>
          <p:nvPr/>
        </p:nvSpPr>
        <p:spPr bwMode="auto">
          <a:xfrm>
            <a:off x="5943600" y="4654550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+</a:t>
            </a:r>
            <a:r>
              <a:rPr lang="zh-CN" altLang="en-US">
                <a:latin typeface="Times New Roman" pitchFamily="18" charset="0"/>
              </a:rPr>
              <a:t> </a:t>
            </a:r>
            <a:r>
              <a:rPr lang="zh-CN" altLang="en-US" sz="2400">
                <a:latin typeface="Times New Roman" pitchFamily="18" charset="0"/>
              </a:rPr>
              <a:t>52</a:t>
            </a:r>
          </a:p>
        </p:txBody>
      </p:sp>
      <p:sp>
        <p:nvSpPr>
          <p:cNvPr id="719889" name="Rectangle 17"/>
          <p:cNvSpPr>
            <a:spLocks noChangeArrowheads="1"/>
          </p:cNvSpPr>
          <p:nvPr/>
        </p:nvSpPr>
        <p:spPr bwMode="auto">
          <a:xfrm>
            <a:off x="3556000" y="46545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0,011010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9890" name="Rectangle 18"/>
          <p:cNvSpPr>
            <a:spLocks noChangeArrowheads="1"/>
          </p:cNvSpPr>
          <p:nvPr/>
        </p:nvSpPr>
        <p:spPr bwMode="auto">
          <a:xfrm>
            <a:off x="5943600" y="419893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  +26</a:t>
            </a:r>
          </a:p>
        </p:txBody>
      </p:sp>
      <p:sp>
        <p:nvSpPr>
          <p:cNvPr id="719891" name="Rectangle 19"/>
          <p:cNvSpPr>
            <a:spLocks noChangeArrowheads="1"/>
          </p:cNvSpPr>
          <p:nvPr/>
        </p:nvSpPr>
        <p:spPr bwMode="auto">
          <a:xfrm>
            <a:off x="3556000" y="41989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0,0011010</a:t>
            </a:r>
          </a:p>
        </p:txBody>
      </p:sp>
      <p:sp>
        <p:nvSpPr>
          <p:cNvPr id="719892" name="Rectangle 20"/>
          <p:cNvSpPr>
            <a:spLocks noChangeArrowheads="1"/>
          </p:cNvSpPr>
          <p:nvPr/>
        </p:nvSpPr>
        <p:spPr bwMode="auto">
          <a:xfrm>
            <a:off x="1524000" y="41989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524000" y="3287713"/>
            <a:ext cx="6477000" cy="3189287"/>
            <a:chOff x="960" y="2071"/>
            <a:chExt cx="4080" cy="2009"/>
          </a:xfrm>
        </p:grpSpPr>
        <p:sp>
          <p:nvSpPr>
            <p:cNvPr id="719894" name="Rectangle 22"/>
            <p:cNvSpPr>
              <a:spLocks noChangeArrowheads="1"/>
            </p:cNvSpPr>
            <p:nvPr/>
          </p:nvSpPr>
          <p:spPr bwMode="auto">
            <a:xfrm>
              <a:off x="2240" y="2358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原</a:t>
              </a:r>
              <a:r>
                <a:rPr lang="zh-CN" altLang="en-US" sz="2400">
                  <a:latin typeface="Times New Roman" pitchFamily="18" charset="0"/>
                </a:rPr>
                <a:t>=[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补</a:t>
              </a:r>
              <a:r>
                <a:rPr lang="zh-CN" altLang="en-US" sz="2400">
                  <a:latin typeface="Times New Roman" pitchFamily="18" charset="0"/>
                </a:rPr>
                <a:t>=[</a:t>
              </a:r>
              <a:r>
                <a:rPr lang="en-US" altLang="zh-CN" sz="2400" i="1">
                  <a:latin typeface="Times New Roman" pitchFamily="18" charset="0"/>
                </a:rPr>
                <a:t>A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反</a:t>
              </a:r>
            </a:p>
          </p:txBody>
        </p:sp>
        <p:sp>
          <p:nvSpPr>
            <p:cNvPr id="719895" name="Rectangle 23"/>
            <p:cNvSpPr>
              <a:spLocks noChangeArrowheads="1"/>
            </p:cNvSpPr>
            <p:nvPr/>
          </p:nvSpPr>
          <p:spPr bwMode="auto">
            <a:xfrm>
              <a:off x="3744" y="2071"/>
              <a:ext cx="1296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对应的真值</a:t>
              </a:r>
            </a:p>
          </p:txBody>
        </p:sp>
        <p:sp>
          <p:nvSpPr>
            <p:cNvPr id="719896" name="Rectangle 24"/>
            <p:cNvSpPr>
              <a:spLocks noChangeArrowheads="1"/>
            </p:cNvSpPr>
            <p:nvPr/>
          </p:nvSpPr>
          <p:spPr bwMode="auto">
            <a:xfrm>
              <a:off x="2240" y="2071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机    器    数</a:t>
              </a:r>
            </a:p>
          </p:txBody>
        </p:sp>
        <p:sp>
          <p:nvSpPr>
            <p:cNvPr id="719897" name="Rectangle 25"/>
            <p:cNvSpPr>
              <a:spLocks noChangeArrowheads="1"/>
            </p:cNvSpPr>
            <p:nvPr/>
          </p:nvSpPr>
          <p:spPr bwMode="auto">
            <a:xfrm>
              <a:off x="960" y="2071"/>
              <a:ext cx="1280" cy="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移位操作</a:t>
              </a:r>
            </a:p>
          </p:txBody>
        </p:sp>
        <p:grpSp>
          <p:nvGrpSpPr>
            <p:cNvPr id="3" name="Group 26"/>
            <p:cNvGrpSpPr>
              <a:grpSpLocks/>
            </p:cNvGrpSpPr>
            <p:nvPr/>
          </p:nvGrpSpPr>
          <p:grpSpPr bwMode="auto">
            <a:xfrm>
              <a:off x="960" y="2071"/>
              <a:ext cx="4080" cy="2009"/>
              <a:chOff x="960" y="2071"/>
              <a:chExt cx="4080" cy="2009"/>
            </a:xfrm>
          </p:grpSpPr>
          <p:sp>
            <p:nvSpPr>
              <p:cNvPr id="719899" name="Line 27"/>
              <p:cNvSpPr>
                <a:spLocks noChangeShapeType="1"/>
              </p:cNvSpPr>
              <p:nvPr/>
            </p:nvSpPr>
            <p:spPr bwMode="auto">
              <a:xfrm>
                <a:off x="960" y="2071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0" name="Line 28"/>
              <p:cNvSpPr>
                <a:spLocks noChangeShapeType="1"/>
              </p:cNvSpPr>
              <p:nvPr/>
            </p:nvSpPr>
            <p:spPr bwMode="auto">
              <a:xfrm>
                <a:off x="960" y="264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1" name="Line 29"/>
              <p:cNvSpPr>
                <a:spLocks noChangeShapeType="1"/>
              </p:cNvSpPr>
              <p:nvPr/>
            </p:nvSpPr>
            <p:spPr bwMode="auto">
              <a:xfrm>
                <a:off x="960" y="293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2" name="Line 30"/>
              <p:cNvSpPr>
                <a:spLocks noChangeShapeType="1"/>
              </p:cNvSpPr>
              <p:nvPr/>
            </p:nvSpPr>
            <p:spPr bwMode="auto">
              <a:xfrm>
                <a:off x="960" y="321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3" name="Line 31"/>
              <p:cNvSpPr>
                <a:spLocks noChangeShapeType="1"/>
              </p:cNvSpPr>
              <p:nvPr/>
            </p:nvSpPr>
            <p:spPr bwMode="auto">
              <a:xfrm>
                <a:off x="960" y="350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4" name="Line 32"/>
              <p:cNvSpPr>
                <a:spLocks noChangeShapeType="1"/>
              </p:cNvSpPr>
              <p:nvPr/>
            </p:nvSpPr>
            <p:spPr bwMode="auto">
              <a:xfrm>
                <a:off x="960" y="379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5" name="Line 33"/>
              <p:cNvSpPr>
                <a:spLocks noChangeShapeType="1"/>
              </p:cNvSpPr>
              <p:nvPr/>
            </p:nvSpPr>
            <p:spPr bwMode="auto">
              <a:xfrm>
                <a:off x="960" y="408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6" name="Line 34"/>
              <p:cNvSpPr>
                <a:spLocks noChangeShapeType="1"/>
              </p:cNvSpPr>
              <p:nvPr/>
            </p:nvSpPr>
            <p:spPr bwMode="auto">
              <a:xfrm>
                <a:off x="960" y="2071"/>
                <a:ext cx="0" cy="20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7" name="Line 35"/>
              <p:cNvSpPr>
                <a:spLocks noChangeShapeType="1"/>
              </p:cNvSpPr>
              <p:nvPr/>
            </p:nvSpPr>
            <p:spPr bwMode="auto">
              <a:xfrm>
                <a:off x="2240" y="2071"/>
                <a:ext cx="0" cy="20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8" name="Line 36"/>
              <p:cNvSpPr>
                <a:spLocks noChangeShapeType="1"/>
              </p:cNvSpPr>
              <p:nvPr/>
            </p:nvSpPr>
            <p:spPr bwMode="auto">
              <a:xfrm>
                <a:off x="3744" y="2071"/>
                <a:ext cx="0" cy="20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09" name="Line 37"/>
              <p:cNvSpPr>
                <a:spLocks noChangeShapeType="1"/>
              </p:cNvSpPr>
              <p:nvPr/>
            </p:nvSpPr>
            <p:spPr bwMode="auto">
              <a:xfrm>
                <a:off x="5040" y="2071"/>
                <a:ext cx="0" cy="20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19910" name="Line 38"/>
              <p:cNvSpPr>
                <a:spLocks noChangeShapeType="1"/>
              </p:cNvSpPr>
              <p:nvPr/>
            </p:nvSpPr>
            <p:spPr bwMode="auto">
              <a:xfrm>
                <a:off x="2240" y="2358"/>
                <a:ext cx="15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19923" name="Text Box 51"/>
          <p:cNvSpPr txBox="1">
            <a:spLocks noChangeArrowheads="1"/>
          </p:cNvSpPr>
          <p:nvPr/>
        </p:nvSpPr>
        <p:spPr bwMode="auto">
          <a:xfrm>
            <a:off x="3730625" y="2209800"/>
            <a:ext cx="165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= +11010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19924" name="Rectangle 5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19925" name="AutoShape 5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9927" name="Rectangle 55"/>
          <p:cNvSpPr>
            <a:spLocks noChangeArrowheads="1"/>
          </p:cNvSpPr>
          <p:nvPr/>
        </p:nvSpPr>
        <p:spPr bwMode="auto">
          <a:xfrm>
            <a:off x="1519238" y="463867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19928" name="Rectangle 56"/>
          <p:cNvSpPr>
            <a:spLocks noChangeArrowheads="1"/>
          </p:cNvSpPr>
          <p:nvPr/>
        </p:nvSpPr>
        <p:spPr bwMode="auto">
          <a:xfrm>
            <a:off x="1519238" y="508476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19929" name="Rectangle 57"/>
          <p:cNvSpPr>
            <a:spLocks noChangeArrowheads="1"/>
          </p:cNvSpPr>
          <p:nvPr/>
        </p:nvSpPr>
        <p:spPr bwMode="auto">
          <a:xfrm>
            <a:off x="1519238" y="55610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19931" name="Rectangle 59"/>
          <p:cNvSpPr>
            <a:spLocks noChangeArrowheads="1"/>
          </p:cNvSpPr>
          <p:nvPr/>
        </p:nvSpPr>
        <p:spPr bwMode="auto">
          <a:xfrm>
            <a:off x="1519238" y="59928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1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1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1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/>
      <p:bldP spid="719876" grpId="0" autoUpdateAnimBg="0"/>
      <p:bldP spid="719877" grpId="0" autoUpdateAnimBg="0"/>
      <p:bldP spid="719878" grpId="0" autoUpdateAnimBg="0"/>
      <p:bldP spid="719879" grpId="0" autoUpdateAnimBg="0"/>
      <p:bldP spid="719880" grpId="0" autoUpdateAnimBg="0"/>
      <p:bldP spid="719882" grpId="0" autoUpdateAnimBg="0"/>
      <p:bldP spid="719883" grpId="0" autoUpdateAnimBg="0"/>
      <p:bldP spid="719885" grpId="0" autoUpdateAnimBg="0"/>
      <p:bldP spid="719886" grpId="0" autoUpdateAnimBg="0"/>
      <p:bldP spid="719888" grpId="0" autoUpdateAnimBg="0"/>
      <p:bldP spid="719889" grpId="0" autoUpdateAnimBg="0"/>
      <p:bldP spid="719890" grpId="0" autoUpdateAnimBg="0"/>
      <p:bldP spid="719891" grpId="0" autoUpdateAnimBg="0"/>
      <p:bldP spid="719892" grpId="0" autoUpdateAnimBg="0"/>
      <p:bldP spid="719923" grpId="0" autoUpdateAnimBg="0"/>
      <p:bldP spid="719927" grpId="0" autoUpdateAnimBg="0"/>
      <p:bldP spid="719928" grpId="0" autoUpdateAnimBg="0"/>
      <p:bldP spid="719929" grpId="0" autoUpdateAnimBg="0"/>
      <p:bldP spid="71993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例6.17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81534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设机器数字长为 8 位（含１位符号位</a:t>
            </a:r>
            <a:r>
              <a:rPr lang="en-US" altLang="zh-CN" sz="2800">
                <a:latin typeface="Times New Roman" pitchFamily="18" charset="0"/>
              </a:rPr>
              <a:t>），</a:t>
            </a:r>
            <a:r>
              <a:rPr lang="zh-CN" altLang="en-US" sz="2800">
                <a:latin typeface="Times New Roman" pitchFamily="18" charset="0"/>
              </a:rPr>
              <a:t>写出</a:t>
            </a:r>
          </a:p>
          <a:p>
            <a:pPr>
              <a:lnSpc>
                <a:spcPct val="125000"/>
              </a:lnSpc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–26</a:t>
            </a:r>
            <a:r>
              <a:rPr lang="zh-CN" altLang="en-US" sz="2800">
                <a:latin typeface="Times New Roman" pitchFamily="18" charset="0"/>
              </a:rPr>
              <a:t>时，三种机器数左、右移一位和两位后的表示形式及对应的真值，并分析结果的正确性。</a:t>
            </a:r>
          </a:p>
        </p:txBody>
      </p:sp>
      <p:sp>
        <p:nvSpPr>
          <p:cNvPr id="720900" name="Text Box 4"/>
          <p:cNvSpPr txBox="1">
            <a:spLocks noChangeArrowheads="1"/>
          </p:cNvSpPr>
          <p:nvPr/>
        </p:nvSpPr>
        <p:spPr bwMode="auto">
          <a:xfrm>
            <a:off x="898525" y="26717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20901" name="Text Box 5"/>
          <p:cNvSpPr txBox="1">
            <a:spLocks noChangeArrowheads="1"/>
          </p:cNvSpPr>
          <p:nvPr/>
        </p:nvSpPr>
        <p:spPr bwMode="auto">
          <a:xfrm>
            <a:off x="2422525" y="2671763"/>
            <a:ext cx="192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>
                <a:latin typeface="Times New Roman" pitchFamily="18" charset="0"/>
              </a:rPr>
              <a:t>26</a:t>
            </a:r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5853113" y="5783263"/>
            <a:ext cx="22098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6</a:t>
            </a: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3556000" y="57832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  <a:r>
              <a:rPr lang="zh-CN" altLang="en-US" sz="2400">
                <a:latin typeface="Times New Roman" pitchFamily="18" charset="0"/>
              </a:rPr>
              <a:t>00110</a:t>
            </a:r>
          </a:p>
        </p:txBody>
      </p:sp>
      <p:sp>
        <p:nvSpPr>
          <p:cNvPr id="720904" name="Rectangle 8"/>
          <p:cNvSpPr>
            <a:spLocks noChangeArrowheads="1"/>
          </p:cNvSpPr>
          <p:nvPr/>
        </p:nvSpPr>
        <p:spPr bwMode="auto">
          <a:xfrm>
            <a:off x="5810250" y="5327650"/>
            <a:ext cx="2209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13</a:t>
            </a:r>
          </a:p>
        </p:txBody>
      </p:sp>
      <p:sp>
        <p:nvSpPr>
          <p:cNvPr id="720905" name="Rectangle 9"/>
          <p:cNvSpPr>
            <a:spLocks noChangeArrowheads="1"/>
          </p:cNvSpPr>
          <p:nvPr/>
        </p:nvSpPr>
        <p:spPr bwMode="auto">
          <a:xfrm>
            <a:off x="3556000" y="53276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400">
                <a:latin typeface="Times New Roman" pitchFamily="18" charset="0"/>
              </a:rPr>
              <a:t>001101</a:t>
            </a:r>
          </a:p>
        </p:txBody>
      </p:sp>
      <p:sp>
        <p:nvSpPr>
          <p:cNvPr id="720906" name="Rectangle 10"/>
          <p:cNvSpPr>
            <a:spLocks noChangeArrowheads="1"/>
          </p:cNvSpPr>
          <p:nvPr/>
        </p:nvSpPr>
        <p:spPr bwMode="auto">
          <a:xfrm>
            <a:off x="5734050" y="4872038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 104</a:t>
            </a:r>
          </a:p>
        </p:txBody>
      </p:sp>
      <p:sp>
        <p:nvSpPr>
          <p:cNvPr id="720907" name="Rectangle 11"/>
          <p:cNvSpPr>
            <a:spLocks noChangeArrowheads="1"/>
          </p:cNvSpPr>
          <p:nvPr/>
        </p:nvSpPr>
        <p:spPr bwMode="auto">
          <a:xfrm>
            <a:off x="3556000" y="48720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20908" name="Rectangle 12"/>
          <p:cNvSpPr>
            <a:spLocks noChangeArrowheads="1"/>
          </p:cNvSpPr>
          <p:nvPr/>
        </p:nvSpPr>
        <p:spPr bwMode="auto">
          <a:xfrm>
            <a:off x="5791200" y="4419600"/>
            <a:ext cx="2209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52</a:t>
            </a:r>
          </a:p>
        </p:txBody>
      </p:sp>
      <p:sp>
        <p:nvSpPr>
          <p:cNvPr id="720909" name="Rectangle 13"/>
          <p:cNvSpPr>
            <a:spLocks noChangeArrowheads="1"/>
          </p:cNvSpPr>
          <p:nvPr/>
        </p:nvSpPr>
        <p:spPr bwMode="auto">
          <a:xfrm>
            <a:off x="3556000" y="441642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1,011010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0910" name="Rectangle 14"/>
          <p:cNvSpPr>
            <a:spLocks noChangeArrowheads="1"/>
          </p:cNvSpPr>
          <p:nvPr/>
        </p:nvSpPr>
        <p:spPr bwMode="auto">
          <a:xfrm>
            <a:off x="5734050" y="3960813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 </a:t>
            </a:r>
            <a:r>
              <a:rPr lang="zh-CN" altLang="en-US" sz="2400">
                <a:latin typeface="Times New Roman" pitchFamily="18" charset="0"/>
              </a:rPr>
              <a:t>26</a:t>
            </a:r>
          </a:p>
        </p:txBody>
      </p:sp>
      <p:sp>
        <p:nvSpPr>
          <p:cNvPr id="720911" name="Rectangle 15"/>
          <p:cNvSpPr>
            <a:spLocks noChangeArrowheads="1"/>
          </p:cNvSpPr>
          <p:nvPr/>
        </p:nvSpPr>
        <p:spPr bwMode="auto">
          <a:xfrm>
            <a:off x="3556000" y="396081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1,0011010</a:t>
            </a:r>
          </a:p>
        </p:txBody>
      </p:sp>
      <p:sp>
        <p:nvSpPr>
          <p:cNvPr id="720912" name="Rectangle 16"/>
          <p:cNvSpPr>
            <a:spLocks noChangeArrowheads="1"/>
          </p:cNvSpPr>
          <p:nvPr/>
        </p:nvSpPr>
        <p:spPr bwMode="auto">
          <a:xfrm>
            <a:off x="1524000" y="39608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524000" y="3419475"/>
            <a:ext cx="6477000" cy="2828925"/>
            <a:chOff x="960" y="2154"/>
            <a:chExt cx="4080" cy="1782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960" y="2154"/>
              <a:ext cx="4080" cy="1782"/>
              <a:chOff x="960" y="2154"/>
              <a:chExt cx="4080" cy="1782"/>
            </a:xfrm>
          </p:grpSpPr>
          <p:sp>
            <p:nvSpPr>
              <p:cNvPr id="720915" name="Rectangle 19"/>
              <p:cNvSpPr>
                <a:spLocks noChangeArrowheads="1"/>
              </p:cNvSpPr>
              <p:nvPr/>
            </p:nvSpPr>
            <p:spPr bwMode="auto">
              <a:xfrm>
                <a:off x="3744" y="2197"/>
                <a:ext cx="1296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对应的真值</a:t>
                </a:r>
              </a:p>
            </p:txBody>
          </p:sp>
          <p:sp>
            <p:nvSpPr>
              <p:cNvPr id="720916" name="Rectangle 20"/>
              <p:cNvSpPr>
                <a:spLocks noChangeArrowheads="1"/>
              </p:cNvSpPr>
              <p:nvPr/>
            </p:nvSpPr>
            <p:spPr bwMode="auto">
              <a:xfrm>
                <a:off x="2240" y="2203"/>
                <a:ext cx="1504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机    器    数</a:t>
                </a:r>
              </a:p>
            </p:txBody>
          </p:sp>
          <p:sp>
            <p:nvSpPr>
              <p:cNvPr id="720917" name="Rectangle 21"/>
              <p:cNvSpPr>
                <a:spLocks noChangeArrowheads="1"/>
              </p:cNvSpPr>
              <p:nvPr/>
            </p:nvSpPr>
            <p:spPr bwMode="auto">
              <a:xfrm>
                <a:off x="960" y="2202"/>
                <a:ext cx="1280" cy="2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移位操作</a:t>
                </a:r>
              </a:p>
            </p:txBody>
          </p:sp>
          <p:grpSp>
            <p:nvGrpSpPr>
              <p:cNvPr id="4" name="Group 22"/>
              <p:cNvGrpSpPr>
                <a:grpSpLocks/>
              </p:cNvGrpSpPr>
              <p:nvPr/>
            </p:nvGrpSpPr>
            <p:grpSpPr bwMode="auto">
              <a:xfrm>
                <a:off x="960" y="2154"/>
                <a:ext cx="4080" cy="1782"/>
                <a:chOff x="960" y="2154"/>
                <a:chExt cx="4080" cy="1782"/>
              </a:xfrm>
            </p:grpSpPr>
            <p:sp>
              <p:nvSpPr>
                <p:cNvPr id="720919" name="Line 23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0" name="Line 24"/>
                <p:cNvSpPr>
                  <a:spLocks noChangeShapeType="1"/>
                </p:cNvSpPr>
                <p:nvPr/>
              </p:nvSpPr>
              <p:spPr bwMode="auto">
                <a:xfrm>
                  <a:off x="960" y="2495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1" name="Line 25"/>
                <p:cNvSpPr>
                  <a:spLocks noChangeShapeType="1"/>
                </p:cNvSpPr>
                <p:nvPr/>
              </p:nvSpPr>
              <p:spPr bwMode="auto">
                <a:xfrm>
                  <a:off x="960" y="2782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2" name="Line 26"/>
                <p:cNvSpPr>
                  <a:spLocks noChangeShapeType="1"/>
                </p:cNvSpPr>
                <p:nvPr/>
              </p:nvSpPr>
              <p:spPr bwMode="auto">
                <a:xfrm>
                  <a:off x="960" y="3069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3" name="Line 27"/>
                <p:cNvSpPr>
                  <a:spLocks noChangeShapeType="1"/>
                </p:cNvSpPr>
                <p:nvPr/>
              </p:nvSpPr>
              <p:spPr bwMode="auto">
                <a:xfrm>
                  <a:off x="960" y="3356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4" name="Line 28"/>
                <p:cNvSpPr>
                  <a:spLocks noChangeShapeType="1"/>
                </p:cNvSpPr>
                <p:nvPr/>
              </p:nvSpPr>
              <p:spPr bwMode="auto">
                <a:xfrm>
                  <a:off x="960" y="3643"/>
                  <a:ext cx="40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5" name="Line 29"/>
                <p:cNvSpPr>
                  <a:spLocks noChangeShapeType="1"/>
                </p:cNvSpPr>
                <p:nvPr/>
              </p:nvSpPr>
              <p:spPr bwMode="auto">
                <a:xfrm>
                  <a:off x="960" y="3930"/>
                  <a:ext cx="40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6" name="Line 30"/>
                <p:cNvSpPr>
                  <a:spLocks noChangeShapeType="1"/>
                </p:cNvSpPr>
                <p:nvPr/>
              </p:nvSpPr>
              <p:spPr bwMode="auto">
                <a:xfrm>
                  <a:off x="960" y="2154"/>
                  <a:ext cx="0" cy="178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7" name="Line 31"/>
                <p:cNvSpPr>
                  <a:spLocks noChangeShapeType="1"/>
                </p:cNvSpPr>
                <p:nvPr/>
              </p:nvSpPr>
              <p:spPr bwMode="auto">
                <a:xfrm>
                  <a:off x="2240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  <p:sp>
              <p:nvSpPr>
                <p:cNvPr id="720928" name="Line 32"/>
                <p:cNvSpPr>
                  <a:spLocks noChangeShapeType="1"/>
                </p:cNvSpPr>
                <p:nvPr/>
              </p:nvSpPr>
              <p:spPr bwMode="auto">
                <a:xfrm>
                  <a:off x="3744" y="2154"/>
                  <a:ext cx="0" cy="178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 anchorCtr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20929" name="Line 33"/>
            <p:cNvSpPr>
              <a:spLocks noChangeShapeType="1"/>
            </p:cNvSpPr>
            <p:nvPr/>
          </p:nvSpPr>
          <p:spPr bwMode="auto">
            <a:xfrm>
              <a:off x="5040" y="2154"/>
              <a:ext cx="0" cy="17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endParaRPr lang="zh-CN" altLang="en-US"/>
            </a:p>
          </p:txBody>
        </p:sp>
      </p:grpSp>
      <p:sp>
        <p:nvSpPr>
          <p:cNvPr id="720944" name="Text Box 48"/>
          <p:cNvSpPr txBox="1">
            <a:spLocks noChangeArrowheads="1"/>
          </p:cNvSpPr>
          <p:nvPr/>
        </p:nvSpPr>
        <p:spPr bwMode="auto">
          <a:xfrm>
            <a:off x="609600" y="335756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20945" name="Text Box 49"/>
          <p:cNvSpPr txBox="1">
            <a:spLocks noChangeArrowheads="1"/>
          </p:cNvSpPr>
          <p:nvPr/>
        </p:nvSpPr>
        <p:spPr bwMode="auto">
          <a:xfrm>
            <a:off x="3765550" y="2671763"/>
            <a:ext cx="172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11010 </a:t>
            </a: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20946" name="Rectangle 5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0947" name="AutoShape 5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0948" name="Rectangle 52"/>
          <p:cNvSpPr>
            <a:spLocks noChangeArrowheads="1"/>
          </p:cNvSpPr>
          <p:nvPr/>
        </p:nvSpPr>
        <p:spPr bwMode="auto">
          <a:xfrm>
            <a:off x="1519238" y="439578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20949" name="Rectangle 53"/>
          <p:cNvSpPr>
            <a:spLocks noChangeArrowheads="1"/>
          </p:cNvSpPr>
          <p:nvPr/>
        </p:nvSpPr>
        <p:spPr bwMode="auto">
          <a:xfrm>
            <a:off x="1519238" y="484187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20950" name="Rectangle 54"/>
          <p:cNvSpPr>
            <a:spLocks noChangeArrowheads="1"/>
          </p:cNvSpPr>
          <p:nvPr/>
        </p:nvSpPr>
        <p:spPr bwMode="auto">
          <a:xfrm>
            <a:off x="1519238" y="53038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20951" name="Rectangle 55"/>
          <p:cNvSpPr>
            <a:spLocks noChangeArrowheads="1"/>
          </p:cNvSpPr>
          <p:nvPr/>
        </p:nvSpPr>
        <p:spPr bwMode="auto">
          <a:xfrm>
            <a:off x="1519238" y="576262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0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autoUpdateAnimBg="0"/>
      <p:bldP spid="720900" grpId="0" autoUpdateAnimBg="0"/>
      <p:bldP spid="720901" grpId="0" autoUpdateAnimBg="0"/>
      <p:bldP spid="720902" grpId="0" autoUpdateAnimBg="0"/>
      <p:bldP spid="720903" grpId="0" autoUpdateAnimBg="0"/>
      <p:bldP spid="720904" grpId="0" autoUpdateAnimBg="0"/>
      <p:bldP spid="720905" grpId="0" autoUpdateAnimBg="0"/>
      <p:bldP spid="720906" grpId="0" autoUpdateAnimBg="0"/>
      <p:bldP spid="720907" grpId="0" autoUpdateAnimBg="0"/>
      <p:bldP spid="720908" grpId="0" autoUpdateAnimBg="0"/>
      <p:bldP spid="720909" grpId="0" autoUpdateAnimBg="0"/>
      <p:bldP spid="720910" grpId="0" autoUpdateAnimBg="0"/>
      <p:bldP spid="720911" grpId="0" autoUpdateAnimBg="0"/>
      <p:bldP spid="720912" grpId="0" autoUpdateAnimBg="0"/>
      <p:bldP spid="720944" grpId="0" autoUpdateAnimBg="0"/>
      <p:bldP spid="720945" grpId="0" autoUpdateAnimBg="0"/>
      <p:bldP spid="720948" grpId="0" autoUpdateAnimBg="0"/>
      <p:bldP spid="720949" grpId="0" autoUpdateAnimBg="0"/>
      <p:bldP spid="720950" grpId="0" autoUpdateAnimBg="0"/>
      <p:bldP spid="72095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ChangeArrowheads="1"/>
          </p:cNvSpPr>
          <p:nvPr/>
        </p:nvSpPr>
        <p:spPr bwMode="auto">
          <a:xfrm>
            <a:off x="5734050" y="602138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6</a:t>
            </a:r>
          </a:p>
        </p:txBody>
      </p:sp>
      <p:sp>
        <p:nvSpPr>
          <p:cNvPr id="721923" name="Rectangle 3"/>
          <p:cNvSpPr>
            <a:spLocks noChangeArrowheads="1"/>
          </p:cNvSpPr>
          <p:nvPr/>
        </p:nvSpPr>
        <p:spPr bwMode="auto">
          <a:xfrm>
            <a:off x="3327400" y="602138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400">
                <a:latin typeface="Times New Roman" pitchFamily="18" charset="0"/>
              </a:rPr>
              <a:t>11001</a:t>
            </a:r>
          </a:p>
        </p:txBody>
      </p:sp>
      <p:sp>
        <p:nvSpPr>
          <p:cNvPr id="721924" name="Rectangle 4"/>
          <p:cNvSpPr>
            <a:spLocks noChangeArrowheads="1"/>
          </p:cNvSpPr>
          <p:nvPr/>
        </p:nvSpPr>
        <p:spPr bwMode="auto">
          <a:xfrm>
            <a:off x="5715000" y="5565775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13</a:t>
            </a:r>
          </a:p>
        </p:txBody>
      </p:sp>
      <p:sp>
        <p:nvSpPr>
          <p:cNvPr id="721925" name="Rectangle 5"/>
          <p:cNvSpPr>
            <a:spLocks noChangeArrowheads="1"/>
          </p:cNvSpPr>
          <p:nvPr/>
        </p:nvSpPr>
        <p:spPr bwMode="auto">
          <a:xfrm>
            <a:off x="3327400" y="556577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110010</a:t>
            </a:r>
          </a:p>
        </p:txBody>
      </p:sp>
      <p:sp>
        <p:nvSpPr>
          <p:cNvPr id="721926" name="Rectangle 6"/>
          <p:cNvSpPr>
            <a:spLocks noChangeArrowheads="1"/>
          </p:cNvSpPr>
          <p:nvPr/>
        </p:nvSpPr>
        <p:spPr bwMode="auto">
          <a:xfrm>
            <a:off x="5524500" y="5110163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104</a:t>
            </a: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3327400" y="51101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1,00101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5715000" y="4654550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52</a:t>
            </a: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3327400" y="46545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1,100101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21930" name="Rectangle 10"/>
          <p:cNvSpPr>
            <a:spLocks noChangeArrowheads="1"/>
          </p:cNvSpPr>
          <p:nvPr/>
        </p:nvSpPr>
        <p:spPr bwMode="auto">
          <a:xfrm>
            <a:off x="5734050" y="419893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zh-CN" altLang="en-US" sz="2400">
                <a:latin typeface="Times New Roman" pitchFamily="18" charset="0"/>
              </a:rPr>
              <a:t>26</a:t>
            </a:r>
          </a:p>
        </p:txBody>
      </p:sp>
      <p:sp>
        <p:nvSpPr>
          <p:cNvPr id="721931" name="Rectangle 11"/>
          <p:cNvSpPr>
            <a:spLocks noChangeArrowheads="1"/>
          </p:cNvSpPr>
          <p:nvPr/>
        </p:nvSpPr>
        <p:spPr bwMode="auto">
          <a:xfrm>
            <a:off x="3327400" y="41989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1,1100101</a:t>
            </a:r>
          </a:p>
        </p:txBody>
      </p:sp>
      <p:sp>
        <p:nvSpPr>
          <p:cNvPr id="721932" name="Rectangle 12"/>
          <p:cNvSpPr>
            <a:spLocks noChangeArrowheads="1"/>
          </p:cNvSpPr>
          <p:nvPr/>
        </p:nvSpPr>
        <p:spPr bwMode="auto">
          <a:xfrm>
            <a:off x="1295400" y="41989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95400" y="3657600"/>
            <a:ext cx="6477000" cy="2828925"/>
            <a:chOff x="816" y="2304"/>
            <a:chExt cx="4080" cy="1782"/>
          </a:xfrm>
        </p:grpSpPr>
        <p:sp>
          <p:nvSpPr>
            <p:cNvPr id="721934" name="Rectangle 14"/>
            <p:cNvSpPr>
              <a:spLocks noChangeArrowheads="1"/>
            </p:cNvSpPr>
            <p:nvPr/>
          </p:nvSpPr>
          <p:spPr bwMode="auto">
            <a:xfrm>
              <a:off x="3600" y="2347"/>
              <a:ext cx="1296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对应的真值</a:t>
              </a:r>
            </a:p>
          </p:txBody>
        </p:sp>
        <p:sp>
          <p:nvSpPr>
            <p:cNvPr id="721935" name="Rectangle 15"/>
            <p:cNvSpPr>
              <a:spLocks noChangeArrowheads="1"/>
            </p:cNvSpPr>
            <p:nvPr/>
          </p:nvSpPr>
          <p:spPr bwMode="auto">
            <a:xfrm>
              <a:off x="2096" y="2353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机    器    数</a:t>
              </a:r>
            </a:p>
          </p:txBody>
        </p:sp>
        <p:sp>
          <p:nvSpPr>
            <p:cNvPr id="721936" name="Rectangle 16"/>
            <p:cNvSpPr>
              <a:spLocks noChangeArrowheads="1"/>
            </p:cNvSpPr>
            <p:nvPr/>
          </p:nvSpPr>
          <p:spPr bwMode="auto">
            <a:xfrm>
              <a:off x="816" y="2352"/>
              <a:ext cx="128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移位操作</a:t>
              </a:r>
            </a:p>
          </p:txBody>
        </p:sp>
        <p:grpSp>
          <p:nvGrpSpPr>
            <p:cNvPr id="3" name="Group 17"/>
            <p:cNvGrpSpPr>
              <a:grpSpLocks/>
            </p:cNvGrpSpPr>
            <p:nvPr/>
          </p:nvGrpSpPr>
          <p:grpSpPr bwMode="auto">
            <a:xfrm>
              <a:off x="816" y="2304"/>
              <a:ext cx="4080" cy="1782"/>
              <a:chOff x="816" y="2304"/>
              <a:chExt cx="4080" cy="1782"/>
            </a:xfrm>
          </p:grpSpPr>
          <p:sp>
            <p:nvSpPr>
              <p:cNvPr id="721938" name="Line 18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39" name="Line 19"/>
              <p:cNvSpPr>
                <a:spLocks noChangeShapeType="1"/>
              </p:cNvSpPr>
              <p:nvPr/>
            </p:nvSpPr>
            <p:spPr bwMode="auto">
              <a:xfrm>
                <a:off x="816" y="264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0" name="Line 20"/>
              <p:cNvSpPr>
                <a:spLocks noChangeShapeType="1"/>
              </p:cNvSpPr>
              <p:nvPr/>
            </p:nvSpPr>
            <p:spPr bwMode="auto">
              <a:xfrm>
                <a:off x="816" y="293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1" name="Line 21"/>
              <p:cNvSpPr>
                <a:spLocks noChangeShapeType="1"/>
              </p:cNvSpPr>
              <p:nvPr/>
            </p:nvSpPr>
            <p:spPr bwMode="auto">
              <a:xfrm>
                <a:off x="816" y="321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2" name="Line 22"/>
              <p:cNvSpPr>
                <a:spLocks noChangeShapeType="1"/>
              </p:cNvSpPr>
              <p:nvPr/>
            </p:nvSpPr>
            <p:spPr bwMode="auto">
              <a:xfrm>
                <a:off x="816" y="350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3" name="Line 23"/>
              <p:cNvSpPr>
                <a:spLocks noChangeShapeType="1"/>
              </p:cNvSpPr>
              <p:nvPr/>
            </p:nvSpPr>
            <p:spPr bwMode="auto">
              <a:xfrm>
                <a:off x="816" y="379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4" name="Line 24"/>
              <p:cNvSpPr>
                <a:spLocks noChangeShapeType="1"/>
              </p:cNvSpPr>
              <p:nvPr/>
            </p:nvSpPr>
            <p:spPr bwMode="auto">
              <a:xfrm>
                <a:off x="816" y="408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5" name="Line 25"/>
              <p:cNvSpPr>
                <a:spLocks noChangeShapeType="1"/>
              </p:cNvSpPr>
              <p:nvPr/>
            </p:nvSpPr>
            <p:spPr bwMode="auto">
              <a:xfrm>
                <a:off x="81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6" name="Line 26"/>
              <p:cNvSpPr>
                <a:spLocks noChangeShapeType="1"/>
              </p:cNvSpPr>
              <p:nvPr/>
            </p:nvSpPr>
            <p:spPr bwMode="auto">
              <a:xfrm>
                <a:off x="2096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7" name="Line 27"/>
              <p:cNvSpPr>
                <a:spLocks noChangeShapeType="1"/>
              </p:cNvSpPr>
              <p:nvPr/>
            </p:nvSpPr>
            <p:spPr bwMode="auto">
              <a:xfrm>
                <a:off x="3600" y="230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48" name="Line 28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5734050" y="297338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 –</a:t>
            </a:r>
            <a:r>
              <a:rPr lang="zh-CN" altLang="en-US" sz="2400">
                <a:latin typeface="Times New Roman" pitchFamily="18" charset="0"/>
              </a:rPr>
              <a:t> 7</a:t>
            </a:r>
          </a:p>
        </p:txBody>
      </p:sp>
      <p:sp>
        <p:nvSpPr>
          <p:cNvPr id="721962" name="Rectangle 42"/>
          <p:cNvSpPr>
            <a:spLocks noChangeArrowheads="1"/>
          </p:cNvSpPr>
          <p:nvPr/>
        </p:nvSpPr>
        <p:spPr bwMode="auto">
          <a:xfrm>
            <a:off x="3327400" y="297338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400">
                <a:latin typeface="Times New Roman" pitchFamily="18" charset="0"/>
              </a:rPr>
              <a:t>11001</a:t>
            </a:r>
          </a:p>
        </p:txBody>
      </p:sp>
      <p:sp>
        <p:nvSpPr>
          <p:cNvPr id="721963" name="Rectangle 43"/>
          <p:cNvSpPr>
            <a:spLocks noChangeArrowheads="1"/>
          </p:cNvSpPr>
          <p:nvPr/>
        </p:nvSpPr>
        <p:spPr bwMode="auto">
          <a:xfrm>
            <a:off x="5715000" y="2517775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13</a:t>
            </a:r>
          </a:p>
        </p:txBody>
      </p:sp>
      <p:sp>
        <p:nvSpPr>
          <p:cNvPr id="721964" name="Rectangle 44"/>
          <p:cNvSpPr>
            <a:spLocks noChangeArrowheads="1"/>
          </p:cNvSpPr>
          <p:nvPr/>
        </p:nvSpPr>
        <p:spPr bwMode="auto">
          <a:xfrm>
            <a:off x="3327400" y="2517775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1</a:t>
            </a:r>
            <a:r>
              <a:rPr lang="zh-CN" altLang="en-US" sz="2400">
                <a:latin typeface="Times New Roman" pitchFamily="18" charset="0"/>
              </a:rPr>
              <a:t>110011</a:t>
            </a:r>
          </a:p>
        </p:txBody>
      </p:sp>
      <p:sp>
        <p:nvSpPr>
          <p:cNvPr id="721965" name="Rectangle 45"/>
          <p:cNvSpPr>
            <a:spLocks noChangeArrowheads="1"/>
          </p:cNvSpPr>
          <p:nvPr/>
        </p:nvSpPr>
        <p:spPr bwMode="auto">
          <a:xfrm>
            <a:off x="5524500" y="2062163"/>
            <a:ext cx="2286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104</a:t>
            </a:r>
          </a:p>
        </p:txBody>
      </p:sp>
      <p:sp>
        <p:nvSpPr>
          <p:cNvPr id="721966" name="Rectangle 46"/>
          <p:cNvSpPr>
            <a:spLocks noChangeArrowheads="1"/>
          </p:cNvSpPr>
          <p:nvPr/>
        </p:nvSpPr>
        <p:spPr bwMode="auto">
          <a:xfrm>
            <a:off x="3327400" y="2062163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1,00110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00</a:t>
            </a:r>
          </a:p>
        </p:txBody>
      </p:sp>
      <p:sp>
        <p:nvSpPr>
          <p:cNvPr id="721967" name="Rectangle 47"/>
          <p:cNvSpPr>
            <a:spLocks noChangeArrowheads="1"/>
          </p:cNvSpPr>
          <p:nvPr/>
        </p:nvSpPr>
        <p:spPr bwMode="auto">
          <a:xfrm>
            <a:off x="5715000" y="1606550"/>
            <a:ext cx="20574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zh-CN" altLang="en-US" sz="2400">
                <a:latin typeface="Times New Roman" pitchFamily="18" charset="0"/>
              </a:rPr>
              <a:t> 52</a:t>
            </a:r>
          </a:p>
        </p:txBody>
      </p:sp>
      <p:sp>
        <p:nvSpPr>
          <p:cNvPr id="721968" name="Rectangle 48"/>
          <p:cNvSpPr>
            <a:spLocks noChangeArrowheads="1"/>
          </p:cNvSpPr>
          <p:nvPr/>
        </p:nvSpPr>
        <p:spPr bwMode="auto">
          <a:xfrm>
            <a:off x="3327400" y="1606550"/>
            <a:ext cx="2387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1,100110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1969" name="Rectangle 49"/>
          <p:cNvSpPr>
            <a:spLocks noChangeArrowheads="1"/>
          </p:cNvSpPr>
          <p:nvPr/>
        </p:nvSpPr>
        <p:spPr bwMode="auto">
          <a:xfrm>
            <a:off x="5734050" y="1150938"/>
            <a:ext cx="20574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zh-CN" altLang="en-US" sz="2400">
                <a:latin typeface="Times New Roman" pitchFamily="18" charset="0"/>
              </a:rPr>
              <a:t>26</a:t>
            </a:r>
          </a:p>
        </p:txBody>
      </p:sp>
      <p:sp>
        <p:nvSpPr>
          <p:cNvPr id="721970" name="Rectangle 50"/>
          <p:cNvSpPr>
            <a:spLocks noChangeArrowheads="1"/>
          </p:cNvSpPr>
          <p:nvPr/>
        </p:nvSpPr>
        <p:spPr bwMode="auto">
          <a:xfrm>
            <a:off x="3327400" y="1150938"/>
            <a:ext cx="23876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1,1100110</a:t>
            </a:r>
          </a:p>
        </p:txBody>
      </p:sp>
      <p:sp>
        <p:nvSpPr>
          <p:cNvPr id="721971" name="Rectangle 51"/>
          <p:cNvSpPr>
            <a:spLocks noChangeArrowheads="1"/>
          </p:cNvSpPr>
          <p:nvPr/>
        </p:nvSpPr>
        <p:spPr bwMode="auto">
          <a:xfrm>
            <a:off x="1295400" y="115093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移位前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1295400" y="609600"/>
            <a:ext cx="6477000" cy="2828925"/>
            <a:chOff x="816" y="384"/>
            <a:chExt cx="4080" cy="1782"/>
          </a:xfrm>
        </p:grpSpPr>
        <p:sp>
          <p:nvSpPr>
            <p:cNvPr id="721973" name="Rectangle 53"/>
            <p:cNvSpPr>
              <a:spLocks noChangeArrowheads="1"/>
            </p:cNvSpPr>
            <p:nvPr/>
          </p:nvSpPr>
          <p:spPr bwMode="auto">
            <a:xfrm>
              <a:off x="3600" y="427"/>
              <a:ext cx="1296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对应的真值</a:t>
              </a:r>
            </a:p>
          </p:txBody>
        </p:sp>
        <p:sp>
          <p:nvSpPr>
            <p:cNvPr id="721974" name="Rectangle 54"/>
            <p:cNvSpPr>
              <a:spLocks noChangeArrowheads="1"/>
            </p:cNvSpPr>
            <p:nvPr/>
          </p:nvSpPr>
          <p:spPr bwMode="auto">
            <a:xfrm>
              <a:off x="2096" y="433"/>
              <a:ext cx="150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机    器    数</a:t>
              </a:r>
            </a:p>
          </p:txBody>
        </p:sp>
        <p:sp>
          <p:nvSpPr>
            <p:cNvPr id="721975" name="Rectangle 55"/>
            <p:cNvSpPr>
              <a:spLocks noChangeArrowheads="1"/>
            </p:cNvSpPr>
            <p:nvPr/>
          </p:nvSpPr>
          <p:spPr bwMode="auto">
            <a:xfrm>
              <a:off x="816" y="432"/>
              <a:ext cx="1280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lang="zh-CN" altLang="en-US" sz="2400">
                  <a:latin typeface="Times New Roman" pitchFamily="18" charset="0"/>
                </a:rPr>
                <a:t>移位操作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816" y="384"/>
              <a:ext cx="4080" cy="1782"/>
              <a:chOff x="816" y="384"/>
              <a:chExt cx="4080" cy="1782"/>
            </a:xfrm>
          </p:grpSpPr>
          <p:sp>
            <p:nvSpPr>
              <p:cNvPr id="721977" name="Line 57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78" name="Line 58"/>
              <p:cNvSpPr>
                <a:spLocks noChangeShapeType="1"/>
              </p:cNvSpPr>
              <p:nvPr/>
            </p:nvSpPr>
            <p:spPr bwMode="auto">
              <a:xfrm>
                <a:off x="816" y="725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79" name="Line 59"/>
              <p:cNvSpPr>
                <a:spLocks noChangeShapeType="1"/>
              </p:cNvSpPr>
              <p:nvPr/>
            </p:nvSpPr>
            <p:spPr bwMode="auto">
              <a:xfrm>
                <a:off x="816" y="1012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0" name="Line 60"/>
              <p:cNvSpPr>
                <a:spLocks noChangeShapeType="1"/>
              </p:cNvSpPr>
              <p:nvPr/>
            </p:nvSpPr>
            <p:spPr bwMode="auto">
              <a:xfrm>
                <a:off x="816" y="1299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1" name="Line 61"/>
              <p:cNvSpPr>
                <a:spLocks noChangeShapeType="1"/>
              </p:cNvSpPr>
              <p:nvPr/>
            </p:nvSpPr>
            <p:spPr bwMode="auto">
              <a:xfrm>
                <a:off x="816" y="1586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2" name="Line 62"/>
              <p:cNvSpPr>
                <a:spLocks noChangeShapeType="1"/>
              </p:cNvSpPr>
              <p:nvPr/>
            </p:nvSpPr>
            <p:spPr bwMode="auto">
              <a:xfrm>
                <a:off x="816" y="1873"/>
                <a:ext cx="40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3" name="Line 63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40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4" name="Line 64"/>
              <p:cNvSpPr>
                <a:spLocks noChangeShapeType="1"/>
              </p:cNvSpPr>
              <p:nvPr/>
            </p:nvSpPr>
            <p:spPr bwMode="auto">
              <a:xfrm>
                <a:off x="81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5" name="Line 65"/>
              <p:cNvSpPr>
                <a:spLocks noChangeShapeType="1"/>
              </p:cNvSpPr>
              <p:nvPr/>
            </p:nvSpPr>
            <p:spPr bwMode="auto">
              <a:xfrm>
                <a:off x="2096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6" name="Line 66"/>
              <p:cNvSpPr>
                <a:spLocks noChangeShapeType="1"/>
              </p:cNvSpPr>
              <p:nvPr/>
            </p:nvSpPr>
            <p:spPr bwMode="auto">
              <a:xfrm>
                <a:off x="3600" y="384"/>
                <a:ext cx="0" cy="17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  <p:sp>
            <p:nvSpPr>
              <p:cNvPr id="721987" name="Line 67"/>
              <p:cNvSpPr>
                <a:spLocks noChangeShapeType="1"/>
              </p:cNvSpPr>
              <p:nvPr/>
            </p:nvSpPr>
            <p:spPr bwMode="auto">
              <a:xfrm>
                <a:off x="4896" y="384"/>
                <a:ext cx="0" cy="178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 anchorCtr="1"/>
              <a:lstStyle/>
              <a:p>
                <a:endParaRPr lang="zh-CN" altLang="en-US"/>
              </a:p>
            </p:txBody>
          </p:sp>
        </p:grpSp>
      </p:grpSp>
      <p:sp>
        <p:nvSpPr>
          <p:cNvPr id="722000" name="Text Box 80"/>
          <p:cNvSpPr txBox="1">
            <a:spLocks noChangeArrowheads="1"/>
          </p:cNvSpPr>
          <p:nvPr/>
        </p:nvSpPr>
        <p:spPr bwMode="auto">
          <a:xfrm>
            <a:off x="244475" y="6238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22001" name="Text Box 81"/>
          <p:cNvSpPr txBox="1">
            <a:spLocks noChangeArrowheads="1"/>
          </p:cNvSpPr>
          <p:nvPr/>
        </p:nvSpPr>
        <p:spPr bwMode="auto">
          <a:xfrm>
            <a:off x="244475" y="367188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22002" name="Rectangle 8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2003" name="AutoShape 8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2004" name="Rectangle 84"/>
          <p:cNvSpPr>
            <a:spLocks noChangeArrowheads="1"/>
          </p:cNvSpPr>
          <p:nvPr/>
        </p:nvSpPr>
        <p:spPr bwMode="auto">
          <a:xfrm>
            <a:off x="1257300" y="158591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22005" name="Rectangle 85"/>
          <p:cNvSpPr>
            <a:spLocks noChangeArrowheads="1"/>
          </p:cNvSpPr>
          <p:nvPr/>
        </p:nvSpPr>
        <p:spPr bwMode="auto">
          <a:xfrm>
            <a:off x="1257300" y="2046288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22006" name="Rectangle 86"/>
          <p:cNvSpPr>
            <a:spLocks noChangeArrowheads="1"/>
          </p:cNvSpPr>
          <p:nvPr/>
        </p:nvSpPr>
        <p:spPr bwMode="auto">
          <a:xfrm>
            <a:off x="1257300" y="2506663"/>
            <a:ext cx="203200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22007" name="Rectangle 87"/>
          <p:cNvSpPr>
            <a:spLocks noChangeArrowheads="1"/>
          </p:cNvSpPr>
          <p:nvPr/>
        </p:nvSpPr>
        <p:spPr bwMode="auto">
          <a:xfrm>
            <a:off x="1257300" y="294005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  <p:sp>
        <p:nvSpPr>
          <p:cNvPr id="722008" name="Rectangle 88"/>
          <p:cNvSpPr>
            <a:spLocks noChangeArrowheads="1"/>
          </p:cNvSpPr>
          <p:nvPr/>
        </p:nvSpPr>
        <p:spPr bwMode="auto">
          <a:xfrm>
            <a:off x="1257300" y="4638675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左移一位</a:t>
            </a:r>
          </a:p>
        </p:txBody>
      </p:sp>
      <p:sp>
        <p:nvSpPr>
          <p:cNvPr id="722009" name="Rectangle 89"/>
          <p:cNvSpPr>
            <a:spLocks noChangeArrowheads="1"/>
          </p:cNvSpPr>
          <p:nvPr/>
        </p:nvSpPr>
        <p:spPr bwMode="auto">
          <a:xfrm>
            <a:off x="1257300" y="509905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左移两位</a:t>
            </a:r>
          </a:p>
        </p:txBody>
      </p:sp>
      <p:sp>
        <p:nvSpPr>
          <p:cNvPr id="722010" name="Rectangle 90"/>
          <p:cNvSpPr>
            <a:spLocks noChangeArrowheads="1"/>
          </p:cNvSpPr>
          <p:nvPr/>
        </p:nvSpPr>
        <p:spPr bwMode="auto">
          <a:xfrm>
            <a:off x="1257300" y="553720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右移一位</a:t>
            </a:r>
          </a:p>
        </p:txBody>
      </p:sp>
      <p:sp>
        <p:nvSpPr>
          <p:cNvPr id="722011" name="Rectangle 91"/>
          <p:cNvSpPr>
            <a:spLocks noChangeArrowheads="1"/>
          </p:cNvSpPr>
          <p:nvPr/>
        </p:nvSpPr>
        <p:spPr bwMode="auto">
          <a:xfrm>
            <a:off x="1257300" y="6007100"/>
            <a:ext cx="20320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/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2400">
                <a:latin typeface="Times New Roman" pitchFamily="18" charset="0"/>
              </a:rPr>
              <a:t>右移两位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2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2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2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72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72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72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2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72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2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22" grpId="0" autoUpdateAnimBg="0"/>
      <p:bldP spid="721923" grpId="0" autoUpdateAnimBg="0"/>
      <p:bldP spid="721924" grpId="0" autoUpdateAnimBg="0"/>
      <p:bldP spid="721925" grpId="0" autoUpdateAnimBg="0"/>
      <p:bldP spid="721926" grpId="0" autoUpdateAnimBg="0"/>
      <p:bldP spid="721927" grpId="0" autoUpdateAnimBg="0"/>
      <p:bldP spid="721928" grpId="0" autoUpdateAnimBg="0"/>
      <p:bldP spid="721929" grpId="0" autoUpdateAnimBg="0"/>
      <p:bldP spid="721930" grpId="0" autoUpdateAnimBg="0"/>
      <p:bldP spid="721931" grpId="0" autoUpdateAnimBg="0"/>
      <p:bldP spid="721932" grpId="0" autoUpdateAnimBg="0"/>
      <p:bldP spid="721961" grpId="0" autoUpdateAnimBg="0"/>
      <p:bldP spid="721962" grpId="0" autoUpdateAnimBg="0"/>
      <p:bldP spid="721963" grpId="0" autoUpdateAnimBg="0"/>
      <p:bldP spid="721964" grpId="0" autoUpdateAnimBg="0"/>
      <p:bldP spid="721965" grpId="0" autoUpdateAnimBg="0"/>
      <p:bldP spid="721966" grpId="0" autoUpdateAnimBg="0"/>
      <p:bldP spid="721967" grpId="0" autoUpdateAnimBg="0"/>
      <p:bldP spid="721968" grpId="0" autoUpdateAnimBg="0"/>
      <p:bldP spid="721969" grpId="0" autoUpdateAnimBg="0"/>
      <p:bldP spid="721970" grpId="0" autoUpdateAnimBg="0"/>
      <p:bldP spid="721971" grpId="0" autoUpdateAnimBg="0"/>
      <p:bldP spid="722001" grpId="0" autoUpdateAnimBg="0"/>
      <p:bldP spid="722004" grpId="0" autoUpdateAnimBg="0"/>
      <p:bldP spid="722005" grpId="0" autoUpdateAnimBg="0"/>
      <p:bldP spid="722006" grpId="0" autoUpdateAnimBg="0"/>
      <p:bldP spid="722007" grpId="0" autoUpdateAnimBg="0"/>
      <p:bldP spid="722008" grpId="0" autoUpdateAnimBg="0"/>
      <p:bldP spid="722009" grpId="0" autoUpdateAnimBg="0"/>
      <p:bldP spid="722010" grpId="0" autoUpdateAnimBg="0"/>
      <p:bldP spid="72201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Text Box 2"/>
          <p:cNvSpPr txBox="1">
            <a:spLocks noChangeArrowheads="1"/>
          </p:cNvSpPr>
          <p:nvPr/>
        </p:nvSpPr>
        <p:spPr bwMode="auto">
          <a:xfrm>
            <a:off x="384175" y="304800"/>
            <a:ext cx="47704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算术移位的硬件实现</a:t>
            </a:r>
          </a:p>
        </p:txBody>
      </p:sp>
      <p:sp>
        <p:nvSpPr>
          <p:cNvPr id="722947" name="Text Box 3"/>
          <p:cNvSpPr txBox="1">
            <a:spLocks noChangeArrowheads="1"/>
          </p:cNvSpPr>
          <p:nvPr/>
        </p:nvSpPr>
        <p:spPr bwMode="auto">
          <a:xfrm>
            <a:off x="555625" y="4689475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a）</a:t>
            </a:r>
            <a:r>
              <a:rPr lang="zh-CN" altLang="en-US" sz="2000">
                <a:latin typeface="Times New Roman" pitchFamily="18" charset="0"/>
              </a:rPr>
              <a:t>真值为正 </a:t>
            </a:r>
          </a:p>
        </p:txBody>
      </p:sp>
      <p:sp>
        <p:nvSpPr>
          <p:cNvPr id="722948" name="Text Box 4"/>
          <p:cNvSpPr txBox="1">
            <a:spLocks noChangeArrowheads="1"/>
          </p:cNvSpPr>
          <p:nvPr/>
        </p:nvSpPr>
        <p:spPr bwMode="auto">
          <a:xfrm>
            <a:off x="2535238" y="4689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b）</a:t>
            </a:r>
            <a:r>
              <a:rPr lang="zh-CN" altLang="en-US" sz="2000">
                <a:latin typeface="Times New Roman" pitchFamily="18" charset="0"/>
              </a:rPr>
              <a:t>负数的原码</a:t>
            </a:r>
          </a:p>
        </p:txBody>
      </p:sp>
      <p:sp>
        <p:nvSpPr>
          <p:cNvPr id="722949" name="Text Box 5"/>
          <p:cNvSpPr txBox="1">
            <a:spLocks noChangeArrowheads="1"/>
          </p:cNvSpPr>
          <p:nvPr/>
        </p:nvSpPr>
        <p:spPr bwMode="auto">
          <a:xfrm>
            <a:off x="4724400" y="4689475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c）</a:t>
            </a:r>
            <a:r>
              <a:rPr lang="zh-CN" altLang="en-US" sz="2000">
                <a:latin typeface="Times New Roman" pitchFamily="18" charset="0"/>
              </a:rPr>
              <a:t>负数的补码</a:t>
            </a:r>
          </a:p>
        </p:txBody>
      </p:sp>
      <p:sp>
        <p:nvSpPr>
          <p:cNvPr id="722950" name="Text Box 6"/>
          <p:cNvSpPr txBox="1">
            <a:spLocks noChangeArrowheads="1"/>
          </p:cNvSpPr>
          <p:nvPr/>
        </p:nvSpPr>
        <p:spPr bwMode="auto">
          <a:xfrm>
            <a:off x="6877050" y="4689475"/>
            <a:ext cx="2244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（</a:t>
            </a:r>
            <a:r>
              <a:rPr lang="en-US" altLang="zh-CN" sz="2400">
                <a:latin typeface="Times New Roman" pitchFamily="18" charset="0"/>
              </a:rPr>
              <a:t>d）</a:t>
            </a:r>
            <a:r>
              <a:rPr lang="zh-CN" altLang="en-US" sz="2000">
                <a:latin typeface="Times New Roman" pitchFamily="18" charset="0"/>
              </a:rPr>
              <a:t>负数的反码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1524000"/>
            <a:ext cx="2174875" cy="1281113"/>
            <a:chOff x="204" y="960"/>
            <a:chExt cx="1370" cy="80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04" y="960"/>
              <a:ext cx="1370" cy="807"/>
              <a:chOff x="204" y="960"/>
              <a:chExt cx="1370" cy="807"/>
            </a:xfrm>
          </p:grpSpPr>
          <p:sp>
            <p:nvSpPr>
              <p:cNvPr id="722953" name="Rectangle 9"/>
              <p:cNvSpPr>
                <a:spLocks noChangeArrowheads="1"/>
              </p:cNvSpPr>
              <p:nvPr/>
            </p:nvSpPr>
            <p:spPr bwMode="auto">
              <a:xfrm>
                <a:off x="348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54" name="Rectangle 10"/>
              <p:cNvSpPr>
                <a:spLocks noChangeArrowheads="1"/>
              </p:cNvSpPr>
              <p:nvPr/>
            </p:nvSpPr>
            <p:spPr bwMode="auto">
              <a:xfrm>
                <a:off x="732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55" name="Freeform 11"/>
              <p:cNvSpPr>
                <a:spLocks/>
              </p:cNvSpPr>
              <p:nvPr/>
            </p:nvSpPr>
            <p:spPr bwMode="auto">
              <a:xfrm>
                <a:off x="204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56" name="Freeform 12"/>
              <p:cNvSpPr>
                <a:spLocks/>
              </p:cNvSpPr>
              <p:nvPr/>
            </p:nvSpPr>
            <p:spPr bwMode="auto">
              <a:xfrm>
                <a:off x="636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57" name="Freeform 13"/>
              <p:cNvSpPr>
                <a:spLocks/>
              </p:cNvSpPr>
              <p:nvPr/>
            </p:nvSpPr>
            <p:spPr bwMode="auto">
              <a:xfrm>
                <a:off x="1308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58" name="Text Box 14"/>
              <p:cNvSpPr txBox="1">
                <a:spLocks noChangeArrowheads="1"/>
              </p:cNvSpPr>
              <p:nvPr/>
            </p:nvSpPr>
            <p:spPr bwMode="auto">
              <a:xfrm>
                <a:off x="1346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2959" name="Line 15"/>
            <p:cNvSpPr>
              <a:spLocks noChangeShapeType="1"/>
            </p:cNvSpPr>
            <p:nvPr/>
          </p:nvSpPr>
          <p:spPr bwMode="auto">
            <a:xfrm flipH="1">
              <a:off x="876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533650" y="1524000"/>
            <a:ext cx="2174875" cy="1281113"/>
            <a:chOff x="1596" y="960"/>
            <a:chExt cx="1370" cy="807"/>
          </a:xfrm>
        </p:grpSpPr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596" y="960"/>
              <a:ext cx="1370" cy="807"/>
              <a:chOff x="1596" y="960"/>
              <a:chExt cx="1370" cy="807"/>
            </a:xfrm>
          </p:grpSpPr>
          <p:sp>
            <p:nvSpPr>
              <p:cNvPr id="722962" name="Rectangle 18"/>
              <p:cNvSpPr>
                <a:spLocks noChangeArrowheads="1"/>
              </p:cNvSpPr>
              <p:nvPr/>
            </p:nvSpPr>
            <p:spPr bwMode="auto">
              <a:xfrm>
                <a:off x="1740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63" name="Rectangle 19"/>
              <p:cNvSpPr>
                <a:spLocks noChangeArrowheads="1"/>
              </p:cNvSpPr>
              <p:nvPr/>
            </p:nvSpPr>
            <p:spPr bwMode="auto">
              <a:xfrm>
                <a:off x="2124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64" name="Freeform 20"/>
              <p:cNvSpPr>
                <a:spLocks/>
              </p:cNvSpPr>
              <p:nvPr/>
            </p:nvSpPr>
            <p:spPr bwMode="auto">
              <a:xfrm>
                <a:off x="1596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65" name="Freeform 21"/>
              <p:cNvSpPr>
                <a:spLocks/>
              </p:cNvSpPr>
              <p:nvPr/>
            </p:nvSpPr>
            <p:spPr bwMode="auto">
              <a:xfrm>
                <a:off x="2031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66" name="Freeform 22"/>
              <p:cNvSpPr>
                <a:spLocks/>
              </p:cNvSpPr>
              <p:nvPr/>
            </p:nvSpPr>
            <p:spPr bwMode="auto">
              <a:xfrm>
                <a:off x="2703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67" name="Text Box 23"/>
              <p:cNvSpPr txBox="1">
                <a:spLocks noChangeArrowheads="1"/>
              </p:cNvSpPr>
              <p:nvPr/>
            </p:nvSpPr>
            <p:spPr bwMode="auto">
              <a:xfrm>
                <a:off x="2738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2968" name="Line 24"/>
            <p:cNvSpPr>
              <a:spLocks noChangeShapeType="1"/>
            </p:cNvSpPr>
            <p:nvPr/>
          </p:nvSpPr>
          <p:spPr bwMode="auto">
            <a:xfrm flipH="1">
              <a:off x="2268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743450" y="1524000"/>
            <a:ext cx="2133600" cy="1281113"/>
            <a:chOff x="2988" y="960"/>
            <a:chExt cx="1344" cy="807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988" y="960"/>
              <a:ext cx="1344" cy="807"/>
              <a:chOff x="2988" y="960"/>
              <a:chExt cx="1344" cy="807"/>
            </a:xfrm>
          </p:grpSpPr>
          <p:sp>
            <p:nvSpPr>
              <p:cNvPr id="722971" name="Rectangle 27"/>
              <p:cNvSpPr>
                <a:spLocks noChangeArrowheads="1"/>
              </p:cNvSpPr>
              <p:nvPr/>
            </p:nvSpPr>
            <p:spPr bwMode="auto">
              <a:xfrm>
                <a:off x="3132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72" name="Rectangle 28"/>
              <p:cNvSpPr>
                <a:spLocks noChangeArrowheads="1"/>
              </p:cNvSpPr>
              <p:nvPr/>
            </p:nvSpPr>
            <p:spPr bwMode="auto">
              <a:xfrm>
                <a:off x="3516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73" name="Freeform 29"/>
              <p:cNvSpPr>
                <a:spLocks/>
              </p:cNvSpPr>
              <p:nvPr/>
            </p:nvSpPr>
            <p:spPr bwMode="auto">
              <a:xfrm>
                <a:off x="2988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74" name="Freeform 30"/>
              <p:cNvSpPr>
                <a:spLocks/>
              </p:cNvSpPr>
              <p:nvPr/>
            </p:nvSpPr>
            <p:spPr bwMode="auto">
              <a:xfrm>
                <a:off x="3423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75" name="Freeform 31"/>
              <p:cNvSpPr>
                <a:spLocks/>
              </p:cNvSpPr>
              <p:nvPr/>
            </p:nvSpPr>
            <p:spPr bwMode="auto">
              <a:xfrm>
                <a:off x="4095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76" name="Text Box 32"/>
              <p:cNvSpPr txBox="1">
                <a:spLocks noChangeArrowheads="1"/>
              </p:cNvSpPr>
              <p:nvPr/>
            </p:nvSpPr>
            <p:spPr bwMode="auto">
              <a:xfrm>
                <a:off x="4104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2977" name="Line 33"/>
            <p:cNvSpPr>
              <a:spLocks noChangeShapeType="1"/>
            </p:cNvSpPr>
            <p:nvPr/>
          </p:nvSpPr>
          <p:spPr bwMode="auto">
            <a:xfrm flipH="1">
              <a:off x="3660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953250" y="1524000"/>
            <a:ext cx="2190750" cy="1281113"/>
            <a:chOff x="4380" y="960"/>
            <a:chExt cx="1380" cy="807"/>
          </a:xfrm>
        </p:grpSpPr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4380" y="960"/>
              <a:ext cx="1380" cy="807"/>
              <a:chOff x="4380" y="960"/>
              <a:chExt cx="1380" cy="807"/>
            </a:xfrm>
          </p:grpSpPr>
          <p:sp>
            <p:nvSpPr>
              <p:cNvPr id="722980" name="Rectangle 36"/>
              <p:cNvSpPr>
                <a:spLocks noChangeArrowheads="1"/>
              </p:cNvSpPr>
              <p:nvPr/>
            </p:nvSpPr>
            <p:spPr bwMode="auto">
              <a:xfrm>
                <a:off x="4524" y="960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81" name="Rectangle 37"/>
              <p:cNvSpPr>
                <a:spLocks noChangeArrowheads="1"/>
              </p:cNvSpPr>
              <p:nvPr/>
            </p:nvSpPr>
            <p:spPr bwMode="auto">
              <a:xfrm>
                <a:off x="4908" y="960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82" name="Freeform 38"/>
              <p:cNvSpPr>
                <a:spLocks/>
              </p:cNvSpPr>
              <p:nvPr/>
            </p:nvSpPr>
            <p:spPr bwMode="auto">
              <a:xfrm>
                <a:off x="4380" y="112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83" name="Freeform 39"/>
              <p:cNvSpPr>
                <a:spLocks/>
              </p:cNvSpPr>
              <p:nvPr/>
            </p:nvSpPr>
            <p:spPr bwMode="auto">
              <a:xfrm>
                <a:off x="4815" y="1104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84" name="Freeform 40"/>
              <p:cNvSpPr>
                <a:spLocks/>
              </p:cNvSpPr>
              <p:nvPr/>
            </p:nvSpPr>
            <p:spPr bwMode="auto">
              <a:xfrm>
                <a:off x="5487" y="1104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85" name="Text Box 41"/>
              <p:cNvSpPr txBox="1">
                <a:spLocks noChangeArrowheads="1"/>
              </p:cNvSpPr>
              <p:nvPr/>
            </p:nvSpPr>
            <p:spPr bwMode="auto">
              <a:xfrm>
                <a:off x="5532" y="144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</a:t>
                </a:r>
              </a:p>
            </p:txBody>
          </p:sp>
        </p:grpSp>
        <p:sp>
          <p:nvSpPr>
            <p:cNvPr id="722986" name="Line 42"/>
            <p:cNvSpPr>
              <a:spLocks noChangeShapeType="1"/>
            </p:cNvSpPr>
            <p:nvPr/>
          </p:nvSpPr>
          <p:spPr bwMode="auto">
            <a:xfrm flipH="1">
              <a:off x="5052" y="1104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6953250" y="3276600"/>
            <a:ext cx="1981200" cy="866775"/>
            <a:chOff x="4380" y="2064"/>
            <a:chExt cx="1248" cy="546"/>
          </a:xfrm>
        </p:grpSpPr>
        <p:grpSp>
          <p:nvGrpSpPr>
            <p:cNvPr id="11" name="Group 44"/>
            <p:cNvGrpSpPr>
              <a:grpSpLocks/>
            </p:cNvGrpSpPr>
            <p:nvPr/>
          </p:nvGrpSpPr>
          <p:grpSpPr bwMode="auto">
            <a:xfrm>
              <a:off x="4380" y="2064"/>
              <a:ext cx="1248" cy="546"/>
              <a:chOff x="4380" y="2064"/>
              <a:chExt cx="1248" cy="546"/>
            </a:xfrm>
          </p:grpSpPr>
          <p:sp>
            <p:nvSpPr>
              <p:cNvPr id="722989" name="Rectangle 45"/>
              <p:cNvSpPr>
                <a:spLocks noChangeArrowheads="1"/>
              </p:cNvSpPr>
              <p:nvPr/>
            </p:nvSpPr>
            <p:spPr bwMode="auto">
              <a:xfrm>
                <a:off x="4524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0" name="Rectangle 46"/>
              <p:cNvSpPr>
                <a:spLocks noChangeArrowheads="1"/>
              </p:cNvSpPr>
              <p:nvPr/>
            </p:nvSpPr>
            <p:spPr bwMode="auto">
              <a:xfrm>
                <a:off x="4908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1" name="Freeform 47"/>
              <p:cNvSpPr>
                <a:spLocks/>
              </p:cNvSpPr>
              <p:nvPr/>
            </p:nvSpPr>
            <p:spPr bwMode="auto">
              <a:xfrm>
                <a:off x="4380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92" name="Freeform 48"/>
              <p:cNvSpPr>
                <a:spLocks/>
              </p:cNvSpPr>
              <p:nvPr/>
            </p:nvSpPr>
            <p:spPr bwMode="auto">
              <a:xfrm>
                <a:off x="5487" y="2208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>
                <a:off x="4716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2994" name="Line 50"/>
            <p:cNvSpPr>
              <a:spLocks noChangeShapeType="1"/>
            </p:cNvSpPr>
            <p:nvPr/>
          </p:nvSpPr>
          <p:spPr bwMode="auto">
            <a:xfrm rot="10800000" flipH="1">
              <a:off x="510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4743450" y="3276600"/>
            <a:ext cx="1981200" cy="866775"/>
            <a:chOff x="2988" y="2064"/>
            <a:chExt cx="1248" cy="546"/>
          </a:xfrm>
        </p:grpSpPr>
        <p:grpSp>
          <p:nvGrpSpPr>
            <p:cNvPr id="13" name="Group 52"/>
            <p:cNvGrpSpPr>
              <a:grpSpLocks/>
            </p:cNvGrpSpPr>
            <p:nvPr/>
          </p:nvGrpSpPr>
          <p:grpSpPr bwMode="auto">
            <a:xfrm>
              <a:off x="2988" y="2064"/>
              <a:ext cx="1248" cy="546"/>
              <a:chOff x="2988" y="2064"/>
              <a:chExt cx="1248" cy="546"/>
            </a:xfrm>
          </p:grpSpPr>
          <p:sp>
            <p:nvSpPr>
              <p:cNvPr id="722997" name="Rectangle 53"/>
              <p:cNvSpPr>
                <a:spLocks noChangeArrowheads="1"/>
              </p:cNvSpPr>
              <p:nvPr/>
            </p:nvSpPr>
            <p:spPr bwMode="auto">
              <a:xfrm>
                <a:off x="3132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8" name="Rectangle 54"/>
              <p:cNvSpPr>
                <a:spLocks noChangeArrowheads="1"/>
              </p:cNvSpPr>
              <p:nvPr/>
            </p:nvSpPr>
            <p:spPr bwMode="auto">
              <a:xfrm>
                <a:off x="3516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2999" name="Freeform 55"/>
              <p:cNvSpPr>
                <a:spLocks/>
              </p:cNvSpPr>
              <p:nvPr/>
            </p:nvSpPr>
            <p:spPr bwMode="auto">
              <a:xfrm>
                <a:off x="2988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0" name="Freeform 56"/>
              <p:cNvSpPr>
                <a:spLocks/>
              </p:cNvSpPr>
              <p:nvPr/>
            </p:nvSpPr>
            <p:spPr bwMode="auto">
              <a:xfrm>
                <a:off x="4095" y="2208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1" name="Line 57"/>
              <p:cNvSpPr>
                <a:spLocks noChangeShapeType="1"/>
              </p:cNvSpPr>
              <p:nvPr/>
            </p:nvSpPr>
            <p:spPr bwMode="auto">
              <a:xfrm>
                <a:off x="3324" y="220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3002" name="Line 58"/>
            <p:cNvSpPr>
              <a:spLocks noChangeShapeType="1"/>
            </p:cNvSpPr>
            <p:nvPr/>
          </p:nvSpPr>
          <p:spPr bwMode="auto">
            <a:xfrm rot="10800000" flipH="1">
              <a:off x="3660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59"/>
          <p:cNvGrpSpPr>
            <a:grpSpLocks/>
          </p:cNvGrpSpPr>
          <p:nvPr/>
        </p:nvGrpSpPr>
        <p:grpSpPr bwMode="auto">
          <a:xfrm>
            <a:off x="2533650" y="3276600"/>
            <a:ext cx="1981200" cy="1271588"/>
            <a:chOff x="1596" y="2064"/>
            <a:chExt cx="1248" cy="801"/>
          </a:xfrm>
        </p:grpSpPr>
        <p:grpSp>
          <p:nvGrpSpPr>
            <p:cNvPr id="15" name="Group 60"/>
            <p:cNvGrpSpPr>
              <a:grpSpLocks/>
            </p:cNvGrpSpPr>
            <p:nvPr/>
          </p:nvGrpSpPr>
          <p:grpSpPr bwMode="auto">
            <a:xfrm>
              <a:off x="1596" y="2064"/>
              <a:ext cx="1248" cy="801"/>
              <a:chOff x="1596" y="2064"/>
              <a:chExt cx="1248" cy="801"/>
            </a:xfrm>
          </p:grpSpPr>
          <p:sp>
            <p:nvSpPr>
              <p:cNvPr id="723005" name="Rectangle 61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192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06" name="Rectangle 62"/>
              <p:cNvSpPr>
                <a:spLocks noChangeArrowheads="1"/>
              </p:cNvSpPr>
              <p:nvPr/>
            </p:nvSpPr>
            <p:spPr bwMode="auto">
              <a:xfrm>
                <a:off x="2124" y="2064"/>
                <a:ext cx="576" cy="3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3007" name="Freeform 63"/>
              <p:cNvSpPr>
                <a:spLocks/>
              </p:cNvSpPr>
              <p:nvPr/>
            </p:nvSpPr>
            <p:spPr bwMode="auto">
              <a:xfrm>
                <a:off x="1596" y="2226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rect l="0" t="0" r="r" b="b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8" name="Freeform 64"/>
              <p:cNvSpPr>
                <a:spLocks/>
              </p:cNvSpPr>
              <p:nvPr/>
            </p:nvSpPr>
            <p:spPr bwMode="auto">
              <a:xfrm>
                <a:off x="2031" y="2208"/>
                <a:ext cx="10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rect l="0" t="0" r="r" b="b"/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09" name="Freeform 65"/>
              <p:cNvSpPr>
                <a:spLocks/>
              </p:cNvSpPr>
              <p:nvPr/>
            </p:nvSpPr>
            <p:spPr bwMode="auto">
              <a:xfrm>
                <a:off x="2703" y="2208"/>
                <a:ext cx="141" cy="384"/>
              </a:xfrm>
              <a:custGeom>
                <a:avLst/>
                <a:gdLst/>
                <a:ahLst/>
                <a:cxnLst>
                  <a:cxn ang="0">
                    <a:pos x="96" y="384"/>
                  </a:cxn>
                  <a:cxn ang="0">
                    <a:pos x="96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miter lim="800000"/>
                <a:headEnd type="stealth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3010" name="Text Box 66"/>
              <p:cNvSpPr txBox="1">
                <a:spLocks noChangeArrowheads="1"/>
              </p:cNvSpPr>
              <p:nvPr/>
            </p:nvSpPr>
            <p:spPr bwMode="auto">
              <a:xfrm>
                <a:off x="1922" y="253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0</a:t>
                </a:r>
              </a:p>
            </p:txBody>
          </p:sp>
        </p:grpSp>
        <p:sp>
          <p:nvSpPr>
            <p:cNvPr id="723011" name="Line 67"/>
            <p:cNvSpPr>
              <a:spLocks noChangeShapeType="1"/>
            </p:cNvSpPr>
            <p:nvPr/>
          </p:nvSpPr>
          <p:spPr bwMode="auto">
            <a:xfrm rot="10800000" flipH="1">
              <a:off x="2268" y="220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228600" y="5181600"/>
            <a:ext cx="914400" cy="457200"/>
            <a:chOff x="240" y="3264"/>
            <a:chExt cx="576" cy="288"/>
          </a:xfrm>
        </p:grpSpPr>
        <p:sp>
          <p:nvSpPr>
            <p:cNvPr id="723013" name="Line 69"/>
            <p:cNvSpPr>
              <a:spLocks noChangeShapeType="1"/>
            </p:cNvSpPr>
            <p:nvPr/>
          </p:nvSpPr>
          <p:spPr bwMode="auto">
            <a:xfrm flipH="1">
              <a:off x="240" y="34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14" name="Text Box 70"/>
            <p:cNvSpPr txBox="1">
              <a:spLocks noChangeArrowheads="1"/>
            </p:cNvSpPr>
            <p:nvPr/>
          </p:nvSpPr>
          <p:spPr bwMode="auto">
            <a:xfrm>
              <a:off x="395" y="326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丢</a:t>
              </a:r>
              <a:r>
                <a:rPr lang="zh-CN" altLang="en-US" sz="2400">
                  <a:latin typeface="Times New Roman" pitchFamily="18" charset="0"/>
                </a:rPr>
                <a:t> 1</a:t>
              </a:r>
            </a:p>
          </p:txBody>
        </p:sp>
      </p:grpSp>
      <p:grpSp>
        <p:nvGrpSpPr>
          <p:cNvPr id="17" name="Group 71"/>
          <p:cNvGrpSpPr>
            <a:grpSpLocks/>
          </p:cNvGrpSpPr>
          <p:nvPr/>
        </p:nvGrpSpPr>
        <p:grpSpPr bwMode="auto">
          <a:xfrm>
            <a:off x="228600" y="5638800"/>
            <a:ext cx="914400" cy="457200"/>
            <a:chOff x="240" y="3552"/>
            <a:chExt cx="576" cy="288"/>
          </a:xfrm>
        </p:grpSpPr>
        <p:sp>
          <p:nvSpPr>
            <p:cNvPr id="723016" name="Line 72"/>
            <p:cNvSpPr>
              <a:spLocks noChangeShapeType="1"/>
            </p:cNvSpPr>
            <p:nvPr/>
          </p:nvSpPr>
          <p:spPr bwMode="auto">
            <a:xfrm rot="10800000" flipH="1">
              <a:off x="240" y="369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17" name="Text Box 73"/>
            <p:cNvSpPr txBox="1">
              <a:spLocks noChangeArrowheads="1"/>
            </p:cNvSpPr>
            <p:nvPr/>
          </p:nvSpPr>
          <p:spPr bwMode="auto">
            <a:xfrm>
              <a:off x="395" y="3552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丢</a:t>
              </a:r>
              <a:r>
                <a:rPr lang="zh-CN" altLang="en-US" sz="2400">
                  <a:latin typeface="Times New Roman" pitchFamily="18" charset="0"/>
                </a:rPr>
                <a:t> 1</a:t>
              </a:r>
            </a:p>
          </p:txBody>
        </p:sp>
      </p:grpSp>
      <p:sp>
        <p:nvSpPr>
          <p:cNvPr id="723018" name="Text Box 74"/>
          <p:cNvSpPr txBox="1">
            <a:spLocks noChangeArrowheads="1"/>
          </p:cNvSpPr>
          <p:nvPr/>
        </p:nvSpPr>
        <p:spPr bwMode="auto">
          <a:xfrm>
            <a:off x="15081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出错</a:t>
            </a:r>
          </a:p>
        </p:txBody>
      </p:sp>
      <p:sp>
        <p:nvSpPr>
          <p:cNvPr id="723019" name="Text Box 75"/>
          <p:cNvSpPr txBox="1">
            <a:spLocks noChangeArrowheads="1"/>
          </p:cNvSpPr>
          <p:nvPr/>
        </p:nvSpPr>
        <p:spPr bwMode="auto">
          <a:xfrm>
            <a:off x="1295400" y="5699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0" name="Text Box 76"/>
          <p:cNvSpPr txBox="1">
            <a:spLocks noChangeArrowheads="1"/>
          </p:cNvSpPr>
          <p:nvPr/>
        </p:nvSpPr>
        <p:spPr bwMode="auto">
          <a:xfrm>
            <a:off x="38068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出错</a:t>
            </a:r>
          </a:p>
        </p:txBody>
      </p:sp>
      <p:sp>
        <p:nvSpPr>
          <p:cNvPr id="723021" name="Text Box 77"/>
          <p:cNvSpPr txBox="1">
            <a:spLocks noChangeArrowheads="1"/>
          </p:cNvSpPr>
          <p:nvPr/>
        </p:nvSpPr>
        <p:spPr bwMode="auto">
          <a:xfrm>
            <a:off x="3594100" y="5699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2" name="Text Box 78"/>
          <p:cNvSpPr txBox="1">
            <a:spLocks noChangeArrowheads="1"/>
          </p:cNvSpPr>
          <p:nvPr/>
        </p:nvSpPr>
        <p:spPr bwMode="auto">
          <a:xfrm>
            <a:off x="57118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3" name="Text Box 79"/>
          <p:cNvSpPr txBox="1">
            <a:spLocks noChangeArrowheads="1"/>
          </p:cNvSpPr>
          <p:nvPr/>
        </p:nvSpPr>
        <p:spPr bwMode="auto">
          <a:xfrm>
            <a:off x="5499100" y="569912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影响精度</a:t>
            </a:r>
          </a:p>
        </p:txBody>
      </p:sp>
      <p:sp>
        <p:nvSpPr>
          <p:cNvPr id="723024" name="Text Box 80"/>
          <p:cNvSpPr txBox="1">
            <a:spLocks noChangeArrowheads="1"/>
          </p:cNvSpPr>
          <p:nvPr/>
        </p:nvSpPr>
        <p:spPr bwMode="auto">
          <a:xfrm>
            <a:off x="7756525" y="5181600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5" name="Text Box 81"/>
          <p:cNvSpPr txBox="1">
            <a:spLocks noChangeArrowheads="1"/>
          </p:cNvSpPr>
          <p:nvPr/>
        </p:nvSpPr>
        <p:spPr bwMode="auto">
          <a:xfrm>
            <a:off x="7766050" y="56991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正确</a:t>
            </a:r>
          </a:p>
        </p:txBody>
      </p:sp>
      <p:sp>
        <p:nvSpPr>
          <p:cNvPr id="723026" name="Rectangle 8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grpSp>
        <p:nvGrpSpPr>
          <p:cNvPr id="18" name="Group 83"/>
          <p:cNvGrpSpPr>
            <a:grpSpLocks/>
          </p:cNvGrpSpPr>
          <p:nvPr/>
        </p:nvGrpSpPr>
        <p:grpSpPr bwMode="auto">
          <a:xfrm>
            <a:off x="323850" y="3276600"/>
            <a:ext cx="1976438" cy="866775"/>
            <a:chOff x="204" y="2064"/>
            <a:chExt cx="1245" cy="546"/>
          </a:xfrm>
        </p:grpSpPr>
        <p:grpSp>
          <p:nvGrpSpPr>
            <p:cNvPr id="19" name="Group 84"/>
            <p:cNvGrpSpPr>
              <a:grpSpLocks/>
            </p:cNvGrpSpPr>
            <p:nvPr/>
          </p:nvGrpSpPr>
          <p:grpSpPr bwMode="auto">
            <a:xfrm>
              <a:off x="732" y="2064"/>
              <a:ext cx="717" cy="528"/>
              <a:chOff x="732" y="2064"/>
              <a:chExt cx="717" cy="528"/>
            </a:xfrm>
          </p:grpSpPr>
          <p:grpSp>
            <p:nvGrpSpPr>
              <p:cNvPr id="20" name="Group 85"/>
              <p:cNvGrpSpPr>
                <a:grpSpLocks/>
              </p:cNvGrpSpPr>
              <p:nvPr/>
            </p:nvGrpSpPr>
            <p:grpSpPr bwMode="auto">
              <a:xfrm>
                <a:off x="732" y="2064"/>
                <a:ext cx="717" cy="528"/>
                <a:chOff x="732" y="2064"/>
                <a:chExt cx="717" cy="528"/>
              </a:xfrm>
            </p:grpSpPr>
            <p:sp>
              <p:nvSpPr>
                <p:cNvPr id="723030" name="Rectangle 86"/>
                <p:cNvSpPr>
                  <a:spLocks noChangeArrowheads="1"/>
                </p:cNvSpPr>
                <p:nvPr/>
              </p:nvSpPr>
              <p:spPr bwMode="auto">
                <a:xfrm>
                  <a:off x="732" y="2064"/>
                  <a:ext cx="576" cy="31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3031" name="Freeform 87"/>
                <p:cNvSpPr>
                  <a:spLocks/>
                </p:cNvSpPr>
                <p:nvPr/>
              </p:nvSpPr>
              <p:spPr bwMode="auto">
                <a:xfrm>
                  <a:off x="1308" y="2208"/>
                  <a:ext cx="141" cy="384"/>
                </a:xfrm>
                <a:custGeom>
                  <a:avLst/>
                  <a:gdLst/>
                  <a:ahLst/>
                  <a:cxnLst>
                    <a:cxn ang="0">
                      <a:pos x="96" y="384"/>
                    </a:cxn>
                    <a:cxn ang="0">
                      <a:pos x="96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miter lim="800000"/>
                  <a:headEnd type="stealth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23032" name="Line 88"/>
              <p:cNvSpPr>
                <a:spLocks noChangeShapeType="1"/>
              </p:cNvSpPr>
              <p:nvPr/>
            </p:nvSpPr>
            <p:spPr bwMode="auto">
              <a:xfrm rot="10800000" flipH="1">
                <a:off x="924" y="220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3033" name="Rectangle 89"/>
            <p:cNvSpPr>
              <a:spLocks noChangeArrowheads="1"/>
            </p:cNvSpPr>
            <p:nvPr/>
          </p:nvSpPr>
          <p:spPr bwMode="auto">
            <a:xfrm>
              <a:off x="348" y="2064"/>
              <a:ext cx="192" cy="31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34" name="Freeform 90"/>
            <p:cNvSpPr>
              <a:spLocks/>
            </p:cNvSpPr>
            <p:nvPr/>
          </p:nvSpPr>
          <p:spPr bwMode="auto">
            <a:xfrm>
              <a:off x="204" y="2226"/>
              <a:ext cx="240" cy="384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384"/>
                </a:cxn>
                <a:cxn ang="0">
                  <a:pos x="240" y="384"/>
                </a:cxn>
                <a:cxn ang="0">
                  <a:pos x="240" y="144"/>
                </a:cxn>
              </a:cxnLst>
              <a:rect l="0" t="0" r="r" b="b"/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035" name="Line 91"/>
            <p:cNvSpPr>
              <a:spLocks noChangeShapeType="1"/>
            </p:cNvSpPr>
            <p:nvPr/>
          </p:nvSpPr>
          <p:spPr bwMode="auto">
            <a:xfrm>
              <a:off x="540" y="220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3036" name="AutoShape 9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utoUpdateAnimBg="0"/>
      <p:bldP spid="722948" grpId="0" autoUpdateAnimBg="0"/>
      <p:bldP spid="722949" grpId="0" autoUpdateAnimBg="0"/>
      <p:bldP spid="722950" grpId="0" autoUpdateAnimBg="0"/>
      <p:bldP spid="723018" grpId="0" autoUpdateAnimBg="0"/>
      <p:bldP spid="723019" grpId="0" autoUpdateAnimBg="0"/>
      <p:bldP spid="723020" grpId="0" autoUpdateAnimBg="0"/>
      <p:bldP spid="723021" grpId="0" autoUpdateAnimBg="0"/>
      <p:bldP spid="723022" grpId="0" autoUpdateAnimBg="0"/>
      <p:bldP spid="723023" grpId="0" autoUpdateAnimBg="0"/>
      <p:bldP spid="723024" grpId="0" autoUpdateAnimBg="0"/>
      <p:bldP spid="7230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614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算术移位和逻辑移位的区别</a:t>
            </a:r>
          </a:p>
        </p:txBody>
      </p:sp>
      <p:sp>
        <p:nvSpPr>
          <p:cNvPr id="723971" name="Text Box 3"/>
          <p:cNvSpPr txBox="1">
            <a:spLocks noChangeArrowheads="1"/>
          </p:cNvSpPr>
          <p:nvPr/>
        </p:nvSpPr>
        <p:spPr bwMode="auto">
          <a:xfrm>
            <a:off x="746125" y="109061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算术移位</a:t>
            </a:r>
          </a:p>
        </p:txBody>
      </p:sp>
      <p:sp>
        <p:nvSpPr>
          <p:cNvPr id="723972" name="Text Box 4"/>
          <p:cNvSpPr txBox="1">
            <a:spLocks noChangeArrowheads="1"/>
          </p:cNvSpPr>
          <p:nvPr/>
        </p:nvSpPr>
        <p:spPr bwMode="auto">
          <a:xfrm>
            <a:off x="2727325" y="1090613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有符号数的移位</a:t>
            </a:r>
          </a:p>
        </p:txBody>
      </p:sp>
      <p:sp>
        <p:nvSpPr>
          <p:cNvPr id="723973" name="Text Box 5"/>
          <p:cNvSpPr txBox="1">
            <a:spLocks noChangeArrowheads="1"/>
          </p:cNvSpPr>
          <p:nvPr/>
        </p:nvSpPr>
        <p:spPr bwMode="auto">
          <a:xfrm>
            <a:off x="746125" y="179863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逻辑移位</a:t>
            </a:r>
          </a:p>
        </p:txBody>
      </p:sp>
      <p:sp>
        <p:nvSpPr>
          <p:cNvPr id="723974" name="Text Box 6"/>
          <p:cNvSpPr txBox="1">
            <a:spLocks noChangeArrowheads="1"/>
          </p:cNvSpPr>
          <p:nvPr/>
        </p:nvSpPr>
        <p:spPr bwMode="auto">
          <a:xfrm>
            <a:off x="2727325" y="179863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无符号数的移位</a:t>
            </a:r>
          </a:p>
        </p:txBody>
      </p:sp>
      <p:sp>
        <p:nvSpPr>
          <p:cNvPr id="723975" name="Text Box 7"/>
          <p:cNvSpPr txBox="1">
            <a:spLocks noChangeArrowheads="1"/>
          </p:cNvSpPr>
          <p:nvPr/>
        </p:nvSpPr>
        <p:spPr bwMode="auto">
          <a:xfrm>
            <a:off x="746125" y="2506663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逻辑左移</a:t>
            </a:r>
          </a:p>
        </p:txBody>
      </p:sp>
      <p:sp>
        <p:nvSpPr>
          <p:cNvPr id="723976" name="Text Box 8"/>
          <p:cNvSpPr txBox="1">
            <a:spLocks noChangeArrowheads="1"/>
          </p:cNvSpPr>
          <p:nvPr/>
        </p:nvSpPr>
        <p:spPr bwMode="auto">
          <a:xfrm>
            <a:off x="746125" y="32146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逻辑右移</a:t>
            </a:r>
          </a:p>
        </p:txBody>
      </p:sp>
      <p:sp>
        <p:nvSpPr>
          <p:cNvPr id="723977" name="Text Box 9"/>
          <p:cNvSpPr txBox="1">
            <a:spLocks noChangeArrowheads="1"/>
          </p:cNvSpPr>
          <p:nvPr/>
        </p:nvSpPr>
        <p:spPr bwMode="auto">
          <a:xfrm>
            <a:off x="2727325" y="2506663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低位添 0，高位移丢</a:t>
            </a:r>
          </a:p>
        </p:txBody>
      </p:sp>
      <p:sp>
        <p:nvSpPr>
          <p:cNvPr id="723978" name="Text Box 10"/>
          <p:cNvSpPr txBox="1">
            <a:spLocks noChangeArrowheads="1"/>
          </p:cNvSpPr>
          <p:nvPr/>
        </p:nvSpPr>
        <p:spPr bwMode="auto">
          <a:xfrm>
            <a:off x="2727325" y="3214688"/>
            <a:ext cx="3308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高位添 0，低位移丢</a:t>
            </a:r>
          </a:p>
        </p:txBody>
      </p:sp>
      <p:sp>
        <p:nvSpPr>
          <p:cNvPr id="723979" name="Text Box 11"/>
          <p:cNvSpPr txBox="1">
            <a:spLocks noChangeArrowheads="1"/>
          </p:cNvSpPr>
          <p:nvPr/>
        </p:nvSpPr>
        <p:spPr bwMode="auto">
          <a:xfrm>
            <a:off x="746125" y="3886200"/>
            <a:ext cx="3609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例如            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01010011</a:t>
            </a:r>
          </a:p>
        </p:txBody>
      </p:sp>
      <p:sp>
        <p:nvSpPr>
          <p:cNvPr id="723980" name="Text Box 12"/>
          <p:cNvSpPr txBox="1">
            <a:spLocks noChangeArrowheads="1"/>
          </p:cNvSpPr>
          <p:nvPr/>
        </p:nvSpPr>
        <p:spPr bwMode="auto">
          <a:xfrm>
            <a:off x="746125" y="4481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逻辑左移</a:t>
            </a:r>
          </a:p>
        </p:txBody>
      </p:sp>
      <p:sp>
        <p:nvSpPr>
          <p:cNvPr id="723981" name="Text Box 13"/>
          <p:cNvSpPr txBox="1">
            <a:spLocks noChangeArrowheads="1"/>
          </p:cNvSpPr>
          <p:nvPr/>
        </p:nvSpPr>
        <p:spPr bwMode="auto">
          <a:xfrm>
            <a:off x="2574925" y="4481513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2" name="Text Box 14"/>
          <p:cNvSpPr txBox="1">
            <a:spLocks noChangeArrowheads="1"/>
          </p:cNvSpPr>
          <p:nvPr/>
        </p:nvSpPr>
        <p:spPr bwMode="auto">
          <a:xfrm>
            <a:off x="4718050" y="4481513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逻辑右移</a:t>
            </a:r>
          </a:p>
        </p:txBody>
      </p:sp>
      <p:sp>
        <p:nvSpPr>
          <p:cNvPr id="723983" name="Text Box 15"/>
          <p:cNvSpPr txBox="1">
            <a:spLocks noChangeArrowheads="1"/>
          </p:cNvSpPr>
          <p:nvPr/>
        </p:nvSpPr>
        <p:spPr bwMode="auto">
          <a:xfrm>
            <a:off x="6394450" y="448151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 sz="2800">
                <a:latin typeface="Times New Roman" pitchFamily="18" charset="0"/>
              </a:rPr>
              <a:t>1011001</a:t>
            </a:r>
          </a:p>
        </p:txBody>
      </p:sp>
      <p:sp>
        <p:nvSpPr>
          <p:cNvPr id="723984" name="Text Box 16"/>
          <p:cNvSpPr txBox="1">
            <a:spLocks noChangeArrowheads="1"/>
          </p:cNvSpPr>
          <p:nvPr/>
        </p:nvSpPr>
        <p:spPr bwMode="auto">
          <a:xfrm>
            <a:off x="746125" y="5013325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算术左移</a:t>
            </a:r>
          </a:p>
        </p:txBody>
      </p:sp>
      <p:sp>
        <p:nvSpPr>
          <p:cNvPr id="723985" name="Text Box 17"/>
          <p:cNvSpPr txBox="1">
            <a:spLocks noChangeArrowheads="1"/>
          </p:cNvSpPr>
          <p:nvPr/>
        </p:nvSpPr>
        <p:spPr bwMode="auto">
          <a:xfrm>
            <a:off x="4733925" y="5013325"/>
            <a:ext cx="1819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算术右移</a:t>
            </a:r>
          </a:p>
        </p:txBody>
      </p:sp>
      <p:sp>
        <p:nvSpPr>
          <p:cNvPr id="723986" name="Text Box 18"/>
          <p:cNvSpPr txBox="1">
            <a:spLocks noChangeArrowheads="1"/>
          </p:cNvSpPr>
          <p:nvPr/>
        </p:nvSpPr>
        <p:spPr bwMode="auto">
          <a:xfrm>
            <a:off x="2574925" y="501332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0010011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23987" name="Text Box 19"/>
          <p:cNvSpPr txBox="1">
            <a:spLocks noChangeArrowheads="1"/>
          </p:cNvSpPr>
          <p:nvPr/>
        </p:nvSpPr>
        <p:spPr bwMode="auto">
          <a:xfrm>
            <a:off x="6394450" y="5013325"/>
            <a:ext cx="343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11</a:t>
            </a:r>
            <a:r>
              <a:rPr lang="zh-CN" altLang="en-US" sz="2800">
                <a:latin typeface="Times New Roman" pitchFamily="18" charset="0"/>
              </a:rPr>
              <a:t>011001</a:t>
            </a:r>
            <a:r>
              <a:rPr lang="zh-CN" altLang="en-US" sz="2000">
                <a:latin typeface="Times New Roman" pitchFamily="18" charset="0"/>
              </a:rPr>
              <a:t>（补码）</a:t>
            </a:r>
          </a:p>
        </p:txBody>
      </p:sp>
      <p:sp>
        <p:nvSpPr>
          <p:cNvPr id="723988" name="Text Box 20"/>
          <p:cNvSpPr txBox="1">
            <a:spLocks noChangeArrowheads="1"/>
          </p:cNvSpPr>
          <p:nvPr/>
        </p:nvSpPr>
        <p:spPr bwMode="auto">
          <a:xfrm>
            <a:off x="1663700" y="5472113"/>
            <a:ext cx="1460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高位 1 移丢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724400" y="5943600"/>
            <a:ext cx="3048000" cy="533400"/>
            <a:chOff x="3072" y="3792"/>
            <a:chExt cx="1920" cy="336"/>
          </a:xfrm>
        </p:grpSpPr>
        <p:sp>
          <p:nvSpPr>
            <p:cNvPr id="723990" name="Rectangle 22"/>
            <p:cNvSpPr>
              <a:spLocks noChangeArrowheads="1"/>
            </p:cNvSpPr>
            <p:nvPr/>
          </p:nvSpPr>
          <p:spPr bwMode="auto">
            <a:xfrm>
              <a:off x="30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0</a:t>
              </a:r>
              <a:endParaRPr lang="en-US" altLang="zh-CN" sz="2400" baseline="-25000">
                <a:latin typeface="Times New Roman" pitchFamily="18" charset="0"/>
              </a:endParaRPr>
            </a:p>
          </p:txBody>
        </p:sp>
        <p:sp>
          <p:nvSpPr>
            <p:cNvPr id="723991" name="Rectangle 23"/>
            <p:cNvSpPr>
              <a:spLocks noChangeArrowheads="1"/>
            </p:cNvSpPr>
            <p:nvPr/>
          </p:nvSpPr>
          <p:spPr bwMode="auto">
            <a:xfrm>
              <a:off x="35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1 0 1 0 0 1 1 0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66800" y="5943600"/>
            <a:ext cx="3048000" cy="533400"/>
            <a:chOff x="672" y="3792"/>
            <a:chExt cx="1920" cy="336"/>
          </a:xfrm>
        </p:grpSpPr>
        <p:sp>
          <p:nvSpPr>
            <p:cNvPr id="723993" name="Rectangle 25"/>
            <p:cNvSpPr>
              <a:spLocks noChangeArrowheads="1"/>
            </p:cNvSpPr>
            <p:nvPr/>
          </p:nvSpPr>
          <p:spPr bwMode="auto">
            <a:xfrm>
              <a:off x="672" y="3792"/>
              <a:ext cx="2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23994" name="Rectangle 26"/>
            <p:cNvSpPr>
              <a:spLocks noChangeArrowheads="1"/>
            </p:cNvSpPr>
            <p:nvPr/>
          </p:nvSpPr>
          <p:spPr bwMode="auto">
            <a:xfrm>
              <a:off x="1152" y="3792"/>
              <a:ext cx="1440" cy="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0 1 0 1 0 0 1 1</a:t>
              </a:r>
            </a:p>
          </p:txBody>
        </p:sp>
        <p:sp>
          <p:nvSpPr>
            <p:cNvPr id="723995" name="Line 27"/>
            <p:cNvSpPr>
              <a:spLocks noChangeShapeType="1"/>
            </p:cNvSpPr>
            <p:nvPr/>
          </p:nvSpPr>
          <p:spPr bwMode="auto">
            <a:xfrm flipH="1">
              <a:off x="912" y="39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781800" y="2509838"/>
            <a:ext cx="1581150" cy="723900"/>
            <a:chOff x="4272" y="1581"/>
            <a:chExt cx="996" cy="456"/>
          </a:xfrm>
        </p:grpSpPr>
        <p:sp>
          <p:nvSpPr>
            <p:cNvPr id="723997" name="Rectangle 29"/>
            <p:cNvSpPr>
              <a:spLocks noChangeArrowheads="1"/>
            </p:cNvSpPr>
            <p:nvPr/>
          </p:nvSpPr>
          <p:spPr bwMode="auto">
            <a:xfrm>
              <a:off x="4368" y="158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998" name="Freeform 30"/>
            <p:cNvSpPr>
              <a:spLocks/>
            </p:cNvSpPr>
            <p:nvPr/>
          </p:nvSpPr>
          <p:spPr bwMode="auto">
            <a:xfrm>
              <a:off x="4272" y="170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3999" name="Freeform 31"/>
            <p:cNvSpPr>
              <a:spLocks/>
            </p:cNvSpPr>
            <p:nvPr/>
          </p:nvSpPr>
          <p:spPr bwMode="auto">
            <a:xfrm>
              <a:off x="4944" y="170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0" name="Text Box 32"/>
            <p:cNvSpPr txBox="1">
              <a:spLocks noChangeArrowheads="1"/>
            </p:cNvSpPr>
            <p:nvPr/>
          </p:nvSpPr>
          <p:spPr bwMode="auto">
            <a:xfrm>
              <a:off x="5040" y="171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4001" name="Line 33"/>
            <p:cNvSpPr>
              <a:spLocks noChangeShapeType="1"/>
            </p:cNvSpPr>
            <p:nvPr/>
          </p:nvSpPr>
          <p:spPr bwMode="auto">
            <a:xfrm flipH="1">
              <a:off x="4512" y="167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394450" y="3271838"/>
            <a:ext cx="1606550" cy="690562"/>
            <a:chOff x="4028" y="2061"/>
            <a:chExt cx="1012" cy="435"/>
          </a:xfrm>
        </p:grpSpPr>
        <p:sp>
          <p:nvSpPr>
            <p:cNvPr id="724003" name="Rectangle 35"/>
            <p:cNvSpPr>
              <a:spLocks noChangeArrowheads="1"/>
            </p:cNvSpPr>
            <p:nvPr/>
          </p:nvSpPr>
          <p:spPr bwMode="auto">
            <a:xfrm>
              <a:off x="4368" y="2061"/>
              <a:ext cx="576" cy="21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4272" y="2184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rect l="0" t="0" r="r" b="b"/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4944" y="2184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006" name="Text Box 38"/>
            <p:cNvSpPr txBox="1">
              <a:spLocks noChangeArrowheads="1"/>
            </p:cNvSpPr>
            <p:nvPr/>
          </p:nvSpPr>
          <p:spPr bwMode="auto">
            <a:xfrm>
              <a:off x="4028" y="216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24007" name="Line 39"/>
            <p:cNvSpPr>
              <a:spLocks noChangeShapeType="1"/>
            </p:cNvSpPr>
            <p:nvPr/>
          </p:nvSpPr>
          <p:spPr bwMode="auto">
            <a:xfrm rot="10800000" flipH="1">
              <a:off x="4512" y="216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4008" name="Text Box 40"/>
          <p:cNvSpPr txBox="1">
            <a:spLocks noChangeArrowheads="1"/>
          </p:cNvSpPr>
          <p:nvPr/>
        </p:nvSpPr>
        <p:spPr bwMode="auto">
          <a:xfrm>
            <a:off x="6388100" y="38862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10110010</a:t>
            </a:r>
          </a:p>
        </p:txBody>
      </p:sp>
      <p:sp>
        <p:nvSpPr>
          <p:cNvPr id="724009" name="Rectangle 4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4010" name="AutoShape 4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7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71" grpId="0" autoUpdateAnimBg="0"/>
      <p:bldP spid="723972" grpId="0" autoUpdateAnimBg="0"/>
      <p:bldP spid="723973" grpId="0" autoUpdateAnimBg="0"/>
      <p:bldP spid="723974" grpId="0" autoUpdateAnimBg="0"/>
      <p:bldP spid="723975" grpId="0" autoUpdateAnimBg="0"/>
      <p:bldP spid="723976" grpId="0" autoUpdateAnimBg="0"/>
      <p:bldP spid="723977" grpId="0" autoUpdateAnimBg="0"/>
      <p:bldP spid="723978" grpId="0" autoUpdateAnimBg="0"/>
      <p:bldP spid="723979" grpId="0" autoUpdateAnimBg="0"/>
      <p:bldP spid="723980" grpId="0" autoUpdateAnimBg="0"/>
      <p:bldP spid="723981" grpId="0" autoUpdateAnimBg="0"/>
      <p:bldP spid="723982" grpId="0" autoUpdateAnimBg="0"/>
      <p:bldP spid="723983" grpId="0" autoUpdateAnimBg="0"/>
      <p:bldP spid="723984" grpId="0" autoUpdateAnimBg="0"/>
      <p:bldP spid="723985" grpId="0" autoUpdateAnimBg="0"/>
      <p:bldP spid="723986" grpId="0" autoUpdateAnimBg="0"/>
      <p:bldP spid="723987" grpId="0" autoUpdateAnimBg="0"/>
      <p:bldP spid="723988" grpId="0" autoUpdateAnimBg="0"/>
      <p:bldP spid="72400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3395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二、加减法运算</a:t>
            </a:r>
          </a:p>
        </p:txBody>
      </p:sp>
      <p:sp>
        <p:nvSpPr>
          <p:cNvPr id="724995" name="Text Box 3"/>
          <p:cNvSpPr txBox="1">
            <a:spLocks noChangeArrowheads="1"/>
          </p:cNvSpPr>
          <p:nvPr/>
        </p:nvSpPr>
        <p:spPr bwMode="auto">
          <a:xfrm>
            <a:off x="441325" y="990600"/>
            <a:ext cx="339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补码加减运算公式</a:t>
            </a:r>
          </a:p>
        </p:txBody>
      </p:sp>
      <p:sp>
        <p:nvSpPr>
          <p:cNvPr id="724996" name="Text Box 4"/>
          <p:cNvSpPr txBox="1">
            <a:spLocks noChangeArrowheads="1"/>
          </p:cNvSpPr>
          <p:nvPr/>
        </p:nvSpPr>
        <p:spPr bwMode="auto">
          <a:xfrm>
            <a:off x="1127125" y="1611313"/>
            <a:ext cx="2149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加法 </a:t>
            </a:r>
          </a:p>
        </p:txBody>
      </p:sp>
      <p:sp>
        <p:nvSpPr>
          <p:cNvPr id="724997" name="Text Box 5"/>
          <p:cNvSpPr txBox="1">
            <a:spLocks noChangeArrowheads="1"/>
          </p:cNvSpPr>
          <p:nvPr/>
        </p:nvSpPr>
        <p:spPr bwMode="auto">
          <a:xfrm>
            <a:off x="1127125" y="3563938"/>
            <a:ext cx="2225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减法 </a:t>
            </a:r>
          </a:p>
        </p:txBody>
      </p:sp>
      <p:sp>
        <p:nvSpPr>
          <p:cNvPr id="724998" name="Text Box 6"/>
          <p:cNvSpPr txBox="1">
            <a:spLocks noChangeArrowheads="1"/>
          </p:cNvSpPr>
          <p:nvPr/>
        </p:nvSpPr>
        <p:spPr bwMode="auto">
          <a:xfrm>
            <a:off x="762000" y="225425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4999" name="Text Box 7"/>
          <p:cNvSpPr txBox="1">
            <a:spLocks noChangeArrowheads="1"/>
          </p:cNvSpPr>
          <p:nvPr/>
        </p:nvSpPr>
        <p:spPr bwMode="auto">
          <a:xfrm>
            <a:off x="1663700" y="227647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0" name="Text Box 8"/>
          <p:cNvSpPr txBox="1">
            <a:spLocks noChangeArrowheads="1"/>
          </p:cNvSpPr>
          <p:nvPr/>
        </p:nvSpPr>
        <p:spPr bwMode="auto">
          <a:xfrm>
            <a:off x="3549650" y="2276475"/>
            <a:ext cx="3676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</a:t>
            </a:r>
            <a:r>
              <a:rPr lang="en-US" altLang="zh-CN" sz="2800" i="1" baseline="45000">
                <a:latin typeface="Times New Roman" pitchFamily="18" charset="0"/>
              </a:rPr>
              <a:t>n</a:t>
            </a:r>
            <a:r>
              <a:rPr lang="en-US" altLang="zh-CN" sz="2800" baseline="45000">
                <a:latin typeface="Times New Roman" pitchFamily="18" charset="0"/>
              </a:rPr>
              <a:t>+1</a:t>
            </a:r>
            <a:r>
              <a:rPr lang="en-US" altLang="zh-CN" sz="2800">
                <a:latin typeface="Times New Roman" pitchFamily="18" charset="0"/>
              </a:rPr>
              <a:t>）</a:t>
            </a:r>
          </a:p>
        </p:txBody>
      </p:sp>
      <p:sp>
        <p:nvSpPr>
          <p:cNvPr id="725001" name="Text Box 9"/>
          <p:cNvSpPr txBox="1">
            <a:spLocks noChangeArrowheads="1"/>
          </p:cNvSpPr>
          <p:nvPr/>
        </p:nvSpPr>
        <p:spPr bwMode="auto">
          <a:xfrm>
            <a:off x="762000" y="2874963"/>
            <a:ext cx="98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02" name="Text Box 10"/>
          <p:cNvSpPr txBox="1">
            <a:spLocks noChangeArrowheads="1"/>
          </p:cNvSpPr>
          <p:nvPr/>
        </p:nvSpPr>
        <p:spPr bwMode="auto">
          <a:xfrm>
            <a:off x="1663700" y="2909888"/>
            <a:ext cx="1997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3" name="Text Box 11"/>
          <p:cNvSpPr txBox="1">
            <a:spLocks noChangeArrowheads="1"/>
          </p:cNvSpPr>
          <p:nvPr/>
        </p:nvSpPr>
        <p:spPr bwMode="auto">
          <a:xfrm>
            <a:off x="3549650" y="2909888"/>
            <a:ext cx="3282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mod 2）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192338" y="4052888"/>
            <a:ext cx="2511425" cy="519112"/>
            <a:chOff x="1381" y="2553"/>
            <a:chExt cx="1582" cy="327"/>
          </a:xfrm>
        </p:grpSpPr>
        <p:sp>
          <p:nvSpPr>
            <p:cNvPr id="725005" name="Text Box 13"/>
            <p:cNvSpPr txBox="1">
              <a:spLocks noChangeArrowheads="1"/>
            </p:cNvSpPr>
            <p:nvPr/>
          </p:nvSpPr>
          <p:spPr bwMode="auto">
            <a:xfrm>
              <a:off x="1381" y="2553"/>
              <a:ext cx="5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25006" name="Text Box 14"/>
            <p:cNvSpPr txBox="1">
              <a:spLocks noChangeArrowheads="1"/>
            </p:cNvSpPr>
            <p:nvPr/>
          </p:nvSpPr>
          <p:spPr bwMode="auto">
            <a:xfrm>
              <a:off x="1919" y="2553"/>
              <a:ext cx="10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+(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725007" name="Text Box 15"/>
          <p:cNvSpPr txBox="1">
            <a:spLocks noChangeArrowheads="1"/>
          </p:cNvSpPr>
          <p:nvPr/>
        </p:nvSpPr>
        <p:spPr bwMode="auto">
          <a:xfrm>
            <a:off x="762000" y="4737100"/>
            <a:ext cx="987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 </a:t>
            </a:r>
          </a:p>
        </p:txBody>
      </p:sp>
      <p:sp>
        <p:nvSpPr>
          <p:cNvPr id="725008" name="Text Box 16"/>
          <p:cNvSpPr txBox="1">
            <a:spLocks noChangeArrowheads="1"/>
          </p:cNvSpPr>
          <p:nvPr/>
        </p:nvSpPr>
        <p:spPr bwMode="auto">
          <a:xfrm>
            <a:off x="1663700" y="4714875"/>
            <a:ext cx="149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09" name="Text Box 17"/>
          <p:cNvSpPr txBox="1">
            <a:spLocks noChangeArrowheads="1"/>
          </p:cNvSpPr>
          <p:nvPr/>
        </p:nvSpPr>
        <p:spPr bwMode="auto">
          <a:xfrm>
            <a:off x="3022600" y="4714875"/>
            <a:ext cx="2136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0" name="Text Box 18"/>
          <p:cNvSpPr txBox="1">
            <a:spLocks noChangeArrowheads="1"/>
          </p:cNvSpPr>
          <p:nvPr/>
        </p:nvSpPr>
        <p:spPr bwMode="auto">
          <a:xfrm>
            <a:off x="4973638" y="4714875"/>
            <a:ext cx="35607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1" name="Text Box 19"/>
          <p:cNvSpPr txBox="1">
            <a:spLocks noChangeArrowheads="1"/>
          </p:cNvSpPr>
          <p:nvPr/>
        </p:nvSpPr>
        <p:spPr bwMode="auto">
          <a:xfrm>
            <a:off x="7456488" y="4776788"/>
            <a:ext cx="1522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</a:t>
            </a:r>
            <a:r>
              <a:rPr lang="en-US" altLang="zh-CN" sz="2400" i="1" baseline="45000">
                <a:latin typeface="Times New Roman" pitchFamily="18" charset="0"/>
              </a:rPr>
              <a:t>n</a:t>
            </a:r>
            <a:r>
              <a:rPr lang="en-US" altLang="zh-CN" sz="2400" baseline="45000">
                <a:latin typeface="Times New Roman" pitchFamily="18" charset="0"/>
              </a:rPr>
              <a:t>+1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25012" name="Text Box 20"/>
          <p:cNvSpPr txBox="1">
            <a:spLocks noChangeArrowheads="1"/>
          </p:cNvSpPr>
          <p:nvPr/>
        </p:nvSpPr>
        <p:spPr bwMode="auto">
          <a:xfrm>
            <a:off x="762000" y="5357813"/>
            <a:ext cx="987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小数 </a:t>
            </a:r>
          </a:p>
        </p:txBody>
      </p:sp>
      <p:sp>
        <p:nvSpPr>
          <p:cNvPr id="725013" name="Text Box 21"/>
          <p:cNvSpPr txBox="1">
            <a:spLocks noChangeArrowheads="1"/>
          </p:cNvSpPr>
          <p:nvPr/>
        </p:nvSpPr>
        <p:spPr bwMode="auto">
          <a:xfrm>
            <a:off x="1663700" y="5335588"/>
            <a:ext cx="149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4" name="Text Box 22"/>
          <p:cNvSpPr txBox="1">
            <a:spLocks noChangeArrowheads="1"/>
          </p:cNvSpPr>
          <p:nvPr/>
        </p:nvSpPr>
        <p:spPr bwMode="auto">
          <a:xfrm>
            <a:off x="3022600" y="5335588"/>
            <a:ext cx="2136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+(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)]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5" name="Text Box 23"/>
          <p:cNvSpPr txBox="1">
            <a:spLocks noChangeArrowheads="1"/>
          </p:cNvSpPr>
          <p:nvPr/>
        </p:nvSpPr>
        <p:spPr bwMode="auto">
          <a:xfrm>
            <a:off x="7456488" y="5397500"/>
            <a:ext cx="1192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(</a:t>
            </a:r>
            <a:r>
              <a:rPr lang="en-US" altLang="zh-CN" sz="2400">
                <a:latin typeface="Times New Roman" pitchFamily="18" charset="0"/>
              </a:rPr>
              <a:t>mod 2)</a:t>
            </a:r>
          </a:p>
        </p:txBody>
      </p:sp>
      <p:sp>
        <p:nvSpPr>
          <p:cNvPr id="725016" name="Text Box 24"/>
          <p:cNvSpPr txBox="1">
            <a:spLocks noChangeArrowheads="1"/>
          </p:cNvSpPr>
          <p:nvPr/>
        </p:nvSpPr>
        <p:spPr bwMode="auto">
          <a:xfrm>
            <a:off x="762000" y="5957888"/>
            <a:ext cx="800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连同符号位一起相加，符号位产生的进位自然丢掉</a:t>
            </a:r>
          </a:p>
        </p:txBody>
      </p:sp>
      <p:sp>
        <p:nvSpPr>
          <p:cNvPr id="725017" name="Text Box 25"/>
          <p:cNvSpPr txBox="1">
            <a:spLocks noChangeArrowheads="1"/>
          </p:cNvSpPr>
          <p:nvPr/>
        </p:nvSpPr>
        <p:spPr bwMode="auto">
          <a:xfrm>
            <a:off x="4973638" y="5348288"/>
            <a:ext cx="3484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zh-CN" altLang="en-US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5018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5019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2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2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2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2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2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2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2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2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5" grpId="0" autoUpdateAnimBg="0"/>
      <p:bldP spid="724996" grpId="0" autoUpdateAnimBg="0"/>
      <p:bldP spid="724997" grpId="0" autoUpdateAnimBg="0"/>
      <p:bldP spid="724998" grpId="0" autoUpdateAnimBg="0"/>
      <p:bldP spid="724999" grpId="0" autoUpdateAnimBg="0"/>
      <p:bldP spid="725000" grpId="0" autoUpdateAnimBg="0"/>
      <p:bldP spid="725001" grpId="0" autoUpdateAnimBg="0"/>
      <p:bldP spid="725002" grpId="0" autoUpdateAnimBg="0"/>
      <p:bldP spid="725003" grpId="0" autoUpdateAnimBg="0"/>
      <p:bldP spid="725007" grpId="0" autoUpdateAnimBg="0"/>
      <p:bldP spid="725008" grpId="0" autoUpdateAnimBg="0"/>
      <p:bldP spid="725009" grpId="0" autoUpdateAnimBg="0"/>
      <p:bldP spid="725010" grpId="0" autoUpdateAnimBg="0"/>
      <p:bldP spid="725011" grpId="0" autoUpdateAnimBg="0"/>
      <p:bldP spid="725012" grpId="0" autoUpdateAnimBg="0"/>
      <p:bldP spid="725013" grpId="0" autoUpdateAnimBg="0"/>
      <p:bldP spid="725014" grpId="0" autoUpdateAnimBg="0"/>
      <p:bldP spid="725015" grpId="0" autoUpdateAnimBg="0"/>
      <p:bldP spid="725016" grpId="0" autoUpdateAnimBg="0"/>
      <p:bldP spid="72501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Text Box 2"/>
          <p:cNvSpPr txBox="1">
            <a:spLocks noChangeArrowheads="1"/>
          </p:cNvSpPr>
          <p:nvPr/>
        </p:nvSpPr>
        <p:spPr bwMode="auto">
          <a:xfrm>
            <a:off x="533400" y="228600"/>
            <a:ext cx="4953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移码定义</a:t>
            </a:r>
          </a:p>
        </p:txBody>
      </p:sp>
      <p:sp>
        <p:nvSpPr>
          <p:cNvPr id="701443" name="Text Box 3"/>
          <p:cNvSpPr txBox="1">
            <a:spLocks noChangeArrowheads="1"/>
          </p:cNvSpPr>
          <p:nvPr/>
        </p:nvSpPr>
        <p:spPr bwMode="auto">
          <a:xfrm>
            <a:off x="1508125" y="1571625"/>
            <a:ext cx="557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为真值，</a:t>
            </a:r>
            <a:r>
              <a:rPr lang="en-US" altLang="zh-CN" sz="2800" i="1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为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整数的位数</a:t>
            </a:r>
          </a:p>
        </p:txBody>
      </p:sp>
      <p:sp>
        <p:nvSpPr>
          <p:cNvPr id="701444" name="Text Box 4"/>
          <p:cNvSpPr txBox="1">
            <a:spLocks noChangeArrowheads="1"/>
          </p:cNvSpPr>
          <p:nvPr/>
        </p:nvSpPr>
        <p:spPr bwMode="auto">
          <a:xfrm>
            <a:off x="2270125" y="2159000"/>
            <a:ext cx="3398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移码在数轴上的表示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2075" y="2667000"/>
            <a:ext cx="4756150" cy="1730375"/>
            <a:chOff x="1658" y="1680"/>
            <a:chExt cx="2996" cy="1090"/>
          </a:xfrm>
        </p:grpSpPr>
        <p:sp>
          <p:nvSpPr>
            <p:cNvPr id="701446" name="Line 6"/>
            <p:cNvSpPr>
              <a:spLocks noChangeShapeType="1"/>
            </p:cNvSpPr>
            <p:nvPr/>
          </p:nvSpPr>
          <p:spPr bwMode="auto">
            <a:xfrm>
              <a:off x="2107" y="1968"/>
              <a:ext cx="1999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7" name="Line 7"/>
            <p:cNvSpPr>
              <a:spLocks noChangeShapeType="1"/>
            </p:cNvSpPr>
            <p:nvPr/>
          </p:nvSpPr>
          <p:spPr bwMode="auto">
            <a:xfrm>
              <a:off x="1658" y="2448"/>
              <a:ext cx="20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8" name="Freeform 8"/>
            <p:cNvSpPr>
              <a:spLocks/>
            </p:cNvSpPr>
            <p:nvPr/>
          </p:nvSpPr>
          <p:spPr bwMode="auto">
            <a:xfrm>
              <a:off x="1985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49" name="Freeform 9"/>
            <p:cNvSpPr>
              <a:spLocks/>
            </p:cNvSpPr>
            <p:nvPr/>
          </p:nvSpPr>
          <p:spPr bwMode="auto">
            <a:xfrm>
              <a:off x="2657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50" name="Freeform 10"/>
            <p:cNvSpPr>
              <a:spLocks/>
            </p:cNvSpPr>
            <p:nvPr/>
          </p:nvSpPr>
          <p:spPr bwMode="auto">
            <a:xfrm>
              <a:off x="3338" y="1968"/>
              <a:ext cx="489" cy="486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0" y="486"/>
                </a:cxn>
              </a:cxnLst>
              <a:rect l="0" t="0" r="r" b="b"/>
              <a:pathLst>
                <a:path w="489" h="486">
                  <a:moveTo>
                    <a:pt x="489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chemeClr val="folHlink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1451" name="Text Box 11"/>
            <p:cNvSpPr txBox="1">
              <a:spLocks noChangeArrowheads="1"/>
            </p:cNvSpPr>
            <p:nvPr/>
          </p:nvSpPr>
          <p:spPr bwMode="auto">
            <a:xfrm>
              <a:off x="4106" y="187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[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]</a:t>
              </a:r>
              <a:r>
                <a:rPr lang="zh-CN" altLang="en-US" sz="2000" baseline="-25000">
                  <a:latin typeface="Times New Roman" pitchFamily="18" charset="0"/>
                </a:rPr>
                <a:t>移码</a:t>
              </a:r>
            </a:p>
          </p:txBody>
        </p:sp>
        <p:sp>
          <p:nvSpPr>
            <p:cNvPr id="701452" name="Text Box 12"/>
            <p:cNvSpPr txBox="1">
              <a:spLocks noChangeArrowheads="1"/>
            </p:cNvSpPr>
            <p:nvPr/>
          </p:nvSpPr>
          <p:spPr bwMode="auto">
            <a:xfrm>
              <a:off x="3616" y="1680"/>
              <a:ext cx="6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 baseline="40000">
                  <a:latin typeface="Times New Roman" pitchFamily="18" charset="0"/>
                </a:rPr>
                <a:t>+1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1453" name="Text Box 13"/>
            <p:cNvSpPr txBox="1">
              <a:spLocks noChangeArrowheads="1"/>
            </p:cNvSpPr>
            <p:nvPr/>
          </p:nvSpPr>
          <p:spPr bwMode="auto">
            <a:xfrm>
              <a:off x="3103" y="1680"/>
              <a:ext cx="30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1454" name="Text Box 14"/>
            <p:cNvSpPr txBox="1">
              <a:spLocks noChangeArrowheads="1"/>
            </p:cNvSpPr>
            <p:nvPr/>
          </p:nvSpPr>
          <p:spPr bwMode="auto">
            <a:xfrm>
              <a:off x="3135" y="2482"/>
              <a:ext cx="5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2400" baseline="30000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CN" sz="24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01455" name="Text Box 15"/>
            <p:cNvSpPr txBox="1">
              <a:spLocks noChangeArrowheads="1"/>
            </p:cNvSpPr>
            <p:nvPr/>
          </p:nvSpPr>
          <p:spPr bwMode="auto">
            <a:xfrm>
              <a:off x="1850" y="2482"/>
              <a:ext cx="4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400">
                  <a:latin typeface="Times New Roman" pitchFamily="18" charset="0"/>
                </a:rPr>
                <a:t>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1456" name="Text Box 16"/>
            <p:cNvSpPr txBox="1">
              <a:spLocks noChangeArrowheads="1"/>
            </p:cNvSpPr>
            <p:nvPr/>
          </p:nvSpPr>
          <p:spPr bwMode="auto">
            <a:xfrm>
              <a:off x="2560" y="248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1457" name="Text Box 17"/>
            <p:cNvSpPr txBox="1">
              <a:spLocks noChangeArrowheads="1"/>
            </p:cNvSpPr>
            <p:nvPr/>
          </p:nvSpPr>
          <p:spPr bwMode="auto">
            <a:xfrm>
              <a:off x="2426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01458" name="Text Box 18"/>
            <p:cNvSpPr txBox="1">
              <a:spLocks noChangeArrowheads="1"/>
            </p:cNvSpPr>
            <p:nvPr/>
          </p:nvSpPr>
          <p:spPr bwMode="auto">
            <a:xfrm>
              <a:off x="3674" y="2342"/>
              <a:ext cx="4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真值</a:t>
              </a:r>
            </a:p>
          </p:txBody>
        </p:sp>
      </p:grpSp>
      <p:sp>
        <p:nvSpPr>
          <p:cNvPr id="701459" name="Text Box 19"/>
          <p:cNvSpPr txBox="1">
            <a:spLocks noChangeArrowheads="1"/>
          </p:cNvSpPr>
          <p:nvPr/>
        </p:nvSpPr>
        <p:spPr bwMode="auto">
          <a:xfrm>
            <a:off x="990600" y="435292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sp>
        <p:nvSpPr>
          <p:cNvPr id="701460" name="Text Box 20"/>
          <p:cNvSpPr txBox="1">
            <a:spLocks noChangeArrowheads="1"/>
          </p:cNvSpPr>
          <p:nvPr/>
        </p:nvSpPr>
        <p:spPr bwMode="auto">
          <a:xfrm>
            <a:off x="2025650" y="4343400"/>
            <a:ext cx="452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10100</a:t>
            </a:r>
          </a:p>
        </p:txBody>
      </p:sp>
      <p:sp>
        <p:nvSpPr>
          <p:cNvPr id="701461" name="Text Box 21"/>
          <p:cNvSpPr txBox="1">
            <a:spLocks noChangeArrowheads="1"/>
          </p:cNvSpPr>
          <p:nvPr/>
        </p:nvSpPr>
        <p:spPr bwMode="auto">
          <a:xfrm>
            <a:off x="1524000" y="4906963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28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 + 10100</a:t>
            </a:r>
          </a:p>
        </p:txBody>
      </p:sp>
      <p:sp>
        <p:nvSpPr>
          <p:cNvPr id="701462" name="Text Box 22"/>
          <p:cNvSpPr txBox="1">
            <a:spLocks noChangeArrowheads="1"/>
          </p:cNvSpPr>
          <p:nvPr/>
        </p:nvSpPr>
        <p:spPr bwMode="auto">
          <a:xfrm>
            <a:off x="6553200" y="5273675"/>
            <a:ext cx="2590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用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逗号 </a:t>
            </a:r>
            <a:r>
              <a:rPr lang="zh-CN" altLang="en-US" sz="2400">
                <a:latin typeface="Times New Roman" pitchFamily="18" charset="0"/>
              </a:rPr>
              <a:t>将符号位</a:t>
            </a:r>
          </a:p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和数值部分隔开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01463" name="Text Box 23"/>
          <p:cNvSpPr txBox="1">
            <a:spLocks noChangeArrowheads="1"/>
          </p:cNvSpPr>
          <p:nvPr/>
        </p:nvSpPr>
        <p:spPr bwMode="auto">
          <a:xfrm>
            <a:off x="2022475" y="5486400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10100</a:t>
            </a:r>
          </a:p>
        </p:txBody>
      </p:sp>
      <p:sp>
        <p:nvSpPr>
          <p:cNvPr id="701464" name="Text Box 24"/>
          <p:cNvSpPr txBox="1">
            <a:spLocks noChangeArrowheads="1"/>
          </p:cNvSpPr>
          <p:nvPr/>
        </p:nvSpPr>
        <p:spPr bwMode="auto">
          <a:xfrm>
            <a:off x="1524000" y="6030913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28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10100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1431925" y="914400"/>
            <a:ext cx="5172075" cy="579438"/>
            <a:chOff x="902" y="576"/>
            <a:chExt cx="3258" cy="365"/>
          </a:xfrm>
        </p:grpSpPr>
        <p:sp>
          <p:nvSpPr>
            <p:cNvPr id="701466" name="Text Box 26"/>
            <p:cNvSpPr txBox="1">
              <a:spLocks noChangeArrowheads="1"/>
            </p:cNvSpPr>
            <p:nvPr/>
          </p:nvSpPr>
          <p:spPr bwMode="auto">
            <a:xfrm>
              <a:off x="902" y="576"/>
              <a:ext cx="3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移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 + 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（2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2800">
                  <a:latin typeface="Times New Roman" pitchFamily="18" charset="0"/>
                </a:rPr>
                <a:t>＞</a:t>
              </a:r>
              <a:r>
                <a:rPr lang="en-US" altLang="zh-CN" sz="3200" i="1">
                  <a:latin typeface="Times New Roman" pitchFamily="18" charset="0"/>
                </a:rPr>
                <a:t>x</a:t>
              </a:r>
              <a:r>
                <a:rPr lang="en-US" altLang="zh-CN" sz="3200">
                  <a:latin typeface="Times New Roman" pitchFamily="18" charset="0"/>
                </a:rPr>
                <a:t> </a:t>
              </a:r>
              <a:r>
                <a:rPr lang="en-US" altLang="zh-CN" sz="2800">
                  <a:latin typeface="Times New Roman" pitchFamily="18" charset="0"/>
                </a:rPr>
                <a:t>≥</a:t>
              </a:r>
              <a:r>
                <a:rPr lang="en-US" altLang="zh-CN" sz="3200">
                  <a:latin typeface="Times New Roman" pitchFamily="18" charset="0"/>
                </a:rPr>
                <a:t>   2</a:t>
              </a:r>
              <a:r>
                <a:rPr lang="en-US" altLang="zh-CN" sz="3200" i="1" baseline="40000">
                  <a:latin typeface="Times New Roman" pitchFamily="18" charset="0"/>
                </a:rPr>
                <a:t>n</a:t>
              </a:r>
              <a:r>
                <a:rPr lang="en-US" altLang="zh-CN" sz="32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701467" name="Line 27"/>
            <p:cNvSpPr>
              <a:spLocks noChangeShapeType="1"/>
            </p:cNvSpPr>
            <p:nvPr/>
          </p:nvSpPr>
          <p:spPr bwMode="auto">
            <a:xfrm>
              <a:off x="3420" y="768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1468" name="Text Box 28"/>
          <p:cNvSpPr txBox="1">
            <a:spLocks noChangeArrowheads="1"/>
          </p:cNvSpPr>
          <p:nvPr/>
        </p:nvSpPr>
        <p:spPr bwMode="auto">
          <a:xfrm>
            <a:off x="4235450" y="490696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1,10100</a:t>
            </a:r>
          </a:p>
        </p:txBody>
      </p:sp>
      <p:sp>
        <p:nvSpPr>
          <p:cNvPr id="701469" name="Text Box 29"/>
          <p:cNvSpPr txBox="1">
            <a:spLocks noChangeArrowheads="1"/>
          </p:cNvSpPr>
          <p:nvPr/>
        </p:nvSpPr>
        <p:spPr bwMode="auto">
          <a:xfrm>
            <a:off x="4235450" y="6030913"/>
            <a:ext cx="163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0,01100</a:t>
            </a:r>
          </a:p>
        </p:txBody>
      </p:sp>
      <p:sp>
        <p:nvSpPr>
          <p:cNvPr id="701470" name="Freeform 30"/>
          <p:cNvSpPr>
            <a:spLocks/>
          </p:cNvSpPr>
          <p:nvPr/>
        </p:nvSpPr>
        <p:spPr bwMode="auto">
          <a:xfrm>
            <a:off x="4806950" y="5360988"/>
            <a:ext cx="1746250" cy="4302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0"/>
              </a:cxn>
              <a:cxn ang="0">
                <a:pos x="1152" y="240"/>
              </a:cxn>
            </a:cxnLst>
            <a:rect l="0" t="0" r="r" b="b"/>
            <a:pathLst>
              <a:path w="1152" h="240">
                <a:moveTo>
                  <a:pt x="0" y="0"/>
                </a:moveTo>
                <a:lnTo>
                  <a:pt x="0" y="240"/>
                </a:lnTo>
                <a:lnTo>
                  <a:pt x="1152" y="24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71" name="Freeform 31"/>
          <p:cNvSpPr>
            <a:spLocks/>
          </p:cNvSpPr>
          <p:nvPr/>
        </p:nvSpPr>
        <p:spPr bwMode="auto">
          <a:xfrm>
            <a:off x="4840288" y="6224588"/>
            <a:ext cx="2819400" cy="5334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0" y="336"/>
              </a:cxn>
              <a:cxn ang="0">
                <a:pos x="1776" y="336"/>
              </a:cxn>
              <a:cxn ang="0">
                <a:pos x="1776" y="0"/>
              </a:cxn>
            </a:cxnLst>
            <a:rect l="0" t="0" r="r" b="b"/>
            <a:pathLst>
              <a:path w="1776" h="336">
                <a:moveTo>
                  <a:pt x="0" y="192"/>
                </a:moveTo>
                <a:lnTo>
                  <a:pt x="0" y="336"/>
                </a:lnTo>
                <a:lnTo>
                  <a:pt x="1776" y="336"/>
                </a:lnTo>
                <a:lnTo>
                  <a:pt x="1776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stealth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72" name="Rectangle 3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701473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Text Box 2"/>
          <p:cNvSpPr txBox="1">
            <a:spLocks noChangeArrowheads="1"/>
          </p:cNvSpPr>
          <p:nvPr/>
        </p:nvSpPr>
        <p:spPr bwMode="auto">
          <a:xfrm>
            <a:off x="365125" y="152400"/>
            <a:ext cx="1558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举例</a:t>
            </a:r>
          </a:p>
        </p:txBody>
      </p:sp>
      <p:sp>
        <p:nvSpPr>
          <p:cNvPr id="726019" name="Text Box 3"/>
          <p:cNvSpPr txBox="1">
            <a:spLocks noChangeArrowheads="1"/>
          </p:cNvSpPr>
          <p:nvPr/>
        </p:nvSpPr>
        <p:spPr bwMode="auto">
          <a:xfrm>
            <a:off x="1463675" y="17748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26020" name="Text Box 4"/>
          <p:cNvSpPr txBox="1">
            <a:spLocks noChangeArrowheads="1"/>
          </p:cNvSpPr>
          <p:nvPr/>
        </p:nvSpPr>
        <p:spPr bwMode="auto">
          <a:xfrm>
            <a:off x="2522538" y="1774825"/>
            <a:ext cx="9001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1" name="Text Box 5"/>
          <p:cNvSpPr txBox="1">
            <a:spLocks noChangeArrowheads="1"/>
          </p:cNvSpPr>
          <p:nvPr/>
        </p:nvSpPr>
        <p:spPr bwMode="auto">
          <a:xfrm>
            <a:off x="2543175" y="2279650"/>
            <a:ext cx="9017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2" name="Text Box 6"/>
          <p:cNvSpPr txBox="1">
            <a:spLocks noChangeArrowheads="1"/>
          </p:cNvSpPr>
          <p:nvPr/>
        </p:nvSpPr>
        <p:spPr bwMode="auto">
          <a:xfrm>
            <a:off x="1408113" y="2743200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3" name="Line 7"/>
          <p:cNvSpPr>
            <a:spLocks noChangeShapeType="1"/>
          </p:cNvSpPr>
          <p:nvPr/>
        </p:nvSpPr>
        <p:spPr bwMode="auto">
          <a:xfrm>
            <a:off x="1447800" y="2782888"/>
            <a:ext cx="4649788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24" name="Text Box 8"/>
          <p:cNvSpPr txBox="1">
            <a:spLocks noChangeArrowheads="1"/>
          </p:cNvSpPr>
          <p:nvPr/>
        </p:nvSpPr>
        <p:spPr bwMode="auto">
          <a:xfrm>
            <a:off x="2279650" y="22860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26025" name="Text Box 9"/>
          <p:cNvSpPr txBox="1">
            <a:spLocks noChangeArrowheads="1"/>
          </p:cNvSpPr>
          <p:nvPr/>
        </p:nvSpPr>
        <p:spPr bwMode="auto">
          <a:xfrm>
            <a:off x="3505200" y="1774825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0 . 1 0 1 1</a:t>
            </a:r>
          </a:p>
        </p:txBody>
      </p:sp>
      <p:sp>
        <p:nvSpPr>
          <p:cNvPr id="726026" name="Text Box 10"/>
          <p:cNvSpPr txBox="1">
            <a:spLocks noChangeArrowheads="1"/>
          </p:cNvSpPr>
          <p:nvPr/>
        </p:nvSpPr>
        <p:spPr bwMode="auto">
          <a:xfrm>
            <a:off x="3505200" y="227965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1 . 1 0 1 1</a:t>
            </a:r>
          </a:p>
        </p:txBody>
      </p:sp>
      <p:sp>
        <p:nvSpPr>
          <p:cNvPr id="726027" name="Text Box 11"/>
          <p:cNvSpPr txBox="1">
            <a:spLocks noChangeArrowheads="1"/>
          </p:cNvSpPr>
          <p:nvPr/>
        </p:nvSpPr>
        <p:spPr bwMode="auto">
          <a:xfrm>
            <a:off x="3505200" y="2743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 0 . 0 1 1 0</a:t>
            </a:r>
          </a:p>
        </p:txBody>
      </p:sp>
      <p:sp>
        <p:nvSpPr>
          <p:cNvPr id="726028" name="Text Box 12"/>
          <p:cNvSpPr txBox="1">
            <a:spLocks noChangeArrowheads="1"/>
          </p:cNvSpPr>
          <p:nvPr/>
        </p:nvSpPr>
        <p:spPr bwMode="auto">
          <a:xfrm>
            <a:off x="5559425" y="2743200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29" name="Text Box 13"/>
          <p:cNvSpPr txBox="1">
            <a:spLocks noChangeArrowheads="1"/>
          </p:cNvSpPr>
          <p:nvPr/>
        </p:nvSpPr>
        <p:spPr bwMode="auto">
          <a:xfrm>
            <a:off x="6629400" y="13716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验证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69925" y="762000"/>
            <a:ext cx="5908675" cy="1025525"/>
            <a:chOff x="422" y="480"/>
            <a:chExt cx="3722" cy="646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422" y="480"/>
              <a:ext cx="3722" cy="327"/>
              <a:chOff x="422" y="576"/>
              <a:chExt cx="3722" cy="327"/>
            </a:xfrm>
          </p:grpSpPr>
          <p:sp>
            <p:nvSpPr>
              <p:cNvPr id="726032" name="Text Box 16"/>
              <p:cNvSpPr txBox="1">
                <a:spLocks noChangeArrowheads="1"/>
              </p:cNvSpPr>
              <p:nvPr/>
            </p:nvSpPr>
            <p:spPr bwMode="auto">
              <a:xfrm>
                <a:off x="422" y="576"/>
                <a:ext cx="78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例 6.18</a:t>
                </a:r>
              </a:p>
            </p:txBody>
          </p:sp>
          <p:sp>
            <p:nvSpPr>
              <p:cNvPr id="726033" name="Text Box 17"/>
              <p:cNvSpPr txBox="1">
                <a:spLocks noChangeArrowheads="1"/>
              </p:cNvSpPr>
              <p:nvPr/>
            </p:nvSpPr>
            <p:spPr bwMode="auto">
              <a:xfrm>
                <a:off x="1382" y="576"/>
                <a:ext cx="276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设 </a:t>
                </a:r>
                <a:r>
                  <a:rPr lang="en-US" altLang="zh-CN" sz="2800" i="1">
                    <a:latin typeface="Times New Roman" pitchFamily="18" charset="0"/>
                  </a:rPr>
                  <a:t>A</a:t>
                </a:r>
                <a:r>
                  <a:rPr lang="en-US" altLang="zh-CN" sz="2800">
                    <a:latin typeface="Times New Roman" pitchFamily="18" charset="0"/>
                  </a:rPr>
                  <a:t> = 0.1011，</a:t>
                </a:r>
                <a:r>
                  <a:rPr lang="en-US" altLang="zh-CN" sz="2800" i="1">
                    <a:latin typeface="Times New Roman" pitchFamily="18" charset="0"/>
                  </a:rPr>
                  <a:t>B</a:t>
                </a:r>
                <a:r>
                  <a:rPr lang="en-US" altLang="zh-CN" sz="2800">
                    <a:latin typeface="Times New Roman" pitchFamily="18" charset="0"/>
                  </a:rPr>
                  <a:t> = 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altLang="zh-CN" sz="1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  <a:cs typeface="Times New Roman" pitchFamily="18" charset="0"/>
                  </a:rPr>
                  <a:t>0.0101</a:t>
                </a:r>
                <a:endParaRPr lang="zh-CN" altLang="en-US" sz="2800" baseline="-25000">
                  <a:latin typeface="Times New Roman" pitchFamily="18" charset="0"/>
                </a:endParaRPr>
              </a:p>
            </p:txBody>
          </p:sp>
        </p:grpSp>
        <p:sp>
          <p:nvSpPr>
            <p:cNvPr id="726034" name="Text Box 18"/>
            <p:cNvSpPr txBox="1">
              <a:spLocks noChangeArrowheads="1"/>
            </p:cNvSpPr>
            <p:nvPr/>
          </p:nvSpPr>
          <p:spPr bwMode="auto">
            <a:xfrm>
              <a:off x="1392" y="799"/>
              <a:ext cx="12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求 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+ 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726035" name="Text Box 19"/>
          <p:cNvSpPr txBox="1">
            <a:spLocks noChangeArrowheads="1"/>
          </p:cNvSpPr>
          <p:nvPr/>
        </p:nvSpPr>
        <p:spPr bwMode="auto">
          <a:xfrm>
            <a:off x="7680325" y="20574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0.1011</a:t>
            </a:r>
          </a:p>
        </p:txBody>
      </p:sp>
      <p:sp>
        <p:nvSpPr>
          <p:cNvPr id="726036" name="Text Box 20"/>
          <p:cNvSpPr txBox="1">
            <a:spLocks noChangeArrowheads="1"/>
          </p:cNvSpPr>
          <p:nvPr/>
        </p:nvSpPr>
        <p:spPr bwMode="auto">
          <a:xfrm>
            <a:off x="7451725" y="2362200"/>
            <a:ext cx="125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 0.0101</a:t>
            </a: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6037" name="Line 21"/>
          <p:cNvSpPr>
            <a:spLocks noChangeShapeType="1"/>
          </p:cNvSpPr>
          <p:nvPr/>
        </p:nvSpPr>
        <p:spPr bwMode="auto">
          <a:xfrm>
            <a:off x="7239000" y="2743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38" name="Text Box 22"/>
          <p:cNvSpPr txBox="1">
            <a:spLocks noChangeArrowheads="1"/>
          </p:cNvSpPr>
          <p:nvPr/>
        </p:nvSpPr>
        <p:spPr bwMode="auto">
          <a:xfrm>
            <a:off x="7680325" y="26670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0.0110</a:t>
            </a:r>
          </a:p>
        </p:txBody>
      </p:sp>
      <p:sp>
        <p:nvSpPr>
          <p:cNvPr id="726039" name="AutoShape 23"/>
          <p:cNvSpPr>
            <a:spLocks noChangeArrowheads="1"/>
          </p:cNvSpPr>
          <p:nvPr/>
        </p:nvSpPr>
        <p:spPr bwMode="auto">
          <a:xfrm>
            <a:off x="3843338" y="281940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26040" name="Text Box 24"/>
          <p:cNvSpPr txBox="1">
            <a:spLocks noChangeArrowheads="1"/>
          </p:cNvSpPr>
          <p:nvPr/>
        </p:nvSpPr>
        <p:spPr bwMode="auto">
          <a:xfrm>
            <a:off x="2079625" y="3290888"/>
            <a:ext cx="4540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=    0 . 0 1 1 0</a:t>
            </a:r>
          </a:p>
        </p:txBody>
      </p:sp>
      <p:sp>
        <p:nvSpPr>
          <p:cNvPr id="726041" name="Text Box 25"/>
          <p:cNvSpPr txBox="1">
            <a:spLocks noChangeArrowheads="1"/>
          </p:cNvSpPr>
          <p:nvPr/>
        </p:nvSpPr>
        <p:spPr bwMode="auto">
          <a:xfrm>
            <a:off x="2522538" y="4808538"/>
            <a:ext cx="9001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42" name="Text Box 26"/>
          <p:cNvSpPr txBox="1">
            <a:spLocks noChangeArrowheads="1"/>
          </p:cNvSpPr>
          <p:nvPr/>
        </p:nvSpPr>
        <p:spPr bwMode="auto">
          <a:xfrm>
            <a:off x="2522538" y="5313363"/>
            <a:ext cx="901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43" name="Text Box 27"/>
          <p:cNvSpPr txBox="1">
            <a:spLocks noChangeArrowheads="1"/>
          </p:cNvSpPr>
          <p:nvPr/>
        </p:nvSpPr>
        <p:spPr bwMode="auto">
          <a:xfrm>
            <a:off x="1408113" y="5819775"/>
            <a:ext cx="1997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44" name="Line 28"/>
          <p:cNvSpPr>
            <a:spLocks noChangeShapeType="1"/>
          </p:cNvSpPr>
          <p:nvPr/>
        </p:nvSpPr>
        <p:spPr bwMode="auto">
          <a:xfrm>
            <a:off x="1447800" y="5867400"/>
            <a:ext cx="4648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45" name="Text Box 29"/>
          <p:cNvSpPr txBox="1">
            <a:spLocks noChangeArrowheads="1"/>
          </p:cNvSpPr>
          <p:nvPr/>
        </p:nvSpPr>
        <p:spPr bwMode="auto">
          <a:xfrm>
            <a:off x="2279650" y="5334000"/>
            <a:ext cx="387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sp>
        <p:nvSpPr>
          <p:cNvPr id="726046" name="Text Box 30"/>
          <p:cNvSpPr txBox="1">
            <a:spLocks noChangeArrowheads="1"/>
          </p:cNvSpPr>
          <p:nvPr/>
        </p:nvSpPr>
        <p:spPr bwMode="auto">
          <a:xfrm>
            <a:off x="3505200" y="4808538"/>
            <a:ext cx="3352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1 ,  0 1 1 1</a:t>
            </a:r>
          </a:p>
        </p:txBody>
      </p:sp>
      <p:sp>
        <p:nvSpPr>
          <p:cNvPr id="726047" name="Text Box 31"/>
          <p:cNvSpPr txBox="1">
            <a:spLocks noChangeArrowheads="1"/>
          </p:cNvSpPr>
          <p:nvPr/>
        </p:nvSpPr>
        <p:spPr bwMode="auto">
          <a:xfrm>
            <a:off x="3505200" y="5313363"/>
            <a:ext cx="320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  1 ,  1 0 1 1</a:t>
            </a:r>
          </a:p>
        </p:txBody>
      </p:sp>
      <p:sp>
        <p:nvSpPr>
          <p:cNvPr id="726048" name="Text Box 32"/>
          <p:cNvSpPr txBox="1">
            <a:spLocks noChangeArrowheads="1"/>
          </p:cNvSpPr>
          <p:nvPr/>
        </p:nvSpPr>
        <p:spPr bwMode="auto">
          <a:xfrm>
            <a:off x="3505200" y="5819775"/>
            <a:ext cx="2254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1 1 ,  0 0 1 0</a:t>
            </a:r>
          </a:p>
        </p:txBody>
      </p:sp>
      <p:sp>
        <p:nvSpPr>
          <p:cNvPr id="726049" name="Text Box 33"/>
          <p:cNvSpPr txBox="1">
            <a:spLocks noChangeArrowheads="1"/>
          </p:cNvSpPr>
          <p:nvPr/>
        </p:nvSpPr>
        <p:spPr bwMode="auto">
          <a:xfrm>
            <a:off x="5635625" y="5819775"/>
            <a:ext cx="180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6050" name="Text Box 34"/>
          <p:cNvSpPr txBox="1">
            <a:spLocks noChangeArrowheads="1"/>
          </p:cNvSpPr>
          <p:nvPr/>
        </p:nvSpPr>
        <p:spPr bwMode="auto">
          <a:xfrm>
            <a:off x="6629400" y="4343400"/>
            <a:ext cx="79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验证</a:t>
            </a:r>
          </a:p>
        </p:txBody>
      </p:sp>
      <p:sp>
        <p:nvSpPr>
          <p:cNvPr id="726051" name="Text Box 35"/>
          <p:cNvSpPr txBox="1">
            <a:spLocks noChangeArrowheads="1"/>
          </p:cNvSpPr>
          <p:nvPr/>
        </p:nvSpPr>
        <p:spPr bwMode="auto">
          <a:xfrm>
            <a:off x="7527925" y="5094288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 1001</a:t>
            </a:r>
          </a:p>
        </p:txBody>
      </p:sp>
      <p:sp>
        <p:nvSpPr>
          <p:cNvPr id="726052" name="Line 36"/>
          <p:cNvSpPr>
            <a:spLocks noChangeShapeType="1"/>
          </p:cNvSpPr>
          <p:nvPr/>
        </p:nvSpPr>
        <p:spPr bwMode="auto">
          <a:xfrm>
            <a:off x="7086600" y="5867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6053" name="Text Box 37"/>
          <p:cNvSpPr txBox="1">
            <a:spLocks noChangeArrowheads="1"/>
          </p:cNvSpPr>
          <p:nvPr/>
        </p:nvSpPr>
        <p:spPr bwMode="auto">
          <a:xfrm>
            <a:off x="7527925" y="5791200"/>
            <a:ext cx="102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 1110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7262813" y="5410200"/>
            <a:ext cx="1287462" cy="457200"/>
            <a:chOff x="4575" y="3408"/>
            <a:chExt cx="811" cy="288"/>
          </a:xfrm>
        </p:grpSpPr>
        <p:sp>
          <p:nvSpPr>
            <p:cNvPr id="726055" name="Text Box 39"/>
            <p:cNvSpPr txBox="1">
              <a:spLocks noChangeArrowheads="1"/>
            </p:cNvSpPr>
            <p:nvPr/>
          </p:nvSpPr>
          <p:spPr bwMode="auto">
            <a:xfrm>
              <a:off x="4742" y="3408"/>
              <a:ext cx="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– 0101</a:t>
              </a:r>
              <a:endParaRPr lang="zh-CN" altLang="en-US" sz="24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6056" name="Text Box 40"/>
            <p:cNvSpPr txBox="1">
              <a:spLocks noChangeArrowheads="1"/>
            </p:cNvSpPr>
            <p:nvPr/>
          </p:nvSpPr>
          <p:spPr bwMode="auto">
            <a:xfrm>
              <a:off x="4575" y="3408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669925" y="3797300"/>
            <a:ext cx="4914900" cy="1023938"/>
            <a:chOff x="422" y="2392"/>
            <a:chExt cx="3096" cy="645"/>
          </a:xfrm>
        </p:grpSpPr>
        <p:sp>
          <p:nvSpPr>
            <p:cNvPr id="726058" name="Text Box 42"/>
            <p:cNvSpPr txBox="1">
              <a:spLocks noChangeArrowheads="1"/>
            </p:cNvSpPr>
            <p:nvPr/>
          </p:nvSpPr>
          <p:spPr bwMode="auto">
            <a:xfrm>
              <a:off x="422" y="2392"/>
              <a:ext cx="7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例 6.19</a:t>
              </a:r>
            </a:p>
          </p:txBody>
        </p:sp>
        <p:sp>
          <p:nvSpPr>
            <p:cNvPr id="726059" name="Text Box 43"/>
            <p:cNvSpPr txBox="1">
              <a:spLocks noChangeArrowheads="1"/>
            </p:cNvSpPr>
            <p:nvPr/>
          </p:nvSpPr>
          <p:spPr bwMode="auto">
            <a:xfrm>
              <a:off x="1392" y="2392"/>
              <a:ext cx="212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设 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–9</a:t>
              </a:r>
              <a:r>
                <a:rPr lang="en-US" altLang="zh-CN" sz="2800">
                  <a:latin typeface="Times New Roman" pitchFamily="18" charset="0"/>
                </a:rPr>
                <a:t>，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 =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–5     </a:t>
              </a:r>
            </a:p>
          </p:txBody>
        </p:sp>
        <p:sp>
          <p:nvSpPr>
            <p:cNvPr id="726060" name="Text Box 44"/>
            <p:cNvSpPr txBox="1">
              <a:spLocks noChangeArrowheads="1"/>
            </p:cNvSpPr>
            <p:nvPr/>
          </p:nvSpPr>
          <p:spPr bwMode="auto">
            <a:xfrm>
              <a:off x="1392" y="2710"/>
              <a:ext cx="11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求 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+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</p:grpSp>
      <p:sp>
        <p:nvSpPr>
          <p:cNvPr id="726061" name="Text Box 45"/>
          <p:cNvSpPr txBox="1">
            <a:spLocks noChangeArrowheads="1"/>
          </p:cNvSpPr>
          <p:nvPr/>
        </p:nvSpPr>
        <p:spPr bwMode="auto">
          <a:xfrm>
            <a:off x="1463675" y="48085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sp>
        <p:nvSpPr>
          <p:cNvPr id="726062" name="Text Box 46"/>
          <p:cNvSpPr txBox="1">
            <a:spLocks noChangeArrowheads="1"/>
          </p:cNvSpPr>
          <p:nvPr/>
        </p:nvSpPr>
        <p:spPr bwMode="auto">
          <a:xfrm>
            <a:off x="2071688" y="6324600"/>
            <a:ext cx="286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1110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26063" name="AutoShape 47"/>
          <p:cNvSpPr>
            <a:spLocks noChangeArrowheads="1"/>
          </p:cNvSpPr>
          <p:nvPr/>
        </p:nvSpPr>
        <p:spPr bwMode="auto">
          <a:xfrm>
            <a:off x="3843338" y="5867400"/>
            <a:ext cx="304800" cy="457200"/>
          </a:xfrm>
          <a:prstGeom prst="wedgeRoundRectCallout">
            <a:avLst>
              <a:gd name="adj1" fmla="val -162500"/>
              <a:gd name="adj2" fmla="val 7916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endParaRPr lang="zh-CN" altLang="en-US" sz="2800">
              <a:latin typeface="Times New Roman" pitchFamily="18" charset="0"/>
            </a:endParaRPr>
          </a:p>
        </p:txBody>
      </p:sp>
      <p:sp>
        <p:nvSpPr>
          <p:cNvPr id="726064" name="Rectangle 48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6065" name="AutoShape 4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2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2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2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72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2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7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72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2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72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0" dur="500"/>
                                        <p:tgtEl>
                                          <p:spTgt spid="72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2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72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2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2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2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5" dur="500"/>
                                        <p:tgtEl>
                                          <p:spTgt spid="72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72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autoUpdateAnimBg="0"/>
      <p:bldP spid="726020" grpId="0" autoUpdateAnimBg="0"/>
      <p:bldP spid="726021" grpId="0" autoUpdateAnimBg="0"/>
      <p:bldP spid="726022" grpId="0" autoUpdateAnimBg="0"/>
      <p:bldP spid="726023" grpId="0" animBg="1"/>
      <p:bldP spid="726024" grpId="0" autoUpdateAnimBg="0"/>
      <p:bldP spid="726025" grpId="0" autoUpdateAnimBg="0"/>
      <p:bldP spid="726026" grpId="0" autoUpdateAnimBg="0"/>
      <p:bldP spid="726027" grpId="0" autoUpdateAnimBg="0"/>
      <p:bldP spid="726028" grpId="0" autoUpdateAnimBg="0"/>
      <p:bldP spid="726029" grpId="0" autoUpdateAnimBg="0"/>
      <p:bldP spid="726035" grpId="0" autoUpdateAnimBg="0"/>
      <p:bldP spid="726036" grpId="0" autoUpdateAnimBg="0"/>
      <p:bldP spid="726037" grpId="0" animBg="1"/>
      <p:bldP spid="726038" grpId="0" autoUpdateAnimBg="0"/>
      <p:bldP spid="726039" grpId="0" animBg="1" autoUpdateAnimBg="0"/>
      <p:bldP spid="726040" grpId="0" autoUpdateAnimBg="0"/>
      <p:bldP spid="726041" grpId="0" autoUpdateAnimBg="0"/>
      <p:bldP spid="726042" grpId="0" autoUpdateAnimBg="0"/>
      <p:bldP spid="726043" grpId="0" autoUpdateAnimBg="0"/>
      <p:bldP spid="726044" grpId="0" animBg="1"/>
      <p:bldP spid="726045" grpId="0" autoUpdateAnimBg="0"/>
      <p:bldP spid="726046" grpId="0" autoUpdateAnimBg="0"/>
      <p:bldP spid="726047" grpId="0" autoUpdateAnimBg="0"/>
      <p:bldP spid="726048" grpId="0" autoUpdateAnimBg="0"/>
      <p:bldP spid="726049" grpId="0" autoUpdateAnimBg="0"/>
      <p:bldP spid="726050" grpId="0" autoUpdateAnimBg="0"/>
      <p:bldP spid="726051" grpId="0" autoUpdateAnimBg="0"/>
      <p:bldP spid="726052" grpId="0" animBg="1"/>
      <p:bldP spid="726053" grpId="0" autoUpdateAnimBg="0"/>
      <p:bldP spid="726061" grpId="0" autoUpdateAnimBg="0"/>
      <p:bldP spid="726062" grpId="0" autoUpdateAnimBg="0"/>
      <p:bldP spid="72606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Text Box 2"/>
          <p:cNvSpPr txBox="1">
            <a:spLocks noChangeArrowheads="1"/>
          </p:cNvSpPr>
          <p:nvPr/>
        </p:nvSpPr>
        <p:spPr bwMode="auto">
          <a:xfrm>
            <a:off x="228600" y="273050"/>
            <a:ext cx="15573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例 6.20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1905000" y="304800"/>
            <a:ext cx="62293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设机器数字长为 8 位（含 1 位符号位）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且 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15，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24，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44" name="Text Box 4"/>
          <p:cNvSpPr txBox="1">
            <a:spLocks noChangeArrowheads="1"/>
          </p:cNvSpPr>
          <p:nvPr/>
        </p:nvSpPr>
        <p:spPr bwMode="auto">
          <a:xfrm>
            <a:off x="1235075" y="1241425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解：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70125" y="1241425"/>
            <a:ext cx="2968625" cy="519113"/>
            <a:chOff x="1430" y="782"/>
            <a:chExt cx="1870" cy="327"/>
          </a:xfrm>
        </p:grpSpPr>
        <p:sp>
          <p:nvSpPr>
            <p:cNvPr id="727046" name="Text Box 6"/>
            <p:cNvSpPr txBox="1">
              <a:spLocks noChangeArrowheads="1"/>
            </p:cNvSpPr>
            <p:nvPr/>
          </p:nvSpPr>
          <p:spPr bwMode="auto">
            <a:xfrm>
              <a:off x="1430" y="782"/>
              <a:ext cx="8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= 15   </a:t>
              </a:r>
            </a:p>
          </p:txBody>
        </p:sp>
        <p:sp>
          <p:nvSpPr>
            <p:cNvPr id="727047" name="Text Box 7"/>
            <p:cNvSpPr txBox="1">
              <a:spLocks noChangeArrowheads="1"/>
            </p:cNvSpPr>
            <p:nvPr/>
          </p:nvSpPr>
          <p:spPr bwMode="auto">
            <a:xfrm>
              <a:off x="2160" y="782"/>
              <a:ext cx="11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0001111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286000" y="1751013"/>
            <a:ext cx="2968625" cy="519112"/>
            <a:chOff x="1440" y="1103"/>
            <a:chExt cx="1870" cy="327"/>
          </a:xfrm>
        </p:grpSpPr>
        <p:sp>
          <p:nvSpPr>
            <p:cNvPr id="727049" name="Text Box 9"/>
            <p:cNvSpPr txBox="1">
              <a:spLocks noChangeArrowheads="1"/>
            </p:cNvSpPr>
            <p:nvPr/>
          </p:nvSpPr>
          <p:spPr bwMode="auto">
            <a:xfrm>
              <a:off x="1440" y="1103"/>
              <a:ext cx="72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 = 24</a:t>
              </a:r>
            </a:p>
          </p:txBody>
        </p:sp>
        <p:sp>
          <p:nvSpPr>
            <p:cNvPr id="727050" name="Text Box 10"/>
            <p:cNvSpPr txBox="1">
              <a:spLocks noChangeArrowheads="1"/>
            </p:cNvSpPr>
            <p:nvPr/>
          </p:nvSpPr>
          <p:spPr bwMode="auto">
            <a:xfrm>
              <a:off x="2170" y="1103"/>
              <a:ext cx="11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0011000</a:t>
              </a:r>
            </a:p>
          </p:txBody>
        </p:sp>
      </p:grpSp>
      <p:sp>
        <p:nvSpPr>
          <p:cNvPr id="727051" name="Text Box 11"/>
          <p:cNvSpPr txBox="1">
            <a:spLocks noChangeArrowheads="1"/>
          </p:cNvSpPr>
          <p:nvPr/>
        </p:nvSpPr>
        <p:spPr bwMode="auto">
          <a:xfrm>
            <a:off x="1143000" y="3276600"/>
            <a:ext cx="2263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52" name="Text Box 12"/>
          <p:cNvSpPr txBox="1">
            <a:spLocks noChangeArrowheads="1"/>
          </p:cNvSpPr>
          <p:nvPr/>
        </p:nvSpPr>
        <p:spPr bwMode="auto">
          <a:xfrm>
            <a:off x="1965325" y="2833688"/>
            <a:ext cx="387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+</a:t>
            </a:r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2522538" y="2259013"/>
            <a:ext cx="3087687" cy="519112"/>
            <a:chOff x="1589" y="1423"/>
            <a:chExt cx="1945" cy="327"/>
          </a:xfrm>
        </p:grpSpPr>
        <p:sp>
          <p:nvSpPr>
            <p:cNvPr id="727054" name="Text Box 14"/>
            <p:cNvSpPr txBox="1">
              <a:spLocks noChangeArrowheads="1"/>
            </p:cNvSpPr>
            <p:nvPr/>
          </p:nvSpPr>
          <p:spPr bwMode="auto">
            <a:xfrm>
              <a:off x="1589" y="1423"/>
              <a:ext cx="5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27055" name="Text Box 15"/>
            <p:cNvSpPr txBox="1">
              <a:spLocks noChangeArrowheads="1"/>
            </p:cNvSpPr>
            <p:nvPr/>
          </p:nvSpPr>
          <p:spPr bwMode="auto">
            <a:xfrm>
              <a:off x="2170" y="1423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0, 0001111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260600" y="2768600"/>
            <a:ext cx="3349625" cy="519113"/>
            <a:chOff x="1424" y="1744"/>
            <a:chExt cx="2110" cy="327"/>
          </a:xfrm>
        </p:grpSpPr>
        <p:sp>
          <p:nvSpPr>
            <p:cNvPr id="727057" name="Text Box 17"/>
            <p:cNvSpPr txBox="1">
              <a:spLocks noChangeArrowheads="1"/>
            </p:cNvSpPr>
            <p:nvPr/>
          </p:nvSpPr>
          <p:spPr bwMode="auto">
            <a:xfrm>
              <a:off x="1424" y="1744"/>
              <a:ext cx="7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B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27058" name="Text Box 18"/>
            <p:cNvSpPr txBox="1">
              <a:spLocks noChangeArrowheads="1"/>
            </p:cNvSpPr>
            <p:nvPr/>
          </p:nvSpPr>
          <p:spPr bwMode="auto">
            <a:xfrm>
              <a:off x="2170" y="1744"/>
              <a:ext cx="13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  1, 1101000</a:t>
              </a:r>
            </a:p>
          </p:txBody>
        </p:sp>
      </p:grpSp>
      <p:sp>
        <p:nvSpPr>
          <p:cNvPr id="727059" name="Text Box 19"/>
          <p:cNvSpPr txBox="1">
            <a:spLocks noChangeArrowheads="1"/>
          </p:cNvSpPr>
          <p:nvPr/>
        </p:nvSpPr>
        <p:spPr bwMode="auto">
          <a:xfrm>
            <a:off x="3443288" y="32766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 1, 1110111</a:t>
            </a:r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5638800" y="3276600"/>
            <a:ext cx="178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[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</a:p>
        </p:txBody>
      </p:sp>
      <p:sp>
        <p:nvSpPr>
          <p:cNvPr id="727061" name="Text Box 21"/>
          <p:cNvSpPr txBox="1">
            <a:spLocks noChangeArrowheads="1"/>
          </p:cNvSpPr>
          <p:nvPr/>
        </p:nvSpPr>
        <p:spPr bwMode="auto">
          <a:xfrm>
            <a:off x="6156325" y="2259013"/>
            <a:ext cx="288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>
                <a:latin typeface="Times New Roman" pitchFamily="18" charset="0"/>
              </a:rPr>
              <a:t> = 0, 0011000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228600" y="4217988"/>
            <a:ext cx="6786563" cy="735012"/>
            <a:chOff x="470" y="2657"/>
            <a:chExt cx="4275" cy="463"/>
          </a:xfrm>
        </p:grpSpPr>
        <p:grpSp>
          <p:nvGrpSpPr>
            <p:cNvPr id="7" name="Group 23"/>
            <p:cNvGrpSpPr>
              <a:grpSpLocks/>
            </p:cNvGrpSpPr>
            <p:nvPr/>
          </p:nvGrpSpPr>
          <p:grpSpPr bwMode="auto">
            <a:xfrm>
              <a:off x="470" y="2706"/>
              <a:ext cx="4275" cy="327"/>
              <a:chOff x="470" y="2706"/>
              <a:chExt cx="4275" cy="327"/>
            </a:xfrm>
          </p:grpSpPr>
          <p:sp>
            <p:nvSpPr>
              <p:cNvPr id="727064" name="Text Box 24"/>
              <p:cNvSpPr txBox="1">
                <a:spLocks noChangeArrowheads="1"/>
              </p:cNvSpPr>
              <p:nvPr/>
            </p:nvSpPr>
            <p:spPr bwMode="auto">
              <a:xfrm>
                <a:off x="470" y="2706"/>
                <a:ext cx="73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练习 1</a:t>
                </a:r>
              </a:p>
            </p:txBody>
          </p:sp>
          <p:sp>
            <p:nvSpPr>
              <p:cNvPr id="727065" name="Text Box 25"/>
              <p:cNvSpPr txBox="1">
                <a:spLocks noChangeArrowheads="1"/>
              </p:cNvSpPr>
              <p:nvPr/>
            </p:nvSpPr>
            <p:spPr bwMode="auto">
              <a:xfrm>
                <a:off x="1303" y="2706"/>
                <a:ext cx="344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设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 =         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  <a:r>
                  <a:rPr lang="en-US" altLang="zh-CN" sz="2800">
                    <a:latin typeface="Times New Roman" pitchFamily="18" charset="0"/>
                  </a:rPr>
                  <a:t> =        </a:t>
                </a:r>
                <a:r>
                  <a:rPr lang="zh-CN" altLang="en-US" sz="2800">
                    <a:latin typeface="Times New Roman" pitchFamily="18" charset="0"/>
                  </a:rPr>
                  <a:t>，用补码求 </a:t>
                </a:r>
                <a:r>
                  <a:rPr lang="en-US" altLang="zh-CN" sz="2800" i="1">
                    <a:latin typeface="Times New Roman" pitchFamily="18" charset="0"/>
                  </a:rPr>
                  <a:t>x</a:t>
                </a:r>
                <a:r>
                  <a:rPr lang="en-US" altLang="zh-CN" sz="2800">
                    <a:latin typeface="Times New Roman" pitchFamily="18" charset="0"/>
                  </a:rPr>
                  <a:t>+</a:t>
                </a:r>
                <a:r>
                  <a:rPr lang="en-US" altLang="zh-CN" sz="2800" i="1">
                    <a:latin typeface="Times New Roman" pitchFamily="18" charset="0"/>
                  </a:rPr>
                  <a:t>y</a:t>
                </a: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2016" y="2657"/>
              <a:ext cx="299" cy="457"/>
              <a:chOff x="1680" y="2937"/>
              <a:chExt cx="299" cy="457"/>
            </a:xfrm>
          </p:grpSpPr>
          <p:sp>
            <p:nvSpPr>
              <p:cNvPr id="727067" name="Text Box 27"/>
              <p:cNvSpPr txBox="1">
                <a:spLocks noChangeArrowheads="1"/>
              </p:cNvSpPr>
              <p:nvPr/>
            </p:nvSpPr>
            <p:spPr bwMode="auto">
              <a:xfrm>
                <a:off x="1772" y="2937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727068" name="Text Box 28"/>
              <p:cNvSpPr txBox="1">
                <a:spLocks noChangeArrowheads="1"/>
              </p:cNvSpPr>
              <p:nvPr/>
            </p:nvSpPr>
            <p:spPr bwMode="auto">
              <a:xfrm>
                <a:off x="1692" y="3144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69" name="Line 29"/>
              <p:cNvSpPr>
                <a:spLocks noChangeShapeType="1"/>
              </p:cNvSpPr>
              <p:nvPr/>
            </p:nvSpPr>
            <p:spPr bwMode="auto">
              <a:xfrm>
                <a:off x="1680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9" name="Group 30"/>
            <p:cNvGrpSpPr>
              <a:grpSpLocks/>
            </p:cNvGrpSpPr>
            <p:nvPr/>
          </p:nvGrpSpPr>
          <p:grpSpPr bwMode="auto">
            <a:xfrm>
              <a:off x="2821" y="2663"/>
              <a:ext cx="299" cy="457"/>
              <a:chOff x="2485" y="2943"/>
              <a:chExt cx="299" cy="457"/>
            </a:xfrm>
          </p:grpSpPr>
          <p:sp>
            <p:nvSpPr>
              <p:cNvPr id="727071" name="Text Box 31"/>
              <p:cNvSpPr txBox="1">
                <a:spLocks noChangeArrowheads="1"/>
              </p:cNvSpPr>
              <p:nvPr/>
            </p:nvSpPr>
            <p:spPr bwMode="auto">
              <a:xfrm>
                <a:off x="2508" y="294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11</a:t>
                </a:r>
              </a:p>
            </p:txBody>
          </p:sp>
          <p:sp>
            <p:nvSpPr>
              <p:cNvPr id="727072" name="Text Box 32"/>
              <p:cNvSpPr txBox="1">
                <a:spLocks noChangeArrowheads="1"/>
              </p:cNvSpPr>
              <p:nvPr/>
            </p:nvSpPr>
            <p:spPr bwMode="auto">
              <a:xfrm>
                <a:off x="2508" y="3150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73" name="Line 33"/>
              <p:cNvSpPr>
                <a:spLocks noChangeShapeType="1"/>
              </p:cNvSpPr>
              <p:nvPr/>
            </p:nvSpPr>
            <p:spPr bwMode="auto">
              <a:xfrm>
                <a:off x="2485" y="3168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2346325" y="4724400"/>
            <a:ext cx="3521075" cy="725488"/>
            <a:chOff x="1478" y="2976"/>
            <a:chExt cx="2218" cy="457"/>
          </a:xfrm>
        </p:grpSpPr>
        <p:sp>
          <p:nvSpPr>
            <p:cNvPr id="727075" name="Text Box 35"/>
            <p:cNvSpPr txBox="1">
              <a:spLocks noChangeArrowheads="1"/>
            </p:cNvSpPr>
            <p:nvPr/>
          </p:nvSpPr>
          <p:spPr bwMode="auto">
            <a:xfrm>
              <a:off x="1478" y="3026"/>
              <a:ext cx="177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x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+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y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 0.1100 =</a:t>
              </a:r>
            </a:p>
          </p:txBody>
        </p:sp>
        <p:grpSp>
          <p:nvGrpSpPr>
            <p:cNvPr id="11" name="Group 36"/>
            <p:cNvGrpSpPr>
              <a:grpSpLocks/>
            </p:cNvGrpSpPr>
            <p:nvPr/>
          </p:nvGrpSpPr>
          <p:grpSpPr bwMode="auto">
            <a:xfrm>
              <a:off x="3397" y="2976"/>
              <a:ext cx="299" cy="457"/>
              <a:chOff x="3397" y="2976"/>
              <a:chExt cx="299" cy="457"/>
            </a:xfrm>
          </p:grpSpPr>
          <p:sp>
            <p:nvSpPr>
              <p:cNvPr id="727077" name="Text Box 37"/>
              <p:cNvSpPr txBox="1">
                <a:spLocks noChangeArrowheads="1"/>
              </p:cNvSpPr>
              <p:nvPr/>
            </p:nvSpPr>
            <p:spPr bwMode="auto">
              <a:xfrm>
                <a:off x="3420" y="2976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727078" name="Text Box 38"/>
              <p:cNvSpPr txBox="1">
                <a:spLocks noChangeArrowheads="1"/>
              </p:cNvSpPr>
              <p:nvPr/>
            </p:nvSpPr>
            <p:spPr bwMode="auto">
              <a:xfrm>
                <a:off x="3420" y="3183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16</a:t>
                </a:r>
              </a:p>
            </p:txBody>
          </p:sp>
          <p:sp>
            <p:nvSpPr>
              <p:cNvPr id="727079" name="Line 39"/>
              <p:cNvSpPr>
                <a:spLocks noChangeShapeType="1"/>
              </p:cNvSpPr>
              <p:nvPr/>
            </p:nvSpPr>
            <p:spPr bwMode="auto">
              <a:xfrm>
                <a:off x="3397" y="3201"/>
                <a:ext cx="299" cy="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27080" name="Text Box 40"/>
            <p:cNvSpPr txBox="1">
              <a:spLocks noChangeArrowheads="1"/>
            </p:cNvSpPr>
            <p:nvPr/>
          </p:nvSpPr>
          <p:spPr bwMode="auto">
            <a:xfrm>
              <a:off x="3195" y="3001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  <a:cs typeface="Times New Roman" pitchFamily="18" charset="0"/>
                </a:rPr>
                <a:t>–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27081" name="Text Box 41"/>
          <p:cNvSpPr txBox="1">
            <a:spLocks noChangeArrowheads="1"/>
          </p:cNvSpPr>
          <p:nvPr/>
        </p:nvSpPr>
        <p:spPr bwMode="auto">
          <a:xfrm>
            <a:off x="228600" y="5313363"/>
            <a:ext cx="7473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练习 2   设机器数字长为 8 位（含 1 位符号位）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             且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97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+41，</a:t>
            </a:r>
            <a:r>
              <a:rPr lang="zh-CN" altLang="en-US" sz="2800">
                <a:latin typeface="Times New Roman" pitchFamily="18" charset="0"/>
              </a:rPr>
              <a:t>用补码求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B</a:t>
            </a:r>
          </a:p>
        </p:txBody>
      </p:sp>
      <p:sp>
        <p:nvSpPr>
          <p:cNvPr id="727082" name="Text Box 42"/>
          <p:cNvSpPr txBox="1">
            <a:spLocks noChangeArrowheads="1"/>
          </p:cNvSpPr>
          <p:nvPr/>
        </p:nvSpPr>
        <p:spPr bwMode="auto">
          <a:xfrm>
            <a:off x="2346325" y="6248400"/>
            <a:ext cx="4137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 = + 1110110 = + 118</a:t>
            </a:r>
          </a:p>
        </p:txBody>
      </p:sp>
      <p:sp>
        <p:nvSpPr>
          <p:cNvPr id="727083" name="Text Box 43"/>
          <p:cNvSpPr txBox="1">
            <a:spLocks noChangeArrowheads="1"/>
          </p:cNvSpPr>
          <p:nvPr/>
        </p:nvSpPr>
        <p:spPr bwMode="auto">
          <a:xfrm>
            <a:off x="2057400" y="3786188"/>
            <a:ext cx="441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∴ </a:t>
            </a: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– 1001 = –9</a:t>
            </a:r>
          </a:p>
        </p:txBody>
      </p:sp>
      <p:sp>
        <p:nvSpPr>
          <p:cNvPr id="727084" name="Line 44"/>
          <p:cNvSpPr>
            <a:spLocks noChangeShapeType="1"/>
          </p:cNvSpPr>
          <p:nvPr/>
        </p:nvSpPr>
        <p:spPr bwMode="auto">
          <a:xfrm>
            <a:off x="1066800" y="3276600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085" name="Text Box 45"/>
          <p:cNvSpPr txBox="1">
            <a:spLocks noChangeArrowheads="1"/>
          </p:cNvSpPr>
          <p:nvPr/>
        </p:nvSpPr>
        <p:spPr bwMode="auto">
          <a:xfrm>
            <a:off x="6605588" y="476885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27086" name="Text Box 46"/>
          <p:cNvSpPr txBox="1">
            <a:spLocks noChangeArrowheads="1"/>
          </p:cNvSpPr>
          <p:nvPr/>
        </p:nvSpPr>
        <p:spPr bwMode="auto">
          <a:xfrm>
            <a:off x="6621463" y="6248400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错</a:t>
            </a:r>
          </a:p>
        </p:txBody>
      </p:sp>
      <p:sp>
        <p:nvSpPr>
          <p:cNvPr id="727087" name="Rectangle 47"/>
          <p:cNvSpPr>
            <a:spLocks noChangeArrowheads="1"/>
          </p:cNvSpPr>
          <p:nvPr/>
        </p:nvSpPr>
        <p:spPr bwMode="auto">
          <a:xfrm>
            <a:off x="79248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7088" name="AutoShape 4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2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727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2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2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2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7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2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2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utoUpdateAnimBg="0"/>
      <p:bldP spid="727044" grpId="0" autoUpdateAnimBg="0"/>
      <p:bldP spid="727051" grpId="0" autoUpdateAnimBg="0"/>
      <p:bldP spid="727052" grpId="0" autoUpdateAnimBg="0"/>
      <p:bldP spid="727059" grpId="0" autoUpdateAnimBg="0"/>
      <p:bldP spid="727060" grpId="0" autoUpdateAnimBg="0"/>
      <p:bldP spid="727061" grpId="0" autoUpdateAnimBg="0"/>
      <p:bldP spid="727081" grpId="0" autoUpdateAnimBg="0"/>
      <p:bldP spid="727082" grpId="0" autoUpdateAnimBg="0"/>
      <p:bldP spid="727083" grpId="0" autoUpdateAnimBg="0"/>
      <p:bldP spid="727084" grpId="0" animBg="1"/>
      <p:bldP spid="727085" grpId="0" autoUpdateAnimBg="0"/>
      <p:bldP spid="72708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2476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溢出判断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457200" y="1096963"/>
            <a:ext cx="5257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(1) 一位符号位判溢出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1066800" y="1698625"/>
            <a:ext cx="7772400" cy="182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参加操作的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两个数</a:t>
            </a:r>
            <a:r>
              <a:rPr lang="zh-CN" altLang="en-US" sz="2800">
                <a:latin typeface="Times New Roman" pitchFamily="18" charset="0"/>
              </a:rPr>
              <a:t>（减法时即为被减数和“求补”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以后的减数）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符号相同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其结果的符号与原操作</a:t>
            </a:r>
          </a:p>
          <a:p>
            <a:pPr>
              <a:lnSpc>
                <a:spcPct val="135000"/>
              </a:lnSpc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数的符号不同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即为溢出</a:t>
            </a:r>
          </a:p>
        </p:txBody>
      </p:sp>
      <p:sp>
        <p:nvSpPr>
          <p:cNvPr id="728069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硬件实现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66800" y="4257675"/>
            <a:ext cx="6365875" cy="519113"/>
            <a:chOff x="672" y="2682"/>
            <a:chExt cx="4010" cy="327"/>
          </a:xfrm>
        </p:grpSpPr>
        <p:sp>
          <p:nvSpPr>
            <p:cNvPr id="728071" name="Text Box 7"/>
            <p:cNvSpPr txBox="1">
              <a:spLocks noChangeArrowheads="1"/>
            </p:cNvSpPr>
            <p:nvPr/>
          </p:nvSpPr>
          <p:spPr bwMode="auto">
            <a:xfrm>
              <a:off x="672" y="2682"/>
              <a:ext cx="40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最高有效位的进位       符号位的进位 = 1</a:t>
              </a:r>
              <a:endParaRPr lang="en-US" altLang="zh-CN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728072" name="AutoShape 8"/>
            <p:cNvSpPr>
              <a:spLocks noChangeArrowheads="1"/>
            </p:cNvSpPr>
            <p:nvPr/>
          </p:nvSpPr>
          <p:spPr bwMode="auto">
            <a:xfrm>
              <a:off x="2640" y="2736"/>
              <a:ext cx="192" cy="192"/>
            </a:xfrm>
            <a:prstGeom prst="flowChartOr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1447800" y="4768850"/>
            <a:ext cx="539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如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819400" y="4800600"/>
            <a:ext cx="1543050" cy="981075"/>
            <a:chOff x="1776" y="3024"/>
            <a:chExt cx="972" cy="618"/>
          </a:xfrm>
        </p:grpSpPr>
        <p:sp>
          <p:nvSpPr>
            <p:cNvPr id="728075" name="AutoShape 11"/>
            <p:cNvSpPr>
              <a:spLocks noChangeArrowheads="1"/>
            </p:cNvSpPr>
            <p:nvPr/>
          </p:nvSpPr>
          <p:spPr bwMode="auto">
            <a:xfrm>
              <a:off x="2016" y="311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6" name="Text Box 12"/>
            <p:cNvSpPr txBox="1">
              <a:spLocks noChangeArrowheads="1"/>
            </p:cNvSpPr>
            <p:nvPr/>
          </p:nvSpPr>
          <p:spPr bwMode="auto">
            <a:xfrm>
              <a:off x="1776" y="3024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    0 = 1</a:t>
              </a:r>
            </a:p>
          </p:txBody>
        </p:sp>
        <p:sp>
          <p:nvSpPr>
            <p:cNvPr id="728077" name="AutoShape 13"/>
            <p:cNvSpPr>
              <a:spLocks noChangeArrowheads="1"/>
            </p:cNvSpPr>
            <p:nvPr/>
          </p:nvSpPr>
          <p:spPr bwMode="auto">
            <a:xfrm>
              <a:off x="2016" y="3399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1776" y="3315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    1 = 1</a:t>
              </a:r>
            </a:p>
          </p:txBody>
        </p:sp>
      </p:grpSp>
      <p:sp>
        <p:nvSpPr>
          <p:cNvPr id="728079" name="Text Box 15"/>
          <p:cNvSpPr txBox="1">
            <a:spLocks noChangeArrowheads="1"/>
          </p:cNvSpPr>
          <p:nvPr/>
        </p:nvSpPr>
        <p:spPr bwMode="auto">
          <a:xfrm>
            <a:off x="4479925" y="5059363"/>
            <a:ext cx="192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有 </a:t>
            </a:r>
            <a:r>
              <a:rPr lang="zh-CN" altLang="en-US" sz="2800">
                <a:latin typeface="Times New Roman" pitchFamily="18" charset="0"/>
              </a:rPr>
              <a:t>溢出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819400" y="5724525"/>
            <a:ext cx="1543050" cy="981075"/>
            <a:chOff x="1776" y="3606"/>
            <a:chExt cx="972" cy="618"/>
          </a:xfrm>
        </p:grpSpPr>
        <p:sp>
          <p:nvSpPr>
            <p:cNvPr id="728081" name="AutoShape 17"/>
            <p:cNvSpPr>
              <a:spLocks noChangeArrowheads="1"/>
            </p:cNvSpPr>
            <p:nvPr/>
          </p:nvSpPr>
          <p:spPr bwMode="auto">
            <a:xfrm>
              <a:off x="2016" y="3693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2" name="Text Box 18"/>
            <p:cNvSpPr txBox="1">
              <a:spLocks noChangeArrowheads="1"/>
            </p:cNvSpPr>
            <p:nvPr/>
          </p:nvSpPr>
          <p:spPr bwMode="auto">
            <a:xfrm>
              <a:off x="1776" y="3606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    0 = 0</a:t>
              </a:r>
            </a:p>
          </p:txBody>
        </p:sp>
        <p:sp>
          <p:nvSpPr>
            <p:cNvPr id="728083" name="AutoShape 19"/>
            <p:cNvSpPr>
              <a:spLocks noChangeArrowheads="1"/>
            </p:cNvSpPr>
            <p:nvPr/>
          </p:nvSpPr>
          <p:spPr bwMode="auto">
            <a:xfrm>
              <a:off x="2016" y="3981"/>
              <a:ext cx="147" cy="147"/>
            </a:xfrm>
            <a:prstGeom prst="flowChartOr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4" name="Text Box 20"/>
            <p:cNvSpPr txBox="1">
              <a:spLocks noChangeArrowheads="1"/>
            </p:cNvSpPr>
            <p:nvPr/>
          </p:nvSpPr>
          <p:spPr bwMode="auto">
            <a:xfrm>
              <a:off x="1776" y="3897"/>
              <a:ext cx="9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    1 = 0</a:t>
              </a:r>
            </a:p>
          </p:txBody>
        </p:sp>
      </p:grpSp>
      <p:sp>
        <p:nvSpPr>
          <p:cNvPr id="728085" name="Text Box 21"/>
          <p:cNvSpPr txBox="1">
            <a:spLocks noChangeArrowheads="1"/>
          </p:cNvSpPr>
          <p:nvPr/>
        </p:nvSpPr>
        <p:spPr bwMode="auto">
          <a:xfrm>
            <a:off x="4479925" y="5957888"/>
            <a:ext cx="1920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无 </a:t>
            </a:r>
            <a:r>
              <a:rPr lang="zh-CN" altLang="en-US" sz="2800">
                <a:latin typeface="Times New Roman" pitchFamily="18" charset="0"/>
              </a:rPr>
              <a:t>溢出</a:t>
            </a:r>
          </a:p>
        </p:txBody>
      </p:sp>
      <p:sp>
        <p:nvSpPr>
          <p:cNvPr id="728086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8087" name="AutoShape 23"/>
          <p:cNvSpPr>
            <a:spLocks/>
          </p:cNvSpPr>
          <p:nvPr/>
        </p:nvSpPr>
        <p:spPr bwMode="auto">
          <a:xfrm>
            <a:off x="4343400" y="5029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8" name="AutoShape 24"/>
          <p:cNvSpPr>
            <a:spLocks/>
          </p:cNvSpPr>
          <p:nvPr/>
        </p:nvSpPr>
        <p:spPr bwMode="auto">
          <a:xfrm>
            <a:off x="4343400" y="594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7772400" y="4257675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溢出</a:t>
            </a:r>
          </a:p>
        </p:txBody>
      </p:sp>
      <p:sp>
        <p:nvSpPr>
          <p:cNvPr id="728090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72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2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72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2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7" grpId="0" autoUpdateAnimBg="0"/>
      <p:bldP spid="728068" grpId="0" autoUpdateAnimBg="0"/>
      <p:bldP spid="728069" grpId="0" autoUpdateAnimBg="0"/>
      <p:bldP spid="728073" grpId="0" autoUpdateAnimBg="0"/>
      <p:bldP spid="728079" grpId="0" autoUpdateAnimBg="0"/>
      <p:bldP spid="728085" grpId="0" autoUpdateAnimBg="0"/>
      <p:bldP spid="728087" grpId="0" animBg="1"/>
      <p:bldP spid="728088" grpId="0" animBg="1"/>
      <p:bldP spid="72808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5257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两位符号位判溢出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1209675"/>
            <a:ext cx="6645275" cy="1052513"/>
            <a:chOff x="720" y="762"/>
            <a:chExt cx="4186" cy="663"/>
          </a:xfrm>
        </p:grpSpPr>
        <p:sp>
          <p:nvSpPr>
            <p:cNvPr id="729092" name="Text Box 4"/>
            <p:cNvSpPr txBox="1">
              <a:spLocks noChangeArrowheads="1"/>
            </p:cNvSpPr>
            <p:nvPr/>
          </p:nvSpPr>
          <p:spPr bwMode="auto">
            <a:xfrm>
              <a:off x="720" y="906"/>
              <a:ext cx="66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800" baseline="-25000">
                  <a:latin typeface="Times New Roman" pitchFamily="18" charset="0"/>
                </a:rPr>
                <a:t>补</a:t>
              </a:r>
              <a:r>
                <a:rPr lang="zh-CN" altLang="en-US" sz="2800" baseline="-25000">
                  <a:latin typeface="Times New Roman" pitchFamily="18" charset="0"/>
                  <a:cs typeface="Times New Roman" pitchFamily="18" charset="0"/>
                </a:rPr>
                <a:t>'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800" baseline="-25000">
                <a:latin typeface="Times New Roman" pitchFamily="18" charset="0"/>
              </a:endParaRPr>
            </a:p>
          </p:txBody>
        </p:sp>
        <p:sp>
          <p:nvSpPr>
            <p:cNvPr id="729093" name="Text Box 5"/>
            <p:cNvSpPr txBox="1">
              <a:spLocks noChangeArrowheads="1"/>
            </p:cNvSpPr>
            <p:nvPr/>
          </p:nvSpPr>
          <p:spPr bwMode="auto">
            <a:xfrm>
              <a:off x="1248" y="912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=</a:t>
              </a:r>
            </a:p>
          </p:txBody>
        </p:sp>
        <p:sp>
          <p:nvSpPr>
            <p:cNvPr id="729094" name="Text Box 6"/>
            <p:cNvSpPr txBox="1">
              <a:spLocks noChangeArrowheads="1"/>
            </p:cNvSpPr>
            <p:nvPr/>
          </p:nvSpPr>
          <p:spPr bwMode="auto">
            <a:xfrm>
              <a:off x="1536" y="762"/>
              <a:ext cx="2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  1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0</a:t>
              </a:r>
            </a:p>
          </p:txBody>
        </p:sp>
        <p:sp>
          <p:nvSpPr>
            <p:cNvPr id="729095" name="Text Box 7"/>
            <p:cNvSpPr txBox="1">
              <a:spLocks noChangeArrowheads="1"/>
            </p:cNvSpPr>
            <p:nvPr/>
          </p:nvSpPr>
          <p:spPr bwMode="auto">
            <a:xfrm>
              <a:off x="1536" y="1098"/>
              <a:ext cx="33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4 + 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0 ＞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≥ </a:t>
              </a:r>
              <a:r>
                <a:rPr lang="en-US" altLang="zh-CN" sz="2800">
                  <a:latin typeface="Times New Roman" pitchFamily="18" charset="0"/>
                  <a:cs typeface="Times New Roman" pitchFamily="18" charset="0"/>
                </a:rPr>
                <a:t>–1</a:t>
              </a:r>
              <a:r>
                <a:rPr lang="en-US" altLang="zh-CN" sz="2800">
                  <a:latin typeface="Times New Roman" pitchFamily="18" charset="0"/>
                </a:rPr>
                <a:t>（mod 4）</a:t>
              </a:r>
            </a:p>
          </p:txBody>
        </p:sp>
        <p:sp>
          <p:nvSpPr>
            <p:cNvPr id="729096" name="AutoShape 8"/>
            <p:cNvSpPr>
              <a:spLocks/>
            </p:cNvSpPr>
            <p:nvPr/>
          </p:nvSpPr>
          <p:spPr bwMode="auto">
            <a:xfrm>
              <a:off x="1492" y="912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1143000" y="2514600"/>
            <a:ext cx="555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 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 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8" name="Text Box 10"/>
          <p:cNvSpPr txBox="1">
            <a:spLocks noChangeArrowheads="1"/>
          </p:cNvSpPr>
          <p:nvPr/>
        </p:nvSpPr>
        <p:spPr bwMode="auto">
          <a:xfrm>
            <a:off x="1158875" y="3376613"/>
            <a:ext cx="55276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= [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+ [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</a:rPr>
              <a:t>y</a:t>
            </a:r>
            <a:r>
              <a:rPr lang="en-US" altLang="zh-CN" sz="2800">
                <a:latin typeface="Times New Roman" pitchFamily="18" charset="0"/>
              </a:rPr>
              <a:t>]</a:t>
            </a:r>
            <a:r>
              <a:rPr lang="zh-CN" altLang="en-US" sz="2800" baseline="-25000">
                <a:latin typeface="Times New Roman" pitchFamily="18" charset="0"/>
              </a:rPr>
              <a:t>补</a:t>
            </a:r>
            <a:r>
              <a:rPr lang="zh-CN" altLang="en-US" sz="2800" baseline="-2500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zh-CN" altLang="en-US" sz="2800">
                <a:latin typeface="Times New Roman" pitchFamily="18" charset="0"/>
              </a:rPr>
              <a:t> （</a:t>
            </a:r>
            <a:r>
              <a:rPr lang="en-US" altLang="zh-CN" sz="2800">
                <a:latin typeface="Times New Roman" pitchFamily="18" charset="0"/>
              </a:rPr>
              <a:t>mod 4）</a:t>
            </a:r>
          </a:p>
        </p:txBody>
      </p:sp>
      <p:sp>
        <p:nvSpPr>
          <p:cNvPr id="729099" name="Text Box 11"/>
          <p:cNvSpPr txBox="1">
            <a:spLocks noChangeArrowheads="1"/>
          </p:cNvSpPr>
          <p:nvPr/>
        </p:nvSpPr>
        <p:spPr bwMode="auto">
          <a:xfrm>
            <a:off x="1143000" y="4205288"/>
            <a:ext cx="5270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相同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未溢出</a:t>
            </a:r>
          </a:p>
        </p:txBody>
      </p:sp>
      <p:sp>
        <p:nvSpPr>
          <p:cNvPr id="729100" name="Text Box 12"/>
          <p:cNvSpPr txBox="1">
            <a:spLocks noChangeArrowheads="1"/>
          </p:cNvSpPr>
          <p:nvPr/>
        </p:nvSpPr>
        <p:spPr bwMode="auto">
          <a:xfrm>
            <a:off x="1143000" y="5129213"/>
            <a:ext cx="571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结果的双符号位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不同</a:t>
            </a:r>
            <a:r>
              <a:rPr lang="zh-CN" altLang="en-US" sz="2800">
                <a:latin typeface="Times New Roman" pitchFamily="18" charset="0"/>
              </a:rPr>
              <a:t>       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溢出</a:t>
            </a:r>
          </a:p>
        </p:txBody>
      </p:sp>
      <p:sp>
        <p:nvSpPr>
          <p:cNvPr id="729101" name="Text Box 13"/>
          <p:cNvSpPr txBox="1">
            <a:spLocks noChangeArrowheads="1"/>
          </p:cNvSpPr>
          <p:nvPr/>
        </p:nvSpPr>
        <p:spPr bwMode="auto">
          <a:xfrm>
            <a:off x="1143000" y="60340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最高符号位 </a:t>
            </a:r>
            <a:r>
              <a:rPr lang="zh-CN" altLang="en-US" sz="2800">
                <a:latin typeface="Times New Roman" pitchFamily="18" charset="0"/>
              </a:rPr>
              <a:t>代表其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真正的符号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613525" y="4129088"/>
            <a:ext cx="2249488" cy="900112"/>
            <a:chOff x="4166" y="2601"/>
            <a:chExt cx="1417" cy="567"/>
          </a:xfrm>
        </p:grpSpPr>
        <p:sp>
          <p:nvSpPr>
            <p:cNvPr id="729103" name="Text Box 15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00.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729104" name="Text Box 16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613525" y="5129213"/>
            <a:ext cx="2325688" cy="952500"/>
            <a:chOff x="4166" y="3231"/>
            <a:chExt cx="1465" cy="600"/>
          </a:xfrm>
        </p:grpSpPr>
        <p:sp>
          <p:nvSpPr>
            <p:cNvPr id="729106" name="Text Box 18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0.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729107" name="Text Box 19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1.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6629400" y="4129088"/>
            <a:ext cx="2249488" cy="900112"/>
            <a:chOff x="4166" y="2601"/>
            <a:chExt cx="1417" cy="567"/>
          </a:xfrm>
        </p:grpSpPr>
        <p:sp>
          <p:nvSpPr>
            <p:cNvPr id="729109" name="Text Box 21"/>
            <p:cNvSpPr txBox="1">
              <a:spLocks noChangeArrowheads="1"/>
            </p:cNvSpPr>
            <p:nvPr/>
          </p:nvSpPr>
          <p:spPr bwMode="auto">
            <a:xfrm>
              <a:off x="4166" y="260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00,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  <p:sp>
          <p:nvSpPr>
            <p:cNvPr id="729110" name="Text Box 22"/>
            <p:cNvSpPr txBox="1">
              <a:spLocks noChangeArrowheads="1"/>
            </p:cNvSpPr>
            <p:nvPr/>
          </p:nvSpPr>
          <p:spPr bwMode="auto">
            <a:xfrm>
              <a:off x="4166" y="2841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589713" y="5143500"/>
            <a:ext cx="2325687" cy="952500"/>
            <a:chOff x="4166" y="3231"/>
            <a:chExt cx="1465" cy="600"/>
          </a:xfrm>
        </p:grpSpPr>
        <p:sp>
          <p:nvSpPr>
            <p:cNvPr id="729112" name="Text Box 24"/>
            <p:cNvSpPr txBox="1">
              <a:spLocks noChangeArrowheads="1"/>
            </p:cNvSpPr>
            <p:nvPr/>
          </p:nvSpPr>
          <p:spPr bwMode="auto">
            <a:xfrm>
              <a:off x="4166" y="3231"/>
              <a:ext cx="14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2800">
                  <a:latin typeface="Times New Roman" pitchFamily="18" charset="0"/>
                </a:rPr>
                <a:t>0, </a:t>
              </a:r>
              <a:r>
                <a:rPr lang="zh-CN" altLang="en-US" sz="2400">
                  <a:latin typeface="Times New Roman" pitchFamily="18" charset="0"/>
                </a:rPr>
                <a:t>××××× </a:t>
              </a:r>
            </a:p>
          </p:txBody>
        </p:sp>
        <p:sp>
          <p:nvSpPr>
            <p:cNvPr id="729113" name="Text Box 25"/>
            <p:cNvSpPr txBox="1">
              <a:spLocks noChangeArrowheads="1"/>
            </p:cNvSpPr>
            <p:nvPr/>
          </p:nvSpPr>
          <p:spPr bwMode="auto">
            <a:xfrm>
              <a:off x="4166" y="3504"/>
              <a:ext cx="141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1, </a:t>
              </a:r>
              <a:r>
                <a:rPr lang="zh-CN" altLang="en-US" sz="2400">
                  <a:latin typeface="Times New Roman" pitchFamily="18" charset="0"/>
                </a:rPr>
                <a:t>×××××</a:t>
              </a:r>
            </a:p>
          </p:txBody>
        </p:sp>
      </p:grpSp>
      <p:sp>
        <p:nvSpPr>
          <p:cNvPr id="729114" name="Rectangle 2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29115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7" grpId="0" autoUpdateAnimBg="0"/>
      <p:bldP spid="729098" grpId="0" autoUpdateAnimBg="0"/>
      <p:bldP spid="729099" grpId="0" autoUpdateAnimBg="0"/>
      <p:bldP spid="729100" grpId="0" autoUpdateAnimBg="0"/>
      <p:bldP spid="72910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Text Box 2"/>
          <p:cNvSpPr txBox="1">
            <a:spLocks noChangeArrowheads="1"/>
          </p:cNvSpPr>
          <p:nvPr/>
        </p:nvSpPr>
        <p:spPr bwMode="auto">
          <a:xfrm>
            <a:off x="593725" y="425450"/>
            <a:ext cx="522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4. 补码加减法的硬件配置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1752600"/>
            <a:ext cx="7010400" cy="3352800"/>
            <a:chOff x="672" y="1104"/>
            <a:chExt cx="4416" cy="2112"/>
          </a:xfrm>
        </p:grpSpPr>
        <p:sp>
          <p:nvSpPr>
            <p:cNvPr id="730116" name="Rectangle 4"/>
            <p:cNvSpPr>
              <a:spLocks noChangeArrowheads="1"/>
            </p:cNvSpPr>
            <p:nvPr/>
          </p:nvSpPr>
          <p:spPr bwMode="auto">
            <a:xfrm>
              <a:off x="720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730117" name="Rectangle 5"/>
            <p:cNvSpPr>
              <a:spLocks noChangeArrowheads="1"/>
            </p:cNvSpPr>
            <p:nvPr/>
          </p:nvSpPr>
          <p:spPr bwMode="auto">
            <a:xfrm>
              <a:off x="1680" y="1296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400">
                  <a:latin typeface="Times New Roman" pitchFamily="18" charset="0"/>
                </a:rPr>
                <a:t>A</a:t>
              </a:r>
              <a:r>
                <a:rPr lang="en-US" altLang="zh-CN" sz="2800">
                  <a:latin typeface="Times New Roman" pitchFamily="18" charset="0"/>
                </a:rPr>
                <a:t>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0118" name="Rectangle 6"/>
            <p:cNvSpPr>
              <a:spLocks noChangeArrowheads="1"/>
            </p:cNvSpPr>
            <p:nvPr/>
          </p:nvSpPr>
          <p:spPr bwMode="auto">
            <a:xfrm>
              <a:off x="3744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30119" name="Rectangle 7"/>
            <p:cNvSpPr>
              <a:spLocks noChangeArrowheads="1"/>
            </p:cNvSpPr>
            <p:nvPr/>
          </p:nvSpPr>
          <p:spPr bwMode="auto">
            <a:xfrm>
              <a:off x="4368" y="1296"/>
              <a:ext cx="3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730120" name="Rectangle 8"/>
            <p:cNvSpPr>
              <a:spLocks noChangeArrowheads="1"/>
            </p:cNvSpPr>
            <p:nvPr/>
          </p:nvSpPr>
          <p:spPr bwMode="auto">
            <a:xfrm>
              <a:off x="1680" y="1992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</a:t>
              </a:r>
              <a:r>
                <a:rPr lang="zh-CN" altLang="en-US" sz="2400">
                  <a:latin typeface="Times New Roman" pitchFamily="18" charset="0"/>
                </a:rPr>
                <a:t>加法器（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+1）</a:t>
              </a:r>
            </a:p>
          </p:txBody>
        </p:sp>
        <p:sp>
          <p:nvSpPr>
            <p:cNvPr id="730121" name="Rectangle 9"/>
            <p:cNvSpPr>
              <a:spLocks noChangeArrowheads="1"/>
            </p:cNvSpPr>
            <p:nvPr/>
          </p:nvSpPr>
          <p:spPr bwMode="auto">
            <a:xfrm>
              <a:off x="672" y="1968"/>
              <a:ext cx="62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溢出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判断</a:t>
              </a:r>
            </a:p>
          </p:txBody>
        </p:sp>
        <p:sp>
          <p:nvSpPr>
            <p:cNvPr id="730122" name="Rectangle 10"/>
            <p:cNvSpPr>
              <a:spLocks noChangeArrowheads="1"/>
            </p:cNvSpPr>
            <p:nvPr/>
          </p:nvSpPr>
          <p:spPr bwMode="auto">
            <a:xfrm>
              <a:off x="3744" y="1968"/>
              <a:ext cx="1104" cy="62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求补控制 </a:t>
              </a:r>
            </a:p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逻  辑</a:t>
              </a:r>
            </a:p>
          </p:txBody>
        </p:sp>
        <p:sp>
          <p:nvSpPr>
            <p:cNvPr id="730123" name="Rectangle 11"/>
            <p:cNvSpPr>
              <a:spLocks noChangeArrowheads="1"/>
            </p:cNvSpPr>
            <p:nvPr/>
          </p:nvSpPr>
          <p:spPr bwMode="auto">
            <a:xfrm>
              <a:off x="1680" y="2688"/>
              <a:ext cx="1584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</a:t>
              </a:r>
              <a:r>
                <a:rPr lang="zh-CN" altLang="en-US" sz="2800">
                  <a:latin typeface="Times New Roman" pitchFamily="18" charset="0"/>
                </a:rPr>
                <a:t>          </a:t>
              </a:r>
              <a:r>
                <a:rPr lang="en-US" altLang="zh-CN" sz="2400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         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30124" name="Line 12"/>
            <p:cNvSpPr>
              <a:spLocks noChangeShapeType="1"/>
            </p:cNvSpPr>
            <p:nvPr/>
          </p:nvSpPr>
          <p:spPr bwMode="auto">
            <a:xfrm flipV="1">
              <a:off x="912" y="163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25" name="AutoShape 13"/>
            <p:cNvSpPr>
              <a:spLocks noChangeArrowheads="1"/>
            </p:cNvSpPr>
            <p:nvPr/>
          </p:nvSpPr>
          <p:spPr bwMode="auto">
            <a:xfrm>
              <a:off x="2016" y="1644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126" name="AutoShape 14"/>
            <p:cNvSpPr>
              <a:spLocks noChangeArrowheads="1"/>
            </p:cNvSpPr>
            <p:nvPr/>
          </p:nvSpPr>
          <p:spPr bwMode="auto">
            <a:xfrm rot="10800000">
              <a:off x="2784" y="1632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127" name="AutoShape 15"/>
            <p:cNvSpPr>
              <a:spLocks noChangeArrowheads="1"/>
            </p:cNvSpPr>
            <p:nvPr/>
          </p:nvSpPr>
          <p:spPr bwMode="auto">
            <a:xfrm>
              <a:off x="2400" y="2340"/>
              <a:ext cx="144" cy="338"/>
            </a:xfrm>
            <a:prstGeom prst="upArrow">
              <a:avLst>
                <a:gd name="adj1" fmla="val 50000"/>
                <a:gd name="adj2" fmla="val 58681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730128" name="Line 16"/>
            <p:cNvSpPr>
              <a:spLocks noChangeShapeType="1"/>
            </p:cNvSpPr>
            <p:nvPr/>
          </p:nvSpPr>
          <p:spPr bwMode="auto">
            <a:xfrm flipH="1">
              <a:off x="3264" y="216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29" name="Freeform 17"/>
            <p:cNvSpPr>
              <a:spLocks/>
            </p:cNvSpPr>
            <p:nvPr/>
          </p:nvSpPr>
          <p:spPr bwMode="auto">
            <a:xfrm>
              <a:off x="2877" y="2160"/>
              <a:ext cx="627" cy="1056"/>
            </a:xfrm>
            <a:custGeom>
              <a:avLst/>
              <a:gdLst/>
              <a:ahLst/>
              <a:cxnLst>
                <a:cxn ang="0">
                  <a:pos x="627" y="0"/>
                </a:cxn>
                <a:cxn ang="0">
                  <a:pos x="627" y="1056"/>
                </a:cxn>
                <a:cxn ang="0">
                  <a:pos x="3" y="1056"/>
                </a:cxn>
                <a:cxn ang="0">
                  <a:pos x="0" y="873"/>
                </a:cxn>
              </a:cxnLst>
              <a:rect l="0" t="0" r="r" b="b"/>
              <a:pathLst>
                <a:path w="627" h="1056">
                  <a:moveTo>
                    <a:pt x="627" y="0"/>
                  </a:moveTo>
                  <a:lnTo>
                    <a:pt x="627" y="1056"/>
                  </a:lnTo>
                  <a:lnTo>
                    <a:pt x="3" y="1056"/>
                  </a:lnTo>
                  <a:lnTo>
                    <a:pt x="0" y="87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oval" w="sm" len="sm"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30" name="Freeform 18"/>
            <p:cNvSpPr>
              <a:spLocks/>
            </p:cNvSpPr>
            <p:nvPr/>
          </p:nvSpPr>
          <p:spPr bwMode="auto">
            <a:xfrm>
              <a:off x="4560" y="1104"/>
              <a:ext cx="528" cy="12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528" y="0"/>
                </a:cxn>
                <a:cxn ang="0">
                  <a:pos x="528" y="1200"/>
                </a:cxn>
                <a:cxn ang="0">
                  <a:pos x="288" y="1200"/>
                </a:cxn>
              </a:cxnLst>
              <a:rect l="0" t="0" r="r" b="b"/>
              <a:pathLst>
                <a:path w="528" h="1200">
                  <a:moveTo>
                    <a:pt x="0" y="192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200"/>
                  </a:lnTo>
                  <a:lnTo>
                    <a:pt x="288" y="120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0131" name="Line 19"/>
            <p:cNvSpPr>
              <a:spLocks noChangeShapeType="1"/>
            </p:cNvSpPr>
            <p:nvPr/>
          </p:nvSpPr>
          <p:spPr bwMode="auto">
            <a:xfrm flipH="1">
              <a:off x="1296" y="216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279525" y="5451475"/>
            <a:ext cx="4056063" cy="990600"/>
            <a:chOff x="806" y="3434"/>
            <a:chExt cx="2555" cy="624"/>
          </a:xfrm>
        </p:grpSpPr>
        <p:sp>
          <p:nvSpPr>
            <p:cNvPr id="730133" name="Text Box 21"/>
            <p:cNvSpPr txBox="1">
              <a:spLocks noChangeArrowheads="1"/>
            </p:cNvSpPr>
            <p:nvPr/>
          </p:nvSpPr>
          <p:spPr bwMode="auto">
            <a:xfrm>
              <a:off x="806" y="3434"/>
              <a:ext cx="1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A、X </a:t>
              </a:r>
              <a:r>
                <a:rPr lang="zh-CN" altLang="en-US" sz="2400">
                  <a:latin typeface="Times New Roman" pitchFamily="18" charset="0"/>
                </a:rPr>
                <a:t>均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 sz="2400">
                  <a:latin typeface="Times New Roman" pitchFamily="18" charset="0"/>
                </a:rPr>
                <a:t>+1 </a:t>
              </a:r>
              <a:r>
                <a:rPr lang="zh-CN" altLang="en-US" sz="2400">
                  <a:latin typeface="Times New Roman" pitchFamily="18" charset="0"/>
                </a:rPr>
                <a:t>位</a:t>
              </a:r>
            </a:p>
          </p:txBody>
        </p:sp>
        <p:sp>
          <p:nvSpPr>
            <p:cNvPr id="730134" name="Text Box 22"/>
            <p:cNvSpPr txBox="1">
              <a:spLocks noChangeArrowheads="1"/>
            </p:cNvSpPr>
            <p:nvPr/>
          </p:nvSpPr>
          <p:spPr bwMode="auto">
            <a:xfrm>
              <a:off x="806" y="3770"/>
              <a:ext cx="25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用减法标记 </a:t>
              </a:r>
              <a:r>
                <a:rPr lang="en-US" altLang="zh-CN" sz="2400">
                  <a:latin typeface="Times New Roman" pitchFamily="18" charset="0"/>
                </a:rPr>
                <a:t>G</a:t>
              </a:r>
              <a:r>
                <a:rPr lang="en-US" altLang="zh-CN" sz="2400" baseline="-25000">
                  <a:latin typeface="Times New Roman" pitchFamily="18" charset="0"/>
                </a:rPr>
                <a:t>S</a:t>
              </a:r>
              <a:r>
                <a:rPr lang="en-US" altLang="zh-CN" sz="2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控制求补逻辑</a:t>
              </a:r>
              <a:endParaRPr lang="zh-CN" altLang="en-US" sz="2400" baseline="-25000">
                <a:latin typeface="Times New Roman" pitchFamily="18" charset="0"/>
              </a:endParaRPr>
            </a:p>
          </p:txBody>
        </p:sp>
      </p:grpSp>
      <p:sp>
        <p:nvSpPr>
          <p:cNvPr id="730135" name="Rectangle 2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0136" name="AutoShape 2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Text Box 2"/>
          <p:cNvSpPr txBox="1">
            <a:spLocks noChangeArrowheads="1"/>
          </p:cNvSpPr>
          <p:nvPr/>
        </p:nvSpPr>
        <p:spPr bwMode="auto">
          <a:xfrm>
            <a:off x="746125" y="320675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三、乘法运算</a:t>
            </a:r>
          </a:p>
        </p:txBody>
      </p:sp>
      <p:sp>
        <p:nvSpPr>
          <p:cNvPr id="731139" name="Text Box 3"/>
          <p:cNvSpPr txBox="1">
            <a:spLocks noChangeArrowheads="1"/>
          </p:cNvSpPr>
          <p:nvPr/>
        </p:nvSpPr>
        <p:spPr bwMode="auto">
          <a:xfrm>
            <a:off x="1279525" y="1066800"/>
            <a:ext cx="2682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分析笔算乘法</a:t>
            </a:r>
          </a:p>
        </p:txBody>
      </p:sp>
      <p:sp>
        <p:nvSpPr>
          <p:cNvPr id="731140" name="Text Box 4"/>
          <p:cNvSpPr txBox="1">
            <a:spLocks noChangeArrowheads="1"/>
          </p:cNvSpPr>
          <p:nvPr/>
        </p:nvSpPr>
        <p:spPr bwMode="auto">
          <a:xfrm>
            <a:off x="1812925" y="1752600"/>
            <a:ext cx="5730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0.1101      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0.1011</a:t>
            </a:r>
          </a:p>
        </p:txBody>
      </p:sp>
      <p:sp>
        <p:nvSpPr>
          <p:cNvPr id="731141" name="Text Box 5"/>
          <p:cNvSpPr txBox="1">
            <a:spLocks noChangeArrowheads="1"/>
          </p:cNvSpPr>
          <p:nvPr/>
        </p:nvSpPr>
        <p:spPr bwMode="auto">
          <a:xfrm>
            <a:off x="1812925" y="2362200"/>
            <a:ext cx="3902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2800" i="1">
                <a:latin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</a:rPr>
              <a:t> =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 0.10001111</a:t>
            </a:r>
          </a:p>
        </p:txBody>
      </p:sp>
      <p:sp>
        <p:nvSpPr>
          <p:cNvPr id="731142" name="Text Box 6"/>
          <p:cNvSpPr txBox="1">
            <a:spLocks noChangeArrowheads="1"/>
          </p:cNvSpPr>
          <p:nvPr/>
        </p:nvSpPr>
        <p:spPr bwMode="auto">
          <a:xfrm>
            <a:off x="1393825" y="288607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1143" name="Text Box 7"/>
          <p:cNvSpPr txBox="1">
            <a:spLocks noChangeArrowheads="1"/>
          </p:cNvSpPr>
          <p:nvPr/>
        </p:nvSpPr>
        <p:spPr bwMode="auto">
          <a:xfrm>
            <a:off x="1393825" y="33480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0 . 1 0 1 1</a:t>
            </a:r>
          </a:p>
        </p:txBody>
      </p:sp>
      <p:sp>
        <p:nvSpPr>
          <p:cNvPr id="731144" name="Text Box 8"/>
          <p:cNvSpPr txBox="1">
            <a:spLocks noChangeArrowheads="1"/>
          </p:cNvSpPr>
          <p:nvPr/>
        </p:nvSpPr>
        <p:spPr bwMode="auto">
          <a:xfrm>
            <a:off x="1838325" y="38084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5" name="Text Box 9"/>
          <p:cNvSpPr txBox="1">
            <a:spLocks noChangeArrowheads="1"/>
          </p:cNvSpPr>
          <p:nvPr/>
        </p:nvSpPr>
        <p:spPr bwMode="auto">
          <a:xfrm>
            <a:off x="1581150" y="4270375"/>
            <a:ext cx="1162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6" name="Text Box 10"/>
          <p:cNvSpPr txBox="1">
            <a:spLocks noChangeArrowheads="1"/>
          </p:cNvSpPr>
          <p:nvPr/>
        </p:nvSpPr>
        <p:spPr bwMode="auto">
          <a:xfrm>
            <a:off x="1276350" y="4732338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0 0 0 0</a:t>
            </a:r>
          </a:p>
        </p:txBody>
      </p:sp>
      <p:sp>
        <p:nvSpPr>
          <p:cNvPr id="731147" name="Text Box 11"/>
          <p:cNvSpPr txBox="1">
            <a:spLocks noChangeArrowheads="1"/>
          </p:cNvSpPr>
          <p:nvPr/>
        </p:nvSpPr>
        <p:spPr bwMode="auto">
          <a:xfrm>
            <a:off x="1047750" y="5192713"/>
            <a:ext cx="1162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1 1 0 1</a:t>
            </a:r>
          </a:p>
        </p:txBody>
      </p:sp>
      <p:sp>
        <p:nvSpPr>
          <p:cNvPr id="731148" name="Text Box 12"/>
          <p:cNvSpPr txBox="1">
            <a:spLocks noChangeArrowheads="1"/>
          </p:cNvSpPr>
          <p:nvPr/>
        </p:nvSpPr>
        <p:spPr bwMode="auto">
          <a:xfrm>
            <a:off x="327025" y="5653088"/>
            <a:ext cx="2673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0 . 1 0 0 0 1 1 1 1</a:t>
            </a:r>
          </a:p>
        </p:txBody>
      </p:sp>
      <p:sp>
        <p:nvSpPr>
          <p:cNvPr id="731149" name="Line 13"/>
          <p:cNvSpPr>
            <a:spLocks noChangeShapeType="1"/>
          </p:cNvSpPr>
          <p:nvPr/>
        </p:nvSpPr>
        <p:spPr bwMode="auto">
          <a:xfrm>
            <a:off x="990600" y="3886200"/>
            <a:ext cx="21336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0" name="Line 14"/>
          <p:cNvSpPr>
            <a:spLocks noChangeShapeType="1"/>
          </p:cNvSpPr>
          <p:nvPr/>
        </p:nvSpPr>
        <p:spPr bwMode="auto">
          <a:xfrm>
            <a:off x="381000" y="5715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1151" name="Text Box 15"/>
          <p:cNvSpPr txBox="1">
            <a:spLocks noChangeArrowheads="1"/>
          </p:cNvSpPr>
          <p:nvPr/>
        </p:nvSpPr>
        <p:spPr bwMode="auto">
          <a:xfrm>
            <a:off x="3883025" y="3244850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符号位单独处理</a:t>
            </a:r>
          </a:p>
        </p:txBody>
      </p:sp>
      <p:sp>
        <p:nvSpPr>
          <p:cNvPr id="731152" name="Text Box 16"/>
          <p:cNvSpPr txBox="1">
            <a:spLocks noChangeArrowheads="1"/>
          </p:cNvSpPr>
          <p:nvPr/>
        </p:nvSpPr>
        <p:spPr bwMode="auto">
          <a:xfrm>
            <a:off x="3883025" y="3935413"/>
            <a:ext cx="51847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乘数的某一位决定是否加被乘数</a:t>
            </a:r>
          </a:p>
        </p:txBody>
      </p:sp>
      <p:sp>
        <p:nvSpPr>
          <p:cNvPr id="731153" name="Text Box 17"/>
          <p:cNvSpPr txBox="1">
            <a:spLocks noChangeArrowheads="1"/>
          </p:cNvSpPr>
          <p:nvPr/>
        </p:nvSpPr>
        <p:spPr bwMode="auto">
          <a:xfrm>
            <a:off x="3883025" y="4603750"/>
            <a:ext cx="2951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 4个位积一起相加</a:t>
            </a:r>
            <a:endParaRPr lang="en-US" altLang="zh-CN" sz="2800">
              <a:latin typeface="Times New Roman" pitchFamily="18" charset="0"/>
            </a:endParaRPr>
          </a:p>
        </p:txBody>
      </p:sp>
      <p:sp>
        <p:nvSpPr>
          <p:cNvPr id="731154" name="Text Box 18"/>
          <p:cNvSpPr txBox="1">
            <a:spLocks noChangeArrowheads="1"/>
          </p:cNvSpPr>
          <p:nvPr/>
        </p:nvSpPr>
        <p:spPr bwMode="auto">
          <a:xfrm>
            <a:off x="3883025" y="5272088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</a:rPr>
              <a:t>乘积的位数扩大一倍</a:t>
            </a:r>
          </a:p>
        </p:txBody>
      </p:sp>
      <p:sp>
        <p:nvSpPr>
          <p:cNvPr id="731155" name="Text Box 19"/>
          <p:cNvSpPr txBox="1">
            <a:spLocks noChangeArrowheads="1"/>
          </p:cNvSpPr>
          <p:nvPr/>
        </p:nvSpPr>
        <p:spPr bwMode="auto">
          <a:xfrm>
            <a:off x="1033463" y="336708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  <a:cs typeface="Times New Roman" pitchFamily="18" charset="0"/>
              </a:rPr>
              <a:t>×</a:t>
            </a:r>
          </a:p>
        </p:txBody>
      </p:sp>
      <p:sp>
        <p:nvSpPr>
          <p:cNvPr id="731156" name="Text Box 20"/>
          <p:cNvSpPr txBox="1">
            <a:spLocks noChangeArrowheads="1"/>
          </p:cNvSpPr>
          <p:nvPr/>
        </p:nvSpPr>
        <p:spPr bwMode="auto">
          <a:xfrm>
            <a:off x="5135563" y="2362200"/>
            <a:ext cx="3398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乘积的符号心算求得</a:t>
            </a:r>
          </a:p>
        </p:txBody>
      </p:sp>
      <p:sp>
        <p:nvSpPr>
          <p:cNvPr id="731157" name="Text Box 21"/>
          <p:cNvSpPr txBox="1">
            <a:spLocks noChangeArrowheads="1"/>
          </p:cNvSpPr>
          <p:nvPr/>
        </p:nvSpPr>
        <p:spPr bwMode="auto">
          <a:xfrm>
            <a:off x="3413125" y="3267075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8" name="Text Box 22"/>
          <p:cNvSpPr txBox="1">
            <a:spLocks noChangeArrowheads="1"/>
          </p:cNvSpPr>
          <p:nvPr/>
        </p:nvSpPr>
        <p:spPr bwMode="auto">
          <a:xfrm>
            <a:off x="3413125" y="3935413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59" name="Text Box 23"/>
          <p:cNvSpPr txBox="1">
            <a:spLocks noChangeArrowheads="1"/>
          </p:cNvSpPr>
          <p:nvPr/>
        </p:nvSpPr>
        <p:spPr bwMode="auto">
          <a:xfrm>
            <a:off x="3413125" y="52720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31160" name="Text Box 24"/>
          <p:cNvSpPr txBox="1">
            <a:spLocks noChangeArrowheads="1"/>
          </p:cNvSpPr>
          <p:nvPr/>
        </p:nvSpPr>
        <p:spPr bwMode="auto">
          <a:xfrm>
            <a:off x="3413125" y="460375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731161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1162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3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3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3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3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3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3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3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73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9" grpId="0" autoUpdateAnimBg="0"/>
      <p:bldP spid="731140" grpId="0" autoUpdateAnimBg="0"/>
      <p:bldP spid="731141" grpId="0" autoUpdateAnimBg="0"/>
      <p:bldP spid="731142" grpId="0" autoUpdateAnimBg="0"/>
      <p:bldP spid="731143" grpId="0" autoUpdateAnimBg="0"/>
      <p:bldP spid="731144" grpId="0" autoUpdateAnimBg="0"/>
      <p:bldP spid="731145" grpId="0" autoUpdateAnimBg="0"/>
      <p:bldP spid="731146" grpId="0" autoUpdateAnimBg="0"/>
      <p:bldP spid="731147" grpId="0" autoUpdateAnimBg="0"/>
      <p:bldP spid="731148" grpId="0" autoUpdateAnimBg="0"/>
      <p:bldP spid="731149" grpId="0" animBg="1"/>
      <p:bldP spid="731150" grpId="0" animBg="1"/>
      <p:bldP spid="731151" grpId="0" autoUpdateAnimBg="0"/>
      <p:bldP spid="731152" grpId="0" autoUpdateAnimBg="0"/>
      <p:bldP spid="731153" grpId="0" autoUpdateAnimBg="0"/>
      <p:bldP spid="731154" grpId="0" autoUpdateAnimBg="0"/>
      <p:bldP spid="731155" grpId="0" autoUpdateAnimBg="0"/>
      <p:bldP spid="731156" grpId="0" autoUpdateAnimBg="0"/>
      <p:bldP spid="731157" grpId="0" autoUpdateAnimBg="0"/>
      <p:bldP spid="731158" grpId="0" autoUpdateAnimBg="0"/>
      <p:bldP spid="731159" grpId="0" autoUpdateAnimBg="0"/>
      <p:bldP spid="73116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Text Box 2"/>
          <p:cNvSpPr txBox="1">
            <a:spLocks noChangeArrowheads="1"/>
          </p:cNvSpPr>
          <p:nvPr/>
        </p:nvSpPr>
        <p:spPr bwMode="auto">
          <a:xfrm>
            <a:off x="593725" y="273050"/>
            <a:ext cx="33940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笔算乘法改进</a:t>
            </a:r>
          </a:p>
        </p:txBody>
      </p:sp>
      <p:sp>
        <p:nvSpPr>
          <p:cNvPr id="732163" name="Text Box 3"/>
          <p:cNvSpPr txBox="1">
            <a:spLocks noChangeArrowheads="1"/>
          </p:cNvSpPr>
          <p:nvPr/>
        </p:nvSpPr>
        <p:spPr bwMode="auto">
          <a:xfrm>
            <a:off x="1751013" y="914400"/>
            <a:ext cx="2778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i="1">
                <a:latin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0.1011</a:t>
            </a:r>
          </a:p>
        </p:txBody>
      </p:sp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2570163" y="1524000"/>
            <a:ext cx="5321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+0.0001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732165" name="Text Box 5"/>
          <p:cNvSpPr txBox="1">
            <a:spLocks noChangeArrowheads="1"/>
          </p:cNvSpPr>
          <p:nvPr/>
        </p:nvSpPr>
        <p:spPr bwMode="auto">
          <a:xfrm>
            <a:off x="2586038" y="2133600"/>
            <a:ext cx="511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+ 0.00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0.001</a:t>
            </a:r>
            <a:r>
              <a:rPr lang="en-US" altLang="zh-CN" sz="2800">
                <a:latin typeface="Times New Roman" pitchFamily="18" charset="0"/>
              </a:rPr>
              <a:t>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32166" name="Text Box 6"/>
          <p:cNvSpPr txBox="1">
            <a:spLocks noChangeArrowheads="1"/>
          </p:cNvSpPr>
          <p:nvPr/>
        </p:nvSpPr>
        <p:spPr bwMode="auto">
          <a:xfrm>
            <a:off x="2586038" y="2743200"/>
            <a:ext cx="553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0.01</a:t>
            </a:r>
            <a:r>
              <a:rPr lang="en-US" altLang="zh-CN" sz="2800">
                <a:latin typeface="Times New Roman" pitchFamily="18" charset="0"/>
              </a:rPr>
              <a:t>[0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+ 0. 1(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)]</a:t>
            </a:r>
          </a:p>
        </p:txBody>
      </p:sp>
      <p:sp>
        <p:nvSpPr>
          <p:cNvPr id="732167" name="Text Box 7"/>
          <p:cNvSpPr txBox="1">
            <a:spLocks noChangeArrowheads="1"/>
          </p:cNvSpPr>
          <p:nvPr/>
        </p:nvSpPr>
        <p:spPr bwMode="auto">
          <a:xfrm>
            <a:off x="2586038" y="3352800"/>
            <a:ext cx="5365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0.1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+0.1[ 0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+0.1(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+ 0.1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)]}</a:t>
            </a:r>
          </a:p>
        </p:txBody>
      </p:sp>
      <p:sp>
        <p:nvSpPr>
          <p:cNvPr id="732168" name="Text Box 8"/>
          <p:cNvSpPr txBox="1">
            <a:spLocks noChangeArrowheads="1"/>
          </p:cNvSpPr>
          <p:nvPr/>
        </p:nvSpPr>
        <p:spPr bwMode="auto">
          <a:xfrm>
            <a:off x="2586038" y="3962400"/>
            <a:ext cx="5724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=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zh-CN" altLang="en-US" sz="2800">
                <a:latin typeface="Times New Roman" pitchFamily="18" charset="0"/>
              </a:rPr>
              <a:t>{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</a:rPr>
              <a:t>[ 0 </a:t>
            </a:r>
            <a:r>
              <a:rPr lang="en-US" altLang="zh-CN" sz="200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aseline="450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0))]}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234238" y="4557713"/>
            <a:ext cx="533400" cy="438150"/>
            <a:chOff x="4750" y="2871"/>
            <a:chExt cx="336" cy="276"/>
          </a:xfrm>
        </p:grpSpPr>
        <p:sp>
          <p:nvSpPr>
            <p:cNvPr id="732170" name="AutoShape 10"/>
            <p:cNvSpPr>
              <a:spLocks/>
            </p:cNvSpPr>
            <p:nvPr/>
          </p:nvSpPr>
          <p:spPr bwMode="auto">
            <a:xfrm rot="16200000">
              <a:off x="4894" y="2727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71" name="Text Box 11"/>
            <p:cNvSpPr txBox="1">
              <a:spLocks noChangeArrowheads="1"/>
            </p:cNvSpPr>
            <p:nvPr/>
          </p:nvSpPr>
          <p:spPr bwMode="auto">
            <a:xfrm>
              <a:off x="4798" y="289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①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704013" y="4979988"/>
            <a:ext cx="1143000" cy="431800"/>
            <a:chOff x="4416" y="3127"/>
            <a:chExt cx="720" cy="272"/>
          </a:xfrm>
        </p:grpSpPr>
        <p:sp>
          <p:nvSpPr>
            <p:cNvPr id="732173" name="AutoShape 13"/>
            <p:cNvSpPr>
              <a:spLocks/>
            </p:cNvSpPr>
            <p:nvPr/>
          </p:nvSpPr>
          <p:spPr bwMode="auto">
            <a:xfrm rot="16200000">
              <a:off x="4752" y="2791"/>
              <a:ext cx="48" cy="72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74" name="Text Box 14"/>
            <p:cNvSpPr txBox="1">
              <a:spLocks noChangeArrowheads="1"/>
            </p:cNvSpPr>
            <p:nvPr/>
          </p:nvSpPr>
          <p:spPr bwMode="auto">
            <a:xfrm>
              <a:off x="4654" y="3149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②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19438" y="6096000"/>
            <a:ext cx="5105400" cy="533400"/>
            <a:chOff x="2158" y="3840"/>
            <a:chExt cx="3216" cy="336"/>
          </a:xfrm>
        </p:grpSpPr>
        <p:sp>
          <p:nvSpPr>
            <p:cNvPr id="732176" name="AutoShape 16"/>
            <p:cNvSpPr>
              <a:spLocks/>
            </p:cNvSpPr>
            <p:nvPr/>
          </p:nvSpPr>
          <p:spPr bwMode="auto">
            <a:xfrm rot="16200000">
              <a:off x="3718" y="2280"/>
              <a:ext cx="96" cy="3216"/>
            </a:xfrm>
            <a:prstGeom prst="leftBrace">
              <a:avLst>
                <a:gd name="adj1" fmla="val 2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77" name="Text Box 17"/>
            <p:cNvSpPr txBox="1">
              <a:spLocks noChangeArrowheads="1"/>
            </p:cNvSpPr>
            <p:nvPr/>
          </p:nvSpPr>
          <p:spPr bwMode="auto">
            <a:xfrm>
              <a:off x="3646" y="392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⑧</a:t>
              </a:r>
            </a:p>
          </p:txBody>
        </p:sp>
      </p:grpSp>
      <p:sp>
        <p:nvSpPr>
          <p:cNvPr id="732178" name="Text Box 18"/>
          <p:cNvSpPr txBox="1">
            <a:spLocks noChangeArrowheads="1"/>
          </p:cNvSpPr>
          <p:nvPr/>
        </p:nvSpPr>
        <p:spPr bwMode="auto">
          <a:xfrm>
            <a:off x="989013" y="4495800"/>
            <a:ext cx="2897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第一步   被乘数</a:t>
            </a:r>
            <a:r>
              <a:rPr lang="en-US" altLang="zh-CN" sz="2000" i="1">
                <a:latin typeface="Times New Roman" pitchFamily="18" charset="0"/>
              </a:rPr>
              <a:t>A</a:t>
            </a:r>
            <a:r>
              <a:rPr lang="en-US" altLang="zh-CN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en-US" altLang="zh-CN" sz="2000">
                <a:latin typeface="Times New Roman" pitchFamily="18" charset="0"/>
              </a:rPr>
              <a:t> 0</a:t>
            </a:r>
          </a:p>
        </p:txBody>
      </p:sp>
      <p:sp>
        <p:nvSpPr>
          <p:cNvPr id="732180" name="Text Box 20"/>
          <p:cNvSpPr txBox="1">
            <a:spLocks noChangeArrowheads="1"/>
          </p:cNvSpPr>
          <p:nvPr/>
        </p:nvSpPr>
        <p:spPr bwMode="auto">
          <a:xfrm>
            <a:off x="989013" y="4989513"/>
            <a:ext cx="41592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第二步   右移 一 位，得新的部分积</a:t>
            </a:r>
            <a:endParaRPr lang="en-US" altLang="zh-CN" sz="2000">
              <a:latin typeface="Times New Roman" pitchFamily="18" charset="0"/>
            </a:endParaRPr>
          </a:p>
        </p:txBody>
      </p:sp>
      <p:sp>
        <p:nvSpPr>
          <p:cNvPr id="732183" name="Text Box 23"/>
          <p:cNvSpPr txBox="1">
            <a:spLocks noChangeArrowheads="1"/>
          </p:cNvSpPr>
          <p:nvPr/>
        </p:nvSpPr>
        <p:spPr bwMode="auto">
          <a:xfrm>
            <a:off x="989013" y="6232525"/>
            <a:ext cx="4014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第八步   右移 一 位，得结果</a:t>
            </a:r>
            <a:endParaRPr lang="en-US" altLang="zh-CN" sz="2000">
              <a:latin typeface="Times New Roman" pitchFamily="18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942013" y="5394325"/>
            <a:ext cx="2057400" cy="498475"/>
            <a:chOff x="3936" y="3383"/>
            <a:chExt cx="1296" cy="314"/>
          </a:xfrm>
        </p:grpSpPr>
        <p:sp>
          <p:nvSpPr>
            <p:cNvPr id="732186" name="AutoShape 26"/>
            <p:cNvSpPr>
              <a:spLocks/>
            </p:cNvSpPr>
            <p:nvPr/>
          </p:nvSpPr>
          <p:spPr bwMode="auto">
            <a:xfrm rot="16200000">
              <a:off x="4536" y="2783"/>
              <a:ext cx="96" cy="1296"/>
            </a:xfrm>
            <a:prstGeom prst="leftBrace">
              <a:avLst>
                <a:gd name="adj1" fmla="val 11250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87" name="Text Box 27"/>
            <p:cNvSpPr txBox="1">
              <a:spLocks noChangeArrowheads="1"/>
            </p:cNvSpPr>
            <p:nvPr/>
          </p:nvSpPr>
          <p:spPr bwMode="auto">
            <a:xfrm>
              <a:off x="4464" y="3447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③</a:t>
              </a:r>
            </a:p>
          </p:txBody>
        </p:sp>
      </p:grpSp>
      <p:sp>
        <p:nvSpPr>
          <p:cNvPr id="732188" name="Text Box 28"/>
          <p:cNvSpPr txBox="1">
            <a:spLocks noChangeArrowheads="1"/>
          </p:cNvSpPr>
          <p:nvPr/>
        </p:nvSpPr>
        <p:spPr bwMode="auto">
          <a:xfrm>
            <a:off x="989013" y="5422900"/>
            <a:ext cx="381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第三步   部分积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+</a:t>
            </a: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被乘数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295400" y="5592763"/>
            <a:ext cx="2862263" cy="625475"/>
            <a:chOff x="1817" y="3523"/>
            <a:chExt cx="1803" cy="394"/>
          </a:xfrm>
        </p:grpSpPr>
        <p:sp>
          <p:nvSpPr>
            <p:cNvPr id="732190" name="Text Box 30"/>
            <p:cNvSpPr txBox="1">
              <a:spLocks noChangeArrowheads="1"/>
            </p:cNvSpPr>
            <p:nvPr/>
          </p:nvSpPr>
          <p:spPr bwMode="auto">
            <a:xfrm>
              <a:off x="3504" y="3523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32191" name="Text Box 31"/>
            <p:cNvSpPr txBox="1">
              <a:spLocks noChangeArrowheads="1"/>
            </p:cNvSpPr>
            <p:nvPr/>
          </p:nvSpPr>
          <p:spPr bwMode="auto">
            <a:xfrm>
              <a:off x="1817" y="366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914400" y="3479800"/>
            <a:ext cx="2436813" cy="1092200"/>
            <a:chOff x="576" y="2192"/>
            <a:chExt cx="1535" cy="688"/>
          </a:xfrm>
        </p:grpSpPr>
        <p:sp>
          <p:nvSpPr>
            <p:cNvPr id="732193" name="AutoShape 33"/>
            <p:cNvSpPr>
              <a:spLocks noChangeArrowheads="1"/>
            </p:cNvSpPr>
            <p:nvPr/>
          </p:nvSpPr>
          <p:spPr bwMode="auto">
            <a:xfrm>
              <a:off x="576" y="2192"/>
              <a:ext cx="954" cy="308"/>
            </a:xfrm>
            <a:prstGeom prst="wedgeRoundRectCallout">
              <a:avLst>
                <a:gd name="adj1" fmla="val 90185"/>
                <a:gd name="adj2" fmla="val 73926"/>
                <a:gd name="adj3" fmla="val 16667"/>
              </a:avLst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右移一位</a:t>
              </a:r>
            </a:p>
          </p:txBody>
        </p:sp>
        <p:sp>
          <p:nvSpPr>
            <p:cNvPr id="732194" name="AutoShape 34"/>
            <p:cNvSpPr>
              <a:spLocks noChangeArrowheads="1"/>
            </p:cNvSpPr>
            <p:nvPr/>
          </p:nvSpPr>
          <p:spPr bwMode="auto">
            <a:xfrm>
              <a:off x="1823" y="2448"/>
              <a:ext cx="288" cy="432"/>
            </a:xfrm>
            <a:prstGeom prst="wedgeRoundRectCallout">
              <a:avLst>
                <a:gd name="adj1" fmla="val -171181"/>
                <a:gd name="adj2" fmla="val -57176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732195" name="Rectangle 3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2196" name="AutoShape 3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3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autoUpdateAnimBg="0"/>
      <p:bldP spid="732164" grpId="0" autoUpdateAnimBg="0"/>
      <p:bldP spid="732165" grpId="0" autoUpdateAnimBg="0"/>
      <p:bldP spid="732166" grpId="0" autoUpdateAnimBg="0"/>
      <p:bldP spid="732167" grpId="0" autoUpdateAnimBg="0"/>
      <p:bldP spid="732168" grpId="0" autoUpdateAnimBg="0"/>
      <p:bldP spid="732178" grpId="0" autoUpdateAnimBg="0"/>
      <p:bldP spid="732180" grpId="0"/>
      <p:bldP spid="732183" grpId="0"/>
      <p:bldP spid="73218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/>
          <p:cNvSpPr txBox="1">
            <a:spLocks noChangeArrowheads="1"/>
          </p:cNvSpPr>
          <p:nvPr/>
        </p:nvSpPr>
        <p:spPr bwMode="auto">
          <a:xfrm>
            <a:off x="533400" y="273050"/>
            <a:ext cx="7064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改进后的笔算乘法过程（竖式）</a:t>
            </a:r>
          </a:p>
        </p:txBody>
      </p:sp>
      <p:sp>
        <p:nvSpPr>
          <p:cNvPr id="733187" name="Text Box 3"/>
          <p:cNvSpPr txBox="1">
            <a:spLocks noChangeArrowheads="1"/>
          </p:cNvSpPr>
          <p:nvPr/>
        </p:nvSpPr>
        <p:spPr bwMode="auto">
          <a:xfrm>
            <a:off x="1000125" y="15240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88" name="Text Box 4"/>
          <p:cNvSpPr txBox="1">
            <a:spLocks noChangeArrowheads="1"/>
          </p:cNvSpPr>
          <p:nvPr/>
        </p:nvSpPr>
        <p:spPr bwMode="auto">
          <a:xfrm>
            <a:off x="1000125" y="1917700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89" name="Text Box 5"/>
          <p:cNvSpPr txBox="1">
            <a:spLocks noChangeArrowheads="1"/>
          </p:cNvSpPr>
          <p:nvPr/>
        </p:nvSpPr>
        <p:spPr bwMode="auto">
          <a:xfrm>
            <a:off x="1000125" y="230981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0" name="Text Box 6"/>
          <p:cNvSpPr txBox="1">
            <a:spLocks noChangeArrowheads="1"/>
          </p:cNvSpPr>
          <p:nvPr/>
        </p:nvSpPr>
        <p:spPr bwMode="auto">
          <a:xfrm>
            <a:off x="1000125" y="3095625"/>
            <a:ext cx="1606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1" name="Text Box 7"/>
          <p:cNvSpPr txBox="1">
            <a:spLocks noChangeArrowheads="1"/>
          </p:cNvSpPr>
          <p:nvPr/>
        </p:nvSpPr>
        <p:spPr bwMode="auto">
          <a:xfrm>
            <a:off x="1000125" y="4275138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0 . 0 0 0 0</a:t>
            </a:r>
          </a:p>
        </p:txBody>
      </p:sp>
      <p:sp>
        <p:nvSpPr>
          <p:cNvPr id="733192" name="Text Box 8"/>
          <p:cNvSpPr txBox="1">
            <a:spLocks noChangeArrowheads="1"/>
          </p:cNvSpPr>
          <p:nvPr/>
        </p:nvSpPr>
        <p:spPr bwMode="auto">
          <a:xfrm>
            <a:off x="1000125" y="5453063"/>
            <a:ext cx="1606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0 . 1 1 0 1</a:t>
            </a:r>
          </a:p>
        </p:txBody>
      </p:sp>
      <p:sp>
        <p:nvSpPr>
          <p:cNvPr id="733193" name="Text Box 9"/>
          <p:cNvSpPr txBox="1">
            <a:spLocks noChangeArrowheads="1"/>
          </p:cNvSpPr>
          <p:nvPr/>
        </p:nvSpPr>
        <p:spPr bwMode="auto">
          <a:xfrm>
            <a:off x="5654675" y="1617663"/>
            <a:ext cx="22987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初态，部分积 = 0</a:t>
            </a:r>
          </a:p>
        </p:txBody>
      </p:sp>
      <p:sp>
        <p:nvSpPr>
          <p:cNvPr id="733194" name="Text Box 10"/>
          <p:cNvSpPr txBox="1">
            <a:spLocks noChangeArrowheads="1"/>
          </p:cNvSpPr>
          <p:nvPr/>
        </p:nvSpPr>
        <p:spPr bwMode="auto">
          <a:xfrm>
            <a:off x="5654675" y="2011363"/>
            <a:ext cx="262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195" name="Line 11"/>
          <p:cNvSpPr>
            <a:spLocks noChangeShapeType="1"/>
          </p:cNvSpPr>
          <p:nvPr/>
        </p:nvSpPr>
        <p:spPr bwMode="auto">
          <a:xfrm>
            <a:off x="777875" y="2389188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6" name="Line 12"/>
          <p:cNvSpPr>
            <a:spLocks noChangeShapeType="1"/>
          </p:cNvSpPr>
          <p:nvPr/>
        </p:nvSpPr>
        <p:spPr bwMode="auto">
          <a:xfrm>
            <a:off x="777875" y="3581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7" name="Line 13"/>
          <p:cNvSpPr>
            <a:spLocks noChangeShapeType="1"/>
          </p:cNvSpPr>
          <p:nvPr/>
        </p:nvSpPr>
        <p:spPr bwMode="auto">
          <a:xfrm>
            <a:off x="777875" y="47244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8" name="Line 14"/>
          <p:cNvSpPr>
            <a:spLocks noChangeShapeType="1"/>
          </p:cNvSpPr>
          <p:nvPr/>
        </p:nvSpPr>
        <p:spPr bwMode="auto">
          <a:xfrm>
            <a:off x="777875" y="5943600"/>
            <a:ext cx="7694613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33199" name="Text Box 15"/>
          <p:cNvSpPr txBox="1">
            <a:spLocks noChangeArrowheads="1"/>
          </p:cNvSpPr>
          <p:nvPr/>
        </p:nvSpPr>
        <p:spPr bwMode="auto">
          <a:xfrm>
            <a:off x="5654675" y="3119438"/>
            <a:ext cx="26289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1，加被乘数</a:t>
            </a:r>
          </a:p>
        </p:txBody>
      </p:sp>
      <p:sp>
        <p:nvSpPr>
          <p:cNvPr id="733200" name="Text Box 16"/>
          <p:cNvSpPr txBox="1">
            <a:spLocks noChangeArrowheads="1"/>
          </p:cNvSpPr>
          <p:nvPr/>
        </p:nvSpPr>
        <p:spPr bwMode="auto">
          <a:xfrm>
            <a:off x="5654675" y="4298950"/>
            <a:ext cx="20002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0，加 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00125" y="3489325"/>
            <a:ext cx="2730500" cy="519113"/>
            <a:chOff x="764" y="2198"/>
            <a:chExt cx="1720" cy="327"/>
          </a:xfrm>
        </p:grpSpPr>
        <p:sp>
          <p:nvSpPr>
            <p:cNvPr id="733202" name="Text Box 18"/>
            <p:cNvSpPr txBox="1">
              <a:spLocks noChangeArrowheads="1"/>
            </p:cNvSpPr>
            <p:nvPr/>
          </p:nvSpPr>
          <p:spPr bwMode="auto">
            <a:xfrm>
              <a:off x="764" y="219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1 . 0 0 1 1</a:t>
              </a:r>
            </a:p>
          </p:txBody>
        </p:sp>
        <p:sp>
          <p:nvSpPr>
            <p:cNvPr id="733203" name="Text Box 19"/>
            <p:cNvSpPr txBox="1">
              <a:spLocks noChangeArrowheads="1"/>
            </p:cNvSpPr>
            <p:nvPr/>
          </p:nvSpPr>
          <p:spPr bwMode="auto">
            <a:xfrm>
              <a:off x="2256" y="219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000125" y="4667250"/>
            <a:ext cx="2997200" cy="519113"/>
            <a:chOff x="764" y="2940"/>
            <a:chExt cx="1888" cy="327"/>
          </a:xfrm>
        </p:grpSpPr>
        <p:sp>
          <p:nvSpPr>
            <p:cNvPr id="733205" name="Text Box 21"/>
            <p:cNvSpPr txBox="1">
              <a:spLocks noChangeArrowheads="1"/>
            </p:cNvSpPr>
            <p:nvPr/>
          </p:nvSpPr>
          <p:spPr bwMode="auto">
            <a:xfrm>
              <a:off x="764" y="2940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sp>
          <p:nvSpPr>
            <p:cNvPr id="733206" name="Text Box 22"/>
            <p:cNvSpPr txBox="1">
              <a:spLocks noChangeArrowheads="1"/>
            </p:cNvSpPr>
            <p:nvPr/>
          </p:nvSpPr>
          <p:spPr bwMode="auto">
            <a:xfrm>
              <a:off x="2256" y="2940"/>
              <a:ext cx="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000125" y="5870575"/>
            <a:ext cx="3263900" cy="519113"/>
            <a:chOff x="764" y="3698"/>
            <a:chExt cx="2056" cy="327"/>
          </a:xfrm>
        </p:grpSpPr>
        <p:sp>
          <p:nvSpPr>
            <p:cNvPr id="733208" name="Text Box 24"/>
            <p:cNvSpPr txBox="1">
              <a:spLocks noChangeArrowheads="1"/>
            </p:cNvSpPr>
            <p:nvPr/>
          </p:nvSpPr>
          <p:spPr bwMode="auto">
            <a:xfrm>
              <a:off x="764" y="369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1 . 0 0 0 1</a:t>
              </a:r>
            </a:p>
          </p:txBody>
        </p:sp>
        <p:sp>
          <p:nvSpPr>
            <p:cNvPr id="733209" name="Text Box 25"/>
            <p:cNvSpPr txBox="1">
              <a:spLocks noChangeArrowheads="1"/>
            </p:cNvSpPr>
            <p:nvPr/>
          </p:nvSpPr>
          <p:spPr bwMode="auto">
            <a:xfrm>
              <a:off x="2256" y="3698"/>
              <a:ext cx="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</a:t>
              </a:r>
            </a:p>
          </p:txBody>
        </p:sp>
      </p:grpSp>
      <p:sp>
        <p:nvSpPr>
          <p:cNvPr id="733210" name="Text Box 26"/>
          <p:cNvSpPr txBox="1">
            <a:spLocks noChangeArrowheads="1"/>
          </p:cNvSpPr>
          <p:nvPr/>
        </p:nvSpPr>
        <p:spPr bwMode="auto">
          <a:xfrm>
            <a:off x="5654675" y="5538788"/>
            <a:ext cx="26987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200">
                <a:latin typeface="Times New Roman" pitchFamily="18" charset="0"/>
              </a:rPr>
              <a:t>乘数为 1，加 被乘数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00125" y="6262688"/>
            <a:ext cx="6426200" cy="519112"/>
            <a:chOff x="630" y="3945"/>
            <a:chExt cx="4048" cy="327"/>
          </a:xfrm>
        </p:grpSpPr>
        <p:sp>
          <p:nvSpPr>
            <p:cNvPr id="733212" name="Text Box 28"/>
            <p:cNvSpPr txBox="1">
              <a:spLocks noChangeArrowheads="1"/>
            </p:cNvSpPr>
            <p:nvPr/>
          </p:nvSpPr>
          <p:spPr bwMode="auto">
            <a:xfrm>
              <a:off x="630" y="394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0 . 1 0 0 0</a:t>
              </a:r>
            </a:p>
          </p:txBody>
        </p:sp>
        <p:sp>
          <p:nvSpPr>
            <p:cNvPr id="733213" name="Text Box 29"/>
            <p:cNvSpPr txBox="1">
              <a:spLocks noChangeArrowheads="1"/>
            </p:cNvSpPr>
            <p:nvPr/>
          </p:nvSpPr>
          <p:spPr bwMode="auto">
            <a:xfrm>
              <a:off x="2122" y="3945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1 1 1 1</a:t>
              </a:r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3622" y="3945"/>
              <a:ext cx="1056" cy="269"/>
              <a:chOff x="3622" y="3945"/>
              <a:chExt cx="1056" cy="269"/>
            </a:xfrm>
          </p:grpSpPr>
          <p:sp>
            <p:nvSpPr>
              <p:cNvPr id="733215" name="Text Box 31"/>
              <p:cNvSpPr txBox="1">
                <a:spLocks noChangeArrowheads="1"/>
              </p:cNvSpPr>
              <p:nvPr/>
            </p:nvSpPr>
            <p:spPr bwMode="auto">
              <a:xfrm>
                <a:off x="3766" y="3945"/>
                <a:ext cx="912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，得结果</a:t>
                </a:r>
              </a:p>
            </p:txBody>
          </p:sp>
          <p:sp>
            <p:nvSpPr>
              <p:cNvPr id="733216" name="Line 32"/>
              <p:cNvSpPr>
                <a:spLocks noChangeShapeType="1"/>
              </p:cNvSpPr>
              <p:nvPr/>
            </p:nvSpPr>
            <p:spPr bwMode="auto">
              <a:xfrm>
                <a:off x="3622" y="408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3368675" y="1524000"/>
            <a:ext cx="1225550" cy="738188"/>
            <a:chOff x="2256" y="960"/>
            <a:chExt cx="772" cy="465"/>
          </a:xfrm>
        </p:grpSpPr>
        <p:sp>
          <p:nvSpPr>
            <p:cNvPr id="733218" name="Text Box 34"/>
            <p:cNvSpPr txBox="1">
              <a:spLocks noChangeArrowheads="1"/>
            </p:cNvSpPr>
            <p:nvPr/>
          </p:nvSpPr>
          <p:spPr bwMode="auto">
            <a:xfrm>
              <a:off x="2256" y="960"/>
              <a:ext cx="7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1 0 1 1</a:t>
              </a:r>
            </a:p>
          </p:txBody>
        </p:sp>
        <p:sp>
          <p:nvSpPr>
            <p:cNvPr id="733219" name="Text Box 35"/>
            <p:cNvSpPr txBox="1">
              <a:spLocks noChangeArrowheads="1"/>
            </p:cNvSpPr>
            <p:nvPr/>
          </p:nvSpPr>
          <p:spPr bwMode="auto">
            <a:xfrm>
              <a:off x="2784" y="1098"/>
              <a:ext cx="2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=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1000125" y="2703513"/>
            <a:ext cx="7550150" cy="725487"/>
            <a:chOff x="630" y="1703"/>
            <a:chExt cx="4756" cy="457"/>
          </a:xfrm>
        </p:grpSpPr>
        <p:sp>
          <p:nvSpPr>
            <p:cNvPr id="733221" name="Text Box 37"/>
            <p:cNvSpPr txBox="1">
              <a:spLocks noChangeArrowheads="1"/>
            </p:cNvSpPr>
            <p:nvPr/>
          </p:nvSpPr>
          <p:spPr bwMode="auto">
            <a:xfrm>
              <a:off x="630" y="1703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0 . 0 1 1 0</a:t>
              </a:r>
            </a:p>
          </p:txBody>
        </p: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3622" y="1718"/>
              <a:ext cx="1764" cy="269"/>
              <a:chOff x="3622" y="1718"/>
              <a:chExt cx="1764" cy="269"/>
            </a:xfrm>
          </p:grpSpPr>
          <p:sp>
            <p:nvSpPr>
              <p:cNvPr id="733223" name="Text Box 39"/>
              <p:cNvSpPr txBox="1">
                <a:spLocks noChangeArrowheads="1"/>
              </p:cNvSpPr>
              <p:nvPr/>
            </p:nvSpPr>
            <p:spPr bwMode="auto">
              <a:xfrm>
                <a:off x="3766" y="1718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  <p:sp>
            <p:nvSpPr>
              <p:cNvPr id="733224" name="Line 40"/>
              <p:cNvSpPr>
                <a:spLocks noChangeShapeType="1"/>
              </p:cNvSpPr>
              <p:nvPr/>
            </p:nvSpPr>
            <p:spPr bwMode="auto">
              <a:xfrm>
                <a:off x="3622" y="1872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2122" y="1703"/>
              <a:ext cx="772" cy="457"/>
              <a:chOff x="2122" y="1703"/>
              <a:chExt cx="772" cy="457"/>
            </a:xfrm>
          </p:grpSpPr>
          <p:sp>
            <p:nvSpPr>
              <p:cNvPr id="733226" name="Text Box 42"/>
              <p:cNvSpPr txBox="1">
                <a:spLocks noChangeArrowheads="1"/>
              </p:cNvSpPr>
              <p:nvPr/>
            </p:nvSpPr>
            <p:spPr bwMode="auto">
              <a:xfrm>
                <a:off x="2122" y="1703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1 0 1</a:t>
                </a:r>
              </a:p>
            </p:txBody>
          </p:sp>
          <p:sp>
            <p:nvSpPr>
              <p:cNvPr id="733227" name="Text Box 43"/>
              <p:cNvSpPr txBox="1">
                <a:spLocks noChangeArrowheads="1"/>
              </p:cNvSpPr>
              <p:nvPr/>
            </p:nvSpPr>
            <p:spPr bwMode="auto">
              <a:xfrm>
                <a:off x="2650" y="1833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1000125" y="3881438"/>
            <a:ext cx="7610475" cy="752475"/>
            <a:chOff x="630" y="2445"/>
            <a:chExt cx="4794" cy="474"/>
          </a:xfrm>
        </p:grpSpPr>
        <p:sp>
          <p:nvSpPr>
            <p:cNvPr id="733229" name="Text Box 45"/>
            <p:cNvSpPr txBox="1">
              <a:spLocks noChangeArrowheads="1"/>
            </p:cNvSpPr>
            <p:nvPr/>
          </p:nvSpPr>
          <p:spPr bwMode="auto">
            <a:xfrm>
              <a:off x="630" y="2445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0 . 1 0 0 1</a:t>
              </a:r>
            </a:p>
          </p:txBody>
        </p:sp>
        <p:grpSp>
          <p:nvGrpSpPr>
            <p:cNvPr id="12" name="Group 46"/>
            <p:cNvGrpSpPr>
              <a:grpSpLocks/>
            </p:cNvGrpSpPr>
            <p:nvPr/>
          </p:nvGrpSpPr>
          <p:grpSpPr bwMode="auto">
            <a:xfrm>
              <a:off x="3622" y="2489"/>
              <a:ext cx="1802" cy="269"/>
              <a:chOff x="3622" y="2489"/>
              <a:chExt cx="1802" cy="269"/>
            </a:xfrm>
          </p:grpSpPr>
          <p:sp>
            <p:nvSpPr>
              <p:cNvPr id="733231" name="Line 47"/>
              <p:cNvSpPr>
                <a:spLocks noChangeShapeType="1"/>
              </p:cNvSpPr>
              <p:nvPr/>
            </p:nvSpPr>
            <p:spPr bwMode="auto">
              <a:xfrm>
                <a:off x="3622" y="2640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3232" name="Text Box 48"/>
              <p:cNvSpPr txBox="1">
                <a:spLocks noChangeArrowheads="1"/>
              </p:cNvSpPr>
              <p:nvPr/>
            </p:nvSpPr>
            <p:spPr bwMode="auto">
              <a:xfrm>
                <a:off x="3804" y="2489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13" name="Group 49"/>
            <p:cNvGrpSpPr>
              <a:grpSpLocks/>
            </p:cNvGrpSpPr>
            <p:nvPr/>
          </p:nvGrpSpPr>
          <p:grpSpPr bwMode="auto">
            <a:xfrm>
              <a:off x="2122" y="2445"/>
              <a:ext cx="772" cy="474"/>
              <a:chOff x="2122" y="2445"/>
              <a:chExt cx="772" cy="474"/>
            </a:xfrm>
          </p:grpSpPr>
          <p:sp>
            <p:nvSpPr>
              <p:cNvPr id="733234" name="Text Box 50"/>
              <p:cNvSpPr txBox="1">
                <a:spLocks noChangeArrowheads="1"/>
              </p:cNvSpPr>
              <p:nvPr/>
            </p:nvSpPr>
            <p:spPr bwMode="auto">
              <a:xfrm>
                <a:off x="2122" y="2445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1 0</a:t>
                </a:r>
              </a:p>
            </p:txBody>
          </p:sp>
          <p:sp>
            <p:nvSpPr>
              <p:cNvPr id="733235" name="Text Box 51"/>
              <p:cNvSpPr txBox="1">
                <a:spLocks noChangeArrowheads="1"/>
              </p:cNvSpPr>
              <p:nvPr/>
            </p:nvSpPr>
            <p:spPr bwMode="auto">
              <a:xfrm>
                <a:off x="2650" y="2592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4" name="Group 52"/>
          <p:cNvGrpSpPr>
            <a:grpSpLocks/>
          </p:cNvGrpSpPr>
          <p:nvPr/>
        </p:nvGrpSpPr>
        <p:grpSpPr bwMode="auto">
          <a:xfrm>
            <a:off x="1000125" y="5060950"/>
            <a:ext cx="7610475" cy="730250"/>
            <a:chOff x="630" y="3188"/>
            <a:chExt cx="4794" cy="460"/>
          </a:xfrm>
        </p:grpSpPr>
        <p:sp>
          <p:nvSpPr>
            <p:cNvPr id="733237" name="Text Box 53"/>
            <p:cNvSpPr txBox="1">
              <a:spLocks noChangeArrowheads="1"/>
            </p:cNvSpPr>
            <p:nvPr/>
          </p:nvSpPr>
          <p:spPr bwMode="auto">
            <a:xfrm>
              <a:off x="630" y="3188"/>
              <a:ext cx="10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0 . 0 1 0 0</a:t>
              </a:r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622" y="3216"/>
              <a:ext cx="1802" cy="269"/>
              <a:chOff x="3622" y="3216"/>
              <a:chExt cx="1802" cy="269"/>
            </a:xfrm>
          </p:grpSpPr>
          <p:sp>
            <p:nvSpPr>
              <p:cNvPr id="733239" name="Line 55"/>
              <p:cNvSpPr>
                <a:spLocks noChangeShapeType="1"/>
              </p:cNvSpPr>
              <p:nvPr/>
            </p:nvSpPr>
            <p:spPr bwMode="auto">
              <a:xfrm>
                <a:off x="3622" y="336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miter lim="800000"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33240" name="Text Box 56"/>
              <p:cNvSpPr txBox="1">
                <a:spLocks noChangeArrowheads="1"/>
              </p:cNvSpPr>
              <p:nvPr/>
            </p:nvSpPr>
            <p:spPr bwMode="auto">
              <a:xfrm>
                <a:off x="3804" y="3216"/>
                <a:ext cx="1620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2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  <a:r>
                  <a:rPr lang="zh-CN" altLang="en-US" sz="2200">
                    <a:latin typeface="Times New Roman" pitchFamily="18" charset="0"/>
                  </a:rPr>
                  <a:t>，形成新的部分积</a:t>
                </a:r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2122" y="3188"/>
              <a:ext cx="772" cy="460"/>
              <a:chOff x="2122" y="3188"/>
              <a:chExt cx="772" cy="460"/>
            </a:xfrm>
          </p:grpSpPr>
          <p:sp>
            <p:nvSpPr>
              <p:cNvPr id="733242" name="Text Box 58"/>
              <p:cNvSpPr txBox="1">
                <a:spLocks noChangeArrowheads="1"/>
              </p:cNvSpPr>
              <p:nvPr/>
            </p:nvSpPr>
            <p:spPr bwMode="auto">
              <a:xfrm>
                <a:off x="2122" y="3188"/>
                <a:ext cx="73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1 1 1 </a:t>
                </a: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3243" name="Text Box 59"/>
              <p:cNvSpPr txBox="1">
                <a:spLocks noChangeArrowheads="1"/>
              </p:cNvSpPr>
              <p:nvPr/>
            </p:nvSpPr>
            <p:spPr bwMode="auto">
              <a:xfrm>
                <a:off x="2650" y="3321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=</a:t>
                </a:r>
              </a:p>
            </p:txBody>
          </p:sp>
        </p:grp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609600" y="1066800"/>
            <a:ext cx="7862888" cy="5715000"/>
            <a:chOff x="518" y="672"/>
            <a:chExt cx="4953" cy="3600"/>
          </a:xfrm>
        </p:grpSpPr>
        <p:sp>
          <p:nvSpPr>
            <p:cNvPr id="733245" name="Text Box 61"/>
            <p:cNvSpPr txBox="1">
              <a:spLocks noChangeArrowheads="1"/>
            </p:cNvSpPr>
            <p:nvPr/>
          </p:nvSpPr>
          <p:spPr bwMode="auto">
            <a:xfrm>
              <a:off x="518" y="672"/>
              <a:ext cx="42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     部 分 积             乘 数                       说 明</a:t>
              </a:r>
            </a:p>
          </p:txBody>
        </p:sp>
        <p:sp>
          <p:nvSpPr>
            <p:cNvPr id="733246" name="Line 62"/>
            <p:cNvSpPr>
              <a:spLocks noChangeShapeType="1"/>
            </p:cNvSpPr>
            <p:nvPr/>
          </p:nvSpPr>
          <p:spPr bwMode="auto">
            <a:xfrm>
              <a:off x="624" y="1008"/>
              <a:ext cx="48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3247" name="Line 63"/>
            <p:cNvSpPr>
              <a:spLocks noChangeShapeType="1"/>
            </p:cNvSpPr>
            <p:nvPr/>
          </p:nvSpPr>
          <p:spPr bwMode="auto">
            <a:xfrm>
              <a:off x="1968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3248" name="Line 64"/>
            <p:cNvSpPr>
              <a:spLocks noChangeShapeType="1"/>
            </p:cNvSpPr>
            <p:nvPr/>
          </p:nvSpPr>
          <p:spPr bwMode="auto">
            <a:xfrm>
              <a:off x="3360" y="672"/>
              <a:ext cx="0" cy="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3249" name="Rectangle 6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3250" name="AutoShape 6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33251" name="Text Box 67"/>
          <p:cNvSpPr txBox="1">
            <a:spLocks noChangeArrowheads="1"/>
          </p:cNvSpPr>
          <p:nvPr/>
        </p:nvSpPr>
        <p:spPr bwMode="auto">
          <a:xfrm>
            <a:off x="684213" y="198913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2" name="Text Box 68"/>
          <p:cNvSpPr txBox="1">
            <a:spLocks noChangeArrowheads="1"/>
          </p:cNvSpPr>
          <p:nvPr/>
        </p:nvSpPr>
        <p:spPr bwMode="auto">
          <a:xfrm>
            <a:off x="684213" y="314166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3" name="Text Box 69"/>
          <p:cNvSpPr txBox="1">
            <a:spLocks noChangeArrowheads="1"/>
          </p:cNvSpPr>
          <p:nvPr/>
        </p:nvSpPr>
        <p:spPr bwMode="auto">
          <a:xfrm>
            <a:off x="684213" y="4357688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  <p:sp>
        <p:nvSpPr>
          <p:cNvPr id="733254" name="Text Box 70"/>
          <p:cNvSpPr txBox="1">
            <a:spLocks noChangeArrowheads="1"/>
          </p:cNvSpPr>
          <p:nvPr/>
        </p:nvSpPr>
        <p:spPr bwMode="auto">
          <a:xfrm>
            <a:off x="647700" y="55102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800"/>
              <a:t>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3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3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73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3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3" dur="500"/>
                                        <p:tgtEl>
                                          <p:spTgt spid="73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73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3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73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0" dur="500"/>
                                        <p:tgtEl>
                                          <p:spTgt spid="73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7" grpId="0" autoUpdateAnimBg="0"/>
      <p:bldP spid="733188" grpId="0" autoUpdateAnimBg="0"/>
      <p:bldP spid="733189" grpId="0" autoUpdateAnimBg="0"/>
      <p:bldP spid="733190" grpId="0" autoUpdateAnimBg="0"/>
      <p:bldP spid="733191" grpId="0" autoUpdateAnimBg="0"/>
      <p:bldP spid="733192" grpId="0" autoUpdateAnimBg="0"/>
      <p:bldP spid="733193" grpId="0" autoUpdateAnimBg="0"/>
      <p:bldP spid="733194" grpId="0" autoUpdateAnimBg="0"/>
      <p:bldP spid="733195" grpId="0" animBg="1"/>
      <p:bldP spid="733196" grpId="0" animBg="1"/>
      <p:bldP spid="733197" grpId="0" animBg="1"/>
      <p:bldP spid="733198" grpId="0" animBg="1"/>
      <p:bldP spid="733199" grpId="0" autoUpdateAnimBg="0"/>
      <p:bldP spid="733200" grpId="0" autoUpdateAnimBg="0"/>
      <p:bldP spid="733210" grpId="0" autoUpdateAnimBg="0"/>
      <p:bldP spid="733251" grpId="0"/>
      <p:bldP spid="733252" grpId="0"/>
      <p:bldP spid="733253" grpId="0"/>
      <p:bldP spid="7332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Text Box 2"/>
          <p:cNvSpPr txBox="1">
            <a:spLocks noChangeArrowheads="1"/>
          </p:cNvSpPr>
          <p:nvPr/>
        </p:nvSpPr>
        <p:spPr bwMode="auto">
          <a:xfrm>
            <a:off x="669925" y="196850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小结</a:t>
            </a:r>
          </a:p>
        </p:txBody>
      </p:sp>
      <p:sp>
        <p:nvSpPr>
          <p:cNvPr id="734211" name="Text Box 3"/>
          <p:cNvSpPr txBox="1">
            <a:spLocks noChangeArrowheads="1"/>
          </p:cNvSpPr>
          <p:nvPr/>
        </p:nvSpPr>
        <p:spPr bwMode="auto">
          <a:xfrm>
            <a:off x="457200" y="4275138"/>
            <a:ext cx="5199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被乘数只与部分积的高位相加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57200" y="2201863"/>
            <a:ext cx="8362950" cy="1820862"/>
            <a:chOff x="288" y="1387"/>
            <a:chExt cx="5268" cy="1147"/>
          </a:xfrm>
        </p:grpSpPr>
        <p:sp>
          <p:nvSpPr>
            <p:cNvPr id="734213" name="Text Box 5"/>
            <p:cNvSpPr txBox="1">
              <a:spLocks noChangeArrowheads="1"/>
            </p:cNvSpPr>
            <p:nvPr/>
          </p:nvSpPr>
          <p:spPr bwMode="auto">
            <a:xfrm>
              <a:off x="288" y="1387"/>
              <a:ext cx="5268" cy="1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由乘数的末位决定被乘数是否与原部分积相加，</a:t>
              </a:r>
            </a:p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     然后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 位形成新的部分积</a:t>
              </a:r>
              <a:r>
                <a:rPr lang="zh-CN" altLang="en-US" sz="2800">
                  <a:latin typeface="Times New Roman" pitchFamily="18" charset="0"/>
                </a:rPr>
                <a:t>，同时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乘数</a:t>
              </a:r>
              <a:r>
                <a:rPr lang="zh-CN" altLang="en-US" sz="2800">
                  <a:latin typeface="Times New Roman" pitchFamily="18" charset="0"/>
                </a:rPr>
                <a:t>       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1</a:t>
              </a:r>
              <a:r>
                <a:rPr lang="zh-CN" altLang="en-US" sz="900">
                  <a:solidFill>
                    <a:schemeClr val="folHlink"/>
                  </a:solidFill>
                  <a:latin typeface="Times New Roman" pitchFamily="18" charset="0"/>
                </a:rPr>
                <a:t>　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位</a:t>
              </a:r>
            </a:p>
            <a:p>
              <a:pPr>
                <a:lnSpc>
                  <a:spcPct val="135000"/>
                </a:lnSpc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800">
                  <a:latin typeface="Times New Roman" pitchFamily="18" charset="0"/>
                </a:rPr>
                <a:t>　（末位移丢），空出高位存放部分积的低位。</a:t>
              </a:r>
            </a:p>
          </p:txBody>
        </p:sp>
        <p:sp>
          <p:nvSpPr>
            <p:cNvPr id="734214" name="Line 6"/>
            <p:cNvSpPr>
              <a:spLocks noChangeShapeType="1"/>
            </p:cNvSpPr>
            <p:nvPr/>
          </p:nvSpPr>
          <p:spPr bwMode="auto">
            <a:xfrm>
              <a:off x="1104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34215" name="Line 7"/>
            <p:cNvSpPr>
              <a:spLocks noChangeShapeType="1"/>
            </p:cNvSpPr>
            <p:nvPr/>
          </p:nvSpPr>
          <p:spPr bwMode="auto">
            <a:xfrm>
              <a:off x="4606" y="198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4216" name="Text Box 8"/>
          <p:cNvSpPr txBox="1">
            <a:spLocks noChangeArrowheads="1"/>
          </p:cNvSpPr>
          <p:nvPr/>
        </p:nvSpPr>
        <p:spPr bwMode="auto">
          <a:xfrm>
            <a:off x="914400" y="51895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硬件</a:t>
            </a:r>
          </a:p>
        </p:txBody>
      </p:sp>
      <p:sp>
        <p:nvSpPr>
          <p:cNvPr id="734217" name="Text Box 9"/>
          <p:cNvSpPr txBox="1">
            <a:spLocks noChangeArrowheads="1"/>
          </p:cNvSpPr>
          <p:nvPr/>
        </p:nvSpPr>
        <p:spPr bwMode="auto">
          <a:xfrm>
            <a:off x="2166938" y="5211763"/>
            <a:ext cx="4405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3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个寄存器，具有移位功能</a:t>
            </a:r>
          </a:p>
        </p:txBody>
      </p:sp>
      <p:sp>
        <p:nvSpPr>
          <p:cNvPr id="734218" name="Text Box 10"/>
          <p:cNvSpPr txBox="1">
            <a:spLocks noChangeArrowheads="1"/>
          </p:cNvSpPr>
          <p:nvPr/>
        </p:nvSpPr>
        <p:spPr bwMode="auto">
          <a:xfrm>
            <a:off x="2166938" y="5883275"/>
            <a:ext cx="190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</a:t>
            </a:r>
            <a:r>
              <a:rPr lang="zh-CN" altLang="en-US" sz="900">
                <a:latin typeface="Times New Roman" pitchFamily="18" charset="0"/>
              </a:rPr>
              <a:t>　</a:t>
            </a:r>
            <a:r>
              <a:rPr lang="zh-CN" altLang="en-US" sz="2800">
                <a:latin typeface="Times New Roman" pitchFamily="18" charset="0"/>
              </a:rPr>
              <a:t>个全加器</a:t>
            </a:r>
          </a:p>
        </p:txBody>
      </p:sp>
      <p:sp>
        <p:nvSpPr>
          <p:cNvPr id="734219" name="Rectangle 1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6.3</a:t>
            </a:r>
          </a:p>
        </p:txBody>
      </p:sp>
      <p:sp>
        <p:nvSpPr>
          <p:cNvPr id="734221" name="Text Box 13"/>
          <p:cNvSpPr txBox="1">
            <a:spLocks noChangeArrowheads="1"/>
          </p:cNvSpPr>
          <p:nvPr/>
        </p:nvSpPr>
        <p:spPr bwMode="auto">
          <a:xfrm>
            <a:off x="457200" y="1047750"/>
            <a:ext cx="68516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乘法 </a:t>
            </a:r>
            <a:r>
              <a:rPr lang="zh-CN" altLang="en-US" sz="2800">
                <a:latin typeface="Times New Roman" pitchFamily="18" charset="0"/>
              </a:rPr>
              <a:t>运算可用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加和移位实现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i="1">
                <a:solidFill>
                  <a:schemeClr val="folHlink"/>
                </a:solidFill>
                <a:latin typeface="Times New Roman" pitchFamily="18" charset="0"/>
              </a:rPr>
              <a:t>　</a:t>
            </a:r>
            <a:r>
              <a:rPr lang="en-US" altLang="zh-CN" sz="28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= 4</a:t>
            </a:r>
            <a:r>
              <a:rPr lang="en-US" altLang="zh-CN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加 4 次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移 4 次</a:t>
            </a:r>
          </a:p>
        </p:txBody>
      </p:sp>
      <p:sp>
        <p:nvSpPr>
          <p:cNvPr id="734223" name="AutoShape 1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autoUpdateAnimBg="0"/>
      <p:bldP spid="734216" grpId="0" autoUpdateAnimBg="0"/>
      <p:bldP spid="734217" grpId="0" autoUpdateAnimBg="0"/>
      <p:bldP spid="734218" grpId="0" autoUpdateAnimBg="0"/>
      <p:bldP spid="7342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1513" y="2098675"/>
            <a:ext cx="1766887" cy="4149725"/>
            <a:chOff x="411" y="1322"/>
            <a:chExt cx="1113" cy="2614"/>
          </a:xfrm>
        </p:grpSpPr>
        <p:sp>
          <p:nvSpPr>
            <p:cNvPr id="703491" name="Text Box 3"/>
            <p:cNvSpPr txBox="1">
              <a:spLocks noChangeArrowheads="1"/>
            </p:cNvSpPr>
            <p:nvPr/>
          </p:nvSpPr>
          <p:spPr bwMode="auto">
            <a:xfrm>
              <a:off x="480" y="1322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- 1 0 0 0 0 0</a:t>
              </a:r>
            </a:p>
          </p:txBody>
        </p:sp>
        <p:sp>
          <p:nvSpPr>
            <p:cNvPr id="703492" name="Text Box 4"/>
            <p:cNvSpPr txBox="1">
              <a:spLocks noChangeArrowheads="1"/>
            </p:cNvSpPr>
            <p:nvPr/>
          </p:nvSpPr>
          <p:spPr bwMode="auto">
            <a:xfrm>
              <a:off x="480" y="1562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1 1 1 1 1</a:t>
              </a:r>
            </a:p>
          </p:txBody>
        </p:sp>
        <p:sp>
          <p:nvSpPr>
            <p:cNvPr id="703493" name="Text Box 5"/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1 1 1 1 0</a:t>
              </a:r>
            </a:p>
          </p:txBody>
        </p:sp>
        <p:sp>
          <p:nvSpPr>
            <p:cNvPr id="703494" name="Text Box 6"/>
            <p:cNvSpPr txBox="1">
              <a:spLocks noChangeArrowheads="1"/>
            </p:cNvSpPr>
            <p:nvPr/>
          </p:nvSpPr>
          <p:spPr bwMode="auto">
            <a:xfrm>
              <a:off x="480" y="2245"/>
              <a:ext cx="10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-    0 0 0 0 1</a:t>
              </a:r>
            </a:p>
          </p:txBody>
        </p:sp>
        <p:sp>
          <p:nvSpPr>
            <p:cNvPr id="703495" name="Text Box 7"/>
            <p:cNvSpPr txBox="1">
              <a:spLocks noChangeArrowheads="1"/>
            </p:cNvSpPr>
            <p:nvPr/>
          </p:nvSpPr>
          <p:spPr bwMode="auto">
            <a:xfrm>
              <a:off x="411" y="2496"/>
              <a:ext cx="11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±</a:t>
              </a:r>
              <a:r>
                <a:rPr lang="zh-CN" altLang="en-US" sz="2400">
                  <a:latin typeface="Times New Roman" pitchFamily="18" charset="0"/>
                </a:rPr>
                <a:t>   0 0 0 0 0</a:t>
              </a:r>
            </a:p>
          </p:txBody>
        </p:sp>
        <p:sp>
          <p:nvSpPr>
            <p:cNvPr id="703496" name="Text Box 8"/>
            <p:cNvSpPr txBox="1">
              <a:spLocks noChangeArrowheads="1"/>
            </p:cNvSpPr>
            <p:nvPr/>
          </p:nvSpPr>
          <p:spPr bwMode="auto">
            <a:xfrm>
              <a:off x="480" y="2736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0 0 0 0 1</a:t>
              </a:r>
            </a:p>
          </p:txBody>
        </p:sp>
        <p:sp>
          <p:nvSpPr>
            <p:cNvPr id="703497" name="Text Box 9"/>
            <p:cNvSpPr txBox="1">
              <a:spLocks noChangeArrowheads="1"/>
            </p:cNvSpPr>
            <p:nvPr/>
          </p:nvSpPr>
          <p:spPr bwMode="auto">
            <a:xfrm>
              <a:off x="480" y="2976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0 0 0 1 0</a:t>
              </a:r>
            </a:p>
          </p:txBody>
        </p:sp>
        <p:sp>
          <p:nvSpPr>
            <p:cNvPr id="703498" name="Text Box 10"/>
            <p:cNvSpPr txBox="1">
              <a:spLocks noChangeArrowheads="1"/>
            </p:cNvSpPr>
            <p:nvPr/>
          </p:nvSpPr>
          <p:spPr bwMode="auto">
            <a:xfrm>
              <a:off x="480" y="3408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1 1 1 1 0</a:t>
              </a:r>
            </a:p>
          </p:txBody>
        </p:sp>
        <p:sp>
          <p:nvSpPr>
            <p:cNvPr id="703499" name="Text Box 11"/>
            <p:cNvSpPr txBox="1">
              <a:spLocks noChangeArrowheads="1"/>
            </p:cNvSpPr>
            <p:nvPr/>
          </p:nvSpPr>
          <p:spPr bwMode="auto">
            <a:xfrm>
              <a:off x="480" y="3648"/>
              <a:ext cx="10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+   1 1 1 1 1</a:t>
              </a:r>
            </a:p>
          </p:txBody>
        </p:sp>
        <p:sp>
          <p:nvSpPr>
            <p:cNvPr id="703500" name="Text Box 12"/>
            <p:cNvSpPr txBox="1">
              <a:spLocks noChangeArrowheads="1"/>
            </p:cNvSpPr>
            <p:nvPr/>
          </p:nvSpPr>
          <p:spPr bwMode="auto">
            <a:xfrm>
              <a:off x="998" y="204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01" name="Text Box 13"/>
            <p:cNvSpPr txBox="1">
              <a:spLocks noChangeArrowheads="1"/>
            </p:cNvSpPr>
            <p:nvPr/>
          </p:nvSpPr>
          <p:spPr bwMode="auto">
            <a:xfrm>
              <a:off x="998" y="320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09600" y="1295400"/>
            <a:ext cx="8229600" cy="5105400"/>
            <a:chOff x="384" y="816"/>
            <a:chExt cx="5184" cy="3216"/>
          </a:xfrm>
        </p:grpSpPr>
        <p:sp>
          <p:nvSpPr>
            <p:cNvPr id="703503" name="Text Box 15"/>
            <p:cNvSpPr txBox="1">
              <a:spLocks noChangeArrowheads="1"/>
            </p:cNvSpPr>
            <p:nvPr/>
          </p:nvSpPr>
          <p:spPr bwMode="auto">
            <a:xfrm>
              <a:off x="396" y="912"/>
              <a:ext cx="126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真值 </a:t>
              </a:r>
              <a:r>
                <a:rPr lang="en-US" altLang="zh-CN" sz="2400" i="1">
                  <a:latin typeface="Times New Roman" pitchFamily="18" charset="0"/>
                </a:rPr>
                <a:t>x</a:t>
              </a:r>
              <a:r>
                <a:rPr lang="en-US" altLang="zh-CN" sz="2400">
                  <a:latin typeface="Times New Roman" pitchFamily="18" charset="0"/>
                </a:rPr>
                <a:t> ( </a:t>
              </a:r>
              <a:r>
                <a:rPr lang="en-US" altLang="zh-CN" sz="2400" i="1">
                  <a:latin typeface="Times New Roman" pitchFamily="18" charset="0"/>
                </a:rPr>
                <a:t>n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=</a:t>
              </a:r>
              <a:r>
                <a:rPr lang="en-US" altLang="zh-CN">
                  <a:latin typeface="Times New Roman" pitchFamily="18" charset="0"/>
                </a:rPr>
                <a:t> </a:t>
              </a:r>
              <a:r>
                <a:rPr lang="en-US" altLang="zh-CN" sz="2400">
                  <a:latin typeface="Times New Roman" pitchFamily="18" charset="0"/>
                </a:rPr>
                <a:t>5 )</a:t>
              </a:r>
            </a:p>
          </p:txBody>
        </p:sp>
        <p:sp>
          <p:nvSpPr>
            <p:cNvPr id="703504" name="Text Box 16"/>
            <p:cNvSpPr txBox="1">
              <a:spLocks noChangeArrowheads="1"/>
            </p:cNvSpPr>
            <p:nvPr/>
          </p:nvSpPr>
          <p:spPr bwMode="auto">
            <a:xfrm>
              <a:off x="2133" y="864"/>
              <a:ext cx="50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补</a:t>
              </a:r>
            </a:p>
          </p:txBody>
        </p:sp>
        <p:sp>
          <p:nvSpPr>
            <p:cNvPr id="703505" name="Text Box 17"/>
            <p:cNvSpPr txBox="1">
              <a:spLocks noChangeArrowheads="1"/>
            </p:cNvSpPr>
            <p:nvPr/>
          </p:nvSpPr>
          <p:spPr bwMode="auto">
            <a:xfrm>
              <a:off x="3456" y="864"/>
              <a:ext cx="50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[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]</a:t>
              </a:r>
              <a:r>
                <a:rPr lang="zh-CN" altLang="en-US" sz="2400" baseline="-25000">
                  <a:latin typeface="Times New Roman" pitchFamily="18" charset="0"/>
                </a:rPr>
                <a:t>移</a:t>
              </a:r>
            </a:p>
          </p:txBody>
        </p:sp>
        <p:sp>
          <p:nvSpPr>
            <p:cNvPr id="703506" name="Text Box 18"/>
            <p:cNvSpPr txBox="1">
              <a:spLocks noChangeArrowheads="1"/>
            </p:cNvSpPr>
            <p:nvPr/>
          </p:nvSpPr>
          <p:spPr bwMode="auto">
            <a:xfrm>
              <a:off x="4464" y="816"/>
              <a:ext cx="926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[</a:t>
              </a:r>
              <a:r>
                <a:rPr lang="en-US" altLang="zh-CN" sz="2000" i="1">
                  <a:latin typeface="Times New Roman" pitchFamily="18" charset="0"/>
                </a:rPr>
                <a:t>x</a:t>
              </a:r>
              <a:r>
                <a:rPr lang="en-US" altLang="zh-CN" sz="2000">
                  <a:latin typeface="Times New Roman" pitchFamily="18" charset="0"/>
                </a:rPr>
                <a:t>] </a:t>
              </a:r>
              <a:r>
                <a:rPr lang="zh-CN" altLang="en-US" sz="2000" baseline="-25000">
                  <a:latin typeface="Times New Roman" pitchFamily="18" charset="0"/>
                </a:rPr>
                <a:t>移</a:t>
              </a:r>
              <a:r>
                <a:rPr lang="zh-CN" altLang="en-US" sz="2000">
                  <a:latin typeface="Times New Roman" pitchFamily="18" charset="0"/>
                </a:rPr>
                <a:t>对应的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十进制整数</a:t>
              </a:r>
            </a:p>
          </p:txBody>
        </p:sp>
        <p:sp>
          <p:nvSpPr>
            <p:cNvPr id="703507" name="Rectangle 19"/>
            <p:cNvSpPr>
              <a:spLocks noChangeArrowheads="1"/>
            </p:cNvSpPr>
            <p:nvPr/>
          </p:nvSpPr>
          <p:spPr bwMode="auto">
            <a:xfrm>
              <a:off x="384" y="816"/>
              <a:ext cx="5184" cy="32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3508" name="Line 20"/>
            <p:cNvSpPr>
              <a:spLocks noChangeShapeType="1"/>
            </p:cNvSpPr>
            <p:nvPr/>
          </p:nvSpPr>
          <p:spPr bwMode="auto">
            <a:xfrm>
              <a:off x="384" y="1296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09" name="Line 21"/>
            <p:cNvSpPr>
              <a:spLocks noChangeShapeType="1"/>
            </p:cNvSpPr>
            <p:nvPr/>
          </p:nvSpPr>
          <p:spPr bwMode="auto">
            <a:xfrm>
              <a:off x="1680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10" name="Line 22"/>
            <p:cNvSpPr>
              <a:spLocks noChangeShapeType="1"/>
            </p:cNvSpPr>
            <p:nvPr/>
          </p:nvSpPr>
          <p:spPr bwMode="auto">
            <a:xfrm>
              <a:off x="2976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3511" name="Line 23"/>
            <p:cNvSpPr>
              <a:spLocks noChangeShapeType="1"/>
            </p:cNvSpPr>
            <p:nvPr/>
          </p:nvSpPr>
          <p:spPr bwMode="auto">
            <a:xfrm>
              <a:off x="4272" y="816"/>
              <a:ext cx="0" cy="3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3512" name="Text Box 24"/>
          <p:cNvSpPr txBox="1">
            <a:spLocks noChangeArrowheads="1"/>
          </p:cNvSpPr>
          <p:nvPr/>
        </p:nvSpPr>
        <p:spPr bwMode="auto">
          <a:xfrm>
            <a:off x="609600" y="349250"/>
            <a:ext cx="678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真值、补码和移码的对照表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7543800" y="2098675"/>
            <a:ext cx="685800" cy="4149725"/>
            <a:chOff x="4704" y="1322"/>
            <a:chExt cx="432" cy="2614"/>
          </a:xfrm>
        </p:grpSpPr>
        <p:sp>
          <p:nvSpPr>
            <p:cNvPr id="703514" name="Text Box 26"/>
            <p:cNvSpPr txBox="1">
              <a:spLocks noChangeArrowheads="1"/>
            </p:cNvSpPr>
            <p:nvPr/>
          </p:nvSpPr>
          <p:spPr bwMode="auto">
            <a:xfrm>
              <a:off x="4790" y="206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15" name="Text Box 27"/>
            <p:cNvSpPr txBox="1">
              <a:spLocks noChangeArrowheads="1"/>
            </p:cNvSpPr>
            <p:nvPr/>
          </p:nvSpPr>
          <p:spPr bwMode="auto">
            <a:xfrm>
              <a:off x="4790" y="322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4704" y="1322"/>
              <a:ext cx="308" cy="2614"/>
              <a:chOff x="4704" y="1322"/>
              <a:chExt cx="308" cy="2614"/>
            </a:xfrm>
          </p:grpSpPr>
          <p:sp>
            <p:nvSpPr>
              <p:cNvPr id="703517" name="Text Box 29"/>
              <p:cNvSpPr txBox="1">
                <a:spLocks noChangeArrowheads="1"/>
              </p:cNvSpPr>
              <p:nvPr/>
            </p:nvSpPr>
            <p:spPr bwMode="auto">
              <a:xfrm>
                <a:off x="4780" y="132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03518" name="Text Box 30"/>
              <p:cNvSpPr txBox="1">
                <a:spLocks noChangeArrowheads="1"/>
              </p:cNvSpPr>
              <p:nvPr/>
            </p:nvSpPr>
            <p:spPr bwMode="auto">
              <a:xfrm>
                <a:off x="4780" y="156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1</a:t>
                </a:r>
                <a:endParaRPr lang="zh-CN" altLang="en-US" sz="2800">
                  <a:latin typeface="Times New Roman" pitchFamily="18" charset="0"/>
                </a:endParaRPr>
              </a:p>
            </p:txBody>
          </p:sp>
          <p:sp>
            <p:nvSpPr>
              <p:cNvPr id="703519" name="Text Box 31"/>
              <p:cNvSpPr txBox="1">
                <a:spLocks noChangeArrowheads="1"/>
              </p:cNvSpPr>
              <p:nvPr/>
            </p:nvSpPr>
            <p:spPr bwMode="auto">
              <a:xfrm>
                <a:off x="4780" y="182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03520" name="Text Box 32"/>
              <p:cNvSpPr txBox="1">
                <a:spLocks noChangeArrowheads="1"/>
              </p:cNvSpPr>
              <p:nvPr/>
            </p:nvSpPr>
            <p:spPr bwMode="auto">
              <a:xfrm>
                <a:off x="4704" y="224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31</a:t>
                </a:r>
              </a:p>
            </p:txBody>
          </p:sp>
          <p:sp>
            <p:nvSpPr>
              <p:cNvPr id="703521" name="Text Box 33"/>
              <p:cNvSpPr txBox="1">
                <a:spLocks noChangeArrowheads="1"/>
              </p:cNvSpPr>
              <p:nvPr/>
            </p:nvSpPr>
            <p:spPr bwMode="auto">
              <a:xfrm>
                <a:off x="4704" y="249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32</a:t>
                </a:r>
              </a:p>
            </p:txBody>
          </p:sp>
          <p:sp>
            <p:nvSpPr>
              <p:cNvPr id="703522" name="Text Box 34"/>
              <p:cNvSpPr txBox="1">
                <a:spLocks noChangeArrowheads="1"/>
              </p:cNvSpPr>
              <p:nvPr/>
            </p:nvSpPr>
            <p:spPr bwMode="auto">
              <a:xfrm>
                <a:off x="4704" y="273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33</a:t>
                </a:r>
              </a:p>
            </p:txBody>
          </p:sp>
          <p:sp>
            <p:nvSpPr>
              <p:cNvPr id="703523" name="Text Box 35"/>
              <p:cNvSpPr txBox="1">
                <a:spLocks noChangeArrowheads="1"/>
              </p:cNvSpPr>
              <p:nvPr/>
            </p:nvSpPr>
            <p:spPr bwMode="auto">
              <a:xfrm>
                <a:off x="4704" y="2976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34</a:t>
                </a:r>
              </a:p>
            </p:txBody>
          </p:sp>
          <p:sp>
            <p:nvSpPr>
              <p:cNvPr id="703524" name="Text Box 36"/>
              <p:cNvSpPr txBox="1">
                <a:spLocks noChangeArrowheads="1"/>
              </p:cNvSpPr>
              <p:nvPr/>
            </p:nvSpPr>
            <p:spPr bwMode="auto">
              <a:xfrm>
                <a:off x="4704" y="340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62</a:t>
                </a:r>
              </a:p>
            </p:txBody>
          </p:sp>
          <p:sp>
            <p:nvSpPr>
              <p:cNvPr id="703525" name="Text Box 37"/>
              <p:cNvSpPr txBox="1">
                <a:spLocks noChangeArrowheads="1"/>
              </p:cNvSpPr>
              <p:nvPr/>
            </p:nvSpPr>
            <p:spPr bwMode="auto">
              <a:xfrm>
                <a:off x="4704" y="3648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400">
                    <a:latin typeface="Times New Roman" pitchFamily="18" charset="0"/>
                  </a:rPr>
                  <a:t>63</a:t>
                </a:r>
              </a:p>
            </p:txBody>
          </p:sp>
        </p:grp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029200" y="2098675"/>
            <a:ext cx="1479550" cy="4149725"/>
            <a:chOff x="3302" y="1322"/>
            <a:chExt cx="932" cy="2614"/>
          </a:xfrm>
        </p:grpSpPr>
        <p:sp>
          <p:nvSpPr>
            <p:cNvPr id="703527" name="Text Box 39"/>
            <p:cNvSpPr txBox="1">
              <a:spLocks noChangeArrowheads="1"/>
            </p:cNvSpPr>
            <p:nvPr/>
          </p:nvSpPr>
          <p:spPr bwMode="auto">
            <a:xfrm>
              <a:off x="3638" y="2064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28" name="Text Box 40"/>
            <p:cNvSpPr txBox="1">
              <a:spLocks noChangeArrowheads="1"/>
            </p:cNvSpPr>
            <p:nvPr/>
          </p:nvSpPr>
          <p:spPr bwMode="auto">
            <a:xfrm>
              <a:off x="3638" y="3227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29" name="Text Box 41"/>
            <p:cNvSpPr txBox="1">
              <a:spLocks noChangeArrowheads="1"/>
            </p:cNvSpPr>
            <p:nvPr/>
          </p:nvSpPr>
          <p:spPr bwMode="auto">
            <a:xfrm>
              <a:off x="3302" y="132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0 0 0 0 0 0</a:t>
              </a:r>
            </a:p>
          </p:txBody>
        </p:sp>
        <p:sp>
          <p:nvSpPr>
            <p:cNvPr id="703530" name="Text Box 42"/>
            <p:cNvSpPr txBox="1">
              <a:spLocks noChangeArrowheads="1"/>
            </p:cNvSpPr>
            <p:nvPr/>
          </p:nvSpPr>
          <p:spPr bwMode="auto">
            <a:xfrm>
              <a:off x="3302" y="182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0 0 0 0 1 0</a:t>
              </a:r>
            </a:p>
          </p:txBody>
        </p:sp>
        <p:sp>
          <p:nvSpPr>
            <p:cNvPr id="703531" name="Text Box 43"/>
            <p:cNvSpPr txBox="1">
              <a:spLocks noChangeArrowheads="1"/>
            </p:cNvSpPr>
            <p:nvPr/>
          </p:nvSpPr>
          <p:spPr bwMode="auto">
            <a:xfrm>
              <a:off x="3302" y="156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0 0 0 0 0 1</a:t>
              </a:r>
            </a:p>
          </p:txBody>
        </p:sp>
        <p:sp>
          <p:nvSpPr>
            <p:cNvPr id="703532" name="Text Box 44"/>
            <p:cNvSpPr txBox="1">
              <a:spLocks noChangeArrowheads="1"/>
            </p:cNvSpPr>
            <p:nvPr/>
          </p:nvSpPr>
          <p:spPr bwMode="auto">
            <a:xfrm>
              <a:off x="3302" y="2245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0 1 1 1 1 1</a:t>
              </a:r>
            </a:p>
          </p:txBody>
        </p:sp>
        <p:sp>
          <p:nvSpPr>
            <p:cNvPr id="703533" name="Text Box 45"/>
            <p:cNvSpPr txBox="1">
              <a:spLocks noChangeArrowheads="1"/>
            </p:cNvSpPr>
            <p:nvPr/>
          </p:nvSpPr>
          <p:spPr bwMode="auto">
            <a:xfrm>
              <a:off x="3302" y="249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1 0 0 0 0 0</a:t>
              </a:r>
            </a:p>
          </p:txBody>
        </p:sp>
        <p:sp>
          <p:nvSpPr>
            <p:cNvPr id="703534" name="Text Box 46"/>
            <p:cNvSpPr txBox="1">
              <a:spLocks noChangeArrowheads="1"/>
            </p:cNvSpPr>
            <p:nvPr/>
          </p:nvSpPr>
          <p:spPr bwMode="auto">
            <a:xfrm>
              <a:off x="3302" y="273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5" name="Text Box 47"/>
            <p:cNvSpPr txBox="1">
              <a:spLocks noChangeArrowheads="1"/>
            </p:cNvSpPr>
            <p:nvPr/>
          </p:nvSpPr>
          <p:spPr bwMode="auto">
            <a:xfrm>
              <a:off x="3302" y="297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6" name="Text Box 48"/>
            <p:cNvSpPr txBox="1">
              <a:spLocks noChangeArrowheads="1"/>
            </p:cNvSpPr>
            <p:nvPr/>
          </p:nvSpPr>
          <p:spPr bwMode="auto">
            <a:xfrm>
              <a:off x="3302" y="340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37" name="Text Box 49"/>
            <p:cNvSpPr txBox="1">
              <a:spLocks noChangeArrowheads="1"/>
            </p:cNvSpPr>
            <p:nvPr/>
          </p:nvSpPr>
          <p:spPr bwMode="auto">
            <a:xfrm>
              <a:off x="3302" y="364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971800" y="2098675"/>
            <a:ext cx="1479550" cy="4149725"/>
            <a:chOff x="1958" y="1322"/>
            <a:chExt cx="932" cy="2614"/>
          </a:xfrm>
        </p:grpSpPr>
        <p:sp>
          <p:nvSpPr>
            <p:cNvPr id="703539" name="Text Box 51"/>
            <p:cNvSpPr txBox="1">
              <a:spLocks noChangeArrowheads="1"/>
            </p:cNvSpPr>
            <p:nvPr/>
          </p:nvSpPr>
          <p:spPr bwMode="auto">
            <a:xfrm>
              <a:off x="2294" y="204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40" name="Text Box 52"/>
            <p:cNvSpPr txBox="1">
              <a:spLocks noChangeArrowheads="1"/>
            </p:cNvSpPr>
            <p:nvPr/>
          </p:nvSpPr>
          <p:spPr bwMode="auto">
            <a:xfrm>
              <a:off x="2294" y="3206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3541" name="Text Box 53"/>
            <p:cNvSpPr txBox="1">
              <a:spLocks noChangeArrowheads="1"/>
            </p:cNvSpPr>
            <p:nvPr/>
          </p:nvSpPr>
          <p:spPr bwMode="auto">
            <a:xfrm>
              <a:off x="1958" y="364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2" name="Text Box 54"/>
            <p:cNvSpPr txBox="1">
              <a:spLocks noChangeArrowheads="1"/>
            </p:cNvSpPr>
            <p:nvPr/>
          </p:nvSpPr>
          <p:spPr bwMode="auto">
            <a:xfrm>
              <a:off x="1958" y="3408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0 1 1 1 1 0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3" name="Text Box 55"/>
            <p:cNvSpPr txBox="1">
              <a:spLocks noChangeArrowheads="1"/>
            </p:cNvSpPr>
            <p:nvPr/>
          </p:nvSpPr>
          <p:spPr bwMode="auto">
            <a:xfrm>
              <a:off x="1958" y="297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0 0 0 0 1 0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4" name="Text Box 56"/>
            <p:cNvSpPr txBox="1">
              <a:spLocks noChangeArrowheads="1"/>
            </p:cNvSpPr>
            <p:nvPr/>
          </p:nvSpPr>
          <p:spPr bwMode="auto">
            <a:xfrm>
              <a:off x="1958" y="273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5" name="Text Box 57"/>
            <p:cNvSpPr txBox="1">
              <a:spLocks noChangeArrowheads="1"/>
            </p:cNvSpPr>
            <p:nvPr/>
          </p:nvSpPr>
          <p:spPr bwMode="auto">
            <a:xfrm>
              <a:off x="1958" y="2496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0 0 0 0 0 0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6" name="Text Box 58"/>
            <p:cNvSpPr txBox="1">
              <a:spLocks noChangeArrowheads="1"/>
            </p:cNvSpPr>
            <p:nvPr/>
          </p:nvSpPr>
          <p:spPr bwMode="auto">
            <a:xfrm>
              <a:off x="1958" y="2245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1 1 1 1 1 1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7" name="Text Box 59"/>
            <p:cNvSpPr txBox="1">
              <a:spLocks noChangeArrowheads="1"/>
            </p:cNvSpPr>
            <p:nvPr/>
          </p:nvSpPr>
          <p:spPr bwMode="auto">
            <a:xfrm>
              <a:off x="1958" y="182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1 0 0 0 1 0</a:t>
              </a:r>
            </a:p>
          </p:txBody>
        </p:sp>
        <p:sp>
          <p:nvSpPr>
            <p:cNvPr id="703548" name="Text Box 60"/>
            <p:cNvSpPr txBox="1">
              <a:spLocks noChangeArrowheads="1"/>
            </p:cNvSpPr>
            <p:nvPr/>
          </p:nvSpPr>
          <p:spPr bwMode="auto">
            <a:xfrm>
              <a:off x="1958" y="156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1 0 0 0 0 1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3549" name="Text Box 61"/>
            <p:cNvSpPr txBox="1">
              <a:spLocks noChangeArrowheads="1"/>
            </p:cNvSpPr>
            <p:nvPr/>
          </p:nvSpPr>
          <p:spPr bwMode="auto">
            <a:xfrm>
              <a:off x="1958" y="1322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1 0 0 0 0 0</a:t>
              </a:r>
              <a:endParaRPr lang="zh-CN" altLang="en-US" sz="2800">
                <a:latin typeface="Times New Roman" pitchFamily="18" charset="0"/>
              </a:endParaRPr>
            </a:p>
          </p:txBody>
        </p:sp>
      </p:grpSp>
      <p:sp>
        <p:nvSpPr>
          <p:cNvPr id="703550" name="Text Box 62"/>
          <p:cNvSpPr txBox="1">
            <a:spLocks noChangeArrowheads="1"/>
          </p:cNvSpPr>
          <p:nvPr/>
        </p:nvSpPr>
        <p:spPr bwMode="auto">
          <a:xfrm>
            <a:off x="779463" y="210502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- 1 0 0 0 0 0</a:t>
            </a:r>
          </a:p>
        </p:txBody>
      </p:sp>
      <p:sp>
        <p:nvSpPr>
          <p:cNvPr id="703551" name="Text Box 63"/>
          <p:cNvSpPr txBox="1">
            <a:spLocks noChangeArrowheads="1"/>
          </p:cNvSpPr>
          <p:nvPr/>
        </p:nvSpPr>
        <p:spPr bwMode="auto">
          <a:xfrm>
            <a:off x="671513" y="3962400"/>
            <a:ext cx="176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solidFill>
                  <a:srgbClr val="FF0000"/>
                </a:solidFill>
                <a:latin typeface="Times New Roman" pitchFamily="18" charset="0"/>
              </a:rPr>
              <a:t> ±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   0 0 0 0 0</a:t>
            </a:r>
          </a:p>
        </p:txBody>
      </p:sp>
      <p:sp>
        <p:nvSpPr>
          <p:cNvPr id="703552" name="Text Box 64"/>
          <p:cNvSpPr txBox="1">
            <a:spLocks noChangeArrowheads="1"/>
          </p:cNvSpPr>
          <p:nvPr/>
        </p:nvSpPr>
        <p:spPr bwMode="auto">
          <a:xfrm>
            <a:off x="776288" y="5791200"/>
            <a:ext cx="1652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+   1 1 1 1 1</a:t>
            </a:r>
          </a:p>
        </p:txBody>
      </p:sp>
      <p:sp>
        <p:nvSpPr>
          <p:cNvPr id="703553" name="Text Box 65"/>
          <p:cNvSpPr txBox="1">
            <a:spLocks noChangeArrowheads="1"/>
          </p:cNvSpPr>
          <p:nvPr/>
        </p:nvSpPr>
        <p:spPr bwMode="auto">
          <a:xfrm>
            <a:off x="5029200" y="21050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0 0 0 0 0 0</a:t>
            </a:r>
          </a:p>
        </p:txBody>
      </p:sp>
      <p:sp>
        <p:nvSpPr>
          <p:cNvPr id="703554" name="Text Box 66"/>
          <p:cNvSpPr txBox="1">
            <a:spLocks noChangeArrowheads="1"/>
          </p:cNvSpPr>
          <p:nvPr/>
        </p:nvSpPr>
        <p:spPr bwMode="auto">
          <a:xfrm>
            <a:off x="5029200" y="57912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1 1 1 1 1 1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3555" name="Text Box 67"/>
          <p:cNvSpPr txBox="1">
            <a:spLocks noChangeArrowheads="1"/>
          </p:cNvSpPr>
          <p:nvPr/>
        </p:nvSpPr>
        <p:spPr bwMode="auto">
          <a:xfrm>
            <a:off x="2971800" y="39624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0 0 0 0 0 0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3556" name="Text Box 68"/>
          <p:cNvSpPr txBox="1">
            <a:spLocks noChangeArrowheads="1"/>
          </p:cNvSpPr>
          <p:nvPr/>
        </p:nvSpPr>
        <p:spPr bwMode="auto">
          <a:xfrm>
            <a:off x="5029200" y="3962400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1 0 0 0 0 0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03557" name="Rectangle 6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sp>
        <p:nvSpPr>
          <p:cNvPr id="703558" name="AutoShape 7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5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Text Box 2"/>
          <p:cNvSpPr txBox="1">
            <a:spLocks noChangeArrowheads="1"/>
          </p:cNvSpPr>
          <p:nvPr/>
        </p:nvSpPr>
        <p:spPr bwMode="auto">
          <a:xfrm>
            <a:off x="914400" y="914400"/>
            <a:ext cx="24653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latin typeface="Times New Roman" pitchFamily="18" charset="0"/>
              </a:rPr>
              <a:t>x</a:t>
            </a:r>
            <a:r>
              <a:rPr lang="en-US" altLang="zh-CN" sz="3200">
                <a:latin typeface="Times New Roman" pitchFamily="18" charset="0"/>
              </a:rPr>
              <a:t> = 0 </a:t>
            </a:r>
            <a:r>
              <a:rPr lang="zh-CN" altLang="en-US" sz="3200">
                <a:latin typeface="Times New Roman" pitchFamily="18" charset="0"/>
              </a:rPr>
              <a:t>时</a:t>
            </a:r>
          </a:p>
        </p:txBody>
      </p:sp>
      <p:sp>
        <p:nvSpPr>
          <p:cNvPr id="704515" name="Text Box 3"/>
          <p:cNvSpPr txBox="1">
            <a:spLocks noChangeArrowheads="1"/>
          </p:cNvSpPr>
          <p:nvPr/>
        </p:nvSpPr>
        <p:spPr bwMode="auto">
          <a:xfrm>
            <a:off x="3336925" y="914400"/>
            <a:ext cx="25415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[+0]</a:t>
            </a:r>
            <a:r>
              <a:rPr lang="zh-CN" altLang="en-US" sz="2800" baseline="-25000">
                <a:latin typeface="Times New Roman" pitchFamily="18" charset="0"/>
              </a:rPr>
              <a:t>移</a:t>
            </a:r>
            <a:r>
              <a:rPr lang="zh-CN" altLang="en-US" sz="3200">
                <a:latin typeface="Times New Roman" pitchFamily="18" charset="0"/>
              </a:rPr>
              <a:t> = 2</a:t>
            </a:r>
            <a:r>
              <a:rPr lang="zh-CN" altLang="en-US" sz="3200" baseline="40000">
                <a:latin typeface="Times New Roman" pitchFamily="18" charset="0"/>
              </a:rPr>
              <a:t>5</a:t>
            </a:r>
            <a:r>
              <a:rPr lang="zh-CN" altLang="en-US" sz="3200">
                <a:latin typeface="Times New Roman" pitchFamily="18" charset="0"/>
              </a:rPr>
              <a:t> + 0</a:t>
            </a:r>
          </a:p>
        </p:txBody>
      </p:sp>
      <p:sp>
        <p:nvSpPr>
          <p:cNvPr id="704516" name="Text Box 4"/>
          <p:cNvSpPr txBox="1">
            <a:spLocks noChangeArrowheads="1"/>
          </p:cNvSpPr>
          <p:nvPr/>
        </p:nvSpPr>
        <p:spPr bwMode="auto">
          <a:xfrm>
            <a:off x="914400" y="3200400"/>
            <a:ext cx="24876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5 </a:t>
            </a:r>
            <a:r>
              <a:rPr lang="zh-CN" altLang="en-US" sz="3200">
                <a:latin typeface="Times New Roman" pitchFamily="18" charset="0"/>
              </a:rPr>
              <a:t>时</a:t>
            </a: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2346325" y="4667250"/>
            <a:ext cx="538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可见，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最小真值的移码为全 0</a:t>
            </a: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381000" y="15240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(4) 移码的特点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1685925" y="5334000"/>
            <a:ext cx="46720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用移码表示浮点数的阶码</a:t>
            </a:r>
          </a:p>
        </p:txBody>
      </p:sp>
      <p:sp>
        <p:nvSpPr>
          <p:cNvPr id="704520" name="Text Box 8"/>
          <p:cNvSpPr txBox="1">
            <a:spLocks noChangeArrowheads="1"/>
          </p:cNvSpPr>
          <p:nvPr/>
        </p:nvSpPr>
        <p:spPr bwMode="auto">
          <a:xfrm>
            <a:off x="1701800" y="5913438"/>
            <a:ext cx="5895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能方便地判断浮点数的阶码大小</a:t>
            </a:r>
          </a:p>
        </p:txBody>
      </p:sp>
      <p:sp>
        <p:nvSpPr>
          <p:cNvPr id="704521" name="Text Box 9"/>
          <p:cNvSpPr txBox="1">
            <a:spLocks noChangeArrowheads="1"/>
          </p:cNvSpPr>
          <p:nvPr/>
        </p:nvSpPr>
        <p:spPr bwMode="auto">
          <a:xfrm>
            <a:off x="5943600" y="914400"/>
            <a:ext cx="18383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1,00000</a:t>
            </a:r>
          </a:p>
        </p:txBody>
      </p:sp>
      <p:sp>
        <p:nvSpPr>
          <p:cNvPr id="704522" name="Text Box 10"/>
          <p:cNvSpPr txBox="1">
            <a:spLocks noChangeArrowheads="1"/>
          </p:cNvSpPr>
          <p:nvPr/>
        </p:nvSpPr>
        <p:spPr bwMode="auto">
          <a:xfrm>
            <a:off x="5943600" y="1477963"/>
            <a:ext cx="18383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1,00000</a:t>
            </a:r>
          </a:p>
        </p:txBody>
      </p:sp>
      <p:sp>
        <p:nvSpPr>
          <p:cNvPr id="704523" name="Text Box 11"/>
          <p:cNvSpPr txBox="1">
            <a:spLocks noChangeArrowheads="1"/>
          </p:cNvSpPr>
          <p:nvPr/>
        </p:nvSpPr>
        <p:spPr bwMode="auto">
          <a:xfrm>
            <a:off x="6645275" y="3840163"/>
            <a:ext cx="2174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  000000</a:t>
            </a:r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352800" y="1530350"/>
            <a:ext cx="2281238" cy="579438"/>
            <a:chOff x="2112" y="964"/>
            <a:chExt cx="1437" cy="365"/>
          </a:xfrm>
        </p:grpSpPr>
        <p:sp>
          <p:nvSpPr>
            <p:cNvPr id="704526" name="Text Box 14"/>
            <p:cNvSpPr txBox="1">
              <a:spLocks noChangeArrowheads="1"/>
            </p:cNvSpPr>
            <p:nvPr/>
          </p:nvSpPr>
          <p:spPr bwMode="auto">
            <a:xfrm>
              <a:off x="2112" y="964"/>
              <a:ext cx="143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  0]</a:t>
              </a:r>
              <a:r>
                <a:rPr lang="zh-CN" altLang="en-US" sz="2800" baseline="-25000">
                  <a:latin typeface="Times New Roman" pitchFamily="18" charset="0"/>
                </a:rPr>
                <a:t>移</a:t>
              </a:r>
              <a:r>
                <a:rPr lang="zh-CN" altLang="en-US" sz="3200">
                  <a:latin typeface="Times New Roman" pitchFamily="18" charset="0"/>
                </a:rPr>
                <a:t> =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  <a:r>
                <a:rPr lang="zh-CN" altLang="en-US" sz="3200">
                  <a:latin typeface="Times New Roman" pitchFamily="18" charset="0"/>
                </a:rPr>
                <a:t>  0</a:t>
              </a:r>
            </a:p>
          </p:txBody>
        </p:sp>
        <p:sp>
          <p:nvSpPr>
            <p:cNvPr id="704527" name="Line 15"/>
            <p:cNvSpPr>
              <a:spLocks noChangeShapeType="1"/>
            </p:cNvSpPr>
            <p:nvPr/>
          </p:nvSpPr>
          <p:spPr bwMode="auto">
            <a:xfrm>
              <a:off x="2245" y="116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4528" name="Line 16"/>
            <p:cNvSpPr>
              <a:spLocks noChangeShapeType="1"/>
            </p:cNvSpPr>
            <p:nvPr/>
          </p:nvSpPr>
          <p:spPr bwMode="auto">
            <a:xfrm>
              <a:off x="3243" y="1162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840038" y="2239963"/>
            <a:ext cx="3006725" cy="579437"/>
            <a:chOff x="2112" y="1411"/>
            <a:chExt cx="1894" cy="365"/>
          </a:xfrm>
        </p:grpSpPr>
        <p:sp>
          <p:nvSpPr>
            <p:cNvPr id="704530" name="Text Box 18"/>
            <p:cNvSpPr txBox="1">
              <a:spLocks noChangeArrowheads="1"/>
            </p:cNvSpPr>
            <p:nvPr/>
          </p:nvSpPr>
          <p:spPr bwMode="auto">
            <a:xfrm>
              <a:off x="2112" y="1411"/>
              <a:ext cx="189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∴ [+0]</a:t>
              </a:r>
              <a:r>
                <a:rPr lang="zh-CN" altLang="en-US" sz="3200" baseline="-25000">
                  <a:solidFill>
                    <a:schemeClr val="folHlink"/>
                  </a:solidFill>
                  <a:latin typeface="Times New Roman" pitchFamily="18" charset="0"/>
                </a:rPr>
                <a:t>移 </a:t>
              </a:r>
              <a:r>
                <a:rPr lang="zh-CN" altLang="en-US" sz="3200">
                  <a:solidFill>
                    <a:schemeClr val="folHlink"/>
                  </a:solidFill>
                  <a:latin typeface="Times New Roman" pitchFamily="18" charset="0"/>
                </a:rPr>
                <a:t>= [  0]</a:t>
              </a:r>
              <a:r>
                <a:rPr lang="zh-CN" altLang="en-US" sz="3200" baseline="-25000">
                  <a:solidFill>
                    <a:schemeClr val="folHlink"/>
                  </a:solidFill>
                  <a:latin typeface="Times New Roman" pitchFamily="18" charset="0"/>
                </a:rPr>
                <a:t>移</a:t>
              </a:r>
            </a:p>
          </p:txBody>
        </p:sp>
        <p:sp>
          <p:nvSpPr>
            <p:cNvPr id="704531" name="Line 19"/>
            <p:cNvSpPr>
              <a:spLocks noChangeShapeType="1"/>
            </p:cNvSpPr>
            <p:nvPr/>
          </p:nvSpPr>
          <p:spPr bwMode="auto">
            <a:xfrm>
              <a:off x="3434" y="161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286000" y="3840163"/>
            <a:ext cx="2322513" cy="579437"/>
            <a:chOff x="1440" y="2419"/>
            <a:chExt cx="1463" cy="365"/>
          </a:xfrm>
        </p:grpSpPr>
        <p:sp>
          <p:nvSpPr>
            <p:cNvPr id="704533" name="Text Box 21"/>
            <p:cNvSpPr txBox="1">
              <a:spLocks noChangeArrowheads="1"/>
            </p:cNvSpPr>
            <p:nvPr/>
          </p:nvSpPr>
          <p:spPr bwMode="auto">
            <a:xfrm>
              <a:off x="1440" y="2419"/>
              <a:ext cx="14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[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3200">
                  <a:latin typeface="Times New Roman" pitchFamily="18" charset="0"/>
                </a:rPr>
                <a:t> 100000]</a:t>
              </a:r>
              <a:r>
                <a:rPr lang="zh-CN" altLang="en-US" sz="3200" baseline="-25000">
                  <a:latin typeface="Times New Roman" pitchFamily="18" charset="0"/>
                </a:rPr>
                <a:t>移</a:t>
              </a:r>
              <a:endParaRPr lang="zh-CN" altLang="en-US" sz="3200">
                <a:latin typeface="Times New Roman" pitchFamily="18" charset="0"/>
              </a:endParaRPr>
            </a:p>
          </p:txBody>
        </p:sp>
        <p:sp>
          <p:nvSpPr>
            <p:cNvPr id="704534" name="Line 22"/>
            <p:cNvSpPr>
              <a:spLocks noChangeShapeType="1"/>
            </p:cNvSpPr>
            <p:nvPr/>
          </p:nvSpPr>
          <p:spPr bwMode="auto">
            <a:xfrm>
              <a:off x="1589" y="2614"/>
              <a:ext cx="1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438650" y="3840163"/>
            <a:ext cx="2339975" cy="579437"/>
            <a:chOff x="2796" y="2419"/>
            <a:chExt cx="1474" cy="365"/>
          </a:xfrm>
        </p:grpSpPr>
        <p:sp>
          <p:nvSpPr>
            <p:cNvPr id="704536" name="Text Box 24"/>
            <p:cNvSpPr txBox="1">
              <a:spLocks noChangeArrowheads="1"/>
            </p:cNvSpPr>
            <p:nvPr/>
          </p:nvSpPr>
          <p:spPr bwMode="auto">
            <a:xfrm>
              <a:off x="2796" y="2419"/>
              <a:ext cx="147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zh-CN" altLang="en-US" sz="3200">
                  <a:latin typeface="Times New Roman" pitchFamily="18" charset="0"/>
                </a:rPr>
                <a:t>100000</a:t>
              </a:r>
            </a:p>
          </p:txBody>
        </p:sp>
        <p:sp>
          <p:nvSpPr>
            <p:cNvPr id="704537" name="Line 25"/>
            <p:cNvSpPr>
              <a:spLocks noChangeShapeType="1"/>
            </p:cNvSpPr>
            <p:nvPr/>
          </p:nvSpPr>
          <p:spPr bwMode="auto">
            <a:xfrm>
              <a:off x="3334" y="261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3429000" y="3200400"/>
            <a:ext cx="3273425" cy="579438"/>
            <a:chOff x="2160" y="2016"/>
            <a:chExt cx="2062" cy="365"/>
          </a:xfrm>
        </p:grpSpPr>
        <p:sp>
          <p:nvSpPr>
            <p:cNvPr id="704539" name="Text Box 27"/>
            <p:cNvSpPr txBox="1">
              <a:spLocks noChangeArrowheads="1"/>
            </p:cNvSpPr>
            <p:nvPr/>
          </p:nvSpPr>
          <p:spPr bwMode="auto">
            <a:xfrm>
              <a:off x="2160" y="2016"/>
              <a:ext cx="20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最小的真值为   2</a:t>
              </a:r>
              <a:r>
                <a:rPr lang="zh-CN" altLang="en-US" sz="3200" baseline="400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704540" name="Line 28"/>
            <p:cNvSpPr>
              <a:spLocks noChangeShapeType="1"/>
            </p:cNvSpPr>
            <p:nvPr/>
          </p:nvSpPr>
          <p:spPr bwMode="auto">
            <a:xfrm>
              <a:off x="3833" y="2205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645275" y="3200400"/>
            <a:ext cx="2133600" cy="579438"/>
            <a:chOff x="4186" y="2016"/>
            <a:chExt cx="1344" cy="365"/>
          </a:xfrm>
        </p:grpSpPr>
        <p:sp>
          <p:nvSpPr>
            <p:cNvPr id="704542" name="Text Box 30"/>
            <p:cNvSpPr txBox="1">
              <a:spLocks noChangeArrowheads="1"/>
            </p:cNvSpPr>
            <p:nvPr/>
          </p:nvSpPr>
          <p:spPr bwMode="auto">
            <a:xfrm>
              <a:off x="4186" y="2016"/>
              <a:ext cx="134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3200">
                  <a:latin typeface="Times New Roman" pitchFamily="18" charset="0"/>
                </a:rPr>
                <a:t>= </a:t>
              </a:r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zh-CN" altLang="en-US" sz="3200">
                  <a:latin typeface="Times New Roman" pitchFamily="18" charset="0"/>
                </a:rPr>
                <a:t>100000</a:t>
              </a:r>
            </a:p>
          </p:txBody>
        </p:sp>
        <p:sp>
          <p:nvSpPr>
            <p:cNvPr id="704543" name="Line 31"/>
            <p:cNvSpPr>
              <a:spLocks noChangeShapeType="1"/>
            </p:cNvSpPr>
            <p:nvPr/>
          </p:nvSpPr>
          <p:spPr bwMode="auto">
            <a:xfrm>
              <a:off x="4443" y="2205"/>
              <a:ext cx="10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04544" name="AutoShape 3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zh-CN" altLang="en-US" b="1"/>
              <a:t>6.2   数的定点表示和浮点表示</a:t>
            </a:r>
          </a:p>
        </p:txBody>
      </p:sp>
      <p:sp>
        <p:nvSpPr>
          <p:cNvPr id="705539" name="Text Box 3"/>
          <p:cNvSpPr txBox="1">
            <a:spLocks noChangeArrowheads="1"/>
          </p:cNvSpPr>
          <p:nvPr/>
        </p:nvSpPr>
        <p:spPr bwMode="auto">
          <a:xfrm>
            <a:off x="593725" y="1295400"/>
            <a:ext cx="426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小数点按约定方式标出</a:t>
            </a:r>
          </a:p>
        </p:txBody>
      </p:sp>
      <p:sp>
        <p:nvSpPr>
          <p:cNvPr id="705540" name="Text Box 4"/>
          <p:cNvSpPr txBox="1">
            <a:spLocks noChangeArrowheads="1"/>
          </p:cNvSpPr>
          <p:nvPr/>
        </p:nvSpPr>
        <p:spPr bwMode="auto">
          <a:xfrm>
            <a:off x="669925" y="19050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一、定点表示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2446338"/>
            <a:ext cx="6858000" cy="1684337"/>
            <a:chOff x="816" y="1541"/>
            <a:chExt cx="4320" cy="1061"/>
          </a:xfrm>
        </p:grpSpPr>
        <p:sp>
          <p:nvSpPr>
            <p:cNvPr id="705542" name="Text Box 6"/>
            <p:cNvSpPr txBox="1">
              <a:spLocks noChangeArrowheads="1"/>
            </p:cNvSpPr>
            <p:nvPr/>
          </p:nvSpPr>
          <p:spPr bwMode="auto">
            <a:xfrm>
              <a:off x="902" y="1646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f 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5543" name="Text Box 7"/>
            <p:cNvSpPr txBox="1">
              <a:spLocks noChangeArrowheads="1"/>
            </p:cNvSpPr>
            <p:nvPr/>
          </p:nvSpPr>
          <p:spPr bwMode="auto">
            <a:xfrm>
              <a:off x="1632" y="1550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5544" name="Rectangle 8"/>
            <p:cNvSpPr>
              <a:spLocks noChangeArrowheads="1"/>
            </p:cNvSpPr>
            <p:nvPr/>
          </p:nvSpPr>
          <p:spPr bwMode="auto">
            <a:xfrm>
              <a:off x="864" y="1685"/>
              <a:ext cx="134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45" name="Line 9"/>
            <p:cNvSpPr>
              <a:spLocks noChangeShapeType="1"/>
            </p:cNvSpPr>
            <p:nvPr/>
          </p:nvSpPr>
          <p:spPr bwMode="auto">
            <a:xfrm>
              <a:off x="1200" y="1685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46" name="Line 10"/>
            <p:cNvSpPr>
              <a:spLocks noChangeShapeType="1"/>
            </p:cNvSpPr>
            <p:nvPr/>
          </p:nvSpPr>
          <p:spPr bwMode="auto">
            <a:xfrm flipV="1">
              <a:off x="1200" y="1973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47" name="Text Box 11"/>
            <p:cNvSpPr txBox="1">
              <a:spLocks noChangeArrowheads="1"/>
            </p:cNvSpPr>
            <p:nvPr/>
          </p:nvSpPr>
          <p:spPr bwMode="auto">
            <a:xfrm>
              <a:off x="875" y="1992"/>
              <a:ext cx="30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05548" name="Text Box 12"/>
            <p:cNvSpPr txBox="1">
              <a:spLocks noChangeArrowheads="1"/>
            </p:cNvSpPr>
            <p:nvPr/>
          </p:nvSpPr>
          <p:spPr bwMode="auto">
            <a:xfrm>
              <a:off x="1352" y="20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705549" name="Text Box 13"/>
            <p:cNvSpPr txBox="1">
              <a:spLocks noChangeArrowheads="1"/>
            </p:cNvSpPr>
            <p:nvPr/>
          </p:nvSpPr>
          <p:spPr bwMode="auto">
            <a:xfrm>
              <a:off x="816" y="2352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05550" name="Text Box 14"/>
            <p:cNvSpPr txBox="1">
              <a:spLocks noChangeArrowheads="1"/>
            </p:cNvSpPr>
            <p:nvPr/>
          </p:nvSpPr>
          <p:spPr bwMode="auto">
            <a:xfrm>
              <a:off x="3292" y="1637"/>
              <a:ext cx="13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f  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1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baseline="-25000">
                  <a:latin typeface="Times New Roman" pitchFamily="18" charset="0"/>
                </a:rPr>
                <a:t>2</a:t>
              </a:r>
              <a:r>
                <a:rPr lang="en-US" altLang="zh-CN" sz="2800">
                  <a:latin typeface="Times New Roman" pitchFamily="18" charset="0"/>
                </a:rPr>
                <a:t>     </a:t>
              </a:r>
              <a:r>
                <a:rPr lang="en-US" altLang="zh-CN" sz="2800" i="1">
                  <a:latin typeface="Times New Roman" pitchFamily="18" charset="0"/>
                </a:rPr>
                <a:t>S</a:t>
              </a:r>
              <a:r>
                <a:rPr lang="en-US" altLang="zh-CN" sz="2800" i="1" baseline="-2500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05551" name="Text Box 15"/>
            <p:cNvSpPr txBox="1">
              <a:spLocks noChangeArrowheads="1"/>
            </p:cNvSpPr>
            <p:nvPr/>
          </p:nvSpPr>
          <p:spPr bwMode="auto">
            <a:xfrm>
              <a:off x="4022" y="1541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705552" name="Rectangle 16"/>
            <p:cNvSpPr>
              <a:spLocks noChangeArrowheads="1"/>
            </p:cNvSpPr>
            <p:nvPr/>
          </p:nvSpPr>
          <p:spPr bwMode="auto">
            <a:xfrm>
              <a:off x="3254" y="1676"/>
              <a:ext cx="1344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3" name="Line 17"/>
            <p:cNvSpPr>
              <a:spLocks noChangeShapeType="1"/>
            </p:cNvSpPr>
            <p:nvPr/>
          </p:nvSpPr>
          <p:spPr bwMode="auto">
            <a:xfrm>
              <a:off x="3590" y="16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54" name="Line 18"/>
            <p:cNvSpPr>
              <a:spLocks noChangeShapeType="1"/>
            </p:cNvSpPr>
            <p:nvPr/>
          </p:nvSpPr>
          <p:spPr bwMode="auto">
            <a:xfrm flipV="1">
              <a:off x="4599" y="1964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5555" name="Text Box 19"/>
            <p:cNvSpPr txBox="1">
              <a:spLocks noChangeArrowheads="1"/>
            </p:cNvSpPr>
            <p:nvPr/>
          </p:nvSpPr>
          <p:spPr bwMode="auto">
            <a:xfrm>
              <a:off x="3265" y="1983"/>
              <a:ext cx="308" cy="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数符</a:t>
              </a:r>
            </a:p>
          </p:txBody>
        </p:sp>
        <p:sp>
          <p:nvSpPr>
            <p:cNvPr id="705556" name="Text Box 20"/>
            <p:cNvSpPr txBox="1">
              <a:spLocks noChangeArrowheads="1"/>
            </p:cNvSpPr>
            <p:nvPr/>
          </p:nvSpPr>
          <p:spPr bwMode="auto">
            <a:xfrm>
              <a:off x="3696" y="2059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数值部分</a:t>
              </a:r>
            </a:p>
          </p:txBody>
        </p:sp>
        <p:sp>
          <p:nvSpPr>
            <p:cNvPr id="705557" name="Text Box 21"/>
            <p:cNvSpPr txBox="1">
              <a:spLocks noChangeArrowheads="1"/>
            </p:cNvSpPr>
            <p:nvPr/>
          </p:nvSpPr>
          <p:spPr bwMode="auto">
            <a:xfrm>
              <a:off x="4215" y="2348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  <p:sp>
          <p:nvSpPr>
            <p:cNvPr id="705558" name="AutoShape 22"/>
            <p:cNvSpPr>
              <a:spLocks/>
            </p:cNvSpPr>
            <p:nvPr/>
          </p:nvSpPr>
          <p:spPr bwMode="auto">
            <a:xfrm rot="16200000">
              <a:off x="16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59" name="AutoShape 23"/>
            <p:cNvSpPr>
              <a:spLocks/>
            </p:cNvSpPr>
            <p:nvPr/>
          </p:nvSpPr>
          <p:spPr bwMode="auto">
            <a:xfrm rot="16200000">
              <a:off x="4056" y="1517"/>
              <a:ext cx="96" cy="1008"/>
            </a:xfrm>
            <a:prstGeom prst="leftBrace">
              <a:avLst>
                <a:gd name="adj1" fmla="val 875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5560" name="Text Box 24"/>
            <p:cNvSpPr txBox="1">
              <a:spLocks noChangeArrowheads="1"/>
            </p:cNvSpPr>
            <p:nvPr/>
          </p:nvSpPr>
          <p:spPr bwMode="auto">
            <a:xfrm>
              <a:off x="2534" y="1665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或</a:t>
              </a:r>
            </a:p>
          </p:txBody>
        </p:sp>
      </p:grpSp>
      <p:sp>
        <p:nvSpPr>
          <p:cNvPr id="705561" name="Text Box 25"/>
          <p:cNvSpPr txBox="1">
            <a:spLocks noChangeArrowheads="1"/>
          </p:cNvSpPr>
          <p:nvPr/>
        </p:nvSpPr>
        <p:spPr bwMode="auto">
          <a:xfrm>
            <a:off x="593725" y="4311650"/>
            <a:ext cx="125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定点机</a:t>
            </a:r>
          </a:p>
        </p:txBody>
      </p:sp>
      <p:sp>
        <p:nvSpPr>
          <p:cNvPr id="705562" name="Text Box 26"/>
          <p:cNvSpPr txBox="1">
            <a:spLocks noChangeArrowheads="1"/>
          </p:cNvSpPr>
          <p:nvPr/>
        </p:nvSpPr>
        <p:spPr bwMode="auto">
          <a:xfrm>
            <a:off x="2754313" y="43116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小数定点机</a:t>
            </a:r>
          </a:p>
        </p:txBody>
      </p:sp>
      <p:sp>
        <p:nvSpPr>
          <p:cNvPr id="705563" name="Text Box 27"/>
          <p:cNvSpPr txBox="1">
            <a:spLocks noChangeArrowheads="1"/>
          </p:cNvSpPr>
          <p:nvPr/>
        </p:nvSpPr>
        <p:spPr bwMode="auto">
          <a:xfrm>
            <a:off x="6030913" y="431165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整数定点机</a:t>
            </a:r>
          </a:p>
        </p:txBody>
      </p:sp>
      <p:sp>
        <p:nvSpPr>
          <p:cNvPr id="705564" name="Text Box 28"/>
          <p:cNvSpPr txBox="1">
            <a:spLocks noChangeArrowheads="1"/>
          </p:cNvSpPr>
          <p:nvPr/>
        </p:nvSpPr>
        <p:spPr bwMode="auto">
          <a:xfrm>
            <a:off x="593725" y="48958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原码</a:t>
            </a:r>
          </a:p>
        </p:txBody>
      </p:sp>
      <p:sp>
        <p:nvSpPr>
          <p:cNvPr id="705565" name="Text Box 29"/>
          <p:cNvSpPr txBox="1">
            <a:spLocks noChangeArrowheads="1"/>
          </p:cNvSpPr>
          <p:nvPr/>
        </p:nvSpPr>
        <p:spPr bwMode="auto">
          <a:xfrm>
            <a:off x="593725" y="54800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补码</a:t>
            </a:r>
          </a:p>
        </p:txBody>
      </p:sp>
      <p:sp>
        <p:nvSpPr>
          <p:cNvPr id="705566" name="Text Box 30"/>
          <p:cNvSpPr txBox="1">
            <a:spLocks noChangeArrowheads="1"/>
          </p:cNvSpPr>
          <p:nvPr/>
        </p:nvSpPr>
        <p:spPr bwMode="auto">
          <a:xfrm>
            <a:off x="593725" y="60642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反码</a:t>
            </a:r>
          </a:p>
        </p:txBody>
      </p:sp>
      <p:sp>
        <p:nvSpPr>
          <p:cNvPr id="705567" name="Text Box 31"/>
          <p:cNvSpPr txBox="1">
            <a:spLocks noChangeArrowheads="1"/>
          </p:cNvSpPr>
          <p:nvPr/>
        </p:nvSpPr>
        <p:spPr bwMode="auto">
          <a:xfrm>
            <a:off x="2057400" y="4895850"/>
            <a:ext cx="325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zh-CN" altLang="en-US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68" name="Text Box 32"/>
          <p:cNvSpPr txBox="1">
            <a:spLocks noChangeArrowheads="1"/>
          </p:cNvSpPr>
          <p:nvPr/>
        </p:nvSpPr>
        <p:spPr bwMode="auto">
          <a:xfrm>
            <a:off x="5635625" y="4895850"/>
            <a:ext cx="3127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69" name="Text Box 33"/>
          <p:cNvSpPr txBox="1">
            <a:spLocks noChangeArrowheads="1"/>
          </p:cNvSpPr>
          <p:nvPr/>
        </p:nvSpPr>
        <p:spPr bwMode="auto">
          <a:xfrm>
            <a:off x="2960688" y="548005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1</a:t>
            </a:r>
            <a:r>
              <a:rPr lang="en-US" altLang="zh-CN" sz="2800">
                <a:latin typeface="Times New Roman" pitchFamily="18" charset="0"/>
              </a:rPr>
              <a:t>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70" name="Text Box 34"/>
          <p:cNvSpPr txBox="1">
            <a:spLocks noChangeArrowheads="1"/>
          </p:cNvSpPr>
          <p:nvPr/>
        </p:nvSpPr>
        <p:spPr bwMode="auto">
          <a:xfrm>
            <a:off x="6283325" y="5480050"/>
            <a:ext cx="350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71" name="Text Box 35"/>
          <p:cNvSpPr txBox="1">
            <a:spLocks noChangeArrowheads="1"/>
          </p:cNvSpPr>
          <p:nvPr/>
        </p:nvSpPr>
        <p:spPr bwMode="auto">
          <a:xfrm>
            <a:off x="2057400" y="6064250"/>
            <a:ext cx="3257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 2</a:t>
            </a:r>
            <a:r>
              <a:rPr lang="zh-CN" altLang="en-US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 ~ +(1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2</a:t>
            </a:r>
            <a:r>
              <a:rPr lang="en-US" altLang="zh-CN" sz="2800" baseline="40000">
                <a:latin typeface="Times New Roman" pitchFamily="18" charset="0"/>
              </a:rPr>
              <a:t>-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>
                <a:latin typeface="Times New Roman" pitchFamily="18" charset="0"/>
              </a:rPr>
              <a:t>)</a:t>
            </a:r>
          </a:p>
        </p:txBody>
      </p:sp>
      <p:sp>
        <p:nvSpPr>
          <p:cNvPr id="705572" name="Text Box 36"/>
          <p:cNvSpPr txBox="1">
            <a:spLocks noChangeArrowheads="1"/>
          </p:cNvSpPr>
          <p:nvPr/>
        </p:nvSpPr>
        <p:spPr bwMode="auto">
          <a:xfrm>
            <a:off x="5653088" y="6064250"/>
            <a:ext cx="350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800">
                <a:latin typeface="Times New Roman" pitchFamily="18" charset="0"/>
              </a:rPr>
              <a:t>(2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 baseline="4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1) ~ +( 2</a:t>
            </a:r>
            <a:r>
              <a:rPr lang="en-US" altLang="zh-CN" sz="2800" i="1" baseline="40000">
                <a:latin typeface="Times New Roman" pitchFamily="18" charset="0"/>
              </a:rPr>
              <a:t>n</a:t>
            </a:r>
            <a:r>
              <a:rPr lang="en-US" altLang="zh-CN" sz="2800" baseline="30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800">
                <a:latin typeface="Times New Roman" pitchFamily="18" charset="0"/>
              </a:rPr>
              <a:t> 1)</a:t>
            </a:r>
          </a:p>
        </p:txBody>
      </p:sp>
      <p:sp>
        <p:nvSpPr>
          <p:cNvPr id="705573" name="AutoShape 3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Text Box 2"/>
          <p:cNvSpPr txBox="1">
            <a:spLocks noChangeArrowheads="1"/>
          </p:cNvSpPr>
          <p:nvPr/>
        </p:nvSpPr>
        <p:spPr bwMode="auto">
          <a:xfrm>
            <a:off x="669925" y="244475"/>
            <a:ext cx="2936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二、浮点表示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57350" y="1020763"/>
            <a:ext cx="5632450" cy="579437"/>
            <a:chOff x="1044" y="643"/>
            <a:chExt cx="3548" cy="365"/>
          </a:xfrm>
        </p:grpSpPr>
        <p:sp>
          <p:nvSpPr>
            <p:cNvPr id="706564" name="Text Box 4"/>
            <p:cNvSpPr txBox="1">
              <a:spLocks noChangeArrowheads="1"/>
            </p:cNvSpPr>
            <p:nvPr/>
          </p:nvSpPr>
          <p:spPr bwMode="auto">
            <a:xfrm>
              <a:off x="1044" y="643"/>
              <a:ext cx="10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3200">
                  <a:solidFill>
                    <a:schemeClr val="folHlink"/>
                  </a:solidFill>
                  <a:latin typeface="Times New Roman" pitchFamily="18" charset="0"/>
                </a:rPr>
                <a:t> = </a:t>
              </a: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×</a:t>
              </a:r>
              <a:r>
                <a:rPr lang="en-US" altLang="zh-CN" sz="3200" i="1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3200" i="1" baseline="30000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706565" name="Text Box 5"/>
            <p:cNvSpPr txBox="1">
              <a:spLocks noChangeArrowheads="1"/>
            </p:cNvSpPr>
            <p:nvPr/>
          </p:nvSpPr>
          <p:spPr bwMode="auto">
            <a:xfrm>
              <a:off x="2676" y="676"/>
              <a:ext cx="19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浮点数的一般形式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57350" y="1614488"/>
            <a:ext cx="5230813" cy="519112"/>
            <a:chOff x="1044" y="1017"/>
            <a:chExt cx="3295" cy="327"/>
          </a:xfrm>
        </p:grpSpPr>
        <p:sp>
          <p:nvSpPr>
            <p:cNvPr id="706567" name="Text Box 7"/>
            <p:cNvSpPr txBox="1">
              <a:spLocks noChangeArrowheads="1"/>
            </p:cNvSpPr>
            <p:nvPr/>
          </p:nvSpPr>
          <p:spPr bwMode="auto">
            <a:xfrm>
              <a:off x="1044" y="1017"/>
              <a:ext cx="7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S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尾数</a:t>
              </a:r>
            </a:p>
          </p:txBody>
        </p:sp>
        <p:sp>
          <p:nvSpPr>
            <p:cNvPr id="706568" name="Text Box 8"/>
            <p:cNvSpPr txBox="1">
              <a:spLocks noChangeArrowheads="1"/>
            </p:cNvSpPr>
            <p:nvPr/>
          </p:nvSpPr>
          <p:spPr bwMode="auto">
            <a:xfrm>
              <a:off x="1915" y="1017"/>
              <a:ext cx="6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j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阶码</a:t>
              </a:r>
            </a:p>
          </p:txBody>
        </p:sp>
        <p:sp>
          <p:nvSpPr>
            <p:cNvPr id="706569" name="Text Box 9"/>
            <p:cNvSpPr txBox="1">
              <a:spLocks noChangeArrowheads="1"/>
            </p:cNvSpPr>
            <p:nvPr/>
          </p:nvSpPr>
          <p:spPr bwMode="auto">
            <a:xfrm>
              <a:off x="2736" y="1017"/>
              <a:ext cx="16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r</a:t>
              </a: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基数（基值）</a:t>
              </a:r>
            </a:p>
          </p:txBody>
        </p:sp>
      </p:grpSp>
      <p:sp>
        <p:nvSpPr>
          <p:cNvPr id="706570" name="Text Box 10"/>
          <p:cNvSpPr txBox="1">
            <a:spLocks noChangeArrowheads="1"/>
          </p:cNvSpPr>
          <p:nvPr/>
        </p:nvSpPr>
        <p:spPr bwMode="auto">
          <a:xfrm>
            <a:off x="1676400" y="2286000"/>
            <a:ext cx="6115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计算机中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3200">
                <a:latin typeface="Times New Roman" pitchFamily="18" charset="0"/>
              </a:rPr>
              <a:t> </a:t>
            </a:r>
            <a:r>
              <a:rPr lang="zh-CN" altLang="en-US" sz="3200">
                <a:latin typeface="Times New Roman" pitchFamily="18" charset="0"/>
              </a:rPr>
              <a:t>取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2、4、8、16</a:t>
            </a:r>
            <a:r>
              <a:rPr lang="zh-CN" altLang="en-US" sz="3200">
                <a:latin typeface="Times New Roman" pitchFamily="18" charset="0"/>
              </a:rPr>
              <a:t> 等</a:t>
            </a:r>
          </a:p>
        </p:txBody>
      </p:sp>
      <p:sp>
        <p:nvSpPr>
          <p:cNvPr id="706571" name="Text Box 11"/>
          <p:cNvSpPr txBox="1">
            <a:spLocks noChangeArrowheads="1"/>
          </p:cNvSpPr>
          <p:nvPr/>
        </p:nvSpPr>
        <p:spPr bwMode="auto">
          <a:xfrm>
            <a:off x="1657350" y="2971800"/>
            <a:ext cx="1489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当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= 2</a:t>
            </a:r>
          </a:p>
        </p:txBody>
      </p:sp>
      <p:sp>
        <p:nvSpPr>
          <p:cNvPr id="706572" name="Text Box 12"/>
          <p:cNvSpPr txBox="1">
            <a:spLocks noChangeArrowheads="1"/>
          </p:cNvSpPr>
          <p:nvPr/>
        </p:nvSpPr>
        <p:spPr bwMode="auto">
          <a:xfrm>
            <a:off x="3657600" y="2873375"/>
            <a:ext cx="2259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latin typeface="Times New Roman" pitchFamily="18" charset="0"/>
              </a:rPr>
              <a:t>N</a:t>
            </a:r>
            <a:r>
              <a:rPr lang="en-US" altLang="zh-CN" sz="3200">
                <a:latin typeface="Times New Roman" pitchFamily="18" charset="0"/>
              </a:rPr>
              <a:t> = 11</a:t>
            </a:r>
            <a:r>
              <a:rPr lang="en-US" altLang="zh-CN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en-US" altLang="zh-CN" sz="3200">
                <a:latin typeface="Times New Roman" pitchFamily="18" charset="0"/>
              </a:rPr>
              <a:t>0101</a:t>
            </a:r>
          </a:p>
        </p:txBody>
      </p:sp>
      <p:sp>
        <p:nvSpPr>
          <p:cNvPr id="706573" name="Text Box 13"/>
          <p:cNvSpPr txBox="1">
            <a:spLocks noChangeArrowheads="1"/>
          </p:cNvSpPr>
          <p:nvPr/>
        </p:nvSpPr>
        <p:spPr bwMode="auto">
          <a:xfrm>
            <a:off x="4038600" y="3357563"/>
            <a:ext cx="3011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110101×2</a:t>
            </a:r>
            <a:r>
              <a:rPr lang="zh-CN" altLang="en-US" sz="3200" baseline="40000">
                <a:latin typeface="Times New Roman" pitchFamily="18" charset="0"/>
              </a:rPr>
              <a:t>10 </a:t>
            </a:r>
          </a:p>
        </p:txBody>
      </p:sp>
      <p:sp>
        <p:nvSpPr>
          <p:cNvPr id="706574" name="Text Box 14"/>
          <p:cNvSpPr txBox="1">
            <a:spLocks noChangeArrowheads="1"/>
          </p:cNvSpPr>
          <p:nvPr/>
        </p:nvSpPr>
        <p:spPr bwMode="auto">
          <a:xfrm>
            <a:off x="4054475" y="3841750"/>
            <a:ext cx="26749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10101×2</a:t>
            </a:r>
            <a:r>
              <a:rPr lang="zh-CN" altLang="en-US" sz="3200" baseline="40000">
                <a:latin typeface="Times New Roman" pitchFamily="18" charset="0"/>
              </a:rPr>
              <a:t>1 </a:t>
            </a:r>
          </a:p>
        </p:txBody>
      </p:sp>
      <p:sp>
        <p:nvSpPr>
          <p:cNvPr id="706575" name="Text Box 15"/>
          <p:cNvSpPr txBox="1">
            <a:spLocks noChangeArrowheads="1"/>
          </p:cNvSpPr>
          <p:nvPr/>
        </p:nvSpPr>
        <p:spPr bwMode="auto">
          <a:xfrm>
            <a:off x="4054475" y="4325938"/>
            <a:ext cx="28971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1101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01×2</a:t>
            </a:r>
            <a:r>
              <a:rPr lang="zh-CN" altLang="en-US" sz="3200" baseline="40000">
                <a:latin typeface="Times New Roman" pitchFamily="18" charset="0"/>
              </a:rPr>
              <a:t>-10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sp>
        <p:nvSpPr>
          <p:cNvPr id="706576" name="Text Box 16"/>
          <p:cNvSpPr txBox="1">
            <a:spLocks noChangeArrowheads="1"/>
          </p:cNvSpPr>
          <p:nvPr/>
        </p:nvSpPr>
        <p:spPr bwMode="auto">
          <a:xfrm>
            <a:off x="4054475" y="4808538"/>
            <a:ext cx="35528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= 0</a:t>
            </a:r>
            <a:r>
              <a:rPr lang="zh-CN" altLang="en-US" sz="4000">
                <a:solidFill>
                  <a:schemeClr val="folHlink"/>
                </a:solidFill>
                <a:latin typeface="Times New Roman" pitchFamily="18" charset="0"/>
              </a:rPr>
              <a:t>.</a:t>
            </a:r>
            <a:r>
              <a:rPr lang="zh-CN" altLang="en-US" sz="3200">
                <a:latin typeface="Times New Roman" pitchFamily="18" charset="0"/>
              </a:rPr>
              <a:t>00110101×2</a:t>
            </a:r>
            <a:r>
              <a:rPr lang="zh-CN" altLang="en-US" sz="3200" baseline="40000">
                <a:latin typeface="Times New Roman" pitchFamily="18" charset="0"/>
              </a:rPr>
              <a:t>100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sp>
        <p:nvSpPr>
          <p:cNvPr id="706577" name="Text Box 17"/>
          <p:cNvSpPr txBox="1">
            <a:spLocks noChangeArrowheads="1"/>
          </p:cNvSpPr>
          <p:nvPr/>
        </p:nvSpPr>
        <p:spPr bwMode="auto">
          <a:xfrm>
            <a:off x="1355725" y="5581650"/>
            <a:ext cx="69500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计算机中    </a:t>
            </a: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小数、可正可负</a:t>
            </a:r>
          </a:p>
        </p:txBody>
      </p:sp>
      <p:sp>
        <p:nvSpPr>
          <p:cNvPr id="706578" name="Text Box 18"/>
          <p:cNvSpPr txBox="1">
            <a:spLocks noChangeArrowheads="1"/>
          </p:cNvSpPr>
          <p:nvPr/>
        </p:nvSpPr>
        <p:spPr bwMode="auto">
          <a:xfrm>
            <a:off x="3484563" y="6115050"/>
            <a:ext cx="43640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32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3200">
                <a:solidFill>
                  <a:schemeClr val="folHlink"/>
                </a:solidFill>
                <a:latin typeface="Times New Roman" pitchFamily="18" charset="0"/>
              </a:rPr>
              <a:t>   </a:t>
            </a: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整数、可正可负</a:t>
            </a:r>
          </a:p>
        </p:txBody>
      </p:sp>
      <p:sp>
        <p:nvSpPr>
          <p:cNvPr id="706579" name="Text Box 19"/>
          <p:cNvSpPr txBox="1">
            <a:spLocks noChangeArrowheads="1"/>
          </p:cNvSpPr>
          <p:nvPr/>
        </p:nvSpPr>
        <p:spPr bwMode="auto">
          <a:xfrm>
            <a:off x="3730625" y="3505200"/>
            <a:ext cx="552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6580" name="Text Box 20"/>
          <p:cNvSpPr txBox="1">
            <a:spLocks noChangeArrowheads="1"/>
          </p:cNvSpPr>
          <p:nvPr/>
        </p:nvSpPr>
        <p:spPr bwMode="auto">
          <a:xfrm>
            <a:off x="3749675" y="4967288"/>
            <a:ext cx="552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ü"/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6581" name="Text Box 21"/>
          <p:cNvSpPr txBox="1">
            <a:spLocks noChangeArrowheads="1"/>
          </p:cNvSpPr>
          <p:nvPr/>
        </p:nvSpPr>
        <p:spPr bwMode="auto">
          <a:xfrm>
            <a:off x="7026275" y="3443288"/>
            <a:ext cx="161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规格化数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621463" y="2879725"/>
            <a:ext cx="2309812" cy="930275"/>
            <a:chOff x="4171" y="1814"/>
            <a:chExt cx="1455" cy="586"/>
          </a:xfrm>
        </p:grpSpPr>
        <p:sp>
          <p:nvSpPr>
            <p:cNvPr id="706583" name="AutoShape 23"/>
            <p:cNvSpPr>
              <a:spLocks noChangeArrowheads="1"/>
            </p:cNvSpPr>
            <p:nvPr/>
          </p:nvSpPr>
          <p:spPr bwMode="auto">
            <a:xfrm>
              <a:off x="4171" y="2160"/>
              <a:ext cx="227" cy="240"/>
            </a:xfrm>
            <a:prstGeom prst="wedgeRoundRectCallout">
              <a:avLst>
                <a:gd name="adj1" fmla="val 145153"/>
                <a:gd name="adj2" fmla="val -105000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spcBef>
                  <a:spcPct val="0"/>
                </a:spcBef>
              </a:pP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706584" name="Text Box 24"/>
            <p:cNvSpPr txBox="1">
              <a:spLocks noChangeArrowheads="1"/>
            </p:cNvSpPr>
            <p:nvPr/>
          </p:nvSpPr>
          <p:spPr bwMode="auto">
            <a:xfrm>
              <a:off x="4570" y="1814"/>
              <a:ext cx="10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itchFamily="18" charset="0"/>
                </a:rPr>
                <a:t>二进制表示</a:t>
              </a:r>
            </a:p>
          </p:txBody>
        </p:sp>
      </p:grpSp>
      <p:sp>
        <p:nvSpPr>
          <p:cNvPr id="706585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06586" name="AutoShape 2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4311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1. 浮点数的表示形式</a:t>
            </a:r>
          </a:p>
        </p:txBody>
      </p:sp>
      <p:sp>
        <p:nvSpPr>
          <p:cNvPr id="707587" name="Text Box 3"/>
          <p:cNvSpPr txBox="1">
            <a:spLocks noChangeArrowheads="1"/>
          </p:cNvSpPr>
          <p:nvPr/>
        </p:nvSpPr>
        <p:spPr bwMode="auto">
          <a:xfrm>
            <a:off x="1598613" y="4010025"/>
            <a:ext cx="377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S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lang="en-US" altLang="zh-CN" sz="2400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代表浮点数的符号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1598613" y="46482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             </a:t>
            </a:r>
            <a:r>
              <a:rPr lang="zh-CN" altLang="en-US" sz="2400">
                <a:latin typeface="Times New Roman" pitchFamily="18" charset="0"/>
              </a:rPr>
              <a:t>其位数反映浮点数的精度</a:t>
            </a:r>
          </a:p>
        </p:txBody>
      </p:sp>
      <p:sp>
        <p:nvSpPr>
          <p:cNvPr id="707589" name="Text Box 5"/>
          <p:cNvSpPr txBox="1">
            <a:spLocks noChangeArrowheads="1"/>
          </p:cNvSpPr>
          <p:nvPr/>
        </p:nvSpPr>
        <p:spPr bwMode="auto">
          <a:xfrm>
            <a:off x="1598613" y="5286375"/>
            <a:ext cx="5318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          </a:t>
            </a:r>
            <a:r>
              <a:rPr lang="zh-CN" altLang="en-US" sz="2400">
                <a:latin typeface="Times New Roman" pitchFamily="18" charset="0"/>
              </a:rPr>
              <a:t>其位数反映浮点数的表示范围</a:t>
            </a:r>
          </a:p>
        </p:txBody>
      </p:sp>
      <p:sp>
        <p:nvSpPr>
          <p:cNvPr id="707590" name="Text Box 6"/>
          <p:cNvSpPr txBox="1">
            <a:spLocks noChangeArrowheads="1"/>
          </p:cNvSpPr>
          <p:nvPr/>
        </p:nvSpPr>
        <p:spPr bwMode="auto">
          <a:xfrm>
            <a:off x="1598613" y="5924550"/>
            <a:ext cx="609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sz="2400" baseline="-25000">
                <a:solidFill>
                  <a:schemeClr val="folHlink"/>
                </a:solidFill>
                <a:latin typeface="Times New Roman" pitchFamily="18" charset="0"/>
              </a:rPr>
              <a:t>f</a:t>
            </a:r>
            <a:r>
              <a:rPr lang="en-US" altLang="zh-CN" sz="2400" i="1" baseline="-25000">
                <a:latin typeface="Times New Roman" pitchFamily="18" charset="0"/>
              </a:rPr>
              <a:t>  </a:t>
            </a:r>
            <a:r>
              <a:rPr lang="zh-CN" altLang="en-US" sz="2400">
                <a:latin typeface="Times New Roman" pitchFamily="18" charset="0"/>
              </a:rPr>
              <a:t>和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m</a:t>
            </a:r>
            <a:r>
              <a:rPr lang="en-US" altLang="zh-CN" sz="2400">
                <a:latin typeface="Times New Roman" pitchFamily="18" charset="0"/>
              </a:rPr>
              <a:t>    </a:t>
            </a:r>
            <a:r>
              <a:rPr lang="zh-CN" altLang="en-US" sz="2400">
                <a:latin typeface="Times New Roman" pitchFamily="18" charset="0"/>
              </a:rPr>
              <a:t>共同表示小数点的实际位置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707591" name="Rectangle 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7650" y="1524000"/>
            <a:ext cx="6254750" cy="2157413"/>
            <a:chOff x="956" y="960"/>
            <a:chExt cx="3940" cy="1359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956" y="960"/>
              <a:ext cx="3940" cy="1248"/>
              <a:chOff x="956" y="960"/>
              <a:chExt cx="3940" cy="1248"/>
            </a:xfrm>
          </p:grpSpPr>
          <p:sp>
            <p:nvSpPr>
              <p:cNvPr id="707594" name="Text Box 10"/>
              <p:cNvSpPr txBox="1">
                <a:spLocks noChangeArrowheads="1"/>
              </p:cNvSpPr>
              <p:nvPr/>
            </p:nvSpPr>
            <p:spPr bwMode="auto">
              <a:xfrm>
                <a:off x="998" y="1242"/>
                <a:ext cx="38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800" i="1">
                    <a:solidFill>
                      <a:schemeClr val="folHlink"/>
                    </a:solidFill>
                    <a:latin typeface="Times New Roman" pitchFamily="18" charset="0"/>
                  </a:rPr>
                  <a:t>j</a:t>
                </a:r>
                <a:r>
                  <a:rPr lang="en-US" altLang="zh-CN" sz="28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800">
                    <a:solidFill>
                      <a:schemeClr val="folHlink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baseline="-25000">
                    <a:latin typeface="Times New Roman" pitchFamily="18" charset="0"/>
                  </a:rPr>
                  <a:t>1</a:t>
                </a:r>
                <a:r>
                  <a:rPr lang="en-US" altLang="zh-CN" sz="2800" baseline="-25000">
                    <a:latin typeface="Times New Roman" pitchFamily="18" charset="0"/>
                  </a:rPr>
                  <a:t> </a:t>
                </a:r>
                <a:r>
                  <a:rPr lang="en-US" altLang="zh-CN" sz="2800" i="1" baseline="-25000">
                    <a:latin typeface="Times New Roman" pitchFamily="18" charset="0"/>
                  </a:rPr>
                  <a:t>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 baseline="-25000">
                    <a:latin typeface="Times New Roman" pitchFamily="18" charset="0"/>
                  </a:rPr>
                  <a:t>        </a:t>
                </a:r>
                <a:r>
                  <a:rPr lang="en-US" altLang="zh-CN" sz="2800">
                    <a:latin typeface="Times New Roman" pitchFamily="18" charset="0"/>
                  </a:rPr>
                  <a:t>      </a:t>
                </a:r>
                <a:r>
                  <a:rPr lang="en-US" altLang="zh-CN" sz="2800" i="1">
                    <a:latin typeface="Times New Roman" pitchFamily="18" charset="0"/>
                  </a:rPr>
                  <a:t>j</a:t>
                </a:r>
                <a:r>
                  <a:rPr lang="en-US" altLang="zh-CN" sz="2400" i="1" baseline="-25000">
                    <a:latin typeface="Times New Roman" pitchFamily="18" charset="0"/>
                  </a:rPr>
                  <a:t>m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solidFill>
                      <a:schemeClr val="folHlink"/>
                    </a:solidFill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solidFill>
                      <a:schemeClr val="folHlink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sz="2800">
                    <a:latin typeface="Times New Roman" pitchFamily="18" charset="0"/>
                  </a:rPr>
                  <a:t> 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latin typeface="Times New Roman" pitchFamily="18" charset="0"/>
                  </a:rPr>
                  <a:t>1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400" baseline="-25000">
                    <a:latin typeface="Times New Roman" pitchFamily="18" charset="0"/>
                  </a:rPr>
                  <a:t>2</a:t>
                </a:r>
                <a:r>
                  <a:rPr lang="en-US" altLang="zh-CN" sz="2800">
                    <a:latin typeface="Times New Roman" pitchFamily="18" charset="0"/>
                  </a:rPr>
                  <a:t>                   </a:t>
                </a:r>
                <a:r>
                  <a:rPr lang="en-US" altLang="zh-CN" sz="2800" i="1">
                    <a:latin typeface="Times New Roman" pitchFamily="18" charset="0"/>
                  </a:rPr>
                  <a:t>S</a:t>
                </a:r>
                <a:r>
                  <a:rPr lang="en-US" altLang="zh-CN" sz="2800" i="1" baseline="-25000">
                    <a:latin typeface="Times New Roman" pitchFamily="18" charset="0"/>
                  </a:rPr>
                  <a:t>n</a:t>
                </a:r>
                <a:r>
                  <a:rPr lang="en-US" altLang="zh-CN" sz="2800" baseline="-25000">
                    <a:latin typeface="Times New Roman" pitchFamily="18" charset="0"/>
                  </a:rPr>
                  <a:t> </a:t>
                </a:r>
              </a:p>
            </p:txBody>
          </p:sp>
          <p:sp>
            <p:nvSpPr>
              <p:cNvPr id="707595" name="Rectangle 11"/>
              <p:cNvSpPr>
                <a:spLocks noChangeArrowheads="1"/>
              </p:cNvSpPr>
              <p:nvPr/>
            </p:nvSpPr>
            <p:spPr bwMode="auto">
              <a:xfrm>
                <a:off x="960" y="1248"/>
                <a:ext cx="3936" cy="336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596" name="Line 12"/>
              <p:cNvSpPr>
                <a:spLocks noChangeShapeType="1"/>
              </p:cNvSpPr>
              <p:nvPr/>
            </p:nvSpPr>
            <p:spPr bwMode="auto">
              <a:xfrm>
                <a:off x="1248" y="124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7" name="Line 13"/>
              <p:cNvSpPr>
                <a:spLocks noChangeShapeType="1"/>
              </p:cNvSpPr>
              <p:nvPr/>
            </p:nvSpPr>
            <p:spPr bwMode="auto">
              <a:xfrm>
                <a:off x="2640" y="1248"/>
                <a:ext cx="0" cy="336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8" name="Line 14"/>
              <p:cNvSpPr>
                <a:spLocks noChangeShapeType="1"/>
              </p:cNvSpPr>
              <p:nvPr/>
            </p:nvSpPr>
            <p:spPr bwMode="auto">
              <a:xfrm>
                <a:off x="2976" y="1248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599" name="Text Box 15"/>
              <p:cNvSpPr txBox="1">
                <a:spLocks noChangeArrowheads="1"/>
              </p:cNvSpPr>
              <p:nvPr/>
            </p:nvSpPr>
            <p:spPr bwMode="auto">
              <a:xfrm>
                <a:off x="1956" y="1200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 </a:t>
                </a:r>
              </a:p>
            </p:txBody>
          </p:sp>
          <p:sp>
            <p:nvSpPr>
              <p:cNvPr id="707600" name="Text Box 16"/>
              <p:cNvSpPr txBox="1">
                <a:spLocks noChangeArrowheads="1"/>
              </p:cNvSpPr>
              <p:nvPr/>
            </p:nvSpPr>
            <p:spPr bwMode="auto">
              <a:xfrm>
                <a:off x="3744" y="1200"/>
                <a:ext cx="39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 </a:t>
                </a:r>
              </a:p>
            </p:txBody>
          </p:sp>
          <p:sp>
            <p:nvSpPr>
              <p:cNvPr id="707601" name="Line 17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2" name="Line 18"/>
              <p:cNvSpPr>
                <a:spLocks noChangeShapeType="1"/>
              </p:cNvSpPr>
              <p:nvPr/>
            </p:nvSpPr>
            <p:spPr bwMode="auto">
              <a:xfrm>
                <a:off x="2640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3" name="Line 19"/>
              <p:cNvSpPr>
                <a:spLocks noChangeShapeType="1"/>
              </p:cNvSpPr>
              <p:nvPr/>
            </p:nvSpPr>
            <p:spPr bwMode="auto">
              <a:xfrm>
                <a:off x="4896" y="105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4" name="Line 20"/>
              <p:cNvSpPr>
                <a:spLocks noChangeShapeType="1"/>
              </p:cNvSpPr>
              <p:nvPr/>
            </p:nvSpPr>
            <p:spPr bwMode="auto">
              <a:xfrm flipH="1">
                <a:off x="960" y="1152"/>
                <a:ext cx="5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5" name="Line 21"/>
              <p:cNvSpPr>
                <a:spLocks noChangeShapeType="1"/>
              </p:cNvSpPr>
              <p:nvPr/>
            </p:nvSpPr>
            <p:spPr bwMode="auto">
              <a:xfrm flipH="1">
                <a:off x="2640" y="1152"/>
                <a:ext cx="7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6" name="Line 22"/>
              <p:cNvSpPr>
                <a:spLocks noChangeShapeType="1"/>
              </p:cNvSpPr>
              <p:nvPr/>
            </p:nvSpPr>
            <p:spPr bwMode="auto">
              <a:xfrm rot="10800000" flipH="1">
                <a:off x="2208" y="1151"/>
                <a:ext cx="43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7" name="Line 23"/>
              <p:cNvSpPr>
                <a:spLocks noChangeShapeType="1"/>
              </p:cNvSpPr>
              <p:nvPr/>
            </p:nvSpPr>
            <p:spPr bwMode="auto">
              <a:xfrm rot="10800000" flipH="1">
                <a:off x="4170" y="1150"/>
                <a:ext cx="7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7608" name="Text Box 24"/>
              <p:cNvSpPr txBox="1">
                <a:spLocks noChangeArrowheads="1"/>
              </p:cNvSpPr>
              <p:nvPr/>
            </p:nvSpPr>
            <p:spPr bwMode="auto">
              <a:xfrm>
                <a:off x="1584" y="960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j</a:t>
                </a:r>
                <a:r>
                  <a:rPr lang="en-US" altLang="zh-CN" sz="2400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阶码</a:t>
                </a:r>
              </a:p>
            </p:txBody>
          </p:sp>
          <p:sp>
            <p:nvSpPr>
              <p:cNvPr id="707609" name="Text Box 25"/>
              <p:cNvSpPr txBox="1">
                <a:spLocks noChangeArrowheads="1"/>
              </p:cNvSpPr>
              <p:nvPr/>
            </p:nvSpPr>
            <p:spPr bwMode="auto">
              <a:xfrm>
                <a:off x="3456" y="960"/>
                <a:ext cx="7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400" i="1">
                    <a:latin typeface="Times New Roman" pitchFamily="18" charset="0"/>
                  </a:rPr>
                  <a:t>S</a:t>
                </a:r>
                <a:r>
                  <a:rPr lang="en-US" altLang="zh-CN" sz="2400">
                    <a:latin typeface="Times New Roman" pitchFamily="18" charset="0"/>
                  </a:rPr>
                  <a:t>  </a:t>
                </a:r>
                <a:r>
                  <a:rPr lang="zh-CN" altLang="en-US" sz="2000">
                    <a:latin typeface="Times New Roman" pitchFamily="18" charset="0"/>
                  </a:rPr>
                  <a:t>尾数</a:t>
                </a:r>
              </a:p>
            </p:txBody>
          </p:sp>
          <p:sp>
            <p:nvSpPr>
              <p:cNvPr id="707610" name="Text Box 26"/>
              <p:cNvSpPr txBox="1">
                <a:spLocks noChangeArrowheads="1"/>
              </p:cNvSpPr>
              <p:nvPr/>
            </p:nvSpPr>
            <p:spPr bwMode="auto">
              <a:xfrm>
                <a:off x="956" y="1642"/>
                <a:ext cx="308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阶符</a:t>
                </a:r>
              </a:p>
            </p:txBody>
          </p:sp>
          <p:sp>
            <p:nvSpPr>
              <p:cNvPr id="707611" name="Text Box 27"/>
              <p:cNvSpPr txBox="1">
                <a:spLocks noChangeArrowheads="1"/>
              </p:cNvSpPr>
              <p:nvPr/>
            </p:nvSpPr>
            <p:spPr bwMode="auto">
              <a:xfrm>
                <a:off x="2668" y="1642"/>
                <a:ext cx="308" cy="5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eaVer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数符</a:t>
                </a:r>
              </a:p>
            </p:txBody>
          </p:sp>
          <p:sp>
            <p:nvSpPr>
              <p:cNvPr id="707612" name="Text Box 28"/>
              <p:cNvSpPr txBox="1">
                <a:spLocks noChangeArrowheads="1"/>
              </p:cNvSpPr>
              <p:nvPr/>
            </p:nvSpPr>
            <p:spPr bwMode="auto">
              <a:xfrm>
                <a:off x="1656" y="1670"/>
                <a:ext cx="98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阶码的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数值部分</a:t>
                </a:r>
              </a:p>
            </p:txBody>
          </p:sp>
          <p:sp>
            <p:nvSpPr>
              <p:cNvPr id="707613" name="Text Box 29"/>
              <p:cNvSpPr txBox="1">
                <a:spLocks noChangeArrowheads="1"/>
              </p:cNvSpPr>
              <p:nvPr/>
            </p:nvSpPr>
            <p:spPr bwMode="auto">
              <a:xfrm>
                <a:off x="3237" y="1728"/>
                <a:ext cx="151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尾数的数值部分</a:t>
                </a:r>
              </a:p>
            </p:txBody>
          </p:sp>
          <p:sp>
            <p:nvSpPr>
              <p:cNvPr id="707614" name="AutoShape 30"/>
              <p:cNvSpPr>
                <a:spLocks/>
              </p:cNvSpPr>
              <p:nvPr/>
            </p:nvSpPr>
            <p:spPr bwMode="auto">
              <a:xfrm rot="16200000">
                <a:off x="1896" y="936"/>
                <a:ext cx="96" cy="1392"/>
              </a:xfrm>
              <a:prstGeom prst="leftBrace">
                <a:avLst>
                  <a:gd name="adj1" fmla="val 120833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7615" name="AutoShape 31"/>
              <p:cNvSpPr>
                <a:spLocks/>
              </p:cNvSpPr>
              <p:nvPr/>
            </p:nvSpPr>
            <p:spPr bwMode="auto">
              <a:xfrm rot="16200000">
                <a:off x="3888" y="672"/>
                <a:ext cx="96" cy="1920"/>
              </a:xfrm>
              <a:prstGeom prst="leftBrace">
                <a:avLst>
                  <a:gd name="adj1" fmla="val 16666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07616" name="Line 32"/>
            <p:cNvSpPr>
              <a:spLocks noChangeShapeType="1"/>
            </p:cNvSpPr>
            <p:nvPr/>
          </p:nvSpPr>
          <p:spPr bwMode="auto">
            <a:xfrm flipV="1">
              <a:off x="2632" y="1649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617" name="Line 33"/>
            <p:cNvSpPr>
              <a:spLocks noChangeShapeType="1"/>
            </p:cNvSpPr>
            <p:nvPr/>
          </p:nvSpPr>
          <p:spPr bwMode="auto">
            <a:xfrm flipV="1">
              <a:off x="2995" y="1649"/>
              <a:ext cx="0" cy="43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7618" name="Text Box 34"/>
            <p:cNvSpPr txBox="1">
              <a:spLocks noChangeArrowheads="1"/>
            </p:cNvSpPr>
            <p:nvPr/>
          </p:nvSpPr>
          <p:spPr bwMode="auto">
            <a:xfrm>
              <a:off x="2381" y="2069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小数点位置</a:t>
              </a:r>
            </a:p>
          </p:txBody>
        </p:sp>
      </p:grpSp>
      <p:sp>
        <p:nvSpPr>
          <p:cNvPr id="707619" name="AutoShape 3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Text Box 2"/>
          <p:cNvSpPr txBox="1">
            <a:spLocks noChangeArrowheads="1"/>
          </p:cNvSpPr>
          <p:nvPr/>
        </p:nvSpPr>
        <p:spPr bwMode="auto">
          <a:xfrm>
            <a:off x="593724" y="228600"/>
            <a:ext cx="63007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 dirty="0">
                <a:latin typeface="Times New Roman" pitchFamily="18" charset="0"/>
              </a:rPr>
              <a:t>2. 浮点数的表示</a:t>
            </a:r>
            <a:r>
              <a:rPr lang="zh-CN" altLang="en-US" sz="3600" dirty="0" smtClean="0">
                <a:latin typeface="Times New Roman" pitchFamily="18" charset="0"/>
              </a:rPr>
              <a:t>范围（原码）</a:t>
            </a:r>
            <a:endParaRPr lang="zh-CN" altLang="en-US" sz="3600" dirty="0">
              <a:latin typeface="Times New Roman" pitchFamily="18" charset="0"/>
            </a:endParaRPr>
          </a:p>
        </p:txBody>
      </p:sp>
      <p:sp>
        <p:nvSpPr>
          <p:cNvPr id="708611" name="Text Box 3"/>
          <p:cNvSpPr txBox="1">
            <a:spLocks noChangeArrowheads="1"/>
          </p:cNvSpPr>
          <p:nvPr/>
        </p:nvSpPr>
        <p:spPr bwMode="auto">
          <a:xfrm>
            <a:off x="533400" y="3756025"/>
            <a:ext cx="2971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2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×( 1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3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08612" name="Text Box 4"/>
          <p:cNvSpPr txBox="1">
            <a:spLocks noChangeArrowheads="1"/>
          </p:cNvSpPr>
          <p:nvPr/>
        </p:nvSpPr>
        <p:spPr bwMode="auto">
          <a:xfrm>
            <a:off x="2819400" y="5789613"/>
            <a:ext cx="2438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</a:p>
        </p:txBody>
      </p:sp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6477000" y="377825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2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×( 1</a:t>
            </a:r>
            <a:r>
              <a:rPr lang="en-US" altLang="zh-CN" sz="10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–</a:t>
            </a: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)</a:t>
            </a:r>
          </a:p>
        </p:txBody>
      </p:sp>
      <p:sp>
        <p:nvSpPr>
          <p:cNvPr id="708614" name="Text Box 6"/>
          <p:cNvSpPr txBox="1">
            <a:spLocks noChangeArrowheads="1"/>
          </p:cNvSpPr>
          <p:nvPr/>
        </p:nvSpPr>
        <p:spPr bwMode="auto">
          <a:xfrm>
            <a:off x="4205288" y="451485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2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zh-CN" altLang="en-US" sz="2400" baseline="30000">
                <a:latin typeface="Times New Roman" pitchFamily="18" charset="0"/>
              </a:rPr>
              <a:t>( </a:t>
            </a:r>
            <a:r>
              <a:rPr lang="zh-CN" altLang="en-US" sz="2800" baseline="30000">
                <a:latin typeface="Times New Roman" pitchFamily="18" charset="0"/>
              </a:rPr>
              <a:t>2</a:t>
            </a:r>
            <a:r>
              <a:rPr lang="en-US" altLang="zh-CN" sz="2400" i="1" baseline="60000">
                <a:latin typeface="Times New Roman" pitchFamily="18" charset="0"/>
              </a:rPr>
              <a:t>m</a:t>
            </a:r>
            <a:r>
              <a:rPr lang="en-US" altLang="zh-CN" sz="2800" baseline="3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baseline="30000">
                <a:latin typeface="Times New Roman" pitchFamily="18" charset="0"/>
              </a:rPr>
              <a:t>1)</a:t>
            </a:r>
            <a:r>
              <a:rPr lang="en-US" altLang="zh-CN" sz="2400">
                <a:latin typeface="Times New Roman" pitchFamily="18" charset="0"/>
              </a:rPr>
              <a:t>×2</a:t>
            </a:r>
            <a:r>
              <a:rPr lang="en-US" altLang="zh-CN" sz="2800" baseline="400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400" i="1" baseline="40000">
                <a:latin typeface="Times New Roman" pitchFamily="18" charset="0"/>
              </a:rPr>
              <a:t>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43000" y="2971800"/>
            <a:ext cx="1411288" cy="838200"/>
            <a:chOff x="720" y="1661"/>
            <a:chExt cx="769" cy="528"/>
          </a:xfrm>
        </p:grpSpPr>
        <p:sp>
          <p:nvSpPr>
            <p:cNvPr id="708616" name="Text Box 8"/>
            <p:cNvSpPr txBox="1">
              <a:spLocks noChangeArrowheads="1"/>
            </p:cNvSpPr>
            <p:nvPr/>
          </p:nvSpPr>
          <p:spPr bwMode="auto">
            <a:xfrm>
              <a:off x="720" y="1901"/>
              <a:ext cx="7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最小负数</a:t>
              </a:r>
            </a:p>
          </p:txBody>
        </p:sp>
        <p:sp>
          <p:nvSpPr>
            <p:cNvPr id="708617" name="Line 9"/>
            <p:cNvSpPr>
              <a:spLocks noChangeShapeType="1"/>
            </p:cNvSpPr>
            <p:nvPr/>
          </p:nvSpPr>
          <p:spPr bwMode="auto">
            <a:xfrm flipV="1">
              <a:off x="1104" y="166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162300" y="2971800"/>
            <a:ext cx="1416050" cy="2879725"/>
            <a:chOff x="1992" y="1872"/>
            <a:chExt cx="892" cy="1814"/>
          </a:xfrm>
        </p:grpSpPr>
        <p:sp>
          <p:nvSpPr>
            <p:cNvPr id="708619" name="Text Box 11"/>
            <p:cNvSpPr txBox="1">
              <a:spLocks noChangeArrowheads="1"/>
            </p:cNvSpPr>
            <p:nvPr/>
          </p:nvSpPr>
          <p:spPr bwMode="auto">
            <a:xfrm>
              <a:off x="1992" y="3398"/>
              <a:ext cx="8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最大负数</a:t>
              </a:r>
            </a:p>
          </p:txBody>
        </p:sp>
        <p:sp>
          <p:nvSpPr>
            <p:cNvPr id="708620" name="Freeform 12"/>
            <p:cNvSpPr>
              <a:spLocks/>
            </p:cNvSpPr>
            <p:nvPr/>
          </p:nvSpPr>
          <p:spPr bwMode="auto">
            <a:xfrm>
              <a:off x="2448" y="1872"/>
              <a:ext cx="1" cy="1524"/>
            </a:xfrm>
            <a:custGeom>
              <a:avLst/>
              <a:gdLst/>
              <a:ahLst/>
              <a:cxnLst>
                <a:cxn ang="0">
                  <a:pos x="0" y="1524"/>
                </a:cxn>
                <a:cxn ang="0">
                  <a:pos x="1" y="0"/>
                </a:cxn>
              </a:cxnLst>
              <a:rect l="0" t="0" r="r" b="b"/>
              <a:pathLst>
                <a:path w="1" h="1524">
                  <a:moveTo>
                    <a:pt x="0" y="1524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748463" y="2971800"/>
            <a:ext cx="1568450" cy="838200"/>
            <a:chOff x="4296" y="1661"/>
            <a:chExt cx="888" cy="528"/>
          </a:xfrm>
        </p:grpSpPr>
        <p:sp>
          <p:nvSpPr>
            <p:cNvPr id="708622" name="Text Box 14"/>
            <p:cNvSpPr txBox="1">
              <a:spLocks noChangeArrowheads="1"/>
            </p:cNvSpPr>
            <p:nvPr/>
          </p:nvSpPr>
          <p:spPr bwMode="auto">
            <a:xfrm>
              <a:off x="4296" y="190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最大正数</a:t>
              </a:r>
            </a:p>
          </p:txBody>
        </p:sp>
        <p:sp>
          <p:nvSpPr>
            <p:cNvPr id="708623" name="Line 15"/>
            <p:cNvSpPr>
              <a:spLocks noChangeShapeType="1"/>
            </p:cNvSpPr>
            <p:nvPr/>
          </p:nvSpPr>
          <p:spPr bwMode="auto">
            <a:xfrm flipV="1">
              <a:off x="4608" y="1661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419600" y="2971800"/>
            <a:ext cx="1409700" cy="1524000"/>
            <a:chOff x="2784" y="1661"/>
            <a:chExt cx="888" cy="960"/>
          </a:xfrm>
        </p:grpSpPr>
        <p:sp>
          <p:nvSpPr>
            <p:cNvPr id="708625" name="Text Box 17"/>
            <p:cNvSpPr txBox="1">
              <a:spLocks noChangeArrowheads="1"/>
            </p:cNvSpPr>
            <p:nvPr/>
          </p:nvSpPr>
          <p:spPr bwMode="auto">
            <a:xfrm>
              <a:off x="2784" y="2333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最小正数</a:t>
              </a:r>
            </a:p>
          </p:txBody>
        </p:sp>
        <p:sp>
          <p:nvSpPr>
            <p:cNvPr id="708626" name="Freeform 18"/>
            <p:cNvSpPr>
              <a:spLocks/>
            </p:cNvSpPr>
            <p:nvPr/>
          </p:nvSpPr>
          <p:spPr bwMode="auto">
            <a:xfrm>
              <a:off x="3264" y="1661"/>
              <a:ext cx="1" cy="687"/>
            </a:xfrm>
            <a:custGeom>
              <a:avLst/>
              <a:gdLst/>
              <a:ahLst/>
              <a:cxnLst>
                <a:cxn ang="0">
                  <a:pos x="0" y="687"/>
                </a:cxn>
                <a:cxn ang="0">
                  <a:pos x="1" y="0"/>
                </a:cxn>
              </a:cxnLst>
              <a:rect l="0" t="0" r="r" b="b"/>
              <a:pathLst>
                <a:path w="1" h="687">
                  <a:moveTo>
                    <a:pt x="0" y="68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09600" y="1758950"/>
            <a:ext cx="7848600" cy="1822450"/>
            <a:chOff x="384" y="897"/>
            <a:chExt cx="4944" cy="1148"/>
          </a:xfrm>
        </p:grpSpPr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384" y="1229"/>
              <a:ext cx="4944" cy="525"/>
              <a:chOff x="384" y="1229"/>
              <a:chExt cx="4944" cy="525"/>
            </a:xfrm>
          </p:grpSpPr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384" y="1229"/>
                <a:ext cx="4944" cy="525"/>
                <a:chOff x="384" y="1229"/>
                <a:chExt cx="4944" cy="525"/>
              </a:xfrm>
            </p:grpSpPr>
            <p:grpSp>
              <p:nvGrpSpPr>
                <p:cNvPr id="9" name="Group 22"/>
                <p:cNvGrpSpPr>
                  <a:grpSpLocks/>
                </p:cNvGrpSpPr>
                <p:nvPr/>
              </p:nvGrpSpPr>
              <p:grpSpPr bwMode="auto">
                <a:xfrm>
                  <a:off x="1104" y="1229"/>
                  <a:ext cx="1752" cy="525"/>
                  <a:chOff x="1104" y="1229"/>
                  <a:chExt cx="1752" cy="525"/>
                </a:xfrm>
              </p:grpSpPr>
              <p:sp>
                <p:nvSpPr>
                  <p:cNvPr id="708631" name="Line 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56" y="1661"/>
                    <a:ext cx="0" cy="93"/>
                  </a:xfrm>
                  <a:prstGeom prst="line">
                    <a:avLst/>
                  </a:prstGeom>
                  <a:noFill/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863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229"/>
                    <a:ext cx="0" cy="432"/>
                  </a:xfrm>
                  <a:prstGeom prst="line">
                    <a:avLst/>
                  </a:prstGeom>
                  <a:noFill/>
                  <a:ln w="3810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8633" name="Line 25"/>
                <p:cNvSpPr>
                  <a:spLocks noChangeShapeType="1"/>
                </p:cNvSpPr>
                <p:nvPr/>
              </p:nvSpPr>
              <p:spPr bwMode="auto">
                <a:xfrm>
                  <a:off x="3264" y="1229"/>
                  <a:ext cx="0" cy="43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708634" name="Line 26"/>
                <p:cNvSpPr>
                  <a:spLocks noChangeShapeType="1"/>
                </p:cNvSpPr>
                <p:nvPr/>
              </p:nvSpPr>
              <p:spPr bwMode="auto">
                <a:xfrm>
                  <a:off x="384" y="1661"/>
                  <a:ext cx="49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708635" name="Line 27"/>
              <p:cNvSpPr>
                <a:spLocks noChangeShapeType="1"/>
              </p:cNvSpPr>
              <p:nvPr/>
            </p:nvSpPr>
            <p:spPr bwMode="auto">
              <a:xfrm>
                <a:off x="4608" y="1229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" name="Group 28"/>
            <p:cNvGrpSpPr>
              <a:grpSpLocks/>
            </p:cNvGrpSpPr>
            <p:nvPr/>
          </p:nvGrpSpPr>
          <p:grpSpPr bwMode="auto">
            <a:xfrm>
              <a:off x="384" y="897"/>
              <a:ext cx="4944" cy="1148"/>
              <a:chOff x="384" y="897"/>
              <a:chExt cx="4944" cy="1148"/>
            </a:xfrm>
          </p:grpSpPr>
          <p:sp>
            <p:nvSpPr>
              <p:cNvPr id="708637" name="Rectangle 29"/>
              <p:cNvSpPr>
                <a:spLocks noChangeArrowheads="1"/>
              </p:cNvSpPr>
              <p:nvPr/>
            </p:nvSpPr>
            <p:spPr bwMode="auto">
              <a:xfrm>
                <a:off x="384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32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8638" name="Line 30"/>
              <p:cNvSpPr>
                <a:spLocks noChangeShapeType="1"/>
              </p:cNvSpPr>
              <p:nvPr/>
            </p:nvSpPr>
            <p:spPr bwMode="auto">
              <a:xfrm>
                <a:off x="2448" y="1229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8639" name="Rectangle 31"/>
              <p:cNvSpPr>
                <a:spLocks noChangeArrowheads="1"/>
              </p:cNvSpPr>
              <p:nvPr/>
            </p:nvSpPr>
            <p:spPr bwMode="auto">
              <a:xfrm>
                <a:off x="4608" y="1229"/>
                <a:ext cx="720" cy="432"/>
              </a:xfrm>
              <a:prstGeom prst="rect">
                <a:avLst/>
              </a:prstGeom>
              <a:solidFill>
                <a:schemeClr val="folHlink">
                  <a:alpha val="50000"/>
                </a:scheme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32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8640" name="Text Box 32"/>
              <p:cNvSpPr txBox="1">
                <a:spLocks noChangeArrowheads="1"/>
              </p:cNvSpPr>
              <p:nvPr/>
            </p:nvSpPr>
            <p:spPr bwMode="auto">
              <a:xfrm>
                <a:off x="1321" y="1310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负数区</a:t>
                </a:r>
              </a:p>
            </p:txBody>
          </p:sp>
          <p:sp>
            <p:nvSpPr>
              <p:cNvPr id="708641" name="Text Box 33"/>
              <p:cNvSpPr txBox="1">
                <a:spLocks noChangeArrowheads="1"/>
              </p:cNvSpPr>
              <p:nvPr/>
            </p:nvSpPr>
            <p:spPr bwMode="auto">
              <a:xfrm>
                <a:off x="3481" y="1310"/>
                <a:ext cx="79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正数区</a:t>
                </a:r>
              </a:p>
            </p:txBody>
          </p:sp>
          <p:sp>
            <p:nvSpPr>
              <p:cNvPr id="708642" name="Text Box 34"/>
              <p:cNvSpPr txBox="1">
                <a:spLocks noChangeArrowheads="1"/>
              </p:cNvSpPr>
              <p:nvPr/>
            </p:nvSpPr>
            <p:spPr bwMode="auto">
              <a:xfrm>
                <a:off x="2538" y="1310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下溢</a:t>
                </a:r>
              </a:p>
            </p:txBody>
          </p:sp>
          <p:sp>
            <p:nvSpPr>
              <p:cNvPr id="708643" name="Text Box 35"/>
              <p:cNvSpPr txBox="1">
                <a:spLocks noChangeArrowheads="1"/>
              </p:cNvSpPr>
              <p:nvPr/>
            </p:nvSpPr>
            <p:spPr bwMode="auto">
              <a:xfrm>
                <a:off x="2734" y="1680"/>
                <a:ext cx="24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3200" b="0">
                    <a:solidFill>
                      <a:schemeClr val="folHlink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708644" name="Text Box 36"/>
              <p:cNvSpPr txBox="1">
                <a:spLocks noChangeArrowheads="1"/>
              </p:cNvSpPr>
              <p:nvPr/>
            </p:nvSpPr>
            <p:spPr bwMode="auto">
              <a:xfrm>
                <a:off x="432" y="897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上溢</a:t>
                </a:r>
              </a:p>
            </p:txBody>
          </p:sp>
          <p:sp>
            <p:nvSpPr>
              <p:cNvPr id="708645" name="Text Box 37"/>
              <p:cNvSpPr txBox="1">
                <a:spLocks noChangeArrowheads="1"/>
              </p:cNvSpPr>
              <p:nvPr/>
            </p:nvSpPr>
            <p:spPr bwMode="auto">
              <a:xfrm>
                <a:off x="4608" y="897"/>
                <a:ext cx="56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solidFill>
                      <a:schemeClr val="folHlink"/>
                    </a:solidFill>
                    <a:latin typeface="Times New Roman" pitchFamily="18" charset="0"/>
                  </a:rPr>
                  <a:t>上溢</a:t>
                </a:r>
              </a:p>
            </p:txBody>
          </p:sp>
        </p:grpSp>
      </p:grpSp>
      <p:sp>
        <p:nvSpPr>
          <p:cNvPr id="708646" name="Text Box 38"/>
          <p:cNvSpPr txBox="1">
            <a:spLocks noChangeArrowheads="1"/>
          </p:cNvSpPr>
          <p:nvPr/>
        </p:nvSpPr>
        <p:spPr bwMode="auto">
          <a:xfrm>
            <a:off x="914400" y="4221163"/>
            <a:ext cx="259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×( 1</a:t>
            </a:r>
            <a:r>
              <a:rPr lang="en-US" altLang="zh-CN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9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zh-CN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zh-CN" sz="2800" baseline="5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zh-CN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8647" name="Text Box 39"/>
          <p:cNvSpPr txBox="1">
            <a:spLocks noChangeArrowheads="1"/>
          </p:cNvSpPr>
          <p:nvPr/>
        </p:nvSpPr>
        <p:spPr bwMode="auto">
          <a:xfrm>
            <a:off x="3243263" y="6202363"/>
            <a:ext cx="2209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708649" name="Text Box 41"/>
          <p:cNvSpPr txBox="1">
            <a:spLocks noChangeArrowheads="1"/>
          </p:cNvSpPr>
          <p:nvPr/>
        </p:nvSpPr>
        <p:spPr bwMode="auto">
          <a:xfrm>
            <a:off x="6894513" y="4221163"/>
            <a:ext cx="259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×( 1</a:t>
            </a:r>
            <a:r>
              <a:rPr lang="en-US" altLang="zh-CN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–</a:t>
            </a:r>
            <a:r>
              <a:rPr lang="zh-CN" altLang="en-US" sz="1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zh-CN" altLang="en-US" sz="3200" baseline="30000">
                <a:latin typeface="Times New Roman" pitchFamily="18" charset="0"/>
              </a:rPr>
              <a:t> </a:t>
            </a:r>
          </a:p>
        </p:txBody>
      </p: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6400800" y="5364163"/>
            <a:ext cx="3124200" cy="990600"/>
            <a:chOff x="144" y="3024"/>
            <a:chExt cx="1968" cy="624"/>
          </a:xfrm>
        </p:grpSpPr>
        <p:sp>
          <p:nvSpPr>
            <p:cNvPr id="708651" name="Text Box 43"/>
            <p:cNvSpPr txBox="1">
              <a:spLocks noChangeArrowheads="1"/>
            </p:cNvSpPr>
            <p:nvPr/>
          </p:nvSpPr>
          <p:spPr bwMode="auto">
            <a:xfrm>
              <a:off x="144" y="3024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设 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m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 4</a:t>
              </a:r>
            </a:p>
          </p:txBody>
        </p:sp>
        <p:sp>
          <p:nvSpPr>
            <p:cNvPr id="708652" name="Text Box 44"/>
            <p:cNvSpPr txBox="1">
              <a:spLocks noChangeArrowheads="1"/>
            </p:cNvSpPr>
            <p:nvPr/>
          </p:nvSpPr>
          <p:spPr bwMode="auto">
            <a:xfrm>
              <a:off x="480" y="3321"/>
              <a:ext cx="16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 </a:t>
              </a:r>
              <a:r>
                <a:rPr lang="en-US" altLang="zh-CN" sz="2800" i="1">
                  <a:solidFill>
                    <a:schemeClr val="folHlink"/>
                  </a:solidFill>
                  <a:latin typeface="Times New Roman" pitchFamily="18" charset="0"/>
                </a:rPr>
                <a:t>n</a:t>
              </a:r>
              <a:r>
                <a:rPr lang="en-US" altLang="zh-CN" sz="2800">
                  <a:solidFill>
                    <a:schemeClr val="folHlink"/>
                  </a:solidFill>
                  <a:latin typeface="Times New Roman" pitchFamily="18" charset="0"/>
                </a:rPr>
                <a:t> =10</a:t>
              </a:r>
              <a:endParaRPr lang="zh-CN" altLang="en-US" sz="28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708653" name="Text Box 45"/>
          <p:cNvSpPr txBox="1">
            <a:spLocks noChangeArrowheads="1"/>
          </p:cNvSpPr>
          <p:nvPr/>
        </p:nvSpPr>
        <p:spPr bwMode="auto">
          <a:xfrm>
            <a:off x="1524000" y="1062038"/>
            <a:ext cx="6781800" cy="842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72000"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上溢   阶码 &gt; 最大阶码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>
                <a:latin typeface="Times New Roman" pitchFamily="18" charset="0"/>
              </a:rPr>
              <a:t>下溢   阶码 &lt; 最小阶码   按 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机器零 </a:t>
            </a:r>
            <a:r>
              <a:rPr lang="zh-CN" altLang="en-US" sz="2800">
                <a:latin typeface="Times New Roman" pitchFamily="18" charset="0"/>
              </a:rPr>
              <a:t>处理</a:t>
            </a:r>
          </a:p>
        </p:txBody>
      </p:sp>
      <p:sp>
        <p:nvSpPr>
          <p:cNvPr id="708654" name="Rectangle 4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08655" name="AutoShape 4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08656" name="Text Box 48"/>
          <p:cNvSpPr txBox="1">
            <a:spLocks noChangeArrowheads="1"/>
          </p:cNvSpPr>
          <p:nvPr/>
        </p:nvSpPr>
        <p:spPr bwMode="auto">
          <a:xfrm>
            <a:off x="4641850" y="4941888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15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×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lang="zh-CN" altLang="en-US" sz="3200" baseline="40000">
                <a:solidFill>
                  <a:schemeClr val="folHlink"/>
                </a:solidFill>
                <a:latin typeface="Times New Roman" pitchFamily="18" charset="0"/>
              </a:rPr>
              <a:t>-</a:t>
            </a:r>
            <a:r>
              <a:rPr lang="zh-CN" altLang="en-US" sz="2400" baseline="50000">
                <a:solidFill>
                  <a:schemeClr val="folHlink"/>
                </a:solidFill>
                <a:latin typeface="Times New Roman" pitchFamily="18" charset="0"/>
              </a:rPr>
              <a:t>10</a:t>
            </a:r>
            <a:r>
              <a:rPr lang="zh-CN" altLang="en-US" sz="3200" baseline="30000">
                <a:solidFill>
                  <a:schemeClr val="folHlink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Text Box 2"/>
          <p:cNvSpPr txBox="1">
            <a:spLocks noChangeArrowheads="1"/>
          </p:cNvSpPr>
          <p:nvPr/>
        </p:nvSpPr>
        <p:spPr bwMode="auto">
          <a:xfrm>
            <a:off x="685800" y="22860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浮点数的规格化形式</a:t>
            </a:r>
          </a:p>
        </p:txBody>
      </p:sp>
      <p:sp>
        <p:nvSpPr>
          <p:cNvPr id="710659" name="Text Box 3"/>
          <p:cNvSpPr txBox="1">
            <a:spLocks noChangeArrowheads="1"/>
          </p:cNvSpPr>
          <p:nvPr/>
        </p:nvSpPr>
        <p:spPr bwMode="auto">
          <a:xfrm>
            <a:off x="930275" y="823913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2</a:t>
            </a:r>
          </a:p>
        </p:txBody>
      </p:sp>
      <p:sp>
        <p:nvSpPr>
          <p:cNvPr id="710660" name="Text Box 4"/>
          <p:cNvSpPr txBox="1">
            <a:spLocks noChangeArrowheads="1"/>
          </p:cNvSpPr>
          <p:nvPr/>
        </p:nvSpPr>
        <p:spPr bwMode="auto">
          <a:xfrm>
            <a:off x="2209800" y="762000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尾数最高位为</a:t>
            </a:r>
            <a:r>
              <a:rPr lang="zh-CN" altLang="en-US" sz="2800">
                <a:latin typeface="Times New Roman" pitchFamily="18" charset="0"/>
              </a:rPr>
              <a:t> 1</a:t>
            </a:r>
          </a:p>
        </p:txBody>
      </p:sp>
      <p:sp>
        <p:nvSpPr>
          <p:cNvPr id="710661" name="Text Box 5"/>
          <p:cNvSpPr txBox="1">
            <a:spLocks noChangeArrowheads="1"/>
          </p:cNvSpPr>
          <p:nvPr/>
        </p:nvSpPr>
        <p:spPr bwMode="auto">
          <a:xfrm>
            <a:off x="930275" y="1276350"/>
            <a:ext cx="257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4</a:t>
            </a:r>
          </a:p>
        </p:txBody>
      </p:sp>
      <p:sp>
        <p:nvSpPr>
          <p:cNvPr id="710662" name="Text Box 6"/>
          <p:cNvSpPr txBox="1">
            <a:spLocks noChangeArrowheads="1"/>
          </p:cNvSpPr>
          <p:nvPr/>
        </p:nvSpPr>
        <p:spPr bwMode="auto">
          <a:xfrm>
            <a:off x="2209800" y="127635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 2 位不全为 0</a:t>
            </a:r>
          </a:p>
        </p:txBody>
      </p:sp>
      <p:sp>
        <p:nvSpPr>
          <p:cNvPr id="710663" name="Text Box 7"/>
          <p:cNvSpPr txBox="1">
            <a:spLocks noChangeArrowheads="1"/>
          </p:cNvSpPr>
          <p:nvPr/>
        </p:nvSpPr>
        <p:spPr bwMode="auto">
          <a:xfrm>
            <a:off x="930275" y="1733550"/>
            <a:ext cx="135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8</a:t>
            </a:r>
          </a:p>
        </p:txBody>
      </p:sp>
      <p:sp>
        <p:nvSpPr>
          <p:cNvPr id="710664" name="Text Box 8"/>
          <p:cNvSpPr txBox="1">
            <a:spLocks noChangeArrowheads="1"/>
          </p:cNvSpPr>
          <p:nvPr/>
        </p:nvSpPr>
        <p:spPr bwMode="auto">
          <a:xfrm>
            <a:off x="2209800" y="173355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尾数最高 3 位不全为 0</a:t>
            </a:r>
          </a:p>
        </p:txBody>
      </p:sp>
      <p:sp>
        <p:nvSpPr>
          <p:cNvPr id="710665" name="Text Box 9"/>
          <p:cNvSpPr txBox="1">
            <a:spLocks noChangeArrowheads="1"/>
          </p:cNvSpPr>
          <p:nvPr/>
        </p:nvSpPr>
        <p:spPr bwMode="auto">
          <a:xfrm>
            <a:off x="685800" y="2295525"/>
            <a:ext cx="344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浮点数的规格化</a:t>
            </a:r>
          </a:p>
        </p:txBody>
      </p:sp>
      <p:sp>
        <p:nvSpPr>
          <p:cNvPr id="710666" name="Text Box 10"/>
          <p:cNvSpPr txBox="1">
            <a:spLocks noChangeArrowheads="1"/>
          </p:cNvSpPr>
          <p:nvPr/>
        </p:nvSpPr>
        <p:spPr bwMode="auto">
          <a:xfrm>
            <a:off x="1295400" y="2941638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2</a:t>
            </a:r>
          </a:p>
        </p:txBody>
      </p:sp>
      <p:sp>
        <p:nvSpPr>
          <p:cNvPr id="710667" name="Text Box 11"/>
          <p:cNvSpPr txBox="1">
            <a:spLocks noChangeArrowheads="1"/>
          </p:cNvSpPr>
          <p:nvPr/>
        </p:nvSpPr>
        <p:spPr bwMode="auto">
          <a:xfrm>
            <a:off x="2514600" y="2941638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1 位，阶码减 1</a:t>
            </a:r>
          </a:p>
        </p:txBody>
      </p:sp>
      <p:sp>
        <p:nvSpPr>
          <p:cNvPr id="710668" name="Text Box 12"/>
          <p:cNvSpPr txBox="1">
            <a:spLocks noChangeArrowheads="1"/>
          </p:cNvSpPr>
          <p:nvPr/>
        </p:nvSpPr>
        <p:spPr bwMode="auto">
          <a:xfrm>
            <a:off x="2514600" y="3416300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1 位，阶码加 1</a:t>
            </a:r>
          </a:p>
        </p:txBody>
      </p:sp>
      <p:sp>
        <p:nvSpPr>
          <p:cNvPr id="710669" name="Text Box 13"/>
          <p:cNvSpPr txBox="1">
            <a:spLocks noChangeArrowheads="1"/>
          </p:cNvSpPr>
          <p:nvPr/>
        </p:nvSpPr>
        <p:spPr bwMode="auto">
          <a:xfrm>
            <a:off x="1311275" y="3890963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4</a:t>
            </a:r>
          </a:p>
        </p:txBody>
      </p:sp>
      <p:sp>
        <p:nvSpPr>
          <p:cNvPr id="710670" name="Text Box 14"/>
          <p:cNvSpPr txBox="1">
            <a:spLocks noChangeArrowheads="1"/>
          </p:cNvSpPr>
          <p:nvPr/>
        </p:nvSpPr>
        <p:spPr bwMode="auto">
          <a:xfrm>
            <a:off x="2514600" y="3890963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2 位，阶码减 1</a:t>
            </a:r>
          </a:p>
        </p:txBody>
      </p:sp>
      <p:sp>
        <p:nvSpPr>
          <p:cNvPr id="710671" name="Text Box 15"/>
          <p:cNvSpPr txBox="1">
            <a:spLocks noChangeArrowheads="1"/>
          </p:cNvSpPr>
          <p:nvPr/>
        </p:nvSpPr>
        <p:spPr bwMode="auto">
          <a:xfrm>
            <a:off x="2514600" y="4365625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2 位，阶码加 1</a:t>
            </a:r>
          </a:p>
        </p:txBody>
      </p:sp>
      <p:sp>
        <p:nvSpPr>
          <p:cNvPr id="710672" name="Text Box 16"/>
          <p:cNvSpPr txBox="1">
            <a:spLocks noChangeArrowheads="1"/>
          </p:cNvSpPr>
          <p:nvPr/>
        </p:nvSpPr>
        <p:spPr bwMode="auto">
          <a:xfrm>
            <a:off x="1311275" y="4840288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i="1">
                <a:latin typeface="Times New Roman" pitchFamily="18" charset="0"/>
              </a:rPr>
              <a:t>r</a:t>
            </a:r>
            <a:r>
              <a:rPr lang="en-US" altLang="zh-CN" sz="2400">
                <a:latin typeface="Times New Roman" pitchFamily="18" charset="0"/>
              </a:rPr>
              <a:t> = 8</a:t>
            </a:r>
          </a:p>
        </p:txBody>
      </p:sp>
      <p:sp>
        <p:nvSpPr>
          <p:cNvPr id="710673" name="Text Box 17"/>
          <p:cNvSpPr txBox="1">
            <a:spLocks noChangeArrowheads="1"/>
          </p:cNvSpPr>
          <p:nvPr/>
        </p:nvSpPr>
        <p:spPr bwMode="auto">
          <a:xfrm>
            <a:off x="2514600" y="4840288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左规       尾数左移 3 位，阶码减 1</a:t>
            </a:r>
          </a:p>
        </p:txBody>
      </p:sp>
      <p:sp>
        <p:nvSpPr>
          <p:cNvPr id="710674" name="Text Box 18"/>
          <p:cNvSpPr txBox="1">
            <a:spLocks noChangeArrowheads="1"/>
          </p:cNvSpPr>
          <p:nvPr/>
        </p:nvSpPr>
        <p:spPr bwMode="auto">
          <a:xfrm>
            <a:off x="2514600" y="5314950"/>
            <a:ext cx="4621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右规       尾数右移 3 位，阶码加 1</a:t>
            </a:r>
          </a:p>
        </p:txBody>
      </p:sp>
      <p:sp>
        <p:nvSpPr>
          <p:cNvPr id="710675" name="Text Box 19"/>
          <p:cNvSpPr txBox="1">
            <a:spLocks noChangeArrowheads="1"/>
          </p:cNvSpPr>
          <p:nvPr/>
        </p:nvSpPr>
        <p:spPr bwMode="auto">
          <a:xfrm>
            <a:off x="1371600" y="57912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越大，可表示的浮点数的范围越大</a:t>
            </a:r>
          </a:p>
        </p:txBody>
      </p:sp>
      <p:sp>
        <p:nvSpPr>
          <p:cNvPr id="710676" name="AutoShape 20"/>
          <p:cNvSpPr>
            <a:spLocks noChangeArrowheads="1"/>
          </p:cNvSpPr>
          <p:nvPr/>
        </p:nvSpPr>
        <p:spPr bwMode="auto">
          <a:xfrm>
            <a:off x="5715000" y="1149350"/>
            <a:ext cx="3160713" cy="11176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基数不同，浮点数的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规格化形式不同</a:t>
            </a:r>
          </a:p>
        </p:txBody>
      </p:sp>
      <p:sp>
        <p:nvSpPr>
          <p:cNvPr id="710677" name="Text Box 21"/>
          <p:cNvSpPr txBox="1">
            <a:spLocks noChangeArrowheads="1"/>
          </p:cNvSpPr>
          <p:nvPr/>
        </p:nvSpPr>
        <p:spPr bwMode="auto">
          <a:xfrm>
            <a:off x="1371600" y="6248400"/>
            <a:ext cx="449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基数 </a:t>
            </a:r>
            <a:r>
              <a:rPr lang="en-US" altLang="zh-CN" sz="2400" i="1">
                <a:solidFill>
                  <a:schemeClr val="folHlink"/>
                </a:solidFill>
                <a:latin typeface="Times New Roman" pitchFamily="18" charset="0"/>
              </a:rPr>
              <a:t>r</a:t>
            </a:r>
            <a:r>
              <a:rPr lang="en-US" altLang="zh-CN" sz="24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</a:rPr>
              <a:t>越大，浮点数的精度降低 </a:t>
            </a:r>
          </a:p>
        </p:txBody>
      </p:sp>
      <p:sp>
        <p:nvSpPr>
          <p:cNvPr id="710678" name="Rectangle 2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6.2</a:t>
            </a:r>
          </a:p>
        </p:txBody>
      </p:sp>
      <p:sp>
        <p:nvSpPr>
          <p:cNvPr id="710679" name="AutoShape 2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13625</TotalTime>
  <Words>3009</Words>
  <Application>Microsoft Office PowerPoint</Application>
  <PresentationFormat>全屏显示(4:3)</PresentationFormat>
  <Paragraphs>647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Office 主题​​</vt:lpstr>
      <vt:lpstr>计算机组成原理</vt:lpstr>
      <vt:lpstr>PowerPoint 演示文稿</vt:lpstr>
      <vt:lpstr>PowerPoint 演示文稿</vt:lpstr>
      <vt:lpstr>PowerPoint 演示文稿</vt:lpstr>
      <vt:lpstr>6.2   数的定点表示和浮点表示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  定 点 运 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think</cp:lastModifiedBy>
  <cp:revision>1606</cp:revision>
  <dcterms:created xsi:type="dcterms:W3CDTF">1601-01-01T00:00:00Z</dcterms:created>
  <dcterms:modified xsi:type="dcterms:W3CDTF">2013-06-07T06:54:19Z</dcterms:modified>
</cp:coreProperties>
</file>