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3"/>
  </p:notesMasterIdLst>
  <p:handoutMasterIdLst>
    <p:handoutMasterId r:id="rId44"/>
  </p:handoutMasterIdLst>
  <p:sldIdLst>
    <p:sldId id="998" r:id="rId2"/>
    <p:sldId id="1113" r:id="rId3"/>
    <p:sldId id="1114" r:id="rId4"/>
    <p:sldId id="1115" r:id="rId5"/>
    <p:sldId id="1116" r:id="rId6"/>
    <p:sldId id="1117" r:id="rId7"/>
    <p:sldId id="1118" r:id="rId8"/>
    <p:sldId id="1119" r:id="rId9"/>
    <p:sldId id="1170" r:id="rId10"/>
    <p:sldId id="1171" r:id="rId11"/>
    <p:sldId id="1172" r:id="rId12"/>
    <p:sldId id="1123" r:id="rId13"/>
    <p:sldId id="1124" r:id="rId14"/>
    <p:sldId id="1125" r:id="rId15"/>
    <p:sldId id="1126" r:id="rId16"/>
    <p:sldId id="1127" r:id="rId17"/>
    <p:sldId id="1128" r:id="rId18"/>
    <p:sldId id="1129" r:id="rId19"/>
    <p:sldId id="1130" r:id="rId20"/>
    <p:sldId id="1131" r:id="rId21"/>
    <p:sldId id="1132" r:id="rId22"/>
    <p:sldId id="1133" r:id="rId23"/>
    <p:sldId id="1134" r:id="rId24"/>
    <p:sldId id="1135" r:id="rId25"/>
    <p:sldId id="1136" r:id="rId26"/>
    <p:sldId id="1137" r:id="rId27"/>
    <p:sldId id="1138" r:id="rId28"/>
    <p:sldId id="1139" r:id="rId29"/>
    <p:sldId id="1140" r:id="rId30"/>
    <p:sldId id="1141" r:id="rId31"/>
    <p:sldId id="1142" r:id="rId32"/>
    <p:sldId id="1143" r:id="rId33"/>
    <p:sldId id="1144" r:id="rId34"/>
    <p:sldId id="1145" r:id="rId35"/>
    <p:sldId id="1146" r:id="rId36"/>
    <p:sldId id="1147" r:id="rId37"/>
    <p:sldId id="1148" r:id="rId38"/>
    <p:sldId id="1149" r:id="rId39"/>
    <p:sldId id="1150" r:id="rId40"/>
    <p:sldId id="1151" r:id="rId41"/>
    <p:sldId id="1152" r:id="rId42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208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B862-92C0-4DC3-A40E-976890144B9B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8677-A48D-419F-9146-5699E13CC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15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320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F7-0542-420A-9733-E755A66ED7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4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F87-581B-4B61-8A2E-305FE10D6D2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32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7895-3370-4D0E-A695-F1A65D219AD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9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E38D-FB35-40CA-9FA0-E267C69A62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73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AEE6-9415-4DFE-A1D1-ACC358EBD85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06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3107-1961-4B06-9B9F-55A581E878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2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81F0-7CCE-49B8-9A46-F3E2C70EF8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1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C624-4A7A-4C52-8F74-F27718758C2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4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FAC7-D6AC-45BE-BFA7-1807D7F8CA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89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1D4A-C971-4669-849F-1814280328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F86-0F49-4FC5-A57D-238F55E0FB0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4F3-7DD7-404E-A43B-2EFB53EB66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5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第十四讲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353284" name="Text Box 4"/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2000" t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BR</a:t>
                </a:r>
              </a:p>
            </p:txBody>
          </p:sp>
          <p:sp>
            <p:nvSpPr>
              <p:cNvPr id="353285" name="Rectangle 5"/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3978" y="3979"/>
                <a:ext cx="436" cy="276"/>
                <a:chOff x="3928" y="3979"/>
                <a:chExt cx="436" cy="276"/>
              </a:xfrm>
            </p:grpSpPr>
            <p:sp>
              <p:nvSpPr>
                <p:cNvPr id="35328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设备</a:t>
                  </a:r>
                </a:p>
              </p:txBody>
            </p:sp>
            <p:sp>
              <p:nvSpPr>
                <p:cNvPr id="353289" name="Rectangle 9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3290" name="Text Box 10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控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制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逻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辑</a:t>
                </a:r>
              </a:p>
            </p:txBody>
          </p:sp>
          <p:sp>
            <p:nvSpPr>
              <p:cNvPr id="353291" name="Rectangle 11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292" name="Text Box 12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中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断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机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构</a:t>
                </a:r>
              </a:p>
            </p:txBody>
          </p:sp>
          <p:sp>
            <p:nvSpPr>
              <p:cNvPr id="353293" name="Rectangle 13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294" name="Text Box 14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AR</a:t>
                </a:r>
              </a:p>
            </p:txBody>
          </p:sp>
          <p:sp>
            <p:nvSpPr>
              <p:cNvPr id="353295" name="Rectangle 15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296" name="Text Box 1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WC</a:t>
                </a:r>
              </a:p>
            </p:txBody>
          </p:sp>
          <p:sp>
            <p:nvSpPr>
              <p:cNvPr id="353297" name="Rectangle 1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298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DAR</a:t>
                </a:r>
              </a:p>
            </p:txBody>
          </p:sp>
          <p:sp>
            <p:nvSpPr>
              <p:cNvPr id="353299" name="Rectangle 19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0" name="Rectangle 2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1" name="Text Box 21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接口</a:t>
                </a:r>
              </a:p>
            </p:txBody>
          </p: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3533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</a:t>
                  </a: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存</a:t>
                  </a:r>
                </a:p>
              </p:txBody>
            </p:sp>
            <p:sp>
              <p:nvSpPr>
                <p:cNvPr id="353304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35330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353307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3308" name="AutoShape 28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9" name="AutoShape 29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10" name="AutoShape 30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11" name="AutoShape 31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12" name="Text Box 32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353313" name="Text Box 33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353314" name="AutoShape 34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3315" name="AutoShape 35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3316" name="AutoShape 36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228600" y="22860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数据传送过程（输入）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938588" y="5257800"/>
            <a:ext cx="2362200" cy="1184275"/>
            <a:chOff x="2448" y="3296"/>
            <a:chExt cx="1488" cy="746"/>
          </a:xfrm>
        </p:grpSpPr>
        <p:sp>
          <p:nvSpPr>
            <p:cNvPr id="353319" name="Freeform 39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/>
              <a:ahLst/>
              <a:cxnLst>
                <a:cxn ang="0">
                  <a:pos x="1488" y="768"/>
                </a:cxn>
                <a:cxn ang="0">
                  <a:pos x="0" y="768"/>
                </a:cxn>
                <a:cxn ang="0">
                  <a:pos x="0" y="0"/>
                </a:cxn>
              </a:cxnLst>
              <a:rect l="0" t="0" r="r" b="b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20" name="Text Box 40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DREQ</a:t>
              </a:r>
            </a:p>
          </p:txBody>
        </p:sp>
        <p:sp>
          <p:nvSpPr>
            <p:cNvPr id="353321" name="Text Box 41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②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353323" name="Text Box 43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HRQ</a:t>
              </a:r>
            </a:p>
          </p:txBody>
        </p:sp>
        <p:sp>
          <p:nvSpPr>
            <p:cNvPr id="353324" name="Text Box 44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353325" name="Line 45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353327" name="Line 47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28" name="Text Box 48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HLDA</a:t>
              </a:r>
            </a:p>
          </p:txBody>
        </p:sp>
        <p:sp>
          <p:nvSpPr>
            <p:cNvPr id="353329" name="Text Box 49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④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353331" name="AutoShape 51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3332" name="Text Box 52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353333" name="Text Box 53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⑤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776538" y="5232400"/>
            <a:ext cx="3524250" cy="1503363"/>
            <a:chOff x="1716" y="3296"/>
            <a:chExt cx="2220" cy="947"/>
          </a:xfrm>
        </p:grpSpPr>
        <p:sp>
          <p:nvSpPr>
            <p:cNvPr id="353335" name="Freeform 55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680" y="960"/>
                </a:cxn>
              </a:cxnLst>
              <a:rect l="0" t="0" r="r" b="b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36" name="Text Box 56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DACK</a:t>
              </a:r>
            </a:p>
          </p:txBody>
        </p:sp>
        <p:sp>
          <p:nvSpPr>
            <p:cNvPr id="353337" name="Text Box 57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⑥</a:t>
              </a: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6477000" y="5715000"/>
            <a:ext cx="744538" cy="609600"/>
            <a:chOff x="4032" y="3600"/>
            <a:chExt cx="469" cy="384"/>
          </a:xfrm>
        </p:grpSpPr>
        <p:sp>
          <p:nvSpPr>
            <p:cNvPr id="353339" name="Text Box 59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353340" name="AutoShape 60"/>
            <p:cNvSpPr>
              <a:spLocks noChangeArrowheads="1"/>
            </p:cNvSpPr>
            <p:nvPr/>
          </p:nvSpPr>
          <p:spPr bwMode="auto">
            <a:xfrm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353342" name="Text Box 62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353343" name="Text Box 63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⑦</a:t>
              </a:r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353345" name="Freeform 65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/>
              <a:ahLst/>
              <a:cxnLst>
                <a:cxn ang="0">
                  <a:pos x="1104" y="96"/>
                </a:cxn>
                <a:cxn ang="0">
                  <a:pos x="1104" y="0"/>
                </a:cxn>
                <a:cxn ang="0">
                  <a:pos x="0" y="0"/>
                </a:cxn>
              </a:cxnLst>
              <a:rect l="0" t="0" r="r" b="b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46" name="Text Box 66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溢出信号</a:t>
              </a:r>
            </a:p>
          </p:txBody>
        </p:sp>
      </p:grp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353348" name="Line 68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49" name="Text Box 69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中断请求</a:t>
              </a:r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7159625" y="2894013"/>
            <a:ext cx="1285875" cy="1314450"/>
            <a:chOff x="4507" y="1823"/>
            <a:chExt cx="810" cy="828"/>
          </a:xfrm>
        </p:grpSpPr>
        <p:grpSp>
          <p:nvGrpSpPr>
            <p:cNvPr id="18" name="Group 71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353352" name="Rectangle 72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53" name="Text Box 73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AR</a:t>
                </a:r>
              </a:p>
            </p:txBody>
          </p:sp>
        </p:grpSp>
        <p:grpSp>
          <p:nvGrpSpPr>
            <p:cNvPr id="19" name="Group 74"/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353355" name="Rectangle 75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56" name="Text Box 7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WC</a:t>
                </a:r>
              </a:p>
            </p:txBody>
          </p:sp>
        </p:grpSp>
        <p:sp>
          <p:nvSpPr>
            <p:cNvPr id="353357" name="Text Box 77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353358" name="Text Box 78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+1</a:t>
              </a:r>
            </a:p>
          </p:txBody>
        </p:sp>
      </p:grpSp>
      <p:sp>
        <p:nvSpPr>
          <p:cNvPr id="353359" name="Rectangle 7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353361" name="Rectangle 81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3362" name="Text Box 82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6315075" y="5260975"/>
            <a:ext cx="723900" cy="469900"/>
            <a:chOff x="3912" y="3296"/>
            <a:chExt cx="456" cy="296"/>
          </a:xfrm>
        </p:grpSpPr>
        <p:sp>
          <p:nvSpPr>
            <p:cNvPr id="353364" name="Rectangle 84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3365" name="Text Box 85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6315075" y="5260975"/>
            <a:ext cx="685800" cy="438150"/>
            <a:chOff x="3924" y="3303"/>
            <a:chExt cx="432" cy="276"/>
          </a:xfrm>
        </p:grpSpPr>
        <p:sp>
          <p:nvSpPr>
            <p:cNvPr id="353367" name="Rectangle 87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3368" name="Text Box 88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23" name="Group 89"/>
          <p:cNvGrpSpPr>
            <a:grpSpLocks/>
          </p:cNvGrpSpPr>
          <p:nvPr/>
        </p:nvGrpSpPr>
        <p:grpSpPr bwMode="auto">
          <a:xfrm>
            <a:off x="6300788" y="5253038"/>
            <a:ext cx="723900" cy="469900"/>
            <a:chOff x="3912" y="3296"/>
            <a:chExt cx="456" cy="296"/>
          </a:xfrm>
        </p:grpSpPr>
        <p:sp>
          <p:nvSpPr>
            <p:cNvPr id="353370" name="Rectangle 90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3371" name="Text Box 91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6315075" y="5260975"/>
            <a:ext cx="685800" cy="438150"/>
            <a:chOff x="3924" y="3303"/>
            <a:chExt cx="432" cy="276"/>
          </a:xfrm>
        </p:grpSpPr>
        <p:sp>
          <p:nvSpPr>
            <p:cNvPr id="353373" name="Rectangle 93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3374" name="Text Box 94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sp>
        <p:nvSpPr>
          <p:cNvPr id="353375" name="AutoShape 9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354308" name="Text Box 4"/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2000" t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BR</a:t>
                </a:r>
              </a:p>
            </p:txBody>
          </p:sp>
          <p:sp>
            <p:nvSpPr>
              <p:cNvPr id="354309" name="Rectangle 5"/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3978" y="3979"/>
                <a:ext cx="436" cy="276"/>
                <a:chOff x="3928" y="3979"/>
                <a:chExt cx="436" cy="276"/>
              </a:xfrm>
            </p:grpSpPr>
            <p:sp>
              <p:nvSpPr>
                <p:cNvPr id="3543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设备</a:t>
                  </a:r>
                </a:p>
              </p:txBody>
            </p:sp>
            <p:sp>
              <p:nvSpPr>
                <p:cNvPr id="354313" name="Rectangle 9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4314" name="Text Box 10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控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制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逻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辑</a:t>
                </a:r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16" name="Text Box 12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中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断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机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构</a:t>
                </a:r>
              </a:p>
            </p:txBody>
          </p:sp>
          <p:sp>
            <p:nvSpPr>
              <p:cNvPr id="354317" name="Rectangle 13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18" name="Text Box 14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AR</a:t>
                </a:r>
              </a:p>
            </p:txBody>
          </p:sp>
          <p:sp>
            <p:nvSpPr>
              <p:cNvPr id="354319" name="Rectangle 15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20" name="Text Box 1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WC</a:t>
                </a:r>
              </a:p>
            </p:txBody>
          </p:sp>
          <p:sp>
            <p:nvSpPr>
              <p:cNvPr id="354321" name="Rectangle 1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22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DAR</a:t>
                </a:r>
              </a:p>
            </p:txBody>
          </p:sp>
          <p:sp>
            <p:nvSpPr>
              <p:cNvPr id="354323" name="Rectangle 19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24" name="Rectangle 2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25" name="Text Box 21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接口</a:t>
                </a:r>
              </a:p>
            </p:txBody>
          </p: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3543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</a:t>
                  </a: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存</a:t>
                  </a:r>
                </a:p>
              </p:txBody>
            </p:sp>
            <p:sp>
              <p:nvSpPr>
                <p:cNvPr id="354328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3543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354331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4332" name="AutoShape 28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33" name="AutoShape 29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34" name="AutoShape 30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35" name="AutoShape 31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36" name="Text Box 32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354337" name="Text Box 33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354338" name="AutoShape 34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4339" name="AutoShape 35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4340" name="AutoShape 36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354342" name="Rectangle 38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4343" name="Text Box 39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3938588" y="5257800"/>
            <a:ext cx="2362200" cy="1184275"/>
            <a:chOff x="2448" y="3296"/>
            <a:chExt cx="1488" cy="746"/>
          </a:xfrm>
        </p:grpSpPr>
        <p:sp>
          <p:nvSpPr>
            <p:cNvPr id="354345" name="Freeform 41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/>
              <a:ahLst/>
              <a:cxnLst>
                <a:cxn ang="0">
                  <a:pos x="1488" y="768"/>
                </a:cxn>
                <a:cxn ang="0">
                  <a:pos x="0" y="768"/>
                </a:cxn>
                <a:cxn ang="0">
                  <a:pos x="0" y="0"/>
                </a:cxn>
              </a:cxnLst>
              <a:rect l="0" t="0" r="r" b="b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46" name="Text Box 42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DREQ</a:t>
              </a:r>
            </a:p>
          </p:txBody>
        </p:sp>
        <p:sp>
          <p:nvSpPr>
            <p:cNvPr id="354347" name="Text Box 43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②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354349" name="Text Box 45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HRQ</a:t>
              </a:r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354351" name="Line 47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354353" name="Line 49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54" name="Text Box 50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HLDA</a:t>
              </a:r>
            </a:p>
          </p:txBody>
        </p:sp>
        <p:sp>
          <p:nvSpPr>
            <p:cNvPr id="354355" name="Text Box 51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④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354357" name="AutoShape 53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4358" name="Text Box 54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354359" name="Text Box 55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⑤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2776538" y="5232400"/>
            <a:ext cx="3524250" cy="1503363"/>
            <a:chOff x="1716" y="3296"/>
            <a:chExt cx="2220" cy="947"/>
          </a:xfrm>
        </p:grpSpPr>
        <p:sp>
          <p:nvSpPr>
            <p:cNvPr id="354361" name="Freeform 57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680" y="960"/>
                </a:cxn>
              </a:cxnLst>
              <a:rect l="0" t="0" r="r" b="b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62" name="Text Box 58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DACK</a:t>
              </a:r>
            </a:p>
          </p:txBody>
        </p:sp>
        <p:sp>
          <p:nvSpPr>
            <p:cNvPr id="354363" name="Text Box 59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⑥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6494463" y="5715000"/>
            <a:ext cx="744537" cy="609600"/>
            <a:chOff x="4032" y="3600"/>
            <a:chExt cx="469" cy="384"/>
          </a:xfrm>
        </p:grpSpPr>
        <p:sp>
          <p:nvSpPr>
            <p:cNvPr id="354365" name="Text Box 61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354366" name="AutoShape 62"/>
            <p:cNvSpPr>
              <a:spLocks noChangeArrowheads="1"/>
            </p:cNvSpPr>
            <p:nvPr/>
          </p:nvSpPr>
          <p:spPr bwMode="auto">
            <a:xfrm rot="10800000"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354368" name="Text Box 64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354369" name="Text Box 65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⑦</a:t>
              </a:r>
            </a:p>
          </p:txBody>
        </p:sp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354371" name="Freeform 67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/>
              <a:ahLst/>
              <a:cxnLst>
                <a:cxn ang="0">
                  <a:pos x="1104" y="96"/>
                </a:cxn>
                <a:cxn ang="0">
                  <a:pos x="1104" y="0"/>
                </a:cxn>
                <a:cxn ang="0">
                  <a:pos x="0" y="0"/>
                </a:cxn>
              </a:cxnLst>
              <a:rect l="0" t="0" r="r" b="b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72" name="Text Box 68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溢出信号</a:t>
              </a:r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354374" name="Line 70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75" name="Text Box 71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中断请求</a:t>
              </a: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7154863" y="2894013"/>
            <a:ext cx="1285875" cy="1314450"/>
            <a:chOff x="4507" y="1823"/>
            <a:chExt cx="810" cy="828"/>
          </a:xfrm>
        </p:grpSpPr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354378" name="Rectangle 74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79" name="Text Box 75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AR</a:t>
                </a:r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354381" name="Rectangle 7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82" name="Text Box 78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WC</a:t>
                </a:r>
              </a:p>
            </p:txBody>
          </p:sp>
        </p:grpSp>
        <p:sp>
          <p:nvSpPr>
            <p:cNvPr id="354383" name="Text Box 79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354384" name="Text Box 80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+1</a:t>
              </a:r>
            </a:p>
          </p:txBody>
        </p:sp>
      </p:grpSp>
      <p:sp>
        <p:nvSpPr>
          <p:cNvPr id="354385" name="Text Box 81"/>
          <p:cNvSpPr txBox="1">
            <a:spLocks noChangeArrowheads="1"/>
          </p:cNvSpPr>
          <p:nvPr/>
        </p:nvSpPr>
        <p:spPr bwMode="auto">
          <a:xfrm>
            <a:off x="228600" y="2286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数据传送过程（输出）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54386" name="Rectangle 8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354388" name="Rectangle 84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4389" name="Text Box 85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3" y="3312"/>
            <a:chExt cx="432" cy="276"/>
          </a:xfrm>
        </p:grpSpPr>
        <p:sp>
          <p:nvSpPr>
            <p:cNvPr id="354391" name="Rectangle 87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4392" name="Text Box 88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23" name="Group 89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3" y="3312"/>
            <a:chExt cx="432" cy="276"/>
          </a:xfrm>
        </p:grpSpPr>
        <p:sp>
          <p:nvSpPr>
            <p:cNvPr id="354394" name="Rectangle 90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4395" name="Text Box 91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6" y="3312"/>
            <a:chExt cx="432" cy="276"/>
          </a:xfrm>
        </p:grpSpPr>
        <p:sp>
          <p:nvSpPr>
            <p:cNvPr id="354397" name="Rectangle 93"/>
            <p:cNvSpPr>
              <a:spLocks noChangeArrowheads="1"/>
            </p:cNvSpPr>
            <p:nvPr/>
          </p:nvSpPr>
          <p:spPr bwMode="auto">
            <a:xfrm>
              <a:off x="3936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4398" name="Text Box 94"/>
            <p:cNvSpPr txBox="1">
              <a:spLocks noChangeArrowheads="1"/>
            </p:cNvSpPr>
            <p:nvPr/>
          </p:nvSpPr>
          <p:spPr bwMode="auto">
            <a:xfrm>
              <a:off x="3981" y="3318"/>
              <a:ext cx="33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BR</a:t>
              </a:r>
            </a:p>
          </p:txBody>
        </p:sp>
      </p:grpSp>
      <p:sp>
        <p:nvSpPr>
          <p:cNvPr id="354399" name="AutoShape 9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0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Text Box 2"/>
          <p:cNvSpPr txBox="1">
            <a:spLocks noChangeArrowheads="1"/>
          </p:cNvSpPr>
          <p:nvPr/>
        </p:nvSpPr>
        <p:spPr bwMode="auto">
          <a:xfrm>
            <a:off x="1050925" y="425450"/>
            <a:ext cx="298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(5) 后处理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16075" y="1263650"/>
            <a:ext cx="445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校验送入主存的数是否正确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1616075" y="2116138"/>
            <a:ext cx="290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是否继续用 </a:t>
            </a:r>
            <a:r>
              <a:rPr lang="en-US" altLang="zh-CN" sz="2800">
                <a:latin typeface="Times New Roman" pitchFamily="18" charset="0"/>
              </a:rPr>
              <a:t>DMA</a:t>
            </a:r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1616075" y="2970213"/>
            <a:ext cx="6584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测试传送过程是否正确，错则转诊断程序</a:t>
            </a:r>
          </a:p>
        </p:txBody>
      </p:sp>
      <p:sp>
        <p:nvSpPr>
          <p:cNvPr id="813062" name="Text Box 6"/>
          <p:cNvSpPr txBox="1">
            <a:spLocks noChangeArrowheads="1"/>
          </p:cNvSpPr>
          <p:nvPr/>
        </p:nvSpPr>
        <p:spPr bwMode="auto">
          <a:xfrm>
            <a:off x="1616075" y="3824288"/>
            <a:ext cx="4860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由中断服务程序完成</a:t>
            </a:r>
          </a:p>
        </p:txBody>
      </p:sp>
      <p:sp>
        <p:nvSpPr>
          <p:cNvPr id="813063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813064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193675" y="501650"/>
            <a:ext cx="6435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2. DMA </a:t>
            </a:r>
            <a:r>
              <a:rPr lang="zh-CN" altLang="en-US" sz="3600">
                <a:latin typeface="Times New Roman" pitchFamily="18" charset="0"/>
              </a:rPr>
              <a:t>接口与系统的连接方式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341563"/>
            <a:ext cx="7467600" cy="3144837"/>
            <a:chOff x="576" y="1475"/>
            <a:chExt cx="4704" cy="1981"/>
          </a:xfrm>
        </p:grpSpPr>
        <p:sp>
          <p:nvSpPr>
            <p:cNvPr id="356356" name="Text Box 4"/>
            <p:cNvSpPr txBox="1">
              <a:spLocks noChangeArrowheads="1"/>
            </p:cNvSpPr>
            <p:nvPr/>
          </p:nvSpPr>
          <p:spPr bwMode="auto">
            <a:xfrm>
              <a:off x="2630" y="2487"/>
              <a:ext cx="5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356357" name="Rectangle 5"/>
            <p:cNvSpPr>
              <a:spLocks noChangeArrowheads="1"/>
            </p:cNvSpPr>
            <p:nvPr/>
          </p:nvSpPr>
          <p:spPr bwMode="auto">
            <a:xfrm>
              <a:off x="2592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58" name="Text Box 6"/>
            <p:cNvSpPr txBox="1">
              <a:spLocks noChangeArrowheads="1"/>
            </p:cNvSpPr>
            <p:nvPr/>
          </p:nvSpPr>
          <p:spPr bwMode="auto">
            <a:xfrm>
              <a:off x="3446" y="2487"/>
              <a:ext cx="5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接口2</a:t>
              </a:r>
            </a:p>
          </p:txBody>
        </p:sp>
        <p:sp>
          <p:nvSpPr>
            <p:cNvPr id="356359" name="Rectangle 7"/>
            <p:cNvSpPr>
              <a:spLocks noChangeArrowheads="1"/>
            </p:cNvSpPr>
            <p:nvPr/>
          </p:nvSpPr>
          <p:spPr bwMode="auto">
            <a:xfrm>
              <a:off x="34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4646" y="2487"/>
              <a:ext cx="5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接口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56361" name="Rectangle 9"/>
            <p:cNvSpPr>
              <a:spLocks noChangeArrowheads="1"/>
            </p:cNvSpPr>
            <p:nvPr/>
          </p:nvSpPr>
          <p:spPr bwMode="auto">
            <a:xfrm>
              <a:off x="46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2" name="Text Box 10"/>
            <p:cNvSpPr txBox="1">
              <a:spLocks noChangeArrowheads="1"/>
            </p:cNvSpPr>
            <p:nvPr/>
          </p:nvSpPr>
          <p:spPr bwMode="auto">
            <a:xfrm>
              <a:off x="1745" y="2607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356363" name="Rectangle 11"/>
            <p:cNvSpPr>
              <a:spLocks noChangeArrowheads="1"/>
            </p:cNvSpPr>
            <p:nvPr/>
          </p:nvSpPr>
          <p:spPr bwMode="auto">
            <a:xfrm>
              <a:off x="1680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4" name="Line 12"/>
            <p:cNvSpPr>
              <a:spLocks noChangeShapeType="1"/>
            </p:cNvSpPr>
            <p:nvPr/>
          </p:nvSpPr>
          <p:spPr bwMode="auto">
            <a:xfrm>
              <a:off x="1824" y="3050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65" name="Freeform 13"/>
            <p:cNvSpPr>
              <a:spLocks/>
            </p:cNvSpPr>
            <p:nvPr/>
          </p:nvSpPr>
          <p:spPr bwMode="auto">
            <a:xfrm>
              <a:off x="1824" y="3050"/>
              <a:ext cx="960" cy="17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0" y="144"/>
                </a:cxn>
                <a:cxn ang="0">
                  <a:pos x="960" y="0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lnTo>
                    <a:pt x="960" y="144"/>
                  </a:ln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66" name="Freeform 14"/>
            <p:cNvSpPr>
              <a:spLocks/>
            </p:cNvSpPr>
            <p:nvPr/>
          </p:nvSpPr>
          <p:spPr bwMode="auto">
            <a:xfrm>
              <a:off x="2976" y="3050"/>
              <a:ext cx="624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624" y="144"/>
                </a:cxn>
                <a:cxn ang="0">
                  <a:pos x="624" y="0"/>
                </a:cxn>
              </a:cxnLst>
              <a:rect l="0" t="0" r="r" b="b"/>
              <a:pathLst>
                <a:path w="624" h="144">
                  <a:moveTo>
                    <a:pt x="0" y="0"/>
                  </a:moveTo>
                  <a:lnTo>
                    <a:pt x="0" y="144"/>
                  </a:lnTo>
                  <a:lnTo>
                    <a:pt x="624" y="144"/>
                  </a:ln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67" name="Freeform 15"/>
            <p:cNvSpPr>
              <a:spLocks/>
            </p:cNvSpPr>
            <p:nvPr/>
          </p:nvSpPr>
          <p:spPr bwMode="auto">
            <a:xfrm>
              <a:off x="3792" y="3050"/>
              <a:ext cx="288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88" y="144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68" name="Text Box 16"/>
            <p:cNvSpPr txBox="1">
              <a:spLocks noChangeArrowheads="1"/>
            </p:cNvSpPr>
            <p:nvPr/>
          </p:nvSpPr>
          <p:spPr bwMode="auto">
            <a:xfrm>
              <a:off x="4188" y="25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6369" name="Freeform 17"/>
            <p:cNvSpPr>
              <a:spLocks/>
            </p:cNvSpPr>
            <p:nvPr/>
          </p:nvSpPr>
          <p:spPr bwMode="auto">
            <a:xfrm>
              <a:off x="4368" y="3050"/>
              <a:ext cx="432" cy="17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0" name="Freeform 18"/>
            <p:cNvSpPr>
              <a:spLocks/>
            </p:cNvSpPr>
            <p:nvPr/>
          </p:nvSpPr>
          <p:spPr bwMode="auto">
            <a:xfrm>
              <a:off x="4992" y="3050"/>
              <a:ext cx="288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88" y="144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1" name="Freeform 19"/>
            <p:cNvSpPr>
              <a:spLocks/>
            </p:cNvSpPr>
            <p:nvPr/>
          </p:nvSpPr>
          <p:spPr bwMode="auto">
            <a:xfrm>
              <a:off x="2784" y="2974"/>
              <a:ext cx="192" cy="76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39" y="22"/>
                </a:cxn>
                <a:cxn ang="0">
                  <a:pos x="96" y="1"/>
                </a:cxn>
                <a:cxn ang="0">
                  <a:pos x="147" y="19"/>
                </a:cxn>
                <a:cxn ang="0">
                  <a:pos x="192" y="64"/>
                </a:cxn>
              </a:cxnLst>
              <a:rect l="0" t="0" r="r" b="b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2" name="Freeform 20"/>
            <p:cNvSpPr>
              <a:spLocks/>
            </p:cNvSpPr>
            <p:nvPr/>
          </p:nvSpPr>
          <p:spPr bwMode="auto">
            <a:xfrm>
              <a:off x="3600" y="2974"/>
              <a:ext cx="192" cy="76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39" y="22"/>
                </a:cxn>
                <a:cxn ang="0">
                  <a:pos x="96" y="1"/>
                </a:cxn>
                <a:cxn ang="0">
                  <a:pos x="147" y="19"/>
                </a:cxn>
                <a:cxn ang="0">
                  <a:pos x="192" y="64"/>
                </a:cxn>
              </a:cxnLst>
              <a:rect l="0" t="0" r="r" b="b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3" name="Freeform 21"/>
            <p:cNvSpPr>
              <a:spLocks/>
            </p:cNvSpPr>
            <p:nvPr/>
          </p:nvSpPr>
          <p:spPr bwMode="auto">
            <a:xfrm>
              <a:off x="4800" y="2974"/>
              <a:ext cx="192" cy="76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39" y="22"/>
                </a:cxn>
                <a:cxn ang="0">
                  <a:pos x="96" y="1"/>
                </a:cxn>
                <a:cxn ang="0">
                  <a:pos x="147" y="19"/>
                </a:cxn>
                <a:cxn ang="0">
                  <a:pos x="192" y="64"/>
                </a:cxn>
              </a:cxnLst>
              <a:rect l="0" t="0" r="r" b="b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4" name="Line 22"/>
            <p:cNvSpPr>
              <a:spLocks noChangeShapeType="1"/>
            </p:cNvSpPr>
            <p:nvPr/>
          </p:nvSpPr>
          <p:spPr bwMode="auto">
            <a:xfrm>
              <a:off x="4080" y="32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5" name="Text Box 23"/>
            <p:cNvSpPr txBox="1">
              <a:spLocks noChangeArrowheads="1"/>
            </p:cNvSpPr>
            <p:nvPr/>
          </p:nvSpPr>
          <p:spPr bwMode="auto">
            <a:xfrm>
              <a:off x="596" y="2591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356376" name="Rectangle 24"/>
            <p:cNvSpPr>
              <a:spLocks noChangeArrowheads="1"/>
            </p:cNvSpPr>
            <p:nvPr/>
          </p:nvSpPr>
          <p:spPr bwMode="auto">
            <a:xfrm>
              <a:off x="576" y="2418"/>
              <a:ext cx="480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77" name="Freeform 25"/>
            <p:cNvSpPr>
              <a:spLocks/>
            </p:cNvSpPr>
            <p:nvPr/>
          </p:nvSpPr>
          <p:spPr bwMode="auto">
            <a:xfrm>
              <a:off x="672" y="1729"/>
              <a:ext cx="4416" cy="689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0" y="0"/>
                </a:cxn>
                <a:cxn ang="0">
                  <a:pos x="4416" y="0"/>
                </a:cxn>
                <a:cxn ang="0">
                  <a:pos x="4416" y="576"/>
                </a:cxn>
              </a:cxnLst>
              <a:rect l="0" t="0" r="r" b="b"/>
              <a:pathLst>
                <a:path w="4416" h="576">
                  <a:moveTo>
                    <a:pt x="0" y="576"/>
                  </a:moveTo>
                  <a:lnTo>
                    <a:pt x="0" y="0"/>
                  </a:lnTo>
                  <a:lnTo>
                    <a:pt x="4416" y="0"/>
                  </a:lnTo>
                  <a:lnTo>
                    <a:pt x="4416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8" name="Freeform 26"/>
            <p:cNvSpPr>
              <a:spLocks/>
            </p:cNvSpPr>
            <p:nvPr/>
          </p:nvSpPr>
          <p:spPr bwMode="auto">
            <a:xfrm>
              <a:off x="912" y="2016"/>
              <a:ext cx="3984" cy="402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0" y="0"/>
                </a:cxn>
                <a:cxn ang="0">
                  <a:pos x="3984" y="0"/>
                </a:cxn>
                <a:cxn ang="0">
                  <a:pos x="3984" y="336"/>
                </a:cxn>
              </a:cxnLst>
              <a:rect l="0" t="0" r="r" b="b"/>
              <a:pathLst>
                <a:path w="3984" h="336">
                  <a:moveTo>
                    <a:pt x="0" y="336"/>
                  </a:moveTo>
                  <a:lnTo>
                    <a:pt x="0" y="0"/>
                  </a:lnTo>
                  <a:lnTo>
                    <a:pt x="3984" y="0"/>
                  </a:lnTo>
                  <a:lnTo>
                    <a:pt x="3984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9" name="Line 27"/>
            <p:cNvSpPr>
              <a:spLocks noChangeShapeType="1"/>
            </p:cNvSpPr>
            <p:nvPr/>
          </p:nvSpPr>
          <p:spPr bwMode="auto">
            <a:xfrm flipV="1">
              <a:off x="2160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0" name="Line 28"/>
            <p:cNvSpPr>
              <a:spLocks noChangeShapeType="1"/>
            </p:cNvSpPr>
            <p:nvPr/>
          </p:nvSpPr>
          <p:spPr bwMode="auto">
            <a:xfrm flipV="1">
              <a:off x="196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1" name="Line 29"/>
            <p:cNvSpPr>
              <a:spLocks noChangeShapeType="1"/>
            </p:cNvSpPr>
            <p:nvPr/>
          </p:nvSpPr>
          <p:spPr bwMode="auto">
            <a:xfrm flipV="1">
              <a:off x="3072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2" name="Line 30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3" name="Line 31"/>
            <p:cNvSpPr>
              <a:spLocks noChangeShapeType="1"/>
            </p:cNvSpPr>
            <p:nvPr/>
          </p:nvSpPr>
          <p:spPr bwMode="auto">
            <a:xfrm flipV="1">
              <a:off x="3888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4" name="Line 32"/>
            <p:cNvSpPr>
              <a:spLocks noChangeShapeType="1"/>
            </p:cNvSpPr>
            <p:nvPr/>
          </p:nvSpPr>
          <p:spPr bwMode="auto">
            <a:xfrm flipV="1">
              <a:off x="3744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5" name="Freeform 33"/>
            <p:cNvSpPr>
              <a:spLocks/>
            </p:cNvSpPr>
            <p:nvPr/>
          </p:nvSpPr>
          <p:spPr bwMode="auto">
            <a:xfrm>
              <a:off x="4694" y="2178"/>
              <a:ext cx="1" cy="241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0" y="0"/>
                </a:cxn>
              </a:cxnLst>
              <a:rect l="0" t="0" r="r" b="b"/>
              <a:pathLst>
                <a:path w="1" h="241">
                  <a:moveTo>
                    <a:pt x="0" y="241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6" name="Freeform 34"/>
            <p:cNvSpPr>
              <a:spLocks/>
            </p:cNvSpPr>
            <p:nvPr/>
          </p:nvSpPr>
          <p:spPr bwMode="auto">
            <a:xfrm>
              <a:off x="1824" y="2189"/>
              <a:ext cx="2880" cy="229"/>
            </a:xfrm>
            <a:custGeom>
              <a:avLst/>
              <a:gdLst/>
              <a:ahLst/>
              <a:cxnLst>
                <a:cxn ang="0">
                  <a:pos x="2880" y="0"/>
                </a:cxn>
                <a:cxn ang="0">
                  <a:pos x="0" y="0"/>
                </a:cxn>
                <a:cxn ang="0">
                  <a:pos x="0" y="192"/>
                </a:cxn>
              </a:cxnLst>
              <a:rect l="0" t="0" r="r" b="b"/>
              <a:pathLst>
                <a:path w="2880" h="192">
                  <a:moveTo>
                    <a:pt x="2880" y="0"/>
                  </a:move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7" name="Line 35"/>
            <p:cNvSpPr>
              <a:spLocks noChangeShapeType="1"/>
            </p:cNvSpPr>
            <p:nvPr/>
          </p:nvSpPr>
          <p:spPr bwMode="auto">
            <a:xfrm flipV="1">
              <a:off x="3552" y="2189"/>
              <a:ext cx="0" cy="2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8" name="Line 36"/>
            <p:cNvSpPr>
              <a:spLocks noChangeShapeType="1"/>
            </p:cNvSpPr>
            <p:nvPr/>
          </p:nvSpPr>
          <p:spPr bwMode="auto">
            <a:xfrm flipV="1">
              <a:off x="2736" y="2189"/>
              <a:ext cx="0" cy="2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9" name="Text Box 37"/>
            <p:cNvSpPr txBox="1">
              <a:spLocks noChangeArrowheads="1"/>
            </p:cNvSpPr>
            <p:nvPr/>
          </p:nvSpPr>
          <p:spPr bwMode="auto">
            <a:xfrm>
              <a:off x="1814" y="3206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响应</a:t>
              </a:r>
            </a:p>
          </p:txBody>
        </p:sp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1056" y="1750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总线</a:t>
              </a:r>
            </a:p>
          </p:txBody>
        </p:sp>
        <p:sp>
          <p:nvSpPr>
            <p:cNvPr id="356391" name="Text Box 39"/>
            <p:cNvSpPr txBox="1">
              <a:spLocks noChangeArrowheads="1"/>
            </p:cNvSpPr>
            <p:nvPr/>
          </p:nvSpPr>
          <p:spPr bwMode="auto">
            <a:xfrm>
              <a:off x="4358" y="1475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356392" name="Text Box 40"/>
            <p:cNvSpPr txBox="1">
              <a:spLocks noChangeArrowheads="1"/>
            </p:cNvSpPr>
            <p:nvPr/>
          </p:nvSpPr>
          <p:spPr bwMode="auto">
            <a:xfrm>
              <a:off x="4214" y="176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356393" name="Text Box 41"/>
            <p:cNvSpPr txBox="1">
              <a:spLocks noChangeArrowheads="1"/>
            </p:cNvSpPr>
            <p:nvPr/>
          </p:nvSpPr>
          <p:spPr bwMode="auto">
            <a:xfrm>
              <a:off x="3888" y="2189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请求</a:t>
              </a:r>
            </a:p>
          </p:txBody>
        </p:sp>
      </p:grpSp>
      <p:sp>
        <p:nvSpPr>
          <p:cNvPr id="356394" name="Text Box 42"/>
          <p:cNvSpPr txBox="1">
            <a:spLocks noChangeArrowheads="1"/>
          </p:cNvSpPr>
          <p:nvPr/>
        </p:nvSpPr>
        <p:spPr bwMode="auto">
          <a:xfrm>
            <a:off x="685800" y="1385888"/>
            <a:ext cx="601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具有公共请求线的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请求</a:t>
            </a:r>
          </a:p>
        </p:txBody>
      </p:sp>
      <p:sp>
        <p:nvSpPr>
          <p:cNvPr id="356395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6396" name="AutoShape 4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独立的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请求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295400"/>
            <a:ext cx="7391400" cy="4800600"/>
            <a:chOff x="624" y="816"/>
            <a:chExt cx="4656" cy="302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72" y="3194"/>
              <a:ext cx="576" cy="592"/>
              <a:chOff x="2064" y="3168"/>
              <a:chExt cx="576" cy="528"/>
            </a:xfrm>
          </p:grpSpPr>
          <p:sp>
            <p:nvSpPr>
              <p:cNvPr id="357381" name="Text Box 5"/>
              <p:cNvSpPr txBox="1">
                <a:spLocks noChangeArrowheads="1"/>
              </p:cNvSpPr>
              <p:nvPr/>
            </p:nvSpPr>
            <p:spPr bwMode="auto">
              <a:xfrm>
                <a:off x="2102" y="3225"/>
                <a:ext cx="518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接口1</a:t>
                </a:r>
              </a:p>
            </p:txBody>
          </p:sp>
          <p:sp>
            <p:nvSpPr>
              <p:cNvPr id="357382" name="Rectangle 6"/>
              <p:cNvSpPr>
                <a:spLocks noChangeArrowheads="1"/>
              </p:cNvSpPr>
              <p:nvPr/>
            </p:nvSpPr>
            <p:spPr bwMode="auto">
              <a:xfrm>
                <a:off x="206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816" y="3194"/>
              <a:ext cx="576" cy="592"/>
              <a:chOff x="2880" y="3168"/>
              <a:chExt cx="576" cy="528"/>
            </a:xfrm>
          </p:grpSpPr>
          <p:sp>
            <p:nvSpPr>
              <p:cNvPr id="357384" name="Text Box 8"/>
              <p:cNvSpPr txBox="1">
                <a:spLocks noChangeArrowheads="1"/>
              </p:cNvSpPr>
              <p:nvPr/>
            </p:nvSpPr>
            <p:spPr bwMode="auto">
              <a:xfrm>
                <a:off x="2918" y="3225"/>
                <a:ext cx="518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接口2</a:t>
                </a:r>
              </a:p>
            </p:txBody>
          </p:sp>
          <p:sp>
            <p:nvSpPr>
              <p:cNvPr id="357385" name="Rectangle 9"/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792" y="3194"/>
              <a:ext cx="576" cy="592"/>
              <a:chOff x="3744" y="3168"/>
              <a:chExt cx="576" cy="528"/>
            </a:xfrm>
          </p:grpSpPr>
          <p:sp>
            <p:nvSpPr>
              <p:cNvPr id="357387" name="Text Box 11"/>
              <p:cNvSpPr txBox="1">
                <a:spLocks noChangeArrowheads="1"/>
              </p:cNvSpPr>
              <p:nvPr/>
            </p:nvSpPr>
            <p:spPr bwMode="auto">
              <a:xfrm>
                <a:off x="3782" y="3225"/>
                <a:ext cx="518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接口</a:t>
                </a:r>
                <a:r>
                  <a:rPr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57388" name="Rectangle 12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624" y="881"/>
              <a:ext cx="576" cy="2959"/>
              <a:chOff x="720" y="1248"/>
              <a:chExt cx="576" cy="2496"/>
            </a:xfrm>
          </p:grpSpPr>
          <p:sp>
            <p:nvSpPr>
              <p:cNvPr id="357390" name="Text Box 14"/>
              <p:cNvSpPr txBox="1">
                <a:spLocks noChangeArrowheads="1"/>
              </p:cNvSpPr>
              <p:nvPr/>
            </p:nvSpPr>
            <p:spPr bwMode="auto">
              <a:xfrm>
                <a:off x="802" y="2352"/>
                <a:ext cx="44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357391" name="Rectangle 15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576" cy="24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4752" y="334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357393" name="Rectangle 17"/>
            <p:cNvSpPr>
              <a:spLocks noChangeArrowheads="1"/>
            </p:cNvSpPr>
            <p:nvPr/>
          </p:nvSpPr>
          <p:spPr bwMode="auto">
            <a:xfrm>
              <a:off x="4704" y="3194"/>
              <a:ext cx="576" cy="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394" name="Freeform 18"/>
            <p:cNvSpPr>
              <a:spLocks/>
            </p:cNvSpPr>
            <p:nvPr/>
          </p:nvSpPr>
          <p:spPr bwMode="auto">
            <a:xfrm>
              <a:off x="1200" y="2979"/>
              <a:ext cx="768" cy="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395" name="Freeform 19"/>
            <p:cNvSpPr>
              <a:spLocks/>
            </p:cNvSpPr>
            <p:nvPr/>
          </p:nvSpPr>
          <p:spPr bwMode="auto">
            <a:xfrm>
              <a:off x="1200" y="2710"/>
              <a:ext cx="912" cy="4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336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stealth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396" name="Freeform 20"/>
            <p:cNvSpPr>
              <a:spLocks/>
            </p:cNvSpPr>
            <p:nvPr/>
          </p:nvSpPr>
          <p:spPr bwMode="auto">
            <a:xfrm>
              <a:off x="1200" y="2441"/>
              <a:ext cx="1728" cy="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397" name="Freeform 21"/>
            <p:cNvSpPr>
              <a:spLocks/>
            </p:cNvSpPr>
            <p:nvPr/>
          </p:nvSpPr>
          <p:spPr bwMode="auto">
            <a:xfrm>
              <a:off x="1200" y="2172"/>
              <a:ext cx="1872" cy="10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336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stealth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1163" y="2710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响应1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1163" y="2441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请求1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1163" y="2172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响应2</a:t>
              </a:r>
            </a:p>
          </p:txBody>
        </p:sp>
        <p:sp>
          <p:nvSpPr>
            <p:cNvPr id="357401" name="Text Box 25"/>
            <p:cNvSpPr txBox="1">
              <a:spLocks noChangeArrowheads="1"/>
            </p:cNvSpPr>
            <p:nvPr/>
          </p:nvSpPr>
          <p:spPr bwMode="auto">
            <a:xfrm>
              <a:off x="1163" y="1903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请求2</a:t>
              </a:r>
            </a:p>
          </p:txBody>
        </p:sp>
        <p:sp>
          <p:nvSpPr>
            <p:cNvPr id="357402" name="Freeform 26"/>
            <p:cNvSpPr>
              <a:spLocks/>
            </p:cNvSpPr>
            <p:nvPr/>
          </p:nvSpPr>
          <p:spPr bwMode="auto">
            <a:xfrm>
              <a:off x="1200" y="1903"/>
              <a:ext cx="2688" cy="1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03" name="Freeform 27"/>
            <p:cNvSpPr>
              <a:spLocks/>
            </p:cNvSpPr>
            <p:nvPr/>
          </p:nvSpPr>
          <p:spPr bwMode="auto">
            <a:xfrm>
              <a:off x="1209" y="1632"/>
              <a:ext cx="2823" cy="15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3" y="2"/>
                </a:cxn>
                <a:cxn ang="0">
                  <a:pos x="2823" y="1562"/>
                </a:cxn>
              </a:cxnLst>
              <a:rect l="0" t="0" r="r" b="b"/>
              <a:pathLst>
                <a:path w="2823" h="1562">
                  <a:moveTo>
                    <a:pt x="0" y="0"/>
                  </a:moveTo>
                  <a:lnTo>
                    <a:pt x="2823" y="2"/>
                  </a:lnTo>
                  <a:lnTo>
                    <a:pt x="2823" y="1562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stealth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1163" y="1634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响应3</a:t>
              </a:r>
            </a:p>
          </p:txBody>
        </p:sp>
        <p:sp>
          <p:nvSpPr>
            <p:cNvPr id="357405" name="Text Box 29"/>
            <p:cNvSpPr txBox="1">
              <a:spLocks noChangeArrowheads="1"/>
            </p:cNvSpPr>
            <p:nvPr/>
          </p:nvSpPr>
          <p:spPr bwMode="auto">
            <a:xfrm>
              <a:off x="1163" y="1365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请求3</a:t>
              </a:r>
            </a:p>
          </p:txBody>
        </p:sp>
        <p:sp>
          <p:nvSpPr>
            <p:cNvPr id="357406" name="Freeform 30"/>
            <p:cNvSpPr>
              <a:spLocks/>
            </p:cNvSpPr>
            <p:nvPr/>
          </p:nvSpPr>
          <p:spPr bwMode="auto">
            <a:xfrm>
              <a:off x="1200" y="1365"/>
              <a:ext cx="3648" cy="18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07" name="Freeform 31"/>
            <p:cNvSpPr>
              <a:spLocks/>
            </p:cNvSpPr>
            <p:nvPr/>
          </p:nvSpPr>
          <p:spPr bwMode="auto">
            <a:xfrm>
              <a:off x="1200" y="1096"/>
              <a:ext cx="3984" cy="2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336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1204" y="1085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总线</a:t>
              </a:r>
            </a:p>
          </p:txBody>
        </p:sp>
        <p:sp>
          <p:nvSpPr>
            <p:cNvPr id="357409" name="Text Box 33"/>
            <p:cNvSpPr txBox="1">
              <a:spLocks noChangeArrowheads="1"/>
            </p:cNvSpPr>
            <p:nvPr/>
          </p:nvSpPr>
          <p:spPr bwMode="auto">
            <a:xfrm>
              <a:off x="4656" y="8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4550" y="109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357411" name="Line 35"/>
            <p:cNvSpPr>
              <a:spLocks noChangeShapeType="1"/>
            </p:cNvSpPr>
            <p:nvPr/>
          </p:nvSpPr>
          <p:spPr bwMode="auto">
            <a:xfrm flipV="1">
              <a:off x="432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12" name="Line 36"/>
            <p:cNvSpPr>
              <a:spLocks noChangeShapeType="1"/>
            </p:cNvSpPr>
            <p:nvPr/>
          </p:nvSpPr>
          <p:spPr bwMode="auto">
            <a:xfrm flipV="1">
              <a:off x="417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13" name="Line 37"/>
            <p:cNvSpPr>
              <a:spLocks noChangeShapeType="1"/>
            </p:cNvSpPr>
            <p:nvPr/>
          </p:nvSpPr>
          <p:spPr bwMode="auto">
            <a:xfrm flipV="1">
              <a:off x="336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14" name="Line 38"/>
            <p:cNvSpPr>
              <a:spLocks noChangeShapeType="1"/>
            </p:cNvSpPr>
            <p:nvPr/>
          </p:nvSpPr>
          <p:spPr bwMode="auto">
            <a:xfrm flipV="1">
              <a:off x="321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15" name="Line 39"/>
            <p:cNvSpPr>
              <a:spLocks noChangeShapeType="1"/>
            </p:cNvSpPr>
            <p:nvPr/>
          </p:nvSpPr>
          <p:spPr bwMode="auto">
            <a:xfrm flipV="1">
              <a:off x="240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7416" name="Line 40"/>
            <p:cNvSpPr>
              <a:spLocks noChangeShapeType="1"/>
            </p:cNvSpPr>
            <p:nvPr/>
          </p:nvSpPr>
          <p:spPr bwMode="auto">
            <a:xfrm flipV="1">
              <a:off x="225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7417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741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方式与程序中断方式的比较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85800" y="2309813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数据传送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685800" y="310673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响应时间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685800" y="390525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处理异常情况</a:t>
            </a: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685800" y="470217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(4) 中断请求</a:t>
            </a:r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685800" y="55006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(5) 优先级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33800" y="1547813"/>
            <a:ext cx="4656138" cy="519112"/>
            <a:chOff x="2352" y="720"/>
            <a:chExt cx="2933" cy="327"/>
          </a:xfrm>
        </p:grpSpPr>
        <p:sp>
          <p:nvSpPr>
            <p:cNvPr id="358409" name="Text Box 9"/>
            <p:cNvSpPr txBox="1">
              <a:spLocks noChangeArrowheads="1"/>
            </p:cNvSpPr>
            <p:nvPr/>
          </p:nvSpPr>
          <p:spPr bwMode="auto">
            <a:xfrm>
              <a:off x="2352" y="72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中断方式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358410" name="Text Box 10"/>
            <p:cNvSpPr txBox="1">
              <a:spLocks noChangeArrowheads="1"/>
            </p:cNvSpPr>
            <p:nvPr/>
          </p:nvSpPr>
          <p:spPr bwMode="auto">
            <a:xfrm>
              <a:off x="4128" y="720"/>
              <a:ext cx="11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DMA </a:t>
              </a:r>
              <a:r>
                <a:rPr lang="zh-CN" altLang="en-US" sz="2800">
                  <a:latin typeface="Times New Roman" pitchFamily="18" charset="0"/>
                </a:rPr>
                <a:t>方式</a:t>
              </a:r>
            </a:p>
          </p:txBody>
        </p:sp>
      </p:grp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4054475" y="2309813"/>
            <a:ext cx="455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程序                      硬件</a:t>
            </a: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4054475" y="3106738"/>
            <a:ext cx="500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指令执行结束      存取周期结束</a:t>
            </a: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4054475" y="3905250"/>
            <a:ext cx="5089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能                          不能</a:t>
            </a:r>
          </a:p>
        </p:txBody>
      </p:sp>
      <p:sp>
        <p:nvSpPr>
          <p:cNvPr id="358414" name="Text Box 14"/>
          <p:cNvSpPr txBox="1">
            <a:spLocks noChangeArrowheads="1"/>
          </p:cNvSpPr>
          <p:nvPr/>
        </p:nvSpPr>
        <p:spPr bwMode="auto">
          <a:xfrm>
            <a:off x="4054475" y="5500688"/>
            <a:ext cx="425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低                          高</a:t>
            </a:r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4054475" y="4702175"/>
            <a:ext cx="478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传送数据              后处理 </a:t>
            </a:r>
          </a:p>
        </p:txBody>
      </p:sp>
      <p:sp>
        <p:nvSpPr>
          <p:cNvPr id="358416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841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autoUpdateAnimBg="0"/>
      <p:bldP spid="358404" grpId="0" autoUpdateAnimBg="0"/>
      <p:bldP spid="358405" grpId="0" autoUpdateAnimBg="0"/>
      <p:bldP spid="358406" grpId="0" autoUpdateAnimBg="0"/>
      <p:bldP spid="358407" grpId="0" autoUpdateAnimBg="0"/>
      <p:bldP spid="358411" grpId="0" autoUpdateAnimBg="0"/>
      <p:bldP spid="358412" grpId="0" autoUpdateAnimBg="0"/>
      <p:bldP spid="358413" grpId="0" autoUpdateAnimBg="0"/>
      <p:bldP spid="358414" grpId="0" autoUpdateAnimBg="0"/>
      <p:bldP spid="3584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460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接口的类型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1127125" y="1133475"/>
            <a:ext cx="161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选择型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3260725" y="1133475"/>
            <a:ext cx="5578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物理上 </a:t>
            </a:r>
            <a:r>
              <a:rPr lang="zh-CN" altLang="en-US" sz="2800">
                <a:latin typeface="Times New Roman" pitchFamily="18" charset="0"/>
              </a:rPr>
              <a:t>连接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多个 </a:t>
            </a:r>
            <a:r>
              <a:rPr lang="zh-CN" altLang="en-US" sz="2800">
                <a:latin typeface="Times New Roman" pitchFamily="18" charset="0"/>
              </a:rPr>
              <a:t>设备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逻辑上 </a:t>
            </a:r>
            <a:r>
              <a:rPr lang="zh-CN" altLang="en-US" sz="2800">
                <a:latin typeface="Times New Roman" pitchFamily="18" charset="0"/>
              </a:rPr>
              <a:t>只允许连接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一个 </a:t>
            </a:r>
            <a:r>
              <a:rPr lang="zh-CN" altLang="en-US" sz="2800">
                <a:latin typeface="Times New Roman" pitchFamily="18" charset="0"/>
              </a:rPr>
              <a:t>设备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66800" y="1828800"/>
            <a:ext cx="7315200" cy="4724400"/>
            <a:chOff x="672" y="1152"/>
            <a:chExt cx="4608" cy="2976"/>
          </a:xfrm>
        </p:grpSpPr>
        <p:sp>
          <p:nvSpPr>
            <p:cNvPr id="359430" name="Text Box 6"/>
            <p:cNvSpPr txBox="1">
              <a:spLocks noChangeArrowheads="1"/>
            </p:cNvSpPr>
            <p:nvPr/>
          </p:nvSpPr>
          <p:spPr bwMode="auto">
            <a:xfrm>
              <a:off x="2352" y="3400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设备地址寄存器</a:t>
              </a:r>
            </a:p>
          </p:txBody>
        </p:sp>
        <p:sp>
          <p:nvSpPr>
            <p:cNvPr id="359431" name="Rectangle 7"/>
            <p:cNvSpPr>
              <a:spLocks noChangeArrowheads="1"/>
            </p:cNvSpPr>
            <p:nvPr/>
          </p:nvSpPr>
          <p:spPr bwMode="auto">
            <a:xfrm>
              <a:off x="2362" y="3408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52" y="3062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控制状态寄存器</a:t>
              </a:r>
            </a:p>
          </p:txBody>
        </p:sp>
        <p:sp>
          <p:nvSpPr>
            <p:cNvPr id="359433" name="Rectangle 9"/>
            <p:cNvSpPr>
              <a:spLocks noChangeArrowheads="1"/>
            </p:cNvSpPr>
            <p:nvPr/>
          </p:nvSpPr>
          <p:spPr bwMode="auto">
            <a:xfrm>
              <a:off x="2362" y="3072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4" name="Text Box 10"/>
            <p:cNvSpPr txBox="1">
              <a:spLocks noChangeArrowheads="1"/>
            </p:cNvSpPr>
            <p:nvPr/>
          </p:nvSpPr>
          <p:spPr bwMode="auto">
            <a:xfrm>
              <a:off x="2352" y="272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数据缓冲寄存器</a:t>
              </a:r>
            </a:p>
          </p:txBody>
        </p:sp>
        <p:sp>
          <p:nvSpPr>
            <p:cNvPr id="359435" name="Rectangle 11"/>
            <p:cNvSpPr>
              <a:spLocks noChangeArrowheads="1"/>
            </p:cNvSpPr>
            <p:nvPr/>
          </p:nvSpPr>
          <p:spPr bwMode="auto">
            <a:xfrm>
              <a:off x="2362" y="2737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6" name="Text Box 12"/>
            <p:cNvSpPr txBox="1">
              <a:spLocks noChangeArrowheads="1"/>
            </p:cNvSpPr>
            <p:nvPr/>
          </p:nvSpPr>
          <p:spPr bwMode="auto">
            <a:xfrm>
              <a:off x="2352" y="2391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主存地址寄存器</a:t>
              </a:r>
            </a:p>
          </p:txBody>
        </p:sp>
        <p:sp>
          <p:nvSpPr>
            <p:cNvPr id="359437" name="Rectangle 13"/>
            <p:cNvSpPr>
              <a:spLocks noChangeArrowheads="1"/>
            </p:cNvSpPr>
            <p:nvPr/>
          </p:nvSpPr>
          <p:spPr bwMode="auto">
            <a:xfrm>
              <a:off x="2362" y="2401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8" name="Text Box 14"/>
            <p:cNvSpPr txBox="1">
              <a:spLocks noChangeArrowheads="1"/>
            </p:cNvSpPr>
            <p:nvPr/>
          </p:nvSpPr>
          <p:spPr bwMode="auto">
            <a:xfrm>
              <a:off x="2534" y="373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时序电路</a:t>
              </a: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2352" y="3744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0" name="Text Box 16"/>
            <p:cNvSpPr txBox="1">
              <a:spLocks noChangeArrowheads="1"/>
            </p:cNvSpPr>
            <p:nvPr/>
          </p:nvSpPr>
          <p:spPr bwMode="auto">
            <a:xfrm>
              <a:off x="2552" y="204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字计数器</a:t>
              </a:r>
            </a:p>
          </p:txBody>
        </p: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2352" y="2066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2" name="Text Box 18"/>
            <p:cNvSpPr txBox="1">
              <a:spLocks noChangeArrowheads="1"/>
            </p:cNvSpPr>
            <p:nvPr/>
          </p:nvSpPr>
          <p:spPr bwMode="auto">
            <a:xfrm>
              <a:off x="2539" y="1824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359443" name="Rectangle 19"/>
            <p:cNvSpPr>
              <a:spLocks noChangeArrowheads="1"/>
            </p:cNvSpPr>
            <p:nvPr/>
          </p:nvSpPr>
          <p:spPr bwMode="auto">
            <a:xfrm>
              <a:off x="2208" y="1776"/>
              <a:ext cx="1488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1584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5" name="Text Box 21"/>
            <p:cNvSpPr txBox="1">
              <a:spLocks noChangeArrowheads="1"/>
            </p:cNvSpPr>
            <p:nvPr/>
          </p:nvSpPr>
          <p:spPr bwMode="auto">
            <a:xfrm>
              <a:off x="1546" y="2649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359446" name="Rectangle 22"/>
            <p:cNvSpPr>
              <a:spLocks noChangeArrowheads="1"/>
            </p:cNvSpPr>
            <p:nvPr/>
          </p:nvSpPr>
          <p:spPr bwMode="auto">
            <a:xfrm>
              <a:off x="960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7" name="Text Box 23"/>
            <p:cNvSpPr txBox="1">
              <a:spLocks noChangeArrowheads="1"/>
            </p:cNvSpPr>
            <p:nvPr/>
          </p:nvSpPr>
          <p:spPr bwMode="auto">
            <a:xfrm>
              <a:off x="931" y="263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359448" name="AutoShape 24"/>
            <p:cNvSpPr>
              <a:spLocks noChangeArrowheads="1"/>
            </p:cNvSpPr>
            <p:nvPr/>
          </p:nvSpPr>
          <p:spPr bwMode="auto">
            <a:xfrm>
              <a:off x="672" y="1392"/>
              <a:ext cx="4608" cy="192"/>
            </a:xfrm>
            <a:prstGeom prst="leftRightArrow">
              <a:avLst>
                <a:gd name="adj1" fmla="val 50000"/>
                <a:gd name="adj2" fmla="val 74556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9" name="AutoShape 25"/>
            <p:cNvSpPr>
              <a:spLocks noChangeArrowheads="1"/>
            </p:cNvSpPr>
            <p:nvPr/>
          </p:nvSpPr>
          <p:spPr bwMode="auto">
            <a:xfrm>
              <a:off x="1056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9450" name="AutoShape 26"/>
            <p:cNvSpPr>
              <a:spLocks noChangeArrowheads="1"/>
            </p:cNvSpPr>
            <p:nvPr/>
          </p:nvSpPr>
          <p:spPr bwMode="auto">
            <a:xfrm>
              <a:off x="1680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9451" name="AutoShape 27"/>
            <p:cNvSpPr>
              <a:spLocks noChangeArrowheads="1"/>
            </p:cNvSpPr>
            <p:nvPr/>
          </p:nvSpPr>
          <p:spPr bwMode="auto">
            <a:xfrm>
              <a:off x="2784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9452" name="Text Box 28"/>
            <p:cNvSpPr txBox="1">
              <a:spLocks noChangeArrowheads="1"/>
            </p:cNvSpPr>
            <p:nvPr/>
          </p:nvSpPr>
          <p:spPr bwMode="auto">
            <a:xfrm>
              <a:off x="4511" y="1947"/>
              <a:ext cx="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 1</a:t>
              </a:r>
            </a:p>
          </p:txBody>
        </p:sp>
        <p:sp>
          <p:nvSpPr>
            <p:cNvPr id="359453" name="Rectangle 29"/>
            <p:cNvSpPr>
              <a:spLocks noChangeArrowheads="1"/>
            </p:cNvSpPr>
            <p:nvPr/>
          </p:nvSpPr>
          <p:spPr bwMode="auto">
            <a:xfrm>
              <a:off x="4521" y="194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4" name="Text Box 30"/>
            <p:cNvSpPr txBox="1">
              <a:spLocks noChangeArrowheads="1"/>
            </p:cNvSpPr>
            <p:nvPr/>
          </p:nvSpPr>
          <p:spPr bwMode="auto">
            <a:xfrm>
              <a:off x="4521" y="2452"/>
              <a:ext cx="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 2</a:t>
              </a:r>
            </a:p>
          </p:txBody>
        </p:sp>
        <p:sp>
          <p:nvSpPr>
            <p:cNvPr id="359455" name="Rectangle 31"/>
            <p:cNvSpPr>
              <a:spLocks noChangeArrowheads="1"/>
            </p:cNvSpPr>
            <p:nvPr/>
          </p:nvSpPr>
          <p:spPr bwMode="auto">
            <a:xfrm>
              <a:off x="4531" y="2458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6" name="Text Box 32"/>
            <p:cNvSpPr txBox="1">
              <a:spLocks noChangeArrowheads="1"/>
            </p:cNvSpPr>
            <p:nvPr/>
          </p:nvSpPr>
          <p:spPr bwMode="auto">
            <a:xfrm>
              <a:off x="4521" y="3627"/>
              <a:ext cx="5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 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59457" name="Rectangle 33"/>
            <p:cNvSpPr>
              <a:spLocks noChangeArrowheads="1"/>
            </p:cNvSpPr>
            <p:nvPr/>
          </p:nvSpPr>
          <p:spPr bwMode="auto">
            <a:xfrm>
              <a:off x="4531" y="362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8" name="AutoShape 34"/>
            <p:cNvSpPr>
              <a:spLocks noChangeArrowheads="1"/>
            </p:cNvSpPr>
            <p:nvPr/>
          </p:nvSpPr>
          <p:spPr bwMode="auto">
            <a:xfrm>
              <a:off x="4176" y="1584"/>
              <a:ext cx="144" cy="2544"/>
            </a:xfrm>
            <a:prstGeom prst="upDownArrow">
              <a:avLst>
                <a:gd name="adj1" fmla="val 50000"/>
                <a:gd name="adj2" fmla="val 1418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9459" name="AutoShape 35"/>
            <p:cNvSpPr>
              <a:spLocks noChangeArrowheads="1"/>
            </p:cNvSpPr>
            <p:nvPr/>
          </p:nvSpPr>
          <p:spPr bwMode="auto">
            <a:xfrm>
              <a:off x="4272" y="196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0" name="AutoShape 36"/>
            <p:cNvSpPr>
              <a:spLocks noChangeArrowheads="1"/>
            </p:cNvSpPr>
            <p:nvPr/>
          </p:nvSpPr>
          <p:spPr bwMode="auto">
            <a:xfrm>
              <a:off x="4272" y="24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1" name="AutoShape 37"/>
            <p:cNvSpPr>
              <a:spLocks noChangeArrowheads="1"/>
            </p:cNvSpPr>
            <p:nvPr/>
          </p:nvSpPr>
          <p:spPr bwMode="auto">
            <a:xfrm>
              <a:off x="4272" y="364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2" name="AutoShape 38"/>
            <p:cNvSpPr>
              <a:spLocks noChangeArrowheads="1"/>
            </p:cNvSpPr>
            <p:nvPr/>
          </p:nvSpPr>
          <p:spPr bwMode="auto">
            <a:xfrm>
              <a:off x="3696" y="2640"/>
              <a:ext cx="528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3" name="Text Box 39"/>
            <p:cNvSpPr txBox="1">
              <a:spLocks noChangeArrowheads="1"/>
            </p:cNvSpPr>
            <p:nvPr/>
          </p:nvSpPr>
          <p:spPr bwMode="auto">
            <a:xfrm>
              <a:off x="3803" y="2878"/>
              <a:ext cx="27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择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359464" name="Text Box 40"/>
            <p:cNvSpPr txBox="1">
              <a:spLocks noChangeArrowheads="1"/>
            </p:cNvSpPr>
            <p:nvPr/>
          </p:nvSpPr>
          <p:spPr bwMode="auto">
            <a:xfrm>
              <a:off x="4693" y="2992"/>
              <a:ext cx="30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. . .</a:t>
              </a:r>
            </a:p>
          </p:txBody>
        </p:sp>
        <p:sp>
          <p:nvSpPr>
            <p:cNvPr id="359465" name="Text Box 41"/>
            <p:cNvSpPr txBox="1">
              <a:spLocks noChangeArrowheads="1"/>
            </p:cNvSpPr>
            <p:nvPr/>
          </p:nvSpPr>
          <p:spPr bwMode="auto">
            <a:xfrm>
              <a:off x="720" y="115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系统总线</a:t>
              </a:r>
            </a:p>
          </p:txBody>
        </p:sp>
      </p:grpSp>
      <p:sp>
        <p:nvSpPr>
          <p:cNvPr id="359466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9467" name="AutoShape 4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4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2017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多路型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2514600" y="479425"/>
            <a:ext cx="6629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物理上 </a:t>
            </a:r>
            <a:r>
              <a:rPr lang="zh-CN" altLang="en-US" sz="2800">
                <a:latin typeface="Times New Roman" pitchFamily="18" charset="0"/>
              </a:rPr>
              <a:t>连接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多个 </a:t>
            </a:r>
            <a:r>
              <a:rPr lang="zh-CN" altLang="en-US" sz="2800">
                <a:latin typeface="Times New Roman" pitchFamily="18" charset="0"/>
              </a:rPr>
              <a:t>设备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逻辑上 </a:t>
            </a:r>
            <a:r>
              <a:rPr lang="zh-CN" altLang="en-US" sz="2800">
                <a:latin typeface="Times New Roman" pitchFamily="18" charset="0"/>
              </a:rPr>
              <a:t>允许连接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多个 </a:t>
            </a:r>
            <a:r>
              <a:rPr lang="zh-CN" altLang="en-US" sz="2800">
                <a:latin typeface="Times New Roman" pitchFamily="18" charset="0"/>
              </a:rPr>
              <a:t>设备同时工作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85800" y="4038600"/>
            <a:ext cx="8382000" cy="2362200"/>
            <a:chOff x="432" y="2544"/>
            <a:chExt cx="5280" cy="1488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2" y="2832"/>
              <a:ext cx="4848" cy="1200"/>
              <a:chOff x="432" y="2832"/>
              <a:chExt cx="4848" cy="1200"/>
            </a:xfrm>
          </p:grpSpPr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3023" y="3264"/>
                <a:ext cx="438" cy="384"/>
                <a:chOff x="2783" y="3264"/>
                <a:chExt cx="438" cy="384"/>
              </a:xfrm>
            </p:grpSpPr>
            <p:sp>
              <p:nvSpPr>
                <p:cNvPr id="36050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83" y="330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设备</a:t>
                  </a:r>
                </a:p>
              </p:txBody>
            </p:sp>
            <p:sp>
              <p:nvSpPr>
                <p:cNvPr id="360503" name="Rectangle 55"/>
                <p:cNvSpPr>
                  <a:spLocks noChangeArrowheads="1"/>
                </p:cNvSpPr>
                <p:nvPr/>
              </p:nvSpPr>
              <p:spPr bwMode="auto">
                <a:xfrm>
                  <a:off x="2784" y="3264"/>
                  <a:ext cx="432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56"/>
              <p:cNvGrpSpPr>
                <a:grpSpLocks/>
              </p:cNvGrpSpPr>
              <p:nvPr/>
            </p:nvGrpSpPr>
            <p:grpSpPr bwMode="auto">
              <a:xfrm>
                <a:off x="3694" y="3264"/>
                <a:ext cx="438" cy="383"/>
                <a:chOff x="3454" y="3264"/>
                <a:chExt cx="438" cy="383"/>
              </a:xfrm>
            </p:grpSpPr>
            <p:sp>
              <p:nvSpPr>
                <p:cNvPr id="36050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454" y="330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设备</a:t>
                  </a:r>
                </a:p>
              </p:txBody>
            </p:sp>
            <p:sp>
              <p:nvSpPr>
                <p:cNvPr id="360506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59"/>
              <p:cNvGrpSpPr>
                <a:grpSpLocks/>
              </p:cNvGrpSpPr>
              <p:nvPr/>
            </p:nvGrpSpPr>
            <p:grpSpPr bwMode="auto">
              <a:xfrm>
                <a:off x="4520" y="3264"/>
                <a:ext cx="438" cy="383"/>
                <a:chOff x="4280" y="3264"/>
                <a:chExt cx="438" cy="383"/>
              </a:xfrm>
            </p:grpSpPr>
            <p:sp>
              <p:nvSpPr>
                <p:cNvPr id="36050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80" y="330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设备</a:t>
                  </a:r>
                </a:p>
              </p:txBody>
            </p:sp>
            <p:sp>
              <p:nvSpPr>
                <p:cNvPr id="360509" name="Rectangle 61"/>
                <p:cNvSpPr>
                  <a:spLocks noChangeArrowheads="1"/>
                </p:cNvSpPr>
                <p:nvPr/>
              </p:nvSpPr>
              <p:spPr bwMode="auto">
                <a:xfrm>
                  <a:off x="4282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2064" y="3264"/>
                <a:ext cx="624" cy="768"/>
                <a:chOff x="1824" y="3264"/>
                <a:chExt cx="624" cy="768"/>
              </a:xfrm>
            </p:grpSpPr>
            <p:sp>
              <p:nvSpPr>
                <p:cNvPr id="36051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10" y="3397"/>
                  <a:ext cx="499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接口</a:t>
                  </a:r>
                </a:p>
              </p:txBody>
            </p:sp>
            <p:sp>
              <p:nvSpPr>
                <p:cNvPr id="360512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4" y="3264"/>
                  <a:ext cx="624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65"/>
              <p:cNvGrpSpPr>
                <a:grpSpLocks/>
              </p:cNvGrpSpPr>
              <p:nvPr/>
            </p:nvGrpSpPr>
            <p:grpSpPr bwMode="auto">
              <a:xfrm>
                <a:off x="1296" y="3264"/>
                <a:ext cx="480" cy="768"/>
                <a:chOff x="1056" y="3264"/>
                <a:chExt cx="480" cy="768"/>
              </a:xfrm>
            </p:grpSpPr>
            <p:sp>
              <p:nvSpPr>
                <p:cNvPr id="360514" name="Rectangle 66"/>
                <p:cNvSpPr>
                  <a:spLocks noChangeArrowheads="1"/>
                </p:cNvSpPr>
                <p:nvPr/>
              </p:nvSpPr>
              <p:spPr bwMode="auto">
                <a:xfrm>
                  <a:off x="1056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051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056" y="3504"/>
                  <a:ext cx="4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>
                <a:off x="624" y="3264"/>
                <a:ext cx="480" cy="768"/>
                <a:chOff x="384" y="3264"/>
                <a:chExt cx="480" cy="768"/>
              </a:xfrm>
            </p:grpSpPr>
            <p:sp>
              <p:nvSpPr>
                <p:cNvPr id="360517" name="Rectangle 69"/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051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9" y="3504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主存</a:t>
                  </a:r>
                </a:p>
              </p:txBody>
            </p:sp>
          </p:grpSp>
          <p:sp>
            <p:nvSpPr>
              <p:cNvPr id="360519" name="AutoShape 71"/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4848" cy="144"/>
              </a:xfrm>
              <a:prstGeom prst="leftRightArrow">
                <a:avLst>
                  <a:gd name="adj1" fmla="val 58333"/>
                  <a:gd name="adj2" fmla="val 16131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20" name="Text Box 72"/>
              <p:cNvSpPr txBox="1">
                <a:spLocks noChangeArrowheads="1"/>
              </p:cNvSpPr>
              <p:nvPr/>
            </p:nvSpPr>
            <p:spPr bwMode="auto">
              <a:xfrm>
                <a:off x="4214" y="329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60521" name="AutoShape 73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0522" name="AutoShape 74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0523" name="AutoShape 75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0524" name="AutoShape 76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0525" name="AutoShape 77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0526" name="AutoShape 78"/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0527" name="Line 79"/>
              <p:cNvSpPr>
                <a:spLocks noChangeShapeType="1"/>
              </p:cNvSpPr>
              <p:nvPr/>
            </p:nvSpPr>
            <p:spPr bwMode="auto">
              <a:xfrm>
                <a:off x="177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28" name="Line 80"/>
              <p:cNvSpPr>
                <a:spLocks noChangeShapeType="1"/>
              </p:cNvSpPr>
              <p:nvPr/>
            </p:nvSpPr>
            <p:spPr bwMode="auto">
              <a:xfrm rot="10800000">
                <a:off x="1776" y="350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29" name="Freeform 81"/>
              <p:cNvSpPr>
                <a:spLocks/>
              </p:cNvSpPr>
              <p:nvPr/>
            </p:nvSpPr>
            <p:spPr bwMode="auto">
              <a:xfrm>
                <a:off x="2688" y="3648"/>
                <a:ext cx="528" cy="144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32" y="96"/>
                  </a:cxn>
                  <a:cxn ang="0">
                    <a:pos x="432" y="0"/>
                  </a:cxn>
                </a:cxnLst>
                <a:rect l="0" t="0" r="r" b="b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30" name="Freeform 82"/>
              <p:cNvSpPr>
                <a:spLocks/>
              </p:cNvSpPr>
              <p:nvPr/>
            </p:nvSpPr>
            <p:spPr bwMode="auto">
              <a:xfrm>
                <a:off x="2688" y="3648"/>
                <a:ext cx="1200" cy="240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32" y="96"/>
                  </a:cxn>
                  <a:cxn ang="0">
                    <a:pos x="432" y="0"/>
                  </a:cxn>
                </a:cxnLst>
                <a:rect l="0" t="0" r="r" b="b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31" name="Freeform 83"/>
              <p:cNvSpPr>
                <a:spLocks/>
              </p:cNvSpPr>
              <p:nvPr/>
            </p:nvSpPr>
            <p:spPr bwMode="auto">
              <a:xfrm>
                <a:off x="2688" y="3648"/>
                <a:ext cx="2064" cy="33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32" y="96"/>
                  </a:cxn>
                  <a:cxn ang="0">
                    <a:pos x="432" y="0"/>
                  </a:cxn>
                </a:cxnLst>
                <a:rect l="0" t="0" r="r" b="b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4272" y="2544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独立请求式</a:t>
              </a:r>
            </a:p>
          </p:txBody>
        </p:sp>
      </p:grpSp>
      <p:sp>
        <p:nvSpPr>
          <p:cNvPr id="360533" name="AutoShape 8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685800" y="1524000"/>
            <a:ext cx="7696200" cy="2425700"/>
            <a:chOff x="432" y="960"/>
            <a:chExt cx="4848" cy="1528"/>
          </a:xfrm>
        </p:grpSpPr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432" y="960"/>
              <a:ext cx="4848" cy="1528"/>
              <a:chOff x="432" y="960"/>
              <a:chExt cx="4848" cy="1528"/>
            </a:xfrm>
          </p:grpSpPr>
          <p:grpSp>
            <p:nvGrpSpPr>
              <p:cNvPr id="12" name="Group 93"/>
              <p:cNvGrpSpPr>
                <a:grpSpLocks/>
              </p:cNvGrpSpPr>
              <p:nvPr/>
            </p:nvGrpSpPr>
            <p:grpSpPr bwMode="auto">
              <a:xfrm>
                <a:off x="432" y="960"/>
                <a:ext cx="4848" cy="1528"/>
                <a:chOff x="432" y="960"/>
                <a:chExt cx="4848" cy="1528"/>
              </a:xfrm>
            </p:grpSpPr>
            <p:grpSp>
              <p:nvGrpSpPr>
                <p:cNvPr id="13" name="Group 92"/>
                <p:cNvGrpSpPr>
                  <a:grpSpLocks/>
                </p:cNvGrpSpPr>
                <p:nvPr/>
              </p:nvGrpSpPr>
              <p:grpSpPr bwMode="auto">
                <a:xfrm>
                  <a:off x="432" y="960"/>
                  <a:ext cx="4848" cy="1488"/>
                  <a:chOff x="432" y="960"/>
                  <a:chExt cx="4848" cy="1488"/>
                </a:xfrm>
              </p:grpSpPr>
              <p:grpSp>
                <p:nvGrpSpPr>
                  <p:cNvPr id="14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32" y="1248"/>
                    <a:ext cx="4848" cy="1200"/>
                    <a:chOff x="432" y="1248"/>
                    <a:chExt cx="4848" cy="1200"/>
                  </a:xfrm>
                </p:grpSpPr>
                <p:grpSp>
                  <p:nvGrpSpPr>
                    <p:cNvPr id="15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23" y="1680"/>
                      <a:ext cx="438" cy="480"/>
                      <a:chOff x="2783" y="1680"/>
                      <a:chExt cx="438" cy="480"/>
                    </a:xfrm>
                  </p:grpSpPr>
                  <p:sp>
                    <p:nvSpPr>
                      <p:cNvPr id="360456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83" y="1766"/>
                        <a:ext cx="438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360457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80"/>
                      <a:ext cx="438" cy="480"/>
                      <a:chOff x="3454" y="1680"/>
                      <a:chExt cx="438" cy="480"/>
                    </a:xfrm>
                  </p:grpSpPr>
                  <p:sp>
                    <p:nvSpPr>
                      <p:cNvPr id="360459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4" y="1766"/>
                        <a:ext cx="438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360460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20" y="1680"/>
                      <a:ext cx="438" cy="480"/>
                      <a:chOff x="4280" y="1680"/>
                      <a:chExt cx="438" cy="480"/>
                    </a:xfrm>
                  </p:grpSpPr>
                  <p:sp>
                    <p:nvSpPr>
                      <p:cNvPr id="360462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80" y="1766"/>
                        <a:ext cx="438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360463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82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8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680"/>
                      <a:ext cx="624" cy="768"/>
                      <a:chOff x="1824" y="1680"/>
                      <a:chExt cx="624" cy="768"/>
                    </a:xfrm>
                  </p:grpSpPr>
                  <p:sp>
                    <p:nvSpPr>
                      <p:cNvPr id="360465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10" y="1824"/>
                        <a:ext cx="499" cy="4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altLang="zh-CN" sz="2000">
                            <a:latin typeface="Times New Roman" pitchFamily="18" charset="0"/>
                          </a:rPr>
                          <a:t>DMA</a:t>
                        </a:r>
                      </a:p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 接口</a:t>
                        </a:r>
                      </a:p>
                    </p:txBody>
                  </p:sp>
                  <p:sp>
                    <p:nvSpPr>
                      <p:cNvPr id="360466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680"/>
                        <a:ext cx="624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680"/>
                      <a:ext cx="480" cy="768"/>
                      <a:chOff x="1056" y="1680"/>
                      <a:chExt cx="480" cy="768"/>
                    </a:xfrm>
                  </p:grpSpPr>
                  <p:sp>
                    <p:nvSpPr>
                      <p:cNvPr id="360468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0469" name="Text Box 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1920"/>
                        <a:ext cx="446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altLang="zh-CN" sz="2000">
                            <a:latin typeface="Times New Roman" pitchFamily="18" charset="0"/>
                          </a:rPr>
                          <a:t>CPU</a:t>
                        </a:r>
                      </a:p>
                    </p:txBody>
                  </p:sp>
                </p:grpSp>
                <p:grpSp>
                  <p:nvGrpSpPr>
                    <p:cNvPr id="20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1680"/>
                      <a:ext cx="480" cy="768"/>
                      <a:chOff x="384" y="1680"/>
                      <a:chExt cx="480" cy="768"/>
                    </a:xfrm>
                  </p:grpSpPr>
                  <p:sp>
                    <p:nvSpPr>
                      <p:cNvPr id="360471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0472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" y="1910"/>
                        <a:ext cx="438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主存</a:t>
                        </a:r>
                      </a:p>
                    </p:txBody>
                  </p:sp>
                </p:grpSp>
                <p:sp>
                  <p:nvSpPr>
                    <p:cNvPr id="36047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1248"/>
                      <a:ext cx="4848" cy="144"/>
                    </a:xfrm>
                    <a:prstGeom prst="leftRightArrow">
                      <a:avLst>
                        <a:gd name="adj1" fmla="val 58333"/>
                        <a:gd name="adj2" fmla="val 161319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6" y="1763"/>
                      <a:ext cx="27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360475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6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7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8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79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0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2" name="Line 34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776" y="192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688" y="2160"/>
                      <a:ext cx="432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432" y="96"/>
                        </a:cxn>
                        <a:cxn ang="0">
                          <a:pos x="432" y="0"/>
                        </a:cxn>
                      </a:cxnLst>
                      <a:rect l="0" t="0" r="r" b="b"/>
                      <a:pathLst>
                        <a:path w="432" h="96">
                          <a:moveTo>
                            <a:pt x="0" y="96"/>
                          </a:moveTo>
                          <a:lnTo>
                            <a:pt x="432" y="96"/>
                          </a:lnTo>
                          <a:lnTo>
                            <a:pt x="432" y="0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216" y="2160"/>
                      <a:ext cx="576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44"/>
                        </a:cxn>
                        <a:cxn ang="0">
                          <a:pos x="576" y="144"/>
                        </a:cxn>
                        <a:cxn ang="0">
                          <a:pos x="576" y="0"/>
                        </a:cxn>
                      </a:cxnLst>
                      <a:rect l="0" t="0" r="r" b="b"/>
                      <a:pathLst>
                        <a:path w="576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576" y="144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888" y="21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44"/>
                        </a:cxn>
                        <a:cxn ang="0">
                          <a:pos x="240" y="144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2304"/>
                      <a:ext cx="336" cy="0"/>
                    </a:xfrm>
                    <a:prstGeom prst="line">
                      <a:avLst/>
                    </a:prstGeom>
                    <a:noFill/>
                    <a:ln w="28575">
                      <a:noFill/>
                      <a:prstDash val="dash"/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7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08" y="216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4704" y="21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44"/>
                        </a:cxn>
                        <a:cxn ang="0">
                          <a:pos x="240" y="144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89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8" y="2400"/>
                      <a:ext cx="14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400"/>
                      <a:ext cx="336" cy="0"/>
                    </a:xfrm>
                    <a:prstGeom prst="line">
                      <a:avLst/>
                    </a:prstGeom>
                    <a:noFill/>
                    <a:ln w="28575">
                      <a:noFill/>
                      <a:prstDash val="dash"/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1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7" y="2400"/>
                      <a:ext cx="5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2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4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6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120" y="2088"/>
                      <a:ext cx="96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72"/>
                        </a:cxn>
                        <a:cxn ang="0">
                          <a:pos x="18" y="18"/>
                        </a:cxn>
                        <a:cxn ang="0">
                          <a:pos x="48" y="0"/>
                        </a:cxn>
                        <a:cxn ang="0">
                          <a:pos x="81" y="12"/>
                        </a:cxn>
                        <a:cxn ang="0">
                          <a:pos x="96" y="72"/>
                        </a:cxn>
                      </a:cxnLst>
                      <a:rect l="0" t="0" r="r" b="b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792" y="2088"/>
                      <a:ext cx="96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72"/>
                        </a:cxn>
                        <a:cxn ang="0">
                          <a:pos x="18" y="18"/>
                        </a:cxn>
                        <a:cxn ang="0">
                          <a:pos x="48" y="0"/>
                        </a:cxn>
                        <a:cxn ang="0">
                          <a:pos x="81" y="12"/>
                        </a:cxn>
                        <a:cxn ang="0">
                          <a:pos x="96" y="72"/>
                        </a:cxn>
                      </a:cxnLst>
                      <a:rect l="0" t="0" r="r" b="b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49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608" y="2088"/>
                      <a:ext cx="96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72"/>
                        </a:cxn>
                        <a:cxn ang="0">
                          <a:pos x="18" y="18"/>
                        </a:cxn>
                        <a:cxn ang="0">
                          <a:pos x="48" y="0"/>
                        </a:cxn>
                        <a:cxn ang="0">
                          <a:pos x="81" y="12"/>
                        </a:cxn>
                        <a:cxn ang="0">
                          <a:pos x="96" y="72"/>
                        </a:cxn>
                      </a:cxnLst>
                      <a:rect l="0" t="0" r="r" b="b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6049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960"/>
                    <a:ext cx="76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链式</a:t>
                    </a:r>
                  </a:p>
                </p:txBody>
              </p:sp>
            </p:grpSp>
            <p:sp>
              <p:nvSpPr>
                <p:cNvPr id="36053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196" y="2238"/>
                  <a:ext cx="8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/>
                    </a:rPr>
                    <a:t>…</a:t>
                  </a:r>
                  <a:endParaRPr lang="en-US" altLang="zh-CN" sz="2000"/>
                </a:p>
              </p:txBody>
            </p:sp>
          </p:grpSp>
          <p:sp>
            <p:nvSpPr>
              <p:cNvPr id="360536" name="Line 88"/>
              <p:cNvSpPr>
                <a:spLocks noChangeShapeType="1"/>
              </p:cNvSpPr>
              <p:nvPr/>
            </p:nvSpPr>
            <p:spPr bwMode="auto">
              <a:xfrm>
                <a:off x="446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0534" name="Text Box 86"/>
            <p:cNvSpPr txBox="1">
              <a:spLocks noChangeArrowheads="1"/>
            </p:cNvSpPr>
            <p:nvPr/>
          </p:nvSpPr>
          <p:spPr bwMode="auto">
            <a:xfrm>
              <a:off x="4196" y="2131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7525" y="349250"/>
            <a:ext cx="6550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多路型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接口的工作原理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7913" y="5322888"/>
            <a:ext cx="1892300" cy="409575"/>
            <a:chOff x="1479" y="3353"/>
            <a:chExt cx="1192" cy="258"/>
          </a:xfrm>
        </p:grpSpPr>
        <p:sp>
          <p:nvSpPr>
            <p:cNvPr id="361476" name="Freeform 4"/>
            <p:cNvSpPr>
              <a:spLocks/>
            </p:cNvSpPr>
            <p:nvPr/>
          </p:nvSpPr>
          <p:spPr bwMode="auto">
            <a:xfrm>
              <a:off x="1479" y="3353"/>
              <a:ext cx="1173" cy="211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927" y="202"/>
                </a:cxn>
                <a:cxn ang="0">
                  <a:pos x="927" y="1"/>
                </a:cxn>
                <a:cxn ang="0">
                  <a:pos x="1173" y="0"/>
                </a:cxn>
                <a:cxn ang="0">
                  <a:pos x="1170" y="211"/>
                </a:cxn>
              </a:cxnLst>
              <a:rect l="0" t="0" r="r" b="b"/>
              <a:pathLst>
                <a:path w="1173" h="211">
                  <a:moveTo>
                    <a:pt x="0" y="205"/>
                  </a:moveTo>
                  <a:lnTo>
                    <a:pt x="927" y="202"/>
                  </a:lnTo>
                  <a:lnTo>
                    <a:pt x="927" y="1"/>
                  </a:lnTo>
                  <a:lnTo>
                    <a:pt x="1173" y="0"/>
                  </a:lnTo>
                  <a:cubicBezTo>
                    <a:pt x="1172" y="65"/>
                    <a:pt x="1170" y="169"/>
                    <a:pt x="1170" y="21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477" name="Text Box 5"/>
            <p:cNvSpPr txBox="1">
              <a:spLocks noChangeArrowheads="1"/>
            </p:cNvSpPr>
            <p:nvPr/>
          </p:nvSpPr>
          <p:spPr bwMode="auto">
            <a:xfrm>
              <a:off x="2365" y="3361"/>
              <a:ext cx="30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 T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05288" y="5319713"/>
            <a:ext cx="1855787" cy="396875"/>
            <a:chOff x="2649" y="3351"/>
            <a:chExt cx="1169" cy="250"/>
          </a:xfrm>
        </p:grpSpPr>
        <p:sp>
          <p:nvSpPr>
            <p:cNvPr id="361479" name="Freeform 7"/>
            <p:cNvSpPr>
              <a:spLocks/>
            </p:cNvSpPr>
            <p:nvPr/>
          </p:nvSpPr>
          <p:spPr bwMode="auto">
            <a:xfrm>
              <a:off x="2649" y="3351"/>
              <a:ext cx="1155" cy="209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900" y="204"/>
                </a:cxn>
                <a:cxn ang="0">
                  <a:pos x="906" y="198"/>
                </a:cxn>
                <a:cxn ang="0">
                  <a:pos x="906" y="0"/>
                </a:cxn>
                <a:cxn ang="0">
                  <a:pos x="1155" y="0"/>
                </a:cxn>
                <a:cxn ang="0">
                  <a:pos x="1154" y="209"/>
                </a:cxn>
              </a:cxnLst>
              <a:rect l="0" t="0" r="r" b="b"/>
              <a:pathLst>
                <a:path w="1155" h="209">
                  <a:moveTo>
                    <a:pt x="0" y="204"/>
                  </a:moveTo>
                  <a:lnTo>
                    <a:pt x="900" y="204"/>
                  </a:lnTo>
                  <a:lnTo>
                    <a:pt x="906" y="198"/>
                  </a:lnTo>
                  <a:lnTo>
                    <a:pt x="906" y="0"/>
                  </a:lnTo>
                  <a:lnTo>
                    <a:pt x="1155" y="0"/>
                  </a:lnTo>
                  <a:cubicBezTo>
                    <a:pt x="1155" y="0"/>
                    <a:pt x="1154" y="166"/>
                    <a:pt x="1154" y="20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480" name="Text Box 8"/>
            <p:cNvSpPr txBox="1">
              <a:spLocks noChangeArrowheads="1"/>
            </p:cNvSpPr>
            <p:nvPr/>
          </p:nvSpPr>
          <p:spPr bwMode="auto">
            <a:xfrm>
              <a:off x="3552" y="3351"/>
              <a:ext cx="26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24563" y="5327650"/>
            <a:ext cx="2357437" cy="404813"/>
            <a:chOff x="3795" y="3356"/>
            <a:chExt cx="1485" cy="255"/>
          </a:xfrm>
        </p:grpSpPr>
        <p:sp>
          <p:nvSpPr>
            <p:cNvPr id="361482" name="Freeform 10"/>
            <p:cNvSpPr>
              <a:spLocks/>
            </p:cNvSpPr>
            <p:nvPr/>
          </p:nvSpPr>
          <p:spPr bwMode="auto">
            <a:xfrm>
              <a:off x="3795" y="3356"/>
              <a:ext cx="1154" cy="20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915" y="198"/>
                </a:cxn>
                <a:cxn ang="0">
                  <a:pos x="915" y="1"/>
                </a:cxn>
                <a:cxn ang="0">
                  <a:pos x="1152" y="0"/>
                </a:cxn>
                <a:cxn ang="0">
                  <a:pos x="1154" y="204"/>
                </a:cxn>
              </a:cxnLst>
              <a:rect l="0" t="0" r="r" b="b"/>
              <a:pathLst>
                <a:path w="1154" h="204">
                  <a:moveTo>
                    <a:pt x="0" y="199"/>
                  </a:moveTo>
                  <a:lnTo>
                    <a:pt x="915" y="198"/>
                  </a:lnTo>
                  <a:lnTo>
                    <a:pt x="915" y="1"/>
                  </a:lnTo>
                  <a:lnTo>
                    <a:pt x="1152" y="0"/>
                  </a:lnTo>
                  <a:cubicBezTo>
                    <a:pt x="1151" y="65"/>
                    <a:pt x="1154" y="162"/>
                    <a:pt x="1154" y="20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483" name="Freeform 11"/>
            <p:cNvSpPr>
              <a:spLocks/>
            </p:cNvSpPr>
            <p:nvPr/>
          </p:nvSpPr>
          <p:spPr bwMode="auto">
            <a:xfrm>
              <a:off x="4941" y="3554"/>
              <a:ext cx="339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39" y="0"/>
                </a:cxn>
              </a:cxnLst>
              <a:rect l="0" t="0" r="r" b="b"/>
              <a:pathLst>
                <a:path w="339" h="1">
                  <a:moveTo>
                    <a:pt x="0" y="1"/>
                  </a:moveTo>
                  <a:lnTo>
                    <a:pt x="339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484" name="Text Box 12"/>
            <p:cNvSpPr txBox="1">
              <a:spLocks noChangeArrowheads="1"/>
            </p:cNvSpPr>
            <p:nvPr/>
          </p:nvSpPr>
          <p:spPr bwMode="auto">
            <a:xfrm>
              <a:off x="4669" y="3361"/>
              <a:ext cx="30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 T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0" y="5319713"/>
            <a:ext cx="2403475" cy="701675"/>
            <a:chOff x="0" y="3351"/>
            <a:chExt cx="1514" cy="442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22" y="3351"/>
              <a:ext cx="992" cy="250"/>
              <a:chOff x="522" y="3351"/>
              <a:chExt cx="992" cy="250"/>
            </a:xfrm>
          </p:grpSpPr>
          <p:sp>
            <p:nvSpPr>
              <p:cNvPr id="361487" name="Freeform 15"/>
              <p:cNvSpPr>
                <a:spLocks/>
              </p:cNvSpPr>
              <p:nvPr/>
            </p:nvSpPr>
            <p:spPr bwMode="auto">
              <a:xfrm>
                <a:off x="522" y="3354"/>
                <a:ext cx="964" cy="204"/>
              </a:xfrm>
              <a:custGeom>
                <a:avLst/>
                <a:gdLst/>
                <a:ahLst/>
                <a:cxnLst>
                  <a:cxn ang="0">
                    <a:pos x="0" y="201"/>
                  </a:cxn>
                  <a:cxn ang="0">
                    <a:pos x="729" y="201"/>
                  </a:cxn>
                  <a:cxn ang="0">
                    <a:pos x="732" y="0"/>
                  </a:cxn>
                  <a:cxn ang="0">
                    <a:pos x="963" y="0"/>
                  </a:cxn>
                  <a:cxn ang="0">
                    <a:pos x="963" y="204"/>
                  </a:cxn>
                </a:cxnLst>
                <a:rect l="0" t="0" r="r" b="b"/>
                <a:pathLst>
                  <a:path w="964" h="204">
                    <a:moveTo>
                      <a:pt x="0" y="201"/>
                    </a:moveTo>
                    <a:lnTo>
                      <a:pt x="729" y="201"/>
                    </a:lnTo>
                    <a:lnTo>
                      <a:pt x="732" y="0"/>
                    </a:lnTo>
                    <a:lnTo>
                      <a:pt x="963" y="0"/>
                    </a:lnTo>
                    <a:cubicBezTo>
                      <a:pt x="962" y="65"/>
                      <a:pt x="964" y="162"/>
                      <a:pt x="963" y="204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1488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351"/>
                <a:ext cx="26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361489" name="Text Box 17"/>
            <p:cNvSpPr txBox="1">
              <a:spLocks noChangeArrowheads="1"/>
            </p:cNvSpPr>
            <p:nvPr/>
          </p:nvSpPr>
          <p:spPr bwMode="auto">
            <a:xfrm>
              <a:off x="0" y="3351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为磁盘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服务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733675" y="6096000"/>
            <a:ext cx="2417763" cy="396875"/>
            <a:chOff x="1722" y="3840"/>
            <a:chExt cx="1523" cy="250"/>
          </a:xfrm>
        </p:grpSpPr>
        <p:sp>
          <p:nvSpPr>
            <p:cNvPr id="361491" name="Freeform 19"/>
            <p:cNvSpPr>
              <a:spLocks/>
            </p:cNvSpPr>
            <p:nvPr/>
          </p:nvSpPr>
          <p:spPr bwMode="auto">
            <a:xfrm>
              <a:off x="1722" y="3850"/>
              <a:ext cx="1494" cy="194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251" y="194"/>
                </a:cxn>
                <a:cxn ang="0">
                  <a:pos x="1254" y="0"/>
                </a:cxn>
                <a:cxn ang="0">
                  <a:pos x="1494" y="0"/>
                </a:cxn>
                <a:cxn ang="0">
                  <a:pos x="1494" y="194"/>
                </a:cxn>
              </a:cxnLst>
              <a:rect l="0" t="0" r="r" b="b"/>
              <a:pathLst>
                <a:path w="1494" h="194">
                  <a:moveTo>
                    <a:pt x="0" y="194"/>
                  </a:moveTo>
                  <a:lnTo>
                    <a:pt x="1251" y="194"/>
                  </a:lnTo>
                  <a:lnTo>
                    <a:pt x="1254" y="0"/>
                  </a:lnTo>
                  <a:lnTo>
                    <a:pt x="1494" y="0"/>
                  </a:lnTo>
                  <a:cubicBezTo>
                    <a:pt x="1493" y="65"/>
                    <a:pt x="1494" y="154"/>
                    <a:pt x="1494" y="19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979" y="3840"/>
              <a:ext cx="26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105400" y="6096000"/>
            <a:ext cx="3352800" cy="396875"/>
            <a:chOff x="3216" y="3840"/>
            <a:chExt cx="2112" cy="250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16" y="3840"/>
              <a:ext cx="1994" cy="250"/>
              <a:chOff x="3216" y="3840"/>
              <a:chExt cx="1994" cy="250"/>
            </a:xfrm>
          </p:grpSpPr>
          <p:sp>
            <p:nvSpPr>
              <p:cNvPr id="361495" name="Freeform 23"/>
              <p:cNvSpPr>
                <a:spLocks/>
              </p:cNvSpPr>
              <p:nvPr/>
            </p:nvSpPr>
            <p:spPr bwMode="auto">
              <a:xfrm>
                <a:off x="3216" y="3850"/>
                <a:ext cx="1968" cy="200"/>
              </a:xfrm>
              <a:custGeom>
                <a:avLst/>
                <a:gdLst/>
                <a:ahLst/>
                <a:cxnLst>
                  <a:cxn ang="0">
                    <a:pos x="0" y="197"/>
                  </a:cxn>
                  <a:cxn ang="0">
                    <a:pos x="1728" y="197"/>
                  </a:cxn>
                  <a:cxn ang="0">
                    <a:pos x="1728" y="0"/>
                  </a:cxn>
                  <a:cxn ang="0">
                    <a:pos x="1968" y="0"/>
                  </a:cxn>
                  <a:cxn ang="0">
                    <a:pos x="1968" y="200"/>
                  </a:cxn>
                </a:cxnLst>
                <a:rect l="0" t="0" r="r" b="b"/>
                <a:pathLst>
                  <a:path w="1968" h="200">
                    <a:moveTo>
                      <a:pt x="0" y="197"/>
                    </a:moveTo>
                    <a:lnTo>
                      <a:pt x="1728" y="197"/>
                    </a:lnTo>
                    <a:lnTo>
                      <a:pt x="1728" y="0"/>
                    </a:lnTo>
                    <a:lnTo>
                      <a:pt x="1968" y="0"/>
                    </a:lnTo>
                    <a:cubicBezTo>
                      <a:pt x="1967" y="65"/>
                      <a:pt x="1968" y="158"/>
                      <a:pt x="1968" y="20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1496" name="Text Box 24"/>
              <p:cNvSpPr txBox="1">
                <a:spLocks noChangeArrowheads="1"/>
              </p:cNvSpPr>
              <p:nvPr/>
            </p:nvSpPr>
            <p:spPr bwMode="auto">
              <a:xfrm>
                <a:off x="4944" y="3840"/>
                <a:ext cx="26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361497" name="Line 25"/>
            <p:cNvSpPr>
              <a:spLocks noChangeShapeType="1"/>
            </p:cNvSpPr>
            <p:nvPr/>
          </p:nvSpPr>
          <p:spPr bwMode="auto">
            <a:xfrm>
              <a:off x="5184" y="4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0" y="6080125"/>
            <a:ext cx="2784475" cy="717550"/>
            <a:chOff x="0" y="3830"/>
            <a:chExt cx="1754" cy="452"/>
          </a:xfrm>
        </p:grpSpPr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528" y="3830"/>
              <a:ext cx="1226" cy="250"/>
              <a:chOff x="528" y="3830"/>
              <a:chExt cx="1226" cy="250"/>
            </a:xfrm>
          </p:grpSpPr>
          <p:sp>
            <p:nvSpPr>
              <p:cNvPr id="361500" name="Freeform 28"/>
              <p:cNvSpPr>
                <a:spLocks/>
              </p:cNvSpPr>
              <p:nvPr/>
            </p:nvSpPr>
            <p:spPr bwMode="auto">
              <a:xfrm>
                <a:off x="528" y="3846"/>
                <a:ext cx="1194" cy="201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4" y="192"/>
                  </a:cxn>
                  <a:cxn ang="0">
                    <a:pos x="954" y="0"/>
                  </a:cxn>
                  <a:cxn ang="0">
                    <a:pos x="1194" y="0"/>
                  </a:cxn>
                  <a:cxn ang="0">
                    <a:pos x="1194" y="201"/>
                  </a:cxn>
                </a:cxnLst>
                <a:rect l="0" t="0" r="r" b="b"/>
                <a:pathLst>
                  <a:path w="1194" h="201">
                    <a:moveTo>
                      <a:pt x="0" y="193"/>
                    </a:moveTo>
                    <a:lnTo>
                      <a:pt x="954" y="192"/>
                    </a:lnTo>
                    <a:lnTo>
                      <a:pt x="954" y="0"/>
                    </a:lnTo>
                    <a:lnTo>
                      <a:pt x="1194" y="0"/>
                    </a:lnTo>
                    <a:cubicBezTo>
                      <a:pt x="1193" y="65"/>
                      <a:pt x="1194" y="159"/>
                      <a:pt x="1194" y="201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1501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830"/>
                <a:ext cx="26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361502" name="Text Box 30"/>
            <p:cNvSpPr txBox="1">
              <a:spLocks noChangeArrowheads="1"/>
            </p:cNvSpPr>
            <p:nvPr/>
          </p:nvSpPr>
          <p:spPr bwMode="auto">
            <a:xfrm>
              <a:off x="0" y="3840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为磁带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服务</a:t>
              </a: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0" y="4233863"/>
            <a:ext cx="8382000" cy="981075"/>
            <a:chOff x="0" y="2667"/>
            <a:chExt cx="5280" cy="618"/>
          </a:xfrm>
        </p:grpSpPr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0" y="2843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为打印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机服务</a:t>
              </a: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528" y="2667"/>
              <a:ext cx="4752" cy="464"/>
              <a:chOff x="528" y="2667"/>
              <a:chExt cx="4752" cy="464"/>
            </a:xfrm>
          </p:grpSpPr>
          <p:sp>
            <p:nvSpPr>
              <p:cNvPr id="361506" name="Freeform 34"/>
              <p:cNvSpPr>
                <a:spLocks/>
              </p:cNvSpPr>
              <p:nvPr/>
            </p:nvSpPr>
            <p:spPr bwMode="auto">
              <a:xfrm>
                <a:off x="528" y="2891"/>
                <a:ext cx="4752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432" y="192"/>
                  </a:cxn>
                  <a:cxn ang="0">
                    <a:pos x="432" y="0"/>
                  </a:cxn>
                  <a:cxn ang="0">
                    <a:pos x="672" y="0"/>
                  </a:cxn>
                  <a:cxn ang="0">
                    <a:pos x="672" y="192"/>
                  </a:cxn>
                  <a:cxn ang="0">
                    <a:pos x="4752" y="192"/>
                  </a:cxn>
                </a:cxnLst>
                <a:rect l="0" t="0" r="r" b="b"/>
                <a:pathLst>
                  <a:path w="4752" h="192">
                    <a:moveTo>
                      <a:pt x="0" y="192"/>
                    </a:moveTo>
                    <a:lnTo>
                      <a:pt x="432" y="192"/>
                    </a:lnTo>
                    <a:lnTo>
                      <a:pt x="432" y="0"/>
                    </a:lnTo>
                    <a:lnTo>
                      <a:pt x="672" y="0"/>
                    </a:lnTo>
                    <a:lnTo>
                      <a:pt x="672" y="192"/>
                    </a:lnTo>
                    <a:lnTo>
                      <a:pt x="4752" y="192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1507" name="Text Box 35"/>
              <p:cNvSpPr txBox="1">
                <a:spLocks noChangeArrowheads="1"/>
              </p:cNvSpPr>
              <p:nvPr/>
            </p:nvSpPr>
            <p:spPr bwMode="auto">
              <a:xfrm>
                <a:off x="973" y="2881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61508" name="Line 36"/>
              <p:cNvSpPr>
                <a:spLocks noChangeShapeType="1"/>
              </p:cNvSpPr>
              <p:nvPr/>
            </p:nvSpPr>
            <p:spPr bwMode="auto">
              <a:xfrm>
                <a:off x="96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1509" name="Line 37"/>
              <p:cNvSpPr>
                <a:spLocks noChangeShapeType="1"/>
              </p:cNvSpPr>
              <p:nvPr/>
            </p:nvSpPr>
            <p:spPr bwMode="auto">
              <a:xfrm>
                <a:off x="120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1510" name="Line 38"/>
              <p:cNvSpPr>
                <a:spLocks noChangeShapeType="1"/>
              </p:cNvSpPr>
              <p:nvPr/>
            </p:nvSpPr>
            <p:spPr bwMode="auto">
              <a:xfrm>
                <a:off x="960" y="280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1511" name="Line 39"/>
              <p:cNvSpPr>
                <a:spLocks noChangeShapeType="1"/>
              </p:cNvSpPr>
              <p:nvPr/>
            </p:nvSpPr>
            <p:spPr bwMode="auto">
              <a:xfrm>
                <a:off x="816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1512" name="Line 40"/>
              <p:cNvSpPr>
                <a:spLocks noChangeShapeType="1"/>
              </p:cNvSpPr>
              <p:nvPr/>
            </p:nvSpPr>
            <p:spPr bwMode="auto">
              <a:xfrm rot="10800000">
                <a:off x="1200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1513" name="Text Box 41"/>
              <p:cNvSpPr txBox="1">
                <a:spLocks noChangeArrowheads="1"/>
              </p:cNvSpPr>
              <p:nvPr/>
            </p:nvSpPr>
            <p:spPr bwMode="auto">
              <a:xfrm>
                <a:off x="1344" y="2667"/>
                <a:ext cx="4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5 </a:t>
                </a:r>
                <a:r>
                  <a:rPr lang="en-US" altLang="zh-CN" sz="2000">
                    <a:sym typeface="Symbol" pitchFamily="18" charset="2"/>
                  </a:rPr>
                  <a:t></a:t>
                </a:r>
                <a:r>
                  <a:rPr lang="en-US" altLang="zh-CN" sz="2000"/>
                  <a:t>s</a:t>
                </a:r>
                <a:r>
                  <a:rPr lang="en-US" altLang="zh-CN"/>
                  <a:t> </a:t>
                </a:r>
              </a:p>
            </p:txBody>
          </p:sp>
        </p:grpSp>
      </p:grpSp>
      <p:sp>
        <p:nvSpPr>
          <p:cNvPr id="361514" name="Line 42"/>
          <p:cNvSpPr>
            <a:spLocks noChangeShapeType="1"/>
          </p:cNvSpPr>
          <p:nvPr/>
        </p:nvSpPr>
        <p:spPr bwMode="auto">
          <a:xfrm>
            <a:off x="19812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5" name="Line 43"/>
          <p:cNvSpPr>
            <a:spLocks noChangeShapeType="1"/>
          </p:cNvSpPr>
          <p:nvPr/>
        </p:nvSpPr>
        <p:spPr bwMode="auto">
          <a:xfrm>
            <a:off x="3810000" y="22098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6" name="Line 44"/>
          <p:cNvSpPr>
            <a:spLocks noChangeShapeType="1"/>
          </p:cNvSpPr>
          <p:nvPr/>
        </p:nvSpPr>
        <p:spPr bwMode="auto">
          <a:xfrm>
            <a:off x="5638800" y="21336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7" name="Line 45"/>
          <p:cNvSpPr>
            <a:spLocks noChangeShapeType="1"/>
          </p:cNvSpPr>
          <p:nvPr/>
        </p:nvSpPr>
        <p:spPr bwMode="auto">
          <a:xfrm>
            <a:off x="7467600" y="32004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8" name="Line 46"/>
          <p:cNvSpPr>
            <a:spLocks noChangeShapeType="1"/>
          </p:cNvSpPr>
          <p:nvPr/>
        </p:nvSpPr>
        <p:spPr bwMode="auto">
          <a:xfrm>
            <a:off x="47244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9" name="Line 47"/>
          <p:cNvSpPr>
            <a:spLocks noChangeShapeType="1"/>
          </p:cNvSpPr>
          <p:nvPr/>
        </p:nvSpPr>
        <p:spPr bwMode="auto">
          <a:xfrm>
            <a:off x="1524000" y="4027488"/>
            <a:ext cx="0" cy="26781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0" name="Line 48"/>
          <p:cNvSpPr>
            <a:spLocks noChangeShapeType="1"/>
          </p:cNvSpPr>
          <p:nvPr/>
        </p:nvSpPr>
        <p:spPr bwMode="auto">
          <a:xfrm flipV="1">
            <a:off x="2362200" y="533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1" name="Line 49"/>
          <p:cNvSpPr>
            <a:spLocks noChangeShapeType="1"/>
          </p:cNvSpPr>
          <p:nvPr/>
        </p:nvSpPr>
        <p:spPr bwMode="auto">
          <a:xfrm>
            <a:off x="7848600" y="5418138"/>
            <a:ext cx="0" cy="1258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2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-36513" y="3340100"/>
            <a:ext cx="8672513" cy="866775"/>
            <a:chOff x="-23" y="2104"/>
            <a:chExt cx="5463" cy="546"/>
          </a:xfrm>
        </p:grpSpPr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-23" y="2104"/>
              <a:ext cx="5303" cy="538"/>
              <a:chOff x="-23" y="2144"/>
              <a:chExt cx="5303" cy="538"/>
            </a:xfrm>
          </p:grpSpPr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528" y="2144"/>
                <a:ext cx="4752" cy="442"/>
                <a:chOff x="528" y="2144"/>
                <a:chExt cx="4752" cy="442"/>
              </a:xfrm>
            </p:grpSpPr>
            <p:sp>
              <p:nvSpPr>
                <p:cNvPr id="361526" name="Line 54"/>
                <p:cNvSpPr>
                  <a:spLocks noChangeShapeType="1"/>
                </p:cNvSpPr>
                <p:nvPr/>
              </p:nvSpPr>
              <p:spPr bwMode="auto">
                <a:xfrm>
                  <a:off x="528" y="2586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27" name="Line 55"/>
                <p:cNvSpPr>
                  <a:spLocks noChangeShapeType="1"/>
                </p:cNvSpPr>
                <p:nvPr/>
              </p:nvSpPr>
              <p:spPr bwMode="auto">
                <a:xfrm>
                  <a:off x="960" y="234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72" y="2144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</p:grpSp>
          <p:sp>
            <p:nvSpPr>
              <p:cNvPr id="361529" name="Text Box 57"/>
              <p:cNvSpPr txBox="1">
                <a:spLocks noChangeArrowheads="1"/>
              </p:cNvSpPr>
              <p:nvPr/>
            </p:nvSpPr>
            <p:spPr bwMode="auto">
              <a:xfrm>
                <a:off x="-23" y="243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打印机</a:t>
                </a:r>
              </a:p>
            </p:txBody>
          </p:sp>
        </p:grpSp>
        <p:sp>
          <p:nvSpPr>
            <p:cNvPr id="361530" name="Text Box 58"/>
            <p:cNvSpPr txBox="1">
              <a:spLocks noChangeArrowheads="1"/>
            </p:cNvSpPr>
            <p:nvPr/>
          </p:nvSpPr>
          <p:spPr bwMode="auto">
            <a:xfrm>
              <a:off x="5280" y="240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0" y="2346325"/>
            <a:ext cx="8636000" cy="946150"/>
            <a:chOff x="0" y="1478"/>
            <a:chExt cx="5440" cy="596"/>
          </a:xfrm>
        </p:grpSpPr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0" y="1478"/>
              <a:ext cx="5280" cy="594"/>
              <a:chOff x="0" y="1475"/>
              <a:chExt cx="5280" cy="594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528" y="1475"/>
                <a:ext cx="4752" cy="490"/>
                <a:chOff x="528" y="1475"/>
                <a:chExt cx="4752" cy="490"/>
              </a:xfrm>
            </p:grpSpPr>
            <p:sp>
              <p:nvSpPr>
                <p:cNvPr id="361534" name="Line 62"/>
                <p:cNvSpPr>
                  <a:spLocks noChangeShapeType="1"/>
                </p:cNvSpPr>
                <p:nvPr/>
              </p:nvSpPr>
              <p:spPr bwMode="auto">
                <a:xfrm>
                  <a:off x="528" y="1965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35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36" name="Line 64"/>
                <p:cNvSpPr>
                  <a:spLocks noChangeShapeType="1"/>
                </p:cNvSpPr>
                <p:nvPr/>
              </p:nvSpPr>
              <p:spPr bwMode="auto">
                <a:xfrm>
                  <a:off x="2976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37" name="Line 65"/>
                <p:cNvSpPr>
                  <a:spLocks noChangeShapeType="1"/>
                </p:cNvSpPr>
                <p:nvPr/>
              </p:nvSpPr>
              <p:spPr bwMode="auto">
                <a:xfrm>
                  <a:off x="4704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3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867" y="147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3615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95" y="147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3615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23" y="147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361541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869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4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936" y="1663"/>
                  <a:ext cx="5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45 </a:t>
                  </a:r>
                  <a:r>
                    <a:rPr lang="en-US" altLang="zh-CN" sz="2000">
                      <a:sym typeface="Symbol" pitchFamily="18" charset="2"/>
                    </a:rPr>
                    <a:t></a:t>
                  </a:r>
                  <a:r>
                    <a:rPr lang="en-US" altLang="zh-CN" sz="2000"/>
                    <a:t>s</a:t>
                  </a:r>
                  <a:r>
                    <a:rPr lang="en-US" altLang="zh-CN"/>
                    <a:t> </a:t>
                  </a:r>
                </a:p>
              </p:txBody>
            </p:sp>
          </p:grpSp>
          <p:sp>
            <p:nvSpPr>
              <p:cNvPr id="361543" name="Text Box 71"/>
              <p:cNvSpPr txBox="1">
                <a:spLocks noChangeArrowheads="1"/>
              </p:cNvSpPr>
              <p:nvPr/>
            </p:nvSpPr>
            <p:spPr bwMode="auto">
              <a:xfrm>
                <a:off x="0" y="181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磁带</a:t>
                </a:r>
              </a:p>
            </p:txBody>
          </p:sp>
        </p:grpSp>
        <p:sp>
          <p:nvSpPr>
            <p:cNvPr id="361544" name="Text Box 72"/>
            <p:cNvSpPr txBox="1">
              <a:spLocks noChangeArrowheads="1"/>
            </p:cNvSpPr>
            <p:nvPr/>
          </p:nvSpPr>
          <p:spPr bwMode="auto">
            <a:xfrm>
              <a:off x="5280" y="182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0" y="1295400"/>
            <a:ext cx="8636000" cy="1006475"/>
            <a:chOff x="0" y="816"/>
            <a:chExt cx="5440" cy="634"/>
          </a:xfrm>
        </p:grpSpPr>
        <p:grpSp>
          <p:nvGrpSpPr>
            <p:cNvPr id="21" name="Group 74"/>
            <p:cNvGrpSpPr>
              <a:grpSpLocks/>
            </p:cNvGrpSpPr>
            <p:nvPr/>
          </p:nvGrpSpPr>
          <p:grpSpPr bwMode="auto">
            <a:xfrm>
              <a:off x="0" y="816"/>
              <a:ext cx="5280" cy="584"/>
              <a:chOff x="0" y="816"/>
              <a:chExt cx="5280" cy="584"/>
            </a:xfrm>
          </p:grpSpPr>
          <p:grpSp>
            <p:nvGrpSpPr>
              <p:cNvPr id="22" name="Group 75"/>
              <p:cNvGrpSpPr>
                <a:grpSpLocks/>
              </p:cNvGrpSpPr>
              <p:nvPr/>
            </p:nvGrpSpPr>
            <p:grpSpPr bwMode="auto">
              <a:xfrm>
                <a:off x="528" y="816"/>
                <a:ext cx="4752" cy="528"/>
                <a:chOff x="528" y="816"/>
                <a:chExt cx="4752" cy="528"/>
              </a:xfrm>
            </p:grpSpPr>
            <p:sp>
              <p:nvSpPr>
                <p:cNvPr id="361548" name="Line 76"/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49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50" name="Line 78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51" name="Line 79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52" name="Line 80"/>
                <p:cNvSpPr>
                  <a:spLocks noChangeShapeType="1"/>
                </p:cNvSpPr>
                <p:nvPr/>
              </p:nvSpPr>
              <p:spPr bwMode="auto">
                <a:xfrm>
                  <a:off x="4704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5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67" y="82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36155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16" y="816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36155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171" y="816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36155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323" y="816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DMA </a:t>
                  </a:r>
                  <a:r>
                    <a:rPr lang="zh-CN" altLang="en-US" sz="2000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361557" name="Line 85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5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36" y="1042"/>
                  <a:ext cx="5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30 </a:t>
                  </a:r>
                  <a:r>
                    <a:rPr lang="en-US" altLang="zh-CN" sz="2000">
                      <a:sym typeface="Symbol" pitchFamily="18" charset="2"/>
                    </a:rPr>
                    <a:t></a:t>
                  </a:r>
                  <a:r>
                    <a:rPr lang="en-US" altLang="zh-CN" sz="2000"/>
                    <a:t>s</a:t>
                  </a:r>
                  <a:r>
                    <a:rPr lang="en-US" altLang="zh-CN"/>
                    <a:t> </a:t>
                  </a:r>
                </a:p>
              </p:txBody>
            </p:sp>
          </p:grpSp>
          <p:sp>
            <p:nvSpPr>
              <p:cNvPr id="361559" name="Text Box 87"/>
              <p:cNvSpPr txBox="1">
                <a:spLocks noChangeArrowheads="1"/>
              </p:cNvSpPr>
              <p:nvPr/>
            </p:nvSpPr>
            <p:spPr bwMode="auto">
              <a:xfrm>
                <a:off x="0" y="1150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磁盘</a:t>
                </a:r>
              </a:p>
            </p:txBody>
          </p:sp>
        </p:grpSp>
        <p:sp>
          <p:nvSpPr>
            <p:cNvPr id="361560" name="Text Box 88"/>
            <p:cNvSpPr txBox="1">
              <a:spLocks noChangeArrowheads="1"/>
            </p:cNvSpPr>
            <p:nvPr/>
          </p:nvSpPr>
          <p:spPr bwMode="auto">
            <a:xfrm>
              <a:off x="5280" y="120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361562" name="AutoShape 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4" grpId="0" animBg="1"/>
      <p:bldP spid="361515" grpId="0" animBg="1"/>
      <p:bldP spid="361516" grpId="0" animBg="1"/>
      <p:bldP spid="361517" grpId="0" animBg="1"/>
      <p:bldP spid="361518" grpId="0" animBg="1"/>
      <p:bldP spid="361519" grpId="0" animBg="1"/>
      <p:bldP spid="361520" grpId="0" animBg="1"/>
      <p:bldP spid="3615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</a:t>
            </a:r>
            <a:r>
              <a:rPr lang="zh-CN" altLang="en-US" b="1">
                <a:latin typeface="Times New Roman" pitchFamily="18" charset="0"/>
              </a:rPr>
              <a:t>６</a:t>
            </a:r>
            <a:r>
              <a:rPr lang="zh-CN" altLang="en-US" b="1"/>
              <a:t>章   计算机的运算方法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2057400" y="202565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6.1  无符号数和有符号数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2057400" y="377825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6.3  定点运算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2057400" y="290195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6.2  数的定点表示和浮点表示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057400" y="465455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6.4  浮点四则运算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2057400" y="55308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6.5  算术逻辑单元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362506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5.6 </a:t>
            </a:r>
            <a:r>
              <a:rPr lang="en-US" altLang="zh-CN" smtClean="0"/>
              <a:t>DMA </a:t>
            </a:r>
            <a:r>
              <a:rPr lang="zh-CN" altLang="en-US" smtClean="0"/>
              <a:t>方式</a:t>
            </a:r>
            <a:endParaRPr lang="zh-CN" altLang="en-US"/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方式的特点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203325" y="1971675"/>
            <a:ext cx="6478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和程序中断两种方式的数据通路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447800" y="2667000"/>
            <a:ext cx="6324600" cy="3805238"/>
            <a:chOff x="912" y="1680"/>
            <a:chExt cx="3984" cy="2397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1728" y="2592"/>
              <a:ext cx="816" cy="770"/>
              <a:chOff x="1728" y="2592"/>
              <a:chExt cx="816" cy="770"/>
            </a:xfrm>
          </p:grpSpPr>
          <p:sp>
            <p:nvSpPr>
              <p:cNvPr id="345095" name="Rectangle 7"/>
              <p:cNvSpPr>
                <a:spLocks noChangeArrowheads="1"/>
              </p:cNvSpPr>
              <p:nvPr/>
            </p:nvSpPr>
            <p:spPr bwMode="auto">
              <a:xfrm>
                <a:off x="1728" y="2594"/>
                <a:ext cx="81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096" name="Text Box 8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7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54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912" y="1680"/>
              <a:ext cx="3984" cy="2397"/>
              <a:chOff x="912" y="1680"/>
              <a:chExt cx="3984" cy="2397"/>
            </a:xfrm>
          </p:grpSpPr>
          <p:sp>
            <p:nvSpPr>
              <p:cNvPr id="345098" name="Text Box 10"/>
              <p:cNvSpPr txBox="1">
                <a:spLocks noChangeArrowheads="1"/>
              </p:cNvSpPr>
              <p:nvPr/>
            </p:nvSpPr>
            <p:spPr bwMode="auto">
              <a:xfrm>
                <a:off x="1046" y="2640"/>
                <a:ext cx="277" cy="6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主</a:t>
                </a:r>
              </a:p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存</a:t>
                </a:r>
              </a:p>
            </p:txBody>
          </p:sp>
          <p:sp>
            <p:nvSpPr>
              <p:cNvPr id="345099" name="Rectangle 11"/>
              <p:cNvSpPr>
                <a:spLocks noChangeArrowheads="1"/>
              </p:cNvSpPr>
              <p:nvPr/>
            </p:nvSpPr>
            <p:spPr bwMode="auto">
              <a:xfrm>
                <a:off x="912" y="2546"/>
                <a:ext cx="528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00" name="Text Box 12"/>
              <p:cNvSpPr txBox="1">
                <a:spLocks noChangeArrowheads="1"/>
              </p:cNvSpPr>
              <p:nvPr/>
            </p:nvSpPr>
            <p:spPr bwMode="auto">
              <a:xfrm>
                <a:off x="1984" y="2879"/>
                <a:ext cx="46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tIns="360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345101" name="Rectangle 13"/>
              <p:cNvSpPr>
                <a:spLocks noChangeArrowheads="1"/>
              </p:cNvSpPr>
              <p:nvPr/>
            </p:nvSpPr>
            <p:spPr bwMode="auto">
              <a:xfrm>
                <a:off x="1968" y="2882"/>
                <a:ext cx="480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02" name="Text Box 14"/>
              <p:cNvSpPr txBox="1">
                <a:spLocks noChangeArrowheads="1"/>
              </p:cNvSpPr>
              <p:nvPr/>
            </p:nvSpPr>
            <p:spPr bwMode="auto">
              <a:xfrm>
                <a:off x="3120" y="2493"/>
                <a:ext cx="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中断接口</a:t>
                </a:r>
              </a:p>
            </p:txBody>
          </p:sp>
          <p:sp>
            <p:nvSpPr>
              <p:cNvPr id="345103" name="Rectangle 15"/>
              <p:cNvSpPr>
                <a:spLocks noChangeArrowheads="1"/>
              </p:cNvSpPr>
              <p:nvPr/>
            </p:nvSpPr>
            <p:spPr bwMode="auto">
              <a:xfrm>
                <a:off x="3120" y="2498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04" name="Text Box 16"/>
              <p:cNvSpPr txBox="1">
                <a:spLocks noChangeArrowheads="1"/>
              </p:cNvSpPr>
              <p:nvPr/>
            </p:nvSpPr>
            <p:spPr bwMode="auto">
              <a:xfrm>
                <a:off x="3139" y="3155"/>
                <a:ext cx="8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 </a:t>
                </a:r>
                <a:r>
                  <a:rPr lang="zh-CN" altLang="en-US" sz="20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345105" name="Rectangle 17"/>
              <p:cNvSpPr>
                <a:spLocks noChangeArrowheads="1"/>
              </p:cNvSpPr>
              <p:nvPr/>
            </p:nvSpPr>
            <p:spPr bwMode="auto">
              <a:xfrm>
                <a:off x="3120" y="3162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06" name="Text Box 18"/>
              <p:cNvSpPr txBox="1">
                <a:spLocks noChangeArrowheads="1"/>
              </p:cNvSpPr>
              <p:nvPr/>
            </p:nvSpPr>
            <p:spPr bwMode="auto">
              <a:xfrm>
                <a:off x="4502" y="2632"/>
                <a:ext cx="34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I/O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设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备</a:t>
                </a:r>
              </a:p>
            </p:txBody>
          </p:sp>
          <p:sp>
            <p:nvSpPr>
              <p:cNvPr id="345107" name="Rectangle 19"/>
              <p:cNvSpPr>
                <a:spLocks noChangeArrowheads="1"/>
              </p:cNvSpPr>
              <p:nvPr/>
            </p:nvSpPr>
            <p:spPr bwMode="auto">
              <a:xfrm>
                <a:off x="4416" y="2450"/>
                <a:ext cx="480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08" name="Rectangle 20"/>
              <p:cNvSpPr>
                <a:spLocks noChangeArrowheads="1"/>
              </p:cNvSpPr>
              <p:nvPr/>
            </p:nvSpPr>
            <p:spPr bwMode="auto">
              <a:xfrm>
                <a:off x="2160" y="312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09" name="Rectangle 21"/>
              <p:cNvSpPr>
                <a:spLocks noChangeArrowheads="1"/>
              </p:cNvSpPr>
              <p:nvPr/>
            </p:nvSpPr>
            <p:spPr bwMode="auto">
              <a:xfrm>
                <a:off x="2160" y="3410"/>
                <a:ext cx="576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0" name="Rectangle 22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96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1" name="Rectangle 23"/>
              <p:cNvSpPr>
                <a:spLocks noChangeArrowheads="1"/>
              </p:cNvSpPr>
              <p:nvPr/>
            </p:nvSpPr>
            <p:spPr bwMode="auto">
              <a:xfrm>
                <a:off x="2688" y="2930"/>
                <a:ext cx="864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2" name="AutoShape 24"/>
              <p:cNvSpPr>
                <a:spLocks noChangeArrowheads="1"/>
              </p:cNvSpPr>
              <p:nvPr/>
            </p:nvSpPr>
            <p:spPr bwMode="auto">
              <a:xfrm>
                <a:off x="3456" y="2738"/>
                <a:ext cx="168" cy="288"/>
              </a:xfrm>
              <a:prstGeom prst="upArrow">
                <a:avLst>
                  <a:gd name="adj1" fmla="val 50000"/>
                  <a:gd name="adj2" fmla="val 4285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5113" name="Rectangle 25"/>
              <p:cNvSpPr>
                <a:spLocks noChangeArrowheads="1"/>
              </p:cNvSpPr>
              <p:nvPr/>
            </p:nvSpPr>
            <p:spPr bwMode="auto">
              <a:xfrm>
                <a:off x="3504" y="216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4" name="Rectangle 26"/>
              <p:cNvSpPr>
                <a:spLocks noChangeArrowheads="1"/>
              </p:cNvSpPr>
              <p:nvPr/>
            </p:nvSpPr>
            <p:spPr bwMode="auto">
              <a:xfrm>
                <a:off x="2160" y="2114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5" name="AutoShape 27"/>
              <p:cNvSpPr>
                <a:spLocks noChangeArrowheads="1"/>
              </p:cNvSpPr>
              <p:nvPr/>
            </p:nvSpPr>
            <p:spPr bwMode="auto">
              <a:xfrm>
                <a:off x="2112" y="2114"/>
                <a:ext cx="170" cy="768"/>
              </a:xfrm>
              <a:prstGeom prst="downArrow">
                <a:avLst>
                  <a:gd name="adj1" fmla="val 50000"/>
                  <a:gd name="adj2" fmla="val 8058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5116" name="AutoShape 28"/>
              <p:cNvSpPr>
                <a:spLocks noChangeArrowheads="1"/>
              </p:cNvSpPr>
              <p:nvPr/>
            </p:nvSpPr>
            <p:spPr bwMode="auto">
              <a:xfrm>
                <a:off x="1440" y="2930"/>
                <a:ext cx="528" cy="144"/>
              </a:xfrm>
              <a:prstGeom prst="leftRightArrow">
                <a:avLst>
                  <a:gd name="adj1" fmla="val 50000"/>
                  <a:gd name="adj2" fmla="val 7333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7" name="AutoShape 29"/>
              <p:cNvSpPr>
                <a:spLocks noChangeArrowheads="1"/>
              </p:cNvSpPr>
              <p:nvPr/>
            </p:nvSpPr>
            <p:spPr bwMode="auto">
              <a:xfrm>
                <a:off x="3984" y="2546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8" name="AutoShape 30"/>
              <p:cNvSpPr>
                <a:spLocks noChangeArrowheads="1"/>
              </p:cNvSpPr>
              <p:nvPr/>
            </p:nvSpPr>
            <p:spPr bwMode="auto">
              <a:xfrm>
                <a:off x="3984" y="3218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5119" name="AutoShape 31"/>
              <p:cNvSpPr>
                <a:spLocks noChangeArrowheads="1"/>
              </p:cNvSpPr>
              <p:nvPr/>
            </p:nvSpPr>
            <p:spPr bwMode="auto">
              <a:xfrm>
                <a:off x="1056" y="3410"/>
                <a:ext cx="192" cy="432"/>
              </a:xfrm>
              <a:prstGeom prst="upArrow">
                <a:avLst>
                  <a:gd name="adj1" fmla="val 50000"/>
                  <a:gd name="adj2" fmla="val 56250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5120" name="Rectangle 32"/>
              <p:cNvSpPr>
                <a:spLocks noChangeArrowheads="1"/>
              </p:cNvSpPr>
              <p:nvPr/>
            </p:nvSpPr>
            <p:spPr bwMode="auto">
              <a:xfrm>
                <a:off x="1104" y="3751"/>
                <a:ext cx="2400" cy="96"/>
              </a:xfrm>
              <a:prstGeom prst="rect">
                <a:avLst/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121" name="AutoShape 33"/>
              <p:cNvSpPr>
                <a:spLocks noChangeArrowheads="1"/>
              </p:cNvSpPr>
              <p:nvPr/>
            </p:nvSpPr>
            <p:spPr bwMode="auto">
              <a:xfrm>
                <a:off x="3456" y="3410"/>
                <a:ext cx="170" cy="432"/>
              </a:xfrm>
              <a:prstGeom prst="upArrow">
                <a:avLst>
                  <a:gd name="adj1" fmla="val 50000"/>
                  <a:gd name="adj2" fmla="val 63529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5122" name="Text Box 34"/>
              <p:cNvSpPr txBox="1">
                <a:spLocks noChangeArrowheads="1"/>
              </p:cNvSpPr>
              <p:nvPr/>
            </p:nvSpPr>
            <p:spPr bwMode="auto">
              <a:xfrm>
                <a:off x="998" y="1680"/>
                <a:ext cx="1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中断方式数据传送通路</a:t>
                </a:r>
              </a:p>
            </p:txBody>
          </p:sp>
          <p:sp>
            <p:nvSpPr>
              <p:cNvPr id="345123" name="Line 35"/>
              <p:cNvSpPr>
                <a:spLocks noChangeShapeType="1"/>
              </p:cNvSpPr>
              <p:nvPr/>
            </p:nvSpPr>
            <p:spPr bwMode="auto">
              <a:xfrm>
                <a:off x="1053" y="1922"/>
                <a:ext cx="1587" cy="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5124" name="Line 36"/>
              <p:cNvSpPr>
                <a:spLocks noChangeShapeType="1"/>
              </p:cNvSpPr>
              <p:nvPr/>
            </p:nvSpPr>
            <p:spPr bwMode="auto">
              <a:xfrm>
                <a:off x="1632" y="1922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5125" name="Line 37"/>
              <p:cNvSpPr>
                <a:spLocks noChangeShapeType="1"/>
              </p:cNvSpPr>
              <p:nvPr/>
            </p:nvSpPr>
            <p:spPr bwMode="auto">
              <a:xfrm>
                <a:off x="1776" y="1922"/>
                <a:ext cx="432" cy="43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5126" name="Freeform 38"/>
              <p:cNvSpPr>
                <a:spLocks/>
              </p:cNvSpPr>
              <p:nvPr/>
            </p:nvSpPr>
            <p:spPr bwMode="auto">
              <a:xfrm>
                <a:off x="2640" y="1920"/>
                <a:ext cx="384" cy="10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3" y="1042"/>
                  </a:cxn>
                </a:cxnLst>
                <a:rect l="0" t="0" r="r" b="b"/>
                <a:pathLst>
                  <a:path w="383" h="1042">
                    <a:moveTo>
                      <a:pt x="0" y="0"/>
                    </a:moveTo>
                    <a:lnTo>
                      <a:pt x="383" y="1042"/>
                    </a:lnTo>
                  </a:path>
                </a:pathLst>
              </a:custGeom>
              <a:noFill/>
              <a:ln w="28575" cmpd="sng">
                <a:solidFill>
                  <a:srgbClr val="C28F3E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5127" name="Text Box 39"/>
              <p:cNvSpPr txBox="1">
                <a:spLocks noChangeArrowheads="1"/>
              </p:cNvSpPr>
              <p:nvPr/>
            </p:nvSpPr>
            <p:spPr bwMode="auto">
              <a:xfrm>
                <a:off x="2918" y="187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输入指令</a:t>
                </a:r>
              </a:p>
            </p:txBody>
          </p:sp>
          <p:sp>
            <p:nvSpPr>
              <p:cNvPr id="345128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477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输出指令</a:t>
                </a:r>
              </a:p>
            </p:txBody>
          </p:sp>
          <p:sp>
            <p:nvSpPr>
              <p:cNvPr id="345129" name="Text Box 41"/>
              <p:cNvSpPr txBox="1">
                <a:spLocks noChangeArrowheads="1"/>
              </p:cNvSpPr>
              <p:nvPr/>
            </p:nvSpPr>
            <p:spPr bwMode="auto">
              <a:xfrm>
                <a:off x="1622" y="3827"/>
                <a:ext cx="17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方式数据传送通路</a:t>
                </a:r>
              </a:p>
            </p:txBody>
          </p:sp>
        </p:grpSp>
      </p:grpSp>
      <p:sp>
        <p:nvSpPr>
          <p:cNvPr id="34513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6.1  无符号数和有符号数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517525" y="12954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一、无符号数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46187" y="2285992"/>
            <a:ext cx="7897813" cy="593725"/>
            <a:chOff x="950" y="1296"/>
            <a:chExt cx="4975" cy="374"/>
          </a:xfrm>
        </p:grpSpPr>
        <p:sp>
          <p:nvSpPr>
            <p:cNvPr id="363525" name="Text Box 5"/>
            <p:cNvSpPr txBox="1">
              <a:spLocks noChangeArrowheads="1"/>
            </p:cNvSpPr>
            <p:nvPr/>
          </p:nvSpPr>
          <p:spPr bwMode="auto">
            <a:xfrm>
              <a:off x="950" y="1296"/>
              <a:ext cx="21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latin typeface="Times New Roman" pitchFamily="18" charset="0"/>
                </a:rPr>
                <a:t>寄存器的位数</a:t>
              </a:r>
            </a:p>
          </p:txBody>
        </p:sp>
        <p:sp>
          <p:nvSpPr>
            <p:cNvPr id="363526" name="Text Box 6"/>
            <p:cNvSpPr txBox="1">
              <a:spLocks noChangeArrowheads="1"/>
            </p:cNvSpPr>
            <p:nvPr/>
          </p:nvSpPr>
          <p:spPr bwMode="auto">
            <a:xfrm>
              <a:off x="2565" y="1305"/>
              <a:ext cx="33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latin typeface="Times New Roman" pitchFamily="18" charset="0"/>
                </a:rPr>
                <a:t>反映无符号数的表示范围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749675"/>
            <a:ext cx="3581400" cy="517525"/>
            <a:chOff x="1488" y="2304"/>
            <a:chExt cx="2256" cy="326"/>
          </a:xfrm>
        </p:grpSpPr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346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318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0" name="Rectangle 10"/>
            <p:cNvSpPr>
              <a:spLocks noChangeArrowheads="1"/>
            </p:cNvSpPr>
            <p:nvPr/>
          </p:nvSpPr>
          <p:spPr bwMode="auto">
            <a:xfrm>
              <a:off x="289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>
              <a:off x="2616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2334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3" name="Rectangle 13"/>
            <p:cNvSpPr>
              <a:spLocks noChangeArrowheads="1"/>
            </p:cNvSpPr>
            <p:nvPr/>
          </p:nvSpPr>
          <p:spPr bwMode="auto">
            <a:xfrm>
              <a:off x="205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4" name="Rectangle 14"/>
            <p:cNvSpPr>
              <a:spLocks noChangeArrowheads="1"/>
            </p:cNvSpPr>
            <p:nvPr/>
          </p:nvSpPr>
          <p:spPr bwMode="auto">
            <a:xfrm>
              <a:off x="177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148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1488" y="2304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1488" y="26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>
              <a:off x="1488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>
              <a:off x="177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0" name="Line 20"/>
            <p:cNvSpPr>
              <a:spLocks noChangeShapeType="1"/>
            </p:cNvSpPr>
            <p:nvPr/>
          </p:nvSpPr>
          <p:spPr bwMode="auto">
            <a:xfrm>
              <a:off x="205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1" name="Line 21"/>
            <p:cNvSpPr>
              <a:spLocks noChangeShapeType="1"/>
            </p:cNvSpPr>
            <p:nvPr/>
          </p:nvSpPr>
          <p:spPr bwMode="auto">
            <a:xfrm>
              <a:off x="2334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2" name="Line 22"/>
            <p:cNvSpPr>
              <a:spLocks noChangeShapeType="1"/>
            </p:cNvSpPr>
            <p:nvPr/>
          </p:nvSpPr>
          <p:spPr bwMode="auto">
            <a:xfrm>
              <a:off x="2616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3" name="Line 23"/>
            <p:cNvSpPr>
              <a:spLocks noChangeShapeType="1"/>
            </p:cNvSpPr>
            <p:nvPr/>
          </p:nvSpPr>
          <p:spPr bwMode="auto">
            <a:xfrm>
              <a:off x="318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4" name="Line 24"/>
            <p:cNvSpPr>
              <a:spLocks noChangeShapeType="1"/>
            </p:cNvSpPr>
            <p:nvPr/>
          </p:nvSpPr>
          <p:spPr bwMode="auto">
            <a:xfrm>
              <a:off x="346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5" name="Line 25"/>
            <p:cNvSpPr>
              <a:spLocks noChangeShapeType="1"/>
            </p:cNvSpPr>
            <p:nvPr/>
          </p:nvSpPr>
          <p:spPr bwMode="auto">
            <a:xfrm>
              <a:off x="3744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1660525" y="4419600"/>
            <a:ext cx="6035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8 位                       0 ~ 255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1660525" y="58213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16 位                       0 ~ 65535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95400" y="5197475"/>
            <a:ext cx="7162800" cy="517525"/>
            <a:chOff x="960" y="3130"/>
            <a:chExt cx="4512" cy="326"/>
          </a:xfrm>
        </p:grpSpPr>
        <p:sp>
          <p:nvSpPr>
            <p:cNvPr id="363549" name="Rectangle 29"/>
            <p:cNvSpPr>
              <a:spLocks noChangeArrowheads="1"/>
            </p:cNvSpPr>
            <p:nvPr/>
          </p:nvSpPr>
          <p:spPr bwMode="auto">
            <a:xfrm>
              <a:off x="293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0" name="Rectangle 30"/>
            <p:cNvSpPr>
              <a:spLocks noChangeArrowheads="1"/>
            </p:cNvSpPr>
            <p:nvPr/>
          </p:nvSpPr>
          <p:spPr bwMode="auto">
            <a:xfrm>
              <a:off x="265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1" name="Rectangle 31"/>
            <p:cNvSpPr>
              <a:spLocks noChangeArrowheads="1"/>
            </p:cNvSpPr>
            <p:nvPr/>
          </p:nvSpPr>
          <p:spPr bwMode="auto">
            <a:xfrm>
              <a:off x="237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2" name="Rectangle 32"/>
            <p:cNvSpPr>
              <a:spLocks noChangeArrowheads="1"/>
            </p:cNvSpPr>
            <p:nvPr/>
          </p:nvSpPr>
          <p:spPr bwMode="auto">
            <a:xfrm>
              <a:off x="2088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3" name="Rectangle 33"/>
            <p:cNvSpPr>
              <a:spLocks noChangeArrowheads="1"/>
            </p:cNvSpPr>
            <p:nvPr/>
          </p:nvSpPr>
          <p:spPr bwMode="auto">
            <a:xfrm>
              <a:off x="1806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4" name="Rectangle 34"/>
            <p:cNvSpPr>
              <a:spLocks noChangeArrowheads="1"/>
            </p:cNvSpPr>
            <p:nvPr/>
          </p:nvSpPr>
          <p:spPr bwMode="auto">
            <a:xfrm>
              <a:off x="152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5" name="Rectangle 35"/>
            <p:cNvSpPr>
              <a:spLocks noChangeArrowheads="1"/>
            </p:cNvSpPr>
            <p:nvPr/>
          </p:nvSpPr>
          <p:spPr bwMode="auto">
            <a:xfrm>
              <a:off x="124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6" name="Rectangle 36"/>
            <p:cNvSpPr>
              <a:spLocks noChangeArrowheads="1"/>
            </p:cNvSpPr>
            <p:nvPr/>
          </p:nvSpPr>
          <p:spPr bwMode="auto">
            <a:xfrm>
              <a:off x="96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7" name="Line 37"/>
            <p:cNvSpPr>
              <a:spLocks noChangeShapeType="1"/>
            </p:cNvSpPr>
            <p:nvPr/>
          </p:nvSpPr>
          <p:spPr bwMode="auto">
            <a:xfrm>
              <a:off x="960" y="31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8" name="Line 38"/>
            <p:cNvSpPr>
              <a:spLocks noChangeShapeType="1"/>
            </p:cNvSpPr>
            <p:nvPr/>
          </p:nvSpPr>
          <p:spPr bwMode="auto">
            <a:xfrm>
              <a:off x="960" y="3456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9" name="Line 39"/>
            <p:cNvSpPr>
              <a:spLocks noChangeShapeType="1"/>
            </p:cNvSpPr>
            <p:nvPr/>
          </p:nvSpPr>
          <p:spPr bwMode="auto">
            <a:xfrm>
              <a:off x="960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0" name="Line 40"/>
            <p:cNvSpPr>
              <a:spLocks noChangeShapeType="1"/>
            </p:cNvSpPr>
            <p:nvPr/>
          </p:nvSpPr>
          <p:spPr bwMode="auto">
            <a:xfrm>
              <a:off x="1524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1" name="Line 41"/>
            <p:cNvSpPr>
              <a:spLocks noChangeShapeType="1"/>
            </p:cNvSpPr>
            <p:nvPr/>
          </p:nvSpPr>
          <p:spPr bwMode="auto">
            <a:xfrm>
              <a:off x="1806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2" name="Line 42"/>
            <p:cNvSpPr>
              <a:spLocks noChangeShapeType="1"/>
            </p:cNvSpPr>
            <p:nvPr/>
          </p:nvSpPr>
          <p:spPr bwMode="auto">
            <a:xfrm>
              <a:off x="2088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3" name="Line 43"/>
            <p:cNvSpPr>
              <a:spLocks noChangeShapeType="1"/>
            </p:cNvSpPr>
            <p:nvPr/>
          </p:nvSpPr>
          <p:spPr bwMode="auto">
            <a:xfrm>
              <a:off x="2652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4" name="Line 44"/>
            <p:cNvSpPr>
              <a:spLocks noChangeShapeType="1"/>
            </p:cNvSpPr>
            <p:nvPr/>
          </p:nvSpPr>
          <p:spPr bwMode="auto">
            <a:xfrm>
              <a:off x="3216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216" y="3130"/>
              <a:ext cx="2256" cy="326"/>
              <a:chOff x="1488" y="2304"/>
              <a:chExt cx="2256" cy="326"/>
            </a:xfrm>
          </p:grpSpPr>
          <p:sp>
            <p:nvSpPr>
              <p:cNvPr id="363566" name="Rectangle 46"/>
              <p:cNvSpPr>
                <a:spLocks noChangeArrowheads="1"/>
              </p:cNvSpPr>
              <p:nvPr/>
            </p:nvSpPr>
            <p:spPr bwMode="auto">
              <a:xfrm>
                <a:off x="346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7" name="Rectangle 47"/>
              <p:cNvSpPr>
                <a:spLocks noChangeArrowheads="1"/>
              </p:cNvSpPr>
              <p:nvPr/>
            </p:nvSpPr>
            <p:spPr bwMode="auto">
              <a:xfrm>
                <a:off x="318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8" name="Rectangle 48"/>
              <p:cNvSpPr>
                <a:spLocks noChangeArrowheads="1"/>
              </p:cNvSpPr>
              <p:nvPr/>
            </p:nvSpPr>
            <p:spPr bwMode="auto">
              <a:xfrm>
                <a:off x="289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9" name="Rectangle 49"/>
              <p:cNvSpPr>
                <a:spLocks noChangeArrowheads="1"/>
              </p:cNvSpPr>
              <p:nvPr/>
            </p:nvSpPr>
            <p:spPr bwMode="auto">
              <a:xfrm>
                <a:off x="2616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0" name="Rectangle 50"/>
              <p:cNvSpPr>
                <a:spLocks noChangeArrowheads="1"/>
              </p:cNvSpPr>
              <p:nvPr/>
            </p:nvSpPr>
            <p:spPr bwMode="auto">
              <a:xfrm>
                <a:off x="2334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1" name="Rectangle 51"/>
              <p:cNvSpPr>
                <a:spLocks noChangeArrowheads="1"/>
              </p:cNvSpPr>
              <p:nvPr/>
            </p:nvSpPr>
            <p:spPr bwMode="auto">
              <a:xfrm>
                <a:off x="205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2" name="Rectangle 52"/>
              <p:cNvSpPr>
                <a:spLocks noChangeArrowheads="1"/>
              </p:cNvSpPr>
              <p:nvPr/>
            </p:nvSpPr>
            <p:spPr bwMode="auto">
              <a:xfrm>
                <a:off x="177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3" name="Rectangle 5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4" name="Line 5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5" name="Line 55"/>
              <p:cNvSpPr>
                <a:spLocks noChangeShapeType="1"/>
              </p:cNvSpPr>
              <p:nvPr/>
            </p:nvSpPr>
            <p:spPr bwMode="auto">
              <a:xfrm>
                <a:off x="1488" y="2630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6" name="Line 56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7" name="Line 57"/>
              <p:cNvSpPr>
                <a:spLocks noChangeShapeType="1"/>
              </p:cNvSpPr>
              <p:nvPr/>
            </p:nvSpPr>
            <p:spPr bwMode="auto">
              <a:xfrm>
                <a:off x="177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8" name="Line 58"/>
              <p:cNvSpPr>
                <a:spLocks noChangeShapeType="1"/>
              </p:cNvSpPr>
              <p:nvPr/>
            </p:nvSpPr>
            <p:spPr bwMode="auto">
              <a:xfrm>
                <a:off x="205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9" name="Line 59"/>
              <p:cNvSpPr>
                <a:spLocks noChangeShapeType="1"/>
              </p:cNvSpPr>
              <p:nvPr/>
            </p:nvSpPr>
            <p:spPr bwMode="auto">
              <a:xfrm>
                <a:off x="2334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0" name="Line 60"/>
              <p:cNvSpPr>
                <a:spLocks noChangeShapeType="1"/>
              </p:cNvSpPr>
              <p:nvPr/>
            </p:nvSpPr>
            <p:spPr bwMode="auto">
              <a:xfrm>
                <a:off x="2616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1" name="Line 61"/>
              <p:cNvSpPr>
                <a:spLocks noChangeShapeType="1"/>
              </p:cNvSpPr>
              <p:nvPr/>
            </p:nvSpPr>
            <p:spPr bwMode="auto">
              <a:xfrm>
                <a:off x="318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2" name="Line 62"/>
              <p:cNvSpPr>
                <a:spLocks noChangeShapeType="1"/>
              </p:cNvSpPr>
              <p:nvPr/>
            </p:nvSpPr>
            <p:spPr bwMode="auto">
              <a:xfrm>
                <a:off x="346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3" name="Line 63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63584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utoUpdateAnimBg="0"/>
      <p:bldP spid="363546" grpId="0" autoUpdateAnimBg="0"/>
      <p:bldP spid="3635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1143000" y="213360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带符号的数                        符号数字化的数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1295400" y="2709863"/>
            <a:ext cx="145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800">
                <a:latin typeface="Times New Roman" pitchFamily="18" charset="0"/>
              </a:rPr>
              <a:t> 0.1011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16450" y="2668588"/>
            <a:ext cx="4070350" cy="912812"/>
            <a:chOff x="2908" y="1681"/>
            <a:chExt cx="2564" cy="575"/>
          </a:xfrm>
        </p:grpSpPr>
        <p:sp>
          <p:nvSpPr>
            <p:cNvPr id="364549" name="Text Box 5"/>
            <p:cNvSpPr txBox="1">
              <a:spLocks noChangeArrowheads="1"/>
            </p:cNvSpPr>
            <p:nvPr/>
          </p:nvSpPr>
          <p:spPr bwMode="auto">
            <a:xfrm>
              <a:off x="2936" y="1681"/>
              <a:ext cx="9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2908" y="1713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1" name="Line 7"/>
            <p:cNvSpPr>
              <a:spLocks noChangeShapeType="1"/>
            </p:cNvSpPr>
            <p:nvPr/>
          </p:nvSpPr>
          <p:spPr bwMode="auto">
            <a:xfrm>
              <a:off x="3186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2" name="Line 8"/>
            <p:cNvSpPr>
              <a:spLocks noChangeShapeType="1"/>
            </p:cNvSpPr>
            <p:nvPr/>
          </p:nvSpPr>
          <p:spPr bwMode="auto">
            <a:xfrm>
              <a:off x="3234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3" name="Freeform 9"/>
            <p:cNvSpPr>
              <a:spLocks/>
            </p:cNvSpPr>
            <p:nvPr/>
          </p:nvSpPr>
          <p:spPr bwMode="auto">
            <a:xfrm>
              <a:off x="3234" y="2010"/>
              <a:ext cx="912" cy="160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4204" y="1968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</p:grp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1295400" y="4841875"/>
            <a:ext cx="1187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800">
                <a:latin typeface="Times New Roman" pitchFamily="18" charset="0"/>
              </a:rPr>
              <a:t> 1100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16450" y="4800600"/>
            <a:ext cx="4070350" cy="912813"/>
            <a:chOff x="2908" y="3024"/>
            <a:chExt cx="2564" cy="575"/>
          </a:xfrm>
        </p:grpSpPr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2936" y="3024"/>
              <a:ext cx="1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</a:t>
              </a: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364558" name="Rectangle 14"/>
            <p:cNvSpPr>
              <a:spLocks noChangeArrowheads="1"/>
            </p:cNvSpPr>
            <p:nvPr/>
          </p:nvSpPr>
          <p:spPr bwMode="auto">
            <a:xfrm>
              <a:off x="2908" y="3056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3186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3234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1" name="Freeform 17"/>
            <p:cNvSpPr>
              <a:spLocks/>
            </p:cNvSpPr>
            <p:nvPr/>
          </p:nvSpPr>
          <p:spPr bwMode="auto">
            <a:xfrm>
              <a:off x="3810" y="3361"/>
              <a:ext cx="336" cy="165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4204" y="3311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</p:grpSp>
      <p:sp>
        <p:nvSpPr>
          <p:cNvPr id="364563" name="Text Box 19"/>
          <p:cNvSpPr txBox="1">
            <a:spLocks noChangeArrowheads="1"/>
          </p:cNvSpPr>
          <p:nvPr/>
        </p:nvSpPr>
        <p:spPr bwMode="auto">
          <a:xfrm>
            <a:off x="1295400" y="583406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1100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616450" y="5792788"/>
            <a:ext cx="4070350" cy="912812"/>
            <a:chOff x="2908" y="3649"/>
            <a:chExt cx="2564" cy="575"/>
          </a:xfrm>
        </p:grpSpPr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2936" y="3649"/>
              <a:ext cx="1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2908" y="3681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>
              <a:off x="3186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>
              <a:off x="3234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4204" y="3936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  <p:sp>
          <p:nvSpPr>
            <p:cNvPr id="364570" name="Freeform 26"/>
            <p:cNvSpPr>
              <a:spLocks/>
            </p:cNvSpPr>
            <p:nvPr/>
          </p:nvSpPr>
          <p:spPr bwMode="auto">
            <a:xfrm>
              <a:off x="3810" y="3992"/>
              <a:ext cx="336" cy="165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1295400" y="3700463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0.1011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16450" y="3659188"/>
            <a:ext cx="4070350" cy="912812"/>
            <a:chOff x="2908" y="2305"/>
            <a:chExt cx="2564" cy="575"/>
          </a:xfrm>
        </p:grpSpPr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2936" y="2305"/>
              <a:ext cx="10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2908" y="2337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3186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>
              <a:off x="3234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204" y="2592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  <p:sp>
          <p:nvSpPr>
            <p:cNvPr id="364578" name="Freeform 34"/>
            <p:cNvSpPr>
              <a:spLocks/>
            </p:cNvSpPr>
            <p:nvPr/>
          </p:nvSpPr>
          <p:spPr bwMode="auto">
            <a:xfrm>
              <a:off x="3234" y="2641"/>
              <a:ext cx="912" cy="160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4579" name="Text Box 35"/>
          <p:cNvSpPr txBox="1">
            <a:spLocks noChangeArrowheads="1"/>
          </p:cNvSpPr>
          <p:nvPr/>
        </p:nvSpPr>
        <p:spPr bwMode="auto">
          <a:xfrm>
            <a:off x="1331913" y="1538288"/>
            <a:ext cx="4992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                                  机器数</a:t>
            </a:r>
          </a:p>
        </p:txBody>
      </p:sp>
      <p:sp>
        <p:nvSpPr>
          <p:cNvPr id="364580" name="Text Box 36"/>
          <p:cNvSpPr txBox="1">
            <a:spLocks noChangeArrowheads="1"/>
          </p:cNvSpPr>
          <p:nvPr/>
        </p:nvSpPr>
        <p:spPr bwMode="auto">
          <a:xfrm>
            <a:off x="771525" y="914400"/>
            <a:ext cx="3038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机器数与真值</a:t>
            </a:r>
          </a:p>
        </p:txBody>
      </p:sp>
      <p:sp>
        <p:nvSpPr>
          <p:cNvPr id="364581" name="Text Box 37"/>
          <p:cNvSpPr txBox="1">
            <a:spLocks noChangeArrowheads="1"/>
          </p:cNvSpPr>
          <p:nvPr/>
        </p:nvSpPr>
        <p:spPr bwMode="auto">
          <a:xfrm>
            <a:off x="304800" y="176213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二、有符号数</a:t>
            </a:r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364583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utoUpdateAnimBg="0"/>
      <p:bldP spid="364547" grpId="0" autoUpdateAnimBg="0"/>
      <p:bldP spid="364555" grpId="0" autoUpdateAnimBg="0"/>
      <p:bldP spid="364563" grpId="0" autoUpdateAnimBg="0"/>
      <p:bldP spid="364571" grpId="0" autoUpdateAnimBg="0"/>
      <p:bldP spid="364579" grpId="0" autoUpdateAnimBg="0"/>
      <p:bldP spid="3645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935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原码表示法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1782763" y="5897563"/>
            <a:ext cx="3856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带符号的绝对值表示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712788" y="914400"/>
            <a:ext cx="3173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定义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1235075" y="15287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1866900" y="315436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3886200" y="3154363"/>
            <a:ext cx="2605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为整数的位数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914400" y="4168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1598613" y="4221163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= +1110</a:t>
            </a: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3810000" y="4221163"/>
            <a:ext cx="209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 , 1110 </a:t>
            </a:r>
          </a:p>
        </p:txBody>
      </p: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3810000" y="5287963"/>
            <a:ext cx="358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2</a:t>
            </a:r>
            <a:r>
              <a:rPr lang="zh-CN" altLang="en-US" sz="2400" baseline="30000">
                <a:latin typeface="Times New Roman" pitchFamily="18" charset="0"/>
              </a:rPr>
              <a:t>4 </a:t>
            </a:r>
            <a:r>
              <a:rPr lang="zh-CN" altLang="en-US" sz="2400">
                <a:latin typeface="Times New Roman" pitchFamily="18" charset="0"/>
              </a:rPr>
              <a:t>+ 1110 = 1 , 1110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98613" y="5287963"/>
            <a:ext cx="1449387" cy="457200"/>
            <a:chOff x="960" y="3744"/>
            <a:chExt cx="913" cy="288"/>
          </a:xfrm>
        </p:grpSpPr>
        <p:sp>
          <p:nvSpPr>
            <p:cNvPr id="679949" name="Text Box 13"/>
            <p:cNvSpPr txBox="1">
              <a:spLocks noChangeArrowheads="1"/>
            </p:cNvSpPr>
            <p:nvPr/>
          </p:nvSpPr>
          <p:spPr bwMode="auto">
            <a:xfrm>
              <a:off x="960" y="3744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1321" y="3899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95463" y="1706563"/>
            <a:ext cx="6357937" cy="1295400"/>
            <a:chOff x="1131" y="1075"/>
            <a:chExt cx="4005" cy="816"/>
          </a:xfrm>
        </p:grpSpPr>
        <p:sp>
          <p:nvSpPr>
            <p:cNvPr id="679952" name="Text Box 16"/>
            <p:cNvSpPr txBox="1">
              <a:spLocks noChangeArrowheads="1"/>
            </p:cNvSpPr>
            <p:nvPr/>
          </p:nvSpPr>
          <p:spPr bwMode="auto">
            <a:xfrm>
              <a:off x="1131" y="1315"/>
              <a:ext cx="8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79953" name="Text Box 17"/>
            <p:cNvSpPr txBox="1">
              <a:spLocks noChangeArrowheads="1"/>
            </p:cNvSpPr>
            <p:nvPr/>
          </p:nvSpPr>
          <p:spPr bwMode="auto">
            <a:xfrm>
              <a:off x="2074" y="1075"/>
              <a:ext cx="2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0，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  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 </a:t>
              </a:r>
              <a:r>
                <a:rPr lang="en-US" altLang="zh-CN" sz="3200"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679954" name="Text Box 18"/>
            <p:cNvSpPr txBox="1">
              <a:spLocks noChangeArrowheads="1"/>
            </p:cNvSpPr>
            <p:nvPr/>
          </p:nvSpPr>
          <p:spPr bwMode="auto">
            <a:xfrm>
              <a:off x="2084" y="1526"/>
              <a:ext cx="30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 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   0 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＞   </a:t>
              </a:r>
              <a:r>
                <a:rPr lang="en-US" altLang="zh-CN" sz="32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79955" name="AutoShape 19"/>
            <p:cNvSpPr>
              <a:spLocks/>
            </p:cNvSpPr>
            <p:nvPr/>
          </p:nvSpPr>
          <p:spPr bwMode="auto">
            <a:xfrm>
              <a:off x="1940" y="1215"/>
              <a:ext cx="103" cy="580"/>
            </a:xfrm>
            <a:prstGeom prst="leftBrace">
              <a:avLst>
                <a:gd name="adj1" fmla="val 4692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56" name="Line 20"/>
            <p:cNvSpPr>
              <a:spLocks noChangeShapeType="1"/>
            </p:cNvSpPr>
            <p:nvPr/>
          </p:nvSpPr>
          <p:spPr bwMode="auto">
            <a:xfrm>
              <a:off x="4044" y="17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9957" name="Line 21"/>
            <p:cNvSpPr>
              <a:spLocks noChangeShapeType="1"/>
            </p:cNvSpPr>
            <p:nvPr/>
          </p:nvSpPr>
          <p:spPr bwMode="auto">
            <a:xfrm>
              <a:off x="2400" y="174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9958" name="Freeform 22"/>
          <p:cNvSpPr>
            <a:spLocks/>
          </p:cNvSpPr>
          <p:nvPr/>
        </p:nvSpPr>
        <p:spPr bwMode="auto">
          <a:xfrm>
            <a:off x="2238375" y="3992563"/>
            <a:ext cx="2613025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1646" y="1"/>
              </a:cxn>
              <a:cxn ang="0">
                <a:pos x="1646" y="172"/>
              </a:cxn>
            </a:cxnLst>
            <a:rect l="0" t="0" r="r" b="b"/>
            <a:pathLst>
              <a:path w="1646" h="192">
                <a:moveTo>
                  <a:pt x="0" y="192"/>
                </a:moveTo>
                <a:lnTo>
                  <a:pt x="0" y="0"/>
                </a:lnTo>
                <a:lnTo>
                  <a:pt x="1646" y="1"/>
                </a:lnTo>
                <a:lnTo>
                  <a:pt x="1646" y="17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59" name="Freeform 23"/>
          <p:cNvSpPr>
            <a:spLocks/>
          </p:cNvSpPr>
          <p:nvPr/>
        </p:nvSpPr>
        <p:spPr bwMode="auto">
          <a:xfrm>
            <a:off x="2281238" y="5087938"/>
            <a:ext cx="4043362" cy="276225"/>
          </a:xfrm>
          <a:custGeom>
            <a:avLst/>
            <a:gdLst/>
            <a:ahLst/>
            <a:cxnLst>
              <a:cxn ang="0">
                <a:pos x="3" y="174"/>
              </a:cxn>
              <a:cxn ang="0">
                <a:pos x="0" y="0"/>
              </a:cxn>
              <a:cxn ang="0">
                <a:pos x="2547" y="2"/>
              </a:cxn>
              <a:cxn ang="0">
                <a:pos x="2547" y="162"/>
              </a:cxn>
            </a:cxnLst>
            <a:rect l="0" t="0" r="r" b="b"/>
            <a:pathLst>
              <a:path w="2547" h="174">
                <a:moveTo>
                  <a:pt x="3" y="174"/>
                </a:moveTo>
                <a:lnTo>
                  <a:pt x="0" y="0"/>
                </a:lnTo>
                <a:lnTo>
                  <a:pt x="2547" y="2"/>
                </a:lnTo>
                <a:lnTo>
                  <a:pt x="2547" y="16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6553200" y="4410075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sp>
        <p:nvSpPr>
          <p:cNvPr id="679961" name="Freeform 25"/>
          <p:cNvSpPr>
            <a:spLocks/>
          </p:cNvSpPr>
          <p:nvPr/>
        </p:nvSpPr>
        <p:spPr bwMode="auto">
          <a:xfrm>
            <a:off x="6505575" y="5211763"/>
            <a:ext cx="1524000" cy="838200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960" y="528"/>
              </a:cxn>
              <a:cxn ang="0">
                <a:pos x="0" y="528"/>
              </a:cxn>
              <a:cxn ang="0">
                <a:pos x="0" y="288"/>
              </a:cxn>
            </a:cxnLst>
            <a:rect l="0" t="0" r="r" b="b"/>
            <a:pathLst>
              <a:path w="960" h="528">
                <a:moveTo>
                  <a:pt x="960" y="0"/>
                </a:moveTo>
                <a:lnTo>
                  <a:pt x="960" y="528"/>
                </a:lnTo>
                <a:lnTo>
                  <a:pt x="0" y="528"/>
                </a:ln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2" name="Freeform 26"/>
          <p:cNvSpPr>
            <a:spLocks/>
          </p:cNvSpPr>
          <p:nvPr/>
        </p:nvSpPr>
        <p:spPr bwMode="auto">
          <a:xfrm>
            <a:off x="5029200" y="4602163"/>
            <a:ext cx="1544638" cy="304800"/>
          </a:xfrm>
          <a:custGeom>
            <a:avLst/>
            <a:gdLst/>
            <a:ahLst/>
            <a:cxnLst>
              <a:cxn ang="0">
                <a:pos x="973" y="187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3" h="192">
                <a:moveTo>
                  <a:pt x="973" y="187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3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79964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67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6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6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  <p:bldP spid="679940" grpId="0" autoUpdateAnimBg="0"/>
      <p:bldP spid="679941" grpId="0" autoUpdateAnimBg="0"/>
      <p:bldP spid="679942" grpId="0" autoUpdateAnimBg="0"/>
      <p:bldP spid="679943" grpId="0" autoUpdateAnimBg="0"/>
      <p:bldP spid="679944" grpId="0" autoUpdateAnimBg="0"/>
      <p:bldP spid="679945" grpId="0" autoUpdateAnimBg="0"/>
      <p:bldP spid="679946" grpId="0" autoUpdateAnimBg="0"/>
      <p:bldP spid="679947" grpId="0" autoUpdateAnimBg="0"/>
      <p:bldP spid="679958" grpId="0" animBg="1"/>
      <p:bldP spid="679959" grpId="0" animBg="1"/>
      <p:bldP spid="679960" grpId="0" autoUpdateAnimBg="0"/>
      <p:bldP spid="679961" grpId="0" animBg="1"/>
      <p:bldP spid="6799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1373188" y="2133600"/>
            <a:ext cx="1522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1066800" y="28194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= + 0.1101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3665538" y="2819400"/>
            <a:ext cx="2071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 . 1101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3759200"/>
            <a:ext cx="1728788" cy="457200"/>
            <a:chOff x="672" y="2368"/>
            <a:chExt cx="1089" cy="288"/>
          </a:xfrm>
        </p:grpSpPr>
        <p:sp>
          <p:nvSpPr>
            <p:cNvPr id="680968" name="Text Box 8"/>
            <p:cNvSpPr txBox="1">
              <a:spLocks noChangeArrowheads="1"/>
            </p:cNvSpPr>
            <p:nvPr/>
          </p:nvSpPr>
          <p:spPr bwMode="auto">
            <a:xfrm>
              <a:off x="672" y="2368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   0.1101</a:t>
              </a:r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1056" y="252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65538" y="3759200"/>
            <a:ext cx="4048125" cy="457200"/>
            <a:chOff x="2309" y="2368"/>
            <a:chExt cx="2550" cy="288"/>
          </a:xfrm>
        </p:grpSpPr>
        <p:sp>
          <p:nvSpPr>
            <p:cNvPr id="680971" name="Text Box 11"/>
            <p:cNvSpPr txBox="1">
              <a:spLocks noChangeArrowheads="1"/>
            </p:cNvSpPr>
            <p:nvPr/>
          </p:nvSpPr>
          <p:spPr bwMode="auto">
            <a:xfrm>
              <a:off x="2309" y="2368"/>
              <a:ext cx="2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原</a:t>
              </a:r>
              <a:r>
                <a:rPr lang="zh-CN" altLang="en-US" sz="2400" baseline="-250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= 1   (   0.1101) = 1 . 1101 </a:t>
              </a:r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>
              <a:off x="2992" y="252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73" name="Line 13"/>
            <p:cNvSpPr>
              <a:spLocks noChangeShapeType="1"/>
            </p:cNvSpPr>
            <p:nvPr/>
          </p:nvSpPr>
          <p:spPr bwMode="auto">
            <a:xfrm>
              <a:off x="3205" y="252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95400" y="762000"/>
            <a:ext cx="6248400" cy="1295400"/>
            <a:chOff x="816" y="480"/>
            <a:chExt cx="3936" cy="816"/>
          </a:xfrm>
        </p:grpSpPr>
        <p:sp>
          <p:nvSpPr>
            <p:cNvPr id="680975" name="Text Box 15"/>
            <p:cNvSpPr txBox="1">
              <a:spLocks noChangeArrowheads="1"/>
            </p:cNvSpPr>
            <p:nvPr/>
          </p:nvSpPr>
          <p:spPr bwMode="auto">
            <a:xfrm>
              <a:off x="1759" y="480"/>
              <a:ext cx="25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  x</a:t>
              </a:r>
              <a:r>
                <a:rPr lang="en-US" altLang="zh-CN" sz="3200">
                  <a:latin typeface="Times New Roman" pitchFamily="18" charset="0"/>
                </a:rPr>
                <a:t>          1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0</a:t>
              </a: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816" y="620"/>
              <a:ext cx="3936" cy="676"/>
              <a:chOff x="816" y="620"/>
              <a:chExt cx="3936" cy="676"/>
            </a:xfrm>
          </p:grpSpPr>
          <p:sp>
            <p:nvSpPr>
              <p:cNvPr id="680977" name="Text Box 17"/>
              <p:cNvSpPr txBox="1">
                <a:spLocks noChangeArrowheads="1"/>
              </p:cNvSpPr>
              <p:nvPr/>
            </p:nvSpPr>
            <p:spPr bwMode="auto">
              <a:xfrm>
                <a:off x="816" y="720"/>
                <a:ext cx="8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itchFamily="18" charset="0"/>
                  </a:rPr>
                  <a:t>[</a:t>
                </a:r>
                <a:r>
                  <a:rPr lang="en-US" altLang="zh-CN" sz="3200" i="1" dirty="0">
                    <a:latin typeface="Times New Roman" pitchFamily="18" charset="0"/>
                  </a:rPr>
                  <a:t>x</a:t>
                </a:r>
                <a:r>
                  <a:rPr lang="en-US" altLang="zh-CN" sz="3200" dirty="0">
                    <a:latin typeface="Times New Roman" pitchFamily="18" charset="0"/>
                  </a:rPr>
                  <a:t>]</a:t>
                </a:r>
                <a:r>
                  <a:rPr lang="zh-CN" altLang="en-US" sz="2800" baseline="-25000" dirty="0">
                    <a:latin typeface="Times New Roman" pitchFamily="18" charset="0"/>
                  </a:rPr>
                  <a:t>原</a:t>
                </a:r>
                <a:r>
                  <a:rPr lang="zh-CN" altLang="en-US" sz="3200" dirty="0">
                    <a:latin typeface="Times New Roman" pitchFamily="18" charset="0"/>
                  </a:rPr>
                  <a:t> = </a:t>
                </a:r>
              </a:p>
            </p:txBody>
          </p:sp>
          <p:sp>
            <p:nvSpPr>
              <p:cNvPr id="680978" name="Text Box 18"/>
              <p:cNvSpPr txBox="1">
                <a:spLocks noChangeArrowheads="1"/>
              </p:cNvSpPr>
              <p:nvPr/>
            </p:nvSpPr>
            <p:spPr bwMode="auto">
              <a:xfrm>
                <a:off x="1769" y="931"/>
                <a:ext cx="298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</a:t>
                </a:r>
                <a:r>
                  <a:rPr lang="en-US" altLang="zh-CN" sz="3200">
                    <a:latin typeface="Times New Roman" pitchFamily="18" charset="0"/>
                  </a:rPr>
                  <a:t> – 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      0 </a:t>
                </a:r>
                <a:r>
                  <a:rPr lang="en-US" altLang="zh-CN" sz="2800">
                    <a:latin typeface="Times New Roman" pitchFamily="18" charset="0"/>
                  </a:rPr>
                  <a:t>≥</a:t>
                </a:r>
                <a:r>
                  <a:rPr lang="en-US" altLang="zh-CN" sz="3200">
                    <a:latin typeface="Times New Roman" pitchFamily="18" charset="0"/>
                  </a:rPr>
                  <a:t> 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</a:rPr>
                  <a:t>＞  </a:t>
                </a:r>
                <a:r>
                  <a:rPr lang="en-US" altLang="zh-CN" sz="3200">
                    <a:latin typeface="Times New Roman" pitchFamily="18" charset="0"/>
                  </a:rPr>
                  <a:t>1</a:t>
                </a:r>
                <a:endParaRPr lang="en-US" altLang="zh-CN" sz="3200" baseline="30000">
                  <a:latin typeface="Times New Roman" pitchFamily="18" charset="0"/>
                </a:endParaRPr>
              </a:p>
            </p:txBody>
          </p:sp>
          <p:sp>
            <p:nvSpPr>
              <p:cNvPr id="680979" name="AutoShape 19"/>
              <p:cNvSpPr>
                <a:spLocks/>
              </p:cNvSpPr>
              <p:nvPr/>
            </p:nvSpPr>
            <p:spPr bwMode="auto">
              <a:xfrm>
                <a:off x="1625" y="620"/>
                <a:ext cx="124" cy="580"/>
              </a:xfrm>
              <a:prstGeom prst="leftBrace">
                <a:avLst>
                  <a:gd name="adj1" fmla="val 3897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80" name="Line 20"/>
              <p:cNvSpPr>
                <a:spLocks noChangeShapeType="1"/>
              </p:cNvSpPr>
              <p:nvPr/>
            </p:nvSpPr>
            <p:spPr bwMode="auto">
              <a:xfrm>
                <a:off x="3510" y="1139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066800" y="5638800"/>
            <a:ext cx="2185988" cy="457200"/>
            <a:chOff x="672" y="3552"/>
            <a:chExt cx="1377" cy="288"/>
          </a:xfrm>
        </p:grpSpPr>
        <p:sp>
          <p:nvSpPr>
            <p:cNvPr id="680982" name="Text Box 22"/>
            <p:cNvSpPr txBox="1">
              <a:spLocks noChangeArrowheads="1"/>
            </p:cNvSpPr>
            <p:nvPr/>
          </p:nvSpPr>
          <p:spPr bwMode="auto">
            <a:xfrm>
              <a:off x="672" y="3552"/>
              <a:ext cx="13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   0.1000000</a:t>
              </a:r>
            </a:p>
          </p:txBody>
        </p:sp>
        <p:sp>
          <p:nvSpPr>
            <p:cNvPr id="680983" name="Line 23"/>
            <p:cNvSpPr>
              <a:spLocks noChangeShapeType="1"/>
            </p:cNvSpPr>
            <p:nvPr/>
          </p:nvSpPr>
          <p:spPr bwMode="auto">
            <a:xfrm>
              <a:off x="1056" y="370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665538" y="5638800"/>
            <a:ext cx="4886325" cy="457200"/>
            <a:chOff x="2309" y="3552"/>
            <a:chExt cx="3078" cy="288"/>
          </a:xfrm>
        </p:grpSpPr>
        <p:sp>
          <p:nvSpPr>
            <p:cNvPr id="680985" name="Text Box 25"/>
            <p:cNvSpPr txBox="1">
              <a:spLocks noChangeArrowheads="1"/>
            </p:cNvSpPr>
            <p:nvPr/>
          </p:nvSpPr>
          <p:spPr bwMode="auto">
            <a:xfrm>
              <a:off x="2309" y="3552"/>
              <a:ext cx="30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原</a:t>
              </a:r>
              <a:r>
                <a:rPr lang="zh-CN" altLang="en-US" sz="2400" baseline="-250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= 1   (   0.1000000) = 1 . 1000000</a:t>
              </a:r>
            </a:p>
          </p:txBody>
        </p:sp>
        <p:sp>
          <p:nvSpPr>
            <p:cNvPr id="680986" name="Line 26"/>
            <p:cNvSpPr>
              <a:spLocks noChangeShapeType="1"/>
            </p:cNvSpPr>
            <p:nvPr/>
          </p:nvSpPr>
          <p:spPr bwMode="auto">
            <a:xfrm>
              <a:off x="2992" y="370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87" name="Line 27"/>
            <p:cNvSpPr>
              <a:spLocks noChangeShapeType="1"/>
            </p:cNvSpPr>
            <p:nvPr/>
          </p:nvSpPr>
          <p:spPr bwMode="auto">
            <a:xfrm>
              <a:off x="3216" y="370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0988" name="Text Box 28"/>
          <p:cNvSpPr txBox="1">
            <a:spLocks noChangeArrowheads="1"/>
          </p:cNvSpPr>
          <p:nvPr/>
        </p:nvSpPr>
        <p:spPr bwMode="auto">
          <a:xfrm>
            <a:off x="1066800" y="46990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=</a:t>
            </a:r>
            <a:r>
              <a:rPr lang="en-US" altLang="zh-CN" sz="10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+ 0.1000000</a:t>
            </a:r>
          </a:p>
        </p:txBody>
      </p:sp>
      <p:sp>
        <p:nvSpPr>
          <p:cNvPr id="680989" name="Text Box 29"/>
          <p:cNvSpPr txBox="1">
            <a:spLocks noChangeArrowheads="1"/>
          </p:cNvSpPr>
          <p:nvPr/>
        </p:nvSpPr>
        <p:spPr bwMode="auto">
          <a:xfrm>
            <a:off x="3665538" y="4699000"/>
            <a:ext cx="245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 . 1000000</a:t>
            </a:r>
          </a:p>
        </p:txBody>
      </p:sp>
      <p:sp>
        <p:nvSpPr>
          <p:cNvPr id="680990" name="Text Box 30"/>
          <p:cNvSpPr txBox="1">
            <a:spLocks noChangeArrowheads="1"/>
          </p:cNvSpPr>
          <p:nvPr/>
        </p:nvSpPr>
        <p:spPr bwMode="auto">
          <a:xfrm>
            <a:off x="6324600" y="4608513"/>
            <a:ext cx="2819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小数点 </a:t>
            </a:r>
            <a:r>
              <a:rPr lang="zh-CN" altLang="en-US" sz="2400">
                <a:latin typeface="Times New Roman" pitchFamily="18" charset="0"/>
              </a:rPr>
              <a:t>将符号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位和数值部分隔开</a:t>
            </a:r>
          </a:p>
        </p:txBody>
      </p:sp>
      <p:sp>
        <p:nvSpPr>
          <p:cNvPr id="680991" name="Freeform 31"/>
          <p:cNvSpPr>
            <a:spLocks/>
          </p:cNvSpPr>
          <p:nvPr/>
        </p:nvSpPr>
        <p:spPr bwMode="auto">
          <a:xfrm>
            <a:off x="4849813" y="5062538"/>
            <a:ext cx="1524000" cy="228600"/>
          </a:xfrm>
          <a:custGeom>
            <a:avLst/>
            <a:gdLst/>
            <a:ahLst/>
            <a:cxnLst>
              <a:cxn ang="0">
                <a:pos x="960" y="96"/>
              </a:cxn>
              <a:cxn ang="0">
                <a:pos x="0" y="96"/>
              </a:cxn>
              <a:cxn ang="0">
                <a:pos x="0" y="0"/>
              </a:cxn>
            </a:cxnLst>
            <a:rect l="0" t="0" r="r" b="b"/>
            <a:pathLst>
              <a:path w="960" h="96">
                <a:moveTo>
                  <a:pt x="96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0992" name="Text Box 32"/>
          <p:cNvSpPr txBox="1">
            <a:spLocks noChangeArrowheads="1"/>
          </p:cNvSpPr>
          <p:nvPr/>
        </p:nvSpPr>
        <p:spPr bwMode="auto">
          <a:xfrm>
            <a:off x="6434138" y="2779713"/>
            <a:ext cx="2709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小数点 </a:t>
            </a:r>
            <a:r>
              <a:rPr lang="zh-CN" altLang="en-US" sz="2400">
                <a:latin typeface="Times New Roman" pitchFamily="18" charset="0"/>
              </a:rPr>
              <a:t>将符号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位和数值部分隔开</a:t>
            </a:r>
          </a:p>
        </p:txBody>
      </p:sp>
      <p:sp>
        <p:nvSpPr>
          <p:cNvPr id="680993" name="Freeform 33"/>
          <p:cNvSpPr>
            <a:spLocks/>
          </p:cNvSpPr>
          <p:nvPr/>
        </p:nvSpPr>
        <p:spPr bwMode="auto">
          <a:xfrm>
            <a:off x="4832350" y="3200400"/>
            <a:ext cx="1600200" cy="228600"/>
          </a:xfrm>
          <a:custGeom>
            <a:avLst/>
            <a:gdLst/>
            <a:ahLst/>
            <a:cxnLst>
              <a:cxn ang="0">
                <a:pos x="1008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1008" h="144">
                <a:moveTo>
                  <a:pt x="1008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0994" name="Freeform 34"/>
          <p:cNvSpPr>
            <a:spLocks/>
          </p:cNvSpPr>
          <p:nvPr/>
        </p:nvSpPr>
        <p:spPr bwMode="auto">
          <a:xfrm>
            <a:off x="6823075" y="3657600"/>
            <a:ext cx="1295400" cy="838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528"/>
              </a:cxn>
              <a:cxn ang="0">
                <a:pos x="0" y="528"/>
              </a:cxn>
              <a:cxn ang="0">
                <a:pos x="0" y="336"/>
              </a:cxn>
            </a:cxnLst>
            <a:rect l="0" t="0" r="r" b="b"/>
            <a:pathLst>
              <a:path w="816" h="528">
                <a:moveTo>
                  <a:pt x="816" y="0"/>
                </a:moveTo>
                <a:lnTo>
                  <a:pt x="816" y="528"/>
                </a:lnTo>
                <a:lnTo>
                  <a:pt x="0" y="528"/>
                </a:lnTo>
                <a:lnTo>
                  <a:pt x="0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709738" y="2667000"/>
            <a:ext cx="5376862" cy="3048000"/>
            <a:chOff x="1077" y="1680"/>
            <a:chExt cx="3387" cy="1920"/>
          </a:xfrm>
        </p:grpSpPr>
        <p:sp>
          <p:nvSpPr>
            <p:cNvPr id="680996" name="Freeform 36"/>
            <p:cNvSpPr>
              <a:spLocks/>
            </p:cNvSpPr>
            <p:nvPr/>
          </p:nvSpPr>
          <p:spPr bwMode="auto">
            <a:xfrm>
              <a:off x="1086" y="1680"/>
              <a:ext cx="1842" cy="159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0" y="0"/>
                </a:cxn>
                <a:cxn ang="0">
                  <a:pos x="1842" y="0"/>
                </a:cxn>
                <a:cxn ang="0">
                  <a:pos x="1842" y="144"/>
                </a:cxn>
              </a:cxnLst>
              <a:rect l="0" t="0" r="r" b="b"/>
              <a:pathLst>
                <a:path w="1842" h="159">
                  <a:moveTo>
                    <a:pt x="0" y="159"/>
                  </a:moveTo>
                  <a:lnTo>
                    <a:pt x="0" y="0"/>
                  </a:lnTo>
                  <a:lnTo>
                    <a:pt x="1842" y="0"/>
                  </a:lnTo>
                  <a:lnTo>
                    <a:pt x="1842" y="1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97" name="Freeform 37"/>
            <p:cNvSpPr>
              <a:spLocks/>
            </p:cNvSpPr>
            <p:nvPr/>
          </p:nvSpPr>
          <p:spPr bwMode="auto">
            <a:xfrm>
              <a:off x="1092" y="2304"/>
              <a:ext cx="3084" cy="147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0" y="0"/>
                </a:cxn>
                <a:cxn ang="0">
                  <a:pos x="3084" y="0"/>
                </a:cxn>
                <a:cxn ang="0">
                  <a:pos x="3084" y="108"/>
                </a:cxn>
              </a:cxnLst>
              <a:rect l="0" t="0" r="r" b="b"/>
              <a:pathLst>
                <a:path w="3084" h="147">
                  <a:moveTo>
                    <a:pt x="0" y="147"/>
                  </a:moveTo>
                  <a:lnTo>
                    <a:pt x="0" y="0"/>
                  </a:lnTo>
                  <a:lnTo>
                    <a:pt x="3084" y="0"/>
                  </a:lnTo>
                  <a:lnTo>
                    <a:pt x="3084" y="108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98" name="Freeform 38"/>
            <p:cNvSpPr>
              <a:spLocks/>
            </p:cNvSpPr>
            <p:nvPr/>
          </p:nvSpPr>
          <p:spPr bwMode="auto">
            <a:xfrm>
              <a:off x="1077" y="2835"/>
              <a:ext cx="1854" cy="195"/>
            </a:xfrm>
            <a:custGeom>
              <a:avLst/>
              <a:gdLst/>
              <a:ahLst/>
              <a:cxnLst>
                <a:cxn ang="0">
                  <a:pos x="0" y="195"/>
                </a:cxn>
                <a:cxn ang="0">
                  <a:pos x="3" y="0"/>
                </a:cxn>
                <a:cxn ang="0">
                  <a:pos x="1854" y="0"/>
                </a:cxn>
                <a:cxn ang="0">
                  <a:pos x="1851" y="141"/>
                </a:cxn>
              </a:cxnLst>
              <a:rect l="0" t="0" r="r" b="b"/>
              <a:pathLst>
                <a:path w="1854" h="195">
                  <a:moveTo>
                    <a:pt x="0" y="195"/>
                  </a:moveTo>
                  <a:lnTo>
                    <a:pt x="3" y="0"/>
                  </a:lnTo>
                  <a:lnTo>
                    <a:pt x="1854" y="0"/>
                  </a:lnTo>
                  <a:lnTo>
                    <a:pt x="1851" y="141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0999" name="Freeform 39"/>
            <p:cNvSpPr>
              <a:spLocks/>
            </p:cNvSpPr>
            <p:nvPr/>
          </p:nvSpPr>
          <p:spPr bwMode="auto">
            <a:xfrm>
              <a:off x="1104" y="3456"/>
              <a:ext cx="3360" cy="144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872" y="0"/>
                </a:cxn>
                <a:cxn ang="0">
                  <a:pos x="1872" y="144"/>
                </a:cxn>
              </a:cxnLst>
              <a:rect l="0" t="0" r="r" b="b"/>
              <a:pathLst>
                <a:path w="1872" h="192">
                  <a:moveTo>
                    <a:pt x="0" y="192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872" y="1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1000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1001" name="Freeform 41"/>
          <p:cNvSpPr>
            <a:spLocks/>
          </p:cNvSpPr>
          <p:nvPr/>
        </p:nvSpPr>
        <p:spPr bwMode="auto">
          <a:xfrm>
            <a:off x="7278688" y="5056188"/>
            <a:ext cx="1714500" cy="1282700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0" y="817"/>
              </a:cxn>
              <a:cxn ang="0">
                <a:pos x="998" y="817"/>
              </a:cxn>
              <a:cxn ang="0">
                <a:pos x="998" y="0"/>
              </a:cxn>
              <a:cxn ang="0">
                <a:pos x="907" y="0"/>
              </a:cxn>
            </a:cxnLst>
            <a:rect l="0" t="0" r="r" b="b"/>
            <a:pathLst>
              <a:path w="998" h="817">
                <a:moveTo>
                  <a:pt x="0" y="635"/>
                </a:moveTo>
                <a:lnTo>
                  <a:pt x="0" y="817"/>
                </a:lnTo>
                <a:lnTo>
                  <a:pt x="998" y="817"/>
                </a:lnTo>
                <a:lnTo>
                  <a:pt x="998" y="0"/>
                </a:lnTo>
                <a:lnTo>
                  <a:pt x="90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100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8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68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6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68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  <p:bldP spid="680964" grpId="0" autoUpdateAnimBg="0"/>
      <p:bldP spid="680965" grpId="0" autoUpdateAnimBg="0"/>
      <p:bldP spid="680966" grpId="0" autoUpdateAnimBg="0"/>
      <p:bldP spid="680988" grpId="0" autoUpdateAnimBg="0"/>
      <p:bldP spid="680989" grpId="0" autoUpdateAnimBg="0"/>
      <p:bldP spid="680990" grpId="0"/>
      <p:bldP spid="680991" grpId="0" animBg="1"/>
      <p:bldP spid="680992" grpId="0"/>
      <p:bldP spid="680993" grpId="0" animBg="1"/>
      <p:bldP spid="680994" grpId="0" animBg="1"/>
      <p:bldP spid="6810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举例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38200" y="1173163"/>
            <a:ext cx="600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 6.1   已知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1.0011     求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1323975" y="1957388"/>
            <a:ext cx="725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解:</a:t>
            </a: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847725" y="3986213"/>
            <a:ext cx="600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 6.2   已知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1</a:t>
            </a:r>
            <a:r>
              <a:rPr lang="en-US" altLang="zh-CN" sz="3200">
                <a:latin typeface="Times New Roman" pitchFamily="18" charset="0"/>
              </a:rPr>
              <a:t>,1100     </a:t>
            </a:r>
            <a:r>
              <a:rPr lang="zh-CN" altLang="en-US" sz="3200">
                <a:latin typeface="Times New Roman" pitchFamily="18" charset="0"/>
              </a:rPr>
              <a:t>求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1371600" y="4772025"/>
            <a:ext cx="72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27263" y="2667000"/>
            <a:ext cx="5702300" cy="701675"/>
            <a:chOff x="1403" y="1680"/>
            <a:chExt cx="3592" cy="442"/>
          </a:xfrm>
        </p:grpSpPr>
        <p:sp>
          <p:nvSpPr>
            <p:cNvPr id="681992" name="Text Box 8"/>
            <p:cNvSpPr txBox="1">
              <a:spLocks noChangeArrowheads="1"/>
            </p:cNvSpPr>
            <p:nvPr/>
          </p:nvSpPr>
          <p:spPr bwMode="auto">
            <a:xfrm>
              <a:off x="1403" y="1680"/>
              <a:ext cx="35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 </a:t>
              </a:r>
              <a:r>
                <a:rPr lang="en-US" altLang="zh-CN" sz="3200">
                  <a:latin typeface="Times New Roman" pitchFamily="18" charset="0"/>
                </a:rPr>
                <a:t>= 1</a:t>
              </a:r>
              <a:r>
                <a:rPr lang="en-US" altLang="zh-CN" sz="4000">
                  <a:latin typeface="Times New Roman" pitchFamily="18" charset="0"/>
                </a:rPr>
                <a:t> </a:t>
              </a:r>
              <a:r>
                <a:rPr lang="en-US" altLang="zh-CN" sz="1400">
                  <a:latin typeface="Times New Roman" pitchFamily="18" charset="0"/>
                </a:rPr>
                <a:t>  </a:t>
              </a:r>
              <a:r>
                <a:rPr lang="en-US" altLang="zh-CN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1.0011 =   0.0011</a:t>
              </a:r>
            </a:p>
          </p:txBody>
        </p:sp>
        <p:sp>
          <p:nvSpPr>
            <p:cNvPr id="681993" name="Line 9"/>
            <p:cNvSpPr>
              <a:spLocks noChangeShapeType="1"/>
            </p:cNvSpPr>
            <p:nvPr/>
          </p:nvSpPr>
          <p:spPr bwMode="auto">
            <a:xfrm>
              <a:off x="2009" y="19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1994" name="Line 10"/>
            <p:cNvSpPr>
              <a:spLocks noChangeShapeType="1"/>
            </p:cNvSpPr>
            <p:nvPr/>
          </p:nvSpPr>
          <p:spPr bwMode="auto">
            <a:xfrm>
              <a:off x="3016" y="19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1995" name="Line 11"/>
            <p:cNvSpPr>
              <a:spLocks noChangeShapeType="1"/>
            </p:cNvSpPr>
            <p:nvPr/>
          </p:nvSpPr>
          <p:spPr bwMode="auto">
            <a:xfrm>
              <a:off x="4105" y="19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33613" y="5486400"/>
            <a:ext cx="6910387" cy="701675"/>
            <a:chOff x="1407" y="3456"/>
            <a:chExt cx="4353" cy="442"/>
          </a:xfrm>
        </p:grpSpPr>
        <p:sp>
          <p:nvSpPr>
            <p:cNvPr id="681997" name="Text Box 13"/>
            <p:cNvSpPr txBox="1">
              <a:spLocks noChangeArrowheads="1"/>
            </p:cNvSpPr>
            <p:nvPr/>
          </p:nvSpPr>
          <p:spPr bwMode="auto">
            <a:xfrm>
              <a:off x="1407" y="3456"/>
              <a:ext cx="43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2</a:t>
              </a:r>
              <a:r>
                <a:rPr lang="en-US" altLang="zh-CN" sz="3200" baseline="30000">
                  <a:latin typeface="Times New Roman" pitchFamily="18" charset="0"/>
                </a:rPr>
                <a:t>4</a:t>
              </a:r>
              <a:r>
                <a:rPr lang="en-US" altLang="zh-CN" sz="4000">
                  <a:latin typeface="Times New Roman" pitchFamily="18" charset="0"/>
                </a:rPr>
                <a:t>  </a:t>
              </a:r>
              <a:r>
                <a:rPr lang="en-US" altLang="zh-CN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10000   1</a:t>
              </a:r>
              <a:r>
                <a:rPr lang="en-US" altLang="zh-CN" sz="3200">
                  <a:latin typeface="Times New Roman" pitchFamily="18" charset="0"/>
                </a:rPr>
                <a:t>,1100 =   1100</a:t>
              </a:r>
            </a:p>
          </p:txBody>
        </p:sp>
        <p:sp>
          <p:nvSpPr>
            <p:cNvPr id="681998" name="Line 14"/>
            <p:cNvSpPr>
              <a:spLocks noChangeShapeType="1"/>
            </p:cNvSpPr>
            <p:nvPr/>
          </p:nvSpPr>
          <p:spPr bwMode="auto">
            <a:xfrm>
              <a:off x="2145" y="37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1999" name="Line 15"/>
            <p:cNvSpPr>
              <a:spLocks noChangeShapeType="1"/>
            </p:cNvSpPr>
            <p:nvPr/>
          </p:nvSpPr>
          <p:spPr bwMode="auto">
            <a:xfrm>
              <a:off x="3681" y="37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2000" name="Line 16"/>
            <p:cNvSpPr>
              <a:spLocks noChangeShapeType="1"/>
            </p:cNvSpPr>
            <p:nvPr/>
          </p:nvSpPr>
          <p:spPr bwMode="auto">
            <a:xfrm>
              <a:off x="4785" y="37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2001" name="Text Box 17"/>
          <p:cNvSpPr txBox="1">
            <a:spLocks noChangeArrowheads="1"/>
          </p:cNvSpPr>
          <p:nvPr/>
        </p:nvSpPr>
        <p:spPr bwMode="auto">
          <a:xfrm>
            <a:off x="6934200" y="1143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82002" name="Freeform 18"/>
          <p:cNvSpPr>
            <a:spLocks/>
          </p:cNvSpPr>
          <p:nvPr/>
        </p:nvSpPr>
        <p:spPr bwMode="auto">
          <a:xfrm>
            <a:off x="4419600" y="990600"/>
            <a:ext cx="2743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1728" y="0"/>
              </a:cxn>
              <a:cxn ang="0">
                <a:pos x="1728" y="144"/>
              </a:cxn>
            </a:cxnLst>
            <a:rect l="0" t="0" r="r" b="b"/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648200" y="1676400"/>
            <a:ext cx="3429000" cy="457200"/>
            <a:chOff x="2928" y="1056"/>
            <a:chExt cx="2160" cy="288"/>
          </a:xfrm>
        </p:grpSpPr>
        <p:sp>
          <p:nvSpPr>
            <p:cNvPr id="682004" name="Freeform 20"/>
            <p:cNvSpPr>
              <a:spLocks/>
            </p:cNvSpPr>
            <p:nvPr/>
          </p:nvSpPr>
          <p:spPr bwMode="auto">
            <a:xfrm>
              <a:off x="3072" y="1056"/>
              <a:ext cx="201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1920" y="288"/>
                </a:cxn>
                <a:cxn ang="0">
                  <a:pos x="1920" y="0"/>
                </a:cxn>
              </a:cxnLst>
              <a:rect l="0" t="0" r="r" b="b"/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2005" name="Line 21"/>
            <p:cNvSpPr>
              <a:spLocks noChangeShapeType="1"/>
            </p:cNvSpPr>
            <p:nvPr/>
          </p:nvSpPr>
          <p:spPr bwMode="auto">
            <a:xfrm>
              <a:off x="2928" y="10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2006" name="Text Box 22"/>
          <p:cNvSpPr txBox="1">
            <a:spLocks noChangeArrowheads="1"/>
          </p:cNvSpPr>
          <p:nvPr/>
        </p:nvSpPr>
        <p:spPr bwMode="auto">
          <a:xfrm>
            <a:off x="7080250" y="400208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2007" name="Freeform 23"/>
          <p:cNvSpPr>
            <a:spLocks/>
          </p:cNvSpPr>
          <p:nvPr/>
        </p:nvSpPr>
        <p:spPr bwMode="auto">
          <a:xfrm>
            <a:off x="4419600" y="3810000"/>
            <a:ext cx="2895600" cy="3048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1728" y="0"/>
              </a:cxn>
              <a:cxn ang="0">
                <a:pos x="1728" y="144"/>
              </a:cxn>
            </a:cxnLst>
            <a:rect l="0" t="0" r="r" b="b"/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11688" y="4495800"/>
            <a:ext cx="3236912" cy="457200"/>
            <a:chOff x="2905" y="2832"/>
            <a:chExt cx="2039" cy="288"/>
          </a:xfrm>
        </p:grpSpPr>
        <p:sp>
          <p:nvSpPr>
            <p:cNvPr id="682009" name="Freeform 25"/>
            <p:cNvSpPr>
              <a:spLocks/>
            </p:cNvSpPr>
            <p:nvPr/>
          </p:nvSpPr>
          <p:spPr bwMode="auto">
            <a:xfrm>
              <a:off x="3072" y="2832"/>
              <a:ext cx="187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1920" y="288"/>
                </a:cxn>
                <a:cxn ang="0">
                  <a:pos x="1920" y="0"/>
                </a:cxn>
              </a:cxnLst>
              <a:rect l="0" t="0" r="r" b="b"/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2010" name="Line 26"/>
            <p:cNvSpPr>
              <a:spLocks noChangeShapeType="1"/>
            </p:cNvSpPr>
            <p:nvPr/>
          </p:nvSpPr>
          <p:spPr bwMode="auto">
            <a:xfrm>
              <a:off x="2905" y="2832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2011" name="Text Box 27"/>
          <p:cNvSpPr txBox="1">
            <a:spLocks noChangeArrowheads="1"/>
          </p:cNvSpPr>
          <p:nvPr/>
        </p:nvSpPr>
        <p:spPr bwMode="auto">
          <a:xfrm>
            <a:off x="7315200" y="1173163"/>
            <a:ext cx="1301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0.0011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2012" name="Text Box 28"/>
          <p:cNvSpPr txBox="1">
            <a:spLocks noChangeArrowheads="1"/>
          </p:cNvSpPr>
          <p:nvPr/>
        </p:nvSpPr>
        <p:spPr bwMode="auto">
          <a:xfrm>
            <a:off x="7308850" y="400208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1100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2133600" y="1957388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2133600" y="4772025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</a:p>
        </p:txBody>
      </p:sp>
      <p:sp>
        <p:nvSpPr>
          <p:cNvPr id="682015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2016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autoUpdateAnimBg="0"/>
      <p:bldP spid="681988" grpId="0" autoUpdateAnimBg="0"/>
      <p:bldP spid="681989" grpId="0" autoUpdateAnimBg="0"/>
      <p:bldP spid="681990" grpId="0" autoUpdateAnimBg="0"/>
      <p:bldP spid="682001" grpId="0" autoUpdateAnimBg="0"/>
      <p:bldP spid="682002" grpId="0" animBg="1"/>
      <p:bldP spid="682006" grpId="0" autoUpdateAnimBg="0"/>
      <p:bldP spid="682007" grpId="0" animBg="1"/>
      <p:bldP spid="682011" grpId="0" autoUpdateAnimBg="0"/>
      <p:bldP spid="682012" grpId="0" autoUpdateAnimBg="0"/>
      <p:bldP spid="682013" grpId="0" autoUpdateAnimBg="0"/>
      <p:bldP spid="68201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609600" y="2697163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 6.4   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求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0  </a:t>
            </a:r>
            <a:r>
              <a:rPr lang="zh-CN" altLang="en-US" sz="3200">
                <a:latin typeface="Times New Roman" pitchFamily="18" charset="0"/>
              </a:rPr>
              <a:t>的原码</a:t>
            </a: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1244600" y="3382963"/>
            <a:ext cx="72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解: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1958975" y="3382963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设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+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0.0000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609600" y="3048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 6.3   已知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0.1101   求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683014" name="Text Box 6"/>
          <p:cNvSpPr txBox="1">
            <a:spLocks noChangeArrowheads="1"/>
          </p:cNvSpPr>
          <p:nvPr/>
        </p:nvSpPr>
        <p:spPr bwMode="auto">
          <a:xfrm>
            <a:off x="1244600" y="1004888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683015" name="Text Box 7"/>
          <p:cNvSpPr txBox="1">
            <a:spLocks noChangeArrowheads="1"/>
          </p:cNvSpPr>
          <p:nvPr/>
        </p:nvSpPr>
        <p:spPr bwMode="auto">
          <a:xfrm>
            <a:off x="3795713" y="1758950"/>
            <a:ext cx="3871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∴   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16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 </a:t>
            </a:r>
            <a:r>
              <a:rPr lang="zh-CN" altLang="en-US" sz="3200">
                <a:latin typeface="Times New Roman" pitchFamily="18" charset="0"/>
              </a:rPr>
              <a:t>0.1101</a:t>
            </a:r>
          </a:p>
        </p:txBody>
      </p:sp>
      <p:sp>
        <p:nvSpPr>
          <p:cNvPr id="683016" name="Text Box 8"/>
          <p:cNvSpPr txBox="1">
            <a:spLocks noChangeArrowheads="1"/>
          </p:cNvSpPr>
          <p:nvPr/>
        </p:nvSpPr>
        <p:spPr bwMode="auto">
          <a:xfrm>
            <a:off x="1958975" y="4754563"/>
            <a:ext cx="2995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同理，对于整数</a:t>
            </a:r>
          </a:p>
        </p:txBody>
      </p:sp>
      <p:sp>
        <p:nvSpPr>
          <p:cNvPr id="683017" name="Text Box 9"/>
          <p:cNvSpPr txBox="1">
            <a:spLocks noChangeArrowheads="1"/>
          </p:cNvSpPr>
          <p:nvPr/>
        </p:nvSpPr>
        <p:spPr bwMode="auto">
          <a:xfrm>
            <a:off x="5816600" y="4800600"/>
            <a:ext cx="3114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[+ 0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0,0000</a:t>
            </a:r>
          </a:p>
        </p:txBody>
      </p:sp>
      <p:sp>
        <p:nvSpPr>
          <p:cNvPr id="683018" name="Text Box 10"/>
          <p:cNvSpPr txBox="1">
            <a:spLocks noChangeArrowheads="1"/>
          </p:cNvSpPr>
          <p:nvPr/>
        </p:nvSpPr>
        <p:spPr bwMode="auto">
          <a:xfrm>
            <a:off x="5029200" y="3382963"/>
            <a:ext cx="3902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[+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0.0000]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0.0000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68563" y="4068763"/>
            <a:ext cx="2679700" cy="579437"/>
            <a:chOff x="1555" y="2563"/>
            <a:chExt cx="1688" cy="365"/>
          </a:xfrm>
        </p:grpSpPr>
        <p:sp>
          <p:nvSpPr>
            <p:cNvPr id="683020" name="Text Box 12"/>
            <p:cNvSpPr txBox="1">
              <a:spLocks noChangeArrowheads="1"/>
            </p:cNvSpPr>
            <p:nvPr/>
          </p:nvSpPr>
          <p:spPr bwMode="auto">
            <a:xfrm>
              <a:off x="1555" y="2563"/>
              <a:ext cx="16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</a:t>
              </a:r>
              <a:r>
                <a:rPr lang="en-US" altLang="zh-CN" sz="1000">
                  <a:latin typeface="Times New Roman" pitchFamily="18" charset="0"/>
                </a:rPr>
                <a:t>     </a:t>
              </a:r>
              <a:r>
                <a:rPr lang="en-US" altLang="zh-CN" sz="3200">
                  <a:latin typeface="Times New Roman" pitchFamily="18" charset="0"/>
                </a:rPr>
                <a:t>0.0000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3021" name="Line 13"/>
            <p:cNvSpPr>
              <a:spLocks noChangeShapeType="1"/>
            </p:cNvSpPr>
            <p:nvPr/>
          </p:nvSpPr>
          <p:spPr bwMode="auto">
            <a:xfrm>
              <a:off x="2013" y="275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45075" y="4068763"/>
            <a:ext cx="3600450" cy="579437"/>
            <a:chOff x="3178" y="2563"/>
            <a:chExt cx="2268" cy="365"/>
          </a:xfrm>
        </p:grpSpPr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3178" y="2563"/>
              <a:ext cx="2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[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  0.0000]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1.0000</a:t>
              </a:r>
            </a:p>
          </p:txBody>
        </p:sp>
        <p:sp>
          <p:nvSpPr>
            <p:cNvPr id="683024" name="Line 16"/>
            <p:cNvSpPr>
              <a:spLocks noChangeShapeType="1"/>
            </p:cNvSpPr>
            <p:nvPr/>
          </p:nvSpPr>
          <p:spPr bwMode="auto">
            <a:xfrm>
              <a:off x="3334" y="275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843588" y="5516563"/>
            <a:ext cx="2787650" cy="579437"/>
            <a:chOff x="3815" y="3475"/>
            <a:chExt cx="1756" cy="365"/>
          </a:xfrm>
        </p:grpSpPr>
        <p:sp>
          <p:nvSpPr>
            <p:cNvPr id="683026" name="Text Box 18"/>
            <p:cNvSpPr txBox="1">
              <a:spLocks noChangeArrowheads="1"/>
            </p:cNvSpPr>
            <p:nvPr/>
          </p:nvSpPr>
          <p:spPr bwMode="auto">
            <a:xfrm>
              <a:off x="3815" y="3475"/>
              <a:ext cx="1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[   0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1,0000</a:t>
              </a:r>
            </a:p>
          </p:txBody>
        </p:sp>
        <p:sp>
          <p:nvSpPr>
            <p:cNvPr id="683027" name="Line 19"/>
            <p:cNvSpPr>
              <a:spLocks noChangeShapeType="1"/>
            </p:cNvSpPr>
            <p:nvPr/>
          </p:nvSpPr>
          <p:spPr bwMode="auto">
            <a:xfrm>
              <a:off x="3984" y="367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133600" y="5943600"/>
            <a:ext cx="3578225" cy="579438"/>
            <a:chOff x="1344" y="3744"/>
            <a:chExt cx="2254" cy="365"/>
          </a:xfrm>
        </p:grpSpPr>
        <p:sp>
          <p:nvSpPr>
            <p:cNvPr id="683029" name="Text Box 21"/>
            <p:cNvSpPr txBox="1">
              <a:spLocks noChangeArrowheads="1"/>
            </p:cNvSpPr>
            <p:nvPr/>
          </p:nvSpPr>
          <p:spPr bwMode="auto">
            <a:xfrm>
              <a:off x="1344" y="3744"/>
              <a:ext cx="22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folHlink"/>
                  </a:solidFill>
                  <a:latin typeface="Times New Roman" pitchFamily="18" charset="0"/>
                </a:rPr>
                <a:t>∴   [+</a:t>
              </a:r>
              <a:r>
                <a:rPr lang="en-US" altLang="zh-CN" sz="1000" dirty="0">
                  <a:solidFill>
                    <a:schemeClr val="folHlink"/>
                  </a:solidFill>
                  <a:latin typeface="Times New Roman" pitchFamily="18" charset="0"/>
                </a:rPr>
                <a:t>  </a:t>
              </a:r>
              <a:r>
                <a:rPr lang="en-US" altLang="zh-CN" sz="3200" dirty="0">
                  <a:solidFill>
                    <a:schemeClr val="folHlink"/>
                  </a:solidFill>
                  <a:latin typeface="Times New Roman" pitchFamily="18" charset="0"/>
                </a:rPr>
                <a:t>0]</a:t>
              </a:r>
              <a:r>
                <a:rPr lang="zh-CN" altLang="en-US" sz="2800" baseline="-25000" dirty="0">
                  <a:solidFill>
                    <a:schemeClr val="folHlink"/>
                  </a:solidFill>
                  <a:latin typeface="Times New Roman" pitchFamily="18" charset="0"/>
                </a:rPr>
                <a:t>原</a:t>
              </a:r>
              <a:r>
                <a:rPr lang="zh-CN" altLang="en-US" sz="32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itchFamily="18" charset="0"/>
                </a:rPr>
                <a:t>≠</a:t>
              </a:r>
              <a:r>
                <a:rPr lang="zh-CN" altLang="en-US" sz="32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3200" dirty="0">
                  <a:solidFill>
                    <a:schemeClr val="folHlink"/>
                  </a:solidFill>
                  <a:latin typeface="Times New Roman" pitchFamily="18" charset="0"/>
                </a:rPr>
                <a:t>[  </a:t>
              </a:r>
              <a:r>
                <a:rPr lang="en-US" altLang="zh-CN" sz="1000" dirty="0">
                  <a:solidFill>
                    <a:schemeClr val="folHlink"/>
                  </a:solidFill>
                  <a:latin typeface="Times New Roman" pitchFamily="18" charset="0"/>
                </a:rPr>
                <a:t>   </a:t>
              </a:r>
              <a:r>
                <a:rPr lang="en-US" altLang="zh-CN" sz="3200" dirty="0">
                  <a:solidFill>
                    <a:schemeClr val="folHlink"/>
                  </a:solidFill>
                  <a:latin typeface="Times New Roman" pitchFamily="18" charset="0"/>
                </a:rPr>
                <a:t>0]</a:t>
              </a:r>
              <a:r>
                <a:rPr lang="zh-CN" altLang="en-US" sz="2800" baseline="-25000" dirty="0">
                  <a:solidFill>
                    <a:schemeClr val="folHlink"/>
                  </a:solidFill>
                  <a:latin typeface="Times New Roman" pitchFamily="18" charset="0"/>
                </a:rPr>
                <a:t>原</a:t>
              </a:r>
              <a:r>
                <a:rPr lang="zh-CN" altLang="en-US" sz="32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>
              <a:off x="2835" y="393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3031" name="Text Box 23"/>
          <p:cNvSpPr txBox="1">
            <a:spLocks noChangeArrowheads="1"/>
          </p:cNvSpPr>
          <p:nvPr/>
        </p:nvSpPr>
        <p:spPr bwMode="auto">
          <a:xfrm>
            <a:off x="1958975" y="1004888"/>
            <a:ext cx="6956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根据 定义 ∵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0.1101</a:t>
            </a:r>
          </a:p>
        </p:txBody>
      </p:sp>
      <p:sp>
        <p:nvSpPr>
          <p:cNvPr id="683032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3033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0" grpId="0" autoUpdateAnimBg="0"/>
      <p:bldP spid="683011" grpId="0" autoUpdateAnimBg="0"/>
      <p:bldP spid="683012" grpId="0" autoUpdateAnimBg="0"/>
      <p:bldP spid="683014" grpId="0" autoUpdateAnimBg="0"/>
      <p:bldP spid="683015" grpId="0" autoUpdateAnimBg="0"/>
      <p:bldP spid="683016" grpId="0" autoUpdateAnimBg="0"/>
      <p:bldP spid="683017" grpId="0" autoUpdateAnimBg="0"/>
      <p:bldP spid="683018" grpId="0" autoUpdateAnimBg="0"/>
      <p:bldP spid="6830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原码的特点：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2971800" y="303213"/>
            <a:ext cx="2224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简单、直观</a:t>
            </a: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09600" y="944563"/>
            <a:ext cx="752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但是用原码作加法时，会出现如下问题：</a:t>
            </a: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725488" y="4818063"/>
            <a:ext cx="320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能否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只作加法 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?</a:t>
            </a:r>
            <a:r>
              <a:rPr lang="zh-CN" altLang="en-US" sz="32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5488" y="5508625"/>
            <a:ext cx="7732712" cy="1030288"/>
            <a:chOff x="457" y="3470"/>
            <a:chExt cx="4871" cy="649"/>
          </a:xfrm>
        </p:grpSpPr>
        <p:sp>
          <p:nvSpPr>
            <p:cNvPr id="684039" name="Text Box 7"/>
            <p:cNvSpPr txBox="1">
              <a:spLocks noChangeArrowheads="1"/>
            </p:cNvSpPr>
            <p:nvPr/>
          </p:nvSpPr>
          <p:spPr bwMode="auto">
            <a:xfrm>
              <a:off x="457" y="3470"/>
              <a:ext cx="48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找到一个与负数等价的正数 </a:t>
              </a:r>
              <a:r>
                <a:rPr lang="zh-CN" altLang="en-US" sz="2800">
                  <a:latin typeface="Times New Roman" pitchFamily="18" charset="0"/>
                </a:rPr>
                <a:t>来代替这个负数</a:t>
              </a:r>
            </a:p>
          </p:txBody>
        </p:sp>
        <p:sp>
          <p:nvSpPr>
            <p:cNvPr id="684040" name="Text Box 8"/>
            <p:cNvSpPr txBox="1">
              <a:spLocks noChangeArrowheads="1"/>
            </p:cNvSpPr>
            <p:nvPr/>
          </p:nvSpPr>
          <p:spPr bwMode="auto">
            <a:xfrm>
              <a:off x="457" y="3792"/>
              <a:ext cx="33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就可使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          加</a:t>
              </a:r>
            </a:p>
          </p:txBody>
        </p:sp>
        <p:sp>
          <p:nvSpPr>
            <p:cNvPr id="684041" name="Line 9"/>
            <p:cNvSpPr>
              <a:spLocks noChangeShapeType="1"/>
            </p:cNvSpPr>
            <p:nvPr/>
          </p:nvSpPr>
          <p:spPr bwMode="auto">
            <a:xfrm>
              <a:off x="1584" y="3984"/>
              <a:ext cx="4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990600" y="243840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正         正</a:t>
            </a:r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4953000" y="24161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990600" y="3059113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正         负</a:t>
            </a: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990600" y="3592513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负         正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990600" y="4202113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加法       负         负</a:t>
            </a: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4953000" y="30368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4953000" y="35702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4049" name="Text Box 17"/>
          <p:cNvSpPr txBox="1">
            <a:spLocks noChangeArrowheads="1"/>
          </p:cNvSpPr>
          <p:nvPr/>
        </p:nvSpPr>
        <p:spPr bwMode="auto">
          <a:xfrm>
            <a:off x="4953000" y="41798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62000" y="1600200"/>
            <a:ext cx="8382000" cy="3200400"/>
            <a:chOff x="480" y="1008"/>
            <a:chExt cx="5280" cy="2016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80" y="1008"/>
              <a:ext cx="5280" cy="2016"/>
              <a:chOff x="480" y="1008"/>
              <a:chExt cx="5280" cy="2016"/>
            </a:xfrm>
          </p:grpSpPr>
          <p:sp>
            <p:nvSpPr>
              <p:cNvPr id="684052" name="Text Box 20"/>
              <p:cNvSpPr txBox="1">
                <a:spLocks noChangeArrowheads="1"/>
              </p:cNvSpPr>
              <p:nvPr/>
            </p:nvSpPr>
            <p:spPr bwMode="auto">
              <a:xfrm>
                <a:off x="528" y="1027"/>
                <a:ext cx="523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 </a:t>
                </a:r>
                <a:r>
                  <a:rPr lang="zh-CN" altLang="en-US" sz="2800">
                    <a:latin typeface="Times New Roman" pitchFamily="18" charset="0"/>
                  </a:rPr>
                  <a:t>要求 </a:t>
                </a:r>
                <a:r>
                  <a:rPr lang="zh-CN" altLang="en-US" sz="3200">
                    <a:latin typeface="Times New Roman" pitchFamily="18" charset="0"/>
                  </a:rPr>
                  <a:t>    </a:t>
                </a:r>
                <a:r>
                  <a:rPr lang="zh-CN" altLang="en-US" sz="2800">
                    <a:latin typeface="Times New Roman" pitchFamily="18" charset="0"/>
                  </a:rPr>
                  <a:t>数1       数2</a:t>
                </a:r>
                <a:r>
                  <a:rPr lang="zh-CN" altLang="en-US" sz="3200">
                    <a:latin typeface="Times New Roman" pitchFamily="18" charset="0"/>
                  </a:rPr>
                  <a:t>      </a:t>
                </a:r>
                <a:r>
                  <a:rPr lang="zh-CN" altLang="en-US" sz="2800">
                    <a:latin typeface="Times New Roman" pitchFamily="18" charset="0"/>
                  </a:rPr>
                  <a:t>实际操作      结果符号</a:t>
                </a:r>
              </a:p>
            </p:txBody>
          </p:sp>
          <p:sp>
            <p:nvSpPr>
              <p:cNvPr id="684053" name="Rectangle 21"/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4944" cy="20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>
              <a:off x="480" y="14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>
              <a:off x="2784" y="1008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4056" name="Text Box 24"/>
          <p:cNvSpPr txBox="1">
            <a:spLocks noChangeArrowheads="1"/>
          </p:cNvSpPr>
          <p:nvPr/>
        </p:nvSpPr>
        <p:spPr bwMode="auto">
          <a:xfrm>
            <a:off x="7156450" y="24161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正</a:t>
            </a:r>
          </a:p>
        </p:txBody>
      </p:sp>
      <p:sp>
        <p:nvSpPr>
          <p:cNvPr id="684057" name="Text Box 25"/>
          <p:cNvSpPr txBox="1">
            <a:spLocks noChangeArrowheads="1"/>
          </p:cNvSpPr>
          <p:nvPr/>
        </p:nvSpPr>
        <p:spPr bwMode="auto">
          <a:xfrm>
            <a:off x="6705600" y="303688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可正可负</a:t>
            </a:r>
          </a:p>
        </p:txBody>
      </p:sp>
      <p:sp>
        <p:nvSpPr>
          <p:cNvPr id="684058" name="Text Box 26"/>
          <p:cNvSpPr txBox="1">
            <a:spLocks noChangeArrowheads="1"/>
          </p:cNvSpPr>
          <p:nvPr/>
        </p:nvSpPr>
        <p:spPr bwMode="auto">
          <a:xfrm>
            <a:off x="6705600" y="357028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可正可负</a:t>
            </a:r>
          </a:p>
        </p:txBody>
      </p:sp>
      <p:sp>
        <p:nvSpPr>
          <p:cNvPr id="684059" name="Text Box 27"/>
          <p:cNvSpPr txBox="1">
            <a:spLocks noChangeArrowheads="1"/>
          </p:cNvSpPr>
          <p:nvPr/>
        </p:nvSpPr>
        <p:spPr bwMode="auto">
          <a:xfrm>
            <a:off x="7156450" y="41798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负</a:t>
            </a:r>
          </a:p>
        </p:txBody>
      </p:sp>
      <p:sp>
        <p:nvSpPr>
          <p:cNvPr id="684060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4061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autoUpdateAnimBg="0"/>
      <p:bldP spid="684036" grpId="0" autoUpdateAnimBg="0"/>
      <p:bldP spid="684037" grpId="0" autoUpdateAnimBg="0"/>
      <p:bldP spid="684042" grpId="0" autoUpdateAnimBg="0"/>
      <p:bldP spid="684043" grpId="0" autoUpdateAnimBg="0"/>
      <p:bldP spid="684044" grpId="0" autoUpdateAnimBg="0"/>
      <p:bldP spid="684045" grpId="0" autoUpdateAnimBg="0"/>
      <p:bldP spid="684046" grpId="0" autoUpdateAnimBg="0"/>
      <p:bldP spid="684047" grpId="0" autoUpdateAnimBg="0"/>
      <p:bldP spid="684048" grpId="0" autoUpdateAnimBg="0"/>
      <p:bldP spid="684049" grpId="0" autoUpdateAnimBg="0"/>
      <p:bldP spid="684056" grpId="0" autoUpdateAnimBg="0"/>
      <p:bldP spid="684057" grpId="0" autoUpdateAnimBg="0"/>
      <p:bldP spid="684058" grpId="0" autoUpdateAnimBg="0"/>
      <p:bldP spid="6840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478713" y="3382963"/>
            <a:ext cx="827087" cy="1036637"/>
            <a:chOff x="4711" y="2131"/>
            <a:chExt cx="521" cy="65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711" y="2131"/>
              <a:ext cx="521" cy="653"/>
              <a:chOff x="4711" y="2131"/>
              <a:chExt cx="521" cy="653"/>
            </a:xfrm>
          </p:grpSpPr>
          <p:sp>
            <p:nvSpPr>
              <p:cNvPr id="685060" name="Text Box 4"/>
              <p:cNvSpPr txBox="1">
                <a:spLocks noChangeArrowheads="1"/>
              </p:cNvSpPr>
              <p:nvPr/>
            </p:nvSpPr>
            <p:spPr bwMode="auto">
              <a:xfrm>
                <a:off x="4711" y="2131"/>
                <a:ext cx="52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- 12</a:t>
                </a:r>
              </a:p>
            </p:txBody>
          </p:sp>
          <p:sp>
            <p:nvSpPr>
              <p:cNvPr id="685061" name="Text Box 5"/>
              <p:cNvSpPr txBox="1">
                <a:spLocks noChangeArrowheads="1"/>
              </p:cNvSpPr>
              <p:nvPr/>
            </p:nvSpPr>
            <p:spPr bwMode="auto">
              <a:xfrm>
                <a:off x="4988" y="2419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685062" name="Line 6"/>
            <p:cNvSpPr>
              <a:spLocks noChangeShapeType="1"/>
            </p:cNvSpPr>
            <p:nvPr/>
          </p:nvSpPr>
          <p:spPr bwMode="auto">
            <a:xfrm>
              <a:off x="4783" y="2448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补的概念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990600" y="20621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时钟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3048000" y="2057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逆时针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45013" y="2209800"/>
            <a:ext cx="712787" cy="1417638"/>
            <a:chOff x="3264" y="1939"/>
            <a:chExt cx="449" cy="893"/>
          </a:xfrm>
        </p:grpSpPr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3264" y="2179"/>
              <a:ext cx="3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- 3</a:t>
              </a:r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>
              <a:off x="3264" y="2496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5069" name="Text Box 13"/>
            <p:cNvSpPr txBox="1">
              <a:spLocks noChangeArrowheads="1"/>
            </p:cNvSpPr>
            <p:nvPr/>
          </p:nvSpPr>
          <p:spPr bwMode="auto">
            <a:xfrm>
              <a:off x="3413" y="1939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3413" y="246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5991225" y="2057400"/>
            <a:ext cx="1857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顺时针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85075" y="2133600"/>
            <a:ext cx="720725" cy="1417638"/>
            <a:chOff x="4778" y="1344"/>
            <a:chExt cx="454" cy="8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778" y="1344"/>
              <a:ext cx="454" cy="893"/>
              <a:chOff x="4778" y="1344"/>
              <a:chExt cx="454" cy="893"/>
            </a:xfrm>
          </p:grpSpPr>
          <p:sp>
            <p:nvSpPr>
              <p:cNvPr id="685074" name="Text Box 18"/>
              <p:cNvSpPr txBox="1">
                <a:spLocks noChangeArrowheads="1"/>
              </p:cNvSpPr>
              <p:nvPr/>
            </p:nvSpPr>
            <p:spPr bwMode="auto">
              <a:xfrm>
                <a:off x="4778" y="1584"/>
                <a:ext cx="45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+ 9</a:t>
                </a:r>
              </a:p>
            </p:txBody>
          </p:sp>
          <p:sp>
            <p:nvSpPr>
              <p:cNvPr id="685075" name="Text Box 19"/>
              <p:cNvSpPr txBox="1">
                <a:spLocks noChangeArrowheads="1"/>
              </p:cNvSpPr>
              <p:nvPr/>
            </p:nvSpPr>
            <p:spPr bwMode="auto">
              <a:xfrm>
                <a:off x="4924" y="1344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6</a:t>
                </a:r>
              </a:p>
            </p:txBody>
          </p:sp>
          <p:sp>
            <p:nvSpPr>
              <p:cNvPr id="685076" name="Text Box 20"/>
              <p:cNvSpPr txBox="1">
                <a:spLocks noChangeArrowheads="1"/>
              </p:cNvSpPr>
              <p:nvPr/>
            </p:nvSpPr>
            <p:spPr bwMode="auto">
              <a:xfrm>
                <a:off x="4860" y="1872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685077" name="Line 21"/>
            <p:cNvSpPr>
              <a:spLocks noChangeShapeType="1"/>
            </p:cNvSpPr>
            <p:nvPr/>
          </p:nvSpPr>
          <p:spPr bwMode="auto">
            <a:xfrm>
              <a:off x="4783" y="1901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78" name="Text Box 22"/>
          <p:cNvSpPr txBox="1">
            <a:spLocks noChangeArrowheads="1"/>
          </p:cNvSpPr>
          <p:nvPr/>
        </p:nvSpPr>
        <p:spPr bwMode="auto">
          <a:xfrm>
            <a:off x="228600" y="4254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补码表示法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08125" y="3505200"/>
            <a:ext cx="3597275" cy="519113"/>
            <a:chOff x="950" y="2640"/>
            <a:chExt cx="2266" cy="327"/>
          </a:xfrm>
        </p:grpSpPr>
        <p:sp>
          <p:nvSpPr>
            <p:cNvPr id="685080" name="Text Box 24"/>
            <p:cNvSpPr txBox="1">
              <a:spLocks noChangeArrowheads="1"/>
            </p:cNvSpPr>
            <p:nvPr/>
          </p:nvSpPr>
          <p:spPr bwMode="auto">
            <a:xfrm>
              <a:off x="950" y="2640"/>
              <a:ext cx="2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可见    3 可用 + 9 代替</a:t>
              </a:r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>
              <a:off x="1536" y="28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508125" y="4648200"/>
            <a:ext cx="4357688" cy="519113"/>
            <a:chOff x="950" y="3072"/>
            <a:chExt cx="2745" cy="327"/>
          </a:xfrm>
        </p:grpSpPr>
        <p:sp>
          <p:nvSpPr>
            <p:cNvPr id="685083" name="Text Box 27"/>
            <p:cNvSpPr txBox="1">
              <a:spLocks noChangeArrowheads="1"/>
            </p:cNvSpPr>
            <p:nvPr/>
          </p:nvSpPr>
          <p:spPr bwMode="auto">
            <a:xfrm>
              <a:off x="950" y="3072"/>
              <a:ext cx="2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记作    3 ≡ + 9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>
              <a:off x="1536" y="3239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508125" y="5334000"/>
            <a:ext cx="4357688" cy="519113"/>
            <a:chOff x="950" y="3504"/>
            <a:chExt cx="2745" cy="327"/>
          </a:xfrm>
        </p:grpSpPr>
        <p:sp>
          <p:nvSpPr>
            <p:cNvPr id="685086" name="Text Box 30"/>
            <p:cNvSpPr txBox="1">
              <a:spLocks noChangeArrowheads="1"/>
            </p:cNvSpPr>
            <p:nvPr/>
          </p:nvSpPr>
          <p:spPr bwMode="auto">
            <a:xfrm>
              <a:off x="950" y="3504"/>
              <a:ext cx="2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同理    4 ≡ + 8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87" name="Line 31"/>
            <p:cNvSpPr>
              <a:spLocks noChangeShapeType="1"/>
            </p:cNvSpPr>
            <p:nvPr/>
          </p:nvSpPr>
          <p:spPr bwMode="auto">
            <a:xfrm>
              <a:off x="1536" y="36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311400" y="6021388"/>
            <a:ext cx="3554413" cy="519112"/>
            <a:chOff x="1456" y="3793"/>
            <a:chExt cx="2239" cy="327"/>
          </a:xfrm>
        </p:grpSpPr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1456" y="3793"/>
              <a:ext cx="2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5 ≡ + 7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>
              <a:off x="1536" y="394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91" name="AutoShape 35"/>
          <p:cNvSpPr>
            <a:spLocks noChangeArrowheads="1"/>
          </p:cNvSpPr>
          <p:nvPr/>
        </p:nvSpPr>
        <p:spPr bwMode="auto">
          <a:xfrm>
            <a:off x="6400800" y="4760913"/>
            <a:ext cx="1524000" cy="1044575"/>
          </a:xfrm>
          <a:prstGeom prst="wedgeRoundRectCallout">
            <a:avLst>
              <a:gd name="adj1" fmla="val 43231"/>
              <a:gd name="adj2" fmla="val -14741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时钟以</a:t>
            </a:r>
          </a:p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12为模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5149850" y="3519488"/>
            <a:ext cx="2470150" cy="519112"/>
            <a:chOff x="3244" y="2217"/>
            <a:chExt cx="1556" cy="327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3244" y="2217"/>
              <a:ext cx="15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减法       加法</a:t>
              </a:r>
            </a:p>
          </p:txBody>
        </p:sp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96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509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1524000" y="4029075"/>
            <a:ext cx="5486400" cy="519113"/>
            <a:chOff x="960" y="2538"/>
            <a:chExt cx="3456" cy="327"/>
          </a:xfrm>
        </p:grpSpPr>
        <p:sp>
          <p:nvSpPr>
            <p:cNvPr id="685095" name="Text Box 39"/>
            <p:cNvSpPr txBox="1">
              <a:spLocks noChangeArrowheads="1"/>
            </p:cNvSpPr>
            <p:nvPr/>
          </p:nvSpPr>
          <p:spPr bwMode="auto">
            <a:xfrm>
              <a:off x="960" y="2538"/>
              <a:ext cx="34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称 + 9 是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3 </a:t>
              </a:r>
              <a:r>
                <a:rPr lang="zh-CN" altLang="en-US" sz="2800">
                  <a:latin typeface="Times New Roman" pitchFamily="18" charset="0"/>
                </a:rPr>
                <a:t>以 12 为模的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补数</a:t>
              </a:r>
            </a:p>
          </p:txBody>
        </p:sp>
        <p:sp>
          <p:nvSpPr>
            <p:cNvPr id="685098" name="Line 42"/>
            <p:cNvSpPr>
              <a:spLocks noChangeShapeType="1"/>
            </p:cNvSpPr>
            <p:nvPr/>
          </p:nvSpPr>
          <p:spPr bwMode="auto">
            <a:xfrm>
              <a:off x="1915" y="27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3" grpId="0" autoUpdateAnimBg="0"/>
      <p:bldP spid="685064" grpId="0" autoUpdateAnimBg="0"/>
      <p:bldP spid="685065" grpId="0" autoUpdateAnimBg="0"/>
      <p:bldP spid="685071" grpId="0" autoUpdateAnimBg="0"/>
      <p:bldP spid="68509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457200" y="188913"/>
            <a:ext cx="1216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结论 </a:t>
            </a: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381000" y="703263"/>
            <a:ext cx="665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一个负数加上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“模”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即得该负数的补数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7630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一个正数和一个负数互为补数时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它们绝对值之和即为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模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</a:t>
            </a: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898525" y="2532063"/>
            <a:ext cx="3817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计数器</a:t>
            </a:r>
            <a:r>
              <a:rPr lang="zh-CN" altLang="en-US" sz="2800">
                <a:latin typeface="Times New Roman" pitchFamily="18" charset="0"/>
              </a:rPr>
              <a:t>（模 16）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81400" y="3398838"/>
            <a:ext cx="1447800" cy="579437"/>
            <a:chOff x="2256" y="2064"/>
            <a:chExt cx="912" cy="365"/>
          </a:xfrm>
        </p:grpSpPr>
        <p:sp>
          <p:nvSpPr>
            <p:cNvPr id="686087" name="Text Box 7"/>
            <p:cNvSpPr txBox="1">
              <a:spLocks noChangeArrowheads="1"/>
            </p:cNvSpPr>
            <p:nvPr/>
          </p:nvSpPr>
          <p:spPr bwMode="auto">
            <a:xfrm>
              <a:off x="2256" y="2064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3200">
                  <a:latin typeface="Times New Roman" pitchFamily="18" charset="0"/>
                </a:rPr>
                <a:t> 1011</a:t>
              </a:r>
            </a:p>
          </p:txBody>
        </p:sp>
        <p:sp>
          <p:nvSpPr>
            <p:cNvPr id="686088" name="Line 8"/>
            <p:cNvSpPr>
              <a:spLocks noChangeShapeType="1"/>
            </p:cNvSpPr>
            <p:nvPr/>
          </p:nvSpPr>
          <p:spPr bwMode="auto">
            <a:xfrm>
              <a:off x="2261" y="23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089" name="Text Box 9"/>
          <p:cNvSpPr txBox="1">
            <a:spLocks noChangeArrowheads="1"/>
          </p:cNvSpPr>
          <p:nvPr/>
        </p:nvSpPr>
        <p:spPr bwMode="auto">
          <a:xfrm>
            <a:off x="3902075" y="30178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1011</a:t>
            </a:r>
          </a:p>
        </p:txBody>
      </p:sp>
      <p:sp>
        <p:nvSpPr>
          <p:cNvPr id="686090" name="Text Box 10"/>
          <p:cNvSpPr txBox="1">
            <a:spLocks noChangeArrowheads="1"/>
          </p:cNvSpPr>
          <p:nvPr/>
        </p:nvSpPr>
        <p:spPr bwMode="auto">
          <a:xfrm>
            <a:off x="3902075" y="38560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0000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21413" y="3398838"/>
            <a:ext cx="1474787" cy="579437"/>
            <a:chOff x="3919" y="2064"/>
            <a:chExt cx="929" cy="365"/>
          </a:xfrm>
        </p:grpSpPr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3919" y="2064"/>
              <a:ext cx="83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+ 0101</a:t>
              </a: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3941" y="23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094" name="Text Box 14"/>
          <p:cNvSpPr txBox="1">
            <a:spLocks noChangeArrowheads="1"/>
          </p:cNvSpPr>
          <p:nvPr/>
        </p:nvSpPr>
        <p:spPr bwMode="auto">
          <a:xfrm>
            <a:off x="6453188" y="3017838"/>
            <a:ext cx="109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1011</a:t>
            </a:r>
          </a:p>
        </p:txBody>
      </p:sp>
      <p:sp>
        <p:nvSpPr>
          <p:cNvPr id="686095" name="Text Box 15"/>
          <p:cNvSpPr txBox="1">
            <a:spLocks noChangeArrowheads="1"/>
          </p:cNvSpPr>
          <p:nvPr/>
        </p:nvSpPr>
        <p:spPr bwMode="auto">
          <a:xfrm>
            <a:off x="6351588" y="3856038"/>
            <a:ext cx="120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10000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70325" y="2503488"/>
            <a:ext cx="4302125" cy="579437"/>
            <a:chOff x="2438" y="1500"/>
            <a:chExt cx="2710" cy="365"/>
          </a:xfrm>
        </p:grpSpPr>
        <p:sp>
          <p:nvSpPr>
            <p:cNvPr id="686097" name="Text Box 17"/>
            <p:cNvSpPr txBox="1">
              <a:spLocks noChangeArrowheads="1"/>
            </p:cNvSpPr>
            <p:nvPr/>
          </p:nvSpPr>
          <p:spPr bwMode="auto">
            <a:xfrm>
              <a:off x="2438" y="1500"/>
              <a:ext cx="27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1011        0000 ？</a:t>
              </a:r>
            </a:p>
          </p:txBody>
        </p:sp>
        <p:sp>
          <p:nvSpPr>
            <p:cNvPr id="686098" name="Line 18"/>
            <p:cNvSpPr>
              <a:spLocks noChangeShapeType="1"/>
            </p:cNvSpPr>
            <p:nvPr/>
          </p:nvSpPr>
          <p:spPr bwMode="auto">
            <a:xfrm>
              <a:off x="3024" y="1680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122363" y="4541838"/>
            <a:ext cx="4575175" cy="519112"/>
            <a:chOff x="707" y="2784"/>
            <a:chExt cx="2882" cy="327"/>
          </a:xfrm>
        </p:grpSpPr>
        <p:sp>
          <p:nvSpPr>
            <p:cNvPr id="686100" name="Text Box 20"/>
            <p:cNvSpPr txBox="1">
              <a:spLocks noChangeArrowheads="1"/>
            </p:cNvSpPr>
            <p:nvPr/>
          </p:nvSpPr>
          <p:spPr bwMode="auto">
            <a:xfrm>
              <a:off x="707" y="2784"/>
              <a:ext cx="28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可见   1011 可用 + 0101 代替</a:t>
              </a:r>
            </a:p>
          </p:txBody>
        </p:sp>
        <p:sp>
          <p:nvSpPr>
            <p:cNvPr id="686101" name="Line 21"/>
            <p:cNvSpPr>
              <a:spLocks noChangeShapeType="1"/>
            </p:cNvSpPr>
            <p:nvPr/>
          </p:nvSpPr>
          <p:spPr bwMode="auto">
            <a:xfrm>
              <a:off x="1248" y="2951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16013" y="5711825"/>
            <a:ext cx="2441575" cy="519113"/>
            <a:chOff x="703" y="3521"/>
            <a:chExt cx="1538" cy="327"/>
          </a:xfrm>
        </p:grpSpPr>
        <p:sp>
          <p:nvSpPr>
            <p:cNvPr id="686103" name="Text Box 23"/>
            <p:cNvSpPr txBox="1">
              <a:spLocks noChangeArrowheads="1"/>
            </p:cNvSpPr>
            <p:nvPr/>
          </p:nvSpPr>
          <p:spPr bwMode="auto">
            <a:xfrm>
              <a:off x="703" y="3521"/>
              <a:ext cx="1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同理     011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686104" name="Line 24"/>
            <p:cNvSpPr>
              <a:spLocks noChangeShapeType="1"/>
            </p:cNvSpPr>
            <p:nvPr/>
          </p:nvSpPr>
          <p:spPr bwMode="auto">
            <a:xfrm>
              <a:off x="1333" y="370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652588" y="6294438"/>
            <a:ext cx="1911350" cy="519112"/>
            <a:chOff x="1041" y="3888"/>
            <a:chExt cx="1204" cy="327"/>
          </a:xfrm>
        </p:grpSpPr>
        <p:sp>
          <p:nvSpPr>
            <p:cNvPr id="686106" name="Text Box 26"/>
            <p:cNvSpPr txBox="1">
              <a:spLocks noChangeArrowheads="1"/>
            </p:cNvSpPr>
            <p:nvPr/>
          </p:nvSpPr>
          <p:spPr bwMode="auto">
            <a:xfrm>
              <a:off x="1041" y="3888"/>
              <a:ext cx="1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0.1001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686107" name="Line 27"/>
            <p:cNvSpPr>
              <a:spLocks noChangeShapeType="1"/>
            </p:cNvSpPr>
            <p:nvPr/>
          </p:nvSpPr>
          <p:spPr bwMode="auto">
            <a:xfrm>
              <a:off x="1056" y="406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400800" y="3932238"/>
            <a:ext cx="1562100" cy="1371600"/>
            <a:chOff x="4368" y="2352"/>
            <a:chExt cx="984" cy="864"/>
          </a:xfrm>
        </p:grpSpPr>
        <p:sp>
          <p:nvSpPr>
            <p:cNvPr id="686109" name="Text Box 29"/>
            <p:cNvSpPr txBox="1">
              <a:spLocks noChangeArrowheads="1"/>
            </p:cNvSpPr>
            <p:nvPr/>
          </p:nvSpPr>
          <p:spPr bwMode="auto">
            <a:xfrm>
              <a:off x="4464" y="2928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自然去掉</a:t>
              </a:r>
            </a:p>
          </p:txBody>
        </p:sp>
        <p:sp>
          <p:nvSpPr>
            <p:cNvPr id="686110" name="AutoShape 30"/>
            <p:cNvSpPr>
              <a:spLocks noChangeArrowheads="1"/>
            </p:cNvSpPr>
            <p:nvPr/>
          </p:nvSpPr>
          <p:spPr bwMode="auto">
            <a:xfrm>
              <a:off x="4368" y="2352"/>
              <a:ext cx="144" cy="288"/>
            </a:xfrm>
            <a:prstGeom prst="wedgeRoundRectCallout">
              <a:avLst>
                <a:gd name="adj1" fmla="val 347222"/>
                <a:gd name="adj2" fmla="val 15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686111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122363" y="5110163"/>
            <a:ext cx="7762875" cy="544512"/>
            <a:chOff x="707" y="3219"/>
            <a:chExt cx="4890" cy="343"/>
          </a:xfrm>
        </p:grpSpPr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707" y="3219"/>
              <a:ext cx="1674" cy="327"/>
              <a:chOff x="707" y="3142"/>
              <a:chExt cx="1674" cy="327"/>
            </a:xfrm>
          </p:grpSpPr>
          <p:sp>
            <p:nvSpPr>
              <p:cNvPr id="686114" name="Text Box 34"/>
              <p:cNvSpPr txBox="1">
                <a:spLocks noChangeArrowheads="1"/>
              </p:cNvSpPr>
              <p:nvPr/>
            </p:nvSpPr>
            <p:spPr bwMode="auto">
              <a:xfrm>
                <a:off x="707" y="3142"/>
                <a:ext cx="16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记作   1011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686115" name="Line 35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116" name="Text Box 36"/>
            <p:cNvSpPr txBox="1">
              <a:spLocks noChangeArrowheads="1"/>
            </p:cNvSpPr>
            <p:nvPr/>
          </p:nvSpPr>
          <p:spPr bwMode="auto">
            <a:xfrm>
              <a:off x="2925" y="3235"/>
              <a:ext cx="2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mod 2</a:t>
              </a:r>
              <a:r>
                <a:rPr lang="en-US" altLang="zh-CN" sz="2800" baseline="30000">
                  <a:latin typeface="Times New Roman" pitchFamily="18" charset="0"/>
                </a:rPr>
                <a:t>4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6117" name="Text Box 37"/>
            <p:cNvSpPr txBox="1">
              <a:spLocks noChangeArrowheads="1"/>
            </p:cNvSpPr>
            <p:nvPr/>
          </p:nvSpPr>
          <p:spPr bwMode="auto">
            <a:xfrm>
              <a:off x="1796" y="3219"/>
              <a:ext cx="2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≡ + 0101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686118" name="Text Box 38"/>
          <p:cNvSpPr txBox="1">
            <a:spLocks noChangeArrowheads="1"/>
          </p:cNvSpPr>
          <p:nvPr/>
        </p:nvSpPr>
        <p:spPr bwMode="auto">
          <a:xfrm>
            <a:off x="4643438" y="5740400"/>
            <a:ext cx="3665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</a:t>
            </a:r>
            <a:r>
              <a:rPr lang="en-US" altLang="zh-CN" sz="2800" baseline="30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686119" name="Text Box 39"/>
          <p:cNvSpPr txBox="1">
            <a:spLocks noChangeArrowheads="1"/>
          </p:cNvSpPr>
          <p:nvPr/>
        </p:nvSpPr>
        <p:spPr bwMode="auto">
          <a:xfrm>
            <a:off x="2851150" y="5740400"/>
            <a:ext cx="244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≡ + 101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6120" name="Text Box 40"/>
          <p:cNvSpPr txBox="1">
            <a:spLocks noChangeArrowheads="1"/>
          </p:cNvSpPr>
          <p:nvPr/>
        </p:nvSpPr>
        <p:spPr bwMode="auto">
          <a:xfrm>
            <a:off x="4643438" y="6294438"/>
            <a:ext cx="3351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2）</a:t>
            </a:r>
          </a:p>
        </p:txBody>
      </p:sp>
      <p:sp>
        <p:nvSpPr>
          <p:cNvPr id="686121" name="Text Box 41"/>
          <p:cNvSpPr txBox="1">
            <a:spLocks noChangeArrowheads="1"/>
          </p:cNvSpPr>
          <p:nvPr/>
        </p:nvSpPr>
        <p:spPr bwMode="auto">
          <a:xfrm>
            <a:off x="2851150" y="6294438"/>
            <a:ext cx="191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≡ + 1.0111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612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autoUpdateAnimBg="0"/>
      <p:bldP spid="686084" grpId="0" autoUpdateAnimBg="0"/>
      <p:bldP spid="686085" grpId="0" autoUpdateAnimBg="0"/>
      <p:bldP spid="686089" grpId="0" autoUpdateAnimBg="0"/>
      <p:bldP spid="686090" grpId="0" autoUpdateAnimBg="0"/>
      <p:bldP spid="686094" grpId="0" autoUpdateAnimBg="0"/>
      <p:bldP spid="686095" grpId="0" autoUpdateAnimBg="0"/>
      <p:bldP spid="686118" grpId="0"/>
      <p:bldP spid="686119" grpId="0"/>
      <p:bldP spid="686120" grpId="0"/>
      <p:bldP spid="6861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71913" y="838200"/>
            <a:ext cx="5457825" cy="625475"/>
            <a:chOff x="2439" y="595"/>
            <a:chExt cx="3438" cy="394"/>
          </a:xfrm>
        </p:grpSpPr>
        <p:sp>
          <p:nvSpPr>
            <p:cNvPr id="687107" name="Text Box 3"/>
            <p:cNvSpPr txBox="1">
              <a:spLocks noChangeArrowheads="1"/>
            </p:cNvSpPr>
            <p:nvPr/>
          </p:nvSpPr>
          <p:spPr bwMode="auto">
            <a:xfrm>
              <a:off x="3744" y="624"/>
              <a:ext cx="21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+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0101（</a:t>
              </a:r>
              <a:r>
                <a:rPr lang="en-US" altLang="zh-CN" sz="3200">
                  <a:latin typeface="Times New Roman" pitchFamily="18" charset="0"/>
                </a:rPr>
                <a:t>mod2</a:t>
              </a:r>
              <a:r>
                <a:rPr lang="en-US" altLang="zh-CN" sz="3200" baseline="40000">
                  <a:latin typeface="Times New Roman" pitchFamily="18" charset="0"/>
                </a:rPr>
                <a:t>4</a:t>
              </a:r>
              <a:r>
                <a:rPr lang="en-US" altLang="zh-CN" sz="32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7108" name="Text Box 4"/>
            <p:cNvSpPr txBox="1">
              <a:spLocks noChangeArrowheads="1"/>
            </p:cNvSpPr>
            <p:nvPr/>
          </p:nvSpPr>
          <p:spPr bwMode="auto">
            <a:xfrm>
              <a:off x="3307" y="5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≡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39" y="624"/>
              <a:ext cx="756" cy="365"/>
              <a:chOff x="2439" y="624"/>
              <a:chExt cx="756" cy="365"/>
            </a:xfrm>
          </p:grpSpPr>
          <p:sp>
            <p:nvSpPr>
              <p:cNvPr id="687110" name="Text Box 6"/>
              <p:cNvSpPr txBox="1">
                <a:spLocks noChangeArrowheads="1"/>
              </p:cNvSpPr>
              <p:nvPr/>
            </p:nvSpPr>
            <p:spPr bwMode="auto">
              <a:xfrm>
                <a:off x="2439" y="624"/>
                <a:ext cx="75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 1011</a:t>
                </a:r>
              </a:p>
            </p:txBody>
          </p:sp>
          <p:sp>
            <p:nvSpPr>
              <p:cNvPr id="687111" name="Line 7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87112" name="AutoShape 8"/>
          <p:cNvSpPr>
            <a:spLocks noChangeArrowheads="1"/>
          </p:cNvSpPr>
          <p:nvPr/>
        </p:nvSpPr>
        <p:spPr bwMode="auto">
          <a:xfrm>
            <a:off x="3733800" y="914400"/>
            <a:ext cx="37338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3" name="Text Box 9"/>
          <p:cNvSpPr txBox="1">
            <a:spLocks noChangeArrowheads="1"/>
          </p:cNvSpPr>
          <p:nvPr/>
        </p:nvSpPr>
        <p:spPr bwMode="auto">
          <a:xfrm>
            <a:off x="7226300" y="884238"/>
            <a:ext cx="2106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mod2</a:t>
            </a:r>
            <a:r>
              <a:rPr lang="en-US" altLang="zh-CN" sz="3200" baseline="400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87114" name="Text Box 10"/>
          <p:cNvSpPr txBox="1">
            <a:spLocks noChangeArrowheads="1"/>
          </p:cNvSpPr>
          <p:nvPr/>
        </p:nvSpPr>
        <p:spPr bwMode="auto">
          <a:xfrm>
            <a:off x="228600" y="2286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正数的补数即为其本身 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71875" y="1371600"/>
            <a:ext cx="3829050" cy="579438"/>
            <a:chOff x="2250" y="864"/>
            <a:chExt cx="2412" cy="365"/>
          </a:xfrm>
        </p:grpSpPr>
        <p:sp>
          <p:nvSpPr>
            <p:cNvPr id="687116" name="Text Box 12"/>
            <p:cNvSpPr txBox="1">
              <a:spLocks noChangeArrowheads="1"/>
            </p:cNvSpPr>
            <p:nvPr/>
          </p:nvSpPr>
          <p:spPr bwMode="auto">
            <a:xfrm>
              <a:off x="2250" y="864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+</a:t>
              </a:r>
              <a:r>
                <a:rPr lang="zh-CN" altLang="en-US" sz="3200">
                  <a:latin typeface="Times New Roman" pitchFamily="18" charset="0"/>
                </a:rPr>
                <a:t> 10000</a:t>
              </a:r>
            </a:p>
          </p:txBody>
        </p:sp>
        <p:sp>
          <p:nvSpPr>
            <p:cNvPr id="687117" name="Text Box 13"/>
            <p:cNvSpPr txBox="1">
              <a:spLocks noChangeArrowheads="1"/>
            </p:cNvSpPr>
            <p:nvPr/>
          </p:nvSpPr>
          <p:spPr bwMode="auto">
            <a:xfrm>
              <a:off x="3696" y="864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+</a:t>
              </a:r>
              <a:r>
                <a:rPr lang="zh-CN" altLang="en-US" sz="3200">
                  <a:latin typeface="Times New Roman" pitchFamily="18" charset="0"/>
                </a:rPr>
                <a:t> 10000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57600" y="1874838"/>
            <a:ext cx="3725863" cy="0"/>
            <a:chOff x="2304" y="1181"/>
            <a:chExt cx="2347" cy="0"/>
          </a:xfrm>
        </p:grpSpPr>
        <p:sp>
          <p:nvSpPr>
            <p:cNvPr id="687119" name="Line 15"/>
            <p:cNvSpPr>
              <a:spLocks noChangeShapeType="1"/>
            </p:cNvSpPr>
            <p:nvPr/>
          </p:nvSpPr>
          <p:spPr bwMode="auto">
            <a:xfrm>
              <a:off x="2304" y="11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7120" name="Line 16"/>
            <p:cNvSpPr>
              <a:spLocks noChangeShapeType="1"/>
            </p:cNvSpPr>
            <p:nvPr/>
          </p:nvSpPr>
          <p:spPr bwMode="auto">
            <a:xfrm>
              <a:off x="3744" y="11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7121" name="Text Box 17"/>
          <p:cNvSpPr txBox="1">
            <a:spLocks noChangeArrowheads="1"/>
          </p:cNvSpPr>
          <p:nvPr/>
        </p:nvSpPr>
        <p:spPr bwMode="auto">
          <a:xfrm>
            <a:off x="533400" y="9144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两个互为补数的数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775075" y="1828800"/>
            <a:ext cx="3625850" cy="609600"/>
            <a:chOff x="2378" y="1152"/>
            <a:chExt cx="2284" cy="384"/>
          </a:xfrm>
        </p:grpSpPr>
        <p:sp>
          <p:nvSpPr>
            <p:cNvPr id="687123" name="Text Box 19"/>
            <p:cNvSpPr txBox="1">
              <a:spLocks noChangeArrowheads="1"/>
            </p:cNvSpPr>
            <p:nvPr/>
          </p:nvSpPr>
          <p:spPr bwMode="auto">
            <a:xfrm>
              <a:off x="2378" y="1152"/>
              <a:ext cx="83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+ 0101</a:t>
              </a:r>
            </a:p>
          </p:txBody>
        </p:sp>
        <p:sp>
          <p:nvSpPr>
            <p:cNvPr id="687124" name="Text Box 20"/>
            <p:cNvSpPr txBox="1">
              <a:spLocks noChangeArrowheads="1"/>
            </p:cNvSpPr>
            <p:nvPr/>
          </p:nvSpPr>
          <p:spPr bwMode="auto">
            <a:xfrm>
              <a:off x="3696" y="1152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+ 10101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687125" name="Text Box 21"/>
            <p:cNvSpPr txBox="1">
              <a:spLocks noChangeArrowheads="1"/>
            </p:cNvSpPr>
            <p:nvPr/>
          </p:nvSpPr>
          <p:spPr bwMode="auto">
            <a:xfrm>
              <a:off x="3307" y="1171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≡</a:t>
              </a:r>
            </a:p>
          </p:txBody>
        </p:sp>
      </p:grpSp>
      <p:sp>
        <p:nvSpPr>
          <p:cNvPr id="687126" name="Text Box 22"/>
          <p:cNvSpPr txBox="1">
            <a:spLocks noChangeArrowheads="1"/>
          </p:cNvSpPr>
          <p:nvPr/>
        </p:nvSpPr>
        <p:spPr bwMode="auto">
          <a:xfrm>
            <a:off x="533400" y="13716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分别加上模</a:t>
            </a:r>
          </a:p>
        </p:txBody>
      </p:sp>
      <p:sp>
        <p:nvSpPr>
          <p:cNvPr id="687127" name="Text Box 23"/>
          <p:cNvSpPr txBox="1">
            <a:spLocks noChangeArrowheads="1"/>
          </p:cNvSpPr>
          <p:nvPr/>
        </p:nvSpPr>
        <p:spPr bwMode="auto">
          <a:xfrm>
            <a:off x="533400" y="19050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结果仍互为补数</a:t>
            </a:r>
          </a:p>
        </p:txBody>
      </p:sp>
      <p:sp>
        <p:nvSpPr>
          <p:cNvPr id="687128" name="Text Box 24"/>
          <p:cNvSpPr txBox="1">
            <a:spLocks noChangeArrowheads="1"/>
          </p:cNvSpPr>
          <p:nvPr/>
        </p:nvSpPr>
        <p:spPr bwMode="auto">
          <a:xfrm>
            <a:off x="1703388" y="2392363"/>
            <a:ext cx="3592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∴ + 0101 ≡ + 0101</a:t>
            </a:r>
          </a:p>
        </p:txBody>
      </p:sp>
      <p:sp>
        <p:nvSpPr>
          <p:cNvPr id="687129" name="Line 25"/>
          <p:cNvSpPr>
            <a:spLocks noChangeShapeType="1"/>
          </p:cNvSpPr>
          <p:nvPr/>
        </p:nvSpPr>
        <p:spPr bwMode="auto">
          <a:xfrm>
            <a:off x="3429000" y="426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0" name="Freeform 26"/>
          <p:cNvSpPr>
            <a:spLocks/>
          </p:cNvSpPr>
          <p:nvPr/>
        </p:nvSpPr>
        <p:spPr bwMode="auto">
          <a:xfrm>
            <a:off x="3414713" y="4876800"/>
            <a:ext cx="4714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7" y="0"/>
              </a:cxn>
            </a:cxnLst>
            <a:rect l="0" t="0" r="r" b="b"/>
            <a:pathLst>
              <a:path w="297" h="1">
                <a:moveTo>
                  <a:pt x="0" y="0"/>
                </a:moveTo>
                <a:lnTo>
                  <a:pt x="297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1" name="Text Box 27"/>
          <p:cNvSpPr txBox="1">
            <a:spLocks noChangeArrowheads="1"/>
          </p:cNvSpPr>
          <p:nvPr/>
        </p:nvSpPr>
        <p:spPr bwMode="auto">
          <a:xfrm>
            <a:off x="1790700" y="2971800"/>
            <a:ext cx="163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 + 0101</a:t>
            </a:r>
          </a:p>
        </p:txBody>
      </p:sp>
      <p:sp>
        <p:nvSpPr>
          <p:cNvPr id="687132" name="Freeform 28"/>
          <p:cNvSpPr>
            <a:spLocks/>
          </p:cNvSpPr>
          <p:nvPr/>
        </p:nvSpPr>
        <p:spPr bwMode="auto">
          <a:xfrm>
            <a:off x="3394075" y="3276600"/>
            <a:ext cx="4762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0"/>
              </a:cxn>
            </a:cxnLst>
            <a:rect l="0" t="0" r="r" b="b"/>
            <a:pathLst>
              <a:path w="300" h="1">
                <a:moveTo>
                  <a:pt x="0" y="0"/>
                </a:moveTo>
                <a:lnTo>
                  <a:pt x="30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3" name="Freeform 29"/>
          <p:cNvSpPr>
            <a:spLocks/>
          </p:cNvSpPr>
          <p:nvPr/>
        </p:nvSpPr>
        <p:spPr bwMode="auto">
          <a:xfrm>
            <a:off x="2971800" y="3505200"/>
            <a:ext cx="914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576" y="192"/>
              </a:cxn>
            </a:cxnLst>
            <a:rect l="0" t="0" r="r" b="b"/>
            <a:pathLst>
              <a:path w="576" h="192">
                <a:moveTo>
                  <a:pt x="0" y="0"/>
                </a:moveTo>
                <a:lnTo>
                  <a:pt x="0" y="192"/>
                </a:lnTo>
                <a:lnTo>
                  <a:pt x="576" y="192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4" name="Text Box 30"/>
          <p:cNvSpPr txBox="1">
            <a:spLocks noChangeArrowheads="1"/>
          </p:cNvSpPr>
          <p:nvPr/>
        </p:nvSpPr>
        <p:spPr bwMode="auto">
          <a:xfrm>
            <a:off x="1600200" y="5135563"/>
            <a:ext cx="281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4+1</a:t>
            </a:r>
            <a:r>
              <a:rPr lang="zh-CN" altLang="en-US" sz="3200">
                <a:latin typeface="Times New Roman" pitchFamily="18" charset="0"/>
              </a:rPr>
              <a:t> – 1011</a:t>
            </a:r>
          </a:p>
        </p:txBody>
      </p: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3997325" y="5943600"/>
            <a:ext cx="232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1,0101</a:t>
            </a:r>
          </a:p>
        </p:txBody>
      </p:sp>
      <p:sp>
        <p:nvSpPr>
          <p:cNvPr id="687136" name="Line 32"/>
          <p:cNvSpPr>
            <a:spLocks noChangeShapeType="1"/>
          </p:cNvSpPr>
          <p:nvPr/>
        </p:nvSpPr>
        <p:spPr bwMode="auto">
          <a:xfrm>
            <a:off x="3886200" y="6019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7" name="Text Box 33"/>
          <p:cNvSpPr txBox="1">
            <a:spLocks noChangeArrowheads="1"/>
          </p:cNvSpPr>
          <p:nvPr/>
        </p:nvSpPr>
        <p:spPr bwMode="auto">
          <a:xfrm>
            <a:off x="6248400" y="5811838"/>
            <a:ext cx="289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248400" y="1905000"/>
            <a:ext cx="2320925" cy="1066800"/>
            <a:chOff x="3936" y="1200"/>
            <a:chExt cx="1462" cy="672"/>
          </a:xfrm>
        </p:grpSpPr>
        <p:sp>
          <p:nvSpPr>
            <p:cNvPr id="687139" name="AutoShape 35"/>
            <p:cNvSpPr>
              <a:spLocks noChangeArrowheads="1"/>
            </p:cNvSpPr>
            <p:nvPr/>
          </p:nvSpPr>
          <p:spPr bwMode="auto">
            <a:xfrm>
              <a:off x="3936" y="1200"/>
              <a:ext cx="144" cy="288"/>
            </a:xfrm>
            <a:prstGeom prst="wedgeRoundRectCallout">
              <a:avLst>
                <a:gd name="adj1" fmla="val 634028"/>
                <a:gd name="adj2" fmla="val 94444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7140" name="Text Box 36"/>
            <p:cNvSpPr txBox="1">
              <a:spLocks noChangeArrowheads="1"/>
            </p:cNvSpPr>
            <p:nvPr/>
          </p:nvSpPr>
          <p:spPr bwMode="auto">
            <a:xfrm>
              <a:off x="4896" y="158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丢掉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092575" y="3448050"/>
            <a:ext cx="1200150" cy="579438"/>
            <a:chOff x="2578" y="2172"/>
            <a:chExt cx="756" cy="365"/>
          </a:xfrm>
        </p:grpSpPr>
        <p:sp>
          <p:nvSpPr>
            <p:cNvPr id="687142" name="Text Box 38"/>
            <p:cNvSpPr txBox="1">
              <a:spLocks noChangeArrowheads="1"/>
            </p:cNvSpPr>
            <p:nvPr/>
          </p:nvSpPr>
          <p:spPr bwMode="auto">
            <a:xfrm>
              <a:off x="2578" y="2172"/>
              <a:ext cx="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 1011</a:t>
              </a:r>
            </a:p>
          </p:txBody>
        </p:sp>
        <p:sp>
          <p:nvSpPr>
            <p:cNvPr id="687143" name="Line 39"/>
            <p:cNvSpPr>
              <a:spLocks noChangeShapeType="1"/>
            </p:cNvSpPr>
            <p:nvPr/>
          </p:nvSpPr>
          <p:spPr bwMode="auto">
            <a:xfrm>
              <a:off x="2592" y="23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133600" y="3992563"/>
            <a:ext cx="692150" cy="579437"/>
            <a:chOff x="1344" y="2515"/>
            <a:chExt cx="436" cy="365"/>
          </a:xfrm>
        </p:grpSpPr>
        <p:sp>
          <p:nvSpPr>
            <p:cNvPr id="687145" name="Text Box 41"/>
            <p:cNvSpPr txBox="1">
              <a:spLocks noChangeArrowheads="1"/>
            </p:cNvSpPr>
            <p:nvPr/>
          </p:nvSpPr>
          <p:spPr bwMode="auto">
            <a:xfrm>
              <a:off x="1344" y="2515"/>
              <a:ext cx="4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0 </a:t>
              </a:r>
              <a:r>
                <a:rPr lang="zh-CN" altLang="en-US" sz="3200">
                  <a:latin typeface="Times New Roman" pitchFamily="18" charset="0"/>
                </a:rPr>
                <a:t>, </a:t>
              </a:r>
            </a:p>
          </p:txBody>
        </p:sp>
        <p:sp>
          <p:nvSpPr>
            <p:cNvPr id="687146" name="AutoShape 42"/>
            <p:cNvSpPr>
              <a:spLocks noChangeArrowheads="1"/>
            </p:cNvSpPr>
            <p:nvPr/>
          </p:nvSpPr>
          <p:spPr bwMode="auto">
            <a:xfrm>
              <a:off x="1344" y="2544"/>
              <a:ext cx="240" cy="288"/>
            </a:xfrm>
            <a:prstGeom prst="flowChartAlternateProcess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133600" y="4572000"/>
            <a:ext cx="590550" cy="579438"/>
            <a:chOff x="1344" y="2880"/>
            <a:chExt cx="372" cy="365"/>
          </a:xfrm>
        </p:grpSpPr>
        <p:sp>
          <p:nvSpPr>
            <p:cNvPr id="687148" name="Text Box 44"/>
            <p:cNvSpPr txBox="1">
              <a:spLocks noChangeArrowheads="1"/>
            </p:cNvSpPr>
            <p:nvPr/>
          </p:nvSpPr>
          <p:spPr bwMode="auto">
            <a:xfrm>
              <a:off x="1344" y="288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1 </a:t>
              </a:r>
              <a:r>
                <a:rPr lang="zh-CN" altLang="en-US" sz="3200"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87149" name="AutoShape 45"/>
            <p:cNvSpPr>
              <a:spLocks noChangeArrowheads="1"/>
            </p:cNvSpPr>
            <p:nvPr/>
          </p:nvSpPr>
          <p:spPr bwMode="auto">
            <a:xfrm>
              <a:off x="1344" y="2928"/>
              <a:ext cx="240" cy="288"/>
            </a:xfrm>
            <a:prstGeom prst="flowChartAlternateProcess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1676400" y="3886200"/>
            <a:ext cx="438150" cy="1371600"/>
            <a:chOff x="1056" y="2448"/>
            <a:chExt cx="276" cy="864"/>
          </a:xfrm>
        </p:grpSpPr>
        <p:sp>
          <p:nvSpPr>
            <p:cNvPr id="687151" name="Text Box 47"/>
            <p:cNvSpPr txBox="1">
              <a:spLocks noChangeArrowheads="1"/>
            </p:cNvSpPr>
            <p:nvPr/>
          </p:nvSpPr>
          <p:spPr bwMode="auto">
            <a:xfrm>
              <a:off x="1056" y="2448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000">
                  <a:solidFill>
                    <a:schemeClr val="folHlink"/>
                  </a:solidFill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687152" name="Text Box 48"/>
            <p:cNvSpPr txBox="1">
              <a:spLocks noChangeArrowheads="1"/>
            </p:cNvSpPr>
            <p:nvPr/>
          </p:nvSpPr>
          <p:spPr bwMode="auto">
            <a:xfrm>
              <a:off x="1056" y="2870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000">
                  <a:solidFill>
                    <a:schemeClr val="folHlink"/>
                  </a:solidFill>
                  <a:latin typeface="Times New Roman" pitchFamily="18" charset="0"/>
                </a:rPr>
                <a:t>?</a:t>
              </a:r>
            </a:p>
          </p:txBody>
        </p:sp>
      </p:grpSp>
      <p:sp>
        <p:nvSpPr>
          <p:cNvPr id="687153" name="Freeform 49"/>
          <p:cNvSpPr>
            <a:spLocks/>
          </p:cNvSpPr>
          <p:nvPr/>
        </p:nvSpPr>
        <p:spPr bwMode="auto">
          <a:xfrm>
            <a:off x="4343400" y="6096000"/>
            <a:ext cx="1828800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384"/>
              </a:cxn>
              <a:cxn ang="0">
                <a:pos x="864" y="384"/>
              </a:cxn>
              <a:cxn ang="0">
                <a:pos x="864" y="0"/>
              </a:cxn>
              <a:cxn ang="0">
                <a:pos x="1152" y="0"/>
              </a:cxn>
            </a:cxnLst>
            <a:rect l="0" t="0" r="r" b="b"/>
            <a:pathLst>
              <a:path w="1152" h="384">
                <a:moveTo>
                  <a:pt x="0" y="240"/>
                </a:moveTo>
                <a:lnTo>
                  <a:pt x="0" y="384"/>
                </a:lnTo>
                <a:lnTo>
                  <a:pt x="864" y="384"/>
                </a:lnTo>
                <a:lnTo>
                  <a:pt x="864" y="0"/>
                </a:lnTo>
                <a:lnTo>
                  <a:pt x="1152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4141788" y="5505450"/>
            <a:ext cx="1149350" cy="579438"/>
            <a:chOff x="2592" y="3468"/>
            <a:chExt cx="724" cy="365"/>
          </a:xfrm>
        </p:grpSpPr>
        <p:sp>
          <p:nvSpPr>
            <p:cNvPr id="687155" name="Text Box 51"/>
            <p:cNvSpPr txBox="1">
              <a:spLocks noChangeArrowheads="1"/>
            </p:cNvSpPr>
            <p:nvPr/>
          </p:nvSpPr>
          <p:spPr bwMode="auto">
            <a:xfrm>
              <a:off x="2688" y="3468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687156" name="Line 52"/>
            <p:cNvSpPr>
              <a:spLocks noChangeShapeType="1"/>
            </p:cNvSpPr>
            <p:nvPr/>
          </p:nvSpPr>
          <p:spPr bwMode="auto">
            <a:xfrm>
              <a:off x="2592" y="36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7157" name="Text Box 53"/>
          <p:cNvSpPr txBox="1">
            <a:spLocks noChangeArrowheads="1"/>
          </p:cNvSpPr>
          <p:nvPr/>
        </p:nvSpPr>
        <p:spPr bwMode="auto">
          <a:xfrm>
            <a:off x="5284788" y="2362200"/>
            <a:ext cx="21066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（</a:t>
            </a:r>
            <a:r>
              <a:rPr lang="en-US" altLang="zh-CN" sz="3200">
                <a:latin typeface="Times New Roman" pitchFamily="18" charset="0"/>
              </a:rPr>
              <a:t>mod2</a:t>
            </a:r>
            <a:r>
              <a:rPr lang="en-US" altLang="zh-CN" sz="3200" baseline="40000">
                <a:latin typeface="Times New Roman" pitchFamily="18" charset="0"/>
              </a:rPr>
              <a:t>4</a:t>
            </a:r>
            <a:r>
              <a:rPr lang="en-US" altLang="zh-CN" sz="3200">
                <a:latin typeface="Times New Roman" pitchFamily="18" charset="0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7158" name="Text Box 54"/>
          <p:cNvSpPr txBox="1">
            <a:spLocks noChangeArrowheads="1"/>
          </p:cNvSpPr>
          <p:nvPr/>
        </p:nvSpPr>
        <p:spPr bwMode="auto">
          <a:xfrm>
            <a:off x="1127125" y="2940050"/>
            <a:ext cx="176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可见</a:t>
            </a:r>
          </a:p>
        </p:txBody>
      </p:sp>
      <p:sp>
        <p:nvSpPr>
          <p:cNvPr id="687159" name="Text Box 55"/>
          <p:cNvSpPr txBox="1">
            <a:spLocks noChangeArrowheads="1"/>
          </p:cNvSpPr>
          <p:nvPr/>
        </p:nvSpPr>
        <p:spPr bwMode="auto">
          <a:xfrm>
            <a:off x="3371850" y="31845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687160" name="Text Box 56"/>
          <p:cNvSpPr txBox="1">
            <a:spLocks noChangeArrowheads="1"/>
          </p:cNvSpPr>
          <p:nvPr/>
        </p:nvSpPr>
        <p:spPr bwMode="auto">
          <a:xfrm>
            <a:off x="3962400" y="2971800"/>
            <a:ext cx="1330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+ 0101</a:t>
            </a:r>
          </a:p>
        </p:txBody>
      </p:sp>
      <p:sp>
        <p:nvSpPr>
          <p:cNvPr id="687161" name="Text Box 57"/>
          <p:cNvSpPr txBox="1">
            <a:spLocks noChangeArrowheads="1"/>
          </p:cNvSpPr>
          <p:nvPr/>
        </p:nvSpPr>
        <p:spPr bwMode="auto">
          <a:xfrm>
            <a:off x="2508250" y="39925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0101</a:t>
            </a:r>
          </a:p>
        </p:txBody>
      </p:sp>
      <p:sp>
        <p:nvSpPr>
          <p:cNvPr id="687162" name="Text Box 58"/>
          <p:cNvSpPr txBox="1">
            <a:spLocks noChangeArrowheads="1"/>
          </p:cNvSpPr>
          <p:nvPr/>
        </p:nvSpPr>
        <p:spPr bwMode="auto">
          <a:xfrm>
            <a:off x="4295775" y="40386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0101</a:t>
            </a:r>
          </a:p>
        </p:txBody>
      </p:sp>
      <p:sp>
        <p:nvSpPr>
          <p:cNvPr id="687163" name="Line 59"/>
          <p:cNvSpPr>
            <a:spLocks noChangeShapeType="1"/>
          </p:cNvSpPr>
          <p:nvPr/>
        </p:nvSpPr>
        <p:spPr bwMode="auto">
          <a:xfrm>
            <a:off x="4038600" y="4876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64" name="Text Box 60"/>
          <p:cNvSpPr txBox="1">
            <a:spLocks noChangeArrowheads="1"/>
          </p:cNvSpPr>
          <p:nvPr/>
        </p:nvSpPr>
        <p:spPr bwMode="auto">
          <a:xfrm>
            <a:off x="4295775" y="45720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87165" name="Text Box 61"/>
          <p:cNvSpPr txBox="1">
            <a:spLocks noChangeArrowheads="1"/>
          </p:cNvSpPr>
          <p:nvPr/>
        </p:nvSpPr>
        <p:spPr bwMode="auto">
          <a:xfrm>
            <a:off x="2514600" y="45720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0101</a:t>
            </a:r>
          </a:p>
        </p:txBody>
      </p:sp>
      <p:sp>
        <p:nvSpPr>
          <p:cNvPr id="687166" name="Freeform 62"/>
          <p:cNvSpPr>
            <a:spLocks/>
          </p:cNvSpPr>
          <p:nvPr/>
        </p:nvSpPr>
        <p:spPr bwMode="auto">
          <a:xfrm>
            <a:off x="2438400" y="3940175"/>
            <a:ext cx="1657350" cy="252413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0"/>
              </a:cxn>
              <a:cxn ang="0">
                <a:pos x="1041" y="0"/>
              </a:cxn>
              <a:cxn ang="0">
                <a:pos x="1044" y="159"/>
              </a:cxn>
            </a:cxnLst>
            <a:rect l="0" t="0" r="r" b="b"/>
            <a:pathLst>
              <a:path w="1044" h="159">
                <a:moveTo>
                  <a:pt x="0" y="64"/>
                </a:moveTo>
                <a:lnTo>
                  <a:pt x="0" y="0"/>
                </a:lnTo>
                <a:lnTo>
                  <a:pt x="1041" y="0"/>
                </a:lnTo>
                <a:lnTo>
                  <a:pt x="1044" y="15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67" name="Text Box 63"/>
          <p:cNvSpPr txBox="1">
            <a:spLocks noChangeArrowheads="1"/>
          </p:cNvSpPr>
          <p:nvPr/>
        </p:nvSpPr>
        <p:spPr bwMode="auto">
          <a:xfrm>
            <a:off x="3927475" y="4038600"/>
            <a:ext cx="415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+</a:t>
            </a:r>
          </a:p>
        </p:txBody>
      </p:sp>
      <p:sp>
        <p:nvSpPr>
          <p:cNvPr id="687168" name="Freeform 64"/>
          <p:cNvSpPr>
            <a:spLocks/>
          </p:cNvSpPr>
          <p:nvPr/>
        </p:nvSpPr>
        <p:spPr bwMode="auto">
          <a:xfrm>
            <a:off x="2362200" y="4983163"/>
            <a:ext cx="17526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192"/>
              </a:cxn>
              <a:cxn ang="0">
                <a:pos x="1104" y="192"/>
              </a:cxn>
              <a:cxn ang="0">
                <a:pos x="1104" y="0"/>
              </a:cxn>
            </a:cxnLst>
            <a:rect l="0" t="0" r="r" b="b"/>
            <a:pathLst>
              <a:path w="1104" h="192">
                <a:moveTo>
                  <a:pt x="0" y="96"/>
                </a:moveTo>
                <a:lnTo>
                  <a:pt x="0" y="192"/>
                </a:lnTo>
                <a:lnTo>
                  <a:pt x="1104" y="192"/>
                </a:lnTo>
                <a:lnTo>
                  <a:pt x="110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69" name="Line 65"/>
          <p:cNvSpPr>
            <a:spLocks noChangeShapeType="1"/>
          </p:cNvSpPr>
          <p:nvPr/>
        </p:nvSpPr>
        <p:spPr bwMode="auto">
          <a:xfrm>
            <a:off x="8610600" y="1447800"/>
            <a:ext cx="0" cy="36576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70" name="Text Box 66"/>
          <p:cNvSpPr txBox="1">
            <a:spLocks noChangeArrowheads="1"/>
          </p:cNvSpPr>
          <p:nvPr/>
        </p:nvSpPr>
        <p:spPr bwMode="auto">
          <a:xfrm>
            <a:off x="6831013" y="5135563"/>
            <a:ext cx="23923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（mod2</a:t>
            </a:r>
            <a:r>
              <a:rPr lang="en-US" altLang="zh-CN" sz="3200" baseline="40000">
                <a:solidFill>
                  <a:schemeClr val="folHlink"/>
                </a:solidFill>
                <a:latin typeface="Times New Roman" pitchFamily="18" charset="0"/>
              </a:rPr>
              <a:t>4+1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87171" name="Rectangle 6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7172" name="Text Box 68"/>
          <p:cNvSpPr txBox="1">
            <a:spLocks noChangeArrowheads="1"/>
          </p:cNvSpPr>
          <p:nvPr/>
        </p:nvSpPr>
        <p:spPr bwMode="auto">
          <a:xfrm>
            <a:off x="3886200" y="5135563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100000</a:t>
            </a:r>
          </a:p>
        </p:txBody>
      </p:sp>
      <p:sp>
        <p:nvSpPr>
          <p:cNvPr id="687173" name="Text Box 69"/>
          <p:cNvSpPr txBox="1">
            <a:spLocks noChangeArrowheads="1"/>
          </p:cNvSpPr>
          <p:nvPr/>
        </p:nvSpPr>
        <p:spPr bwMode="auto">
          <a:xfrm>
            <a:off x="3581400" y="5135563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=</a:t>
            </a:r>
          </a:p>
        </p:txBody>
      </p:sp>
      <p:sp>
        <p:nvSpPr>
          <p:cNvPr id="687174" name="AutoShape 7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8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68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8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68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6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6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68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8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8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6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8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68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8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4" dur="500"/>
                                        <p:tgtEl>
                                          <p:spTgt spid="68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8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8" dur="500"/>
                                        <p:tgtEl>
                                          <p:spTgt spid="68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2" grpId="0" animBg="1"/>
      <p:bldP spid="687113" grpId="0" autoUpdateAnimBg="0"/>
      <p:bldP spid="687121" grpId="0" autoUpdateAnimBg="0"/>
      <p:bldP spid="687126" grpId="0" autoUpdateAnimBg="0"/>
      <p:bldP spid="687127" grpId="0" autoUpdateAnimBg="0"/>
      <p:bldP spid="687128" grpId="0" autoUpdateAnimBg="0"/>
      <p:bldP spid="687129" grpId="0" animBg="1"/>
      <p:bldP spid="687130" grpId="0" animBg="1"/>
      <p:bldP spid="687131" grpId="0" autoUpdateAnimBg="0"/>
      <p:bldP spid="687132" grpId="0" animBg="1"/>
      <p:bldP spid="687133" grpId="0" animBg="1"/>
      <p:bldP spid="687134" grpId="0" autoUpdateAnimBg="0"/>
      <p:bldP spid="687135" grpId="0" autoUpdateAnimBg="0"/>
      <p:bldP spid="687136" grpId="0" animBg="1"/>
      <p:bldP spid="687137" grpId="0" autoUpdateAnimBg="0"/>
      <p:bldP spid="687153" grpId="0" animBg="1"/>
      <p:bldP spid="687157" grpId="0" autoUpdateAnimBg="0"/>
      <p:bldP spid="687158" grpId="0" autoUpdateAnimBg="0"/>
      <p:bldP spid="687159" grpId="0" autoUpdateAnimBg="0"/>
      <p:bldP spid="687160" grpId="0" autoUpdateAnimBg="0"/>
      <p:bldP spid="687161" grpId="0" autoUpdateAnimBg="0"/>
      <p:bldP spid="687162" grpId="0" autoUpdateAnimBg="0"/>
      <p:bldP spid="687163" grpId="0" animBg="1"/>
      <p:bldP spid="687164" grpId="0" autoUpdateAnimBg="0"/>
      <p:bldP spid="687165" grpId="0" autoUpdateAnimBg="0"/>
      <p:bldP spid="687166" grpId="0" animBg="1"/>
      <p:bldP spid="687167" grpId="0" autoUpdateAnimBg="0"/>
      <p:bldP spid="687168" grpId="0" animBg="1"/>
      <p:bldP spid="687169" grpId="0" animBg="1"/>
      <p:bldP spid="687170" grpId="0" autoUpdateAnimBg="0"/>
      <p:bldP spid="687172" grpId="0" autoUpdateAnimBg="0"/>
      <p:bldP spid="68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7353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与主存交换数据的三种方式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1050925" y="1133475"/>
            <a:ext cx="519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停止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访问主存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584325" y="1768475"/>
            <a:ext cx="3521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控制简单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584325" y="2403475"/>
            <a:ext cx="588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处于不工作状态或保持状态</a:t>
            </a: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1584325" y="3038475"/>
            <a:ext cx="618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未充分发挥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对主存的利用率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5125" y="3810000"/>
            <a:ext cx="8331200" cy="2438400"/>
            <a:chOff x="230" y="2400"/>
            <a:chExt cx="5248" cy="153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30" y="2400"/>
              <a:ext cx="5248" cy="1536"/>
              <a:chOff x="230" y="2400"/>
              <a:chExt cx="5248" cy="1536"/>
            </a:xfrm>
          </p:grpSpPr>
          <p:sp>
            <p:nvSpPr>
              <p:cNvPr id="346121" name="Text Box 9"/>
              <p:cNvSpPr txBox="1">
                <a:spLocks noChangeArrowheads="1"/>
              </p:cNvSpPr>
              <p:nvPr/>
            </p:nvSpPr>
            <p:spPr bwMode="auto">
              <a:xfrm>
                <a:off x="230" y="2400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主存工作时间</a:t>
                </a:r>
              </a:p>
            </p:txBody>
          </p:sp>
          <p:sp>
            <p:nvSpPr>
              <p:cNvPr id="346122" name="Line 10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23" name="Line 11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24" name="Line 12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25" name="Line 13"/>
              <p:cNvSpPr>
                <a:spLocks noChangeShapeType="1"/>
              </p:cNvSpPr>
              <p:nvPr/>
            </p:nvSpPr>
            <p:spPr bwMode="auto">
              <a:xfrm>
                <a:off x="1392" y="314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26" name="Line 14"/>
              <p:cNvSpPr>
                <a:spLocks noChangeShapeType="1"/>
              </p:cNvSpPr>
              <p:nvPr/>
            </p:nvSpPr>
            <p:spPr bwMode="auto">
              <a:xfrm>
                <a:off x="2592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27" name="Text Box 15"/>
              <p:cNvSpPr txBox="1">
                <a:spLocks noChangeArrowheads="1"/>
              </p:cNvSpPr>
              <p:nvPr/>
            </p:nvSpPr>
            <p:spPr bwMode="auto">
              <a:xfrm>
                <a:off x="2733" y="2918"/>
                <a:ext cx="12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  <a:r>
                  <a:rPr lang="zh-CN" altLang="en-US" sz="2000">
                    <a:latin typeface="Times New Roman" pitchFamily="18" charset="0"/>
                  </a:rPr>
                  <a:t>不执行程序</a:t>
                </a:r>
              </a:p>
            </p:txBody>
          </p:sp>
          <p:sp>
            <p:nvSpPr>
              <p:cNvPr id="346128" name="Line 16"/>
              <p:cNvSpPr>
                <a:spLocks noChangeShapeType="1"/>
              </p:cNvSpPr>
              <p:nvPr/>
            </p:nvSpPr>
            <p:spPr bwMode="auto">
              <a:xfrm>
                <a:off x="4176" y="314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29" name="Line 17"/>
              <p:cNvSpPr>
                <a:spLocks noChangeShapeType="1"/>
              </p:cNvSpPr>
              <p:nvPr/>
            </p:nvSpPr>
            <p:spPr bwMode="auto">
              <a:xfrm>
                <a:off x="4176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0" name="Line 18"/>
              <p:cNvSpPr>
                <a:spLocks noChangeShapeType="1"/>
              </p:cNvSpPr>
              <p:nvPr/>
            </p:nvSpPr>
            <p:spPr bwMode="auto">
              <a:xfrm flipH="1">
                <a:off x="259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1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03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2" name="Line 20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3" name="Text Box 21"/>
              <p:cNvSpPr txBox="1">
                <a:spLocks noChangeArrowheads="1"/>
              </p:cNvSpPr>
              <p:nvPr/>
            </p:nvSpPr>
            <p:spPr bwMode="auto">
              <a:xfrm>
                <a:off x="1488" y="3542"/>
                <a:ext cx="9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不工作</a:t>
                </a:r>
              </a:p>
            </p:txBody>
          </p:sp>
          <p:sp>
            <p:nvSpPr>
              <p:cNvPr id="346134" name="Line 22"/>
              <p:cNvSpPr>
                <a:spLocks noChangeShapeType="1"/>
              </p:cNvSpPr>
              <p:nvPr/>
            </p:nvSpPr>
            <p:spPr bwMode="auto">
              <a:xfrm flipH="1">
                <a:off x="1392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5" name="Line 23"/>
              <p:cNvSpPr>
                <a:spLocks noChangeShapeType="1"/>
              </p:cNvSpPr>
              <p:nvPr/>
            </p:nvSpPr>
            <p:spPr bwMode="auto">
              <a:xfrm rot="10800000" flipH="1">
                <a:off x="2448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6" name="Text Box 24"/>
              <p:cNvSpPr txBox="1">
                <a:spLocks noChangeArrowheads="1"/>
              </p:cNvSpPr>
              <p:nvPr/>
            </p:nvSpPr>
            <p:spPr bwMode="auto">
              <a:xfrm>
                <a:off x="4272" y="3542"/>
                <a:ext cx="9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不工作</a:t>
                </a:r>
              </a:p>
            </p:txBody>
          </p:sp>
          <p:sp>
            <p:nvSpPr>
              <p:cNvPr id="346137" name="Line 25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8" name="Line 26"/>
              <p:cNvSpPr>
                <a:spLocks noChangeShapeType="1"/>
              </p:cNvSpPr>
              <p:nvPr/>
            </p:nvSpPr>
            <p:spPr bwMode="auto">
              <a:xfrm>
                <a:off x="2592" y="3638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39" name="Text Box 27"/>
              <p:cNvSpPr txBox="1">
                <a:spLocks noChangeArrowheads="1"/>
              </p:cNvSpPr>
              <p:nvPr/>
            </p:nvSpPr>
            <p:spPr bwMode="auto">
              <a:xfrm>
                <a:off x="2954" y="3638"/>
                <a:ext cx="8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>
                    <a:solidFill>
                      <a:schemeClr val="folHlink"/>
                    </a:solidFill>
                    <a:latin typeface="Times New Roman" pitchFamily="18" charset="0"/>
                  </a:rPr>
                  <a:t>DMA</a:t>
                </a:r>
                <a:r>
                  <a:rPr lang="zh-CN" altLang="en-US" sz="2000" dirty="0">
                    <a:solidFill>
                      <a:schemeClr val="folHlink"/>
                    </a:solidFill>
                    <a:latin typeface="Times New Roman" pitchFamily="18" charset="0"/>
                  </a:rPr>
                  <a:t>工作</a:t>
                </a:r>
              </a:p>
            </p:txBody>
          </p:sp>
          <p:sp>
            <p:nvSpPr>
              <p:cNvPr id="346140" name="Line 28"/>
              <p:cNvSpPr>
                <a:spLocks noChangeShapeType="1"/>
              </p:cNvSpPr>
              <p:nvPr/>
            </p:nvSpPr>
            <p:spPr bwMode="auto">
              <a:xfrm>
                <a:off x="37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41" name="Line 29"/>
              <p:cNvSpPr>
                <a:spLocks noChangeShapeType="1"/>
              </p:cNvSpPr>
              <p:nvPr/>
            </p:nvSpPr>
            <p:spPr bwMode="auto">
              <a:xfrm rot="10800000">
                <a:off x="25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42" name="Text Box 30"/>
              <p:cNvSpPr txBox="1">
                <a:spLocks noChangeArrowheads="1"/>
              </p:cNvSpPr>
              <p:nvPr/>
            </p:nvSpPr>
            <p:spPr bwMode="auto">
              <a:xfrm>
                <a:off x="278" y="2832"/>
                <a:ext cx="921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CPU</a:t>
                </a:r>
                <a:r>
                  <a:rPr lang="zh-CN" altLang="en-US" sz="2000">
                    <a:latin typeface="Times New Roman" pitchFamily="18" charset="0"/>
                  </a:rPr>
                  <a:t>控制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并使用主存</a:t>
                </a:r>
              </a:p>
            </p:txBody>
          </p:sp>
          <p:sp>
            <p:nvSpPr>
              <p:cNvPr id="346143" name="Text Box 31"/>
              <p:cNvSpPr txBox="1">
                <a:spLocks noChangeArrowheads="1"/>
              </p:cNvSpPr>
              <p:nvPr/>
            </p:nvSpPr>
            <p:spPr bwMode="auto">
              <a:xfrm>
                <a:off x="279" y="3446"/>
                <a:ext cx="921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DMA</a:t>
                </a:r>
                <a:r>
                  <a:rPr lang="zh-CN" altLang="en-US" sz="2000">
                    <a:latin typeface="Times New Roman" pitchFamily="18" charset="0"/>
                  </a:rPr>
                  <a:t>控制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并使用主存</a:t>
                </a:r>
              </a:p>
            </p:txBody>
          </p:sp>
          <p:sp>
            <p:nvSpPr>
              <p:cNvPr id="346144" name="Text Box 32"/>
              <p:cNvSpPr txBox="1">
                <a:spLocks noChangeArrowheads="1"/>
              </p:cNvSpPr>
              <p:nvPr/>
            </p:nvSpPr>
            <p:spPr bwMode="auto">
              <a:xfrm>
                <a:off x="5318" y="240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346145" name="Line 33"/>
              <p:cNvSpPr>
                <a:spLocks noChangeShapeType="1"/>
              </p:cNvSpPr>
              <p:nvPr/>
            </p:nvSpPr>
            <p:spPr bwMode="auto">
              <a:xfrm>
                <a:off x="2592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6146" name="Line 34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6147" name="Line 35"/>
            <p:cNvSpPr>
              <a:spLocks noChangeShapeType="1"/>
            </p:cNvSpPr>
            <p:nvPr/>
          </p:nvSpPr>
          <p:spPr bwMode="auto">
            <a:xfrm flipH="1">
              <a:off x="4176" y="3636"/>
              <a:ext cx="144" cy="0"/>
            </a:xfrm>
            <a:prstGeom prst="line">
              <a:avLst/>
            </a:prstGeom>
            <a:noFill/>
            <a:ln w="28575">
              <a:noFill/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46149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补码定义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990600" y="10287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1030288" y="2971800"/>
            <a:ext cx="194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为真值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3733800" y="2971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为整数的位数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1447800"/>
            <a:ext cx="7458075" cy="1311275"/>
            <a:chOff x="624" y="912"/>
            <a:chExt cx="4698" cy="826"/>
          </a:xfrm>
        </p:grpSpPr>
        <p:sp>
          <p:nvSpPr>
            <p:cNvPr id="688135" name="Text Box 7"/>
            <p:cNvSpPr txBox="1">
              <a:spLocks noChangeArrowheads="1"/>
            </p:cNvSpPr>
            <p:nvPr/>
          </p:nvSpPr>
          <p:spPr bwMode="auto">
            <a:xfrm>
              <a:off x="624" y="1152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88136" name="Text Box 8"/>
            <p:cNvSpPr txBox="1">
              <a:spLocks noChangeArrowheads="1"/>
            </p:cNvSpPr>
            <p:nvPr/>
          </p:nvSpPr>
          <p:spPr bwMode="auto">
            <a:xfrm>
              <a:off x="1567" y="912"/>
              <a:ext cx="27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0，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＞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≥</a:t>
              </a:r>
              <a:r>
                <a:rPr lang="en-US" altLang="zh-CN" sz="2800">
                  <a:latin typeface="Times New Roman" pitchFamily="18" charset="0"/>
                </a:rPr>
                <a:t>  0</a:t>
              </a:r>
            </a:p>
          </p:txBody>
        </p:sp>
        <p:sp>
          <p:nvSpPr>
            <p:cNvPr id="688137" name="Text Box 9"/>
            <p:cNvSpPr txBox="1">
              <a:spLocks noChangeArrowheads="1"/>
            </p:cNvSpPr>
            <p:nvPr/>
          </p:nvSpPr>
          <p:spPr bwMode="auto">
            <a:xfrm>
              <a:off x="1577" y="1411"/>
              <a:ext cx="3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0 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＞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≥</a:t>
              </a:r>
              <a:r>
                <a:rPr lang="en-US" altLang="zh-CN" sz="2800">
                  <a:latin typeface="Times New Roman" pitchFamily="18" charset="0"/>
                </a:rPr>
                <a:t>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（mod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8138" name="AutoShape 10"/>
            <p:cNvSpPr>
              <a:spLocks/>
            </p:cNvSpPr>
            <p:nvPr/>
          </p:nvSpPr>
          <p:spPr bwMode="auto">
            <a:xfrm>
              <a:off x="1392" y="1026"/>
              <a:ext cx="144" cy="616"/>
            </a:xfrm>
            <a:prstGeom prst="leftBrace">
              <a:avLst>
                <a:gd name="adj1" fmla="val 3564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>
              <a:off x="3555" y="157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8140" name="Text Box 12"/>
          <p:cNvSpPr txBox="1">
            <a:spLocks noChangeArrowheads="1"/>
          </p:cNvSpPr>
          <p:nvPr/>
        </p:nvSpPr>
        <p:spPr bwMode="auto">
          <a:xfrm>
            <a:off x="1058863" y="37338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88141" name="Text Box 13"/>
          <p:cNvSpPr txBox="1">
            <a:spLocks noChangeArrowheads="1"/>
          </p:cNvSpPr>
          <p:nvPr/>
        </p:nvSpPr>
        <p:spPr bwMode="auto">
          <a:xfrm>
            <a:off x="2362200" y="373380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+1010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75200" y="4471988"/>
            <a:ext cx="3911600" cy="519112"/>
            <a:chOff x="3008" y="2913"/>
            <a:chExt cx="2464" cy="327"/>
          </a:xfrm>
        </p:grpSpPr>
        <p:sp>
          <p:nvSpPr>
            <p:cNvPr id="688143" name="Text Box 15"/>
            <p:cNvSpPr txBox="1">
              <a:spLocks noChangeArrowheads="1"/>
            </p:cNvSpPr>
            <p:nvPr/>
          </p:nvSpPr>
          <p:spPr bwMode="auto">
            <a:xfrm>
              <a:off x="3008" y="2913"/>
              <a:ext cx="2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2</a:t>
              </a:r>
              <a:r>
                <a:rPr lang="zh-CN" altLang="en-US" sz="2800" baseline="45000">
                  <a:latin typeface="Times New Roman" pitchFamily="18" charset="0"/>
                </a:rPr>
                <a:t>7+1</a:t>
              </a:r>
              <a:r>
                <a:rPr lang="zh-CN" altLang="en-US" sz="2800">
                  <a:latin typeface="Times New Roman" pitchFamily="18" charset="0"/>
                </a:rPr>
                <a:t> +(   1011000 )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>
              <a:off x="4368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5546725" y="48768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1905000" y="4495800"/>
            <a:ext cx="309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0,1010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78438" y="3733800"/>
            <a:ext cx="2165350" cy="519113"/>
            <a:chOff x="1228" y="2913"/>
            <a:chExt cx="1364" cy="327"/>
          </a:xfrm>
        </p:grpSpPr>
        <p:sp>
          <p:nvSpPr>
            <p:cNvPr id="688148" name="Line 20"/>
            <p:cNvSpPr>
              <a:spLocks noChangeShapeType="1"/>
            </p:cNvSpPr>
            <p:nvPr/>
          </p:nvSpPr>
          <p:spPr bwMode="auto">
            <a:xfrm>
              <a:off x="1639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8149" name="Text Box 21"/>
            <p:cNvSpPr txBox="1">
              <a:spLocks noChangeArrowheads="1"/>
            </p:cNvSpPr>
            <p:nvPr/>
          </p:nvSpPr>
          <p:spPr bwMode="auto"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  1011000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5924550" y="5791200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1,0101000</a:t>
            </a:r>
          </a:p>
        </p:txBody>
      </p:sp>
      <p:sp>
        <p:nvSpPr>
          <p:cNvPr id="688151" name="Freeform 23"/>
          <p:cNvSpPr>
            <a:spLocks/>
          </p:cNvSpPr>
          <p:nvPr/>
        </p:nvSpPr>
        <p:spPr bwMode="auto">
          <a:xfrm>
            <a:off x="4211638" y="6237288"/>
            <a:ext cx="2036762" cy="468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3"/>
              </a:cxn>
              <a:cxn ang="0">
                <a:pos x="157" y="300"/>
              </a:cxn>
              <a:cxn ang="0">
                <a:pos x="1314" y="300"/>
              </a:cxn>
              <a:cxn ang="0">
                <a:pos x="1314" y="48"/>
              </a:cxn>
            </a:cxnLst>
            <a:rect l="0" t="0" r="r" b="b"/>
            <a:pathLst>
              <a:path w="1314" h="300">
                <a:moveTo>
                  <a:pt x="0" y="0"/>
                </a:moveTo>
                <a:lnTo>
                  <a:pt x="156" y="3"/>
                </a:lnTo>
                <a:lnTo>
                  <a:pt x="157" y="300"/>
                </a:lnTo>
                <a:lnTo>
                  <a:pt x="1314" y="300"/>
                </a:lnTo>
                <a:lnTo>
                  <a:pt x="1314" y="4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2" name="Text Box 24"/>
          <p:cNvSpPr txBox="1">
            <a:spLocks noChangeArrowheads="1"/>
          </p:cNvSpPr>
          <p:nvPr/>
        </p:nvSpPr>
        <p:spPr bwMode="auto">
          <a:xfrm>
            <a:off x="1924050" y="5583238"/>
            <a:ext cx="248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 flipV="1">
            <a:off x="3276600" y="5029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4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49530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6" name="Text Box 28"/>
          <p:cNvSpPr txBox="1">
            <a:spLocks noChangeArrowheads="1"/>
          </p:cNvSpPr>
          <p:nvPr/>
        </p:nvSpPr>
        <p:spPr bwMode="auto">
          <a:xfrm>
            <a:off x="6191250" y="5257800"/>
            <a:ext cx="142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1011000</a:t>
            </a:r>
          </a:p>
        </p:txBody>
      </p:sp>
      <p:sp>
        <p:nvSpPr>
          <p:cNvPr id="688157" name="Line 29"/>
          <p:cNvSpPr>
            <a:spLocks noChangeShapeType="1"/>
          </p:cNvSpPr>
          <p:nvPr/>
        </p:nvSpPr>
        <p:spPr bwMode="auto">
          <a:xfrm>
            <a:off x="5651500" y="550227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8" name="Text Box 30"/>
          <p:cNvSpPr txBox="1">
            <a:spLocks noChangeArrowheads="1"/>
          </p:cNvSpPr>
          <p:nvPr/>
        </p:nvSpPr>
        <p:spPr bwMode="auto">
          <a:xfrm>
            <a:off x="5811838" y="48768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100000000</a:t>
            </a:r>
          </a:p>
        </p:txBody>
      </p:sp>
      <p:sp>
        <p:nvSpPr>
          <p:cNvPr id="688159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68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8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8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autoUpdateAnimBg="0"/>
      <p:bldP spid="688132" grpId="0" autoUpdateAnimBg="0"/>
      <p:bldP spid="688133" grpId="0" autoUpdateAnimBg="0"/>
      <p:bldP spid="688140" grpId="0" autoUpdateAnimBg="0"/>
      <p:bldP spid="688141" grpId="0" autoUpdateAnimBg="0"/>
      <p:bldP spid="688145" grpId="0"/>
      <p:bldP spid="688146" grpId="0" autoUpdateAnimBg="0"/>
      <p:bldP spid="688150" grpId="0" autoUpdateAnimBg="0"/>
      <p:bldP spid="688151" grpId="0" animBg="1"/>
      <p:bldP spid="688152" grpId="0"/>
      <p:bldP spid="688153" grpId="0" animBg="1"/>
      <p:bldP spid="688155" grpId="0" animBg="1"/>
      <p:bldP spid="688156" grpId="0"/>
      <p:bldP spid="688157" grpId="0" animBg="1"/>
      <p:bldP spid="6881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533400" y="428625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1525588" y="2590800"/>
            <a:ext cx="2132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2101850" y="3276600"/>
            <a:ext cx="201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+ 0.1110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6213" y="1095375"/>
            <a:ext cx="7697787" cy="1295400"/>
            <a:chOff x="911" y="690"/>
            <a:chExt cx="4849" cy="816"/>
          </a:xfrm>
        </p:grpSpPr>
        <p:sp>
          <p:nvSpPr>
            <p:cNvPr id="689158" name="Text Box 6"/>
            <p:cNvSpPr txBox="1">
              <a:spLocks noChangeArrowheads="1"/>
            </p:cNvSpPr>
            <p:nvPr/>
          </p:nvSpPr>
          <p:spPr bwMode="auto">
            <a:xfrm>
              <a:off x="911" y="930"/>
              <a:ext cx="8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89159" name="Text Box 7"/>
            <p:cNvSpPr txBox="1">
              <a:spLocks noChangeArrowheads="1"/>
            </p:cNvSpPr>
            <p:nvPr/>
          </p:nvSpPr>
          <p:spPr bwMode="auto">
            <a:xfrm>
              <a:off x="1854" y="690"/>
              <a:ext cx="27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       1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689160" name="Text Box 8"/>
            <p:cNvSpPr txBox="1">
              <a:spLocks noChangeArrowheads="1"/>
            </p:cNvSpPr>
            <p:nvPr/>
          </p:nvSpPr>
          <p:spPr bwMode="auto">
            <a:xfrm>
              <a:off x="1864" y="1141"/>
              <a:ext cx="38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 +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0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1600">
                  <a:latin typeface="Times New Roman" pitchFamily="18" charset="0"/>
                </a:rPr>
                <a:t>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  1（mod 2）</a:t>
              </a:r>
            </a:p>
          </p:txBody>
        </p:sp>
        <p:sp>
          <p:nvSpPr>
            <p:cNvPr id="689161" name="AutoShape 9"/>
            <p:cNvSpPr>
              <a:spLocks/>
            </p:cNvSpPr>
            <p:nvPr/>
          </p:nvSpPr>
          <p:spPr bwMode="auto">
            <a:xfrm>
              <a:off x="1720" y="864"/>
              <a:ext cx="104" cy="528"/>
            </a:xfrm>
            <a:prstGeom prst="leftBrace">
              <a:avLst>
                <a:gd name="adj1" fmla="val 423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9162" name="Line 10"/>
            <p:cNvSpPr>
              <a:spLocks noChangeShapeType="1"/>
            </p:cNvSpPr>
            <p:nvPr/>
          </p:nvSpPr>
          <p:spPr bwMode="auto">
            <a:xfrm>
              <a:off x="3645" y="13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63" name="Text Box 11"/>
          <p:cNvSpPr txBox="1">
            <a:spLocks noChangeArrowheads="1"/>
          </p:cNvSpPr>
          <p:nvPr/>
        </p:nvSpPr>
        <p:spPr bwMode="auto">
          <a:xfrm>
            <a:off x="914400" y="3251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1600200" y="397668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0.1110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35550" y="3276600"/>
            <a:ext cx="2432050" cy="519113"/>
            <a:chOff x="1056" y="2505"/>
            <a:chExt cx="1532" cy="327"/>
          </a:xfrm>
        </p:grpSpPr>
        <p:sp>
          <p:nvSpPr>
            <p:cNvPr id="689166" name="Text Box 14"/>
            <p:cNvSpPr txBox="1">
              <a:spLocks noChangeArrowheads="1"/>
            </p:cNvSpPr>
            <p:nvPr/>
          </p:nvSpPr>
          <p:spPr bwMode="auto">
            <a:xfrm>
              <a:off x="1056" y="2505"/>
              <a:ext cx="15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  0.1100000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>
              <a:off x="1440" y="26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68" name="Text Box 16"/>
          <p:cNvSpPr txBox="1">
            <a:spLocks noChangeArrowheads="1"/>
          </p:cNvSpPr>
          <p:nvPr/>
        </p:nvSpPr>
        <p:spPr bwMode="auto">
          <a:xfrm>
            <a:off x="5803900" y="5410200"/>
            <a:ext cx="2224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1.0100000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572000" y="3976688"/>
            <a:ext cx="4176713" cy="519112"/>
            <a:chOff x="2880" y="2505"/>
            <a:chExt cx="2631" cy="327"/>
          </a:xfrm>
        </p:grpSpPr>
        <p:sp>
          <p:nvSpPr>
            <p:cNvPr id="689170" name="Text Box 18"/>
            <p:cNvSpPr txBox="1">
              <a:spLocks noChangeArrowheads="1"/>
            </p:cNvSpPr>
            <p:nvPr/>
          </p:nvSpPr>
          <p:spPr bwMode="auto">
            <a:xfrm>
              <a:off x="2880" y="2505"/>
              <a:ext cx="26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2</a:t>
              </a:r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+</a:t>
              </a:r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(   0.1100000 )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9171" name="Line 19"/>
            <p:cNvSpPr>
              <a:spLocks noChangeShapeType="1"/>
            </p:cNvSpPr>
            <p:nvPr/>
          </p:nvSpPr>
          <p:spPr bwMode="auto">
            <a:xfrm>
              <a:off x="4009" y="26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5334000" y="4471988"/>
            <a:ext cx="893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</a:t>
            </a:r>
          </a:p>
        </p:txBody>
      </p:sp>
      <p:sp>
        <p:nvSpPr>
          <p:cNvPr id="689173" name="Freeform 21"/>
          <p:cNvSpPr>
            <a:spLocks/>
          </p:cNvSpPr>
          <p:nvPr/>
        </p:nvSpPr>
        <p:spPr bwMode="auto">
          <a:xfrm>
            <a:off x="4314825" y="5876925"/>
            <a:ext cx="1803400" cy="447675"/>
          </a:xfrm>
          <a:custGeom>
            <a:avLst/>
            <a:gdLst/>
            <a:ahLst/>
            <a:cxnLst>
              <a:cxn ang="0">
                <a:pos x="1362" y="0"/>
              </a:cxn>
              <a:cxn ang="0">
                <a:pos x="1363" y="282"/>
              </a:cxn>
              <a:cxn ang="0">
                <a:pos x="0" y="282"/>
              </a:cxn>
            </a:cxnLst>
            <a:rect l="0" t="0" r="r" b="b"/>
            <a:pathLst>
              <a:path w="1363" h="282">
                <a:moveTo>
                  <a:pt x="1362" y="0"/>
                </a:moveTo>
                <a:lnTo>
                  <a:pt x="1363" y="282"/>
                </a:lnTo>
                <a:lnTo>
                  <a:pt x="0" y="28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66888" y="5583238"/>
            <a:ext cx="2787650" cy="969962"/>
            <a:chOff x="1104" y="3517"/>
            <a:chExt cx="1756" cy="611"/>
          </a:xfrm>
        </p:grpSpPr>
        <p:sp>
          <p:nvSpPr>
            <p:cNvPr id="689175" name="Text Box 23"/>
            <p:cNvSpPr txBox="1">
              <a:spLocks noChangeArrowheads="1"/>
            </p:cNvSpPr>
            <p:nvPr/>
          </p:nvSpPr>
          <p:spPr bwMode="auto">
            <a:xfrm>
              <a:off x="1104" y="3517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小数点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</p:txBody>
        </p:sp>
        <p:sp>
          <p:nvSpPr>
            <p:cNvPr id="689176" name="Text Box 24"/>
            <p:cNvSpPr txBox="1">
              <a:spLocks noChangeArrowheads="1"/>
            </p:cNvSpPr>
            <p:nvPr/>
          </p:nvSpPr>
          <p:spPr bwMode="auto">
            <a:xfrm>
              <a:off x="1104" y="3840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89177" name="Freeform 25"/>
          <p:cNvSpPr>
            <a:spLocks/>
          </p:cNvSpPr>
          <p:nvPr/>
        </p:nvSpPr>
        <p:spPr bwMode="auto">
          <a:xfrm>
            <a:off x="2957513" y="4452938"/>
            <a:ext cx="1587" cy="1138237"/>
          </a:xfrm>
          <a:custGeom>
            <a:avLst/>
            <a:gdLst/>
            <a:ahLst/>
            <a:cxnLst>
              <a:cxn ang="0">
                <a:pos x="0" y="717"/>
              </a:cxn>
              <a:cxn ang="0">
                <a:pos x="0" y="0"/>
              </a:cxn>
            </a:cxnLst>
            <a:rect l="0" t="0" r="r" b="b"/>
            <a:pathLst>
              <a:path w="1" h="717">
                <a:moveTo>
                  <a:pt x="0" y="717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9178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105400" y="4471988"/>
            <a:ext cx="3211513" cy="1014412"/>
            <a:chOff x="3216" y="2817"/>
            <a:chExt cx="2023" cy="639"/>
          </a:xfrm>
        </p:grpSpPr>
        <p:sp>
          <p:nvSpPr>
            <p:cNvPr id="689180" name="Text Box 28"/>
            <p:cNvSpPr txBox="1">
              <a:spLocks noChangeArrowheads="1"/>
            </p:cNvSpPr>
            <p:nvPr/>
          </p:nvSpPr>
          <p:spPr bwMode="auto">
            <a:xfrm>
              <a:off x="3656" y="3129"/>
              <a:ext cx="14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0.1100000</a:t>
              </a:r>
            </a:p>
          </p:txBody>
        </p:sp>
        <p:sp>
          <p:nvSpPr>
            <p:cNvPr id="689181" name="Line 29"/>
            <p:cNvSpPr>
              <a:spLocks noChangeShapeType="1"/>
            </p:cNvSpPr>
            <p:nvPr/>
          </p:nvSpPr>
          <p:spPr bwMode="auto">
            <a:xfrm>
              <a:off x="3424" y="32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82" name="Line 30"/>
            <p:cNvSpPr>
              <a:spLocks noChangeShapeType="1"/>
            </p:cNvSpPr>
            <p:nvPr/>
          </p:nvSpPr>
          <p:spPr bwMode="auto">
            <a:xfrm>
              <a:off x="3216" y="345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83" name="Text Box 31"/>
            <p:cNvSpPr txBox="1">
              <a:spLocks noChangeArrowheads="1"/>
            </p:cNvSpPr>
            <p:nvPr/>
          </p:nvSpPr>
          <p:spPr bwMode="auto">
            <a:xfrm>
              <a:off x="3545" y="2817"/>
              <a:ext cx="1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10.0000000</a:t>
              </a:r>
            </a:p>
          </p:txBody>
        </p:sp>
      </p:grpSp>
      <p:sp>
        <p:nvSpPr>
          <p:cNvPr id="689184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8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6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autoUpdateAnimBg="0"/>
      <p:bldP spid="689156" grpId="0" autoUpdateAnimBg="0"/>
      <p:bldP spid="689163" grpId="0" autoUpdateAnimBg="0"/>
      <p:bldP spid="689164" grpId="0" autoUpdateAnimBg="0"/>
      <p:bldP spid="689173" grpId="0" animBg="1"/>
      <p:bldP spid="6891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5273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求补码的快捷方式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409825" y="2247900"/>
            <a:ext cx="173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100000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2409825" y="3276600"/>
            <a:ext cx="173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 1,0110</a:t>
            </a:r>
          </a:p>
        </p:txBody>
      </p:sp>
      <p:sp>
        <p:nvSpPr>
          <p:cNvPr id="690181" name="Line 5"/>
          <p:cNvSpPr>
            <a:spLocks noChangeShapeType="1"/>
          </p:cNvSpPr>
          <p:nvPr/>
        </p:nvSpPr>
        <p:spPr bwMode="auto">
          <a:xfrm>
            <a:off x="2241550" y="325755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5378450" y="3276600"/>
            <a:ext cx="183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10101 + 1</a:t>
            </a: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5045075" y="3763963"/>
            <a:ext cx="163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1,0110</a:t>
            </a:r>
          </a:p>
        </p:txBody>
      </p:sp>
      <p:sp>
        <p:nvSpPr>
          <p:cNvPr id="690184" name="Line 8"/>
          <p:cNvSpPr>
            <a:spLocks noChangeShapeType="1"/>
          </p:cNvSpPr>
          <p:nvPr/>
        </p:nvSpPr>
        <p:spPr bwMode="auto">
          <a:xfrm>
            <a:off x="4968875" y="325755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1074738" y="4297363"/>
            <a:ext cx="3794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又[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 1,1010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76338" y="1752600"/>
            <a:ext cx="3584575" cy="579438"/>
            <a:chOff x="912" y="1104"/>
            <a:chExt cx="2258" cy="365"/>
          </a:xfrm>
        </p:grpSpPr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912" y="1104"/>
              <a:ext cx="2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则[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zh-CN" altLang="en-US" sz="3200" baseline="40000">
                  <a:latin typeface="Times New Roman" pitchFamily="18" charset="0"/>
                </a:rPr>
                <a:t>4+1</a:t>
              </a:r>
              <a:r>
                <a:rPr lang="zh-CN" altLang="en-US" sz="3200">
                  <a:latin typeface="Times New Roman" pitchFamily="18" charset="0"/>
                </a:rPr>
                <a:t>    1010</a:t>
              </a:r>
            </a:p>
          </p:txBody>
        </p:sp>
        <p:sp>
          <p:nvSpPr>
            <p:cNvPr id="690188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45075" y="1752600"/>
            <a:ext cx="3390900" cy="579438"/>
            <a:chOff x="3360" y="1104"/>
            <a:chExt cx="2136" cy="365"/>
          </a:xfrm>
        </p:grpSpPr>
        <p:sp>
          <p:nvSpPr>
            <p:cNvPr id="690190" name="Text Box 14"/>
            <p:cNvSpPr txBox="1">
              <a:spLocks noChangeArrowheads="1"/>
            </p:cNvSpPr>
            <p:nvPr/>
          </p:nvSpPr>
          <p:spPr bwMode="auto">
            <a:xfrm>
              <a:off x="3360" y="1104"/>
              <a:ext cx="21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 + 1    1010</a:t>
              </a:r>
            </a:p>
          </p:txBody>
        </p:sp>
        <p:sp>
          <p:nvSpPr>
            <p:cNvPr id="690191" name="Line 15"/>
            <p:cNvSpPr>
              <a:spLocks noChangeShapeType="1"/>
            </p:cNvSpPr>
            <p:nvPr/>
          </p:nvSpPr>
          <p:spPr bwMode="auto">
            <a:xfrm>
              <a:off x="4752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45075" y="2247900"/>
            <a:ext cx="2819400" cy="1074738"/>
            <a:chOff x="3360" y="1416"/>
            <a:chExt cx="1776" cy="677"/>
          </a:xfrm>
        </p:grpSpPr>
        <p:sp>
          <p:nvSpPr>
            <p:cNvPr id="690193" name="Text Box 17"/>
            <p:cNvSpPr txBox="1">
              <a:spLocks noChangeArrowheads="1"/>
            </p:cNvSpPr>
            <p:nvPr/>
          </p:nvSpPr>
          <p:spPr bwMode="auto">
            <a:xfrm>
              <a:off x="3360" y="1416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</a:t>
              </a: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690195" name="Text Box 19"/>
              <p:cNvSpPr txBox="1">
                <a:spLocks noChangeArrowheads="1"/>
              </p:cNvSpPr>
              <p:nvPr/>
            </p:nvSpPr>
            <p:spPr bwMode="auto">
              <a:xfrm>
                <a:off x="3692" y="1728"/>
                <a:ext cx="6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1010</a:t>
                </a:r>
              </a:p>
            </p:txBody>
          </p:sp>
          <p:sp>
            <p:nvSpPr>
              <p:cNvPr id="690196" name="Line 20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987675" y="2743200"/>
            <a:ext cx="1143000" cy="579438"/>
            <a:chOff x="1882" y="1728"/>
            <a:chExt cx="720" cy="365"/>
          </a:xfrm>
        </p:grpSpPr>
        <p:sp>
          <p:nvSpPr>
            <p:cNvPr id="690198" name="Text Box 22"/>
            <p:cNvSpPr txBox="1">
              <a:spLocks noChangeArrowheads="1"/>
            </p:cNvSpPr>
            <p:nvPr/>
          </p:nvSpPr>
          <p:spPr bwMode="auto">
            <a:xfrm>
              <a:off x="1974" y="1728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1010</a:t>
              </a:r>
            </a:p>
          </p:txBody>
        </p:sp>
        <p:sp>
          <p:nvSpPr>
            <p:cNvPr id="690199" name="Line 23"/>
            <p:cNvSpPr>
              <a:spLocks noChangeShapeType="1"/>
            </p:cNvSpPr>
            <p:nvPr/>
          </p:nvSpPr>
          <p:spPr bwMode="auto">
            <a:xfrm>
              <a:off x="1882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878138" y="3352800"/>
            <a:ext cx="3690937" cy="1458913"/>
            <a:chOff x="1813" y="2112"/>
            <a:chExt cx="2325" cy="919"/>
          </a:xfrm>
        </p:grpSpPr>
        <p:sp>
          <p:nvSpPr>
            <p:cNvPr id="690201" name="AutoShape 25"/>
            <p:cNvSpPr>
              <a:spLocks noChangeArrowheads="1"/>
            </p:cNvSpPr>
            <p:nvPr/>
          </p:nvSpPr>
          <p:spPr bwMode="auto">
            <a:xfrm>
              <a:off x="1813" y="2743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0202" name="AutoShape 26"/>
            <p:cNvSpPr>
              <a:spLocks noChangeArrowheads="1"/>
            </p:cNvSpPr>
            <p:nvPr/>
          </p:nvSpPr>
          <p:spPr bwMode="auto">
            <a:xfrm>
              <a:off x="3418" y="211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77875" y="5162550"/>
            <a:ext cx="7947025" cy="1314450"/>
            <a:chOff x="768" y="3252"/>
            <a:chExt cx="5006" cy="828"/>
          </a:xfrm>
        </p:grpSpPr>
        <p:sp>
          <p:nvSpPr>
            <p:cNvPr id="690204" name="Text Box 28"/>
            <p:cNvSpPr txBox="1">
              <a:spLocks noChangeArrowheads="1"/>
            </p:cNvSpPr>
            <p:nvPr/>
          </p:nvSpPr>
          <p:spPr bwMode="auto">
            <a:xfrm>
              <a:off x="768" y="3252"/>
              <a:ext cx="50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当真值为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 </a:t>
              </a:r>
              <a:r>
                <a:rPr lang="zh-CN" altLang="en-US" sz="3200">
                  <a:latin typeface="Times New Roman" pitchFamily="18" charset="0"/>
                </a:rPr>
                <a:t>时，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 </a:t>
              </a:r>
              <a:r>
                <a:rPr lang="zh-CN" altLang="en-US" sz="3200">
                  <a:latin typeface="Times New Roman" pitchFamily="18" charset="0"/>
                </a:rPr>
                <a:t>可用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</a:t>
              </a:r>
            </a:p>
          </p:txBody>
        </p:sp>
        <p:sp>
          <p:nvSpPr>
            <p:cNvPr id="690205" name="Text Box 29"/>
            <p:cNvSpPr txBox="1">
              <a:spLocks noChangeArrowheads="1"/>
            </p:cNvSpPr>
            <p:nvPr/>
          </p:nvSpPr>
          <p:spPr bwMode="auto">
            <a:xfrm>
              <a:off x="768" y="3715"/>
              <a:ext cx="29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每位取反，末位加 1 求得</a:t>
              </a:r>
            </a:p>
          </p:txBody>
        </p:sp>
      </p:grpSp>
      <p:sp>
        <p:nvSpPr>
          <p:cNvPr id="690206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0207" name="Text Box 31"/>
          <p:cNvSpPr txBox="1">
            <a:spLocks noChangeArrowheads="1"/>
          </p:cNvSpPr>
          <p:nvPr/>
        </p:nvSpPr>
        <p:spPr bwMode="auto">
          <a:xfrm>
            <a:off x="6497638" y="22479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+ 1</a:t>
            </a:r>
            <a:endParaRPr lang="zh-CN" altLang="en-US" sz="1600" b="0">
              <a:latin typeface="Times New Roman" pitchFamily="18" charset="0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777875" y="1096963"/>
            <a:ext cx="3565525" cy="579437"/>
            <a:chOff x="490" y="691"/>
            <a:chExt cx="2246" cy="365"/>
          </a:xfrm>
        </p:grpSpPr>
        <p:sp>
          <p:nvSpPr>
            <p:cNvPr id="690209" name="Text Box 33"/>
            <p:cNvSpPr txBox="1">
              <a:spLocks noChangeArrowheads="1"/>
            </p:cNvSpPr>
            <p:nvPr/>
          </p:nvSpPr>
          <p:spPr bwMode="auto">
            <a:xfrm>
              <a:off x="490" y="691"/>
              <a:ext cx="22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设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 1010 </a:t>
              </a:r>
              <a:r>
                <a:rPr lang="zh-CN" altLang="en-US" sz="3200">
                  <a:latin typeface="Times New Roman" pitchFamily="18" charset="0"/>
                </a:rPr>
                <a:t>时</a:t>
              </a:r>
            </a:p>
          </p:txBody>
        </p:sp>
        <p:sp>
          <p:nvSpPr>
            <p:cNvPr id="690210" name="Line 34"/>
            <p:cNvSpPr>
              <a:spLocks noChangeShapeType="1"/>
            </p:cNvSpPr>
            <p:nvPr/>
          </p:nvSpPr>
          <p:spPr bwMode="auto">
            <a:xfrm>
              <a:off x="1296" y="8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0211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autoUpdateAnimBg="0"/>
      <p:bldP spid="690180" grpId="0" autoUpdateAnimBg="0"/>
      <p:bldP spid="690181" grpId="0" animBg="1"/>
      <p:bldP spid="690182" grpId="0" autoUpdateAnimBg="0"/>
      <p:bldP spid="690183" grpId="0" autoUpdateAnimBg="0"/>
      <p:bldP spid="690184" grpId="0" animBg="1"/>
      <p:bldP spid="690185" grpId="0" autoUpdateAnimBg="0"/>
      <p:bldP spid="6902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381000" y="15240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(5) 举例</a:t>
            </a:r>
          </a:p>
        </p:txBody>
      </p:sp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1635125" y="21637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4648200" y="21637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+ 0.0001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1635125" y="4273550"/>
            <a:ext cx="3394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解：由定义得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2590800" y="488791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– 2 </a:t>
            </a:r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2886075" y="5500688"/>
            <a:ext cx="3362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1.0001 – 10.0000</a:t>
            </a: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6219825" y="3660775"/>
            <a:ext cx="2757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 =   1.1111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50925" y="3048000"/>
            <a:ext cx="4787900" cy="1192213"/>
            <a:chOff x="662" y="1920"/>
            <a:chExt cx="3016" cy="751"/>
          </a:xfrm>
        </p:grpSpPr>
        <p:sp>
          <p:nvSpPr>
            <p:cNvPr id="691210" name="Text Box 10"/>
            <p:cNvSpPr txBox="1">
              <a:spLocks noChangeArrowheads="1"/>
            </p:cNvSpPr>
            <p:nvPr/>
          </p:nvSpPr>
          <p:spPr bwMode="auto">
            <a:xfrm>
              <a:off x="662" y="1920"/>
              <a:ext cx="3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例 6.6    已知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1.0001</a:t>
              </a: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1584" y="2306"/>
              <a:ext cx="5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endParaRPr lang="zh-CN" altLang="en-US" sz="3200" i="1">
                <a:latin typeface="Times New Roman" pitchFamily="18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219825" y="2849563"/>
            <a:ext cx="2492375" cy="777875"/>
            <a:chOff x="3918" y="1795"/>
            <a:chExt cx="1570" cy="490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18" y="1920"/>
              <a:ext cx="1570" cy="365"/>
              <a:chOff x="3918" y="1920"/>
              <a:chExt cx="1570" cy="365"/>
            </a:xfrm>
          </p:grpSpPr>
          <p:sp>
            <p:nvSpPr>
              <p:cNvPr id="691214" name="Text Box 14"/>
              <p:cNvSpPr txBox="1">
                <a:spLocks noChangeArrowheads="1"/>
              </p:cNvSpPr>
              <p:nvPr/>
            </p:nvSpPr>
            <p:spPr bwMode="auto">
              <a:xfrm>
                <a:off x="3918" y="1920"/>
                <a:ext cx="157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[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]</a:t>
                </a:r>
                <a:r>
                  <a:rPr lang="zh-CN" altLang="en-US" sz="2800" baseline="-25000">
                    <a:latin typeface="Times New Roman" pitchFamily="18" charset="0"/>
                  </a:rPr>
                  <a:t>补</a:t>
                </a:r>
                <a:r>
                  <a:rPr lang="zh-CN" altLang="en-US" sz="3200" baseline="-25000">
                    <a:latin typeface="Times New Roman" pitchFamily="18" charset="0"/>
                  </a:rPr>
                  <a:t> </a:t>
                </a:r>
                <a:r>
                  <a:rPr lang="zh-CN" altLang="en-US" sz="3200">
                    <a:latin typeface="Times New Roman" pitchFamily="18" charset="0"/>
                  </a:rPr>
                  <a:t>       [</a:t>
                </a:r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r>
                  <a:rPr lang="en-US" altLang="zh-CN" sz="3200">
                    <a:latin typeface="Times New Roman" pitchFamily="18" charset="0"/>
                  </a:rPr>
                  <a:t>]</a:t>
                </a:r>
                <a:r>
                  <a:rPr lang="zh-CN" altLang="en-US" sz="2800" baseline="-25000">
                    <a:latin typeface="Times New Roman" pitchFamily="18" charset="0"/>
                  </a:rPr>
                  <a:t>原</a:t>
                </a:r>
                <a:r>
                  <a:rPr lang="zh-CN" altLang="en-US" sz="32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691215" name="Line 15"/>
              <p:cNvSpPr>
                <a:spLocks noChangeShapeType="1"/>
              </p:cNvSpPr>
              <p:nvPr/>
            </p:nvSpPr>
            <p:spPr bwMode="auto">
              <a:xfrm>
                <a:off x="4560" y="21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1216" name="Text Box 16"/>
            <p:cNvSpPr txBox="1">
              <a:spLocks noChangeArrowheads="1"/>
            </p:cNvSpPr>
            <p:nvPr/>
          </p:nvSpPr>
          <p:spPr bwMode="auto">
            <a:xfrm>
              <a:off x="4523" y="17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？</a:t>
              </a:r>
            </a:p>
          </p:txBody>
        </p:sp>
      </p:grpSp>
      <p:sp>
        <p:nvSpPr>
          <p:cNvPr id="691217" name="Text Box 17"/>
          <p:cNvSpPr txBox="1">
            <a:spLocks noChangeArrowheads="1"/>
          </p:cNvSpPr>
          <p:nvPr/>
        </p:nvSpPr>
        <p:spPr bwMode="auto">
          <a:xfrm>
            <a:off x="2463800" y="2163763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</a:p>
        </p:txBody>
      </p:sp>
      <p:sp>
        <p:nvSpPr>
          <p:cNvPr id="691218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050925" y="868363"/>
            <a:ext cx="6721475" cy="1235075"/>
            <a:chOff x="662" y="547"/>
            <a:chExt cx="4234" cy="778"/>
          </a:xfrm>
        </p:grpSpPr>
        <p:sp>
          <p:nvSpPr>
            <p:cNvPr id="691220" name="Text Box 20"/>
            <p:cNvSpPr txBox="1">
              <a:spLocks noChangeArrowheads="1"/>
            </p:cNvSpPr>
            <p:nvPr/>
          </p:nvSpPr>
          <p:spPr bwMode="auto">
            <a:xfrm>
              <a:off x="662" y="547"/>
              <a:ext cx="42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例 6.5    已知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0.0001</a:t>
              </a:r>
            </a:p>
          </p:txBody>
        </p:sp>
        <p:sp>
          <p:nvSpPr>
            <p:cNvPr id="691221" name="Text Box 21"/>
            <p:cNvSpPr txBox="1">
              <a:spLocks noChangeArrowheads="1"/>
            </p:cNvSpPr>
            <p:nvPr/>
          </p:nvSpPr>
          <p:spPr bwMode="auto">
            <a:xfrm>
              <a:off x="1584" y="960"/>
              <a:ext cx="15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endParaRPr lang="zh-CN" altLang="en-US" sz="3200" i="1">
                <a:latin typeface="Times New Roman" pitchFamily="18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232525" y="4267200"/>
            <a:ext cx="2754313" cy="579438"/>
            <a:chOff x="3926" y="2688"/>
            <a:chExt cx="1735" cy="365"/>
          </a:xfrm>
        </p:grpSpPr>
        <p:sp>
          <p:nvSpPr>
            <p:cNvPr id="691223" name="Text Box 23"/>
            <p:cNvSpPr txBox="1">
              <a:spLocks noChangeArrowheads="1"/>
            </p:cNvSpPr>
            <p:nvPr/>
          </p:nvSpPr>
          <p:spPr bwMode="auto">
            <a:xfrm>
              <a:off x="3926" y="2688"/>
              <a:ext cx="17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∴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=   0.1111</a:t>
              </a:r>
            </a:p>
          </p:txBody>
        </p:sp>
        <p:sp>
          <p:nvSpPr>
            <p:cNvPr id="691224" name="Rectangle 24"/>
            <p:cNvSpPr>
              <a:spLocks noChangeArrowheads="1"/>
            </p:cNvSpPr>
            <p:nvPr/>
          </p:nvSpPr>
          <p:spPr bwMode="auto">
            <a:xfrm>
              <a:off x="4676" y="2689"/>
              <a:ext cx="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–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895600" y="6115050"/>
            <a:ext cx="1838325" cy="579438"/>
            <a:chOff x="1824" y="3852"/>
            <a:chExt cx="1158" cy="365"/>
          </a:xfrm>
        </p:grpSpPr>
        <p:sp>
          <p:nvSpPr>
            <p:cNvPr id="691226" name="Text Box 26"/>
            <p:cNvSpPr txBox="1">
              <a:spLocks noChangeArrowheads="1"/>
            </p:cNvSpPr>
            <p:nvPr/>
          </p:nvSpPr>
          <p:spPr bwMode="auto">
            <a:xfrm>
              <a:off x="1824" y="3852"/>
              <a:ext cx="11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  0.1111</a:t>
              </a:r>
            </a:p>
          </p:txBody>
        </p:sp>
        <p:sp>
          <p:nvSpPr>
            <p:cNvPr id="691227" name="Rectangle 27"/>
            <p:cNvSpPr>
              <a:spLocks noChangeArrowheads="1"/>
            </p:cNvSpPr>
            <p:nvPr/>
          </p:nvSpPr>
          <p:spPr bwMode="auto">
            <a:xfrm>
              <a:off x="1994" y="3858"/>
              <a:ext cx="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–</a:t>
              </a:r>
            </a:p>
          </p:txBody>
        </p:sp>
      </p:grpSp>
      <p:sp>
        <p:nvSpPr>
          <p:cNvPr id="691228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autoUpdateAnimBg="0"/>
      <p:bldP spid="691204" grpId="0" autoUpdateAnimBg="0"/>
      <p:bldP spid="691205" grpId="0" autoUpdateAnimBg="0"/>
      <p:bldP spid="691206" grpId="0" autoUpdateAnimBg="0"/>
      <p:bldP spid="691207" grpId="0" autoUpdateAnimBg="0"/>
      <p:bldP spid="691208" grpId="0" autoUpdateAnimBg="0"/>
      <p:bldP spid="69121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1328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6.7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066800" y="194945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1997075" y="2681288"/>
            <a:ext cx="3336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– 2</a:t>
            </a:r>
            <a:r>
              <a:rPr lang="zh-CN" altLang="en-US" sz="3200" baseline="40000">
                <a:latin typeface="Times New Roman" pitchFamily="18" charset="0"/>
              </a:rPr>
              <a:t>4+1</a:t>
            </a:r>
            <a:r>
              <a:rPr lang="zh-CN" altLang="en-US" sz="3200">
                <a:latin typeface="Times New Roman" pitchFamily="18" charset="0"/>
              </a:rPr>
              <a:t> 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2301875" y="3413125"/>
            <a:ext cx="3260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1,1110 – 100000</a:t>
            </a: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6092825" y="2681288"/>
            <a:ext cx="2554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 = 1,0010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5056188"/>
            <a:ext cx="7934325" cy="1420812"/>
            <a:chOff x="768" y="3185"/>
            <a:chExt cx="4774" cy="895"/>
          </a:xfrm>
        </p:grpSpPr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768" y="3185"/>
              <a:ext cx="47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当真值为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 </a:t>
              </a:r>
              <a:r>
                <a:rPr lang="zh-CN" altLang="en-US" sz="3200">
                  <a:latin typeface="Times New Roman" pitchFamily="18" charset="0"/>
                </a:rPr>
                <a:t>时，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 </a:t>
              </a:r>
              <a:r>
                <a:rPr lang="zh-CN" altLang="en-US" sz="3200">
                  <a:latin typeface="Times New Roman" pitchFamily="18" charset="0"/>
                </a:rPr>
                <a:t>可用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补码除符号位外</a:t>
              </a: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768" y="3715"/>
              <a:ext cx="28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每位取反，末位加 1 求得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96000" y="1782763"/>
            <a:ext cx="2517775" cy="746125"/>
            <a:chOff x="3840" y="1123"/>
            <a:chExt cx="1586" cy="470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3840" y="1228"/>
              <a:ext cx="1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 baseline="-25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     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32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92236" name="Line 12"/>
            <p:cNvSpPr>
              <a:spLocks noChangeShapeType="1"/>
            </p:cNvSpPr>
            <p:nvPr/>
          </p:nvSpPr>
          <p:spPr bwMode="auto">
            <a:xfrm>
              <a:off x="4501" y="14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464" y="1123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？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07125" y="3413125"/>
            <a:ext cx="2347913" cy="579438"/>
            <a:chOff x="3936" y="2150"/>
            <a:chExt cx="1479" cy="365"/>
          </a:xfrm>
        </p:grpSpPr>
        <p:sp>
          <p:nvSpPr>
            <p:cNvPr id="692239" name="Text Box 15"/>
            <p:cNvSpPr txBox="1">
              <a:spLocks noChangeArrowheads="1"/>
            </p:cNvSpPr>
            <p:nvPr/>
          </p:nvSpPr>
          <p:spPr bwMode="auto">
            <a:xfrm>
              <a:off x="3936" y="2150"/>
              <a:ext cx="14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∴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0010</a:t>
              </a: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>
              <a:off x="4704" y="23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01875" y="4144963"/>
            <a:ext cx="1533525" cy="579437"/>
            <a:chOff x="1392" y="2611"/>
            <a:chExt cx="966" cy="365"/>
          </a:xfrm>
        </p:grpSpPr>
        <p:sp>
          <p:nvSpPr>
            <p:cNvPr id="692242" name="Text Box 18"/>
            <p:cNvSpPr txBox="1">
              <a:spLocks noChangeArrowheads="1"/>
            </p:cNvSpPr>
            <p:nvPr/>
          </p:nvSpPr>
          <p:spPr bwMode="auto">
            <a:xfrm>
              <a:off x="1392" y="2611"/>
              <a:ext cx="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  0010</a:t>
              </a:r>
            </a:p>
          </p:txBody>
        </p:sp>
        <p:sp>
          <p:nvSpPr>
            <p:cNvPr id="692243" name="Line 19"/>
            <p:cNvSpPr>
              <a:spLocks noChangeShapeType="1"/>
            </p:cNvSpPr>
            <p:nvPr/>
          </p:nvSpPr>
          <p:spPr bwMode="auto">
            <a:xfrm>
              <a:off x="1642" y="27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989138" y="323850"/>
            <a:ext cx="3390900" cy="1320800"/>
            <a:chOff x="1253" y="204"/>
            <a:chExt cx="2136" cy="832"/>
          </a:xfrm>
        </p:grpSpPr>
        <p:sp>
          <p:nvSpPr>
            <p:cNvPr id="692245" name="Text Box 21"/>
            <p:cNvSpPr txBox="1">
              <a:spLocks noChangeArrowheads="1"/>
            </p:cNvSpPr>
            <p:nvPr/>
          </p:nvSpPr>
          <p:spPr bwMode="auto">
            <a:xfrm>
              <a:off x="1296" y="671"/>
              <a:ext cx="5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1253" y="204"/>
              <a:ext cx="21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已知 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32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1,1110</a:t>
              </a:r>
            </a:p>
          </p:txBody>
        </p:sp>
      </p:grpSp>
      <p:sp>
        <p:nvSpPr>
          <p:cNvPr id="692247" name="Text Box 23"/>
          <p:cNvSpPr txBox="1">
            <a:spLocks noChangeArrowheads="1"/>
          </p:cNvSpPr>
          <p:nvPr/>
        </p:nvSpPr>
        <p:spPr bwMode="auto">
          <a:xfrm>
            <a:off x="1989138" y="194945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由定义得</a:t>
            </a:r>
          </a:p>
        </p:txBody>
      </p:sp>
      <p:sp>
        <p:nvSpPr>
          <p:cNvPr id="6922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2249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autoUpdateAnimBg="0"/>
      <p:bldP spid="692228" grpId="0" autoUpdateAnimBg="0"/>
      <p:bldP spid="692229" grpId="0" autoUpdateAnimBg="0"/>
      <p:bldP spid="692230" grpId="0" autoUpdateAnimBg="0"/>
      <p:bldP spid="69224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1447800" y="9413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真值</a:t>
            </a:r>
            <a:endParaRPr lang="zh-CN" altLang="en-US" sz="32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4479925" y="1603375"/>
            <a:ext cx="207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0, 1000110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4479925" y="2076450"/>
            <a:ext cx="207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1, 0111010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5102225" y="2547938"/>
            <a:ext cx="141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0.1110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102225" y="3019425"/>
            <a:ext cx="163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1.0010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5102225" y="34909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5102225" y="3962400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102225" y="4433888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1.0000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6902450" y="1603375"/>
            <a:ext cx="224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0,1000110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6902450" y="2076450"/>
            <a:ext cx="199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1,1000110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7435850" y="2547938"/>
            <a:ext cx="145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0.1110</a:t>
            </a:r>
          </a:p>
        </p:txBody>
      </p:sp>
      <p:sp>
        <p:nvSpPr>
          <p:cNvPr id="693261" name="Text Box 13"/>
          <p:cNvSpPr txBox="1">
            <a:spLocks noChangeArrowheads="1"/>
          </p:cNvSpPr>
          <p:nvPr/>
        </p:nvSpPr>
        <p:spPr bwMode="auto">
          <a:xfrm>
            <a:off x="7435850" y="3019425"/>
            <a:ext cx="170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1.1110</a:t>
            </a:r>
          </a:p>
        </p:txBody>
      </p:sp>
      <p:sp>
        <p:nvSpPr>
          <p:cNvPr id="693262" name="Text Box 14"/>
          <p:cNvSpPr txBox="1">
            <a:spLocks noChangeArrowheads="1"/>
          </p:cNvSpPr>
          <p:nvPr/>
        </p:nvSpPr>
        <p:spPr bwMode="auto">
          <a:xfrm>
            <a:off x="7435850" y="3490913"/>
            <a:ext cx="145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63" name="Text Box 15"/>
          <p:cNvSpPr txBox="1">
            <a:spLocks noChangeArrowheads="1"/>
          </p:cNvSpPr>
          <p:nvPr/>
        </p:nvSpPr>
        <p:spPr bwMode="auto">
          <a:xfrm>
            <a:off x="7435850" y="3962400"/>
            <a:ext cx="145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1.0000</a:t>
            </a:r>
          </a:p>
        </p:txBody>
      </p:sp>
      <p:sp>
        <p:nvSpPr>
          <p:cNvPr id="693264" name="Text Box 16"/>
          <p:cNvSpPr txBox="1">
            <a:spLocks noChangeArrowheads="1"/>
          </p:cNvSpPr>
          <p:nvPr/>
        </p:nvSpPr>
        <p:spPr bwMode="auto">
          <a:xfrm>
            <a:off x="7200900" y="446405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不能表示</a:t>
            </a:r>
          </a:p>
        </p:txBody>
      </p:sp>
      <p:sp>
        <p:nvSpPr>
          <p:cNvPr id="693265" name="Text Box 17"/>
          <p:cNvSpPr txBox="1">
            <a:spLocks noChangeArrowheads="1"/>
          </p:cNvSpPr>
          <p:nvPr/>
        </p:nvSpPr>
        <p:spPr bwMode="auto">
          <a:xfrm>
            <a:off x="269875" y="196850"/>
            <a:ext cx="171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练习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93266" name="Text Box 18"/>
          <p:cNvSpPr txBox="1">
            <a:spLocks noChangeArrowheads="1"/>
          </p:cNvSpPr>
          <p:nvPr/>
        </p:nvSpPr>
        <p:spPr bwMode="auto">
          <a:xfrm>
            <a:off x="1600200" y="307975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求下列真值的补码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19200" y="6186488"/>
            <a:ext cx="7467600" cy="519112"/>
            <a:chOff x="768" y="3897"/>
            <a:chExt cx="4704" cy="327"/>
          </a:xfrm>
        </p:grpSpPr>
        <p:sp>
          <p:nvSpPr>
            <p:cNvPr id="693268" name="Text Box 20"/>
            <p:cNvSpPr txBox="1">
              <a:spLocks noChangeArrowheads="1"/>
            </p:cNvSpPr>
            <p:nvPr/>
          </p:nvSpPr>
          <p:spPr bwMode="auto">
            <a:xfrm>
              <a:off x="768" y="3897"/>
              <a:ext cx="47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itchFamily="18" charset="0"/>
                </a:rPr>
                <a:t>[  1]</a:t>
              </a:r>
              <a:r>
                <a:rPr lang="zh-CN" altLang="en-US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 dirty="0">
                  <a:latin typeface="Times New Roman" pitchFamily="18" charset="0"/>
                </a:rPr>
                <a:t> = 2 + 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 = 10.0000    1.0000 =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1.0000</a:t>
              </a:r>
            </a:p>
          </p:txBody>
        </p:sp>
        <p:sp>
          <p:nvSpPr>
            <p:cNvPr id="693269" name="Line 21"/>
            <p:cNvSpPr>
              <a:spLocks noChangeShapeType="1"/>
            </p:cNvSpPr>
            <p:nvPr/>
          </p:nvSpPr>
          <p:spPr bwMode="auto">
            <a:xfrm>
              <a:off x="912" y="408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>
              <a:off x="3072" y="40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029200" y="3578225"/>
            <a:ext cx="1295400" cy="842963"/>
            <a:chOff x="3168" y="2254"/>
            <a:chExt cx="816" cy="531"/>
          </a:xfrm>
        </p:grpSpPr>
        <p:sp>
          <p:nvSpPr>
            <p:cNvPr id="693272" name="AutoShape 24"/>
            <p:cNvSpPr>
              <a:spLocks noChangeArrowheads="1"/>
            </p:cNvSpPr>
            <p:nvPr/>
          </p:nvSpPr>
          <p:spPr bwMode="auto">
            <a:xfrm>
              <a:off x="3168" y="2254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73" name="AutoShape 25"/>
            <p:cNvSpPr>
              <a:spLocks noChangeArrowheads="1"/>
            </p:cNvSpPr>
            <p:nvPr/>
          </p:nvSpPr>
          <p:spPr bwMode="auto">
            <a:xfrm>
              <a:off x="3168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95400" y="3582988"/>
            <a:ext cx="1295400" cy="838200"/>
            <a:chOff x="816" y="2257"/>
            <a:chExt cx="816" cy="528"/>
          </a:xfrm>
        </p:grpSpPr>
        <p:sp>
          <p:nvSpPr>
            <p:cNvPr id="693275" name="AutoShape 27"/>
            <p:cNvSpPr>
              <a:spLocks noChangeArrowheads="1"/>
            </p:cNvSpPr>
            <p:nvPr/>
          </p:nvSpPr>
          <p:spPr bwMode="auto">
            <a:xfrm>
              <a:off x="816" y="2257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76" name="AutoShape 28"/>
            <p:cNvSpPr>
              <a:spLocks noChangeArrowheads="1"/>
            </p:cNvSpPr>
            <p:nvPr/>
          </p:nvSpPr>
          <p:spPr bwMode="auto">
            <a:xfrm>
              <a:off x="816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590800" y="3497263"/>
            <a:ext cx="2365375" cy="519112"/>
            <a:chOff x="1632" y="2442"/>
            <a:chExt cx="1490" cy="327"/>
          </a:xfrm>
        </p:grpSpPr>
        <p:sp>
          <p:nvSpPr>
            <p:cNvPr id="693278" name="Text Box 30"/>
            <p:cNvSpPr txBox="1">
              <a:spLocks noChangeArrowheads="1"/>
            </p:cNvSpPr>
            <p:nvPr/>
          </p:nvSpPr>
          <p:spPr bwMode="auto">
            <a:xfrm>
              <a:off x="1632" y="2442"/>
              <a:ext cx="14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[+ 0]</a:t>
              </a:r>
              <a:r>
                <a:rPr lang="zh-CN" altLang="en-US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 = [   0]</a:t>
              </a:r>
              <a:r>
                <a:rPr lang="zh-CN" altLang="en-US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693279" name="Line 31"/>
            <p:cNvSpPr>
              <a:spLocks noChangeShapeType="1"/>
            </p:cNvSpPr>
            <p:nvPr/>
          </p:nvSpPr>
          <p:spPr bwMode="auto">
            <a:xfrm>
              <a:off x="2592" y="2618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93280" name="Text Box 32"/>
          <p:cNvSpPr txBox="1">
            <a:spLocks noChangeArrowheads="1"/>
          </p:cNvSpPr>
          <p:nvPr/>
        </p:nvSpPr>
        <p:spPr bwMode="auto">
          <a:xfrm>
            <a:off x="685800" y="52720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由小数补码定义</a:t>
            </a:r>
          </a:p>
        </p:txBody>
      </p:sp>
      <p:sp>
        <p:nvSpPr>
          <p:cNvPr id="693281" name="Text Box 33"/>
          <p:cNvSpPr txBox="1">
            <a:spLocks noChangeArrowheads="1"/>
          </p:cNvSpPr>
          <p:nvPr/>
        </p:nvSpPr>
        <p:spPr bwMode="auto">
          <a:xfrm>
            <a:off x="2057400" y="160337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=    1000110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784725" y="941388"/>
            <a:ext cx="3749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[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                [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原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93283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85800" y="1603375"/>
            <a:ext cx="1898650" cy="3349625"/>
            <a:chOff x="432" y="1010"/>
            <a:chExt cx="1196" cy="2110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432" y="1010"/>
              <a:ext cx="1196" cy="2110"/>
              <a:chOff x="432" y="1010"/>
              <a:chExt cx="1196" cy="2110"/>
            </a:xfrm>
          </p:grpSpPr>
          <p:sp>
            <p:nvSpPr>
              <p:cNvPr id="693286" name="Text Box 38"/>
              <p:cNvSpPr txBox="1">
                <a:spLocks noChangeArrowheads="1"/>
              </p:cNvSpPr>
              <p:nvPr/>
            </p:nvSpPr>
            <p:spPr bwMode="auto">
              <a:xfrm>
                <a:off x="432" y="1010"/>
                <a:ext cx="8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+70</a:t>
                </a:r>
              </a:p>
            </p:txBody>
          </p:sp>
          <p:sp>
            <p:nvSpPr>
              <p:cNvPr id="693287" name="Text Box 39"/>
              <p:cNvSpPr txBox="1">
                <a:spLocks noChangeArrowheads="1"/>
              </p:cNvSpPr>
              <p:nvPr/>
            </p:nvSpPr>
            <p:spPr bwMode="auto">
              <a:xfrm>
                <a:off x="432" y="1605"/>
                <a:ext cx="11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0.1110</a:t>
                </a:r>
              </a:p>
            </p:txBody>
          </p:sp>
          <p:sp>
            <p:nvSpPr>
              <p:cNvPr id="693288" name="Text Box 40"/>
              <p:cNvSpPr txBox="1">
                <a:spLocks noChangeArrowheads="1"/>
              </p:cNvSpPr>
              <p:nvPr/>
            </p:nvSpPr>
            <p:spPr bwMode="auto">
              <a:xfrm>
                <a:off x="432" y="2199"/>
                <a:ext cx="11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 dirty="0">
                    <a:latin typeface="Times New Roman" pitchFamily="18" charset="0"/>
                  </a:rPr>
                  <a:t>x</a:t>
                </a:r>
                <a:r>
                  <a:rPr lang="en-US" altLang="zh-CN" sz="2800" dirty="0">
                    <a:latin typeface="Times New Roman" pitchFamily="18" charset="0"/>
                  </a:rPr>
                  <a:t> =   0.0000</a:t>
                </a:r>
              </a:p>
            </p:txBody>
          </p:sp>
          <p:sp>
            <p:nvSpPr>
              <p:cNvPr id="693289" name="Text Box 41"/>
              <p:cNvSpPr txBox="1">
                <a:spLocks noChangeArrowheads="1"/>
              </p:cNvSpPr>
              <p:nvPr/>
            </p:nvSpPr>
            <p:spPr bwMode="auto">
              <a:xfrm>
                <a:off x="432" y="1308"/>
                <a:ext cx="80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70</a:t>
                </a:r>
              </a:p>
            </p:txBody>
          </p: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432" y="1902"/>
                <a:ext cx="1196" cy="327"/>
                <a:chOff x="432" y="1902"/>
                <a:chExt cx="1196" cy="327"/>
              </a:xfrm>
            </p:grpSpPr>
            <p:sp>
              <p:nvSpPr>
                <p:cNvPr id="6932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2" y="1902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0.1110</a:t>
                  </a:r>
                </a:p>
              </p:txBody>
            </p:sp>
            <p:sp>
              <p:nvSpPr>
                <p:cNvPr id="693292" name="Line 44"/>
                <p:cNvSpPr>
                  <a:spLocks noChangeShapeType="1"/>
                </p:cNvSpPr>
                <p:nvPr/>
              </p:nvSpPr>
              <p:spPr bwMode="auto">
                <a:xfrm>
                  <a:off x="816" y="20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432" y="2496"/>
                <a:ext cx="1196" cy="327"/>
                <a:chOff x="432" y="2496"/>
                <a:chExt cx="1196" cy="327"/>
              </a:xfrm>
            </p:grpSpPr>
            <p:sp>
              <p:nvSpPr>
                <p:cNvPr id="6932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2" y="2496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0.0000</a:t>
                  </a:r>
                </a:p>
              </p:txBody>
            </p:sp>
            <p:sp>
              <p:nvSpPr>
                <p:cNvPr id="693295" name="Line 47"/>
                <p:cNvSpPr>
                  <a:spLocks noChangeShapeType="1"/>
                </p:cNvSpPr>
                <p:nvPr/>
              </p:nvSpPr>
              <p:spPr bwMode="auto">
                <a:xfrm>
                  <a:off x="816" y="26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432" y="2793"/>
                <a:ext cx="1196" cy="327"/>
                <a:chOff x="432" y="2793"/>
                <a:chExt cx="1196" cy="327"/>
              </a:xfrm>
            </p:grpSpPr>
            <p:sp>
              <p:nvSpPr>
                <p:cNvPr id="6932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32" y="2793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1.0000</a:t>
                  </a:r>
                </a:p>
              </p:txBody>
            </p:sp>
            <p:sp>
              <p:nvSpPr>
                <p:cNvPr id="693298" name="Line 50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93299" name="Line 51"/>
            <p:cNvSpPr>
              <a:spLocks noChangeShapeType="1"/>
            </p:cNvSpPr>
            <p:nvPr/>
          </p:nvSpPr>
          <p:spPr bwMode="auto">
            <a:xfrm>
              <a:off x="816" y="14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2057400" y="2057400"/>
            <a:ext cx="2438400" cy="519113"/>
            <a:chOff x="1296" y="1296"/>
            <a:chExt cx="1536" cy="327"/>
          </a:xfrm>
        </p:grpSpPr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1296" y="1296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=    1000110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93302" name="Line 54"/>
            <p:cNvSpPr>
              <a:spLocks noChangeShapeType="1"/>
            </p:cNvSpPr>
            <p:nvPr/>
          </p:nvSpPr>
          <p:spPr bwMode="auto">
            <a:xfrm>
              <a:off x="1565" y="14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590925" y="5029200"/>
            <a:ext cx="6315075" cy="1020763"/>
            <a:chOff x="2262" y="3168"/>
            <a:chExt cx="3978" cy="643"/>
          </a:xfrm>
        </p:grpSpPr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2262" y="3168"/>
              <a:ext cx="3978" cy="643"/>
              <a:chOff x="2118" y="3168"/>
              <a:chExt cx="3978" cy="643"/>
            </a:xfrm>
          </p:grpSpPr>
          <p:sp>
            <p:nvSpPr>
              <p:cNvPr id="693305" name="Text Box 57"/>
              <p:cNvSpPr txBox="1">
                <a:spLocks noChangeArrowheads="1"/>
              </p:cNvSpPr>
              <p:nvPr/>
            </p:nvSpPr>
            <p:spPr bwMode="auto">
              <a:xfrm>
                <a:off x="2118" y="3360"/>
                <a:ext cx="6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r>
                  <a:rPr lang="zh-CN" altLang="en-US" sz="2400">
                    <a:latin typeface="Times New Roman" pitchFamily="18" charset="0"/>
                  </a:rPr>
                  <a:t> = </a:t>
                </a:r>
              </a:p>
            </p:txBody>
          </p:sp>
          <p:sp>
            <p:nvSpPr>
              <p:cNvPr id="693306" name="Text Box 58"/>
              <p:cNvSpPr txBox="1">
                <a:spLocks noChangeArrowheads="1"/>
              </p:cNvSpPr>
              <p:nvPr/>
            </p:nvSpPr>
            <p:spPr bwMode="auto">
              <a:xfrm>
                <a:off x="2826" y="3168"/>
                <a:ext cx="23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            </a:t>
                </a:r>
                <a:r>
                  <a:rPr lang="en-US" altLang="zh-CN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1 </a:t>
                </a:r>
                <a:r>
                  <a:rPr lang="en-US" altLang="zh-CN" sz="2000">
                    <a:latin typeface="Times New Roman" pitchFamily="18" charset="0"/>
                  </a:rPr>
                  <a:t>＞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≥</a:t>
                </a:r>
                <a:r>
                  <a:rPr lang="en-US" altLang="zh-CN" sz="2400">
                    <a:latin typeface="Times New Roman" pitchFamily="18" charset="0"/>
                  </a:rPr>
                  <a:t>   0</a:t>
                </a:r>
              </a:p>
            </p:txBody>
          </p:sp>
          <p:sp>
            <p:nvSpPr>
              <p:cNvPr id="693307" name="Text Box 59"/>
              <p:cNvSpPr txBox="1">
                <a:spLocks noChangeArrowheads="1"/>
              </p:cNvSpPr>
              <p:nvPr/>
            </p:nvSpPr>
            <p:spPr bwMode="auto">
              <a:xfrm>
                <a:off x="2832" y="3523"/>
                <a:ext cx="32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2+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       0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＞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≥</a:t>
                </a:r>
                <a:r>
                  <a:rPr lang="en-US" altLang="zh-CN" sz="2400">
                    <a:latin typeface="Times New Roman" pitchFamily="18" charset="0"/>
                  </a:rPr>
                  <a:t>   1（mod 2）</a:t>
                </a:r>
              </a:p>
            </p:txBody>
          </p:sp>
          <p:sp>
            <p:nvSpPr>
              <p:cNvPr id="693308" name="AutoShape 60"/>
              <p:cNvSpPr>
                <a:spLocks/>
              </p:cNvSpPr>
              <p:nvPr/>
            </p:nvSpPr>
            <p:spPr bwMode="auto">
              <a:xfrm>
                <a:off x="2739" y="3264"/>
                <a:ext cx="99" cy="514"/>
              </a:xfrm>
              <a:prstGeom prst="leftBrace">
                <a:avLst>
                  <a:gd name="adj1" fmla="val 4326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10" y="367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3310" name="AutoShape 6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9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autoUpdateAnimBg="0"/>
      <p:bldP spid="693251" grpId="0" autoUpdateAnimBg="0"/>
      <p:bldP spid="693252" grpId="0" autoUpdateAnimBg="0"/>
      <p:bldP spid="693253" grpId="0" autoUpdateAnimBg="0"/>
      <p:bldP spid="693254" grpId="0" autoUpdateAnimBg="0"/>
      <p:bldP spid="693256" grpId="0" autoUpdateAnimBg="0"/>
      <p:bldP spid="693257" grpId="0" autoUpdateAnimBg="0"/>
      <p:bldP spid="693258" grpId="0" autoUpdateAnimBg="0"/>
      <p:bldP spid="693259" grpId="0" autoUpdateAnimBg="0"/>
      <p:bldP spid="693260" grpId="0" autoUpdateAnimBg="0"/>
      <p:bldP spid="693261" grpId="0" autoUpdateAnimBg="0"/>
      <p:bldP spid="693262" grpId="0" autoUpdateAnimBg="0"/>
      <p:bldP spid="693263" grpId="0" autoUpdateAnimBg="0"/>
      <p:bldP spid="693264" grpId="0" autoUpdateAnimBg="0"/>
      <p:bldP spid="693266" grpId="0" autoUpdateAnimBg="0"/>
      <p:bldP spid="693280" grpId="0" autoUpdateAnimBg="0"/>
      <p:bldP spid="693281" grpId="0" autoUpdateAnimBg="0"/>
      <p:bldP spid="69328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323850" y="1968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反码表示法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781050" y="933450"/>
            <a:ext cx="253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定义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1270000" y="15240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2060575"/>
            <a:ext cx="9215437" cy="1235075"/>
            <a:chOff x="295" y="1298"/>
            <a:chExt cx="5805" cy="778"/>
          </a:xfrm>
        </p:grpSpPr>
        <p:sp>
          <p:nvSpPr>
            <p:cNvPr id="694278" name="Text Box 6"/>
            <p:cNvSpPr txBox="1">
              <a:spLocks noChangeArrowheads="1"/>
            </p:cNvSpPr>
            <p:nvPr/>
          </p:nvSpPr>
          <p:spPr bwMode="auto">
            <a:xfrm>
              <a:off x="295" y="1538"/>
              <a:ext cx="17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94279" name="Text Box 7"/>
            <p:cNvSpPr txBox="1">
              <a:spLocks noChangeArrowheads="1"/>
            </p:cNvSpPr>
            <p:nvPr/>
          </p:nvSpPr>
          <p:spPr bwMode="auto">
            <a:xfrm>
              <a:off x="1142" y="1298"/>
              <a:ext cx="3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0，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   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＞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≥ 0</a:t>
              </a:r>
            </a:p>
          </p:txBody>
        </p:sp>
        <p:sp>
          <p:nvSpPr>
            <p:cNvPr id="694280" name="Text Box 8"/>
            <p:cNvSpPr txBox="1">
              <a:spLocks noChangeArrowheads="1"/>
            </p:cNvSpPr>
            <p:nvPr/>
          </p:nvSpPr>
          <p:spPr bwMode="auto">
            <a:xfrm>
              <a:off x="1152" y="1749"/>
              <a:ext cx="4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 – 1)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0  ≥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＞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（mod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 baseline="30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1）</a:t>
              </a:r>
              <a:endParaRPr lang="en-US" altLang="zh-CN" sz="2800" baseline="30000">
                <a:latin typeface="Times New Roman" pitchFamily="18" charset="0"/>
              </a:endParaRPr>
            </a:p>
          </p:txBody>
        </p:sp>
        <p:sp>
          <p:nvSpPr>
            <p:cNvPr id="694281" name="AutoShape 9"/>
            <p:cNvSpPr>
              <a:spLocks/>
            </p:cNvSpPr>
            <p:nvPr/>
          </p:nvSpPr>
          <p:spPr bwMode="auto">
            <a:xfrm>
              <a:off x="1008" y="1404"/>
              <a:ext cx="103" cy="632"/>
            </a:xfrm>
            <a:prstGeom prst="leftBrace">
              <a:avLst>
                <a:gd name="adj1" fmla="val 511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2" name="Line 10"/>
            <p:cNvSpPr>
              <a:spLocks noChangeShapeType="1"/>
            </p:cNvSpPr>
            <p:nvPr/>
          </p:nvSpPr>
          <p:spPr bwMode="auto">
            <a:xfrm>
              <a:off x="3600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4283" name="Line 11"/>
            <p:cNvSpPr>
              <a:spLocks noChangeShapeType="1"/>
            </p:cNvSpPr>
            <p:nvPr/>
          </p:nvSpPr>
          <p:spPr bwMode="auto">
            <a:xfrm>
              <a:off x="5040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4284" name="Text Box 12"/>
          <p:cNvSpPr txBox="1">
            <a:spLocks noChangeArrowheads="1"/>
          </p:cNvSpPr>
          <p:nvPr/>
        </p:nvSpPr>
        <p:spPr bwMode="auto">
          <a:xfrm>
            <a:off x="492125" y="3914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1787525" y="3886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1400">
                <a:latin typeface="Times New Roman" pitchFamily="18" charset="0"/>
              </a:rPr>
              <a:t> 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+1101</a:t>
            </a:r>
          </a:p>
        </p:txBody>
      </p:sp>
      <p:sp>
        <p:nvSpPr>
          <p:cNvPr id="694286" name="Text Box 14"/>
          <p:cNvSpPr txBox="1">
            <a:spLocks noChangeArrowheads="1"/>
          </p:cNvSpPr>
          <p:nvPr/>
        </p:nvSpPr>
        <p:spPr bwMode="auto">
          <a:xfrm>
            <a:off x="1238250" y="4495800"/>
            <a:ext cx="2554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反</a:t>
            </a:r>
            <a:r>
              <a:rPr lang="zh-CN" altLang="en-US" sz="3200">
                <a:latin typeface="Times New Roman" pitchFamily="18" charset="0"/>
              </a:rPr>
              <a:t> = 0,1101 </a:t>
            </a:r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5280025" y="5573713"/>
            <a:ext cx="163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1,0010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978400" y="3886200"/>
            <a:ext cx="1838325" cy="579438"/>
            <a:chOff x="3258" y="2448"/>
            <a:chExt cx="1158" cy="365"/>
          </a:xfrm>
        </p:grpSpPr>
        <p:sp>
          <p:nvSpPr>
            <p:cNvPr id="694289" name="Text Box 17"/>
            <p:cNvSpPr txBox="1">
              <a:spLocks noChangeArrowheads="1"/>
            </p:cNvSpPr>
            <p:nvPr/>
          </p:nvSpPr>
          <p:spPr bwMode="auto">
            <a:xfrm>
              <a:off x="3258" y="2448"/>
              <a:ext cx="11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1101</a:t>
              </a:r>
            </a:p>
          </p:txBody>
        </p:sp>
        <p:sp>
          <p:nvSpPr>
            <p:cNvPr id="694290" name="Line 18"/>
            <p:cNvSpPr>
              <a:spLocks noChangeShapeType="1"/>
            </p:cNvSpPr>
            <p:nvPr/>
          </p:nvSpPr>
          <p:spPr bwMode="auto">
            <a:xfrm>
              <a:off x="3696" y="264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448175" y="4495800"/>
            <a:ext cx="3954463" cy="579438"/>
            <a:chOff x="2901" y="2928"/>
            <a:chExt cx="2491" cy="365"/>
          </a:xfrm>
        </p:grpSpPr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2901" y="2928"/>
              <a:ext cx="24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反</a:t>
              </a:r>
              <a:r>
                <a:rPr lang="zh-CN" altLang="en-US" sz="3200">
                  <a:latin typeface="Times New Roman" pitchFamily="18" charset="0"/>
                </a:rPr>
                <a:t> = (2</a:t>
              </a:r>
              <a:r>
                <a:rPr lang="zh-CN" altLang="en-US" sz="3200" baseline="45000">
                  <a:latin typeface="Times New Roman" pitchFamily="18" charset="0"/>
                </a:rPr>
                <a:t>4+1</a:t>
              </a:r>
              <a:r>
                <a:rPr lang="zh-CN" altLang="en-US" sz="3200">
                  <a:latin typeface="Times New Roman" pitchFamily="18" charset="0"/>
                </a:rPr>
                <a:t>   1)   1101 </a:t>
              </a:r>
            </a:p>
          </p:txBody>
        </p:sp>
        <p:sp>
          <p:nvSpPr>
            <p:cNvPr id="694293" name="Line 21"/>
            <p:cNvSpPr>
              <a:spLocks noChangeShapeType="1"/>
            </p:cNvSpPr>
            <p:nvPr/>
          </p:nvSpPr>
          <p:spPr bwMode="auto">
            <a:xfrm>
              <a:off x="4224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4294" name="Line 22"/>
            <p:cNvSpPr>
              <a:spLocks noChangeShapeType="1"/>
            </p:cNvSpPr>
            <p:nvPr/>
          </p:nvSpPr>
          <p:spPr bwMode="auto">
            <a:xfrm>
              <a:off x="4608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280025" y="5029200"/>
            <a:ext cx="2651125" cy="579438"/>
            <a:chOff x="3466" y="3401"/>
            <a:chExt cx="1670" cy="365"/>
          </a:xfrm>
        </p:grpSpPr>
        <p:sp>
          <p:nvSpPr>
            <p:cNvPr id="694296" name="Text Box 24"/>
            <p:cNvSpPr txBox="1">
              <a:spLocks noChangeArrowheads="1"/>
            </p:cNvSpPr>
            <p:nvPr/>
          </p:nvSpPr>
          <p:spPr bwMode="auto">
            <a:xfrm>
              <a:off x="3466" y="3401"/>
              <a:ext cx="16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   1101</a:t>
              </a: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4415" y="36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254125" y="5583238"/>
            <a:ext cx="2481263" cy="969962"/>
            <a:chOff x="790" y="3517"/>
            <a:chExt cx="1563" cy="611"/>
          </a:xfrm>
        </p:grpSpPr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790" y="3517"/>
              <a:ext cx="156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逗号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790" y="3840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94301" name="Line 29"/>
          <p:cNvSpPr>
            <a:spLocks noChangeShapeType="1"/>
          </p:cNvSpPr>
          <p:nvPr/>
        </p:nvSpPr>
        <p:spPr bwMode="auto">
          <a:xfrm flipV="1">
            <a:off x="2744788" y="502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4302" name="Freeform 30"/>
          <p:cNvSpPr>
            <a:spLocks/>
          </p:cNvSpPr>
          <p:nvPr/>
        </p:nvSpPr>
        <p:spPr bwMode="auto">
          <a:xfrm>
            <a:off x="3779838" y="6116638"/>
            <a:ext cx="2171700" cy="265112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536" y="144"/>
              </a:cxn>
              <a:cxn ang="0">
                <a:pos x="1536" y="0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4303" name="Text Box 31"/>
          <p:cNvSpPr txBox="1">
            <a:spLocks noChangeArrowheads="1"/>
          </p:cNvSpPr>
          <p:nvPr/>
        </p:nvSpPr>
        <p:spPr bwMode="auto">
          <a:xfrm>
            <a:off x="492125" y="3341688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为真值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94304" name="Text Box 32"/>
          <p:cNvSpPr txBox="1">
            <a:spLocks noChangeArrowheads="1"/>
          </p:cNvSpPr>
          <p:nvPr/>
        </p:nvSpPr>
        <p:spPr bwMode="auto">
          <a:xfrm>
            <a:off x="3311525" y="3341688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为整数的位数</a:t>
            </a:r>
          </a:p>
        </p:txBody>
      </p:sp>
      <p:sp>
        <p:nvSpPr>
          <p:cNvPr id="694305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4306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9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69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autoUpdateAnimBg="0"/>
      <p:bldP spid="694276" grpId="0" autoUpdateAnimBg="0"/>
      <p:bldP spid="694284" grpId="0" autoUpdateAnimBg="0"/>
      <p:bldP spid="694285" grpId="0" autoUpdateAnimBg="0"/>
      <p:bldP spid="694286" grpId="0" autoUpdateAnimBg="0"/>
      <p:bldP spid="694287" grpId="0" autoUpdateAnimBg="0"/>
      <p:bldP spid="694301" grpId="0" animBg="1"/>
      <p:bldP spid="694302" grpId="0" animBg="1"/>
      <p:bldP spid="694303" grpId="0" autoUpdateAnimBg="0"/>
      <p:bldP spid="6943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1941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1565275" y="3576638"/>
            <a:ext cx="3078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+ 0.1101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1066800" y="4262438"/>
            <a:ext cx="314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反</a:t>
            </a:r>
            <a:r>
              <a:rPr lang="zh-CN" altLang="en-US" sz="3200">
                <a:latin typeface="Times New Roman" pitchFamily="18" charset="0"/>
              </a:rPr>
              <a:t> =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0.1101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3546475"/>
            <a:ext cx="2143125" cy="579438"/>
            <a:chOff x="3216" y="2234"/>
            <a:chExt cx="1350" cy="365"/>
          </a:xfrm>
        </p:grpSpPr>
        <p:sp>
          <p:nvSpPr>
            <p:cNvPr id="695302" name="Text Box 6"/>
            <p:cNvSpPr txBox="1">
              <a:spLocks noChangeArrowheads="1"/>
            </p:cNvSpPr>
            <p:nvPr/>
          </p:nvSpPr>
          <p:spPr bwMode="auto">
            <a:xfrm>
              <a:off x="3216" y="2234"/>
              <a:ext cx="1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0.1010</a:t>
              </a:r>
            </a:p>
          </p:txBody>
        </p:sp>
        <p:sp>
          <p:nvSpPr>
            <p:cNvPr id="695303" name="Line 7"/>
            <p:cNvSpPr>
              <a:spLocks noChangeShapeType="1"/>
            </p:cNvSpPr>
            <p:nvPr/>
          </p:nvSpPr>
          <p:spPr bwMode="auto">
            <a:xfrm>
              <a:off x="3648" y="24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4262438"/>
            <a:ext cx="4572000" cy="579437"/>
            <a:chOff x="2880" y="2685"/>
            <a:chExt cx="2880" cy="365"/>
          </a:xfrm>
        </p:grpSpPr>
        <p:sp>
          <p:nvSpPr>
            <p:cNvPr id="695305" name="Text Box 9"/>
            <p:cNvSpPr txBox="1">
              <a:spLocks noChangeArrowheads="1"/>
            </p:cNvSpPr>
            <p:nvPr/>
          </p:nvSpPr>
          <p:spPr bwMode="auto">
            <a:xfrm>
              <a:off x="2880" y="2685"/>
              <a:ext cx="28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反</a:t>
              </a:r>
              <a:r>
                <a:rPr lang="zh-CN" altLang="en-US" sz="3200">
                  <a:latin typeface="Times New Roman" pitchFamily="18" charset="0"/>
                </a:rPr>
                <a:t> = (2  2</a:t>
              </a:r>
              <a:r>
                <a:rPr lang="zh-CN" altLang="en-US" sz="2800" baseline="40000">
                  <a:latin typeface="Times New Roman" pitchFamily="18" charset="0"/>
                </a:rPr>
                <a:t>-4</a:t>
              </a:r>
              <a:r>
                <a:rPr lang="zh-CN" altLang="en-US" sz="3200">
                  <a:latin typeface="Times New Roman" pitchFamily="18" charset="0"/>
                </a:rPr>
                <a:t>)  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zh-CN" altLang="en-US" sz="3200">
                  <a:latin typeface="Times New Roman" pitchFamily="18" charset="0"/>
                </a:rPr>
                <a:t>0.1010</a:t>
              </a:r>
            </a:p>
          </p:txBody>
        </p:sp>
        <p:sp>
          <p:nvSpPr>
            <p:cNvPr id="695306" name="Line 10"/>
            <p:cNvSpPr>
              <a:spLocks noChangeShapeType="1"/>
            </p:cNvSpPr>
            <p:nvPr/>
          </p:nvSpPr>
          <p:spPr bwMode="auto">
            <a:xfrm>
              <a:off x="3915" y="287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5307" name="Line 11"/>
            <p:cNvSpPr>
              <a:spLocks noChangeShapeType="1"/>
            </p:cNvSpPr>
            <p:nvPr/>
          </p:nvSpPr>
          <p:spPr bwMode="auto">
            <a:xfrm>
              <a:off x="4425" y="287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10200" y="4953000"/>
            <a:ext cx="3733800" cy="579438"/>
            <a:chOff x="3408" y="3120"/>
            <a:chExt cx="2352" cy="365"/>
          </a:xfrm>
        </p:grpSpPr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3408" y="3120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1.1111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0.1010</a:t>
              </a:r>
            </a:p>
          </p:txBody>
        </p:sp>
        <p:sp>
          <p:nvSpPr>
            <p:cNvPr id="695310" name="Line 14"/>
            <p:cNvSpPr>
              <a:spLocks noChangeShapeType="1"/>
            </p:cNvSpPr>
            <p:nvPr/>
          </p:nvSpPr>
          <p:spPr bwMode="auto">
            <a:xfrm>
              <a:off x="4425" y="33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5311" name="Text Box 15"/>
          <p:cNvSpPr txBox="1">
            <a:spLocks noChangeArrowheads="1"/>
          </p:cNvSpPr>
          <p:nvPr/>
        </p:nvSpPr>
        <p:spPr bwMode="auto">
          <a:xfrm>
            <a:off x="5410200" y="55626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1.0101</a:t>
            </a:r>
          </a:p>
        </p:txBody>
      </p:sp>
      <p:sp>
        <p:nvSpPr>
          <p:cNvPr id="695312" name="Text Box 16"/>
          <p:cNvSpPr txBox="1">
            <a:spLocks noChangeArrowheads="1"/>
          </p:cNvSpPr>
          <p:nvPr/>
        </p:nvSpPr>
        <p:spPr bwMode="auto">
          <a:xfrm>
            <a:off x="762000" y="31527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2000" y="1066800"/>
            <a:ext cx="8382000" cy="1235075"/>
            <a:chOff x="480" y="854"/>
            <a:chExt cx="5280" cy="778"/>
          </a:xfrm>
        </p:grpSpPr>
        <p:sp>
          <p:nvSpPr>
            <p:cNvPr id="695314" name="Text Box 18"/>
            <p:cNvSpPr txBox="1">
              <a:spLocks noChangeArrowheads="1"/>
            </p:cNvSpPr>
            <p:nvPr/>
          </p:nvSpPr>
          <p:spPr bwMode="auto">
            <a:xfrm>
              <a:off x="480" y="1094"/>
              <a:ext cx="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95315" name="Text Box 19"/>
            <p:cNvSpPr txBox="1">
              <a:spLocks noChangeArrowheads="1"/>
            </p:cNvSpPr>
            <p:nvPr/>
          </p:nvSpPr>
          <p:spPr bwMode="auto">
            <a:xfrm>
              <a:off x="1344" y="854"/>
              <a:ext cx="32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            1 ＞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 0</a:t>
              </a:r>
            </a:p>
          </p:txBody>
        </p:sp>
        <p:sp>
          <p:nvSpPr>
            <p:cNvPr id="695316" name="Text Box 20"/>
            <p:cNvSpPr txBox="1">
              <a:spLocks noChangeArrowheads="1"/>
            </p:cNvSpPr>
            <p:nvPr/>
          </p:nvSpPr>
          <p:spPr bwMode="auto">
            <a:xfrm>
              <a:off x="1354" y="1305"/>
              <a:ext cx="44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( 2</a:t>
              </a:r>
              <a:r>
                <a:rPr lang="en-US" altLang="zh-CN" sz="2800" dirty="0">
                  <a:latin typeface="Times New Roman" pitchFamily="18" charset="0"/>
                </a:rPr>
                <a:t> – 2</a:t>
              </a:r>
              <a:r>
                <a:rPr lang="en-US" altLang="zh-CN" sz="2800" baseline="40000" dirty="0">
                  <a:latin typeface="Times New Roman" pitchFamily="18" charset="0"/>
                </a:rPr>
                <a:t>-</a:t>
              </a:r>
              <a:r>
                <a:rPr lang="en-US" altLang="zh-CN" sz="2800" i="1" baseline="40000" dirty="0">
                  <a:latin typeface="Times New Roman" pitchFamily="18" charset="0"/>
                </a:rPr>
                <a:t>n</a:t>
              </a:r>
              <a:r>
                <a:rPr lang="en-US" altLang="zh-CN" sz="2800" dirty="0">
                  <a:latin typeface="Times New Roman" pitchFamily="18" charset="0"/>
                </a:rPr>
                <a:t>) +</a:t>
              </a:r>
              <a:r>
                <a:rPr lang="en-US" altLang="zh-CN" sz="2800" i="1" dirty="0">
                  <a:latin typeface="Times New Roman" pitchFamily="18" charset="0"/>
                </a:rPr>
                <a:t> x</a:t>
              </a:r>
              <a:r>
                <a:rPr lang="en-US" altLang="zh-CN" sz="2800" dirty="0">
                  <a:latin typeface="Times New Roman" pitchFamily="18" charset="0"/>
                </a:rPr>
                <a:t>      0 ≥ 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 ＞  1（mod 2   2</a:t>
              </a:r>
              <a:r>
                <a:rPr lang="en-US" altLang="zh-CN" sz="2800" baseline="40000" dirty="0">
                  <a:latin typeface="Times New Roman" pitchFamily="18" charset="0"/>
                </a:rPr>
                <a:t>-</a:t>
              </a:r>
              <a:r>
                <a:rPr lang="en-US" altLang="zh-CN" sz="2800" i="1" baseline="40000" dirty="0">
                  <a:latin typeface="Times New Roman" pitchFamily="18" charset="0"/>
                </a:rPr>
                <a:t>n</a:t>
              </a:r>
              <a:r>
                <a:rPr lang="en-US" altLang="zh-CN" sz="2800" dirty="0">
                  <a:latin typeface="Times New Roman" pitchFamily="18" charset="0"/>
                </a:rPr>
                <a:t>）</a:t>
              </a:r>
              <a:endParaRPr lang="en-US" altLang="zh-CN" sz="2800" baseline="30000" dirty="0">
                <a:latin typeface="Times New Roman" pitchFamily="18" charset="0"/>
              </a:endParaRPr>
            </a:p>
          </p:txBody>
        </p:sp>
        <p:sp>
          <p:nvSpPr>
            <p:cNvPr id="695317" name="AutoShape 21"/>
            <p:cNvSpPr>
              <a:spLocks/>
            </p:cNvSpPr>
            <p:nvPr/>
          </p:nvSpPr>
          <p:spPr bwMode="auto">
            <a:xfrm>
              <a:off x="1200" y="960"/>
              <a:ext cx="151" cy="632"/>
            </a:xfrm>
            <a:prstGeom prst="leftBrace">
              <a:avLst>
                <a:gd name="adj1" fmla="val 3487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8" name="Line 22"/>
            <p:cNvSpPr>
              <a:spLocks noChangeShapeType="1"/>
            </p:cNvSpPr>
            <p:nvPr/>
          </p:nvSpPr>
          <p:spPr bwMode="auto">
            <a:xfrm>
              <a:off x="4725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>
              <a:off x="3645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447800" y="5583238"/>
            <a:ext cx="2787650" cy="969962"/>
            <a:chOff x="912" y="3517"/>
            <a:chExt cx="1756" cy="611"/>
          </a:xfrm>
        </p:grpSpPr>
        <p:sp>
          <p:nvSpPr>
            <p:cNvPr id="695321" name="Text Box 25"/>
            <p:cNvSpPr txBox="1">
              <a:spLocks noChangeArrowheads="1"/>
            </p:cNvSpPr>
            <p:nvPr/>
          </p:nvSpPr>
          <p:spPr bwMode="auto">
            <a:xfrm>
              <a:off x="912" y="3517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小数点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</p:txBody>
        </p:sp>
        <p:sp>
          <p:nvSpPr>
            <p:cNvPr id="695322" name="Text Box 26"/>
            <p:cNvSpPr txBox="1">
              <a:spLocks noChangeArrowheads="1"/>
            </p:cNvSpPr>
            <p:nvPr/>
          </p:nvSpPr>
          <p:spPr bwMode="auto">
            <a:xfrm>
              <a:off x="912" y="3840"/>
              <a:ext cx="1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95323" name="Line 27"/>
          <p:cNvSpPr>
            <a:spLocks noChangeShapeType="1"/>
          </p:cNvSpPr>
          <p:nvPr/>
        </p:nvSpPr>
        <p:spPr bwMode="auto">
          <a:xfrm flipV="1">
            <a:off x="2895600" y="47513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24" name="Freeform 28"/>
          <p:cNvSpPr>
            <a:spLocks/>
          </p:cNvSpPr>
          <p:nvPr/>
        </p:nvSpPr>
        <p:spPr bwMode="auto">
          <a:xfrm>
            <a:off x="3851275" y="6096000"/>
            <a:ext cx="2244725" cy="2127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536" y="144"/>
              </a:cxn>
              <a:cxn ang="0">
                <a:pos x="1536" y="0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25" name="Text Box 29"/>
          <p:cNvSpPr txBox="1">
            <a:spLocks noChangeArrowheads="1"/>
          </p:cNvSpPr>
          <p:nvPr/>
        </p:nvSpPr>
        <p:spPr bwMode="auto">
          <a:xfrm>
            <a:off x="762000" y="2514600"/>
            <a:ext cx="697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</a:p>
        </p:txBody>
      </p:sp>
      <p:sp>
        <p:nvSpPr>
          <p:cNvPr id="695326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5327" name="Text Box 31"/>
          <p:cNvSpPr txBox="1">
            <a:spLocks noChangeArrowheads="1"/>
          </p:cNvSpPr>
          <p:nvPr/>
        </p:nvSpPr>
        <p:spPr bwMode="auto">
          <a:xfrm>
            <a:off x="2700338" y="2492375"/>
            <a:ext cx="697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 </a:t>
            </a:r>
            <a:r>
              <a:rPr lang="zh-CN" altLang="en-US" sz="2800">
                <a:latin typeface="Times New Roman" pitchFamily="18" charset="0"/>
              </a:rPr>
              <a:t>为小数的位数</a:t>
            </a:r>
          </a:p>
        </p:txBody>
      </p:sp>
      <p:sp>
        <p:nvSpPr>
          <p:cNvPr id="695328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6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autoUpdateAnimBg="0"/>
      <p:bldP spid="695300" grpId="0" autoUpdateAnimBg="0"/>
      <p:bldP spid="695312" grpId="0" autoUpdateAnimBg="0"/>
      <p:bldP spid="695323" grpId="0" animBg="1"/>
      <p:bldP spid="695324" grpId="0" animBg="1"/>
      <p:bldP spid="695325" grpId="0" autoUpdateAnimBg="0"/>
      <p:bldP spid="69532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228600" y="20796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举例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539750" y="4076700"/>
            <a:ext cx="471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 6.10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求 0 的反码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981200" y="4573588"/>
            <a:ext cx="316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</a:t>
            </a:r>
            <a:r>
              <a:rPr lang="en-US" altLang="zh-CN" sz="1000">
                <a:latin typeface="Times New Roman" pitchFamily="18" charset="0"/>
              </a:rPr>
              <a:t>  </a:t>
            </a:r>
            <a:r>
              <a:rPr lang="en-US" altLang="zh-CN" sz="2800">
                <a:latin typeface="Times New Roman" pitchFamily="18" charset="0"/>
              </a:rPr>
              <a:t>0.0000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4905375" y="4573588"/>
            <a:ext cx="4238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[+0.0000]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= 0.0000</a:t>
            </a:r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930275" y="45735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533400" y="55816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同理，对于整数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3579813" y="5581650"/>
            <a:ext cx="293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[+0]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= 0,0000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533400" y="2133600"/>
            <a:ext cx="749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例6.9       已知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1,1110     求 </a:t>
            </a:r>
            <a:r>
              <a:rPr lang="en-US" altLang="zh-CN" sz="2800" i="1">
                <a:latin typeface="Times New Roman" pitchFamily="18" charset="0"/>
              </a:rPr>
              <a:t>x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533400" y="904875"/>
            <a:ext cx="706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例6.8       已知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0,1110     求 </a:t>
            </a:r>
            <a:r>
              <a:rPr lang="en-US" altLang="zh-CN" sz="2800" i="1">
                <a:latin typeface="Times New Roman" pitchFamily="18" charset="0"/>
              </a:rPr>
              <a:t>x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930275" y="26384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32" name="Text Box 12"/>
          <p:cNvSpPr txBox="1">
            <a:spLocks noChangeArrowheads="1"/>
          </p:cNvSpPr>
          <p:nvPr/>
        </p:nvSpPr>
        <p:spPr bwMode="auto">
          <a:xfrm>
            <a:off x="1981200" y="1409700"/>
            <a:ext cx="489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由定义得     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+ 1110</a:t>
            </a:r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930275" y="14097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34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10050" y="3141663"/>
            <a:ext cx="3241675" cy="519112"/>
            <a:chOff x="2652" y="1979"/>
            <a:chExt cx="2042" cy="327"/>
          </a:xfrm>
        </p:grpSpPr>
        <p:sp>
          <p:nvSpPr>
            <p:cNvPr id="696336" name="Text Box 16"/>
            <p:cNvSpPr txBox="1">
              <a:spLocks noChangeArrowheads="1"/>
            </p:cNvSpPr>
            <p:nvPr/>
          </p:nvSpPr>
          <p:spPr bwMode="auto">
            <a:xfrm>
              <a:off x="2652" y="1979"/>
              <a:ext cx="2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1,1110  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11111</a:t>
              </a:r>
            </a:p>
          </p:txBody>
        </p:sp>
        <p:sp>
          <p:nvSpPr>
            <p:cNvPr id="696337" name="Line 17"/>
            <p:cNvSpPr>
              <a:spLocks noChangeShapeType="1"/>
            </p:cNvSpPr>
            <p:nvPr/>
          </p:nvSpPr>
          <p:spPr bwMode="auto">
            <a:xfrm>
              <a:off x="3567" y="216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10050" y="3646488"/>
            <a:ext cx="1454150" cy="519112"/>
            <a:chOff x="2652" y="2297"/>
            <a:chExt cx="916" cy="327"/>
          </a:xfrm>
        </p:grpSpPr>
        <p:sp>
          <p:nvSpPr>
            <p:cNvPr id="696339" name="Text Box 19"/>
            <p:cNvSpPr txBox="1">
              <a:spLocks noChangeArrowheads="1"/>
            </p:cNvSpPr>
            <p:nvPr/>
          </p:nvSpPr>
          <p:spPr bwMode="auto">
            <a:xfrm>
              <a:off x="2652" y="2297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 0001</a:t>
              </a:r>
            </a:p>
          </p:txBody>
        </p:sp>
        <p:sp>
          <p:nvSpPr>
            <p:cNvPr id="696340" name="Line 20"/>
            <p:cNvSpPr>
              <a:spLocks noChangeShapeType="1"/>
            </p:cNvSpPr>
            <p:nvPr/>
          </p:nvSpPr>
          <p:spPr bwMode="auto">
            <a:xfrm>
              <a:off x="2920" y="246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81200" y="2638425"/>
            <a:ext cx="6781800" cy="519113"/>
            <a:chOff x="1248" y="1662"/>
            <a:chExt cx="4272" cy="327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248" y="1662"/>
              <a:ext cx="4272" cy="327"/>
              <a:chOff x="1248" y="1662"/>
              <a:chExt cx="4272" cy="327"/>
            </a:xfrm>
          </p:grpSpPr>
          <p:sp>
            <p:nvSpPr>
              <p:cNvPr id="696343" name="Text Box 23"/>
              <p:cNvSpPr txBox="1">
                <a:spLocks noChangeArrowheads="1"/>
              </p:cNvSpPr>
              <p:nvPr/>
            </p:nvSpPr>
            <p:spPr bwMode="auto">
              <a:xfrm>
                <a:off x="1248" y="1662"/>
                <a:ext cx="17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由定义得</a:t>
                </a:r>
              </a:p>
            </p:txBody>
          </p:sp>
          <p:sp>
            <p:nvSpPr>
              <p:cNvPr id="696344" name="Text Box 24"/>
              <p:cNvSpPr txBox="1">
                <a:spLocks noChangeArrowheads="1"/>
              </p:cNvSpPr>
              <p:nvPr/>
            </p:nvSpPr>
            <p:spPr bwMode="auto">
              <a:xfrm>
                <a:off x="2496" y="1662"/>
                <a:ext cx="30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[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反 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   (2</a:t>
                </a:r>
                <a:r>
                  <a:rPr lang="zh-CN" altLang="en-US" sz="2800" baseline="40000">
                    <a:latin typeface="Times New Roman" pitchFamily="18" charset="0"/>
                    <a:cs typeface="Times New Roman" pitchFamily="18" charset="0"/>
                  </a:rPr>
                  <a:t>4+1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    1)</a:t>
                </a:r>
              </a:p>
            </p:txBody>
          </p:sp>
        </p:grpSp>
        <p:sp>
          <p:nvSpPr>
            <p:cNvPr id="696345" name="Line 25"/>
            <p:cNvSpPr>
              <a:spLocks noChangeShapeType="1"/>
            </p:cNvSpPr>
            <p:nvPr/>
          </p:nvSpPr>
          <p:spPr bwMode="auto">
            <a:xfrm>
              <a:off x="4002" y="18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346" name="Line 26"/>
            <p:cNvSpPr>
              <a:spLocks noChangeShapeType="1"/>
            </p:cNvSpPr>
            <p:nvPr/>
          </p:nvSpPr>
          <p:spPr bwMode="auto">
            <a:xfrm>
              <a:off x="3367" y="18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438400" y="5076825"/>
            <a:ext cx="2205038" cy="519113"/>
            <a:chOff x="1536" y="3198"/>
            <a:chExt cx="1389" cy="327"/>
          </a:xfrm>
        </p:grpSpPr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1536" y="3198"/>
              <a:ext cx="13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0.0000</a:t>
              </a:r>
            </a:p>
          </p:txBody>
        </p:sp>
        <p:sp>
          <p:nvSpPr>
            <p:cNvPr id="696349" name="Line 29"/>
            <p:cNvSpPr>
              <a:spLocks noChangeShapeType="1"/>
            </p:cNvSpPr>
            <p:nvPr/>
          </p:nvSpPr>
          <p:spPr bwMode="auto">
            <a:xfrm>
              <a:off x="1949" y="337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897438" y="5076825"/>
            <a:ext cx="3865562" cy="519113"/>
            <a:chOff x="3085" y="3198"/>
            <a:chExt cx="2435" cy="327"/>
          </a:xfrm>
        </p:grpSpPr>
        <p:sp>
          <p:nvSpPr>
            <p:cNvPr id="696351" name="Text Box 31"/>
            <p:cNvSpPr txBox="1">
              <a:spLocks noChangeArrowheads="1"/>
            </p:cNvSpPr>
            <p:nvPr/>
          </p:nvSpPr>
          <p:spPr bwMode="auto">
            <a:xfrm>
              <a:off x="3085" y="3198"/>
              <a:ext cx="24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0.0000]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= 1.1111</a:t>
              </a:r>
            </a:p>
          </p:txBody>
        </p:sp>
        <p:sp>
          <p:nvSpPr>
            <p:cNvPr id="696352" name="Line 32"/>
            <p:cNvSpPr>
              <a:spLocks noChangeShapeType="1"/>
            </p:cNvSpPr>
            <p:nvPr/>
          </p:nvSpPr>
          <p:spPr bwMode="auto">
            <a:xfrm>
              <a:off x="3231" y="337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15038" y="5581650"/>
            <a:ext cx="2824162" cy="519113"/>
            <a:chOff x="3789" y="3516"/>
            <a:chExt cx="1779" cy="327"/>
          </a:xfrm>
        </p:grpSpPr>
        <p:sp>
          <p:nvSpPr>
            <p:cNvPr id="696354" name="Text Box 34"/>
            <p:cNvSpPr txBox="1">
              <a:spLocks noChangeArrowheads="1"/>
            </p:cNvSpPr>
            <p:nvPr/>
          </p:nvSpPr>
          <p:spPr bwMode="auto">
            <a:xfrm>
              <a:off x="3789" y="3516"/>
              <a:ext cx="17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  0]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= 1,1111</a:t>
              </a:r>
            </a:p>
          </p:txBody>
        </p:sp>
        <p:sp>
          <p:nvSpPr>
            <p:cNvPr id="696355" name="Line 35"/>
            <p:cNvSpPr>
              <a:spLocks noChangeShapeType="1"/>
            </p:cNvSpPr>
            <p:nvPr/>
          </p:nvSpPr>
          <p:spPr bwMode="auto">
            <a:xfrm>
              <a:off x="3947" y="36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514600" y="6161088"/>
            <a:ext cx="3929063" cy="519112"/>
            <a:chOff x="1584" y="3881"/>
            <a:chExt cx="2475" cy="327"/>
          </a:xfrm>
        </p:grpSpPr>
        <p:sp>
          <p:nvSpPr>
            <p:cNvPr id="696357" name="Text Box 37"/>
            <p:cNvSpPr txBox="1">
              <a:spLocks noChangeArrowheads="1"/>
            </p:cNvSpPr>
            <p:nvPr/>
          </p:nvSpPr>
          <p:spPr bwMode="auto">
            <a:xfrm>
              <a:off x="1584" y="3881"/>
              <a:ext cx="24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∴   [+ 0]</a:t>
              </a:r>
              <a:r>
                <a:rPr lang="zh-CN" altLang="en-US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反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 ≠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[   0]</a:t>
              </a:r>
              <a:r>
                <a:rPr lang="zh-CN" altLang="en-US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反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96358" name="Line 38"/>
            <p:cNvSpPr>
              <a:spLocks noChangeShapeType="1"/>
            </p:cNvSpPr>
            <p:nvPr/>
          </p:nvSpPr>
          <p:spPr bwMode="auto">
            <a:xfrm>
              <a:off x="2970" y="405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6359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autoUpdateAnimBg="0"/>
      <p:bldP spid="696324" grpId="0" autoUpdateAnimBg="0"/>
      <p:bldP spid="696325" grpId="0" autoUpdateAnimBg="0"/>
      <p:bldP spid="696326" grpId="0" autoUpdateAnimBg="0"/>
      <p:bldP spid="696327" grpId="0" autoUpdateAnimBg="0"/>
      <p:bldP spid="696328" grpId="0" autoUpdateAnimBg="0"/>
      <p:bldP spid="696329" grpId="0" autoUpdateAnimBg="0"/>
      <p:bldP spid="696330" grpId="0" autoUpdateAnimBg="0"/>
      <p:bldP spid="696331" grpId="0" autoUpdateAnimBg="0"/>
      <p:bldP spid="696332" grpId="0" autoUpdateAnimBg="0"/>
      <p:bldP spid="69633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304800" y="404813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三种机器数的小结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838200" y="3059113"/>
            <a:ext cx="5965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对于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正数</a:t>
            </a:r>
            <a:r>
              <a:rPr lang="zh-CN" altLang="en-US" sz="3200">
                <a:latin typeface="Times New Roman" pitchFamily="18" charset="0"/>
              </a:rPr>
              <a:t>，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原码 = 补码 = 反码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979863"/>
            <a:ext cx="8305800" cy="1963737"/>
            <a:chOff x="528" y="2507"/>
            <a:chExt cx="5232" cy="1237"/>
          </a:xfrm>
        </p:grpSpPr>
        <p:sp>
          <p:nvSpPr>
            <p:cNvPr id="697349" name="Text Box 5"/>
            <p:cNvSpPr txBox="1">
              <a:spLocks noChangeArrowheads="1"/>
            </p:cNvSpPr>
            <p:nvPr/>
          </p:nvSpPr>
          <p:spPr bwMode="auto">
            <a:xfrm>
              <a:off x="528" y="2507"/>
              <a:ext cx="49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对于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负数 </a:t>
              </a:r>
              <a:r>
                <a:rPr lang="zh-CN" altLang="en-US" sz="3200">
                  <a:latin typeface="Times New Roman" pitchFamily="18" charset="0"/>
                </a:rPr>
                <a:t>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符号位为 1，</a:t>
              </a:r>
              <a:r>
                <a:rPr lang="zh-CN" altLang="en-US" sz="3200">
                  <a:latin typeface="Times New Roman" pitchFamily="18" charset="0"/>
                </a:rPr>
                <a:t>其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774" y="2943"/>
              <a:ext cx="49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原码除符号位外每位取反末位加 1</a:t>
              </a:r>
              <a:r>
                <a:rPr lang="zh-CN" altLang="en-US" sz="3200">
                  <a:latin typeface="Times New Roman" pitchFamily="18" charset="0"/>
                </a:rPr>
                <a:t>     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</a:t>
              </a:r>
            </a:p>
          </p:txBody>
        </p:sp>
        <p:sp>
          <p:nvSpPr>
            <p:cNvPr id="697351" name="Text Box 7"/>
            <p:cNvSpPr txBox="1">
              <a:spLocks noChangeArrowheads="1"/>
            </p:cNvSpPr>
            <p:nvPr/>
          </p:nvSpPr>
          <p:spPr bwMode="auto">
            <a:xfrm>
              <a:off x="774" y="3379"/>
              <a:ext cx="43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原码除符号位外每位取反      反码</a:t>
              </a:r>
            </a:p>
          </p:txBody>
        </p:sp>
        <p:sp>
          <p:nvSpPr>
            <p:cNvPr id="697352" name="Line 8"/>
            <p:cNvSpPr>
              <a:spLocks noChangeShapeType="1"/>
            </p:cNvSpPr>
            <p:nvPr/>
          </p:nvSpPr>
          <p:spPr bwMode="auto">
            <a:xfrm>
              <a:off x="3696" y="3552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53" name="Line 9"/>
            <p:cNvSpPr>
              <a:spLocks noChangeShapeType="1"/>
            </p:cNvSpPr>
            <p:nvPr/>
          </p:nvSpPr>
          <p:spPr bwMode="auto">
            <a:xfrm>
              <a:off x="4656" y="3120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38200" y="1447800"/>
            <a:ext cx="7643813" cy="1270000"/>
            <a:chOff x="528" y="912"/>
            <a:chExt cx="4815" cy="800"/>
          </a:xfrm>
        </p:grpSpPr>
        <p:sp>
          <p:nvSpPr>
            <p:cNvPr id="697355" name="Text Box 11"/>
            <p:cNvSpPr txBox="1">
              <a:spLocks noChangeArrowheads="1"/>
            </p:cNvSpPr>
            <p:nvPr/>
          </p:nvSpPr>
          <p:spPr bwMode="auto">
            <a:xfrm>
              <a:off x="528" y="912"/>
              <a:ext cx="481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最高位</a:t>
              </a:r>
              <a:r>
                <a:rPr lang="zh-CN" altLang="en-US" sz="3200">
                  <a:latin typeface="Times New Roman" pitchFamily="18" charset="0"/>
                </a:rPr>
                <a:t>为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符号位</a:t>
              </a:r>
              <a:r>
                <a:rPr lang="zh-CN" altLang="en-US" sz="3200">
                  <a:latin typeface="Times New Roman" pitchFamily="18" charset="0"/>
                </a:rPr>
                <a:t>，书写上用“,”（整数）</a:t>
              </a:r>
            </a:p>
          </p:txBody>
        </p:sp>
        <p:sp>
          <p:nvSpPr>
            <p:cNvPr id="697356" name="Text Box 12"/>
            <p:cNvSpPr txBox="1">
              <a:spLocks noChangeArrowheads="1"/>
            </p:cNvSpPr>
            <p:nvPr/>
          </p:nvSpPr>
          <p:spPr bwMode="auto">
            <a:xfrm>
              <a:off x="774" y="1347"/>
              <a:ext cx="45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或“.”（小数）将数值部分和符号位隔开</a:t>
              </a:r>
            </a:p>
          </p:txBody>
        </p:sp>
      </p:grpSp>
      <p:sp>
        <p:nvSpPr>
          <p:cNvPr id="697357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7358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457200" y="19685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周期挪用（或周期窃取）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1050925" y="990600"/>
            <a:ext cx="433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访问主存有三种可能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1050925" y="1576388"/>
            <a:ext cx="300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此时不访存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050925" y="2163763"/>
            <a:ext cx="2646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正在访存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050925" y="2751138"/>
            <a:ext cx="4733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与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同时请求访存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95400" y="3338513"/>
            <a:ext cx="558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此时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CPU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将总线控制权让给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DMA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5125" y="4267200"/>
            <a:ext cx="8347075" cy="2133600"/>
            <a:chOff x="230" y="2688"/>
            <a:chExt cx="5258" cy="1344"/>
          </a:xfrm>
        </p:grpSpPr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230" y="2688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主存工作时间</a:t>
              </a:r>
            </a:p>
          </p:txBody>
        </p:sp>
        <p:sp>
          <p:nvSpPr>
            <p:cNvPr id="347146" name="Line 10"/>
            <p:cNvSpPr>
              <a:spLocks noChangeShapeType="1"/>
            </p:cNvSpPr>
            <p:nvPr/>
          </p:nvSpPr>
          <p:spPr bwMode="auto">
            <a:xfrm>
              <a:off x="1392" y="270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47" name="Line 11"/>
            <p:cNvSpPr>
              <a:spLocks noChangeShapeType="1"/>
            </p:cNvSpPr>
            <p:nvPr/>
          </p:nvSpPr>
          <p:spPr bwMode="auto">
            <a:xfrm>
              <a:off x="1392" y="2832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>
              <a:off x="1392" y="2985"/>
              <a:ext cx="0" cy="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49" name="Text Box 13"/>
            <p:cNvSpPr txBox="1">
              <a:spLocks noChangeArrowheads="1"/>
            </p:cNvSpPr>
            <p:nvPr/>
          </p:nvSpPr>
          <p:spPr bwMode="auto">
            <a:xfrm>
              <a:off x="278" y="3062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CPU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347150" name="Text Box 14"/>
            <p:cNvSpPr txBox="1">
              <a:spLocks noChangeArrowheads="1"/>
            </p:cNvSpPr>
            <p:nvPr/>
          </p:nvSpPr>
          <p:spPr bwMode="auto">
            <a:xfrm>
              <a:off x="279" y="3590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DMA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347151" name="Text Box 15"/>
            <p:cNvSpPr txBox="1">
              <a:spLocks noChangeArrowheads="1"/>
            </p:cNvSpPr>
            <p:nvPr/>
          </p:nvSpPr>
          <p:spPr bwMode="auto">
            <a:xfrm>
              <a:off x="5328" y="272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1401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>
              <a:off x="170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54" name="Line 18"/>
            <p:cNvSpPr>
              <a:spLocks noChangeShapeType="1"/>
            </p:cNvSpPr>
            <p:nvPr/>
          </p:nvSpPr>
          <p:spPr bwMode="auto">
            <a:xfrm>
              <a:off x="201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55" name="Line 19"/>
            <p:cNvSpPr>
              <a:spLocks noChangeShapeType="1"/>
            </p:cNvSpPr>
            <p:nvPr/>
          </p:nvSpPr>
          <p:spPr bwMode="auto">
            <a:xfrm>
              <a:off x="2323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>
              <a:off x="2630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>
              <a:off x="2937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58" name="Line 22"/>
            <p:cNvSpPr>
              <a:spLocks noChangeShapeType="1"/>
            </p:cNvSpPr>
            <p:nvPr/>
          </p:nvSpPr>
          <p:spPr bwMode="auto">
            <a:xfrm>
              <a:off x="3244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59" name="Line 23"/>
            <p:cNvSpPr>
              <a:spLocks noChangeShapeType="1"/>
            </p:cNvSpPr>
            <p:nvPr/>
          </p:nvSpPr>
          <p:spPr bwMode="auto">
            <a:xfrm>
              <a:off x="3552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0" name="Line 24"/>
            <p:cNvSpPr>
              <a:spLocks noChangeShapeType="1"/>
            </p:cNvSpPr>
            <p:nvPr/>
          </p:nvSpPr>
          <p:spPr bwMode="auto">
            <a:xfrm>
              <a:off x="3859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1" name="Line 25"/>
            <p:cNvSpPr>
              <a:spLocks noChangeShapeType="1"/>
            </p:cNvSpPr>
            <p:nvPr/>
          </p:nvSpPr>
          <p:spPr bwMode="auto">
            <a:xfrm>
              <a:off x="416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>
              <a:off x="169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3" name="Line 27"/>
            <p:cNvSpPr>
              <a:spLocks noChangeShapeType="1"/>
            </p:cNvSpPr>
            <p:nvPr/>
          </p:nvSpPr>
          <p:spPr bwMode="auto">
            <a:xfrm>
              <a:off x="200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4" name="Line 28"/>
            <p:cNvSpPr>
              <a:spLocks noChangeShapeType="1"/>
            </p:cNvSpPr>
            <p:nvPr/>
          </p:nvSpPr>
          <p:spPr bwMode="auto">
            <a:xfrm>
              <a:off x="2928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5" name="Line 29"/>
            <p:cNvSpPr>
              <a:spLocks noChangeShapeType="1"/>
            </p:cNvSpPr>
            <p:nvPr/>
          </p:nvSpPr>
          <p:spPr bwMode="auto">
            <a:xfrm>
              <a:off x="3235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6" name="Line 30"/>
            <p:cNvSpPr>
              <a:spLocks noChangeShapeType="1"/>
            </p:cNvSpPr>
            <p:nvPr/>
          </p:nvSpPr>
          <p:spPr bwMode="auto">
            <a:xfrm>
              <a:off x="384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7" name="Line 31"/>
            <p:cNvSpPr>
              <a:spLocks noChangeShapeType="1"/>
            </p:cNvSpPr>
            <p:nvPr/>
          </p:nvSpPr>
          <p:spPr bwMode="auto">
            <a:xfrm>
              <a:off x="415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8" name="Line 32"/>
            <p:cNvSpPr>
              <a:spLocks noChangeShapeType="1"/>
            </p:cNvSpPr>
            <p:nvPr/>
          </p:nvSpPr>
          <p:spPr bwMode="auto">
            <a:xfrm>
              <a:off x="2313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69" name="Line 33"/>
            <p:cNvSpPr>
              <a:spLocks noChangeShapeType="1"/>
            </p:cNvSpPr>
            <p:nvPr/>
          </p:nvSpPr>
          <p:spPr bwMode="auto">
            <a:xfrm>
              <a:off x="2620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70" name="Line 34"/>
            <p:cNvSpPr>
              <a:spLocks noChangeShapeType="1"/>
            </p:cNvSpPr>
            <p:nvPr/>
          </p:nvSpPr>
          <p:spPr bwMode="auto">
            <a:xfrm>
              <a:off x="3542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7171" name="Line 35"/>
            <p:cNvSpPr>
              <a:spLocks noChangeShapeType="1"/>
            </p:cNvSpPr>
            <p:nvPr/>
          </p:nvSpPr>
          <p:spPr bwMode="auto">
            <a:xfrm>
              <a:off x="4464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7172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47173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228600" y="182563"/>
            <a:ext cx="1404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例6.11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381250"/>
            <a:ext cx="1420813" cy="4038600"/>
            <a:chOff x="517" y="1212"/>
            <a:chExt cx="895" cy="2544"/>
          </a:xfrm>
        </p:grpSpPr>
        <p:sp>
          <p:nvSpPr>
            <p:cNvPr id="698372" name="Text Box 4"/>
            <p:cNvSpPr txBox="1">
              <a:spLocks noChangeArrowheads="1"/>
            </p:cNvSpPr>
            <p:nvPr/>
          </p:nvSpPr>
          <p:spPr bwMode="auto">
            <a:xfrm>
              <a:off x="517" y="121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00000000</a:t>
              </a:r>
            </a:p>
          </p:txBody>
        </p:sp>
        <p:sp>
          <p:nvSpPr>
            <p:cNvPr id="698373" name="Text Box 5"/>
            <p:cNvSpPr txBox="1">
              <a:spLocks noChangeArrowheads="1"/>
            </p:cNvSpPr>
            <p:nvPr/>
          </p:nvSpPr>
          <p:spPr bwMode="auto">
            <a:xfrm>
              <a:off x="528" y="140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00000001</a:t>
              </a:r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517" y="160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00000010</a:t>
              </a:r>
            </a:p>
          </p:txBody>
        </p:sp>
        <p:sp>
          <p:nvSpPr>
            <p:cNvPr id="698375" name="Text Box 7"/>
            <p:cNvSpPr txBox="1">
              <a:spLocks noChangeArrowheads="1"/>
            </p:cNvSpPr>
            <p:nvPr/>
          </p:nvSpPr>
          <p:spPr bwMode="auto">
            <a:xfrm>
              <a:off x="853" y="187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8376" name="Text Box 8"/>
            <p:cNvSpPr txBox="1">
              <a:spLocks noChangeArrowheads="1"/>
            </p:cNvSpPr>
            <p:nvPr/>
          </p:nvSpPr>
          <p:spPr bwMode="auto">
            <a:xfrm>
              <a:off x="517" y="212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01111111</a:t>
              </a:r>
            </a:p>
          </p:txBody>
        </p:sp>
        <p:sp>
          <p:nvSpPr>
            <p:cNvPr id="698377" name="Text Box 9"/>
            <p:cNvSpPr txBox="1">
              <a:spLocks noChangeArrowheads="1"/>
            </p:cNvSpPr>
            <p:nvPr/>
          </p:nvSpPr>
          <p:spPr bwMode="auto">
            <a:xfrm>
              <a:off x="517" y="231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10000000</a:t>
              </a:r>
            </a:p>
          </p:txBody>
        </p:sp>
        <p:sp>
          <p:nvSpPr>
            <p:cNvPr id="698378" name="Text Box 10"/>
            <p:cNvSpPr txBox="1">
              <a:spLocks noChangeArrowheads="1"/>
            </p:cNvSpPr>
            <p:nvPr/>
          </p:nvSpPr>
          <p:spPr bwMode="auto">
            <a:xfrm>
              <a:off x="517" y="250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10000001</a:t>
              </a:r>
            </a:p>
          </p:txBody>
        </p:sp>
        <p:sp>
          <p:nvSpPr>
            <p:cNvPr id="698379" name="Text Box 11"/>
            <p:cNvSpPr txBox="1">
              <a:spLocks noChangeArrowheads="1"/>
            </p:cNvSpPr>
            <p:nvPr/>
          </p:nvSpPr>
          <p:spPr bwMode="auto">
            <a:xfrm>
              <a:off x="517" y="308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11111101</a:t>
              </a:r>
            </a:p>
          </p:txBody>
        </p:sp>
        <p:sp>
          <p:nvSpPr>
            <p:cNvPr id="698380" name="Text Box 12"/>
            <p:cNvSpPr txBox="1">
              <a:spLocks noChangeArrowheads="1"/>
            </p:cNvSpPr>
            <p:nvPr/>
          </p:nvSpPr>
          <p:spPr bwMode="auto">
            <a:xfrm>
              <a:off x="517" y="327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11111110</a:t>
              </a:r>
            </a:p>
          </p:txBody>
        </p:sp>
        <p:sp>
          <p:nvSpPr>
            <p:cNvPr id="698381" name="Text Box 13"/>
            <p:cNvSpPr txBox="1">
              <a:spLocks noChangeArrowheads="1"/>
            </p:cNvSpPr>
            <p:nvPr/>
          </p:nvSpPr>
          <p:spPr bwMode="auto">
            <a:xfrm>
              <a:off x="517" y="346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11111111</a:t>
              </a:r>
            </a:p>
          </p:txBody>
        </p:sp>
        <p:sp>
          <p:nvSpPr>
            <p:cNvPr id="698382" name="Text Box 14"/>
            <p:cNvSpPr txBox="1">
              <a:spLocks noChangeArrowheads="1"/>
            </p:cNvSpPr>
            <p:nvPr/>
          </p:nvSpPr>
          <p:spPr bwMode="auto">
            <a:xfrm>
              <a:off x="854" y="284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74925" y="4133850"/>
            <a:ext cx="641350" cy="762000"/>
            <a:chOff x="1862" y="2316"/>
            <a:chExt cx="404" cy="480"/>
          </a:xfrm>
        </p:grpSpPr>
        <p:sp>
          <p:nvSpPr>
            <p:cNvPr id="698384" name="Text Box 16"/>
            <p:cNvSpPr txBox="1">
              <a:spLocks noChangeArrowheads="1"/>
            </p:cNvSpPr>
            <p:nvPr/>
          </p:nvSpPr>
          <p:spPr bwMode="auto">
            <a:xfrm>
              <a:off x="1862" y="2316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128</a:t>
              </a:r>
            </a:p>
          </p:txBody>
        </p:sp>
        <p:sp>
          <p:nvSpPr>
            <p:cNvPr id="698385" name="Text Box 17"/>
            <p:cNvSpPr txBox="1">
              <a:spLocks noChangeArrowheads="1"/>
            </p:cNvSpPr>
            <p:nvPr/>
          </p:nvSpPr>
          <p:spPr bwMode="auto">
            <a:xfrm>
              <a:off x="1862" y="250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129</a:t>
              </a:r>
            </a:p>
          </p:txBody>
        </p:sp>
      </p:grpSp>
      <p:sp>
        <p:nvSpPr>
          <p:cNvPr id="698386" name="Text Box 18"/>
          <p:cNvSpPr txBox="1">
            <a:spLocks noChangeArrowheads="1"/>
          </p:cNvSpPr>
          <p:nvPr/>
        </p:nvSpPr>
        <p:spPr bwMode="auto">
          <a:xfrm>
            <a:off x="4419600" y="41338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-0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98387" name="Text Box 19"/>
          <p:cNvSpPr txBox="1">
            <a:spLocks noChangeArrowheads="1"/>
          </p:cNvSpPr>
          <p:nvPr/>
        </p:nvSpPr>
        <p:spPr bwMode="auto">
          <a:xfrm>
            <a:off x="4435475" y="44386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</a:t>
            </a:r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5932488" y="41338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-128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98389" name="Text Box 21"/>
          <p:cNvSpPr txBox="1">
            <a:spLocks noChangeArrowheads="1"/>
          </p:cNvSpPr>
          <p:nvPr/>
        </p:nvSpPr>
        <p:spPr bwMode="auto">
          <a:xfrm>
            <a:off x="5932488" y="44386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-127</a:t>
            </a:r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7462838" y="41338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-127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98391" name="Text Box 23"/>
          <p:cNvSpPr txBox="1">
            <a:spLocks noChangeArrowheads="1"/>
          </p:cNvSpPr>
          <p:nvPr/>
        </p:nvSpPr>
        <p:spPr bwMode="auto">
          <a:xfrm>
            <a:off x="7462838" y="44386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-126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" y="1752600"/>
            <a:ext cx="8382000" cy="4667250"/>
            <a:chOff x="192" y="1104"/>
            <a:chExt cx="5280" cy="2940"/>
          </a:xfrm>
        </p:grpSpPr>
        <p:sp>
          <p:nvSpPr>
            <p:cNvPr id="698393" name="Freeform 25"/>
            <p:cNvSpPr>
              <a:spLocks/>
            </p:cNvSpPr>
            <p:nvPr/>
          </p:nvSpPr>
          <p:spPr bwMode="auto">
            <a:xfrm>
              <a:off x="204" y="1548"/>
              <a:ext cx="52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68" y="1"/>
                </a:cxn>
              </a:cxnLst>
              <a:rect l="0" t="0" r="r" b="b"/>
              <a:pathLst>
                <a:path w="5268" h="1">
                  <a:moveTo>
                    <a:pt x="0" y="0"/>
                  </a:moveTo>
                  <a:lnTo>
                    <a:pt x="5268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92" y="1104"/>
              <a:ext cx="5280" cy="2940"/>
              <a:chOff x="192" y="1104"/>
              <a:chExt cx="5280" cy="2940"/>
            </a:xfrm>
          </p:grpSpPr>
          <p:sp>
            <p:nvSpPr>
              <p:cNvPr id="698395" name="Freeform 27"/>
              <p:cNvSpPr>
                <a:spLocks/>
              </p:cNvSpPr>
              <p:nvPr/>
            </p:nvSpPr>
            <p:spPr bwMode="auto">
              <a:xfrm>
                <a:off x="1248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6" name="Freeform 28"/>
              <p:cNvSpPr>
                <a:spLocks/>
              </p:cNvSpPr>
              <p:nvPr/>
            </p:nvSpPr>
            <p:spPr bwMode="auto">
              <a:xfrm>
                <a:off x="2304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7" name="Freeform 29"/>
              <p:cNvSpPr>
                <a:spLocks/>
              </p:cNvSpPr>
              <p:nvPr/>
            </p:nvSpPr>
            <p:spPr bwMode="auto">
              <a:xfrm>
                <a:off x="3360" y="1116"/>
                <a:ext cx="4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744"/>
                  </a:cxn>
                </a:cxnLst>
                <a:rect l="0" t="0" r="r" b="b"/>
                <a:pathLst>
                  <a:path w="4" h="3744">
                    <a:moveTo>
                      <a:pt x="0" y="0"/>
                    </a:moveTo>
                    <a:lnTo>
                      <a:pt x="4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8" name="Freeform 30"/>
              <p:cNvSpPr>
                <a:spLocks/>
              </p:cNvSpPr>
              <p:nvPr/>
            </p:nvSpPr>
            <p:spPr bwMode="auto">
              <a:xfrm>
                <a:off x="4416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192" y="1104"/>
                <a:ext cx="5280" cy="2940"/>
                <a:chOff x="192" y="1104"/>
                <a:chExt cx="5280" cy="2940"/>
              </a:xfrm>
            </p:grpSpPr>
            <p:sp>
              <p:nvSpPr>
                <p:cNvPr id="6984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0" y="1212"/>
                  <a:ext cx="921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二进制代码</a:t>
                  </a:r>
                </a:p>
              </p:txBody>
            </p:sp>
            <p:sp>
              <p:nvSpPr>
                <p:cNvPr id="6984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44" y="1104"/>
                  <a:ext cx="921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无符号数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对应的真值</a:t>
                  </a:r>
                </a:p>
              </p:txBody>
            </p:sp>
            <p:sp>
              <p:nvSpPr>
                <p:cNvPr id="6984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448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原码对应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86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补码对应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20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反码对应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" y="1116"/>
                  <a:ext cx="5280" cy="29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74925" y="2381250"/>
            <a:ext cx="681038" cy="1905000"/>
            <a:chOff x="1862" y="1212"/>
            <a:chExt cx="429" cy="1200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862" y="1212"/>
              <a:ext cx="404" cy="1200"/>
              <a:chOff x="1862" y="1212"/>
              <a:chExt cx="404" cy="1200"/>
            </a:xfrm>
          </p:grpSpPr>
          <p:sp>
            <p:nvSpPr>
              <p:cNvPr id="698408" name="Text Box 40"/>
              <p:cNvSpPr txBox="1">
                <a:spLocks noChangeArrowheads="1"/>
              </p:cNvSpPr>
              <p:nvPr/>
            </p:nvSpPr>
            <p:spPr bwMode="auto">
              <a:xfrm>
                <a:off x="1948" y="121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98409" name="Text Box 41"/>
              <p:cNvSpPr txBox="1">
                <a:spLocks noChangeArrowheads="1"/>
              </p:cNvSpPr>
              <p:nvPr/>
            </p:nvSpPr>
            <p:spPr bwMode="auto">
              <a:xfrm>
                <a:off x="1948" y="140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98410" name="Text Box 42"/>
              <p:cNvSpPr txBox="1">
                <a:spLocks noChangeArrowheads="1"/>
              </p:cNvSpPr>
              <p:nvPr/>
            </p:nvSpPr>
            <p:spPr bwMode="auto">
              <a:xfrm>
                <a:off x="1948" y="16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98411" name="Text Box 43"/>
              <p:cNvSpPr txBox="1">
                <a:spLocks noChangeArrowheads="1"/>
              </p:cNvSpPr>
              <p:nvPr/>
            </p:nvSpPr>
            <p:spPr bwMode="auto">
              <a:xfrm>
                <a:off x="1862" y="2124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127</a:t>
                </a:r>
              </a:p>
            </p:txBody>
          </p:sp>
        </p:grpSp>
        <p:sp>
          <p:nvSpPr>
            <p:cNvPr id="698412" name="Text Box 44"/>
            <p:cNvSpPr txBox="1">
              <a:spLocks noChangeArrowheads="1"/>
            </p:cNvSpPr>
            <p:nvPr/>
          </p:nvSpPr>
          <p:spPr bwMode="auto">
            <a:xfrm>
              <a:off x="1906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574925" y="4962525"/>
            <a:ext cx="701675" cy="1457325"/>
            <a:chOff x="1862" y="2838"/>
            <a:chExt cx="442" cy="918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1862" y="3084"/>
              <a:ext cx="404" cy="672"/>
              <a:chOff x="1862" y="3084"/>
              <a:chExt cx="404" cy="672"/>
            </a:xfrm>
          </p:grpSpPr>
          <p:sp>
            <p:nvSpPr>
              <p:cNvPr id="698415" name="Text Box 47"/>
              <p:cNvSpPr txBox="1">
                <a:spLocks noChangeArrowheads="1"/>
              </p:cNvSpPr>
              <p:nvPr/>
            </p:nvSpPr>
            <p:spPr bwMode="auto">
              <a:xfrm>
                <a:off x="1862" y="3084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253</a:t>
                </a:r>
              </a:p>
            </p:txBody>
          </p:sp>
          <p:sp>
            <p:nvSpPr>
              <p:cNvPr id="698416" name="Text Box 48"/>
              <p:cNvSpPr txBox="1">
                <a:spLocks noChangeArrowheads="1"/>
              </p:cNvSpPr>
              <p:nvPr/>
            </p:nvSpPr>
            <p:spPr bwMode="auto">
              <a:xfrm>
                <a:off x="1862" y="3276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254</a:t>
                </a:r>
              </a:p>
            </p:txBody>
          </p:sp>
          <p:sp>
            <p:nvSpPr>
              <p:cNvPr id="698417" name="Text Box 49"/>
              <p:cNvSpPr txBox="1">
                <a:spLocks noChangeArrowheads="1"/>
              </p:cNvSpPr>
              <p:nvPr/>
            </p:nvSpPr>
            <p:spPr bwMode="auto">
              <a:xfrm>
                <a:off x="1862" y="3468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255</a:t>
                </a:r>
              </a:p>
            </p:txBody>
          </p:sp>
        </p:grpSp>
        <p:sp>
          <p:nvSpPr>
            <p:cNvPr id="698418" name="Text Box 50"/>
            <p:cNvSpPr txBox="1">
              <a:spLocks noChangeArrowheads="1"/>
            </p:cNvSpPr>
            <p:nvPr/>
          </p:nvSpPr>
          <p:spPr bwMode="auto">
            <a:xfrm>
              <a:off x="1919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191000" y="4962525"/>
            <a:ext cx="854075" cy="1457325"/>
            <a:chOff x="2918" y="2838"/>
            <a:chExt cx="538" cy="918"/>
          </a:xfrm>
        </p:grpSpPr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918" y="3084"/>
              <a:ext cx="468" cy="672"/>
              <a:chOff x="2918" y="3084"/>
              <a:chExt cx="468" cy="672"/>
            </a:xfrm>
          </p:grpSpPr>
          <p:sp>
            <p:nvSpPr>
              <p:cNvPr id="698421" name="Text Box 53"/>
              <p:cNvSpPr txBox="1">
                <a:spLocks noChangeArrowheads="1"/>
              </p:cNvSpPr>
              <p:nvPr/>
            </p:nvSpPr>
            <p:spPr bwMode="auto">
              <a:xfrm>
                <a:off x="2918" y="3084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-125</a:t>
                </a:r>
              </a:p>
            </p:txBody>
          </p:sp>
          <p:sp>
            <p:nvSpPr>
              <p:cNvPr id="698422" name="Text Box 54"/>
              <p:cNvSpPr txBox="1">
                <a:spLocks noChangeArrowheads="1"/>
              </p:cNvSpPr>
              <p:nvPr/>
            </p:nvSpPr>
            <p:spPr bwMode="auto">
              <a:xfrm>
                <a:off x="2918" y="3276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-126</a:t>
                </a:r>
              </a:p>
            </p:txBody>
          </p:sp>
          <p:sp>
            <p:nvSpPr>
              <p:cNvPr id="698423" name="Text Box 55"/>
              <p:cNvSpPr txBox="1">
                <a:spLocks noChangeArrowheads="1"/>
              </p:cNvSpPr>
              <p:nvPr/>
            </p:nvSpPr>
            <p:spPr bwMode="auto">
              <a:xfrm>
                <a:off x="2918" y="3468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-127</a:t>
                </a:r>
              </a:p>
            </p:txBody>
          </p:sp>
        </p:grpSp>
        <p:sp>
          <p:nvSpPr>
            <p:cNvPr id="698424" name="Text Box 56"/>
            <p:cNvSpPr txBox="1">
              <a:spLocks noChangeArrowheads="1"/>
            </p:cNvSpPr>
            <p:nvPr/>
          </p:nvSpPr>
          <p:spPr bwMode="auto">
            <a:xfrm>
              <a:off x="3071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8425" name="Text Box 57"/>
          <p:cNvSpPr txBox="1">
            <a:spLocks noChangeArrowheads="1"/>
          </p:cNvSpPr>
          <p:nvPr/>
        </p:nvSpPr>
        <p:spPr bwMode="auto">
          <a:xfrm>
            <a:off x="6115050" y="53530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-3</a:t>
            </a:r>
          </a:p>
        </p:txBody>
      </p:sp>
      <p:sp>
        <p:nvSpPr>
          <p:cNvPr id="698426" name="Text Box 58"/>
          <p:cNvSpPr txBox="1">
            <a:spLocks noChangeArrowheads="1"/>
          </p:cNvSpPr>
          <p:nvPr/>
        </p:nvSpPr>
        <p:spPr bwMode="auto">
          <a:xfrm>
            <a:off x="6115050" y="56578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-2</a:t>
            </a:r>
          </a:p>
        </p:txBody>
      </p:sp>
      <p:sp>
        <p:nvSpPr>
          <p:cNvPr id="698427" name="Text Box 59"/>
          <p:cNvSpPr txBox="1">
            <a:spLocks noChangeArrowheads="1"/>
          </p:cNvSpPr>
          <p:nvPr/>
        </p:nvSpPr>
        <p:spPr bwMode="auto">
          <a:xfrm>
            <a:off x="6115050" y="59626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</a:t>
            </a:r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6170613" y="4962525"/>
            <a:ext cx="6111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7639050" y="4962525"/>
            <a:ext cx="666750" cy="1457325"/>
            <a:chOff x="4908" y="2838"/>
            <a:chExt cx="420" cy="918"/>
          </a:xfrm>
        </p:grpSpPr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4908" y="3084"/>
              <a:ext cx="276" cy="672"/>
              <a:chOff x="4956" y="3084"/>
              <a:chExt cx="276" cy="672"/>
            </a:xfrm>
          </p:grpSpPr>
          <p:sp>
            <p:nvSpPr>
              <p:cNvPr id="698431" name="Text Box 63"/>
              <p:cNvSpPr txBox="1">
                <a:spLocks noChangeArrowheads="1"/>
              </p:cNvSpPr>
              <p:nvPr/>
            </p:nvSpPr>
            <p:spPr bwMode="auto">
              <a:xfrm>
                <a:off x="4956" y="308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-2</a:t>
                </a:r>
              </a:p>
            </p:txBody>
          </p:sp>
          <p:sp>
            <p:nvSpPr>
              <p:cNvPr id="698432" name="Text Box 64"/>
              <p:cNvSpPr txBox="1">
                <a:spLocks noChangeArrowheads="1"/>
              </p:cNvSpPr>
              <p:nvPr/>
            </p:nvSpPr>
            <p:spPr bwMode="auto">
              <a:xfrm>
                <a:off x="4956" y="327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698433" name="Text Box 65"/>
              <p:cNvSpPr txBox="1">
                <a:spLocks noChangeArrowheads="1"/>
              </p:cNvSpPr>
              <p:nvPr/>
            </p:nvSpPr>
            <p:spPr bwMode="auto">
              <a:xfrm>
                <a:off x="4956" y="346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-0</a:t>
                </a:r>
              </a:p>
            </p:txBody>
          </p:sp>
        </p:grpSp>
        <p:sp>
          <p:nvSpPr>
            <p:cNvPr id="698434" name="Text Box 66"/>
            <p:cNvSpPr txBox="1">
              <a:spLocks noChangeArrowheads="1"/>
            </p:cNvSpPr>
            <p:nvPr/>
          </p:nvSpPr>
          <p:spPr bwMode="auto">
            <a:xfrm>
              <a:off x="4943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5861050" y="2381250"/>
            <a:ext cx="920750" cy="1905000"/>
            <a:chOff x="3692" y="1500"/>
            <a:chExt cx="580" cy="1200"/>
          </a:xfrm>
        </p:grpSpPr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3692" y="1500"/>
              <a:ext cx="513" cy="1200"/>
              <a:chOff x="3692" y="1500"/>
              <a:chExt cx="513" cy="1200"/>
            </a:xfrm>
          </p:grpSpPr>
          <p:sp>
            <p:nvSpPr>
              <p:cNvPr id="698437" name="Text Box 69"/>
              <p:cNvSpPr txBox="1">
                <a:spLocks noChangeArrowheads="1"/>
              </p:cNvSpPr>
              <p:nvPr/>
            </p:nvSpPr>
            <p:spPr bwMode="auto">
              <a:xfrm>
                <a:off x="3772" y="15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38" name="Text Box 70"/>
              <p:cNvSpPr txBox="1">
                <a:spLocks noChangeArrowheads="1"/>
              </p:cNvSpPr>
              <p:nvPr/>
            </p:nvSpPr>
            <p:spPr bwMode="auto">
              <a:xfrm>
                <a:off x="3772" y="1694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39" name="Text Box 71"/>
              <p:cNvSpPr txBox="1">
                <a:spLocks noChangeArrowheads="1"/>
              </p:cNvSpPr>
              <p:nvPr/>
            </p:nvSpPr>
            <p:spPr bwMode="auto">
              <a:xfrm>
                <a:off x="3772" y="1888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40" name="Text Box 72"/>
              <p:cNvSpPr txBox="1">
                <a:spLocks noChangeArrowheads="1"/>
              </p:cNvSpPr>
              <p:nvPr/>
            </p:nvSpPr>
            <p:spPr bwMode="auto">
              <a:xfrm>
                <a:off x="3692" y="2412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41" name="Text Box 73"/>
            <p:cNvSpPr txBox="1">
              <a:spLocks noChangeArrowheads="1"/>
            </p:cNvSpPr>
            <p:nvPr/>
          </p:nvSpPr>
          <p:spPr bwMode="auto">
            <a:xfrm>
              <a:off x="3887" y="2166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7" name="Group 74"/>
          <p:cNvGrpSpPr>
            <a:grpSpLocks/>
          </p:cNvGrpSpPr>
          <p:nvPr/>
        </p:nvGrpSpPr>
        <p:grpSpPr bwMode="auto">
          <a:xfrm>
            <a:off x="7415213" y="2381250"/>
            <a:ext cx="892175" cy="1905000"/>
            <a:chOff x="4767" y="1212"/>
            <a:chExt cx="562" cy="1200"/>
          </a:xfrm>
        </p:grpSpPr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4767" y="1212"/>
              <a:ext cx="513" cy="1200"/>
              <a:chOff x="4767" y="1212"/>
              <a:chExt cx="513" cy="1200"/>
            </a:xfrm>
          </p:grpSpPr>
          <p:sp>
            <p:nvSpPr>
              <p:cNvPr id="698444" name="Text Box 76"/>
              <p:cNvSpPr txBox="1">
                <a:spLocks noChangeArrowheads="1"/>
              </p:cNvSpPr>
              <p:nvPr/>
            </p:nvSpPr>
            <p:spPr bwMode="auto">
              <a:xfrm>
                <a:off x="4863" y="1212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45" name="Text Box 77"/>
              <p:cNvSpPr txBox="1">
                <a:spLocks noChangeArrowheads="1"/>
              </p:cNvSpPr>
              <p:nvPr/>
            </p:nvSpPr>
            <p:spPr bwMode="auto">
              <a:xfrm>
                <a:off x="4863" y="1406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46" name="Text Box 78"/>
              <p:cNvSpPr txBox="1">
                <a:spLocks noChangeArrowheads="1"/>
              </p:cNvSpPr>
              <p:nvPr/>
            </p:nvSpPr>
            <p:spPr bwMode="auto">
              <a:xfrm>
                <a:off x="4863" y="16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47" name="Text Box 79"/>
              <p:cNvSpPr txBox="1">
                <a:spLocks noChangeArrowheads="1"/>
              </p:cNvSpPr>
              <p:nvPr/>
            </p:nvSpPr>
            <p:spPr bwMode="auto">
              <a:xfrm>
                <a:off x="4767" y="2124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48" name="Text Box 80"/>
            <p:cNvSpPr txBox="1">
              <a:spLocks noChangeArrowheads="1"/>
            </p:cNvSpPr>
            <p:nvPr/>
          </p:nvSpPr>
          <p:spPr bwMode="auto">
            <a:xfrm>
              <a:off x="4944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4191000" y="2381250"/>
            <a:ext cx="854075" cy="1905000"/>
            <a:chOff x="2918" y="1212"/>
            <a:chExt cx="538" cy="1200"/>
          </a:xfrm>
        </p:grpSpPr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918" y="1212"/>
              <a:ext cx="513" cy="1200"/>
              <a:chOff x="2918" y="1212"/>
              <a:chExt cx="513" cy="1200"/>
            </a:xfrm>
          </p:grpSpPr>
          <p:sp>
            <p:nvSpPr>
              <p:cNvPr id="698451" name="Text Box 83"/>
              <p:cNvSpPr txBox="1">
                <a:spLocks noChangeArrowheads="1"/>
              </p:cNvSpPr>
              <p:nvPr/>
            </p:nvSpPr>
            <p:spPr bwMode="auto">
              <a:xfrm>
                <a:off x="3004" y="1212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52" name="Text Box 84"/>
              <p:cNvSpPr txBox="1">
                <a:spLocks noChangeArrowheads="1"/>
              </p:cNvSpPr>
              <p:nvPr/>
            </p:nvSpPr>
            <p:spPr bwMode="auto">
              <a:xfrm>
                <a:off x="3004" y="1406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53" name="Text Box 85"/>
              <p:cNvSpPr txBox="1">
                <a:spLocks noChangeArrowheads="1"/>
              </p:cNvSpPr>
              <p:nvPr/>
            </p:nvSpPr>
            <p:spPr bwMode="auto">
              <a:xfrm>
                <a:off x="3004" y="16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54" name="Text Box 86"/>
              <p:cNvSpPr txBox="1">
                <a:spLocks noChangeArrowheads="1"/>
              </p:cNvSpPr>
              <p:nvPr/>
            </p:nvSpPr>
            <p:spPr bwMode="auto">
              <a:xfrm>
                <a:off x="2918" y="2124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55" name="Text Box 87"/>
            <p:cNvSpPr txBox="1">
              <a:spLocks noChangeArrowheads="1"/>
            </p:cNvSpPr>
            <p:nvPr/>
          </p:nvSpPr>
          <p:spPr bwMode="auto">
            <a:xfrm>
              <a:off x="3071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8456" name="Rectangle 88"/>
          <p:cNvSpPr>
            <a:spLocks noChangeArrowheads="1"/>
          </p:cNvSpPr>
          <p:nvPr/>
        </p:nvSpPr>
        <p:spPr bwMode="auto">
          <a:xfrm>
            <a:off x="8153400" y="-762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5988050" y="2381250"/>
            <a:ext cx="509588" cy="457200"/>
            <a:chOff x="3772" y="1500"/>
            <a:chExt cx="321" cy="288"/>
          </a:xfrm>
        </p:grpSpPr>
        <p:sp>
          <p:nvSpPr>
            <p:cNvPr id="698458" name="Text Box 90"/>
            <p:cNvSpPr txBox="1">
              <a:spLocks noChangeArrowheads="1"/>
            </p:cNvSpPr>
            <p:nvPr/>
          </p:nvSpPr>
          <p:spPr bwMode="auto">
            <a:xfrm>
              <a:off x="3772" y="1500"/>
              <a:ext cx="3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+0</a:t>
              </a:r>
            </a:p>
          </p:txBody>
        </p:sp>
        <p:sp>
          <p:nvSpPr>
            <p:cNvPr id="698459" name="Line 91"/>
            <p:cNvSpPr>
              <a:spLocks noChangeShapeType="1"/>
            </p:cNvSpPr>
            <p:nvPr/>
          </p:nvSpPr>
          <p:spPr bwMode="auto">
            <a:xfrm>
              <a:off x="3840" y="1728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8460" name="Text Box 92"/>
          <p:cNvSpPr txBox="1">
            <a:spLocks noChangeArrowheads="1"/>
          </p:cNvSpPr>
          <p:nvPr/>
        </p:nvSpPr>
        <p:spPr bwMode="auto">
          <a:xfrm>
            <a:off x="381000" y="200025"/>
            <a:ext cx="8185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              设机器数字长为 8 位（其中１位为符号位）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对于整数，当其分别代表无符号数、原码、补码和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反码时，对应的真值范围各为多少？</a:t>
            </a:r>
          </a:p>
        </p:txBody>
      </p:sp>
      <p:sp>
        <p:nvSpPr>
          <p:cNvPr id="698461" name="AutoShape 9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6" grpId="0" autoUpdateAnimBg="0"/>
      <p:bldP spid="698387" grpId="0" autoUpdateAnimBg="0"/>
      <p:bldP spid="698388" grpId="0" autoUpdateAnimBg="0"/>
      <p:bldP spid="698389" grpId="0" autoUpdateAnimBg="0"/>
      <p:bldP spid="698390" grpId="0" autoUpdateAnimBg="0"/>
      <p:bldP spid="698391" grpId="0" autoUpdateAnimBg="0"/>
      <p:bldP spid="698425" grpId="0" autoUpdateAnimBg="0"/>
      <p:bldP spid="698426" grpId="0" autoUpdateAnimBg="0"/>
      <p:bldP spid="698427" grpId="0" autoUpdateAnimBg="0"/>
      <p:bldP spid="698428" grpId="0" autoUpdateAnimBg="0"/>
      <p:bldP spid="69846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3600" y="4000500"/>
            <a:ext cx="4038600" cy="2811463"/>
            <a:chOff x="1344" y="2520"/>
            <a:chExt cx="2544" cy="1771"/>
          </a:xfrm>
        </p:grpSpPr>
        <p:sp>
          <p:nvSpPr>
            <p:cNvPr id="699395" name="AutoShape 3"/>
            <p:cNvSpPr>
              <a:spLocks noChangeArrowheads="1"/>
            </p:cNvSpPr>
            <p:nvPr/>
          </p:nvSpPr>
          <p:spPr bwMode="auto">
            <a:xfrm>
              <a:off x="1488" y="2520"/>
              <a:ext cx="1920" cy="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396" name="AutoShape 4"/>
            <p:cNvSpPr>
              <a:spLocks noChangeArrowheads="1"/>
            </p:cNvSpPr>
            <p:nvPr/>
          </p:nvSpPr>
          <p:spPr bwMode="auto">
            <a:xfrm>
              <a:off x="1344" y="3955"/>
              <a:ext cx="254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155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例6.12 </a:t>
            </a:r>
            <a:endParaRPr lang="zh-CN" altLang="en-US" sz="3600" baseline="-25000">
              <a:latin typeface="Times New Roman" pitchFamily="18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066800" y="8382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14563" y="258763"/>
            <a:ext cx="4948237" cy="579437"/>
            <a:chOff x="1395" y="163"/>
            <a:chExt cx="3117" cy="365"/>
          </a:xfrm>
        </p:grpSpPr>
        <p:sp>
          <p:nvSpPr>
            <p:cNvPr id="699400" name="Text Box 8"/>
            <p:cNvSpPr txBox="1">
              <a:spLocks noChangeArrowheads="1"/>
            </p:cNvSpPr>
            <p:nvPr/>
          </p:nvSpPr>
          <p:spPr bwMode="auto">
            <a:xfrm>
              <a:off x="1395" y="163"/>
              <a:ext cx="3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已知 [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       求[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99401" name="Line 9"/>
            <p:cNvSpPr>
              <a:spLocks noChangeShapeType="1"/>
            </p:cNvSpPr>
            <p:nvPr/>
          </p:nvSpPr>
          <p:spPr bwMode="auto">
            <a:xfrm>
              <a:off x="3334" y="391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50875" y="1476375"/>
            <a:ext cx="5216525" cy="519113"/>
            <a:chOff x="410" y="930"/>
            <a:chExt cx="3286" cy="327"/>
          </a:xfrm>
        </p:grpSpPr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410" y="930"/>
              <a:ext cx="32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&lt;Ⅰ&gt;      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2780" y="93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838450" y="2011363"/>
            <a:ext cx="2449513" cy="519112"/>
            <a:chOff x="1788" y="1267"/>
            <a:chExt cx="1543" cy="327"/>
          </a:xfrm>
        </p:grpSpPr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1788" y="1267"/>
              <a:ext cx="1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 i="1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0.</a:t>
              </a:r>
              <a:r>
                <a:rPr lang="zh-CN" altLang="en-US" sz="2800" i="1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2784" y="126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733675" y="2547938"/>
            <a:ext cx="2743200" cy="519112"/>
            <a:chOff x="1722" y="1605"/>
            <a:chExt cx="1728" cy="327"/>
          </a:xfrm>
        </p:grpSpPr>
        <p:sp>
          <p:nvSpPr>
            <p:cNvPr id="699409" name="Text Box 17"/>
            <p:cNvSpPr txBox="1">
              <a:spLocks noChangeArrowheads="1"/>
            </p:cNvSpPr>
            <p:nvPr/>
          </p:nvSpPr>
          <p:spPr bwMode="auto">
            <a:xfrm>
              <a:off x="1789" y="1605"/>
              <a:ext cx="16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=   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10" name="Text Box 18"/>
            <p:cNvSpPr txBox="1">
              <a:spLocks noChangeArrowheads="1"/>
            </p:cNvSpPr>
            <p:nvPr/>
          </p:nvSpPr>
          <p:spPr bwMode="auto">
            <a:xfrm>
              <a:off x="2928" y="160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>
              <a:off x="2173" y="179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2" name="Line 20"/>
            <p:cNvSpPr>
              <a:spLocks noChangeShapeType="1"/>
            </p:cNvSpPr>
            <p:nvPr/>
          </p:nvSpPr>
          <p:spPr bwMode="auto">
            <a:xfrm>
              <a:off x="1722" y="179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119313" y="3082925"/>
            <a:ext cx="3914775" cy="542925"/>
            <a:chOff x="1335" y="1942"/>
            <a:chExt cx="2466" cy="342"/>
          </a:xfrm>
        </p:grpSpPr>
        <p:sp>
          <p:nvSpPr>
            <p:cNvPr id="699414" name="Text Box 22"/>
            <p:cNvSpPr txBox="1">
              <a:spLocks noChangeArrowheads="1"/>
            </p:cNvSpPr>
            <p:nvPr/>
          </p:nvSpPr>
          <p:spPr bwMode="auto">
            <a:xfrm>
              <a:off x="1335" y="1957"/>
              <a:ext cx="2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1.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15" name="Line 23"/>
            <p:cNvSpPr>
              <a:spLocks noChangeShapeType="1"/>
            </p:cNvSpPr>
            <p:nvPr/>
          </p:nvSpPr>
          <p:spPr bwMode="auto">
            <a:xfrm>
              <a:off x="1479" y="2149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6" name="Text Box 24"/>
            <p:cNvSpPr txBox="1">
              <a:spLocks noChangeArrowheads="1"/>
            </p:cNvSpPr>
            <p:nvPr/>
          </p:nvSpPr>
          <p:spPr bwMode="auto">
            <a:xfrm>
              <a:off x="2784" y="194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17" name="Line 25"/>
            <p:cNvSpPr>
              <a:spLocks noChangeShapeType="1"/>
            </p:cNvSpPr>
            <p:nvPr/>
          </p:nvSpPr>
          <p:spPr bwMode="auto">
            <a:xfrm>
              <a:off x="2304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8" name="Line 26"/>
            <p:cNvSpPr>
              <a:spLocks noChangeShapeType="1"/>
            </p:cNvSpPr>
            <p:nvPr/>
          </p:nvSpPr>
          <p:spPr bwMode="auto">
            <a:xfrm>
              <a:off x="2544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9" name="Line 27"/>
            <p:cNvSpPr>
              <a:spLocks noChangeShapeType="1"/>
            </p:cNvSpPr>
            <p:nvPr/>
          </p:nvSpPr>
          <p:spPr bwMode="auto">
            <a:xfrm>
              <a:off x="3060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093788" y="3843338"/>
            <a:ext cx="4198937" cy="581025"/>
            <a:chOff x="689" y="2421"/>
            <a:chExt cx="2645" cy="366"/>
          </a:xfrm>
        </p:grpSpPr>
        <p:sp>
          <p:nvSpPr>
            <p:cNvPr id="699421" name="Text Box 29"/>
            <p:cNvSpPr txBox="1">
              <a:spLocks noChangeArrowheads="1"/>
            </p:cNvSpPr>
            <p:nvPr/>
          </p:nvSpPr>
          <p:spPr bwMode="auto">
            <a:xfrm>
              <a:off x="689" y="2460"/>
              <a:ext cx="26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&lt;Ⅱ&gt;     [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22" name="Text Box 30"/>
            <p:cNvSpPr txBox="1">
              <a:spLocks noChangeArrowheads="1"/>
            </p:cNvSpPr>
            <p:nvPr/>
          </p:nvSpPr>
          <p:spPr bwMode="auto">
            <a:xfrm>
              <a:off x="2784" y="242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286000" y="4440238"/>
            <a:ext cx="4446588" cy="595312"/>
            <a:chOff x="1440" y="2797"/>
            <a:chExt cx="2801" cy="375"/>
          </a:xfrm>
        </p:grpSpPr>
        <p:sp>
          <p:nvSpPr>
            <p:cNvPr id="699424" name="Text Box 32"/>
            <p:cNvSpPr txBox="1">
              <a:spLocks noChangeArrowheads="1"/>
            </p:cNvSpPr>
            <p:nvPr/>
          </p:nvSpPr>
          <p:spPr bwMode="auto">
            <a:xfrm>
              <a:off x="1440" y="2845"/>
              <a:ext cx="28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1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25" name="Text Box 33"/>
            <p:cNvSpPr txBox="1">
              <a:spLocks noChangeArrowheads="1"/>
            </p:cNvSpPr>
            <p:nvPr/>
          </p:nvSpPr>
          <p:spPr bwMode="auto">
            <a:xfrm>
              <a:off x="2784" y="279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26" name="Line 34"/>
            <p:cNvSpPr>
              <a:spLocks noChangeShapeType="1"/>
            </p:cNvSpPr>
            <p:nvPr/>
          </p:nvSpPr>
          <p:spPr bwMode="auto">
            <a:xfrm>
              <a:off x="2372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27" name="Line 35"/>
            <p:cNvSpPr>
              <a:spLocks noChangeShapeType="1"/>
            </p:cNvSpPr>
            <p:nvPr/>
          </p:nvSpPr>
          <p:spPr bwMode="auto">
            <a:xfrm>
              <a:off x="2599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28" name="Line 36"/>
            <p:cNvSpPr>
              <a:spLocks noChangeShapeType="1"/>
            </p:cNvSpPr>
            <p:nvPr/>
          </p:nvSpPr>
          <p:spPr bwMode="auto">
            <a:xfrm>
              <a:off x="3098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541588" y="5053013"/>
            <a:ext cx="4478337" cy="581025"/>
            <a:chOff x="1601" y="3183"/>
            <a:chExt cx="2821" cy="366"/>
          </a:xfrm>
        </p:grpSpPr>
        <p:sp>
          <p:nvSpPr>
            <p:cNvPr id="699430" name="Text Box 38"/>
            <p:cNvSpPr txBox="1">
              <a:spLocks noChangeArrowheads="1"/>
            </p:cNvSpPr>
            <p:nvPr/>
          </p:nvSpPr>
          <p:spPr bwMode="auto">
            <a:xfrm>
              <a:off x="1601" y="3222"/>
              <a:ext cx="28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  （0.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  <a:endParaRPr lang="en-US" altLang="zh-CN" sz="2800" baseline="30000">
                <a:latin typeface="Times New Roman" pitchFamily="18" charset="0"/>
              </a:endParaRPr>
            </a:p>
          </p:txBody>
        </p:sp>
        <p:sp>
          <p:nvSpPr>
            <p:cNvPr id="699431" name="Text Box 39"/>
            <p:cNvSpPr txBox="1">
              <a:spLocks noChangeArrowheads="1"/>
            </p:cNvSpPr>
            <p:nvPr/>
          </p:nvSpPr>
          <p:spPr bwMode="auto">
            <a:xfrm>
              <a:off x="3120" y="318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32" name="Line 40"/>
            <p:cNvSpPr>
              <a:spLocks noChangeShapeType="1"/>
            </p:cNvSpPr>
            <p:nvPr/>
          </p:nvSpPr>
          <p:spPr bwMode="auto">
            <a:xfrm>
              <a:off x="2735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3" name="Line 41"/>
            <p:cNvSpPr>
              <a:spLocks noChangeShapeType="1"/>
            </p:cNvSpPr>
            <p:nvPr/>
          </p:nvSpPr>
          <p:spPr bwMode="auto">
            <a:xfrm>
              <a:off x="2962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4" name="Line 42"/>
            <p:cNvSpPr>
              <a:spLocks noChangeShapeType="1"/>
            </p:cNvSpPr>
            <p:nvPr/>
          </p:nvSpPr>
          <p:spPr bwMode="auto">
            <a:xfrm>
              <a:off x="3461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5" name="Line 43"/>
            <p:cNvSpPr>
              <a:spLocks noChangeShapeType="1"/>
            </p:cNvSpPr>
            <p:nvPr/>
          </p:nvSpPr>
          <p:spPr bwMode="auto">
            <a:xfrm>
              <a:off x="2225" y="3405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2554288" y="5649913"/>
            <a:ext cx="4465637" cy="533400"/>
            <a:chOff x="1609" y="3559"/>
            <a:chExt cx="2813" cy="336"/>
          </a:xfrm>
        </p:grpSpPr>
        <p:sp>
          <p:nvSpPr>
            <p:cNvPr id="699437" name="Text Box 45"/>
            <p:cNvSpPr txBox="1">
              <a:spLocks noChangeArrowheads="1"/>
            </p:cNvSpPr>
            <p:nvPr/>
          </p:nvSpPr>
          <p:spPr bwMode="auto">
            <a:xfrm>
              <a:off x="1609" y="3568"/>
              <a:ext cx="28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38" name="Text Box 46"/>
            <p:cNvSpPr txBox="1">
              <a:spLocks noChangeArrowheads="1"/>
            </p:cNvSpPr>
            <p:nvPr/>
          </p:nvSpPr>
          <p:spPr bwMode="auto">
            <a:xfrm>
              <a:off x="2832" y="355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39" name="Line 47"/>
            <p:cNvSpPr>
              <a:spLocks noChangeShapeType="1"/>
            </p:cNvSpPr>
            <p:nvPr/>
          </p:nvSpPr>
          <p:spPr bwMode="auto">
            <a:xfrm>
              <a:off x="2372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0" name="Line 48"/>
            <p:cNvSpPr>
              <a:spLocks noChangeShapeType="1"/>
            </p:cNvSpPr>
            <p:nvPr/>
          </p:nvSpPr>
          <p:spPr bwMode="auto">
            <a:xfrm>
              <a:off x="2645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1" name="Line 49"/>
            <p:cNvSpPr>
              <a:spLocks noChangeShapeType="1"/>
            </p:cNvSpPr>
            <p:nvPr/>
          </p:nvSpPr>
          <p:spPr bwMode="auto">
            <a:xfrm>
              <a:off x="3126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2" name="Line 50"/>
            <p:cNvSpPr>
              <a:spLocks noChangeShapeType="1"/>
            </p:cNvSpPr>
            <p:nvPr/>
          </p:nvSpPr>
          <p:spPr bwMode="auto">
            <a:xfrm>
              <a:off x="1706" y="3751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119313" y="6189663"/>
            <a:ext cx="4035425" cy="581025"/>
            <a:chOff x="1335" y="3899"/>
            <a:chExt cx="2542" cy="366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1335" y="3938"/>
              <a:ext cx="2542" cy="327"/>
              <a:chOff x="1335" y="3938"/>
              <a:chExt cx="2542" cy="327"/>
            </a:xfrm>
          </p:grpSpPr>
          <p:sp>
            <p:nvSpPr>
              <p:cNvPr id="699445" name="Text Box 53"/>
              <p:cNvSpPr txBox="1">
                <a:spLocks noChangeArrowheads="1"/>
              </p:cNvSpPr>
              <p:nvPr/>
            </p:nvSpPr>
            <p:spPr bwMode="auto">
              <a:xfrm>
                <a:off x="1335" y="3938"/>
                <a:ext cx="25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Times New Roman" pitchFamily="18" charset="0"/>
                  </a:rPr>
                  <a:t>= 0.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baseline="-25000">
                    <a:latin typeface="Times New Roman" pitchFamily="18" charset="0"/>
                  </a:rPr>
                  <a:t>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+ 2</a:t>
                </a:r>
                <a:r>
                  <a:rPr lang="en-US" altLang="zh-CN" sz="2800" baseline="45000">
                    <a:latin typeface="Times New Roman" pitchFamily="18" charset="0"/>
                  </a:rPr>
                  <a:t>-</a:t>
                </a:r>
                <a:r>
                  <a:rPr lang="en-US" altLang="zh-CN" sz="2800" i="1" baseline="4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99446" name="Line 54"/>
              <p:cNvSpPr>
                <a:spLocks noChangeShapeType="1"/>
              </p:cNvSpPr>
              <p:nvPr/>
            </p:nvSpPr>
            <p:spPr bwMode="auto">
              <a:xfrm>
                <a:off x="1479" y="4130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7" name="Line 55"/>
              <p:cNvSpPr>
                <a:spLocks noChangeShapeType="1"/>
              </p:cNvSpPr>
              <p:nvPr/>
            </p:nvSpPr>
            <p:spPr bwMode="auto">
              <a:xfrm>
                <a:off x="2372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8" name="Line 56"/>
              <p:cNvSpPr>
                <a:spLocks noChangeShapeType="1"/>
              </p:cNvSpPr>
              <p:nvPr/>
            </p:nvSpPr>
            <p:spPr bwMode="auto">
              <a:xfrm>
                <a:off x="2608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9" name="Line 57"/>
              <p:cNvSpPr>
                <a:spLocks noChangeShapeType="1"/>
              </p:cNvSpPr>
              <p:nvPr/>
            </p:nvSpPr>
            <p:spPr bwMode="auto">
              <a:xfrm>
                <a:off x="3126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9450" name="Text Box 58"/>
            <p:cNvSpPr txBox="1">
              <a:spLocks noChangeArrowheads="1"/>
            </p:cNvSpPr>
            <p:nvPr/>
          </p:nvSpPr>
          <p:spPr bwMode="auto">
            <a:xfrm>
              <a:off x="2832" y="389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1931988" y="893763"/>
            <a:ext cx="3478212" cy="579437"/>
            <a:chOff x="1217" y="563"/>
            <a:chExt cx="2191" cy="365"/>
          </a:xfrm>
        </p:grpSpPr>
        <p:sp>
          <p:nvSpPr>
            <p:cNvPr id="699452" name="Text Box 60"/>
            <p:cNvSpPr txBox="1">
              <a:spLocks noChangeArrowheads="1"/>
            </p:cNvSpPr>
            <p:nvPr/>
          </p:nvSpPr>
          <p:spPr bwMode="auto">
            <a:xfrm>
              <a:off x="1217" y="563"/>
              <a:ext cx="21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 [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 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53" name="Text Box 61"/>
            <p:cNvSpPr txBox="1">
              <a:spLocks noChangeArrowheads="1"/>
            </p:cNvSpPr>
            <p:nvPr/>
          </p:nvSpPr>
          <p:spPr bwMode="auto">
            <a:xfrm>
              <a:off x="2880" y="57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9454" name="Rectangle 6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9455" name="Rectangle 63"/>
          <p:cNvSpPr>
            <a:spLocks noChangeArrowheads="1"/>
          </p:cNvSpPr>
          <p:nvPr/>
        </p:nvSpPr>
        <p:spPr bwMode="auto">
          <a:xfrm>
            <a:off x="1779588" y="2133600"/>
            <a:ext cx="5764212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779588" y="2057400"/>
            <a:ext cx="5656262" cy="1008063"/>
            <a:chOff x="1104" y="1333"/>
            <a:chExt cx="3563" cy="635"/>
          </a:xfrm>
        </p:grpSpPr>
        <p:sp>
          <p:nvSpPr>
            <p:cNvPr id="699457" name="Line 65"/>
            <p:cNvSpPr>
              <a:spLocks noChangeShapeType="1"/>
            </p:cNvSpPr>
            <p:nvPr/>
          </p:nvSpPr>
          <p:spPr bwMode="auto">
            <a:xfrm>
              <a:off x="1589" y="1850"/>
              <a:ext cx="7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104" y="1333"/>
              <a:ext cx="3563" cy="635"/>
              <a:chOff x="1104" y="1333"/>
              <a:chExt cx="3563" cy="635"/>
            </a:xfrm>
          </p:grpSpPr>
          <p:sp>
            <p:nvSpPr>
              <p:cNvPr id="699459" name="Text Box 67"/>
              <p:cNvSpPr txBox="1">
                <a:spLocks noChangeArrowheads="1"/>
              </p:cNvSpPr>
              <p:nvPr/>
            </p:nvSpPr>
            <p:spPr bwMode="auto"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每位取反，</a:t>
                </a:r>
              </a:p>
            </p:txBody>
          </p:sp>
          <p:sp>
            <p:nvSpPr>
              <p:cNvPr id="699460" name="Text Box 68"/>
              <p:cNvSpPr txBox="1">
                <a:spLocks noChangeArrowheads="1"/>
              </p:cNvSpPr>
              <p:nvPr/>
            </p:nvSpPr>
            <p:spPr bwMode="auto"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即得[  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699461" name="Text Box 69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200" i="1" dirty="0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连同符号位在内，</a:t>
                </a:r>
              </a:p>
            </p:txBody>
          </p:sp>
          <p:sp>
            <p:nvSpPr>
              <p:cNvPr id="699462" name="Text Box 70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末位加 1</a:t>
                </a:r>
              </a:p>
            </p:txBody>
          </p:sp>
        </p:grp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2154238" y="1582738"/>
            <a:ext cx="3886200" cy="2074862"/>
            <a:chOff x="1357" y="997"/>
            <a:chExt cx="2448" cy="1307"/>
          </a:xfrm>
        </p:grpSpPr>
        <p:sp>
          <p:nvSpPr>
            <p:cNvPr id="699464" name="AutoShape 72"/>
            <p:cNvSpPr>
              <a:spLocks noChangeArrowheads="1"/>
            </p:cNvSpPr>
            <p:nvPr/>
          </p:nvSpPr>
          <p:spPr bwMode="auto">
            <a:xfrm>
              <a:off x="1488" y="997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65" name="AutoShape 73"/>
            <p:cNvSpPr>
              <a:spLocks noChangeArrowheads="1"/>
            </p:cNvSpPr>
            <p:nvPr/>
          </p:nvSpPr>
          <p:spPr bwMode="auto">
            <a:xfrm>
              <a:off x="1357" y="1968"/>
              <a:ext cx="2448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9466" name="Rectangle 74"/>
          <p:cNvSpPr>
            <a:spLocks noChangeArrowheads="1"/>
          </p:cNvSpPr>
          <p:nvPr/>
        </p:nvSpPr>
        <p:spPr bwMode="auto">
          <a:xfrm>
            <a:off x="1828800" y="4495800"/>
            <a:ext cx="5764213" cy="17526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828800" y="4876800"/>
            <a:ext cx="5656263" cy="1008063"/>
            <a:chOff x="1104" y="3072"/>
            <a:chExt cx="3563" cy="635"/>
          </a:xfrm>
        </p:grpSpPr>
        <p:sp>
          <p:nvSpPr>
            <p:cNvPr id="699468" name="Line 76"/>
            <p:cNvSpPr>
              <a:spLocks noChangeShapeType="1"/>
            </p:cNvSpPr>
            <p:nvPr/>
          </p:nvSpPr>
          <p:spPr bwMode="auto">
            <a:xfrm>
              <a:off x="1589" y="3589"/>
              <a:ext cx="7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1104" y="3072"/>
              <a:ext cx="3563" cy="635"/>
              <a:chOff x="1104" y="1333"/>
              <a:chExt cx="3563" cy="635"/>
            </a:xfrm>
          </p:grpSpPr>
          <p:sp>
            <p:nvSpPr>
              <p:cNvPr id="699470" name="Text Box 78"/>
              <p:cNvSpPr txBox="1">
                <a:spLocks noChangeArrowheads="1"/>
              </p:cNvSpPr>
              <p:nvPr/>
            </p:nvSpPr>
            <p:spPr bwMode="auto"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每位取反，</a:t>
                </a:r>
              </a:p>
            </p:txBody>
          </p:sp>
          <p:sp>
            <p:nvSpPr>
              <p:cNvPr id="699471" name="Text Box 79"/>
              <p:cNvSpPr txBox="1">
                <a:spLocks noChangeArrowheads="1"/>
              </p:cNvSpPr>
              <p:nvPr/>
            </p:nvSpPr>
            <p:spPr bwMode="auto"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即得[  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699472" name="Text Box 80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连同符号位在内，</a:t>
                </a:r>
              </a:p>
            </p:txBody>
          </p:sp>
          <p:sp>
            <p:nvSpPr>
              <p:cNvPr id="699473" name="Text Box 81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末位加 1</a:t>
                </a:r>
              </a:p>
            </p:txBody>
          </p:sp>
        </p:grpSp>
      </p:grpSp>
      <p:sp>
        <p:nvSpPr>
          <p:cNvPr id="699474" name="AutoShape 8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8" grpId="0" autoUpdateAnimBg="0"/>
      <p:bldP spid="699455" grpId="0" animBg="1" autoUpdateAnimBg="0"/>
      <p:bldP spid="6994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与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交替访问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048000"/>
            <a:ext cx="8347075" cy="2895600"/>
            <a:chOff x="240" y="1920"/>
            <a:chExt cx="5258" cy="1824"/>
          </a:xfrm>
        </p:grpSpPr>
        <p:sp>
          <p:nvSpPr>
            <p:cNvPr id="348164" name="Text Box 4"/>
            <p:cNvSpPr txBox="1">
              <a:spLocks noChangeArrowheads="1"/>
            </p:cNvSpPr>
            <p:nvPr/>
          </p:nvSpPr>
          <p:spPr bwMode="auto">
            <a:xfrm>
              <a:off x="240" y="192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主存工作时间</a:t>
              </a:r>
            </a:p>
          </p:txBody>
        </p:sp>
        <p:sp>
          <p:nvSpPr>
            <p:cNvPr id="348165" name="Line 5"/>
            <p:cNvSpPr>
              <a:spLocks noChangeShapeType="1"/>
            </p:cNvSpPr>
            <p:nvPr/>
          </p:nvSpPr>
          <p:spPr bwMode="auto">
            <a:xfrm>
              <a:off x="1402" y="194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66" name="Line 6"/>
            <p:cNvSpPr>
              <a:spLocks noChangeShapeType="1"/>
            </p:cNvSpPr>
            <p:nvPr/>
          </p:nvSpPr>
          <p:spPr bwMode="auto">
            <a:xfrm>
              <a:off x="1402" y="206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67" name="Line 7"/>
            <p:cNvSpPr>
              <a:spLocks noChangeShapeType="1"/>
            </p:cNvSpPr>
            <p:nvPr/>
          </p:nvSpPr>
          <p:spPr bwMode="auto">
            <a:xfrm flipH="1">
              <a:off x="1392" y="2211"/>
              <a:ext cx="10" cy="1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288" y="2486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348169" name="Text Box 9"/>
            <p:cNvSpPr txBox="1">
              <a:spLocks noChangeArrowheads="1"/>
            </p:cNvSpPr>
            <p:nvPr/>
          </p:nvSpPr>
          <p:spPr bwMode="auto">
            <a:xfrm>
              <a:off x="289" y="3302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348170" name="Text Box 10"/>
            <p:cNvSpPr txBox="1">
              <a:spLocks noChangeArrowheads="1"/>
            </p:cNvSpPr>
            <p:nvPr/>
          </p:nvSpPr>
          <p:spPr bwMode="auto">
            <a:xfrm>
              <a:off x="5338" y="195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140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>
              <a:off x="169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1978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4" name="Line 14"/>
            <p:cNvSpPr>
              <a:spLocks noChangeShapeType="1"/>
            </p:cNvSpPr>
            <p:nvPr/>
          </p:nvSpPr>
          <p:spPr bwMode="auto">
            <a:xfrm>
              <a:off x="2314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5" name="Line 15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>
              <a:off x="2938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7" name="Line 17"/>
            <p:cNvSpPr>
              <a:spLocks noChangeShapeType="1"/>
            </p:cNvSpPr>
            <p:nvPr/>
          </p:nvSpPr>
          <p:spPr bwMode="auto">
            <a:xfrm>
              <a:off x="322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8" name="Line 18"/>
            <p:cNvSpPr>
              <a:spLocks noChangeShapeType="1"/>
            </p:cNvSpPr>
            <p:nvPr/>
          </p:nvSpPr>
          <p:spPr bwMode="auto">
            <a:xfrm>
              <a:off x="3562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9" name="Line 19"/>
            <p:cNvSpPr>
              <a:spLocks noChangeShapeType="1"/>
            </p:cNvSpPr>
            <p:nvPr/>
          </p:nvSpPr>
          <p:spPr bwMode="auto">
            <a:xfrm>
              <a:off x="385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0" name="Line 20"/>
            <p:cNvSpPr>
              <a:spLocks noChangeShapeType="1"/>
            </p:cNvSpPr>
            <p:nvPr/>
          </p:nvSpPr>
          <p:spPr bwMode="auto">
            <a:xfrm>
              <a:off x="418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1" name="Line 21"/>
            <p:cNvSpPr>
              <a:spLocks noChangeShapeType="1"/>
            </p:cNvSpPr>
            <p:nvPr/>
          </p:nvSpPr>
          <p:spPr bwMode="auto">
            <a:xfrm>
              <a:off x="1968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2" name="Line 22"/>
            <p:cNvSpPr>
              <a:spLocks noChangeShapeType="1"/>
            </p:cNvSpPr>
            <p:nvPr/>
          </p:nvSpPr>
          <p:spPr bwMode="auto">
            <a:xfrm>
              <a:off x="2592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3" name="Line 23"/>
            <p:cNvSpPr>
              <a:spLocks noChangeShapeType="1"/>
            </p:cNvSpPr>
            <p:nvPr/>
          </p:nvSpPr>
          <p:spPr bwMode="auto">
            <a:xfrm>
              <a:off x="3216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4" name="Line 24"/>
            <p:cNvSpPr>
              <a:spLocks noChangeShapeType="1"/>
            </p:cNvSpPr>
            <p:nvPr/>
          </p:nvSpPr>
          <p:spPr bwMode="auto">
            <a:xfrm>
              <a:off x="3840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5" name="Line 25"/>
            <p:cNvSpPr>
              <a:spLocks noChangeShapeType="1"/>
            </p:cNvSpPr>
            <p:nvPr/>
          </p:nvSpPr>
          <p:spPr bwMode="auto">
            <a:xfrm>
              <a:off x="4464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186" name="Text Box 26"/>
          <p:cNvSpPr txBox="1">
            <a:spLocks noChangeArrowheads="1"/>
          </p:cNvSpPr>
          <p:nvPr/>
        </p:nvSpPr>
        <p:spPr bwMode="auto">
          <a:xfrm>
            <a:off x="1203325" y="1347788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CPU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工作周期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505200" y="1119188"/>
            <a:ext cx="4038600" cy="938212"/>
            <a:chOff x="2208" y="705"/>
            <a:chExt cx="2544" cy="591"/>
          </a:xfrm>
        </p:grpSpPr>
        <p:sp>
          <p:nvSpPr>
            <p:cNvPr id="348188" name="Text Box 28"/>
            <p:cNvSpPr txBox="1">
              <a:spLocks noChangeArrowheads="1"/>
            </p:cNvSpPr>
            <p:nvPr/>
          </p:nvSpPr>
          <p:spPr bwMode="auto">
            <a:xfrm>
              <a:off x="2208" y="705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 </a:t>
              </a:r>
              <a:r>
                <a:rPr lang="zh-CN" altLang="en-US" sz="2400">
                  <a:latin typeface="Times New Roman" pitchFamily="18" charset="0"/>
                </a:rPr>
                <a:t>专供 </a:t>
              </a:r>
              <a:r>
                <a:rPr lang="en-US" altLang="zh-CN" sz="2400">
                  <a:latin typeface="Times New Roman" pitchFamily="18" charset="0"/>
                </a:rPr>
                <a:t>DMA </a:t>
              </a:r>
              <a:r>
                <a:rPr lang="zh-CN" altLang="en-US" sz="2400">
                  <a:latin typeface="Times New Roman" pitchFamily="18" charset="0"/>
                </a:rPr>
                <a:t>访存</a:t>
              </a: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2208" y="1008"/>
              <a:ext cx="2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 </a:t>
              </a:r>
              <a:r>
                <a:rPr lang="zh-CN" altLang="en-US" sz="2400">
                  <a:latin typeface="Times New Roman" pitchFamily="18" charset="0"/>
                </a:rPr>
                <a:t>专供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访存</a:t>
              </a:r>
            </a:p>
          </p:txBody>
        </p:sp>
      </p:grpSp>
      <p:sp>
        <p:nvSpPr>
          <p:cNvPr id="348190" name="AutoShape 30"/>
          <p:cNvSpPr>
            <a:spLocks/>
          </p:cNvSpPr>
          <p:nvPr/>
        </p:nvSpPr>
        <p:spPr bwMode="auto">
          <a:xfrm>
            <a:off x="3352800" y="12954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1403350" y="2254250"/>
            <a:ext cx="695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所有指令执行过程中的一个基准时间</a:t>
            </a:r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>
            <a:off x="2667000" y="1752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9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48194" name="Text Box 34"/>
          <p:cNvSpPr txBox="1">
            <a:spLocks noChangeArrowheads="1"/>
          </p:cNvSpPr>
          <p:nvPr/>
        </p:nvSpPr>
        <p:spPr bwMode="auto">
          <a:xfrm>
            <a:off x="1403350" y="6092825"/>
            <a:ext cx="734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不需要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申请建立和归还 </a:t>
            </a:r>
            <a:r>
              <a:rPr lang="zh-CN" altLang="en-US" sz="2800">
                <a:latin typeface="Times New Roman" pitchFamily="18" charset="0"/>
              </a:rPr>
              <a:t>总线的使用权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48195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5978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接口的功能和组成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974725" y="1009650"/>
            <a:ext cx="3289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lang="en-US" altLang="zh-CN" sz="3200">
                <a:latin typeface="Times New Roman" pitchFamily="18" charset="0"/>
              </a:rPr>
              <a:t>DMA </a:t>
            </a:r>
            <a:r>
              <a:rPr lang="zh-CN" altLang="en-US" sz="3200">
                <a:latin typeface="Times New Roman" pitchFamily="18" charset="0"/>
              </a:rPr>
              <a:t>接口功能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295400" y="18176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向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申请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传送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1295400" y="256698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处理总线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控制权的转交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295400" y="33162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管理 </a:t>
            </a:r>
            <a:r>
              <a:rPr lang="zh-CN" altLang="en-US" sz="2800">
                <a:latin typeface="Times New Roman" pitchFamily="18" charset="0"/>
              </a:rPr>
              <a:t>系统总线、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控制 </a:t>
            </a:r>
            <a:r>
              <a:rPr lang="zh-CN" altLang="en-US" sz="2800">
                <a:latin typeface="Times New Roman" pitchFamily="18" charset="0"/>
              </a:rPr>
              <a:t>数据传送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1295400" y="40640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(4)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确定 </a:t>
            </a:r>
            <a:r>
              <a:rPr lang="zh-CN" altLang="en-US" sz="2800">
                <a:latin typeface="Times New Roman" pitchFamily="18" charset="0"/>
              </a:rPr>
              <a:t>数据传送的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首地址和长度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1295400" y="55626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(5)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传送结束时，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给出操作完成信号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768475" y="4835525"/>
            <a:ext cx="630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修正 </a:t>
            </a:r>
            <a:r>
              <a:rPr lang="zh-CN" altLang="en-US" sz="2800">
                <a:latin typeface="Times New Roman" pitchFamily="18" charset="0"/>
              </a:rPr>
              <a:t>传送过程中的数据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地址</a:t>
            </a:r>
            <a:r>
              <a:rPr lang="zh-CN" altLang="en-US" sz="2800">
                <a:latin typeface="Times New Roman" pitchFamily="18" charset="0"/>
              </a:rPr>
              <a:t> 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长度</a:t>
            </a:r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4919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203325"/>
            <a:ext cx="8610600" cy="4457700"/>
            <a:chOff x="240" y="758"/>
            <a:chExt cx="5424" cy="2808"/>
          </a:xfrm>
        </p:grpSpPr>
        <p:sp>
          <p:nvSpPr>
            <p:cNvPr id="350211" name="Text Box 3"/>
            <p:cNvSpPr txBox="1">
              <a:spLocks noChangeArrowheads="1"/>
            </p:cNvSpPr>
            <p:nvPr/>
          </p:nvSpPr>
          <p:spPr bwMode="auto">
            <a:xfrm>
              <a:off x="4651" y="3298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350213" name="Rectangle 5"/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35021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</a:t>
                  </a: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存</a:t>
                  </a:r>
                </a:p>
              </p:txBody>
            </p:sp>
            <p:sp>
              <p:nvSpPr>
                <p:cNvPr id="350216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3502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350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0220" name="AutoShape 12"/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221" name="AutoShape 13"/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0222" name="AutoShape 14"/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0223" name="Text Box 15"/>
          <p:cNvSpPr txBox="1">
            <a:spLocks noChangeArrowheads="1"/>
          </p:cNvSpPr>
          <p:nvPr/>
        </p:nvSpPr>
        <p:spPr bwMode="auto">
          <a:xfrm>
            <a:off x="441325" y="273050"/>
            <a:ext cx="413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接口组成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52800" y="2665413"/>
            <a:ext cx="868363" cy="2338387"/>
            <a:chOff x="2112" y="1679"/>
            <a:chExt cx="547" cy="1473"/>
          </a:xfrm>
        </p:grpSpPr>
        <p:sp>
          <p:nvSpPr>
            <p:cNvPr id="350225" name="Text Box 17"/>
            <p:cNvSpPr txBox="1">
              <a:spLocks noChangeArrowheads="1"/>
            </p:cNvSpPr>
            <p:nvPr/>
          </p:nvSpPr>
          <p:spPr bwMode="auto">
            <a:xfrm>
              <a:off x="2160" y="1848"/>
              <a:ext cx="499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控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辑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350226" name="Rectangle 18"/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0" y="2665413"/>
            <a:ext cx="838200" cy="2338387"/>
            <a:chOff x="3120" y="1679"/>
            <a:chExt cx="528" cy="1473"/>
          </a:xfrm>
        </p:grpSpPr>
        <p:sp>
          <p:nvSpPr>
            <p:cNvPr id="350228" name="Text Box 20"/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机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构</a:t>
              </a:r>
            </a:p>
          </p:txBody>
        </p:sp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300788" y="6096000"/>
            <a:ext cx="701675" cy="438150"/>
            <a:chOff x="3921" y="3840"/>
            <a:chExt cx="442" cy="276"/>
          </a:xfrm>
        </p:grpSpPr>
        <p:sp>
          <p:nvSpPr>
            <p:cNvPr id="350231" name="Text Box 23"/>
            <p:cNvSpPr txBox="1">
              <a:spLocks noChangeArrowheads="1"/>
            </p:cNvSpPr>
            <p:nvPr/>
          </p:nvSpPr>
          <p:spPr bwMode="auto">
            <a:xfrm>
              <a:off x="3921" y="384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350232" name="Rectangle 24"/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33" name="AutoShape 25"/>
          <p:cNvSpPr>
            <a:spLocks noChangeArrowheads="1"/>
          </p:cNvSpPr>
          <p:nvPr/>
        </p:nvSpPr>
        <p:spPr bwMode="auto">
          <a:xfrm>
            <a:off x="65532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738438" y="1349375"/>
            <a:ext cx="919162" cy="1316038"/>
            <a:chOff x="1725" y="850"/>
            <a:chExt cx="579" cy="829"/>
          </a:xfrm>
        </p:grpSpPr>
        <p:sp>
          <p:nvSpPr>
            <p:cNvPr id="350235" name="Line 27"/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36" name="Text Box 28"/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HLDA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54863" y="2665413"/>
            <a:ext cx="685800" cy="438150"/>
            <a:chOff x="4507" y="1679"/>
            <a:chExt cx="432" cy="276"/>
          </a:xfrm>
        </p:grpSpPr>
        <p:sp>
          <p:nvSpPr>
            <p:cNvPr id="350238" name="Text Box 30"/>
            <p:cNvSpPr txBox="1">
              <a:spLocks noChangeArrowheads="1"/>
            </p:cNvSpPr>
            <p:nvPr/>
          </p:nvSpPr>
          <p:spPr bwMode="auto">
            <a:xfrm>
              <a:off x="4555" y="1680"/>
              <a:ext cx="34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AR</a:t>
              </a:r>
            </a:p>
          </p:txBody>
        </p:sp>
        <p:sp>
          <p:nvSpPr>
            <p:cNvPr id="350239" name="Rectangle 31"/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154863" y="3541713"/>
            <a:ext cx="685800" cy="438150"/>
            <a:chOff x="4507" y="2231"/>
            <a:chExt cx="432" cy="276"/>
          </a:xfrm>
        </p:grpSpPr>
        <p:sp>
          <p:nvSpPr>
            <p:cNvPr id="350241" name="Text Box 33"/>
            <p:cNvSpPr txBox="1">
              <a:spLocks noChangeArrowheads="1"/>
            </p:cNvSpPr>
            <p:nvPr/>
          </p:nvSpPr>
          <p:spPr bwMode="auto">
            <a:xfrm>
              <a:off x="4512" y="2246"/>
              <a:ext cx="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WC</a:t>
              </a:r>
            </a:p>
          </p:txBody>
        </p:sp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7143750" y="4418013"/>
            <a:ext cx="736600" cy="438150"/>
            <a:chOff x="4500" y="2783"/>
            <a:chExt cx="464" cy="276"/>
          </a:xfrm>
        </p:grpSpPr>
        <p:sp>
          <p:nvSpPr>
            <p:cNvPr id="350244" name="Text Box 36"/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DAR</a:t>
              </a:r>
            </a:p>
          </p:txBody>
        </p:sp>
        <p:sp>
          <p:nvSpPr>
            <p:cNvPr id="350245" name="Rectangle 37"/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886200" y="1349375"/>
            <a:ext cx="762000" cy="1316038"/>
            <a:chOff x="2448" y="850"/>
            <a:chExt cx="480" cy="829"/>
          </a:xfrm>
        </p:grpSpPr>
        <p:sp>
          <p:nvSpPr>
            <p:cNvPr id="350247" name="Line 39"/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48" name="Text Box 40"/>
            <p:cNvSpPr txBox="1">
              <a:spLocks noChangeArrowheads="1"/>
            </p:cNvSpPr>
            <p:nvPr/>
          </p:nvSpPr>
          <p:spPr bwMode="auto">
            <a:xfrm>
              <a:off x="2448" y="1089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HRQ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5356225" y="1349375"/>
            <a:ext cx="542925" cy="1316038"/>
            <a:chOff x="3374" y="850"/>
            <a:chExt cx="342" cy="829"/>
          </a:xfrm>
        </p:grpSpPr>
        <p:sp>
          <p:nvSpPr>
            <p:cNvPr id="350250" name="Line 42"/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51" name="Text Box 43"/>
            <p:cNvSpPr txBox="1">
              <a:spLocks noChangeArrowheads="1"/>
            </p:cNvSpPr>
            <p:nvPr/>
          </p:nvSpPr>
          <p:spPr bwMode="auto">
            <a:xfrm>
              <a:off x="3408" y="896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中断请求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553200" y="1349375"/>
            <a:ext cx="641350" cy="3756025"/>
            <a:chOff x="4128" y="850"/>
            <a:chExt cx="404" cy="2348"/>
          </a:xfrm>
        </p:grpSpPr>
        <p:sp>
          <p:nvSpPr>
            <p:cNvPr id="350253" name="AutoShape 45"/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0254" name="AutoShape 46"/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55" name="AutoShape 47"/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56" name="AutoShape 48"/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57" name="Text Box 49"/>
            <p:cNvSpPr txBox="1">
              <a:spLocks noChangeArrowheads="1"/>
            </p:cNvSpPr>
            <p:nvPr/>
          </p:nvSpPr>
          <p:spPr bwMode="auto">
            <a:xfrm>
              <a:off x="4224" y="960"/>
              <a:ext cx="308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</p:grp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7391400" y="1349375"/>
            <a:ext cx="685800" cy="1316038"/>
            <a:chOff x="4656" y="850"/>
            <a:chExt cx="432" cy="829"/>
          </a:xfrm>
        </p:grpSpPr>
        <p:sp>
          <p:nvSpPr>
            <p:cNvPr id="350259" name="AutoShape 51"/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0260" name="Text Box 52"/>
            <p:cNvSpPr txBox="1">
              <a:spLocks noChangeArrowheads="1"/>
            </p:cNvSpPr>
            <p:nvPr/>
          </p:nvSpPr>
          <p:spPr bwMode="auto">
            <a:xfrm>
              <a:off x="4780" y="960"/>
              <a:ext cx="30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</p:grpSp>
      <p:sp>
        <p:nvSpPr>
          <p:cNvPr id="350261" name="Text Box 53"/>
          <p:cNvSpPr txBox="1">
            <a:spLocks noChangeArrowheads="1"/>
          </p:cNvSpPr>
          <p:nvPr/>
        </p:nvSpPr>
        <p:spPr bwMode="auto">
          <a:xfrm>
            <a:off x="7985125" y="2751138"/>
            <a:ext cx="4556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+1</a:t>
            </a:r>
          </a:p>
        </p:txBody>
      </p:sp>
      <p:sp>
        <p:nvSpPr>
          <p:cNvPr id="350262" name="Text Box 54"/>
          <p:cNvSpPr txBox="1">
            <a:spLocks noChangeArrowheads="1"/>
          </p:cNvSpPr>
          <p:nvPr/>
        </p:nvSpPr>
        <p:spPr bwMode="auto">
          <a:xfrm>
            <a:off x="7985125" y="3557588"/>
            <a:ext cx="45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+1</a:t>
            </a:r>
          </a:p>
        </p:txBody>
      </p: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5791200" y="3062288"/>
            <a:ext cx="2165350" cy="479425"/>
            <a:chOff x="3648" y="1929"/>
            <a:chExt cx="1364" cy="302"/>
          </a:xfrm>
        </p:grpSpPr>
        <p:sp>
          <p:nvSpPr>
            <p:cNvPr id="350264" name="Freeform 56"/>
            <p:cNvSpPr>
              <a:spLocks/>
            </p:cNvSpPr>
            <p:nvPr/>
          </p:nvSpPr>
          <p:spPr bwMode="auto">
            <a:xfrm>
              <a:off x="3648" y="2139"/>
              <a:ext cx="1056" cy="92"/>
            </a:xfrm>
            <a:custGeom>
              <a:avLst/>
              <a:gdLst/>
              <a:ahLst/>
              <a:cxnLst>
                <a:cxn ang="0">
                  <a:pos x="1104" y="96"/>
                </a:cxn>
                <a:cxn ang="0">
                  <a:pos x="1104" y="0"/>
                </a:cxn>
                <a:cxn ang="0">
                  <a:pos x="0" y="0"/>
                </a:cxn>
              </a:cxnLst>
              <a:rect l="0" t="0" r="r" b="b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65" name="Text Box 57"/>
            <p:cNvSpPr txBox="1">
              <a:spLocks noChangeArrowheads="1"/>
            </p:cNvSpPr>
            <p:nvPr/>
          </p:nvSpPr>
          <p:spPr bwMode="auto">
            <a:xfrm>
              <a:off x="4320" y="19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溢出信号</a:t>
              </a:r>
            </a:p>
          </p:txBody>
        </p:sp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3938588" y="5003800"/>
            <a:ext cx="2362200" cy="1184275"/>
            <a:chOff x="2448" y="3152"/>
            <a:chExt cx="1488" cy="746"/>
          </a:xfrm>
        </p:grpSpPr>
        <p:sp>
          <p:nvSpPr>
            <p:cNvPr id="350267" name="Freeform 59"/>
            <p:cNvSpPr>
              <a:spLocks/>
            </p:cNvSpPr>
            <p:nvPr/>
          </p:nvSpPr>
          <p:spPr bwMode="auto">
            <a:xfrm>
              <a:off x="2448" y="3152"/>
              <a:ext cx="1488" cy="736"/>
            </a:xfrm>
            <a:custGeom>
              <a:avLst/>
              <a:gdLst/>
              <a:ahLst/>
              <a:cxnLst>
                <a:cxn ang="0">
                  <a:pos x="1488" y="768"/>
                </a:cxn>
                <a:cxn ang="0">
                  <a:pos x="0" y="768"/>
                </a:cxn>
                <a:cxn ang="0">
                  <a:pos x="0" y="0"/>
                </a:cxn>
              </a:cxnLst>
              <a:rect l="0" t="0" r="r" b="b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68" name="Text Box 60"/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DREQ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2776538" y="5003800"/>
            <a:ext cx="3524250" cy="1503363"/>
            <a:chOff x="1716" y="3152"/>
            <a:chExt cx="2220" cy="947"/>
          </a:xfrm>
        </p:grpSpPr>
        <p:sp>
          <p:nvSpPr>
            <p:cNvPr id="350270" name="Freeform 62"/>
            <p:cNvSpPr>
              <a:spLocks/>
            </p:cNvSpPr>
            <p:nvPr/>
          </p:nvSpPr>
          <p:spPr bwMode="auto">
            <a:xfrm>
              <a:off x="2256" y="3152"/>
              <a:ext cx="1680" cy="8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680" y="960"/>
                </a:cxn>
              </a:cxnLst>
              <a:rect l="0" t="0" r="r" b="b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71" name="Text Box 63"/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DACK</a:t>
              </a:r>
            </a:p>
          </p:txBody>
        </p:sp>
      </p:grpSp>
      <p:grpSp>
        <p:nvGrpSpPr>
          <p:cNvPr id="20" name="Group 64"/>
          <p:cNvGrpSpPr>
            <a:grpSpLocks/>
          </p:cNvGrpSpPr>
          <p:nvPr/>
        </p:nvGrpSpPr>
        <p:grpSpPr bwMode="auto">
          <a:xfrm>
            <a:off x="6300788" y="5105400"/>
            <a:ext cx="685800" cy="438150"/>
            <a:chOff x="3931" y="3216"/>
            <a:chExt cx="432" cy="276"/>
          </a:xfrm>
        </p:grpSpPr>
        <p:sp>
          <p:nvSpPr>
            <p:cNvPr id="350273" name="Text Box 65"/>
            <p:cNvSpPr txBox="1">
              <a:spLocks noChangeArrowheads="1"/>
            </p:cNvSpPr>
            <p:nvPr/>
          </p:nvSpPr>
          <p:spPr bwMode="auto">
            <a:xfrm>
              <a:off x="3979" y="3234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350274" name="Rectangle 66"/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75" name="Rectangle 6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0276" name="AutoShape 6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460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的工作过程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1066800" y="1009650"/>
            <a:ext cx="3295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lang="en-US" altLang="zh-CN" sz="3200">
                <a:latin typeface="Times New Roman" pitchFamily="18" charset="0"/>
              </a:rPr>
              <a:t>DMA </a:t>
            </a:r>
            <a:r>
              <a:rPr lang="zh-CN" altLang="en-US" sz="3200">
                <a:latin typeface="Times New Roman" pitchFamily="18" charset="0"/>
              </a:rPr>
              <a:t>传送过程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1447800" y="1676400"/>
            <a:ext cx="481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预处理、数据传送、后处理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990600" y="2363788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预处理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1889125" y="305276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通过几条输入输出指令预置如下信息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1889125" y="3740150"/>
            <a:ext cx="6523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通知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控制逻辑传送方向（入/出）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89125" y="4429125"/>
            <a:ext cx="4692650" cy="519113"/>
            <a:chOff x="1190" y="2790"/>
            <a:chExt cx="2956" cy="327"/>
          </a:xfrm>
        </p:grpSpPr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1190" y="2790"/>
              <a:ext cx="29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设备地址        </a:t>
              </a:r>
              <a:r>
                <a:rPr lang="en-US" altLang="zh-CN" sz="2800">
                  <a:latin typeface="Times New Roman" pitchFamily="18" charset="0"/>
                </a:rPr>
                <a:t>DMA </a:t>
              </a:r>
              <a:r>
                <a:rPr lang="zh-CN" altLang="en-US" sz="2800">
                  <a:latin typeface="Times New Roman" pitchFamily="18" charset="0"/>
                </a:rPr>
                <a:t>的 </a:t>
              </a:r>
              <a:r>
                <a:rPr lang="en-US" altLang="zh-CN" sz="2800">
                  <a:latin typeface="Times New Roman" pitchFamily="18" charset="0"/>
                </a:rPr>
                <a:t>DAR</a:t>
              </a:r>
            </a:p>
          </p:txBody>
        </p:sp>
        <p:sp>
          <p:nvSpPr>
            <p:cNvPr id="351242" name="Line 10"/>
            <p:cNvSpPr>
              <a:spLocks noChangeShapeType="1"/>
            </p:cNvSpPr>
            <p:nvPr/>
          </p:nvSpPr>
          <p:spPr bwMode="auto">
            <a:xfrm>
              <a:off x="2304" y="29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889125" y="5116513"/>
            <a:ext cx="4435475" cy="519112"/>
            <a:chOff x="1190" y="3223"/>
            <a:chExt cx="2794" cy="327"/>
          </a:xfrm>
        </p:grpSpPr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1190" y="3223"/>
              <a:ext cx="2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主存地址        </a:t>
              </a:r>
              <a:r>
                <a:rPr lang="en-US" altLang="zh-CN" sz="2800">
                  <a:latin typeface="Times New Roman" pitchFamily="18" charset="0"/>
                </a:rPr>
                <a:t>DMA </a:t>
              </a:r>
              <a:r>
                <a:rPr lang="zh-CN" altLang="en-US" sz="2800">
                  <a:latin typeface="Times New Roman" pitchFamily="18" charset="0"/>
                </a:rPr>
                <a:t>的 </a:t>
              </a:r>
              <a:r>
                <a:rPr lang="en-US" altLang="zh-CN" sz="2800">
                  <a:latin typeface="Times New Roman" pitchFamily="18" charset="0"/>
                </a:rPr>
                <a:t>AR</a:t>
              </a:r>
            </a:p>
          </p:txBody>
        </p:sp>
        <p:sp>
          <p:nvSpPr>
            <p:cNvPr id="351245" name="Line 13"/>
            <p:cNvSpPr>
              <a:spLocks noChangeShapeType="1"/>
            </p:cNvSpPr>
            <p:nvPr/>
          </p:nvSpPr>
          <p:spPr bwMode="auto">
            <a:xfrm>
              <a:off x="2304" y="340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89125" y="5805488"/>
            <a:ext cx="4533900" cy="519112"/>
            <a:chOff x="1190" y="3657"/>
            <a:chExt cx="2856" cy="327"/>
          </a:xfrm>
        </p:grpSpPr>
        <p:sp>
          <p:nvSpPr>
            <p:cNvPr id="351247" name="Text Box 15"/>
            <p:cNvSpPr txBox="1">
              <a:spLocks noChangeArrowheads="1"/>
            </p:cNvSpPr>
            <p:nvPr/>
          </p:nvSpPr>
          <p:spPr bwMode="auto">
            <a:xfrm>
              <a:off x="1190" y="3657"/>
              <a:ext cx="28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传送字数        </a:t>
              </a:r>
              <a:r>
                <a:rPr lang="en-US" altLang="zh-CN" sz="2800">
                  <a:latin typeface="Times New Roman" pitchFamily="18" charset="0"/>
                </a:rPr>
                <a:t>DMA </a:t>
              </a:r>
              <a:r>
                <a:rPr lang="zh-CN" altLang="en-US" sz="2800">
                  <a:latin typeface="Times New Roman" pitchFamily="18" charset="0"/>
                </a:rPr>
                <a:t>的 </a:t>
              </a:r>
              <a:r>
                <a:rPr lang="en-US" altLang="zh-CN" sz="2800">
                  <a:latin typeface="Times New Roman" pitchFamily="18" charset="0"/>
                </a:rPr>
                <a:t>WC</a:t>
              </a:r>
            </a:p>
          </p:txBody>
        </p:sp>
        <p:sp>
          <p:nvSpPr>
            <p:cNvPr id="351248" name="Line 16"/>
            <p:cNvSpPr>
              <a:spLocks noChangeShapeType="1"/>
            </p:cNvSpPr>
            <p:nvPr/>
          </p:nvSpPr>
          <p:spPr bwMode="auto">
            <a:xfrm>
              <a:off x="2294" y="38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1250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219200"/>
            <a:ext cx="3063875" cy="1752600"/>
            <a:chOff x="758" y="624"/>
            <a:chExt cx="1930" cy="1104"/>
          </a:xfrm>
        </p:grpSpPr>
        <p:sp>
          <p:nvSpPr>
            <p:cNvPr id="352259" name="Text Box 3"/>
            <p:cNvSpPr txBox="1">
              <a:spLocks noChangeArrowheads="1"/>
            </p:cNvSpPr>
            <p:nvPr/>
          </p:nvSpPr>
          <p:spPr bwMode="auto">
            <a:xfrm>
              <a:off x="758" y="670"/>
              <a:ext cx="1082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预处理</a:t>
              </a:r>
              <a:r>
                <a:rPr lang="zh-CN" altLang="en-US" sz="2000">
                  <a:latin typeface="Times New Roman" pitchFamily="18" charset="0"/>
                </a:rPr>
                <a:t>：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主存起始地址</a:t>
              </a:r>
              <a:endParaRPr lang="en-US" altLang="zh-CN" sz="20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设备地址 </a:t>
              </a:r>
              <a:r>
                <a:rPr lang="en-US" altLang="zh-CN" sz="2000">
                  <a:latin typeface="Times New Roman" pitchFamily="18" charset="0"/>
                </a:rPr>
                <a:t>    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传送数据个数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启动设备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63" y="864"/>
              <a:ext cx="729" cy="250"/>
              <a:chOff x="2640" y="1430"/>
              <a:chExt cx="729" cy="250"/>
            </a:xfrm>
          </p:grpSpPr>
          <p:sp>
            <p:nvSpPr>
              <p:cNvPr id="352261" name="Text Box 5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</p:txBody>
          </p:sp>
          <p:sp>
            <p:nvSpPr>
              <p:cNvPr id="352262" name="Line 6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536" y="1056"/>
              <a:ext cx="729" cy="250"/>
              <a:chOff x="2640" y="1430"/>
              <a:chExt cx="729" cy="250"/>
            </a:xfrm>
          </p:grpSpPr>
          <p:sp>
            <p:nvSpPr>
              <p:cNvPr id="352264" name="Text Box 8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</p:txBody>
          </p:sp>
          <p:sp>
            <p:nvSpPr>
              <p:cNvPr id="352265" name="Line 9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863" y="1286"/>
              <a:ext cx="729" cy="250"/>
              <a:chOff x="2640" y="1430"/>
              <a:chExt cx="729" cy="250"/>
            </a:xfrm>
          </p:grpSpPr>
          <p:sp>
            <p:nvSpPr>
              <p:cNvPr id="352267" name="Text Box 11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</a:p>
            </p:txBody>
          </p:sp>
          <p:sp>
            <p:nvSpPr>
              <p:cNvPr id="352268" name="Line 12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2269" name="Rectangle 13"/>
            <p:cNvSpPr>
              <a:spLocks noChangeArrowheads="1"/>
            </p:cNvSpPr>
            <p:nvPr/>
          </p:nvSpPr>
          <p:spPr bwMode="auto">
            <a:xfrm>
              <a:off x="768" y="624"/>
              <a:ext cx="1920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09600" y="3225800"/>
            <a:ext cx="3063875" cy="1143000"/>
            <a:chOff x="758" y="1920"/>
            <a:chExt cx="1930" cy="720"/>
          </a:xfrm>
        </p:grpSpPr>
        <p:sp>
          <p:nvSpPr>
            <p:cNvPr id="352271" name="Rectangle 15"/>
            <p:cNvSpPr>
              <a:spLocks noChangeArrowheads="1"/>
            </p:cNvSpPr>
            <p:nvPr/>
          </p:nvSpPr>
          <p:spPr bwMode="auto">
            <a:xfrm>
              <a:off x="768" y="1920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272" name="Text Box 16"/>
            <p:cNvSpPr txBox="1">
              <a:spLocks noChangeArrowheads="1"/>
            </p:cNvSpPr>
            <p:nvPr/>
          </p:nvSpPr>
          <p:spPr bwMode="auto">
            <a:xfrm>
              <a:off x="758" y="1966"/>
              <a:ext cx="172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数据传送</a:t>
              </a:r>
              <a:r>
                <a:rPr lang="zh-CN" altLang="en-US" sz="2000">
                  <a:latin typeface="Times New Roman" pitchFamily="18" charset="0"/>
                </a:rPr>
                <a:t>：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继续执行主程序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同时完成一批数据传送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09600" y="4622800"/>
            <a:ext cx="3063875" cy="1143000"/>
            <a:chOff x="758" y="2784"/>
            <a:chExt cx="1930" cy="720"/>
          </a:xfrm>
        </p:grpSpPr>
        <p:sp>
          <p:nvSpPr>
            <p:cNvPr id="352274" name="Rectangle 18"/>
            <p:cNvSpPr>
              <a:spLocks noChangeArrowheads="1"/>
            </p:cNvSpPr>
            <p:nvPr/>
          </p:nvSpPr>
          <p:spPr bwMode="auto">
            <a:xfrm>
              <a:off x="768" y="278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758" y="2830"/>
              <a:ext cx="138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后处理</a:t>
              </a:r>
              <a:r>
                <a:rPr lang="zh-CN" altLang="en-US" sz="2000">
                  <a:latin typeface="Times New Roman" pitchFamily="18" charset="0"/>
                </a:rPr>
                <a:t>：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中断服务程序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做 </a:t>
              </a:r>
              <a:r>
                <a:rPr lang="en-US" altLang="zh-CN" sz="2000">
                  <a:latin typeface="Times New Roman" pitchFamily="18" charset="0"/>
                </a:rPr>
                <a:t>DMA </a:t>
              </a:r>
              <a:r>
                <a:rPr lang="zh-CN" altLang="en-US" sz="2000">
                  <a:latin typeface="Times New Roman" pitchFamily="18" charset="0"/>
                </a:rPr>
                <a:t>结束处理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609600" y="6019800"/>
            <a:ext cx="3063875" cy="533400"/>
            <a:chOff x="758" y="3648"/>
            <a:chExt cx="1930" cy="336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768" y="3648"/>
              <a:ext cx="19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58" y="369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继续执行主程序</a:t>
              </a:r>
            </a:p>
          </p:txBody>
        </p:sp>
      </p:grpSp>
      <p:sp>
        <p:nvSpPr>
          <p:cNvPr id="352279" name="Line 23"/>
          <p:cNvSpPr>
            <a:spLocks noChangeShapeType="1"/>
          </p:cNvSpPr>
          <p:nvPr/>
        </p:nvSpPr>
        <p:spPr bwMode="auto">
          <a:xfrm>
            <a:off x="1997075" y="29718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0" name="Line 24"/>
          <p:cNvSpPr>
            <a:spLocks noChangeShapeType="1"/>
          </p:cNvSpPr>
          <p:nvPr/>
        </p:nvSpPr>
        <p:spPr bwMode="auto">
          <a:xfrm>
            <a:off x="1997075" y="4359275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1" name="Line 25"/>
          <p:cNvSpPr>
            <a:spLocks noChangeShapeType="1"/>
          </p:cNvSpPr>
          <p:nvPr/>
        </p:nvSpPr>
        <p:spPr bwMode="auto">
          <a:xfrm>
            <a:off x="1997075" y="57531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2" name="Text Box 26"/>
          <p:cNvSpPr txBox="1">
            <a:spLocks noChangeArrowheads="1"/>
          </p:cNvSpPr>
          <p:nvPr/>
        </p:nvSpPr>
        <p:spPr bwMode="auto">
          <a:xfrm>
            <a:off x="533400" y="838200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CPU</a:t>
            </a:r>
          </a:p>
        </p:txBody>
      </p:sp>
      <p:sp>
        <p:nvSpPr>
          <p:cNvPr id="352283" name="Text Box 27"/>
          <p:cNvSpPr txBox="1">
            <a:spLocks noChangeArrowheads="1"/>
          </p:cNvSpPr>
          <p:nvPr/>
        </p:nvSpPr>
        <p:spPr bwMode="auto">
          <a:xfrm>
            <a:off x="228600" y="106363"/>
            <a:ext cx="464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(2) DMA </a:t>
            </a:r>
            <a:r>
              <a:rPr lang="zh-CN" altLang="en-US" sz="3200">
                <a:latin typeface="Times New Roman" pitchFamily="18" charset="0"/>
              </a:rPr>
              <a:t>传送过程示意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4724400" y="401638"/>
            <a:ext cx="3886200" cy="6303962"/>
            <a:chOff x="2976" y="253"/>
            <a:chExt cx="2448" cy="3971"/>
          </a:xfrm>
        </p:grpSpPr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3182" y="470"/>
              <a:ext cx="2242" cy="3754"/>
              <a:chOff x="3192" y="470"/>
              <a:chExt cx="2242" cy="3754"/>
            </a:xfrm>
          </p:grpSpPr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3726" y="864"/>
                <a:ext cx="1392" cy="480"/>
                <a:chOff x="3456" y="624"/>
                <a:chExt cx="1392" cy="480"/>
              </a:xfrm>
            </p:grpSpPr>
            <p:sp>
              <p:nvSpPr>
                <p:cNvPr id="35228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734" y="718"/>
                  <a:ext cx="9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允许传送？</a:t>
                  </a:r>
                </a:p>
              </p:txBody>
            </p:sp>
            <p:sp>
              <p:nvSpPr>
                <p:cNvPr id="352288" name="AutoShape 32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1392" cy="48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3438" y="1616"/>
                <a:ext cx="1996" cy="910"/>
                <a:chOff x="3168" y="1248"/>
                <a:chExt cx="1996" cy="910"/>
              </a:xfrm>
            </p:grpSpPr>
            <p:sp>
              <p:nvSpPr>
                <p:cNvPr id="352290" name="Rectangle 34"/>
                <p:cNvSpPr>
                  <a:spLocks noChangeArrowheads="1"/>
                </p:cNvSpPr>
                <p:nvPr/>
              </p:nvSpPr>
              <p:spPr bwMode="auto">
                <a:xfrm>
                  <a:off x="3178" y="1248"/>
                  <a:ext cx="1920" cy="9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22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8" y="1296"/>
                  <a:ext cx="1996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主存地址送总线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数据送</a:t>
                  </a:r>
                  <a:r>
                    <a:rPr lang="en-US" altLang="zh-CN" sz="2000">
                      <a:latin typeface="Times New Roman" pitchFamily="18" charset="0"/>
                    </a:rPr>
                    <a:t>I/O</a:t>
                  </a:r>
                  <a:r>
                    <a:rPr lang="zh-CN" altLang="en-US" sz="2000">
                      <a:latin typeface="Times New Roman" pitchFamily="18" charset="0"/>
                    </a:rPr>
                    <a:t>设备（或主存 ）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修改</a:t>
                  </a:r>
                  <a:r>
                    <a:rPr lang="zh-CN" altLang="en-US" sz="2000">
                      <a:latin typeface="Times New Roman" pitchFamily="18" charset="0"/>
                    </a:rPr>
                    <a:t> 主存地址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修改</a:t>
                  </a:r>
                  <a:r>
                    <a:rPr lang="zh-CN" altLang="en-US" sz="2000">
                      <a:latin typeface="Times New Roman" pitchFamily="18" charset="0"/>
                    </a:rPr>
                    <a:t> 字计数器</a:t>
                  </a:r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3678" y="2799"/>
                <a:ext cx="1488" cy="768"/>
                <a:chOff x="3696" y="2352"/>
                <a:chExt cx="1488" cy="768"/>
              </a:xfrm>
            </p:grpSpPr>
            <p:sp>
              <p:nvSpPr>
                <p:cNvPr id="35229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22" y="2505"/>
                  <a:ext cx="921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 数据块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传送结束？</a:t>
                  </a:r>
                </a:p>
              </p:txBody>
            </p:sp>
            <p:sp>
              <p:nvSpPr>
                <p:cNvPr id="352294" name="AutoShape 38"/>
                <p:cNvSpPr>
                  <a:spLocks noChangeArrowheads="1"/>
                </p:cNvSpPr>
                <p:nvPr/>
              </p:nvSpPr>
              <p:spPr bwMode="auto">
                <a:xfrm>
                  <a:off x="3696" y="2352"/>
                  <a:ext cx="1488" cy="768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3438" y="3840"/>
                <a:ext cx="1920" cy="384"/>
                <a:chOff x="3216" y="3600"/>
                <a:chExt cx="1920" cy="384"/>
              </a:xfrm>
            </p:grpSpPr>
            <p:sp>
              <p:nvSpPr>
                <p:cNvPr id="352296" name="Rectangle 40"/>
                <p:cNvSpPr>
                  <a:spLocks noChangeArrowheads="1"/>
                </p:cNvSpPr>
                <p:nvPr/>
              </p:nvSpPr>
              <p:spPr bwMode="auto">
                <a:xfrm>
                  <a:off x="3216" y="3600"/>
                  <a:ext cx="1920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229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408" y="3657"/>
                  <a:ext cx="161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向</a:t>
                  </a: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  <a:r>
                    <a:rPr lang="zh-CN" altLang="en-US" sz="2000">
                      <a:latin typeface="Times New Roman" pitchFamily="18" charset="0"/>
                    </a:rPr>
                    <a:t>申请 </a:t>
                  </a: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程序中断</a:t>
                  </a: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52298" name="Line 42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2299" name="Line 43"/>
              <p:cNvSpPr>
                <a:spLocks noChangeShapeType="1"/>
              </p:cNvSpPr>
              <p:nvPr/>
            </p:nvSpPr>
            <p:spPr bwMode="auto">
              <a:xfrm>
                <a:off x="4423" y="253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2300" name="Line 44"/>
              <p:cNvSpPr>
                <a:spLocks noChangeShapeType="1"/>
              </p:cNvSpPr>
              <p:nvPr/>
            </p:nvSpPr>
            <p:spPr bwMode="auto">
              <a:xfrm>
                <a:off x="4423" y="35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2301" name="Line 45"/>
              <p:cNvSpPr>
                <a:spLocks noChangeShapeType="1"/>
              </p:cNvSpPr>
              <p:nvPr/>
            </p:nvSpPr>
            <p:spPr bwMode="auto">
              <a:xfrm>
                <a:off x="4423" y="5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2302" name="Freeform 46"/>
              <p:cNvSpPr>
                <a:spLocks/>
              </p:cNvSpPr>
              <p:nvPr/>
            </p:nvSpPr>
            <p:spPr bwMode="auto">
              <a:xfrm>
                <a:off x="3192" y="3183"/>
                <a:ext cx="492" cy="3"/>
              </a:xfrm>
              <a:custGeom>
                <a:avLst/>
                <a:gdLst/>
                <a:ahLst/>
                <a:cxnLst>
                  <a:cxn ang="0">
                    <a:pos x="492" y="0"/>
                  </a:cxn>
                  <a:cxn ang="0">
                    <a:pos x="0" y="3"/>
                  </a:cxn>
                </a:cxnLst>
                <a:rect l="0" t="0" r="r" b="b"/>
                <a:pathLst>
                  <a:path w="492" h="3">
                    <a:moveTo>
                      <a:pt x="492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2303" name="Freeform 47"/>
              <p:cNvSpPr>
                <a:spLocks/>
              </p:cNvSpPr>
              <p:nvPr/>
            </p:nvSpPr>
            <p:spPr bwMode="auto">
              <a:xfrm>
                <a:off x="3192" y="720"/>
                <a:ext cx="1230" cy="2466"/>
              </a:xfrm>
              <a:custGeom>
                <a:avLst/>
                <a:gdLst/>
                <a:ahLst/>
                <a:cxnLst>
                  <a:cxn ang="0">
                    <a:pos x="0" y="2466"/>
                  </a:cxn>
                  <a:cxn ang="0">
                    <a:pos x="6" y="0"/>
                  </a:cxn>
                  <a:cxn ang="0">
                    <a:pos x="1230" y="0"/>
                  </a:cxn>
                </a:cxnLst>
                <a:rect l="0" t="0" r="r" b="b"/>
                <a:pathLst>
                  <a:path w="1230" h="2466">
                    <a:moveTo>
                      <a:pt x="0" y="2466"/>
                    </a:moveTo>
                    <a:lnTo>
                      <a:pt x="6" y="0"/>
                    </a:lnTo>
                    <a:lnTo>
                      <a:pt x="123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2304" name="Line 48"/>
              <p:cNvSpPr>
                <a:spLocks noChangeShapeType="1"/>
              </p:cNvSpPr>
              <p:nvPr/>
            </p:nvSpPr>
            <p:spPr bwMode="auto">
              <a:xfrm flipH="1">
                <a:off x="3198" y="11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2305" name="Text Box 49"/>
              <p:cNvSpPr txBox="1">
                <a:spLocks noChangeArrowheads="1"/>
              </p:cNvSpPr>
              <p:nvPr/>
            </p:nvSpPr>
            <p:spPr bwMode="auto">
              <a:xfrm>
                <a:off x="3428" y="470"/>
                <a:ext cx="8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请求</a:t>
                </a:r>
              </a:p>
            </p:txBody>
          </p:sp>
          <p:sp>
            <p:nvSpPr>
              <p:cNvPr id="352306" name="Text Box 50"/>
              <p:cNvSpPr txBox="1">
                <a:spLocks noChangeArrowheads="1"/>
              </p:cNvSpPr>
              <p:nvPr/>
            </p:nvSpPr>
            <p:spPr bwMode="auto">
              <a:xfrm>
                <a:off x="3380" y="86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否</a:t>
                </a:r>
              </a:p>
            </p:txBody>
          </p:sp>
          <p:sp>
            <p:nvSpPr>
              <p:cNvPr id="352307" name="Text Box 51"/>
              <p:cNvSpPr txBox="1">
                <a:spLocks noChangeArrowheads="1"/>
              </p:cNvSpPr>
              <p:nvPr/>
            </p:nvSpPr>
            <p:spPr bwMode="auto">
              <a:xfrm>
                <a:off x="3380" y="287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否</a:t>
                </a:r>
              </a:p>
            </p:txBody>
          </p:sp>
          <p:sp>
            <p:nvSpPr>
              <p:cNvPr id="352308" name="Text Box 52"/>
              <p:cNvSpPr txBox="1">
                <a:spLocks noChangeArrowheads="1"/>
              </p:cNvSpPr>
              <p:nvPr/>
            </p:nvSpPr>
            <p:spPr bwMode="auto">
              <a:xfrm>
                <a:off x="4532" y="134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是</a:t>
                </a:r>
              </a:p>
            </p:txBody>
          </p:sp>
          <p:sp>
            <p:nvSpPr>
              <p:cNvPr id="352309" name="Text Box 53"/>
              <p:cNvSpPr txBox="1">
                <a:spLocks noChangeArrowheads="1"/>
              </p:cNvSpPr>
              <p:nvPr/>
            </p:nvSpPr>
            <p:spPr bwMode="auto">
              <a:xfrm>
                <a:off x="4484" y="355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是</a:t>
                </a:r>
              </a:p>
            </p:txBody>
          </p:sp>
        </p:grpSp>
        <p:sp>
          <p:nvSpPr>
            <p:cNvPr id="352310" name="Text Box 54"/>
            <p:cNvSpPr txBox="1">
              <a:spLocks noChangeArrowheads="1"/>
            </p:cNvSpPr>
            <p:nvPr/>
          </p:nvSpPr>
          <p:spPr bwMode="auto">
            <a:xfrm>
              <a:off x="2976" y="253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数据传送</a:t>
              </a:r>
            </a:p>
          </p:txBody>
        </p:sp>
      </p:grpSp>
      <p:sp>
        <p:nvSpPr>
          <p:cNvPr id="352311" name="Rectangle 5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2312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9" grpId="0" animBg="1"/>
      <p:bldP spid="352280" grpId="0" animBg="1"/>
      <p:bldP spid="352281" grpId="0" animBg="1"/>
      <p:bldP spid="35228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12290</TotalTime>
  <Words>3168</Words>
  <Application>Microsoft Office PowerPoint</Application>
  <PresentationFormat>全屏显示(4:3)</PresentationFormat>
  <Paragraphs>862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主题​​</vt:lpstr>
      <vt:lpstr>计算机组成原理</vt:lpstr>
      <vt:lpstr>5.6 DMA 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第６章   计算机的运算方法</vt:lpstr>
      <vt:lpstr>6.1  无符号数和有符号数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</cp:lastModifiedBy>
  <cp:revision>1606</cp:revision>
  <dcterms:created xsi:type="dcterms:W3CDTF">1601-01-01T00:00:00Z</dcterms:created>
  <dcterms:modified xsi:type="dcterms:W3CDTF">2013-06-07T06:52:24Z</dcterms:modified>
</cp:coreProperties>
</file>