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sldIdLst>
    <p:sldId id="374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8" r:id="rId11"/>
    <p:sldId id="389" r:id="rId12"/>
    <p:sldId id="391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997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4" r:id="rId45"/>
    <p:sldId id="425" r:id="rId46"/>
    <p:sldId id="426" r:id="rId47"/>
    <p:sldId id="427" r:id="rId48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94669" autoAdjust="0"/>
  </p:normalViewPr>
  <p:slideViewPr>
    <p:cSldViewPr>
      <p:cViewPr>
        <p:scale>
          <a:sx n="66" d="100"/>
          <a:sy n="66" d="100"/>
        </p:scale>
        <p:origin x="-2088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2C17B7-1305-413A-9439-3E5637B854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790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1E331-710D-4A10-84CB-304AC67D7196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43BB2-B614-44B3-A42A-5752EA0F720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0243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F5DBAF7-0542-420A-9733-E755A66ED79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4FF87-581B-4B61-8A2E-305FE10D6D2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17895-3370-4D0E-A695-F1A65D219AD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D9CDAB0-2E23-4FC5-94C1-C4A885D1173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6E38D-FB35-40CA-9FA0-E267C69A626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CAEE6-9415-4DFE-A1D1-ACC358EBD85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93107-1961-4B06-9B9F-55A581E878C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C81F0-7CCE-49B8-9A46-F3E2C70EF8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7C624-4A7A-4C52-8F74-F27718758C2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BFAC7-D6AC-45BE-BFA7-1807D7F8CAC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11D4A-C971-4669-849F-18142803285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33F86-0F49-4FC5-A57D-238F55E0FB0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fld id="{95ECB4F3-7DD7-404E-A43B-2EFB53EB669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第３章  系统总线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2620963" y="1981200"/>
            <a:ext cx="3649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3" action="ppaction://hlinksldjump"/>
              </a:rPr>
              <a:t>3.1 总线的基本概念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620963" y="2819400"/>
            <a:ext cx="28336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3" action="ppaction://hlinksldjump"/>
              </a:rPr>
              <a:t>3.2 总线的分类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620963" y="3657600"/>
            <a:ext cx="4465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4" action="ppaction://hlinksldjump"/>
              </a:rPr>
              <a:t>3.3 总线特性及性能指标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2620963" y="44958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5" action="ppaction://hlinksldjump"/>
              </a:rPr>
              <a:t>3.4 总线结构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2620963" y="5334000"/>
            <a:ext cx="2425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6" action="ppaction://hlinksldjump"/>
              </a:rPr>
              <a:t>3.5 总线控制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54633" name="AutoShape 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02400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457200" y="53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2. 三总线结构</a:t>
            </a:r>
          </a:p>
        </p:txBody>
      </p:sp>
      <p:grpSp>
        <p:nvGrpSpPr>
          <p:cNvPr id="171055" name="Group 47"/>
          <p:cNvGrpSpPr>
            <a:grpSpLocks/>
          </p:cNvGrpSpPr>
          <p:nvPr/>
        </p:nvGrpSpPr>
        <p:grpSpPr bwMode="auto">
          <a:xfrm>
            <a:off x="133350" y="2209800"/>
            <a:ext cx="8848725" cy="2514600"/>
            <a:chOff x="84" y="1392"/>
            <a:chExt cx="5574" cy="1584"/>
          </a:xfrm>
        </p:grpSpPr>
        <p:grpSp>
          <p:nvGrpSpPr>
            <p:cNvPr id="171012" name="Group 4"/>
            <p:cNvGrpSpPr>
              <a:grpSpLocks/>
            </p:cNvGrpSpPr>
            <p:nvPr/>
          </p:nvGrpSpPr>
          <p:grpSpPr bwMode="auto">
            <a:xfrm>
              <a:off x="84" y="1922"/>
              <a:ext cx="1020" cy="343"/>
              <a:chOff x="84" y="1968"/>
              <a:chExt cx="1020" cy="343"/>
            </a:xfrm>
          </p:grpSpPr>
          <p:sp>
            <p:nvSpPr>
              <p:cNvPr id="171013" name="Rectangle 5"/>
              <p:cNvSpPr>
                <a:spLocks noChangeArrowheads="1"/>
              </p:cNvSpPr>
              <p:nvPr/>
            </p:nvSpPr>
            <p:spPr bwMode="auto">
              <a:xfrm>
                <a:off x="84" y="2002"/>
                <a:ext cx="8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solidFill>
                      <a:schemeClr val="folHlink"/>
                    </a:solidFill>
                  </a:rPr>
                  <a:t>主存总线</a:t>
                </a:r>
                <a:endParaRPr lang="zh-CN" altLang="en-US" sz="26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1014" name="Freeform 6"/>
              <p:cNvSpPr>
                <a:spLocks/>
              </p:cNvSpPr>
              <p:nvPr/>
            </p:nvSpPr>
            <p:spPr bwMode="auto">
              <a:xfrm>
                <a:off x="949" y="1968"/>
                <a:ext cx="155" cy="343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124" y="71"/>
                  </a:cxn>
                  <a:cxn ang="0">
                    <a:pos x="94" y="71"/>
                  </a:cxn>
                  <a:cxn ang="0">
                    <a:pos x="94" y="291"/>
                  </a:cxn>
                  <a:cxn ang="0">
                    <a:pos x="124" y="291"/>
                  </a:cxn>
                  <a:cxn ang="0">
                    <a:pos x="64" y="362"/>
                  </a:cxn>
                  <a:cxn ang="0">
                    <a:pos x="0" y="291"/>
                  </a:cxn>
                  <a:cxn ang="0">
                    <a:pos x="30" y="291"/>
                  </a:cxn>
                  <a:cxn ang="0">
                    <a:pos x="30" y="71"/>
                  </a:cxn>
                  <a:cxn ang="0">
                    <a:pos x="0" y="71"/>
                  </a:cxn>
                  <a:cxn ang="0">
                    <a:pos x="64" y="0"/>
                  </a:cxn>
                </a:cxnLst>
                <a:rect l="0" t="0" r="r" b="b"/>
                <a:pathLst>
                  <a:path w="124" h="362">
                    <a:moveTo>
                      <a:pt x="64" y="0"/>
                    </a:moveTo>
                    <a:lnTo>
                      <a:pt x="124" y="71"/>
                    </a:lnTo>
                    <a:lnTo>
                      <a:pt x="94" y="71"/>
                    </a:lnTo>
                    <a:lnTo>
                      <a:pt x="94" y="291"/>
                    </a:lnTo>
                    <a:lnTo>
                      <a:pt x="124" y="291"/>
                    </a:lnTo>
                    <a:lnTo>
                      <a:pt x="64" y="362"/>
                    </a:lnTo>
                    <a:lnTo>
                      <a:pt x="0" y="291"/>
                    </a:lnTo>
                    <a:lnTo>
                      <a:pt x="30" y="291"/>
                    </a:lnTo>
                    <a:lnTo>
                      <a:pt x="30" y="71"/>
                    </a:lnTo>
                    <a:lnTo>
                      <a:pt x="0" y="7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17463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1054" name="Group 46"/>
            <p:cNvGrpSpPr>
              <a:grpSpLocks/>
            </p:cNvGrpSpPr>
            <p:nvPr/>
          </p:nvGrpSpPr>
          <p:grpSpPr bwMode="auto">
            <a:xfrm>
              <a:off x="1292" y="2426"/>
              <a:ext cx="914" cy="550"/>
              <a:chOff x="1292" y="2426"/>
              <a:chExt cx="914" cy="550"/>
            </a:xfrm>
          </p:grpSpPr>
          <p:sp>
            <p:nvSpPr>
              <p:cNvPr id="171016" name="Freeform 8"/>
              <p:cNvSpPr>
                <a:spLocks/>
              </p:cNvSpPr>
              <p:nvPr/>
            </p:nvSpPr>
            <p:spPr bwMode="auto">
              <a:xfrm>
                <a:off x="1466" y="2426"/>
                <a:ext cx="447" cy="125"/>
              </a:xfrm>
              <a:custGeom>
                <a:avLst/>
                <a:gdLst/>
                <a:ahLst/>
                <a:cxnLst>
                  <a:cxn ang="0">
                    <a:pos x="0" y="92"/>
                  </a:cxn>
                  <a:cxn ang="0">
                    <a:pos x="86" y="184"/>
                  </a:cxn>
                  <a:cxn ang="0">
                    <a:pos x="86" y="138"/>
                  </a:cxn>
                  <a:cxn ang="0">
                    <a:pos x="338" y="138"/>
                  </a:cxn>
                  <a:cxn ang="0">
                    <a:pos x="338" y="184"/>
                  </a:cxn>
                  <a:cxn ang="0">
                    <a:pos x="424" y="92"/>
                  </a:cxn>
                  <a:cxn ang="0">
                    <a:pos x="338" y="0"/>
                  </a:cxn>
                  <a:cxn ang="0">
                    <a:pos x="338" y="46"/>
                  </a:cxn>
                  <a:cxn ang="0">
                    <a:pos x="86" y="46"/>
                  </a:cxn>
                  <a:cxn ang="0">
                    <a:pos x="86" y="0"/>
                  </a:cxn>
                  <a:cxn ang="0">
                    <a:pos x="0" y="92"/>
                  </a:cxn>
                </a:cxnLst>
                <a:rect l="0" t="0" r="r" b="b"/>
                <a:pathLst>
                  <a:path w="424" h="184">
                    <a:moveTo>
                      <a:pt x="0" y="92"/>
                    </a:moveTo>
                    <a:lnTo>
                      <a:pt x="86" y="184"/>
                    </a:lnTo>
                    <a:lnTo>
                      <a:pt x="86" y="138"/>
                    </a:lnTo>
                    <a:lnTo>
                      <a:pt x="338" y="138"/>
                    </a:lnTo>
                    <a:lnTo>
                      <a:pt x="338" y="184"/>
                    </a:lnTo>
                    <a:lnTo>
                      <a:pt x="424" y="92"/>
                    </a:lnTo>
                    <a:lnTo>
                      <a:pt x="338" y="0"/>
                    </a:lnTo>
                    <a:lnTo>
                      <a:pt x="338" y="46"/>
                    </a:lnTo>
                    <a:lnTo>
                      <a:pt x="86" y="46"/>
                    </a:lnTo>
                    <a:lnTo>
                      <a:pt x="86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chemeClr val="folHlink"/>
              </a:solidFill>
              <a:ln w="17463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17" name="Rectangle 9"/>
              <p:cNvSpPr>
                <a:spLocks noChangeArrowheads="1"/>
              </p:cNvSpPr>
              <p:nvPr/>
            </p:nvSpPr>
            <p:spPr bwMode="auto">
              <a:xfrm>
                <a:off x="1292" y="2726"/>
                <a:ext cx="9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600">
                    <a:solidFill>
                      <a:schemeClr val="folHlink"/>
                    </a:solidFill>
                    <a:latin typeface="Times New Roman" pitchFamily="18" charset="0"/>
                  </a:rPr>
                  <a:t>DMA</a:t>
                </a:r>
                <a:r>
                  <a:rPr lang="zh-CN" altLang="en-US" sz="2600">
                    <a:solidFill>
                      <a:schemeClr val="folHlink"/>
                    </a:solidFill>
                  </a:rPr>
                  <a:t>总线</a:t>
                </a:r>
                <a:endParaRPr lang="zh-CN" altLang="en-US" sz="26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71018" name="Group 10"/>
            <p:cNvGrpSpPr>
              <a:grpSpLocks/>
            </p:cNvGrpSpPr>
            <p:nvPr/>
          </p:nvGrpSpPr>
          <p:grpSpPr bwMode="auto">
            <a:xfrm>
              <a:off x="1464" y="1392"/>
              <a:ext cx="4194" cy="406"/>
              <a:chOff x="1464" y="1438"/>
              <a:chExt cx="4194" cy="406"/>
            </a:xfrm>
          </p:grpSpPr>
          <p:sp>
            <p:nvSpPr>
              <p:cNvPr id="171019" name="Text Box 11"/>
              <p:cNvSpPr txBox="1">
                <a:spLocks noChangeArrowheads="1"/>
              </p:cNvSpPr>
              <p:nvPr/>
            </p:nvSpPr>
            <p:spPr bwMode="auto">
              <a:xfrm>
                <a:off x="3143" y="1438"/>
                <a:ext cx="835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6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zh-CN" altLang="en-US" sz="2600">
                    <a:solidFill>
                      <a:schemeClr val="folHlink"/>
                    </a:solidFill>
                    <a:latin typeface="Times New Roman" pitchFamily="18" charset="0"/>
                  </a:rPr>
                  <a:t>总线</a:t>
                </a:r>
              </a:p>
            </p:txBody>
          </p:sp>
          <p:sp>
            <p:nvSpPr>
              <p:cNvPr id="171020" name="AutoShape 12"/>
              <p:cNvSpPr>
                <a:spLocks noChangeArrowheads="1"/>
              </p:cNvSpPr>
              <p:nvPr/>
            </p:nvSpPr>
            <p:spPr bwMode="auto">
              <a:xfrm>
                <a:off x="1464" y="1688"/>
                <a:ext cx="4194" cy="156"/>
              </a:xfrm>
              <a:prstGeom prst="leftRightArrow">
                <a:avLst>
                  <a:gd name="adj1" fmla="val 50000"/>
                  <a:gd name="adj2" fmla="val 1442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1021" name="Group 13"/>
          <p:cNvGrpSpPr>
            <a:grpSpLocks/>
          </p:cNvGrpSpPr>
          <p:nvPr/>
        </p:nvGrpSpPr>
        <p:grpSpPr bwMode="auto">
          <a:xfrm>
            <a:off x="914400" y="2390775"/>
            <a:ext cx="7848600" cy="3379788"/>
            <a:chOff x="576" y="1552"/>
            <a:chExt cx="4944" cy="2129"/>
          </a:xfrm>
        </p:grpSpPr>
        <p:grpSp>
          <p:nvGrpSpPr>
            <p:cNvPr id="171022" name="Group 14"/>
            <p:cNvGrpSpPr>
              <a:grpSpLocks/>
            </p:cNvGrpSpPr>
            <p:nvPr/>
          </p:nvGrpSpPr>
          <p:grpSpPr bwMode="auto">
            <a:xfrm>
              <a:off x="576" y="1552"/>
              <a:ext cx="1008" cy="1197"/>
              <a:chOff x="576" y="1552"/>
              <a:chExt cx="1008" cy="1197"/>
            </a:xfrm>
          </p:grpSpPr>
          <p:sp>
            <p:nvSpPr>
              <p:cNvPr id="171023" name="Rectangle 15"/>
              <p:cNvSpPr>
                <a:spLocks noChangeArrowheads="1"/>
              </p:cNvSpPr>
              <p:nvPr/>
            </p:nvSpPr>
            <p:spPr bwMode="auto">
              <a:xfrm>
                <a:off x="576" y="1552"/>
                <a:ext cx="889" cy="42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24" name="Rectangle 16"/>
              <p:cNvSpPr>
                <a:spLocks noChangeArrowheads="1"/>
              </p:cNvSpPr>
              <p:nvPr/>
            </p:nvSpPr>
            <p:spPr bwMode="auto">
              <a:xfrm>
                <a:off x="805" y="1642"/>
                <a:ext cx="63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171025" name="Rectangle 17"/>
              <p:cNvSpPr>
                <a:spLocks noChangeArrowheads="1"/>
              </p:cNvSpPr>
              <p:nvPr/>
            </p:nvSpPr>
            <p:spPr bwMode="auto">
              <a:xfrm>
                <a:off x="576" y="2320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26" name="Rectangle 18"/>
              <p:cNvSpPr>
                <a:spLocks noChangeArrowheads="1"/>
              </p:cNvSpPr>
              <p:nvPr/>
            </p:nvSpPr>
            <p:spPr bwMode="auto">
              <a:xfrm>
                <a:off x="701" y="2368"/>
                <a:ext cx="883" cy="26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/>
                  <a:t> </a:t>
                </a:r>
                <a:r>
                  <a:rPr lang="zh-CN" altLang="en-US" sz="2400"/>
                  <a:t>主存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71027" name="Group 19"/>
            <p:cNvGrpSpPr>
              <a:grpSpLocks/>
            </p:cNvGrpSpPr>
            <p:nvPr/>
          </p:nvGrpSpPr>
          <p:grpSpPr bwMode="auto">
            <a:xfrm>
              <a:off x="1918" y="1824"/>
              <a:ext cx="3602" cy="1857"/>
              <a:chOff x="1918" y="1824"/>
              <a:chExt cx="3602" cy="1857"/>
            </a:xfrm>
          </p:grpSpPr>
          <p:sp>
            <p:nvSpPr>
              <p:cNvPr id="171028" name="Rectangle 20"/>
              <p:cNvSpPr>
                <a:spLocks noChangeArrowheads="1"/>
              </p:cNvSpPr>
              <p:nvPr/>
            </p:nvSpPr>
            <p:spPr bwMode="auto">
              <a:xfrm>
                <a:off x="3160" y="3252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29" name="Rectangle 21"/>
              <p:cNvSpPr>
                <a:spLocks noChangeArrowheads="1"/>
              </p:cNvSpPr>
              <p:nvPr/>
            </p:nvSpPr>
            <p:spPr bwMode="auto">
              <a:xfrm>
                <a:off x="3358" y="3360"/>
                <a:ext cx="674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设备</a:t>
                </a:r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71030" name="Freeform 22"/>
              <p:cNvSpPr>
                <a:spLocks/>
              </p:cNvSpPr>
              <p:nvPr/>
            </p:nvSpPr>
            <p:spPr bwMode="auto">
              <a:xfrm>
                <a:off x="3542" y="2753"/>
                <a:ext cx="125" cy="481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123" y="97"/>
                  </a:cxn>
                  <a:cxn ang="0">
                    <a:pos x="93" y="97"/>
                  </a:cxn>
                  <a:cxn ang="0">
                    <a:pos x="93" y="388"/>
                  </a:cxn>
                  <a:cxn ang="0">
                    <a:pos x="123" y="388"/>
                  </a:cxn>
                  <a:cxn ang="0">
                    <a:pos x="63" y="485"/>
                  </a:cxn>
                  <a:cxn ang="0">
                    <a:pos x="0" y="388"/>
                  </a:cxn>
                  <a:cxn ang="0">
                    <a:pos x="30" y="388"/>
                  </a:cxn>
                  <a:cxn ang="0">
                    <a:pos x="30" y="97"/>
                  </a:cxn>
                  <a:cxn ang="0">
                    <a:pos x="0" y="97"/>
                  </a:cxn>
                  <a:cxn ang="0">
                    <a:pos x="63" y="0"/>
                  </a:cxn>
                </a:cxnLst>
                <a:rect l="0" t="0" r="r" b="b"/>
                <a:pathLst>
                  <a:path w="123" h="485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8"/>
                    </a:lnTo>
                    <a:lnTo>
                      <a:pt x="123" y="388"/>
                    </a:lnTo>
                    <a:lnTo>
                      <a:pt x="63" y="485"/>
                    </a:lnTo>
                    <a:lnTo>
                      <a:pt x="0" y="388"/>
                    </a:lnTo>
                    <a:lnTo>
                      <a:pt x="30" y="388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1031" name="Group 23"/>
              <p:cNvGrpSpPr>
                <a:grpSpLocks/>
              </p:cNvGrpSpPr>
              <p:nvPr/>
            </p:nvGrpSpPr>
            <p:grpSpPr bwMode="auto">
              <a:xfrm>
                <a:off x="4556" y="2753"/>
                <a:ext cx="916" cy="928"/>
                <a:chOff x="4556" y="2753"/>
                <a:chExt cx="916" cy="928"/>
              </a:xfrm>
            </p:grpSpPr>
            <p:sp>
              <p:nvSpPr>
                <p:cNvPr id="171032" name="Rectangle 24"/>
                <p:cNvSpPr>
                  <a:spLocks noChangeArrowheads="1"/>
                </p:cNvSpPr>
                <p:nvPr/>
              </p:nvSpPr>
              <p:spPr bwMode="auto">
                <a:xfrm>
                  <a:off x="4556" y="3252"/>
                  <a:ext cx="890" cy="42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033" name="Rectangle 25"/>
                <p:cNvSpPr>
                  <a:spLocks noChangeArrowheads="1"/>
                </p:cNvSpPr>
                <p:nvPr/>
              </p:nvSpPr>
              <p:spPr bwMode="auto">
                <a:xfrm>
                  <a:off x="4739" y="3360"/>
                  <a:ext cx="733" cy="23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设备</a:t>
                  </a:r>
                  <a:r>
                    <a:rPr lang="en-US" altLang="zh-CN" sz="2400" i="1">
                      <a:latin typeface="Times New Roman" pitchFamily="18" charset="0"/>
                    </a:rPr>
                    <a:t>n</a:t>
                  </a:r>
                  <a:endParaRPr lang="zh-CN" altLang="en-US" sz="2400" i="1">
                    <a:latin typeface="Times New Roman" pitchFamily="18" charset="0"/>
                  </a:endParaRPr>
                </a:p>
              </p:txBody>
            </p:sp>
            <p:sp>
              <p:nvSpPr>
                <p:cNvPr id="171034" name="Freeform 26"/>
                <p:cNvSpPr>
                  <a:spLocks/>
                </p:cNvSpPr>
                <p:nvPr/>
              </p:nvSpPr>
              <p:spPr bwMode="auto">
                <a:xfrm>
                  <a:off x="4939" y="2753"/>
                  <a:ext cx="124" cy="487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124" y="97"/>
                    </a:cxn>
                    <a:cxn ang="0">
                      <a:pos x="94" y="97"/>
                    </a:cxn>
                    <a:cxn ang="0">
                      <a:pos x="94" y="388"/>
                    </a:cxn>
                    <a:cxn ang="0">
                      <a:pos x="124" y="388"/>
                    </a:cxn>
                    <a:cxn ang="0">
                      <a:pos x="64" y="485"/>
                    </a:cxn>
                    <a:cxn ang="0">
                      <a:pos x="0" y="388"/>
                    </a:cxn>
                    <a:cxn ang="0">
                      <a:pos x="30" y="388"/>
                    </a:cxn>
                    <a:cxn ang="0">
                      <a:pos x="30" y="97"/>
                    </a:cxn>
                    <a:cxn ang="0">
                      <a:pos x="0" y="97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124" h="485">
                      <a:moveTo>
                        <a:pt x="64" y="0"/>
                      </a:moveTo>
                      <a:lnTo>
                        <a:pt x="124" y="97"/>
                      </a:lnTo>
                      <a:lnTo>
                        <a:pt x="94" y="97"/>
                      </a:lnTo>
                      <a:lnTo>
                        <a:pt x="94" y="388"/>
                      </a:lnTo>
                      <a:lnTo>
                        <a:pt x="124" y="388"/>
                      </a:lnTo>
                      <a:lnTo>
                        <a:pt x="64" y="485"/>
                      </a:lnTo>
                      <a:lnTo>
                        <a:pt x="0" y="388"/>
                      </a:lnTo>
                      <a:lnTo>
                        <a:pt x="30" y="388"/>
                      </a:lnTo>
                      <a:lnTo>
                        <a:pt x="30" y="97"/>
                      </a:lnTo>
                      <a:lnTo>
                        <a:pt x="0" y="97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1035" name="Rectangle 27"/>
              <p:cNvSpPr>
                <a:spLocks noChangeArrowheads="1"/>
              </p:cNvSpPr>
              <p:nvPr/>
            </p:nvSpPr>
            <p:spPr bwMode="auto">
              <a:xfrm>
                <a:off x="1925" y="3252"/>
                <a:ext cx="889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36" name="Rectangle 28"/>
              <p:cNvSpPr>
                <a:spLocks noChangeArrowheads="1"/>
              </p:cNvSpPr>
              <p:nvPr/>
            </p:nvSpPr>
            <p:spPr bwMode="auto">
              <a:xfrm>
                <a:off x="1968" y="3360"/>
                <a:ext cx="1008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高速外设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1037" name="Freeform 29"/>
              <p:cNvSpPr>
                <a:spLocks/>
              </p:cNvSpPr>
              <p:nvPr/>
            </p:nvSpPr>
            <p:spPr bwMode="auto">
              <a:xfrm>
                <a:off x="2301" y="2754"/>
                <a:ext cx="124" cy="48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124" y="97"/>
                  </a:cxn>
                  <a:cxn ang="0">
                    <a:pos x="94" y="97"/>
                  </a:cxn>
                  <a:cxn ang="0">
                    <a:pos x="94" y="383"/>
                  </a:cxn>
                  <a:cxn ang="0">
                    <a:pos x="124" y="383"/>
                  </a:cxn>
                  <a:cxn ang="0">
                    <a:pos x="64" y="480"/>
                  </a:cxn>
                  <a:cxn ang="0">
                    <a:pos x="0" y="383"/>
                  </a:cxn>
                  <a:cxn ang="0">
                    <a:pos x="30" y="383"/>
                  </a:cxn>
                  <a:cxn ang="0">
                    <a:pos x="30" y="97"/>
                  </a:cxn>
                  <a:cxn ang="0">
                    <a:pos x="0" y="97"/>
                  </a:cxn>
                  <a:cxn ang="0">
                    <a:pos x="64" y="0"/>
                  </a:cxn>
                </a:cxnLst>
                <a:rect l="0" t="0" r="r" b="b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38" name="Rectangle 30"/>
              <p:cNvSpPr>
                <a:spLocks noChangeArrowheads="1"/>
              </p:cNvSpPr>
              <p:nvPr/>
            </p:nvSpPr>
            <p:spPr bwMode="auto">
              <a:xfrm>
                <a:off x="1918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39" name="Freeform 31"/>
              <p:cNvSpPr>
                <a:spLocks/>
              </p:cNvSpPr>
              <p:nvPr/>
            </p:nvSpPr>
            <p:spPr bwMode="auto">
              <a:xfrm>
                <a:off x="2301" y="1839"/>
                <a:ext cx="124" cy="480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124" y="97"/>
                  </a:cxn>
                  <a:cxn ang="0">
                    <a:pos x="94" y="97"/>
                  </a:cxn>
                  <a:cxn ang="0">
                    <a:pos x="94" y="383"/>
                  </a:cxn>
                  <a:cxn ang="0">
                    <a:pos x="124" y="383"/>
                  </a:cxn>
                  <a:cxn ang="0">
                    <a:pos x="64" y="480"/>
                  </a:cxn>
                  <a:cxn ang="0">
                    <a:pos x="0" y="383"/>
                  </a:cxn>
                  <a:cxn ang="0">
                    <a:pos x="30" y="383"/>
                  </a:cxn>
                  <a:cxn ang="0">
                    <a:pos x="30" y="97"/>
                  </a:cxn>
                  <a:cxn ang="0">
                    <a:pos x="0" y="97"/>
                  </a:cxn>
                  <a:cxn ang="0">
                    <a:pos x="64" y="0"/>
                  </a:cxn>
                </a:cxnLst>
                <a:rect l="0" t="0" r="r" b="b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0" name="Text Box 32"/>
              <p:cNvSpPr txBox="1">
                <a:spLocks noChangeArrowheads="1"/>
              </p:cNvSpPr>
              <p:nvPr/>
            </p:nvSpPr>
            <p:spPr bwMode="auto">
              <a:xfrm>
                <a:off x="1955" y="2400"/>
                <a:ext cx="97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71041" name="Rectangle 33"/>
              <p:cNvSpPr>
                <a:spLocks noChangeArrowheads="1"/>
              </p:cNvSpPr>
              <p:nvPr/>
            </p:nvSpPr>
            <p:spPr bwMode="auto">
              <a:xfrm>
                <a:off x="3159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2" name="Freeform 34"/>
              <p:cNvSpPr>
                <a:spLocks/>
              </p:cNvSpPr>
              <p:nvPr/>
            </p:nvSpPr>
            <p:spPr bwMode="auto">
              <a:xfrm>
                <a:off x="3543" y="1831"/>
                <a:ext cx="123" cy="480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123" y="97"/>
                  </a:cxn>
                  <a:cxn ang="0">
                    <a:pos x="93" y="97"/>
                  </a:cxn>
                  <a:cxn ang="0">
                    <a:pos x="93" y="383"/>
                  </a:cxn>
                  <a:cxn ang="0">
                    <a:pos x="123" y="383"/>
                  </a:cxn>
                  <a:cxn ang="0">
                    <a:pos x="63" y="480"/>
                  </a:cxn>
                  <a:cxn ang="0">
                    <a:pos x="0" y="383"/>
                  </a:cxn>
                  <a:cxn ang="0">
                    <a:pos x="30" y="383"/>
                  </a:cxn>
                  <a:cxn ang="0">
                    <a:pos x="30" y="97"/>
                  </a:cxn>
                  <a:cxn ang="0">
                    <a:pos x="0" y="97"/>
                  </a:cxn>
                  <a:cxn ang="0">
                    <a:pos x="63" y="0"/>
                  </a:cxn>
                </a:cxnLst>
                <a:rect l="0" t="0" r="r" b="b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3" name="Text Box 35"/>
              <p:cNvSpPr txBox="1">
                <a:spLocks noChangeArrowheads="1"/>
              </p:cNvSpPr>
              <p:nvPr/>
            </p:nvSpPr>
            <p:spPr bwMode="auto">
              <a:xfrm>
                <a:off x="3205" y="2400"/>
                <a:ext cx="1019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71044" name="Rectangle 36"/>
              <p:cNvSpPr>
                <a:spLocks noChangeArrowheads="1"/>
              </p:cNvSpPr>
              <p:nvPr/>
            </p:nvSpPr>
            <p:spPr bwMode="auto">
              <a:xfrm>
                <a:off x="4555" y="2320"/>
                <a:ext cx="890" cy="4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5" name="Freeform 37"/>
              <p:cNvSpPr>
                <a:spLocks/>
              </p:cNvSpPr>
              <p:nvPr/>
            </p:nvSpPr>
            <p:spPr bwMode="auto">
              <a:xfrm>
                <a:off x="4939" y="1824"/>
                <a:ext cx="123" cy="480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123" y="97"/>
                  </a:cxn>
                  <a:cxn ang="0">
                    <a:pos x="93" y="97"/>
                  </a:cxn>
                  <a:cxn ang="0">
                    <a:pos x="93" y="383"/>
                  </a:cxn>
                  <a:cxn ang="0">
                    <a:pos x="123" y="383"/>
                  </a:cxn>
                  <a:cxn ang="0">
                    <a:pos x="63" y="480"/>
                  </a:cxn>
                  <a:cxn ang="0">
                    <a:pos x="0" y="383"/>
                  </a:cxn>
                  <a:cxn ang="0">
                    <a:pos x="30" y="383"/>
                  </a:cxn>
                  <a:cxn ang="0">
                    <a:pos x="30" y="97"/>
                  </a:cxn>
                  <a:cxn ang="0">
                    <a:pos x="0" y="97"/>
                  </a:cxn>
                  <a:cxn ang="0">
                    <a:pos x="63" y="0"/>
                  </a:cxn>
                </a:cxnLst>
                <a:rect l="0" t="0" r="r" b="b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046" name="Text Box 38"/>
              <p:cNvSpPr txBox="1">
                <a:spLocks noChangeArrowheads="1"/>
              </p:cNvSpPr>
              <p:nvPr/>
            </p:nvSpPr>
            <p:spPr bwMode="auto">
              <a:xfrm>
                <a:off x="4597" y="2400"/>
                <a:ext cx="9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  <a:r>
                  <a:rPr lang="zh-CN" altLang="en-US" sz="24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171047" name="Text Box 39"/>
              <p:cNvSpPr txBox="1">
                <a:spLocks noChangeArrowheads="1"/>
              </p:cNvSpPr>
              <p:nvPr/>
            </p:nvSpPr>
            <p:spPr bwMode="auto">
              <a:xfrm>
                <a:off x="4166" y="3319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71048" name="Text Box 40"/>
              <p:cNvSpPr txBox="1">
                <a:spLocks noChangeArrowheads="1"/>
              </p:cNvSpPr>
              <p:nvPr/>
            </p:nvSpPr>
            <p:spPr bwMode="auto">
              <a:xfrm>
                <a:off x="4176" y="2359"/>
                <a:ext cx="30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171049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171051" name="AutoShape 4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593725" y="577850"/>
            <a:ext cx="521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三总线结构的又一形式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grpSp>
        <p:nvGrpSpPr>
          <p:cNvPr id="172036" name="Group 4"/>
          <p:cNvGrpSpPr>
            <a:grpSpLocks/>
          </p:cNvGrpSpPr>
          <p:nvPr/>
        </p:nvGrpSpPr>
        <p:grpSpPr bwMode="auto">
          <a:xfrm>
            <a:off x="457200" y="1752600"/>
            <a:ext cx="8763000" cy="4572000"/>
            <a:chOff x="288" y="1104"/>
            <a:chExt cx="5520" cy="2880"/>
          </a:xfrm>
        </p:grpSpPr>
        <p:sp>
          <p:nvSpPr>
            <p:cNvPr id="172037" name="Line 5"/>
            <p:cNvSpPr>
              <a:spLocks noChangeShapeType="1"/>
            </p:cNvSpPr>
            <p:nvPr/>
          </p:nvSpPr>
          <p:spPr bwMode="auto">
            <a:xfrm>
              <a:off x="807" y="3539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38" name="Rectangle 6"/>
            <p:cNvSpPr>
              <a:spLocks noChangeArrowheads="1"/>
            </p:cNvSpPr>
            <p:nvPr/>
          </p:nvSpPr>
          <p:spPr bwMode="auto">
            <a:xfrm>
              <a:off x="432" y="3183"/>
              <a:ext cx="751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39" name="Rectangle 7"/>
            <p:cNvSpPr>
              <a:spLocks noChangeArrowheads="1"/>
            </p:cNvSpPr>
            <p:nvPr/>
          </p:nvSpPr>
          <p:spPr bwMode="auto">
            <a:xfrm>
              <a:off x="518" y="3222"/>
              <a:ext cx="8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局域网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2040" name="Rectangle 8"/>
            <p:cNvSpPr>
              <a:spLocks noChangeArrowheads="1"/>
            </p:cNvSpPr>
            <p:nvPr/>
          </p:nvSpPr>
          <p:spPr bwMode="auto">
            <a:xfrm>
              <a:off x="2538" y="2400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系统总线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72041" name="Freeform 9"/>
            <p:cNvSpPr>
              <a:spLocks/>
            </p:cNvSpPr>
            <p:nvPr/>
          </p:nvSpPr>
          <p:spPr bwMode="auto">
            <a:xfrm>
              <a:off x="641" y="2677"/>
              <a:ext cx="4695" cy="107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149" y="224"/>
                </a:cxn>
                <a:cxn ang="0">
                  <a:pos x="149" y="178"/>
                </a:cxn>
                <a:cxn ang="0">
                  <a:pos x="4544" y="178"/>
                </a:cxn>
                <a:cxn ang="0">
                  <a:pos x="4544" y="224"/>
                </a:cxn>
                <a:cxn ang="0">
                  <a:pos x="4695" y="113"/>
                </a:cxn>
                <a:cxn ang="0">
                  <a:pos x="4544" y="0"/>
                </a:cxn>
                <a:cxn ang="0">
                  <a:pos x="4544" y="46"/>
                </a:cxn>
                <a:cxn ang="0">
                  <a:pos x="149" y="46"/>
                </a:cxn>
                <a:cxn ang="0">
                  <a:pos x="149" y="0"/>
                </a:cxn>
                <a:cxn ang="0">
                  <a:pos x="0" y="113"/>
                </a:cxn>
              </a:cxnLst>
              <a:rect l="0" t="0" r="r" b="b"/>
              <a:pathLst>
                <a:path w="4695" h="224">
                  <a:moveTo>
                    <a:pt x="0" y="113"/>
                  </a:moveTo>
                  <a:lnTo>
                    <a:pt x="149" y="224"/>
                  </a:lnTo>
                  <a:lnTo>
                    <a:pt x="149" y="178"/>
                  </a:lnTo>
                  <a:lnTo>
                    <a:pt x="4544" y="178"/>
                  </a:lnTo>
                  <a:lnTo>
                    <a:pt x="4544" y="224"/>
                  </a:lnTo>
                  <a:lnTo>
                    <a:pt x="4695" y="113"/>
                  </a:lnTo>
                  <a:lnTo>
                    <a:pt x="4544" y="0"/>
                  </a:lnTo>
                  <a:lnTo>
                    <a:pt x="4544" y="46"/>
                  </a:lnTo>
                  <a:lnTo>
                    <a:pt x="149" y="46"/>
                  </a:lnTo>
                  <a:lnTo>
                    <a:pt x="149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2" name="Rectangle 10"/>
            <p:cNvSpPr>
              <a:spLocks noChangeArrowheads="1"/>
            </p:cNvSpPr>
            <p:nvPr/>
          </p:nvSpPr>
          <p:spPr bwMode="auto">
            <a:xfrm>
              <a:off x="1211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3" name="Rectangle 11"/>
            <p:cNvSpPr>
              <a:spLocks noChangeArrowheads="1"/>
            </p:cNvSpPr>
            <p:nvPr/>
          </p:nvSpPr>
          <p:spPr bwMode="auto">
            <a:xfrm>
              <a:off x="1452" y="1354"/>
              <a:ext cx="75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172044" name="Rectangle 12"/>
            <p:cNvSpPr>
              <a:spLocks noChangeArrowheads="1"/>
            </p:cNvSpPr>
            <p:nvPr/>
          </p:nvSpPr>
          <p:spPr bwMode="auto">
            <a:xfrm>
              <a:off x="3569" y="1296"/>
              <a:ext cx="847" cy="34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5" name="Rectangle 13"/>
            <p:cNvSpPr>
              <a:spLocks noChangeArrowheads="1"/>
            </p:cNvSpPr>
            <p:nvPr/>
          </p:nvSpPr>
          <p:spPr bwMode="auto">
            <a:xfrm>
              <a:off x="3742" y="1354"/>
              <a:ext cx="86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Cache</a:t>
              </a:r>
            </a:p>
          </p:txBody>
        </p:sp>
        <p:sp>
          <p:nvSpPr>
            <p:cNvPr id="172046" name="Rectangle 14"/>
            <p:cNvSpPr>
              <a:spLocks noChangeArrowheads="1"/>
            </p:cNvSpPr>
            <p:nvPr/>
          </p:nvSpPr>
          <p:spPr bwMode="auto">
            <a:xfrm>
              <a:off x="2517" y="1296"/>
              <a:ext cx="6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7" name="Rectangle 15"/>
            <p:cNvSpPr>
              <a:spLocks noChangeArrowheads="1"/>
            </p:cNvSpPr>
            <p:nvPr/>
          </p:nvSpPr>
          <p:spPr bwMode="auto">
            <a:xfrm>
              <a:off x="2367" y="1104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局部总线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72048" name="Freeform 16"/>
            <p:cNvSpPr>
              <a:spLocks/>
            </p:cNvSpPr>
            <p:nvPr/>
          </p:nvSpPr>
          <p:spPr bwMode="auto">
            <a:xfrm>
              <a:off x="2064" y="1392"/>
              <a:ext cx="1507" cy="96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145" y="149"/>
                </a:cxn>
                <a:cxn ang="0">
                  <a:pos x="145" y="111"/>
                </a:cxn>
                <a:cxn ang="0">
                  <a:pos x="1264" y="111"/>
                </a:cxn>
                <a:cxn ang="0">
                  <a:pos x="1264" y="149"/>
                </a:cxn>
                <a:cxn ang="0">
                  <a:pos x="1409" y="74"/>
                </a:cxn>
                <a:cxn ang="0">
                  <a:pos x="1264" y="0"/>
                </a:cxn>
                <a:cxn ang="0">
                  <a:pos x="1264" y="38"/>
                </a:cxn>
                <a:cxn ang="0">
                  <a:pos x="145" y="38"/>
                </a:cxn>
                <a:cxn ang="0">
                  <a:pos x="145" y="0"/>
                </a:cxn>
                <a:cxn ang="0">
                  <a:pos x="0" y="74"/>
                </a:cxn>
              </a:cxnLst>
              <a:rect l="0" t="0" r="r" b="b"/>
              <a:pathLst>
                <a:path w="1409" h="149">
                  <a:moveTo>
                    <a:pt x="0" y="74"/>
                  </a:moveTo>
                  <a:lnTo>
                    <a:pt x="145" y="149"/>
                  </a:lnTo>
                  <a:lnTo>
                    <a:pt x="145" y="111"/>
                  </a:lnTo>
                  <a:lnTo>
                    <a:pt x="1264" y="111"/>
                  </a:lnTo>
                  <a:lnTo>
                    <a:pt x="1264" y="149"/>
                  </a:lnTo>
                  <a:lnTo>
                    <a:pt x="1409" y="74"/>
                  </a:lnTo>
                  <a:lnTo>
                    <a:pt x="1264" y="0"/>
                  </a:lnTo>
                  <a:lnTo>
                    <a:pt x="1264" y="38"/>
                  </a:lnTo>
                  <a:lnTo>
                    <a:pt x="145" y="38"/>
                  </a:lnTo>
                  <a:lnTo>
                    <a:pt x="14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9" name="Rectangle 17"/>
            <p:cNvSpPr>
              <a:spLocks noChangeArrowheads="1"/>
            </p:cNvSpPr>
            <p:nvPr/>
          </p:nvSpPr>
          <p:spPr bwMode="auto">
            <a:xfrm>
              <a:off x="2177" y="3180"/>
              <a:ext cx="1248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0" name="Rectangle 18"/>
            <p:cNvSpPr>
              <a:spLocks noChangeArrowheads="1"/>
            </p:cNvSpPr>
            <p:nvPr/>
          </p:nvSpPr>
          <p:spPr bwMode="auto">
            <a:xfrm>
              <a:off x="2222" y="3222"/>
              <a:ext cx="166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扩展总线接口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2051" name="Line 19"/>
            <p:cNvSpPr>
              <a:spLocks noChangeShapeType="1"/>
            </p:cNvSpPr>
            <p:nvPr/>
          </p:nvSpPr>
          <p:spPr bwMode="auto">
            <a:xfrm>
              <a:off x="2801" y="3537"/>
              <a:ext cx="1" cy="40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2" name="Freeform 20"/>
            <p:cNvSpPr>
              <a:spLocks/>
            </p:cNvSpPr>
            <p:nvPr/>
          </p:nvSpPr>
          <p:spPr bwMode="auto">
            <a:xfrm>
              <a:off x="2798" y="2739"/>
              <a:ext cx="1" cy="4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7"/>
                </a:cxn>
              </a:cxnLst>
              <a:rect l="0" t="0" r="r" b="b"/>
              <a:pathLst>
                <a:path w="1" h="447">
                  <a:moveTo>
                    <a:pt x="0" y="0"/>
                  </a:moveTo>
                  <a:lnTo>
                    <a:pt x="0" y="447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3" name="Rectangle 21"/>
            <p:cNvSpPr>
              <a:spLocks noChangeArrowheads="1"/>
            </p:cNvSpPr>
            <p:nvPr/>
          </p:nvSpPr>
          <p:spPr bwMode="auto">
            <a:xfrm>
              <a:off x="2992" y="3640"/>
              <a:ext cx="714" cy="26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4" name="Rectangle 22"/>
            <p:cNvSpPr>
              <a:spLocks noChangeArrowheads="1"/>
            </p:cNvSpPr>
            <p:nvPr/>
          </p:nvSpPr>
          <p:spPr bwMode="auto">
            <a:xfrm>
              <a:off x="2897" y="3612"/>
              <a:ext cx="90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扩展总线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72055" name="Freeform 23"/>
            <p:cNvSpPr>
              <a:spLocks/>
            </p:cNvSpPr>
            <p:nvPr/>
          </p:nvSpPr>
          <p:spPr bwMode="auto">
            <a:xfrm>
              <a:off x="288" y="3888"/>
              <a:ext cx="5280" cy="96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149" y="222"/>
                </a:cxn>
                <a:cxn ang="0">
                  <a:pos x="149" y="178"/>
                </a:cxn>
                <a:cxn ang="0">
                  <a:pos x="4546" y="178"/>
                </a:cxn>
                <a:cxn ang="0">
                  <a:pos x="4546" y="222"/>
                </a:cxn>
                <a:cxn ang="0">
                  <a:pos x="4695" y="111"/>
                </a:cxn>
                <a:cxn ang="0">
                  <a:pos x="4546" y="0"/>
                </a:cxn>
                <a:cxn ang="0">
                  <a:pos x="4546" y="44"/>
                </a:cxn>
                <a:cxn ang="0">
                  <a:pos x="149" y="44"/>
                </a:cxn>
                <a:cxn ang="0">
                  <a:pos x="149" y="0"/>
                </a:cxn>
                <a:cxn ang="0">
                  <a:pos x="0" y="111"/>
                </a:cxn>
              </a:cxnLst>
              <a:rect l="0" t="0" r="r" b="b"/>
              <a:pathLst>
                <a:path w="4695" h="222">
                  <a:moveTo>
                    <a:pt x="0" y="111"/>
                  </a:moveTo>
                  <a:lnTo>
                    <a:pt x="149" y="222"/>
                  </a:lnTo>
                  <a:lnTo>
                    <a:pt x="149" y="178"/>
                  </a:lnTo>
                  <a:lnTo>
                    <a:pt x="4546" y="178"/>
                  </a:lnTo>
                  <a:lnTo>
                    <a:pt x="4546" y="222"/>
                  </a:lnTo>
                  <a:lnTo>
                    <a:pt x="4695" y="111"/>
                  </a:lnTo>
                  <a:lnTo>
                    <a:pt x="4546" y="0"/>
                  </a:lnTo>
                  <a:lnTo>
                    <a:pt x="4546" y="44"/>
                  </a:lnTo>
                  <a:lnTo>
                    <a:pt x="149" y="44"/>
                  </a:lnTo>
                  <a:lnTo>
                    <a:pt x="149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6" name="Line 24"/>
            <p:cNvSpPr>
              <a:spLocks noChangeShapeType="1"/>
            </p:cNvSpPr>
            <p:nvPr/>
          </p:nvSpPr>
          <p:spPr bwMode="auto">
            <a:xfrm>
              <a:off x="3977" y="3527"/>
              <a:ext cx="1" cy="40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7" name="Rectangle 25"/>
            <p:cNvSpPr>
              <a:spLocks noChangeArrowheads="1"/>
            </p:cNvSpPr>
            <p:nvPr/>
          </p:nvSpPr>
          <p:spPr bwMode="auto">
            <a:xfrm>
              <a:off x="3569" y="3183"/>
              <a:ext cx="816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8" name="Rectangle 26"/>
            <p:cNvSpPr>
              <a:spLocks noChangeArrowheads="1"/>
            </p:cNvSpPr>
            <p:nvPr/>
          </p:nvSpPr>
          <p:spPr bwMode="auto">
            <a:xfrm>
              <a:off x="3658" y="3222"/>
              <a:ext cx="10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Modem</a:t>
              </a:r>
            </a:p>
          </p:txBody>
        </p:sp>
        <p:sp>
          <p:nvSpPr>
            <p:cNvPr id="172059" name="Line 27"/>
            <p:cNvSpPr>
              <a:spLocks noChangeShapeType="1"/>
            </p:cNvSpPr>
            <p:nvPr/>
          </p:nvSpPr>
          <p:spPr bwMode="auto">
            <a:xfrm>
              <a:off x="4960" y="3537"/>
              <a:ext cx="1" cy="4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60" name="Rectangle 28"/>
            <p:cNvSpPr>
              <a:spLocks noChangeArrowheads="1"/>
            </p:cNvSpPr>
            <p:nvPr/>
          </p:nvSpPr>
          <p:spPr bwMode="auto">
            <a:xfrm>
              <a:off x="4481" y="3180"/>
              <a:ext cx="960" cy="35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61" name="Rectangle 29"/>
            <p:cNvSpPr>
              <a:spLocks noChangeArrowheads="1"/>
            </p:cNvSpPr>
            <p:nvPr/>
          </p:nvSpPr>
          <p:spPr bwMode="auto">
            <a:xfrm>
              <a:off x="4559" y="3222"/>
              <a:ext cx="12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串行接口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2062" name="Freeform 30"/>
            <p:cNvSpPr>
              <a:spLocks/>
            </p:cNvSpPr>
            <p:nvPr/>
          </p:nvSpPr>
          <p:spPr bwMode="auto">
            <a:xfrm>
              <a:off x="1682" y="3537"/>
              <a:ext cx="1" cy="4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03"/>
                </a:cxn>
              </a:cxnLst>
              <a:rect l="0" t="0" r="r" b="b"/>
              <a:pathLst>
                <a:path w="1" h="403">
                  <a:moveTo>
                    <a:pt x="0" y="0"/>
                  </a:moveTo>
                  <a:lnTo>
                    <a:pt x="0" y="403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63" name="Rectangle 31"/>
            <p:cNvSpPr>
              <a:spLocks noChangeArrowheads="1"/>
            </p:cNvSpPr>
            <p:nvPr/>
          </p:nvSpPr>
          <p:spPr bwMode="auto">
            <a:xfrm>
              <a:off x="1305" y="3183"/>
              <a:ext cx="753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64" name="Rectangle 32"/>
            <p:cNvSpPr>
              <a:spLocks noChangeArrowheads="1"/>
            </p:cNvSpPr>
            <p:nvPr/>
          </p:nvSpPr>
          <p:spPr bwMode="auto">
            <a:xfrm>
              <a:off x="1480" y="3222"/>
              <a:ext cx="6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SCSI</a:t>
              </a:r>
            </a:p>
          </p:txBody>
        </p:sp>
        <p:sp>
          <p:nvSpPr>
            <p:cNvPr id="172065" name="Rectangle 33"/>
            <p:cNvSpPr>
              <a:spLocks noChangeArrowheads="1"/>
            </p:cNvSpPr>
            <p:nvPr/>
          </p:nvSpPr>
          <p:spPr bwMode="auto">
            <a:xfrm>
              <a:off x="2169" y="1776"/>
              <a:ext cx="1584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2066" name="Text Box 34"/>
            <p:cNvSpPr txBox="1">
              <a:spLocks noChangeArrowheads="1"/>
            </p:cNvSpPr>
            <p:nvPr/>
          </p:nvSpPr>
          <p:spPr bwMode="auto">
            <a:xfrm>
              <a:off x="2274" y="1824"/>
              <a:ext cx="204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局部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控制器</a:t>
              </a:r>
            </a:p>
          </p:txBody>
        </p:sp>
        <p:sp>
          <p:nvSpPr>
            <p:cNvPr id="172067" name="Rectangle 35"/>
            <p:cNvSpPr>
              <a:spLocks noChangeArrowheads="1"/>
            </p:cNvSpPr>
            <p:nvPr/>
          </p:nvSpPr>
          <p:spPr bwMode="auto">
            <a:xfrm>
              <a:off x="1211" y="1776"/>
              <a:ext cx="847" cy="35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2068" name="Rectangle 36"/>
            <p:cNvSpPr>
              <a:spLocks noChangeArrowheads="1"/>
            </p:cNvSpPr>
            <p:nvPr/>
          </p:nvSpPr>
          <p:spPr bwMode="auto">
            <a:xfrm>
              <a:off x="1457" y="1824"/>
              <a:ext cx="79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/>
                <a:t>主存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72069" name="Line 37"/>
            <p:cNvSpPr>
              <a:spLocks noChangeShapeType="1"/>
            </p:cNvSpPr>
            <p:nvPr/>
          </p:nvSpPr>
          <p:spPr bwMode="auto">
            <a:xfrm>
              <a:off x="1697" y="2119"/>
              <a:ext cx="0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70" name="Line 38"/>
            <p:cNvSpPr>
              <a:spLocks noChangeShapeType="1"/>
            </p:cNvSpPr>
            <p:nvPr/>
          </p:nvSpPr>
          <p:spPr bwMode="auto">
            <a:xfrm>
              <a:off x="4039" y="1632"/>
              <a:ext cx="0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71" name="Line 39"/>
            <p:cNvSpPr>
              <a:spLocks noChangeShapeType="1"/>
            </p:cNvSpPr>
            <p:nvPr/>
          </p:nvSpPr>
          <p:spPr bwMode="auto">
            <a:xfrm>
              <a:off x="2832" y="1440"/>
              <a:ext cx="0" cy="33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073" name="AutoShape 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685800" y="1219200"/>
            <a:ext cx="4364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 </a:t>
            </a:r>
            <a:r>
              <a:rPr kumimoji="0" lang="zh-CN" altLang="en-US" sz="3200">
                <a:latin typeface="Times New Roman" pitchFamily="18" charset="0"/>
              </a:rPr>
              <a:t>传</a:t>
            </a:r>
            <a:r>
              <a:rPr lang="zh-CN" altLang="en-US" sz="3200">
                <a:latin typeface="Times New Roman" pitchFamily="18" charset="0"/>
              </a:rPr>
              <a:t>统微型机总线结构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441325" y="320675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三、总线结构举例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174115" name="AutoShape 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4127" name="Group 47"/>
          <p:cNvGrpSpPr>
            <a:grpSpLocks/>
          </p:cNvGrpSpPr>
          <p:nvPr/>
        </p:nvGrpSpPr>
        <p:grpSpPr bwMode="auto">
          <a:xfrm>
            <a:off x="153988" y="2057400"/>
            <a:ext cx="8723312" cy="3729038"/>
            <a:chOff x="97" y="1296"/>
            <a:chExt cx="5495" cy="2349"/>
          </a:xfrm>
        </p:grpSpPr>
        <p:grpSp>
          <p:nvGrpSpPr>
            <p:cNvPr id="174126" name="Group 46"/>
            <p:cNvGrpSpPr>
              <a:grpSpLocks/>
            </p:cNvGrpSpPr>
            <p:nvPr/>
          </p:nvGrpSpPr>
          <p:grpSpPr bwMode="auto">
            <a:xfrm>
              <a:off x="97" y="1296"/>
              <a:ext cx="5495" cy="2349"/>
              <a:chOff x="97" y="1296"/>
              <a:chExt cx="5495" cy="2349"/>
            </a:xfrm>
          </p:grpSpPr>
          <p:grpSp>
            <p:nvGrpSpPr>
              <p:cNvPr id="174125" name="Group 45"/>
              <p:cNvGrpSpPr>
                <a:grpSpLocks/>
              </p:cNvGrpSpPr>
              <p:nvPr/>
            </p:nvGrpSpPr>
            <p:grpSpPr bwMode="auto">
              <a:xfrm>
                <a:off x="97" y="1296"/>
                <a:ext cx="5495" cy="2349"/>
                <a:chOff x="97" y="1296"/>
                <a:chExt cx="5495" cy="2349"/>
              </a:xfrm>
            </p:grpSpPr>
            <p:sp>
              <p:nvSpPr>
                <p:cNvPr id="174085" name="Freeform 5"/>
                <p:cNvSpPr>
                  <a:spLocks/>
                </p:cNvSpPr>
                <p:nvPr/>
              </p:nvSpPr>
              <p:spPr bwMode="auto">
                <a:xfrm>
                  <a:off x="2867" y="2513"/>
                  <a:ext cx="109" cy="348"/>
                </a:xfrm>
                <a:custGeom>
                  <a:avLst/>
                  <a:gdLst/>
                  <a:ahLst/>
                  <a:cxnLst>
                    <a:cxn ang="0">
                      <a:pos x="0" y="406"/>
                    </a:cxn>
                    <a:cxn ang="0">
                      <a:pos x="51" y="406"/>
                    </a:cxn>
                    <a:cxn ang="0">
                      <a:pos x="51" y="0"/>
                    </a:cxn>
                    <a:cxn ang="0">
                      <a:pos x="225" y="0"/>
                    </a:cxn>
                    <a:cxn ang="0">
                      <a:pos x="225" y="406"/>
                    </a:cxn>
                    <a:cxn ang="0">
                      <a:pos x="276" y="406"/>
                    </a:cxn>
                    <a:cxn ang="0">
                      <a:pos x="138" y="464"/>
                    </a:cxn>
                    <a:cxn ang="0">
                      <a:pos x="0" y="406"/>
                    </a:cxn>
                  </a:cxnLst>
                  <a:rect l="0" t="0" r="r" b="b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86" name="Rectangle 6"/>
                <p:cNvSpPr>
                  <a:spLocks noChangeArrowheads="1"/>
                </p:cNvSpPr>
                <p:nvPr/>
              </p:nvSpPr>
              <p:spPr bwMode="auto">
                <a:xfrm>
                  <a:off x="4512" y="1809"/>
                  <a:ext cx="1080" cy="29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87" name="Rectangle 7"/>
                <p:cNvSpPr>
                  <a:spLocks noChangeArrowheads="1"/>
                </p:cNvSpPr>
                <p:nvPr/>
              </p:nvSpPr>
              <p:spPr bwMode="auto">
                <a:xfrm>
                  <a:off x="4763" y="1843"/>
                  <a:ext cx="579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存储器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74088" name="Rectangle 8"/>
                <p:cNvSpPr>
                  <a:spLocks noChangeArrowheads="1"/>
                </p:cNvSpPr>
                <p:nvPr/>
              </p:nvSpPr>
              <p:spPr bwMode="auto">
                <a:xfrm>
                  <a:off x="97" y="2683"/>
                  <a:ext cx="708" cy="54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89" name="Rectangle 9"/>
                <p:cNvSpPr>
                  <a:spLocks noChangeArrowheads="1"/>
                </p:cNvSpPr>
                <p:nvPr/>
              </p:nvSpPr>
              <p:spPr bwMode="auto">
                <a:xfrm>
                  <a:off x="138" y="2724"/>
                  <a:ext cx="669" cy="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SCSI </a:t>
                  </a:r>
                  <a:r>
                    <a:rPr lang="en-US" altLang="en-US" sz="2400">
                      <a:latin typeface="Times New Roman" pitchFamily="18" charset="0"/>
                    </a:rPr>
                    <a:t>Ⅱ</a:t>
                  </a:r>
                  <a:endParaRPr lang="zh-CN" altLang="en-US" sz="24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控制器</a:t>
                  </a:r>
                </a:p>
              </p:txBody>
            </p:sp>
            <p:sp>
              <p:nvSpPr>
                <p:cNvPr id="174090" name="Freeform 10"/>
                <p:cNvSpPr>
                  <a:spLocks/>
                </p:cNvSpPr>
                <p:nvPr/>
              </p:nvSpPr>
              <p:spPr bwMode="auto">
                <a:xfrm>
                  <a:off x="2867" y="1640"/>
                  <a:ext cx="96" cy="576"/>
                </a:xfrm>
                <a:custGeom>
                  <a:avLst/>
                  <a:gdLst/>
                  <a:ahLst/>
                  <a:cxnLst>
                    <a:cxn ang="0">
                      <a:pos x="0" y="406"/>
                    </a:cxn>
                    <a:cxn ang="0">
                      <a:pos x="51" y="406"/>
                    </a:cxn>
                    <a:cxn ang="0">
                      <a:pos x="51" y="0"/>
                    </a:cxn>
                    <a:cxn ang="0">
                      <a:pos x="225" y="0"/>
                    </a:cxn>
                    <a:cxn ang="0">
                      <a:pos x="225" y="406"/>
                    </a:cxn>
                    <a:cxn ang="0">
                      <a:pos x="276" y="406"/>
                    </a:cxn>
                    <a:cxn ang="0">
                      <a:pos x="138" y="464"/>
                    </a:cxn>
                    <a:cxn ang="0">
                      <a:pos x="0" y="406"/>
                    </a:cxn>
                  </a:cxnLst>
                  <a:rect l="0" t="0" r="r" b="b"/>
                  <a:pathLst>
                    <a:path w="276" h="464">
                      <a:moveTo>
                        <a:pt x="0" y="406"/>
                      </a:moveTo>
                      <a:lnTo>
                        <a:pt x="51" y="406"/>
                      </a:lnTo>
                      <a:lnTo>
                        <a:pt x="51" y="0"/>
                      </a:lnTo>
                      <a:lnTo>
                        <a:pt x="225" y="0"/>
                      </a:lnTo>
                      <a:lnTo>
                        <a:pt x="225" y="406"/>
                      </a:lnTo>
                      <a:lnTo>
                        <a:pt x="276" y="406"/>
                      </a:lnTo>
                      <a:lnTo>
                        <a:pt x="138" y="464"/>
                      </a:lnTo>
                      <a:lnTo>
                        <a:pt x="0" y="40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1" name="Freeform 11"/>
                <p:cNvSpPr>
                  <a:spLocks/>
                </p:cNvSpPr>
                <p:nvPr/>
              </p:nvSpPr>
              <p:spPr bwMode="auto">
                <a:xfrm>
                  <a:off x="864" y="1579"/>
                  <a:ext cx="3648" cy="118"/>
                </a:xfrm>
                <a:custGeom>
                  <a:avLst/>
                  <a:gdLst/>
                  <a:ahLst/>
                  <a:cxnLst>
                    <a:cxn ang="0">
                      <a:pos x="0" y="182"/>
                    </a:cxn>
                    <a:cxn ang="0">
                      <a:pos x="91" y="365"/>
                    </a:cxn>
                    <a:cxn ang="0">
                      <a:pos x="91" y="282"/>
                    </a:cxn>
                    <a:cxn ang="0">
                      <a:pos x="3089" y="282"/>
                    </a:cxn>
                    <a:cxn ang="0">
                      <a:pos x="3089" y="365"/>
                    </a:cxn>
                    <a:cxn ang="0">
                      <a:pos x="3180" y="182"/>
                    </a:cxn>
                    <a:cxn ang="0">
                      <a:pos x="3089" y="0"/>
                    </a:cxn>
                    <a:cxn ang="0">
                      <a:pos x="3089" y="83"/>
                    </a:cxn>
                    <a:cxn ang="0">
                      <a:pos x="91" y="83"/>
                    </a:cxn>
                    <a:cxn ang="0">
                      <a:pos x="91" y="0"/>
                    </a:cxn>
                    <a:cxn ang="0">
                      <a:pos x="0" y="182"/>
                    </a:cxn>
                  </a:cxnLst>
                  <a:rect l="0" t="0" r="r" b="b"/>
                  <a:pathLst>
                    <a:path w="3180" h="365">
                      <a:moveTo>
                        <a:pt x="0" y="182"/>
                      </a:moveTo>
                      <a:lnTo>
                        <a:pt x="91" y="365"/>
                      </a:lnTo>
                      <a:lnTo>
                        <a:pt x="91" y="282"/>
                      </a:lnTo>
                      <a:lnTo>
                        <a:pt x="3089" y="282"/>
                      </a:lnTo>
                      <a:lnTo>
                        <a:pt x="3089" y="365"/>
                      </a:lnTo>
                      <a:lnTo>
                        <a:pt x="3180" y="182"/>
                      </a:lnTo>
                      <a:lnTo>
                        <a:pt x="3089" y="0"/>
                      </a:lnTo>
                      <a:lnTo>
                        <a:pt x="3089" y="83"/>
                      </a:lnTo>
                      <a:lnTo>
                        <a:pt x="91" y="83"/>
                      </a:lnTo>
                      <a:lnTo>
                        <a:pt x="91" y="0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2" name="Freeform 12"/>
                <p:cNvSpPr>
                  <a:spLocks/>
                </p:cNvSpPr>
                <p:nvPr/>
              </p:nvSpPr>
              <p:spPr bwMode="auto">
                <a:xfrm>
                  <a:off x="816" y="2827"/>
                  <a:ext cx="4752" cy="118"/>
                </a:xfrm>
                <a:custGeom>
                  <a:avLst/>
                  <a:gdLst/>
                  <a:ahLst/>
                  <a:cxnLst>
                    <a:cxn ang="0">
                      <a:pos x="0" y="174"/>
                    </a:cxn>
                    <a:cxn ang="0">
                      <a:pos x="87" y="344"/>
                    </a:cxn>
                    <a:cxn ang="0">
                      <a:pos x="87" y="261"/>
                    </a:cxn>
                    <a:cxn ang="0">
                      <a:pos x="4027" y="261"/>
                    </a:cxn>
                    <a:cxn ang="0">
                      <a:pos x="4027" y="344"/>
                    </a:cxn>
                    <a:cxn ang="0">
                      <a:pos x="4114" y="174"/>
                    </a:cxn>
                    <a:cxn ang="0">
                      <a:pos x="4027" y="0"/>
                    </a:cxn>
                    <a:cxn ang="0">
                      <a:pos x="4027" y="83"/>
                    </a:cxn>
                    <a:cxn ang="0">
                      <a:pos x="87" y="83"/>
                    </a:cxn>
                    <a:cxn ang="0">
                      <a:pos x="87" y="0"/>
                    </a:cxn>
                    <a:cxn ang="0">
                      <a:pos x="0" y="174"/>
                    </a:cxn>
                  </a:cxnLst>
                  <a:rect l="0" t="0" r="r" b="b"/>
                  <a:pathLst>
                    <a:path w="4114" h="344">
                      <a:moveTo>
                        <a:pt x="0" y="174"/>
                      </a:moveTo>
                      <a:lnTo>
                        <a:pt x="87" y="344"/>
                      </a:lnTo>
                      <a:lnTo>
                        <a:pt x="87" y="261"/>
                      </a:lnTo>
                      <a:lnTo>
                        <a:pt x="4027" y="261"/>
                      </a:lnTo>
                      <a:lnTo>
                        <a:pt x="4027" y="344"/>
                      </a:lnTo>
                      <a:lnTo>
                        <a:pt x="4114" y="174"/>
                      </a:lnTo>
                      <a:lnTo>
                        <a:pt x="4027" y="0"/>
                      </a:lnTo>
                      <a:lnTo>
                        <a:pt x="4027" y="83"/>
                      </a:lnTo>
                      <a:lnTo>
                        <a:pt x="87" y="83"/>
                      </a:lnTo>
                      <a:lnTo>
                        <a:pt x="87" y="0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19050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3" name="Rectangle 13"/>
                <p:cNvSpPr>
                  <a:spLocks noChangeArrowheads="1"/>
                </p:cNvSpPr>
                <p:nvPr/>
              </p:nvSpPr>
              <p:spPr bwMode="auto">
                <a:xfrm>
                  <a:off x="4512" y="1514"/>
                  <a:ext cx="1080" cy="299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4" name="Rectangle 14"/>
                <p:cNvSpPr>
                  <a:spLocks noChangeArrowheads="1"/>
                </p:cNvSpPr>
                <p:nvPr/>
              </p:nvSpPr>
              <p:spPr bwMode="auto">
                <a:xfrm>
                  <a:off x="4569" y="1549"/>
                  <a:ext cx="965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主存控制器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74095" name="Rectangle 15"/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1178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ISA</a:t>
                  </a: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、</a:t>
                  </a:r>
                  <a:r>
                    <a:rPr lang="en-US" altLang="zh-CN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EISA </a:t>
                  </a:r>
                </a:p>
              </p:txBody>
            </p:sp>
            <p:sp>
              <p:nvSpPr>
                <p:cNvPr id="174096" name="Rectangle 16"/>
                <p:cNvSpPr>
                  <a:spLocks noChangeArrowheads="1"/>
                </p:cNvSpPr>
                <p:nvPr/>
              </p:nvSpPr>
              <p:spPr bwMode="auto">
                <a:xfrm>
                  <a:off x="2404" y="2805"/>
                  <a:ext cx="1167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59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8 MHz</a:t>
                  </a:r>
                  <a:r>
                    <a:rPr lang="zh-CN" altLang="en-US" sz="2000">
                      <a:latin typeface="Times New Roman" pitchFamily="18" charset="0"/>
                    </a:rPr>
                    <a:t>的</a:t>
                  </a:r>
                  <a:r>
                    <a:rPr lang="en-US" altLang="zh-CN" sz="2000">
                      <a:latin typeface="Times New Roman" pitchFamily="18" charset="0"/>
                    </a:rPr>
                    <a:t>1</a:t>
                  </a:r>
                  <a:r>
                    <a:rPr lang="zh-CN" altLang="en-US" sz="2000">
                      <a:latin typeface="Times New Roman" pitchFamily="18" charset="0"/>
                    </a:rPr>
                    <a:t>6</a:t>
                  </a:r>
                  <a:r>
                    <a:rPr lang="zh-CN" altLang="en-US" sz="2000"/>
                    <a:t>位数据通路</a:t>
                  </a:r>
                </a:p>
              </p:txBody>
            </p:sp>
            <p:sp>
              <p:nvSpPr>
                <p:cNvPr id="174098" name="Rectangle 18"/>
                <p:cNvSpPr>
                  <a:spLocks noChangeArrowheads="1"/>
                </p:cNvSpPr>
                <p:nvPr/>
              </p:nvSpPr>
              <p:spPr bwMode="auto">
                <a:xfrm>
                  <a:off x="2064" y="2221"/>
                  <a:ext cx="1723" cy="294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99" name="Rectangle 19"/>
                <p:cNvSpPr>
                  <a:spLocks noChangeArrowheads="1"/>
                </p:cNvSpPr>
                <p:nvPr/>
              </p:nvSpPr>
              <p:spPr bwMode="auto">
                <a:xfrm>
                  <a:off x="2256" y="2246"/>
                  <a:ext cx="1351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/>
                    <a:t>标准总线控制器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00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4" y="1392"/>
                  <a:ext cx="16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33 MHz</a:t>
                  </a:r>
                  <a:r>
                    <a:rPr lang="zh-CN" altLang="en-US" sz="2000">
                      <a:latin typeface="Times New Roman" pitchFamily="18" charset="0"/>
                    </a:rPr>
                    <a:t>的</a:t>
                  </a:r>
                  <a:r>
                    <a:rPr lang="en-US" altLang="zh-CN" sz="2000">
                      <a:latin typeface="Times New Roman" pitchFamily="18" charset="0"/>
                    </a:rPr>
                    <a:t>32</a:t>
                  </a:r>
                  <a:r>
                    <a:rPr lang="zh-CN" altLang="en-US" sz="2000"/>
                    <a:t>位数据通路</a:t>
                  </a:r>
                </a:p>
              </p:txBody>
            </p:sp>
            <p:sp>
              <p:nvSpPr>
                <p:cNvPr id="1741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625" y="1296"/>
                  <a:ext cx="669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02" name="Rectangle 22"/>
                <p:cNvSpPr>
                  <a:spLocks noChangeArrowheads="1"/>
                </p:cNvSpPr>
                <p:nvPr/>
              </p:nvSpPr>
              <p:spPr bwMode="auto">
                <a:xfrm>
                  <a:off x="3120" y="1296"/>
                  <a:ext cx="900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solidFill>
                        <a:schemeClr val="folHlink"/>
                      </a:solidFill>
                    </a:rPr>
                    <a:t>系统总线</a:t>
                  </a:r>
                  <a:endParaRPr lang="zh-CN" altLang="en-US" sz="28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103" name="Freeform 23"/>
                <p:cNvSpPr>
                  <a:spLocks/>
                </p:cNvSpPr>
                <p:nvPr/>
              </p:nvSpPr>
              <p:spPr bwMode="auto">
                <a:xfrm>
                  <a:off x="4497" y="2922"/>
                  <a:ext cx="159" cy="411"/>
                </a:xfrm>
                <a:custGeom>
                  <a:avLst/>
                  <a:gdLst/>
                  <a:ahLst/>
                  <a:cxnLst>
                    <a:cxn ang="0">
                      <a:pos x="77" y="0"/>
                    </a:cxn>
                    <a:cxn ang="0">
                      <a:pos x="159" y="82"/>
                    </a:cxn>
                    <a:cxn ang="0">
                      <a:pos x="120" y="82"/>
                    </a:cxn>
                    <a:cxn ang="0">
                      <a:pos x="120" y="329"/>
                    </a:cxn>
                    <a:cxn ang="0">
                      <a:pos x="159" y="329"/>
                    </a:cxn>
                    <a:cxn ang="0">
                      <a:pos x="77" y="411"/>
                    </a:cxn>
                    <a:cxn ang="0">
                      <a:pos x="0" y="329"/>
                    </a:cxn>
                    <a:cxn ang="0">
                      <a:pos x="39" y="329"/>
                    </a:cxn>
                    <a:cxn ang="0">
                      <a:pos x="39" y="82"/>
                    </a:cxn>
                    <a:cxn ang="0">
                      <a:pos x="0" y="82"/>
                    </a:cxn>
                    <a:cxn ang="0">
                      <a:pos x="77" y="0"/>
                    </a:cxn>
                  </a:cxnLst>
                  <a:rect l="0" t="0" r="r" b="b"/>
                  <a:pathLst>
                    <a:path w="159" h="411">
                      <a:moveTo>
                        <a:pt x="77" y="0"/>
                      </a:moveTo>
                      <a:lnTo>
                        <a:pt x="159" y="82"/>
                      </a:lnTo>
                      <a:lnTo>
                        <a:pt x="120" y="82"/>
                      </a:lnTo>
                      <a:lnTo>
                        <a:pt x="120" y="329"/>
                      </a:lnTo>
                      <a:lnTo>
                        <a:pt x="159" y="329"/>
                      </a:lnTo>
                      <a:lnTo>
                        <a:pt x="77" y="411"/>
                      </a:lnTo>
                      <a:lnTo>
                        <a:pt x="0" y="329"/>
                      </a:lnTo>
                      <a:lnTo>
                        <a:pt x="39" y="329"/>
                      </a:lnTo>
                      <a:lnTo>
                        <a:pt x="39" y="82"/>
                      </a:lnTo>
                      <a:lnTo>
                        <a:pt x="0" y="82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04" name="Rectangle 24"/>
                <p:cNvSpPr>
                  <a:spLocks noChangeArrowheads="1"/>
                </p:cNvSpPr>
                <p:nvPr/>
              </p:nvSpPr>
              <p:spPr bwMode="auto">
                <a:xfrm>
                  <a:off x="4032" y="3331"/>
                  <a:ext cx="1114" cy="314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74105" name="Rectangle 25"/>
                <p:cNvSpPr>
                  <a:spLocks noChangeArrowheads="1"/>
                </p:cNvSpPr>
                <p:nvPr/>
              </p:nvSpPr>
              <p:spPr bwMode="auto">
                <a:xfrm>
                  <a:off x="816" y="3331"/>
                  <a:ext cx="736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多媒体</a:t>
                  </a:r>
                </a:p>
              </p:txBody>
            </p:sp>
            <p:sp>
              <p:nvSpPr>
                <p:cNvPr id="174106" name="Freeform 26"/>
                <p:cNvSpPr>
                  <a:spLocks/>
                </p:cNvSpPr>
                <p:nvPr/>
              </p:nvSpPr>
              <p:spPr bwMode="auto">
                <a:xfrm>
                  <a:off x="3312" y="2927"/>
                  <a:ext cx="163" cy="396"/>
                </a:xfrm>
                <a:custGeom>
                  <a:avLst/>
                  <a:gdLst/>
                  <a:ahLst/>
                  <a:cxnLst>
                    <a:cxn ang="0">
                      <a:pos x="82" y="0"/>
                    </a:cxn>
                    <a:cxn ang="0">
                      <a:pos x="163" y="78"/>
                    </a:cxn>
                    <a:cxn ang="0">
                      <a:pos x="121" y="78"/>
                    </a:cxn>
                    <a:cxn ang="0">
                      <a:pos x="121" y="318"/>
                    </a:cxn>
                    <a:cxn ang="0">
                      <a:pos x="163" y="318"/>
                    </a:cxn>
                    <a:cxn ang="0">
                      <a:pos x="82" y="396"/>
                    </a:cxn>
                    <a:cxn ang="0">
                      <a:pos x="0" y="318"/>
                    </a:cxn>
                    <a:cxn ang="0">
                      <a:pos x="43" y="318"/>
                    </a:cxn>
                    <a:cxn ang="0">
                      <a:pos x="43" y="78"/>
                    </a:cxn>
                    <a:cxn ang="0">
                      <a:pos x="0" y="78"/>
                    </a:cxn>
                    <a:cxn ang="0">
                      <a:pos x="82" y="0"/>
                    </a:cxn>
                  </a:cxnLst>
                  <a:rect l="0" t="0" r="r" b="b"/>
                  <a:pathLst>
                    <a:path w="163" h="396">
                      <a:moveTo>
                        <a:pt x="82" y="0"/>
                      </a:moveTo>
                      <a:lnTo>
                        <a:pt x="163" y="78"/>
                      </a:lnTo>
                      <a:lnTo>
                        <a:pt x="121" y="78"/>
                      </a:lnTo>
                      <a:lnTo>
                        <a:pt x="121" y="318"/>
                      </a:lnTo>
                      <a:lnTo>
                        <a:pt x="163" y="318"/>
                      </a:lnTo>
                      <a:lnTo>
                        <a:pt x="82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07" name="Freeform 27"/>
                <p:cNvSpPr>
                  <a:spLocks/>
                </p:cNvSpPr>
                <p:nvPr/>
              </p:nvSpPr>
              <p:spPr bwMode="auto">
                <a:xfrm>
                  <a:off x="1104" y="2927"/>
                  <a:ext cx="163" cy="396"/>
                </a:xfrm>
                <a:custGeom>
                  <a:avLst/>
                  <a:gdLst/>
                  <a:ahLst/>
                  <a:cxnLst>
                    <a:cxn ang="0">
                      <a:pos x="81" y="0"/>
                    </a:cxn>
                    <a:cxn ang="0">
                      <a:pos x="163" y="78"/>
                    </a:cxn>
                    <a:cxn ang="0">
                      <a:pos x="120" y="78"/>
                    </a:cxn>
                    <a:cxn ang="0">
                      <a:pos x="120" y="318"/>
                    </a:cxn>
                    <a:cxn ang="0">
                      <a:pos x="163" y="318"/>
                    </a:cxn>
                    <a:cxn ang="0">
                      <a:pos x="81" y="396"/>
                    </a:cxn>
                    <a:cxn ang="0">
                      <a:pos x="0" y="318"/>
                    </a:cxn>
                    <a:cxn ang="0">
                      <a:pos x="43" y="318"/>
                    </a:cxn>
                    <a:cxn ang="0">
                      <a:pos x="43" y="78"/>
                    </a:cxn>
                    <a:cxn ang="0">
                      <a:pos x="0" y="78"/>
                    </a:cxn>
                    <a:cxn ang="0">
                      <a:pos x="81" y="0"/>
                    </a:cxn>
                  </a:cxnLst>
                  <a:rect l="0" t="0" r="r" b="b"/>
                  <a:pathLst>
                    <a:path w="163" h="396">
                      <a:moveTo>
                        <a:pt x="81" y="0"/>
                      </a:moveTo>
                      <a:lnTo>
                        <a:pt x="163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63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43" y="318"/>
                      </a:lnTo>
                      <a:lnTo>
                        <a:pt x="43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08" name="Freeform 28"/>
                <p:cNvSpPr>
                  <a:spLocks/>
                </p:cNvSpPr>
                <p:nvPr/>
              </p:nvSpPr>
              <p:spPr bwMode="auto">
                <a:xfrm>
                  <a:off x="2112" y="2927"/>
                  <a:ext cx="158" cy="396"/>
                </a:xfrm>
                <a:custGeom>
                  <a:avLst/>
                  <a:gdLst/>
                  <a:ahLst/>
                  <a:cxnLst>
                    <a:cxn ang="0">
                      <a:pos x="81" y="0"/>
                    </a:cxn>
                    <a:cxn ang="0">
                      <a:pos x="158" y="78"/>
                    </a:cxn>
                    <a:cxn ang="0">
                      <a:pos x="120" y="78"/>
                    </a:cxn>
                    <a:cxn ang="0">
                      <a:pos x="120" y="318"/>
                    </a:cxn>
                    <a:cxn ang="0">
                      <a:pos x="158" y="318"/>
                    </a:cxn>
                    <a:cxn ang="0">
                      <a:pos x="81" y="396"/>
                    </a:cxn>
                    <a:cxn ang="0">
                      <a:pos x="0" y="318"/>
                    </a:cxn>
                    <a:cxn ang="0">
                      <a:pos x="38" y="318"/>
                    </a:cxn>
                    <a:cxn ang="0">
                      <a:pos x="38" y="78"/>
                    </a:cxn>
                    <a:cxn ang="0">
                      <a:pos x="0" y="78"/>
                    </a:cxn>
                    <a:cxn ang="0">
                      <a:pos x="81" y="0"/>
                    </a:cxn>
                  </a:cxnLst>
                  <a:rect l="0" t="0" r="r" b="b"/>
                  <a:pathLst>
                    <a:path w="158" h="396">
                      <a:moveTo>
                        <a:pt x="81" y="0"/>
                      </a:moveTo>
                      <a:lnTo>
                        <a:pt x="158" y="78"/>
                      </a:lnTo>
                      <a:lnTo>
                        <a:pt x="120" y="78"/>
                      </a:lnTo>
                      <a:lnTo>
                        <a:pt x="120" y="318"/>
                      </a:lnTo>
                      <a:lnTo>
                        <a:pt x="158" y="318"/>
                      </a:lnTo>
                      <a:lnTo>
                        <a:pt x="81" y="396"/>
                      </a:lnTo>
                      <a:lnTo>
                        <a:pt x="0" y="318"/>
                      </a:lnTo>
                      <a:lnTo>
                        <a:pt x="38" y="318"/>
                      </a:lnTo>
                      <a:lnTo>
                        <a:pt x="38" y="78"/>
                      </a:lnTo>
                      <a:lnTo>
                        <a:pt x="0" y="78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09" name="Rectangle 29"/>
                <p:cNvSpPr>
                  <a:spLocks noChangeArrowheads="1"/>
                </p:cNvSpPr>
                <p:nvPr/>
              </p:nvSpPr>
              <p:spPr bwMode="auto">
                <a:xfrm>
                  <a:off x="1625" y="3331"/>
                  <a:ext cx="112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高速局域网</a:t>
                  </a:r>
                </a:p>
              </p:txBody>
            </p:sp>
            <p:sp>
              <p:nvSpPr>
                <p:cNvPr id="174110" name="Rectangle 30"/>
                <p:cNvSpPr>
                  <a:spLocks noChangeArrowheads="1"/>
                </p:cNvSpPr>
                <p:nvPr/>
              </p:nvSpPr>
              <p:spPr bwMode="auto">
                <a:xfrm>
                  <a:off x="2837" y="3331"/>
                  <a:ext cx="1147" cy="31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高性能图形</a:t>
                  </a:r>
                </a:p>
              </p:txBody>
            </p:sp>
            <p:sp>
              <p:nvSpPr>
                <p:cNvPr id="174111" name="Rectangle 31"/>
                <p:cNvSpPr>
                  <a:spLocks noChangeArrowheads="1"/>
                </p:cNvSpPr>
                <p:nvPr/>
              </p:nvSpPr>
              <p:spPr bwMode="auto">
                <a:xfrm>
                  <a:off x="192" y="1531"/>
                  <a:ext cx="660" cy="288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 CPU</a:t>
                  </a:r>
                </a:p>
              </p:txBody>
            </p:sp>
            <p:sp>
              <p:nvSpPr>
                <p:cNvPr id="17411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075" y="3281"/>
                  <a:ext cx="340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8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174116" name="Text Box 36"/>
              <p:cNvSpPr txBox="1">
                <a:spLocks noChangeArrowheads="1"/>
              </p:cNvSpPr>
              <p:nvPr/>
            </p:nvSpPr>
            <p:spPr bwMode="auto">
              <a:xfrm>
                <a:off x="4558" y="2505"/>
                <a:ext cx="340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174121" name="Group 41"/>
            <p:cNvGrpSpPr>
              <a:grpSpLocks/>
            </p:cNvGrpSpPr>
            <p:nvPr/>
          </p:nvGrpSpPr>
          <p:grpSpPr bwMode="auto">
            <a:xfrm>
              <a:off x="4166" y="3338"/>
              <a:ext cx="846" cy="303"/>
              <a:chOff x="3151" y="3149"/>
              <a:chExt cx="846" cy="303"/>
            </a:xfrm>
          </p:grpSpPr>
          <p:sp>
            <p:nvSpPr>
              <p:cNvPr id="174122" name="Rectangle 42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4123" name="Rectangle 43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669925" y="381000"/>
            <a:ext cx="338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600">
                <a:latin typeface="Times New Roman" pitchFamily="18" charset="0"/>
              </a:rPr>
              <a:t>3. PCI </a:t>
            </a:r>
            <a:r>
              <a:rPr lang="zh-CN" altLang="en-US" sz="3600">
                <a:latin typeface="Times New Roman" pitchFamily="18" charset="0"/>
              </a:rPr>
              <a:t>总线结构</a:t>
            </a:r>
          </a:p>
        </p:txBody>
      </p:sp>
      <p:sp>
        <p:nvSpPr>
          <p:cNvPr id="176169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176172" name="AutoShape 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6181" name="Group 53"/>
          <p:cNvGrpSpPr>
            <a:grpSpLocks/>
          </p:cNvGrpSpPr>
          <p:nvPr/>
        </p:nvGrpSpPr>
        <p:grpSpPr bwMode="auto">
          <a:xfrm>
            <a:off x="152400" y="1447800"/>
            <a:ext cx="8789988" cy="4770438"/>
            <a:chOff x="96" y="912"/>
            <a:chExt cx="5537" cy="3005"/>
          </a:xfrm>
        </p:grpSpPr>
        <p:grpSp>
          <p:nvGrpSpPr>
            <p:cNvPr id="176180" name="Group 52"/>
            <p:cNvGrpSpPr>
              <a:grpSpLocks/>
            </p:cNvGrpSpPr>
            <p:nvPr/>
          </p:nvGrpSpPr>
          <p:grpSpPr bwMode="auto">
            <a:xfrm>
              <a:off x="96" y="912"/>
              <a:ext cx="5537" cy="3005"/>
              <a:chOff x="96" y="912"/>
              <a:chExt cx="5537" cy="3005"/>
            </a:xfrm>
          </p:grpSpPr>
          <p:sp>
            <p:nvSpPr>
              <p:cNvPr id="176132" name="Rectangle 4"/>
              <p:cNvSpPr>
                <a:spLocks noChangeArrowheads="1"/>
              </p:cNvSpPr>
              <p:nvPr/>
            </p:nvSpPr>
            <p:spPr bwMode="auto">
              <a:xfrm>
                <a:off x="96" y="1121"/>
                <a:ext cx="736" cy="36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176133" name="Rectangle 5"/>
              <p:cNvSpPr>
                <a:spLocks noChangeArrowheads="1"/>
              </p:cNvSpPr>
              <p:nvPr/>
            </p:nvSpPr>
            <p:spPr bwMode="auto">
              <a:xfrm>
                <a:off x="2288" y="2905"/>
                <a:ext cx="736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多媒体</a:t>
                </a:r>
              </a:p>
            </p:txBody>
          </p:sp>
          <p:sp>
            <p:nvSpPr>
              <p:cNvPr id="176134" name="Rectangle 6"/>
              <p:cNvSpPr>
                <a:spLocks noChangeArrowheads="1"/>
              </p:cNvSpPr>
              <p:nvPr/>
            </p:nvSpPr>
            <p:spPr bwMode="auto">
              <a:xfrm>
                <a:off x="2419" y="1729"/>
                <a:ext cx="832" cy="34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PCI </a:t>
                </a:r>
                <a:r>
                  <a:rPr lang="zh-CN" altLang="en-US" sz="2800">
                    <a:latin typeface="Times New Roman" pitchFamily="18" charset="0"/>
                  </a:rPr>
                  <a:t>桥</a:t>
                </a:r>
              </a:p>
            </p:txBody>
          </p:sp>
          <p:sp>
            <p:nvSpPr>
              <p:cNvPr id="176135" name="Freeform 7"/>
              <p:cNvSpPr>
                <a:spLocks/>
              </p:cNvSpPr>
              <p:nvPr/>
            </p:nvSpPr>
            <p:spPr bwMode="auto">
              <a:xfrm>
                <a:off x="4589" y="2472"/>
                <a:ext cx="163" cy="427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63" y="78"/>
                  </a:cxn>
                  <a:cxn ang="0">
                    <a:pos x="121" y="78"/>
                  </a:cxn>
                  <a:cxn ang="0">
                    <a:pos x="121" y="318"/>
                  </a:cxn>
                  <a:cxn ang="0">
                    <a:pos x="163" y="318"/>
                  </a:cxn>
                  <a:cxn ang="0">
                    <a:pos x="82" y="396"/>
                  </a:cxn>
                  <a:cxn ang="0">
                    <a:pos x="0" y="318"/>
                  </a:cxn>
                  <a:cxn ang="0">
                    <a:pos x="43" y="318"/>
                  </a:cxn>
                  <a:cxn ang="0">
                    <a:pos x="43" y="78"/>
                  </a:cxn>
                  <a:cxn ang="0">
                    <a:pos x="0" y="78"/>
                  </a:cxn>
                  <a:cxn ang="0">
                    <a:pos x="82" y="0"/>
                  </a:cxn>
                </a:cxnLst>
                <a:rect l="0" t="0" r="r" b="b"/>
                <a:pathLst>
                  <a:path w="163" h="396">
                    <a:moveTo>
                      <a:pt x="82" y="0"/>
                    </a:moveTo>
                    <a:lnTo>
                      <a:pt x="163" y="78"/>
                    </a:lnTo>
                    <a:lnTo>
                      <a:pt x="121" y="78"/>
                    </a:lnTo>
                    <a:lnTo>
                      <a:pt x="121" y="318"/>
                    </a:lnTo>
                    <a:lnTo>
                      <a:pt x="163" y="318"/>
                    </a:lnTo>
                    <a:lnTo>
                      <a:pt x="82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36" name="Freeform 8"/>
              <p:cNvSpPr>
                <a:spLocks/>
              </p:cNvSpPr>
              <p:nvPr/>
            </p:nvSpPr>
            <p:spPr bwMode="auto">
              <a:xfrm>
                <a:off x="2621" y="2472"/>
                <a:ext cx="163" cy="42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63" y="78"/>
                  </a:cxn>
                  <a:cxn ang="0">
                    <a:pos x="120" y="78"/>
                  </a:cxn>
                  <a:cxn ang="0">
                    <a:pos x="120" y="318"/>
                  </a:cxn>
                  <a:cxn ang="0">
                    <a:pos x="163" y="318"/>
                  </a:cxn>
                  <a:cxn ang="0">
                    <a:pos x="81" y="396"/>
                  </a:cxn>
                  <a:cxn ang="0">
                    <a:pos x="0" y="318"/>
                  </a:cxn>
                  <a:cxn ang="0">
                    <a:pos x="43" y="318"/>
                  </a:cxn>
                  <a:cxn ang="0">
                    <a:pos x="43" y="78"/>
                  </a:cxn>
                  <a:cxn ang="0">
                    <a:pos x="0" y="78"/>
                  </a:cxn>
                  <a:cxn ang="0">
                    <a:pos x="81" y="0"/>
                  </a:cxn>
                </a:cxnLst>
                <a:rect l="0" t="0" r="r" b="b"/>
                <a:pathLst>
                  <a:path w="163" h="396">
                    <a:moveTo>
                      <a:pt x="81" y="0"/>
                    </a:moveTo>
                    <a:lnTo>
                      <a:pt x="163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63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37" name="Freeform 9"/>
              <p:cNvSpPr>
                <a:spLocks/>
              </p:cNvSpPr>
              <p:nvPr/>
            </p:nvSpPr>
            <p:spPr bwMode="auto">
              <a:xfrm>
                <a:off x="3600" y="2472"/>
                <a:ext cx="158" cy="42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58" y="78"/>
                  </a:cxn>
                  <a:cxn ang="0">
                    <a:pos x="120" y="78"/>
                  </a:cxn>
                  <a:cxn ang="0">
                    <a:pos x="120" y="318"/>
                  </a:cxn>
                  <a:cxn ang="0">
                    <a:pos x="158" y="318"/>
                  </a:cxn>
                  <a:cxn ang="0">
                    <a:pos x="81" y="396"/>
                  </a:cxn>
                  <a:cxn ang="0">
                    <a:pos x="0" y="318"/>
                  </a:cxn>
                  <a:cxn ang="0">
                    <a:pos x="38" y="318"/>
                  </a:cxn>
                  <a:cxn ang="0">
                    <a:pos x="38" y="78"/>
                  </a:cxn>
                  <a:cxn ang="0">
                    <a:pos x="0" y="78"/>
                  </a:cxn>
                  <a:cxn ang="0">
                    <a:pos x="81" y="0"/>
                  </a:cxn>
                </a:cxnLst>
                <a:rect l="0" t="0" r="r" b="b"/>
                <a:pathLst>
                  <a:path w="158" h="396">
                    <a:moveTo>
                      <a:pt x="81" y="0"/>
                    </a:moveTo>
                    <a:lnTo>
                      <a:pt x="158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58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38" y="318"/>
                    </a:lnTo>
                    <a:lnTo>
                      <a:pt x="38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38" name="Freeform 10"/>
              <p:cNvSpPr>
                <a:spLocks/>
              </p:cNvSpPr>
              <p:nvPr/>
            </p:nvSpPr>
            <p:spPr bwMode="auto">
              <a:xfrm>
                <a:off x="513" y="3132"/>
                <a:ext cx="159" cy="442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59" y="82"/>
                  </a:cxn>
                  <a:cxn ang="0">
                    <a:pos x="121" y="82"/>
                  </a:cxn>
                  <a:cxn ang="0">
                    <a:pos x="121" y="329"/>
                  </a:cxn>
                  <a:cxn ang="0">
                    <a:pos x="159" y="329"/>
                  </a:cxn>
                  <a:cxn ang="0">
                    <a:pos x="82" y="411"/>
                  </a:cxn>
                  <a:cxn ang="0">
                    <a:pos x="0" y="329"/>
                  </a:cxn>
                  <a:cxn ang="0">
                    <a:pos x="39" y="329"/>
                  </a:cxn>
                  <a:cxn ang="0">
                    <a:pos x="39" y="82"/>
                  </a:cxn>
                  <a:cxn ang="0">
                    <a:pos x="0" y="82"/>
                  </a:cxn>
                  <a:cxn ang="0">
                    <a:pos x="82" y="0"/>
                  </a:cxn>
                </a:cxnLst>
                <a:rect l="0" t="0" r="r" b="b"/>
                <a:pathLst>
                  <a:path w="159" h="411">
                    <a:moveTo>
                      <a:pt x="82" y="0"/>
                    </a:moveTo>
                    <a:lnTo>
                      <a:pt x="159" y="82"/>
                    </a:lnTo>
                    <a:lnTo>
                      <a:pt x="121" y="82"/>
                    </a:lnTo>
                    <a:lnTo>
                      <a:pt x="121" y="329"/>
                    </a:lnTo>
                    <a:lnTo>
                      <a:pt x="159" y="329"/>
                    </a:lnTo>
                    <a:lnTo>
                      <a:pt x="82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39" name="Freeform 11"/>
              <p:cNvSpPr>
                <a:spLocks/>
              </p:cNvSpPr>
              <p:nvPr/>
            </p:nvSpPr>
            <p:spPr bwMode="auto">
              <a:xfrm>
                <a:off x="1761" y="3132"/>
                <a:ext cx="159" cy="442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59" y="82"/>
                  </a:cxn>
                  <a:cxn ang="0">
                    <a:pos x="120" y="82"/>
                  </a:cxn>
                  <a:cxn ang="0">
                    <a:pos x="120" y="329"/>
                  </a:cxn>
                  <a:cxn ang="0">
                    <a:pos x="159" y="329"/>
                  </a:cxn>
                  <a:cxn ang="0">
                    <a:pos x="77" y="411"/>
                  </a:cxn>
                  <a:cxn ang="0">
                    <a:pos x="0" y="329"/>
                  </a:cxn>
                  <a:cxn ang="0">
                    <a:pos x="39" y="329"/>
                  </a:cxn>
                  <a:cxn ang="0">
                    <a:pos x="39" y="82"/>
                  </a:cxn>
                  <a:cxn ang="0">
                    <a:pos x="0" y="82"/>
                  </a:cxn>
                  <a:cxn ang="0">
                    <a:pos x="77" y="0"/>
                  </a:cxn>
                </a:cxnLst>
                <a:rect l="0" t="0" r="r" b="b"/>
                <a:pathLst>
                  <a:path w="159" h="411">
                    <a:moveTo>
                      <a:pt x="77" y="0"/>
                    </a:moveTo>
                    <a:lnTo>
                      <a:pt x="159" y="82"/>
                    </a:lnTo>
                    <a:lnTo>
                      <a:pt x="120" y="82"/>
                    </a:lnTo>
                    <a:lnTo>
                      <a:pt x="120" y="329"/>
                    </a:lnTo>
                    <a:lnTo>
                      <a:pt x="159" y="329"/>
                    </a:lnTo>
                    <a:lnTo>
                      <a:pt x="77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77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40" name="Freeform 12"/>
              <p:cNvSpPr>
                <a:spLocks/>
              </p:cNvSpPr>
              <p:nvPr/>
            </p:nvSpPr>
            <p:spPr bwMode="auto">
              <a:xfrm>
                <a:off x="513" y="2705"/>
                <a:ext cx="159" cy="314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159" y="60"/>
                  </a:cxn>
                  <a:cxn ang="0">
                    <a:pos x="120" y="60"/>
                  </a:cxn>
                  <a:cxn ang="0">
                    <a:pos x="120" y="235"/>
                  </a:cxn>
                  <a:cxn ang="0">
                    <a:pos x="159" y="235"/>
                  </a:cxn>
                  <a:cxn ang="0">
                    <a:pos x="78" y="292"/>
                  </a:cxn>
                  <a:cxn ang="0">
                    <a:pos x="0" y="235"/>
                  </a:cxn>
                  <a:cxn ang="0">
                    <a:pos x="39" y="235"/>
                  </a:cxn>
                  <a:cxn ang="0">
                    <a:pos x="39" y="60"/>
                  </a:cxn>
                  <a:cxn ang="0">
                    <a:pos x="0" y="60"/>
                  </a:cxn>
                  <a:cxn ang="0">
                    <a:pos x="78" y="0"/>
                  </a:cxn>
                </a:cxnLst>
                <a:rect l="0" t="0" r="r" b="b"/>
                <a:pathLst>
                  <a:path w="159" h="292">
                    <a:moveTo>
                      <a:pt x="78" y="0"/>
                    </a:moveTo>
                    <a:lnTo>
                      <a:pt x="159" y="60"/>
                    </a:lnTo>
                    <a:lnTo>
                      <a:pt x="120" y="60"/>
                    </a:lnTo>
                    <a:lnTo>
                      <a:pt x="120" y="235"/>
                    </a:lnTo>
                    <a:lnTo>
                      <a:pt x="159" y="235"/>
                    </a:lnTo>
                    <a:lnTo>
                      <a:pt x="78" y="292"/>
                    </a:lnTo>
                    <a:lnTo>
                      <a:pt x="0" y="235"/>
                    </a:lnTo>
                    <a:lnTo>
                      <a:pt x="39" y="235"/>
                    </a:lnTo>
                    <a:lnTo>
                      <a:pt x="39" y="60"/>
                    </a:lnTo>
                    <a:lnTo>
                      <a:pt x="0" y="60"/>
                    </a:lnTo>
                    <a:lnTo>
                      <a:pt x="78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41" name="Rectangle 13"/>
              <p:cNvSpPr>
                <a:spLocks noChangeArrowheads="1"/>
              </p:cNvSpPr>
              <p:nvPr/>
            </p:nvSpPr>
            <p:spPr bwMode="auto">
              <a:xfrm>
                <a:off x="3097" y="2905"/>
                <a:ext cx="1127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高速局域网</a:t>
                </a:r>
              </a:p>
            </p:txBody>
          </p:sp>
          <p:sp>
            <p:nvSpPr>
              <p:cNvPr id="176142" name="Rectangle 14"/>
              <p:cNvSpPr>
                <a:spLocks noChangeArrowheads="1"/>
              </p:cNvSpPr>
              <p:nvPr/>
            </p:nvSpPr>
            <p:spPr bwMode="auto">
              <a:xfrm>
                <a:off x="4346" y="2905"/>
                <a:ext cx="1174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140400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高性能图形</a:t>
                </a:r>
              </a:p>
            </p:txBody>
          </p:sp>
          <p:sp>
            <p:nvSpPr>
              <p:cNvPr id="176143" name="Rectangle 15"/>
              <p:cNvSpPr>
                <a:spLocks noChangeArrowheads="1"/>
              </p:cNvSpPr>
              <p:nvPr/>
            </p:nvSpPr>
            <p:spPr bwMode="auto">
              <a:xfrm>
                <a:off x="1142" y="3579"/>
                <a:ext cx="1114" cy="33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6144" name="Rectangle 16"/>
              <p:cNvSpPr>
                <a:spLocks noChangeArrowheads="1"/>
              </p:cNvSpPr>
              <p:nvPr/>
            </p:nvSpPr>
            <p:spPr bwMode="auto">
              <a:xfrm>
                <a:off x="96" y="3579"/>
                <a:ext cx="971" cy="338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lIns="129600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图文传真</a:t>
                </a:r>
              </a:p>
            </p:txBody>
          </p:sp>
          <p:grpSp>
            <p:nvGrpSpPr>
              <p:cNvPr id="176145" name="Group 17"/>
              <p:cNvGrpSpPr>
                <a:grpSpLocks/>
              </p:cNvGrpSpPr>
              <p:nvPr/>
            </p:nvGrpSpPr>
            <p:grpSpPr bwMode="auto">
              <a:xfrm>
                <a:off x="2448" y="3735"/>
                <a:ext cx="170" cy="36"/>
                <a:chOff x="2216" y="4009"/>
                <a:chExt cx="170" cy="34"/>
              </a:xfrm>
            </p:grpSpPr>
            <p:sp>
              <p:nvSpPr>
                <p:cNvPr id="176146" name="Freeform 18"/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4" y="4"/>
                    </a:cxn>
                    <a:cxn ang="0">
                      <a:pos x="0" y="15"/>
                    </a:cxn>
                    <a:cxn ang="0">
                      <a:pos x="4" y="26"/>
                    </a:cxn>
                    <a:cxn ang="0">
                      <a:pos x="15" y="34"/>
                    </a:cxn>
                    <a:cxn ang="0">
                      <a:pos x="15" y="34"/>
                    </a:cxn>
                    <a:cxn ang="0">
                      <a:pos x="27" y="26"/>
                    </a:cxn>
                    <a:cxn ang="0">
                      <a:pos x="31" y="15"/>
                    </a:cxn>
                    <a:cxn ang="0">
                      <a:pos x="27" y="4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47" name="Freeform 19"/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8" y="4"/>
                    </a:cxn>
                    <a:cxn ang="0">
                      <a:pos x="0" y="15"/>
                    </a:cxn>
                    <a:cxn ang="0">
                      <a:pos x="8" y="26"/>
                    </a:cxn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31" y="26"/>
                    </a:cxn>
                    <a:cxn ang="0">
                      <a:pos x="35" y="15"/>
                    </a:cxn>
                    <a:cxn ang="0">
                      <a:pos x="31" y="4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48" name="Freeform 20"/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8" y="4"/>
                    </a:cxn>
                    <a:cxn ang="0">
                      <a:pos x="0" y="15"/>
                    </a:cxn>
                    <a:cxn ang="0">
                      <a:pos x="8" y="26"/>
                    </a:cxn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31" y="26"/>
                    </a:cxn>
                    <a:cxn ang="0">
                      <a:pos x="35" y="15"/>
                    </a:cxn>
                    <a:cxn ang="0">
                      <a:pos x="31" y="4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6149" name="Text Box 21"/>
              <p:cNvSpPr txBox="1">
                <a:spLocks noChangeArrowheads="1"/>
              </p:cNvSpPr>
              <p:nvPr/>
            </p:nvSpPr>
            <p:spPr bwMode="auto">
              <a:xfrm>
                <a:off x="3408" y="2073"/>
                <a:ext cx="10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PCI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总线</a:t>
                </a:r>
              </a:p>
            </p:txBody>
          </p:sp>
          <p:sp>
            <p:nvSpPr>
              <p:cNvPr id="176150" name="Text Box 22"/>
              <p:cNvSpPr txBox="1">
                <a:spLocks noChangeArrowheads="1"/>
              </p:cNvSpPr>
              <p:nvPr/>
            </p:nvSpPr>
            <p:spPr bwMode="auto">
              <a:xfrm>
                <a:off x="2327" y="912"/>
                <a:ext cx="10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系统总线</a:t>
                </a:r>
              </a:p>
            </p:txBody>
          </p:sp>
          <p:sp>
            <p:nvSpPr>
              <p:cNvPr id="176151" name="Text Box 23"/>
              <p:cNvSpPr txBox="1">
                <a:spLocks noChangeArrowheads="1"/>
              </p:cNvSpPr>
              <p:nvPr/>
            </p:nvSpPr>
            <p:spPr bwMode="auto">
              <a:xfrm>
                <a:off x="1041" y="2160"/>
                <a:ext cx="17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33 </a:t>
                </a:r>
                <a:r>
                  <a:rPr lang="en-US" altLang="zh-CN" sz="2000">
                    <a:latin typeface="Times New Roman" pitchFamily="18" charset="0"/>
                  </a:rPr>
                  <a:t>MHz</a:t>
                </a:r>
                <a:r>
                  <a:rPr lang="zh-CN" altLang="en-US" sz="2000">
                    <a:latin typeface="Times New Roman" pitchFamily="18" charset="0"/>
                  </a:rPr>
                  <a:t>的32位数据通路</a:t>
                </a:r>
              </a:p>
            </p:txBody>
          </p:sp>
          <p:sp>
            <p:nvSpPr>
              <p:cNvPr id="176152" name="Text Box 24"/>
              <p:cNvSpPr txBox="1">
                <a:spLocks noChangeArrowheads="1"/>
              </p:cNvSpPr>
              <p:nvPr/>
            </p:nvSpPr>
            <p:spPr bwMode="auto">
              <a:xfrm>
                <a:off x="624" y="2774"/>
                <a:ext cx="17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8 </a:t>
                </a:r>
                <a:r>
                  <a:rPr lang="en-US" altLang="zh-CN" sz="2000">
                    <a:latin typeface="Times New Roman" pitchFamily="18" charset="0"/>
                  </a:rPr>
                  <a:t>MHz</a:t>
                </a:r>
                <a:r>
                  <a:rPr lang="zh-CN" altLang="en-US" sz="2000">
                    <a:latin typeface="Times New Roman" pitchFamily="18" charset="0"/>
                  </a:rPr>
                  <a:t>的16位数据通路</a:t>
                </a:r>
              </a:p>
            </p:txBody>
          </p:sp>
          <p:sp>
            <p:nvSpPr>
              <p:cNvPr id="176153" name="Text Box 25"/>
              <p:cNvSpPr txBox="1">
                <a:spLocks noChangeArrowheads="1"/>
              </p:cNvSpPr>
              <p:nvPr/>
            </p:nvSpPr>
            <p:spPr bwMode="auto">
              <a:xfrm>
                <a:off x="659" y="3113"/>
                <a:ext cx="10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ISA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、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EISA</a:t>
                </a:r>
              </a:p>
            </p:txBody>
          </p:sp>
          <p:sp>
            <p:nvSpPr>
              <p:cNvPr id="176154" name="Rectangle 26"/>
              <p:cNvSpPr>
                <a:spLocks noChangeArrowheads="1"/>
              </p:cNvSpPr>
              <p:nvPr/>
            </p:nvSpPr>
            <p:spPr bwMode="auto">
              <a:xfrm>
                <a:off x="96" y="2160"/>
                <a:ext cx="912" cy="5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6155" name="Text Box 27"/>
              <p:cNvSpPr txBox="1">
                <a:spLocks noChangeArrowheads="1"/>
              </p:cNvSpPr>
              <p:nvPr/>
            </p:nvSpPr>
            <p:spPr bwMode="auto">
              <a:xfrm>
                <a:off x="120" y="2165"/>
                <a:ext cx="88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标准总线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 控制器</a:t>
                </a:r>
              </a:p>
            </p:txBody>
          </p:sp>
          <p:sp>
            <p:nvSpPr>
              <p:cNvPr id="176156" name="Rectangle 28"/>
              <p:cNvSpPr>
                <a:spLocks noChangeArrowheads="1"/>
              </p:cNvSpPr>
              <p:nvPr/>
            </p:nvSpPr>
            <p:spPr bwMode="auto">
              <a:xfrm>
                <a:off x="4896" y="2165"/>
                <a:ext cx="720" cy="56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6157" name="Text Box 29"/>
              <p:cNvSpPr txBox="1">
                <a:spLocks noChangeArrowheads="1"/>
              </p:cNvSpPr>
              <p:nvPr/>
            </p:nvSpPr>
            <p:spPr bwMode="auto">
              <a:xfrm>
                <a:off x="4848" y="2165"/>
                <a:ext cx="785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SCSIⅡ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zh-CN" altLang="en-US" sz="2400">
                    <a:latin typeface="Times New Roman" pitchFamily="18" charset="0"/>
                  </a:rPr>
                  <a:t>控制器</a:t>
                </a:r>
                <a:endParaRPr lang="zh-CN" altLang="en-US" sz="3200">
                  <a:latin typeface="Times New Roman" pitchFamily="18" charset="0"/>
                </a:endParaRPr>
              </a:p>
            </p:txBody>
          </p:sp>
          <p:sp>
            <p:nvSpPr>
              <p:cNvPr id="176158" name="Rectangle 30"/>
              <p:cNvSpPr>
                <a:spLocks noChangeArrowheads="1"/>
              </p:cNvSpPr>
              <p:nvPr/>
            </p:nvSpPr>
            <p:spPr bwMode="auto">
              <a:xfrm>
                <a:off x="4848" y="1129"/>
                <a:ext cx="768" cy="334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76159" name="Text Box 31"/>
              <p:cNvSpPr txBox="1">
                <a:spLocks noChangeArrowheads="1"/>
              </p:cNvSpPr>
              <p:nvPr/>
            </p:nvSpPr>
            <p:spPr bwMode="auto">
              <a:xfrm>
                <a:off x="4860" y="1141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存储器</a:t>
                </a:r>
              </a:p>
            </p:txBody>
          </p:sp>
          <p:grpSp>
            <p:nvGrpSpPr>
              <p:cNvPr id="176160" name="Group 32"/>
              <p:cNvGrpSpPr>
                <a:grpSpLocks/>
              </p:cNvGrpSpPr>
              <p:nvPr/>
            </p:nvGrpSpPr>
            <p:grpSpPr bwMode="auto">
              <a:xfrm>
                <a:off x="1968" y="3228"/>
                <a:ext cx="170" cy="36"/>
                <a:chOff x="2216" y="4009"/>
                <a:chExt cx="170" cy="34"/>
              </a:xfrm>
            </p:grpSpPr>
            <p:sp>
              <p:nvSpPr>
                <p:cNvPr id="176161" name="Freeform 33"/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4" y="4"/>
                    </a:cxn>
                    <a:cxn ang="0">
                      <a:pos x="0" y="15"/>
                    </a:cxn>
                    <a:cxn ang="0">
                      <a:pos x="4" y="26"/>
                    </a:cxn>
                    <a:cxn ang="0">
                      <a:pos x="15" y="34"/>
                    </a:cxn>
                    <a:cxn ang="0">
                      <a:pos x="15" y="34"/>
                    </a:cxn>
                    <a:cxn ang="0">
                      <a:pos x="27" y="26"/>
                    </a:cxn>
                    <a:cxn ang="0">
                      <a:pos x="31" y="15"/>
                    </a:cxn>
                    <a:cxn ang="0">
                      <a:pos x="27" y="4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62" name="Freeform 34"/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8" y="4"/>
                    </a:cxn>
                    <a:cxn ang="0">
                      <a:pos x="0" y="15"/>
                    </a:cxn>
                    <a:cxn ang="0">
                      <a:pos x="8" y="26"/>
                    </a:cxn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31" y="26"/>
                    </a:cxn>
                    <a:cxn ang="0">
                      <a:pos x="35" y="15"/>
                    </a:cxn>
                    <a:cxn ang="0">
                      <a:pos x="31" y="4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63" name="Freeform 35"/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8" y="4"/>
                    </a:cxn>
                    <a:cxn ang="0">
                      <a:pos x="0" y="15"/>
                    </a:cxn>
                    <a:cxn ang="0">
                      <a:pos x="8" y="26"/>
                    </a:cxn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31" y="26"/>
                    </a:cxn>
                    <a:cxn ang="0">
                      <a:pos x="35" y="15"/>
                    </a:cxn>
                    <a:cxn ang="0">
                      <a:pos x="31" y="4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6164" name="AutoShape 36"/>
              <p:cNvSpPr>
                <a:spLocks noChangeArrowheads="1"/>
              </p:cNvSpPr>
              <p:nvPr/>
            </p:nvSpPr>
            <p:spPr bwMode="auto">
              <a:xfrm>
                <a:off x="852" y="1248"/>
                <a:ext cx="3965" cy="118"/>
              </a:xfrm>
              <a:prstGeom prst="leftRightArrow">
                <a:avLst>
                  <a:gd name="adj1" fmla="val 40000"/>
                  <a:gd name="adj2" fmla="val 83382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65" name="AutoShape 37"/>
              <p:cNvSpPr>
                <a:spLocks noChangeArrowheads="1"/>
              </p:cNvSpPr>
              <p:nvPr/>
            </p:nvSpPr>
            <p:spPr bwMode="auto">
              <a:xfrm>
                <a:off x="2775" y="1293"/>
                <a:ext cx="118" cy="408"/>
              </a:xfrm>
              <a:prstGeom prst="downArrow">
                <a:avLst>
                  <a:gd name="adj1" fmla="val 50000"/>
                  <a:gd name="adj2" fmla="val 86441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66" name="AutoShape 38"/>
              <p:cNvSpPr>
                <a:spLocks noChangeArrowheads="1"/>
              </p:cNvSpPr>
              <p:nvPr/>
            </p:nvSpPr>
            <p:spPr bwMode="auto">
              <a:xfrm>
                <a:off x="1023" y="2378"/>
                <a:ext cx="3852" cy="118"/>
              </a:xfrm>
              <a:prstGeom prst="leftRightArrow">
                <a:avLst>
                  <a:gd name="adj1" fmla="val 40000"/>
                  <a:gd name="adj2" fmla="val 81006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67" name="Rectangle 39"/>
              <p:cNvSpPr>
                <a:spLocks noChangeArrowheads="1"/>
              </p:cNvSpPr>
              <p:nvPr/>
            </p:nvSpPr>
            <p:spPr bwMode="auto">
              <a:xfrm>
                <a:off x="2798" y="2080"/>
                <a:ext cx="73" cy="317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68" name="AutoShape 40"/>
              <p:cNvSpPr>
                <a:spLocks noChangeArrowheads="1"/>
              </p:cNvSpPr>
              <p:nvPr/>
            </p:nvSpPr>
            <p:spPr bwMode="auto">
              <a:xfrm>
                <a:off x="144" y="3000"/>
                <a:ext cx="1995" cy="131"/>
              </a:xfrm>
              <a:prstGeom prst="leftRightArrow">
                <a:avLst>
                  <a:gd name="adj1" fmla="val 50000"/>
                  <a:gd name="adj2" fmla="val 114077"/>
                </a:avLst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6174" name="Group 46"/>
            <p:cNvGrpSpPr>
              <a:grpSpLocks/>
            </p:cNvGrpSpPr>
            <p:nvPr/>
          </p:nvGrpSpPr>
          <p:grpSpPr bwMode="auto">
            <a:xfrm>
              <a:off x="1430" y="3594"/>
              <a:ext cx="846" cy="303"/>
              <a:chOff x="3151" y="3149"/>
              <a:chExt cx="846" cy="303"/>
            </a:xfrm>
          </p:grpSpPr>
          <p:sp>
            <p:nvSpPr>
              <p:cNvPr id="176175" name="Rectangle 47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25" cy="2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  Modem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6176" name="Rectangle 48"/>
              <p:cNvSpPr>
                <a:spLocks noChangeArrowheads="1"/>
              </p:cNvSpPr>
              <p:nvPr/>
            </p:nvSpPr>
            <p:spPr bwMode="auto">
              <a:xfrm>
                <a:off x="3151" y="3149"/>
                <a:ext cx="846" cy="3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746125" y="349250"/>
            <a:ext cx="441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多层 </a:t>
            </a:r>
            <a:r>
              <a:rPr lang="en-US" altLang="zh-CN" sz="3600">
                <a:latin typeface="Times New Roman" pitchFamily="18" charset="0"/>
              </a:rPr>
              <a:t>PCI </a:t>
            </a:r>
            <a:r>
              <a:rPr lang="zh-CN" altLang="en-US" sz="3600">
                <a:latin typeface="Times New Roman" pitchFamily="18" charset="0"/>
              </a:rPr>
              <a:t>总线结构</a:t>
            </a:r>
            <a:endParaRPr lang="en-US" altLang="zh-CN" sz="3600">
              <a:latin typeface="Times New Roman" pitchFamily="18" charset="0"/>
            </a:endParaRPr>
          </a:p>
        </p:txBody>
      </p:sp>
      <p:grpSp>
        <p:nvGrpSpPr>
          <p:cNvPr id="177204" name="Group 52"/>
          <p:cNvGrpSpPr>
            <a:grpSpLocks/>
          </p:cNvGrpSpPr>
          <p:nvPr/>
        </p:nvGrpSpPr>
        <p:grpSpPr bwMode="auto">
          <a:xfrm>
            <a:off x="304800" y="1020763"/>
            <a:ext cx="8408988" cy="5684837"/>
            <a:chOff x="192" y="643"/>
            <a:chExt cx="5297" cy="3581"/>
          </a:xfrm>
        </p:grpSpPr>
        <p:sp>
          <p:nvSpPr>
            <p:cNvPr id="177156" name="Text Box 4"/>
            <p:cNvSpPr txBox="1">
              <a:spLocks noChangeArrowheads="1"/>
            </p:cNvSpPr>
            <p:nvPr/>
          </p:nvSpPr>
          <p:spPr bwMode="auto">
            <a:xfrm>
              <a:off x="4560" y="3936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总线2</a:t>
              </a:r>
            </a:p>
          </p:txBody>
        </p:sp>
        <p:sp>
          <p:nvSpPr>
            <p:cNvPr id="177157" name="Line 5"/>
            <p:cNvSpPr>
              <a:spLocks noChangeShapeType="1"/>
            </p:cNvSpPr>
            <p:nvPr/>
          </p:nvSpPr>
          <p:spPr bwMode="auto">
            <a:xfrm>
              <a:off x="1665" y="1026"/>
              <a:ext cx="1" cy="318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8" name="Line 6"/>
            <p:cNvSpPr>
              <a:spLocks noChangeShapeType="1"/>
            </p:cNvSpPr>
            <p:nvPr/>
          </p:nvSpPr>
          <p:spPr bwMode="auto">
            <a:xfrm>
              <a:off x="2448" y="1008"/>
              <a:ext cx="0" cy="33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9" name="Line 7"/>
            <p:cNvSpPr>
              <a:spLocks noChangeShapeType="1"/>
            </p:cNvSpPr>
            <p:nvPr/>
          </p:nvSpPr>
          <p:spPr bwMode="auto">
            <a:xfrm>
              <a:off x="3861" y="1792"/>
              <a:ext cx="1" cy="22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0" name="Freeform 8"/>
            <p:cNvSpPr>
              <a:spLocks/>
            </p:cNvSpPr>
            <p:nvPr/>
          </p:nvSpPr>
          <p:spPr bwMode="auto">
            <a:xfrm>
              <a:off x="1296" y="2016"/>
              <a:ext cx="240" cy="1200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31" y="3"/>
                </a:cxn>
                <a:cxn ang="0">
                  <a:pos x="116" y="10"/>
                </a:cxn>
                <a:cxn ang="0">
                  <a:pos x="104" y="20"/>
                </a:cxn>
                <a:cxn ang="0">
                  <a:pos x="93" y="34"/>
                </a:cxn>
                <a:cxn ang="0">
                  <a:pos x="77" y="69"/>
                </a:cxn>
                <a:cxn ang="0">
                  <a:pos x="73" y="114"/>
                </a:cxn>
                <a:cxn ang="0">
                  <a:pos x="73" y="562"/>
                </a:cxn>
                <a:cxn ang="0">
                  <a:pos x="66" y="606"/>
                </a:cxn>
                <a:cxn ang="0">
                  <a:pos x="50" y="641"/>
                </a:cxn>
                <a:cxn ang="0">
                  <a:pos x="39" y="655"/>
                </a:cxn>
                <a:cxn ang="0">
                  <a:pos x="27" y="665"/>
                </a:cxn>
                <a:cxn ang="0">
                  <a:pos x="15" y="668"/>
                </a:cxn>
                <a:cxn ang="0">
                  <a:pos x="0" y="672"/>
                </a:cxn>
                <a:cxn ang="0">
                  <a:pos x="15" y="675"/>
                </a:cxn>
                <a:cxn ang="0">
                  <a:pos x="27" y="682"/>
                </a:cxn>
                <a:cxn ang="0">
                  <a:pos x="39" y="693"/>
                </a:cxn>
                <a:cxn ang="0">
                  <a:pos x="50" y="706"/>
                </a:cxn>
                <a:cxn ang="0">
                  <a:pos x="66" y="741"/>
                </a:cxn>
                <a:cxn ang="0">
                  <a:pos x="73" y="786"/>
                </a:cxn>
                <a:cxn ang="0">
                  <a:pos x="73" y="1234"/>
                </a:cxn>
                <a:cxn ang="0">
                  <a:pos x="77" y="1278"/>
                </a:cxn>
                <a:cxn ang="0">
                  <a:pos x="93" y="1313"/>
                </a:cxn>
                <a:cxn ang="0">
                  <a:pos x="104" y="1327"/>
                </a:cxn>
                <a:cxn ang="0">
                  <a:pos x="116" y="1337"/>
                </a:cxn>
                <a:cxn ang="0">
                  <a:pos x="131" y="1340"/>
                </a:cxn>
                <a:cxn ang="0">
                  <a:pos x="147" y="1344"/>
                </a:cxn>
              </a:cxnLst>
              <a:rect l="0" t="0" r="r" b="b"/>
              <a:pathLst>
                <a:path w="147" h="1344">
                  <a:moveTo>
                    <a:pt x="147" y="0"/>
                  </a:moveTo>
                  <a:lnTo>
                    <a:pt x="131" y="3"/>
                  </a:lnTo>
                  <a:lnTo>
                    <a:pt x="116" y="10"/>
                  </a:lnTo>
                  <a:lnTo>
                    <a:pt x="104" y="20"/>
                  </a:lnTo>
                  <a:lnTo>
                    <a:pt x="93" y="34"/>
                  </a:lnTo>
                  <a:lnTo>
                    <a:pt x="77" y="69"/>
                  </a:lnTo>
                  <a:lnTo>
                    <a:pt x="73" y="114"/>
                  </a:lnTo>
                  <a:lnTo>
                    <a:pt x="73" y="562"/>
                  </a:lnTo>
                  <a:lnTo>
                    <a:pt x="66" y="606"/>
                  </a:lnTo>
                  <a:lnTo>
                    <a:pt x="50" y="641"/>
                  </a:lnTo>
                  <a:lnTo>
                    <a:pt x="39" y="655"/>
                  </a:lnTo>
                  <a:lnTo>
                    <a:pt x="27" y="665"/>
                  </a:lnTo>
                  <a:lnTo>
                    <a:pt x="15" y="668"/>
                  </a:lnTo>
                  <a:lnTo>
                    <a:pt x="0" y="672"/>
                  </a:lnTo>
                  <a:lnTo>
                    <a:pt x="15" y="675"/>
                  </a:lnTo>
                  <a:lnTo>
                    <a:pt x="27" y="682"/>
                  </a:lnTo>
                  <a:lnTo>
                    <a:pt x="39" y="693"/>
                  </a:lnTo>
                  <a:lnTo>
                    <a:pt x="50" y="706"/>
                  </a:lnTo>
                  <a:lnTo>
                    <a:pt x="66" y="741"/>
                  </a:lnTo>
                  <a:lnTo>
                    <a:pt x="73" y="786"/>
                  </a:lnTo>
                  <a:lnTo>
                    <a:pt x="73" y="1234"/>
                  </a:lnTo>
                  <a:lnTo>
                    <a:pt x="77" y="1278"/>
                  </a:lnTo>
                  <a:lnTo>
                    <a:pt x="93" y="1313"/>
                  </a:lnTo>
                  <a:lnTo>
                    <a:pt x="104" y="1327"/>
                  </a:lnTo>
                  <a:lnTo>
                    <a:pt x="116" y="1337"/>
                  </a:lnTo>
                  <a:lnTo>
                    <a:pt x="131" y="1340"/>
                  </a:lnTo>
                  <a:lnTo>
                    <a:pt x="147" y="1344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1" name="Line 9"/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2" name="Line 10"/>
            <p:cNvSpPr>
              <a:spLocks noChangeShapeType="1"/>
            </p:cNvSpPr>
            <p:nvPr/>
          </p:nvSpPr>
          <p:spPr bwMode="auto">
            <a:xfrm>
              <a:off x="3594" y="3480"/>
              <a:ext cx="1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3" name="Oval 11"/>
            <p:cNvSpPr>
              <a:spLocks noChangeArrowheads="1"/>
            </p:cNvSpPr>
            <p:nvPr/>
          </p:nvSpPr>
          <p:spPr bwMode="auto">
            <a:xfrm>
              <a:off x="1654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4" name="Oval 12"/>
            <p:cNvSpPr>
              <a:spLocks noChangeArrowheads="1"/>
            </p:cNvSpPr>
            <p:nvPr/>
          </p:nvSpPr>
          <p:spPr bwMode="auto">
            <a:xfrm>
              <a:off x="2425" y="1009"/>
              <a:ext cx="27" cy="24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451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177166" name="Rectangle 14"/>
            <p:cNvSpPr>
              <a:spLocks noChangeArrowheads="1"/>
            </p:cNvSpPr>
            <p:nvPr/>
          </p:nvSpPr>
          <p:spPr bwMode="auto">
            <a:xfrm>
              <a:off x="1296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桥0</a:t>
              </a:r>
            </a:p>
          </p:txBody>
        </p:sp>
        <p:sp>
          <p:nvSpPr>
            <p:cNvPr id="177167" name="Rectangle 15"/>
            <p:cNvSpPr>
              <a:spLocks noChangeArrowheads="1"/>
            </p:cNvSpPr>
            <p:nvPr/>
          </p:nvSpPr>
          <p:spPr bwMode="auto">
            <a:xfrm>
              <a:off x="2112" y="1344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桥4</a:t>
              </a:r>
            </a:p>
          </p:txBody>
        </p:sp>
        <p:sp>
          <p:nvSpPr>
            <p:cNvPr id="177168" name="Rectangle 16"/>
            <p:cNvSpPr>
              <a:spLocks noChangeArrowheads="1"/>
            </p:cNvSpPr>
            <p:nvPr/>
          </p:nvSpPr>
          <p:spPr bwMode="auto">
            <a:xfrm>
              <a:off x="2496" y="2016"/>
              <a:ext cx="960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PCI</a:t>
              </a:r>
              <a:r>
                <a:rPr lang="zh-CN" altLang="en-US" sz="24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177169" name="Rectangle 17"/>
            <p:cNvSpPr>
              <a:spLocks noChangeArrowheads="1"/>
            </p:cNvSpPr>
            <p:nvPr/>
          </p:nvSpPr>
          <p:spPr bwMode="auto">
            <a:xfrm>
              <a:off x="3552" y="2016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桥5</a:t>
              </a:r>
            </a:p>
          </p:txBody>
        </p:sp>
        <p:sp>
          <p:nvSpPr>
            <p:cNvPr id="177170" name="Rectangle 18"/>
            <p:cNvSpPr>
              <a:spLocks noChangeArrowheads="1"/>
            </p:cNvSpPr>
            <p:nvPr/>
          </p:nvSpPr>
          <p:spPr bwMode="auto">
            <a:xfrm>
              <a:off x="1584" y="2880"/>
              <a:ext cx="76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tIns="7200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总线桥</a:t>
              </a:r>
            </a:p>
          </p:txBody>
        </p:sp>
        <p:sp>
          <p:nvSpPr>
            <p:cNvPr id="177171" name="Rectangle 19"/>
            <p:cNvSpPr>
              <a:spLocks noChangeArrowheads="1"/>
            </p:cNvSpPr>
            <p:nvPr/>
          </p:nvSpPr>
          <p:spPr bwMode="auto">
            <a:xfrm>
              <a:off x="3216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桥3</a:t>
              </a:r>
            </a:p>
          </p:txBody>
        </p:sp>
        <p:sp>
          <p:nvSpPr>
            <p:cNvPr id="177172" name="Rectangle 20"/>
            <p:cNvSpPr>
              <a:spLocks noChangeArrowheads="1"/>
            </p:cNvSpPr>
            <p:nvPr/>
          </p:nvSpPr>
          <p:spPr bwMode="auto">
            <a:xfrm>
              <a:off x="2448" y="2880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桥1</a:t>
              </a:r>
            </a:p>
          </p:txBody>
        </p:sp>
        <p:sp>
          <p:nvSpPr>
            <p:cNvPr id="177173" name="Freeform 21"/>
            <p:cNvSpPr>
              <a:spLocks/>
            </p:cNvSpPr>
            <p:nvPr/>
          </p:nvSpPr>
          <p:spPr bwMode="auto">
            <a:xfrm>
              <a:off x="2784" y="3168"/>
              <a:ext cx="1728" cy="3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  <a:cxn ang="0">
                  <a:pos x="2112" y="336"/>
                </a:cxn>
              </a:cxnLst>
              <a:rect l="0" t="0" r="r" b="b"/>
              <a:pathLst>
                <a:path w="2112" h="336">
                  <a:moveTo>
                    <a:pt x="0" y="0"/>
                  </a:moveTo>
                  <a:lnTo>
                    <a:pt x="0" y="336"/>
                  </a:lnTo>
                  <a:lnTo>
                    <a:pt x="2112" y="336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74" name="Freeform 22"/>
            <p:cNvSpPr>
              <a:spLocks/>
            </p:cNvSpPr>
            <p:nvPr/>
          </p:nvSpPr>
          <p:spPr bwMode="auto">
            <a:xfrm>
              <a:off x="3552" y="3168"/>
              <a:ext cx="96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296" y="192"/>
                </a:cxn>
              </a:cxnLst>
              <a:rect l="0" t="0" r="r" b="b"/>
              <a:pathLst>
                <a:path w="1296" h="192">
                  <a:moveTo>
                    <a:pt x="0" y="0"/>
                  </a:moveTo>
                  <a:lnTo>
                    <a:pt x="0" y="192"/>
                  </a:lnTo>
                  <a:lnTo>
                    <a:pt x="1296" y="19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75" name="Freeform 23"/>
            <p:cNvSpPr>
              <a:spLocks/>
            </p:cNvSpPr>
            <p:nvPr/>
          </p:nvSpPr>
          <p:spPr bwMode="auto">
            <a:xfrm>
              <a:off x="1968" y="3168"/>
              <a:ext cx="1488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2832" y="528"/>
                </a:cxn>
              </a:cxnLst>
              <a:rect l="0" t="0" r="r" b="b"/>
              <a:pathLst>
                <a:path w="2832" h="528">
                  <a:moveTo>
                    <a:pt x="0" y="0"/>
                  </a:moveTo>
                  <a:lnTo>
                    <a:pt x="0" y="528"/>
                  </a:lnTo>
                  <a:lnTo>
                    <a:pt x="2832" y="528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76" name="Rectangle 24"/>
            <p:cNvSpPr>
              <a:spLocks noChangeArrowheads="1"/>
            </p:cNvSpPr>
            <p:nvPr/>
          </p:nvSpPr>
          <p:spPr bwMode="auto">
            <a:xfrm>
              <a:off x="3984" y="2880"/>
              <a:ext cx="528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tIns="7200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177177" name="Rectangle 25"/>
            <p:cNvSpPr>
              <a:spLocks noChangeArrowheads="1"/>
            </p:cNvSpPr>
            <p:nvPr/>
          </p:nvSpPr>
          <p:spPr bwMode="auto">
            <a:xfrm>
              <a:off x="3600" y="3648"/>
              <a:ext cx="672" cy="28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桥2</a:t>
              </a:r>
            </a:p>
          </p:txBody>
        </p:sp>
        <p:sp>
          <p:nvSpPr>
            <p:cNvPr id="177178" name="Line 26"/>
            <p:cNvSpPr>
              <a:spLocks noChangeShapeType="1"/>
            </p:cNvSpPr>
            <p:nvPr/>
          </p:nvSpPr>
          <p:spPr bwMode="auto">
            <a:xfrm>
              <a:off x="3888" y="3504"/>
              <a:ext cx="0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79" name="Freeform 27"/>
            <p:cNvSpPr>
              <a:spLocks/>
            </p:cNvSpPr>
            <p:nvPr/>
          </p:nvSpPr>
          <p:spPr bwMode="auto">
            <a:xfrm>
              <a:off x="3888" y="3936"/>
              <a:ext cx="62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0"/>
                </a:cxn>
                <a:cxn ang="0">
                  <a:pos x="1104" y="240"/>
                </a:cxn>
              </a:cxnLst>
              <a:rect l="0" t="0" r="r" b="b"/>
              <a:pathLst>
                <a:path w="1104" h="240">
                  <a:moveTo>
                    <a:pt x="0" y="0"/>
                  </a:moveTo>
                  <a:lnTo>
                    <a:pt x="0" y="240"/>
                  </a:lnTo>
                  <a:lnTo>
                    <a:pt x="1104" y="240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80" name="Text Box 28"/>
            <p:cNvSpPr txBox="1">
              <a:spLocks noChangeArrowheads="1"/>
            </p:cNvSpPr>
            <p:nvPr/>
          </p:nvSpPr>
          <p:spPr bwMode="auto">
            <a:xfrm>
              <a:off x="280" y="1405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第一级桥</a:t>
              </a:r>
            </a:p>
          </p:txBody>
        </p:sp>
        <p:sp>
          <p:nvSpPr>
            <p:cNvPr id="177181" name="Text Box 29"/>
            <p:cNvSpPr txBox="1">
              <a:spLocks noChangeArrowheads="1"/>
            </p:cNvSpPr>
            <p:nvPr/>
          </p:nvSpPr>
          <p:spPr bwMode="auto">
            <a:xfrm>
              <a:off x="280" y="2495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第二级桥</a:t>
              </a:r>
            </a:p>
          </p:txBody>
        </p:sp>
        <p:sp>
          <p:nvSpPr>
            <p:cNvPr id="177182" name="Text Box 30"/>
            <p:cNvSpPr txBox="1">
              <a:spLocks noChangeArrowheads="1"/>
            </p:cNvSpPr>
            <p:nvPr/>
          </p:nvSpPr>
          <p:spPr bwMode="auto">
            <a:xfrm>
              <a:off x="280" y="3585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第三级桥</a:t>
              </a:r>
            </a:p>
          </p:txBody>
        </p:sp>
        <p:sp>
          <p:nvSpPr>
            <p:cNvPr id="177183" name="Text Box 31"/>
            <p:cNvSpPr txBox="1">
              <a:spLocks noChangeArrowheads="1"/>
            </p:cNvSpPr>
            <p:nvPr/>
          </p:nvSpPr>
          <p:spPr bwMode="auto">
            <a:xfrm>
              <a:off x="4560" y="1632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总线4</a:t>
              </a:r>
            </a:p>
          </p:txBody>
        </p:sp>
        <p:sp>
          <p:nvSpPr>
            <p:cNvPr id="177184" name="Text Box 32"/>
            <p:cNvSpPr txBox="1">
              <a:spLocks noChangeArrowheads="1"/>
            </p:cNvSpPr>
            <p:nvPr/>
          </p:nvSpPr>
          <p:spPr bwMode="auto">
            <a:xfrm>
              <a:off x="4560" y="2280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总线5</a:t>
              </a:r>
            </a:p>
          </p:txBody>
        </p:sp>
        <p:sp>
          <p:nvSpPr>
            <p:cNvPr id="177185" name="Text Box 33"/>
            <p:cNvSpPr txBox="1">
              <a:spLocks noChangeArrowheads="1"/>
            </p:cNvSpPr>
            <p:nvPr/>
          </p:nvSpPr>
          <p:spPr bwMode="auto">
            <a:xfrm>
              <a:off x="4560" y="3168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总线3</a:t>
              </a:r>
            </a:p>
          </p:txBody>
        </p:sp>
        <p:sp>
          <p:nvSpPr>
            <p:cNvPr id="177186" name="Text Box 34"/>
            <p:cNvSpPr txBox="1">
              <a:spLocks noChangeArrowheads="1"/>
            </p:cNvSpPr>
            <p:nvPr/>
          </p:nvSpPr>
          <p:spPr bwMode="auto">
            <a:xfrm>
              <a:off x="4560" y="3408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总线1</a:t>
              </a:r>
            </a:p>
          </p:txBody>
        </p:sp>
        <p:sp>
          <p:nvSpPr>
            <p:cNvPr id="177187" name="Freeform 35"/>
            <p:cNvSpPr>
              <a:spLocks/>
            </p:cNvSpPr>
            <p:nvPr/>
          </p:nvSpPr>
          <p:spPr bwMode="auto">
            <a:xfrm>
              <a:off x="2448" y="1632"/>
              <a:ext cx="206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2016" y="144"/>
                </a:cxn>
              </a:cxnLst>
              <a:rect l="0" t="0" r="r" b="b"/>
              <a:pathLst>
                <a:path w="2016" h="144">
                  <a:moveTo>
                    <a:pt x="0" y="0"/>
                  </a:moveTo>
                  <a:lnTo>
                    <a:pt x="0" y="144"/>
                  </a:lnTo>
                  <a:lnTo>
                    <a:pt x="2016" y="144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88" name="Text Box 36"/>
            <p:cNvSpPr txBox="1">
              <a:spLocks noChangeArrowheads="1"/>
            </p:cNvSpPr>
            <p:nvPr/>
          </p:nvSpPr>
          <p:spPr bwMode="auto">
            <a:xfrm>
              <a:off x="4560" y="2543"/>
              <a:ext cx="9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PCI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总线0</a:t>
              </a:r>
            </a:p>
          </p:txBody>
        </p:sp>
        <p:sp>
          <p:nvSpPr>
            <p:cNvPr id="177189" name="Text Box 37"/>
            <p:cNvSpPr txBox="1">
              <a:spLocks noChangeArrowheads="1"/>
            </p:cNvSpPr>
            <p:nvPr/>
          </p:nvSpPr>
          <p:spPr bwMode="auto">
            <a:xfrm>
              <a:off x="2112" y="643"/>
              <a:ext cx="114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存储器总线</a:t>
              </a:r>
              <a:r>
                <a:rPr lang="zh-CN" altLang="en-US" sz="32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7190" name="Line 38"/>
            <p:cNvSpPr>
              <a:spLocks noChangeShapeType="1"/>
            </p:cNvSpPr>
            <p:nvPr/>
          </p:nvSpPr>
          <p:spPr bwMode="auto">
            <a:xfrm>
              <a:off x="1056" y="1008"/>
              <a:ext cx="345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1" name="Line 39"/>
            <p:cNvSpPr>
              <a:spLocks noChangeShapeType="1"/>
            </p:cNvSpPr>
            <p:nvPr/>
          </p:nvSpPr>
          <p:spPr bwMode="auto">
            <a:xfrm>
              <a:off x="2928" y="1776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2" name="Freeform 40"/>
            <p:cNvSpPr>
              <a:spLocks/>
            </p:cNvSpPr>
            <p:nvPr/>
          </p:nvSpPr>
          <p:spPr bwMode="auto">
            <a:xfrm>
              <a:off x="3888" y="2304"/>
              <a:ext cx="624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672" y="144"/>
                </a:cxn>
              </a:cxnLst>
              <a:rect l="0" t="0" r="r" b="b"/>
              <a:pathLst>
                <a:path w="672" h="144">
                  <a:moveTo>
                    <a:pt x="0" y="0"/>
                  </a:moveTo>
                  <a:lnTo>
                    <a:pt x="0" y="144"/>
                  </a:lnTo>
                  <a:lnTo>
                    <a:pt x="672" y="144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3" name="Freeform 41"/>
            <p:cNvSpPr>
              <a:spLocks/>
            </p:cNvSpPr>
            <p:nvPr/>
          </p:nvSpPr>
          <p:spPr bwMode="auto">
            <a:xfrm>
              <a:off x="1632" y="1632"/>
              <a:ext cx="2880" cy="10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8"/>
                </a:cxn>
                <a:cxn ang="0">
                  <a:pos x="2976" y="1008"/>
                </a:cxn>
              </a:cxnLst>
              <a:rect l="0" t="0" r="r" b="b"/>
              <a:pathLst>
                <a:path w="2976" h="1008">
                  <a:moveTo>
                    <a:pt x="0" y="0"/>
                  </a:moveTo>
                  <a:lnTo>
                    <a:pt x="0" y="1008"/>
                  </a:lnTo>
                  <a:lnTo>
                    <a:pt x="2976" y="1008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4" name="Line 42"/>
            <p:cNvSpPr>
              <a:spLocks noChangeShapeType="1"/>
            </p:cNvSpPr>
            <p:nvPr/>
          </p:nvSpPr>
          <p:spPr bwMode="auto">
            <a:xfrm flipV="1">
              <a:off x="355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5" name="Line 43"/>
            <p:cNvSpPr>
              <a:spLocks noChangeShapeType="1"/>
            </p:cNvSpPr>
            <p:nvPr/>
          </p:nvSpPr>
          <p:spPr bwMode="auto">
            <a:xfrm flipV="1">
              <a:off x="1968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6" name="Line 44"/>
            <p:cNvSpPr>
              <a:spLocks noChangeShapeType="1"/>
            </p:cNvSpPr>
            <p:nvPr/>
          </p:nvSpPr>
          <p:spPr bwMode="auto">
            <a:xfrm flipV="1">
              <a:off x="2784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7" name="Line 45"/>
            <p:cNvSpPr>
              <a:spLocks noChangeShapeType="1"/>
            </p:cNvSpPr>
            <p:nvPr/>
          </p:nvSpPr>
          <p:spPr bwMode="auto">
            <a:xfrm flipV="1">
              <a:off x="4272" y="2640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8" name="Text Box 46"/>
            <p:cNvSpPr txBox="1">
              <a:spLocks noChangeArrowheads="1"/>
            </p:cNvSpPr>
            <p:nvPr/>
          </p:nvSpPr>
          <p:spPr bwMode="auto">
            <a:xfrm>
              <a:off x="2156" y="3681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标准总线</a:t>
              </a:r>
            </a:p>
          </p:txBody>
        </p:sp>
        <p:sp>
          <p:nvSpPr>
            <p:cNvPr id="177199" name="Rectangle 47"/>
            <p:cNvSpPr>
              <a:spLocks noChangeArrowheads="1"/>
            </p:cNvSpPr>
            <p:nvPr/>
          </p:nvSpPr>
          <p:spPr bwMode="auto">
            <a:xfrm>
              <a:off x="192" y="816"/>
              <a:ext cx="864" cy="336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</p:grp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3.4</a:t>
            </a:r>
          </a:p>
        </p:txBody>
      </p:sp>
      <p:sp>
        <p:nvSpPr>
          <p:cNvPr id="177203" name="AutoShape 5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zh-CN" altLang="en-US" b="1"/>
              <a:t>3.5  总线控制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384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一、总线判优控制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90588" y="5135563"/>
            <a:ext cx="3673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总线判优控制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3935413" y="571500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分布式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3935413" y="457200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集中式</a:t>
            </a:r>
          </a:p>
        </p:txBody>
      </p:sp>
      <p:sp>
        <p:nvSpPr>
          <p:cNvPr id="178183" name="AutoShape 7"/>
          <p:cNvSpPr>
            <a:spLocks/>
          </p:cNvSpPr>
          <p:nvPr/>
        </p:nvSpPr>
        <p:spPr bwMode="auto">
          <a:xfrm>
            <a:off x="3733800" y="4772025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8184" name="Group 8"/>
          <p:cNvGrpSpPr>
            <a:grpSpLocks/>
          </p:cNvGrpSpPr>
          <p:nvPr/>
        </p:nvGrpSpPr>
        <p:grpSpPr bwMode="auto">
          <a:xfrm>
            <a:off x="890588" y="2579688"/>
            <a:ext cx="7312025" cy="519112"/>
            <a:chOff x="384" y="1577"/>
            <a:chExt cx="4606" cy="327"/>
          </a:xfrm>
        </p:grpSpPr>
        <p:sp>
          <p:nvSpPr>
            <p:cNvPr id="178185" name="Text Box 9"/>
            <p:cNvSpPr txBox="1">
              <a:spLocks noChangeArrowheads="1"/>
            </p:cNvSpPr>
            <p:nvPr/>
          </p:nvSpPr>
          <p:spPr bwMode="auto">
            <a:xfrm>
              <a:off x="384" y="1577"/>
              <a:ext cx="21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主设备(模块)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78186" name="Text Box 10"/>
            <p:cNvSpPr txBox="1">
              <a:spLocks noChangeArrowheads="1"/>
            </p:cNvSpPr>
            <p:nvPr/>
          </p:nvSpPr>
          <p:spPr bwMode="auto">
            <a:xfrm>
              <a:off x="2158" y="1577"/>
              <a:ext cx="28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对总线有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控制权</a:t>
              </a:r>
            </a:p>
          </p:txBody>
        </p:sp>
      </p:grpSp>
      <p:grpSp>
        <p:nvGrpSpPr>
          <p:cNvPr id="178187" name="Group 11"/>
          <p:cNvGrpSpPr>
            <a:grpSpLocks/>
          </p:cNvGrpSpPr>
          <p:nvPr/>
        </p:nvGrpSpPr>
        <p:grpSpPr bwMode="auto">
          <a:xfrm>
            <a:off x="890588" y="3351213"/>
            <a:ext cx="7712075" cy="546100"/>
            <a:chOff x="384" y="2063"/>
            <a:chExt cx="4858" cy="344"/>
          </a:xfrm>
        </p:grpSpPr>
        <p:sp>
          <p:nvSpPr>
            <p:cNvPr id="178188" name="Text Box 12"/>
            <p:cNvSpPr txBox="1">
              <a:spLocks noChangeArrowheads="1"/>
            </p:cNvSpPr>
            <p:nvPr/>
          </p:nvSpPr>
          <p:spPr bwMode="auto">
            <a:xfrm>
              <a:off x="384" y="2063"/>
              <a:ext cx="15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从设备(模块)</a:t>
              </a:r>
            </a:p>
          </p:txBody>
        </p:sp>
        <p:sp>
          <p:nvSpPr>
            <p:cNvPr id="178189" name="Text Box 13"/>
            <p:cNvSpPr txBox="1">
              <a:spLocks noChangeArrowheads="1"/>
            </p:cNvSpPr>
            <p:nvPr/>
          </p:nvSpPr>
          <p:spPr bwMode="auto">
            <a:xfrm>
              <a:off x="2158" y="2080"/>
              <a:ext cx="30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响应 </a:t>
              </a:r>
              <a:r>
                <a:rPr lang="zh-CN" altLang="en-US" sz="2800">
                  <a:latin typeface="Times New Roman" pitchFamily="18" charset="0"/>
                </a:rPr>
                <a:t>从主设备发来的总线命令</a:t>
              </a:r>
            </a:p>
          </p:txBody>
        </p:sp>
      </p:grp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890588" y="1752600"/>
            <a:ext cx="4572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1.  </a:t>
            </a:r>
            <a:r>
              <a:rPr lang="zh-CN" altLang="en-US" sz="3200"/>
              <a:t>基本概念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5611813" y="40386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链式查询</a:t>
            </a: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5611813" y="4632325"/>
            <a:ext cx="2328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计数器定时查询</a:t>
            </a:r>
          </a:p>
        </p:txBody>
      </p:sp>
      <p:sp>
        <p:nvSpPr>
          <p:cNvPr id="178193" name="Text Box 17"/>
          <p:cNvSpPr txBox="1">
            <a:spLocks noChangeArrowheads="1"/>
          </p:cNvSpPr>
          <p:nvPr/>
        </p:nvSpPr>
        <p:spPr bwMode="auto">
          <a:xfrm>
            <a:off x="5611813" y="5227638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独立请求方式</a:t>
            </a:r>
          </a:p>
        </p:txBody>
      </p:sp>
      <p:sp>
        <p:nvSpPr>
          <p:cNvPr id="178194" name="AutoShape 18"/>
          <p:cNvSpPr>
            <a:spLocks/>
          </p:cNvSpPr>
          <p:nvPr/>
        </p:nvSpPr>
        <p:spPr bwMode="auto">
          <a:xfrm>
            <a:off x="5383213" y="4208463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96" name="AutoShape 2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593725" y="501650"/>
            <a:ext cx="4410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链式查询方式</a:t>
            </a:r>
          </a:p>
        </p:txBody>
      </p:sp>
      <p:grpSp>
        <p:nvGrpSpPr>
          <p:cNvPr id="179262" name="Group 62"/>
          <p:cNvGrpSpPr>
            <a:grpSpLocks/>
          </p:cNvGrpSpPr>
          <p:nvPr/>
        </p:nvGrpSpPr>
        <p:grpSpPr bwMode="auto">
          <a:xfrm>
            <a:off x="457200" y="639763"/>
            <a:ext cx="8686800" cy="5608637"/>
            <a:chOff x="288" y="403"/>
            <a:chExt cx="5472" cy="3533"/>
          </a:xfrm>
        </p:grpSpPr>
        <p:sp>
          <p:nvSpPr>
            <p:cNvPr id="179204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总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线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部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件</a:t>
              </a:r>
            </a:p>
          </p:txBody>
        </p:sp>
        <p:sp>
          <p:nvSpPr>
            <p:cNvPr id="179205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6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7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8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接口0</a:t>
              </a:r>
            </a:p>
          </p:txBody>
        </p:sp>
        <p:sp>
          <p:nvSpPr>
            <p:cNvPr id="179210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3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4" name="Line 14"/>
            <p:cNvSpPr>
              <a:spLocks noChangeShapeType="1"/>
            </p:cNvSpPr>
            <p:nvPr/>
          </p:nvSpPr>
          <p:spPr bwMode="auto">
            <a:xfrm>
              <a:off x="2304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6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7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8" name="Line 18"/>
            <p:cNvSpPr>
              <a:spLocks noChangeShapeType="1"/>
            </p:cNvSpPr>
            <p:nvPr/>
          </p:nvSpPr>
          <p:spPr bwMode="auto">
            <a:xfrm>
              <a:off x="3456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19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0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1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2" name="Line 22"/>
            <p:cNvSpPr>
              <a:spLocks noChangeShapeType="1"/>
            </p:cNvSpPr>
            <p:nvPr/>
          </p:nvSpPr>
          <p:spPr bwMode="auto">
            <a:xfrm>
              <a:off x="4848" y="144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3" name="Text Box 23"/>
            <p:cNvSpPr txBox="1">
              <a:spLocks noChangeArrowheads="1"/>
            </p:cNvSpPr>
            <p:nvPr/>
          </p:nvSpPr>
          <p:spPr bwMode="auto">
            <a:xfrm>
              <a:off x="1110" y="1817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BS</a:t>
              </a:r>
            </a:p>
          </p:txBody>
        </p:sp>
        <p:sp>
          <p:nvSpPr>
            <p:cNvPr id="179224" name="Text Box 24"/>
            <p:cNvSpPr txBox="1">
              <a:spLocks noChangeArrowheads="1"/>
            </p:cNvSpPr>
            <p:nvPr/>
          </p:nvSpPr>
          <p:spPr bwMode="auto">
            <a:xfrm>
              <a:off x="1110" y="2153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179225" name="Freeform 25"/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720" y="240"/>
                </a:cxn>
                <a:cxn ang="0">
                  <a:pos x="720" y="0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6" name="Rectangle 26"/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接口1</a:t>
              </a:r>
            </a:p>
          </p:txBody>
        </p:sp>
        <p:sp>
          <p:nvSpPr>
            <p:cNvPr id="179227" name="Rectangle 27"/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79228" name="Freeform 28"/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" y="48"/>
                </a:cxn>
                <a:cxn ang="0">
                  <a:pos x="288" y="0"/>
                </a:cxn>
                <a:cxn ang="0">
                  <a:pos x="480" y="48"/>
                </a:cxn>
                <a:cxn ang="0">
                  <a:pos x="528" y="144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9" name="Freeform 29"/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720" y="240"/>
                </a:cxn>
                <a:cxn ang="0">
                  <a:pos x="720" y="0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0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1" name="Freeform 31"/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" y="48"/>
                </a:cxn>
                <a:cxn ang="0">
                  <a:pos x="288" y="0"/>
                </a:cxn>
                <a:cxn ang="0">
                  <a:pos x="480" y="48"/>
                </a:cxn>
                <a:cxn ang="0">
                  <a:pos x="528" y="144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2" name="Freeform 32"/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" y="48"/>
                </a:cxn>
                <a:cxn ang="0">
                  <a:pos x="288" y="0"/>
                </a:cxn>
                <a:cxn ang="0">
                  <a:pos x="480" y="48"/>
                </a:cxn>
                <a:cxn ang="0">
                  <a:pos x="528" y="144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3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4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5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6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9237" name="Text Box 37"/>
            <p:cNvSpPr txBox="1">
              <a:spLocks noChangeArrowheads="1"/>
            </p:cNvSpPr>
            <p:nvPr/>
          </p:nvSpPr>
          <p:spPr bwMode="auto">
            <a:xfrm>
              <a:off x="1110" y="3509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BG</a:t>
              </a:r>
            </a:p>
          </p:txBody>
        </p:sp>
        <p:sp>
          <p:nvSpPr>
            <p:cNvPr id="179238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9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9260" name="Group 60"/>
            <p:cNvGrpSpPr>
              <a:grpSpLocks/>
            </p:cNvGrpSpPr>
            <p:nvPr/>
          </p:nvGrpSpPr>
          <p:grpSpPr bwMode="auto">
            <a:xfrm>
              <a:off x="3168" y="403"/>
              <a:ext cx="2471" cy="1493"/>
              <a:chOff x="3168" y="403"/>
              <a:chExt cx="2471" cy="1493"/>
            </a:xfrm>
          </p:grpSpPr>
          <p:sp>
            <p:nvSpPr>
              <p:cNvPr id="179241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数据线</a:t>
                </a:r>
              </a:p>
            </p:txBody>
          </p:sp>
          <p:sp>
            <p:nvSpPr>
              <p:cNvPr id="179242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地址线</a:t>
                </a:r>
              </a:p>
            </p:txBody>
          </p:sp>
          <p:sp>
            <p:nvSpPr>
              <p:cNvPr id="179243" name="Text Box 43"/>
              <p:cNvSpPr txBox="1">
                <a:spLocks noChangeArrowheads="1"/>
              </p:cNvSpPr>
              <p:nvPr/>
            </p:nvSpPr>
            <p:spPr bwMode="auto">
              <a:xfrm>
                <a:off x="3168" y="403"/>
                <a:ext cx="1708" cy="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en-US" altLang="zh-CN" sz="24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BS</a:t>
                </a:r>
                <a:r>
                  <a:rPr lang="en-US" altLang="zh-CN">
                    <a:latin typeface="Times New Roman" pitchFamily="18" charset="0"/>
                  </a:rPr>
                  <a:t>  </a:t>
                </a:r>
                <a:r>
                  <a:rPr lang="zh-CN" altLang="en-US" sz="2400">
                    <a:latin typeface="Times New Roman" pitchFamily="18" charset="0"/>
                  </a:rPr>
                  <a:t>－总线忙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BR</a:t>
                </a:r>
                <a:r>
                  <a:rPr lang="zh-CN" altLang="en-US" sz="2400">
                    <a:latin typeface="Times New Roman" pitchFamily="18" charset="0"/>
                  </a:rPr>
                  <a:t>－总线请求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BG</a:t>
                </a:r>
                <a:r>
                  <a:rPr lang="zh-CN" altLang="en-US" sz="2400">
                    <a:latin typeface="Times New Roman" pitchFamily="18" charset="0"/>
                  </a:rPr>
                  <a:t>－总线同意</a:t>
                </a:r>
              </a:p>
            </p:txBody>
          </p:sp>
        </p:grpSp>
      </p:grpSp>
      <p:sp>
        <p:nvSpPr>
          <p:cNvPr id="179244" name="Line 44"/>
          <p:cNvSpPr>
            <a:spLocks noChangeShapeType="1"/>
          </p:cNvSpPr>
          <p:nvPr/>
        </p:nvSpPr>
        <p:spPr bwMode="auto">
          <a:xfrm flipH="1">
            <a:off x="1447800" y="33528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45" name="Line 45"/>
          <p:cNvSpPr>
            <a:spLocks noChangeShapeType="1"/>
          </p:cNvSpPr>
          <p:nvPr/>
        </p:nvSpPr>
        <p:spPr bwMode="auto">
          <a:xfrm>
            <a:off x="1447800" y="3886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79246" name="Group 46"/>
          <p:cNvGrpSpPr>
            <a:grpSpLocks/>
          </p:cNvGrpSpPr>
          <p:nvPr/>
        </p:nvGrpSpPr>
        <p:grpSpPr bwMode="auto">
          <a:xfrm>
            <a:off x="4343400" y="3886200"/>
            <a:ext cx="2209800" cy="609600"/>
            <a:chOff x="2736" y="1296"/>
            <a:chExt cx="1392" cy="384"/>
          </a:xfrm>
        </p:grpSpPr>
        <p:sp>
          <p:nvSpPr>
            <p:cNvPr id="179247" name="Line 47"/>
            <p:cNvSpPr>
              <a:spLocks noChangeShapeType="1"/>
            </p:cNvSpPr>
            <p:nvPr/>
          </p:nvSpPr>
          <p:spPr bwMode="auto">
            <a:xfrm flipV="1">
              <a:off x="2736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8" name="Line 48"/>
            <p:cNvSpPr>
              <a:spLocks noChangeShapeType="1"/>
            </p:cNvSpPr>
            <p:nvPr/>
          </p:nvSpPr>
          <p:spPr bwMode="auto">
            <a:xfrm flipV="1">
              <a:off x="4128" y="1296"/>
              <a:ext cx="0" cy="38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9249" name="Line 49"/>
          <p:cNvSpPr>
            <a:spLocks noChangeShapeType="1"/>
          </p:cNvSpPr>
          <p:nvPr/>
        </p:nvSpPr>
        <p:spPr bwMode="auto">
          <a:xfrm flipV="1">
            <a:off x="2590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0" name="Line 50"/>
          <p:cNvSpPr>
            <a:spLocks noChangeShapeType="1"/>
          </p:cNvSpPr>
          <p:nvPr/>
        </p:nvSpPr>
        <p:spPr bwMode="auto">
          <a:xfrm>
            <a:off x="1447800" y="6019800"/>
            <a:ext cx="11430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1" name="Freeform 51"/>
          <p:cNvSpPr>
            <a:spLocks/>
          </p:cNvSpPr>
          <p:nvPr/>
        </p:nvSpPr>
        <p:spPr bwMode="auto">
          <a:xfrm>
            <a:off x="2590800" y="5105400"/>
            <a:ext cx="1066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8" y="48"/>
              </a:cxn>
              <a:cxn ang="0">
                <a:pos x="288" y="0"/>
              </a:cxn>
              <a:cxn ang="0">
                <a:pos x="480" y="48"/>
              </a:cxn>
              <a:cxn ang="0">
                <a:pos x="528" y="144"/>
              </a:cxn>
            </a:cxnLst>
            <a:rect l="0" t="0" r="r" b="b"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2" name="Line 52"/>
          <p:cNvSpPr>
            <a:spLocks noChangeShapeType="1"/>
          </p:cNvSpPr>
          <p:nvPr/>
        </p:nvSpPr>
        <p:spPr bwMode="auto">
          <a:xfrm>
            <a:off x="36576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3" name="Line 53"/>
          <p:cNvSpPr>
            <a:spLocks noChangeShapeType="1"/>
          </p:cNvSpPr>
          <p:nvPr/>
        </p:nvSpPr>
        <p:spPr bwMode="auto">
          <a:xfrm>
            <a:off x="3657600" y="6019800"/>
            <a:ext cx="8382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4" name="Line 54"/>
          <p:cNvSpPr>
            <a:spLocks noChangeShapeType="1"/>
          </p:cNvSpPr>
          <p:nvPr/>
        </p:nvSpPr>
        <p:spPr bwMode="auto">
          <a:xfrm flipV="1">
            <a:off x="4495800" y="53340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5" name="Line 55"/>
          <p:cNvSpPr>
            <a:spLocks noChangeShapeType="1"/>
          </p:cNvSpPr>
          <p:nvPr/>
        </p:nvSpPr>
        <p:spPr bwMode="auto">
          <a:xfrm flipV="1">
            <a:off x="4724400" y="3352800"/>
            <a:ext cx="0" cy="1143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4191000" y="44958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接口1</a:t>
            </a:r>
          </a:p>
        </p:txBody>
      </p:sp>
      <p:sp>
        <p:nvSpPr>
          <p:cNvPr id="179259" name="AutoShape 5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7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7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7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17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44" grpId="0" animBg="1"/>
      <p:bldP spid="179245" grpId="0" animBg="1"/>
      <p:bldP spid="179249" grpId="0" animBg="1"/>
      <p:bldP spid="179250" grpId="0" animBg="1"/>
      <p:bldP spid="179251" grpId="0" animBg="1"/>
      <p:bldP spid="179252" grpId="0" animBg="1"/>
      <p:bldP spid="179253" grpId="0" animBg="1"/>
      <p:bldP spid="179254" grpId="0" animBg="1"/>
      <p:bldP spid="179255" grpId="0" animBg="1"/>
      <p:bldP spid="17925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226" name="Group 2"/>
          <p:cNvGrpSpPr>
            <a:grpSpLocks/>
          </p:cNvGrpSpPr>
          <p:nvPr/>
        </p:nvGrpSpPr>
        <p:grpSpPr bwMode="auto">
          <a:xfrm>
            <a:off x="304800" y="3733800"/>
            <a:ext cx="685800" cy="762000"/>
            <a:chOff x="1536" y="3888"/>
            <a:chExt cx="432" cy="480"/>
          </a:xfrm>
        </p:grpSpPr>
        <p:sp>
          <p:nvSpPr>
            <p:cNvPr id="180227" name="Rectangle 3"/>
            <p:cNvSpPr>
              <a:spLocks noChangeArrowheads="1"/>
            </p:cNvSpPr>
            <p:nvPr/>
          </p:nvSpPr>
          <p:spPr bwMode="auto">
            <a:xfrm>
              <a:off x="1536" y="3888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80228" name="Text Box 4"/>
            <p:cNvSpPr txBox="1">
              <a:spLocks noChangeArrowheads="1"/>
            </p:cNvSpPr>
            <p:nvPr/>
          </p:nvSpPr>
          <p:spPr bwMode="auto">
            <a:xfrm>
              <a:off x="1536" y="3936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 0</a:t>
              </a:r>
            </a:p>
          </p:txBody>
        </p:sp>
      </p:grpSp>
      <p:grpSp>
        <p:nvGrpSpPr>
          <p:cNvPr id="180299" name="Group 75"/>
          <p:cNvGrpSpPr>
            <a:grpSpLocks/>
          </p:cNvGrpSpPr>
          <p:nvPr/>
        </p:nvGrpSpPr>
        <p:grpSpPr bwMode="auto">
          <a:xfrm>
            <a:off x="1295400" y="639763"/>
            <a:ext cx="7848600" cy="5761037"/>
            <a:chOff x="816" y="403"/>
            <a:chExt cx="4944" cy="3629"/>
          </a:xfrm>
        </p:grpSpPr>
        <p:sp>
          <p:nvSpPr>
            <p:cNvPr id="180230" name="Text Box 6"/>
            <p:cNvSpPr txBox="1">
              <a:spLocks noChangeArrowheads="1"/>
            </p:cNvSpPr>
            <p:nvPr/>
          </p:nvSpPr>
          <p:spPr bwMode="auto">
            <a:xfrm>
              <a:off x="3152" y="403"/>
              <a:ext cx="1497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BS</a:t>
              </a:r>
              <a:r>
                <a:rPr lang="en-US" altLang="zh-CN">
                  <a:latin typeface="Times New Roman" pitchFamily="18" charset="0"/>
                </a:rPr>
                <a:t>  </a:t>
              </a:r>
              <a:r>
                <a:rPr lang="zh-CN" altLang="en-US" sz="2400">
                  <a:latin typeface="Times New Roman" pitchFamily="18" charset="0"/>
                </a:rPr>
                <a:t>－总线忙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  <a:r>
                <a:rPr lang="zh-CN" altLang="en-US" sz="2400">
                  <a:latin typeface="Times New Roman" pitchFamily="18" charset="0"/>
                </a:rPr>
                <a:t>－总线请求</a:t>
              </a:r>
            </a:p>
          </p:txBody>
        </p:sp>
        <p:sp>
          <p:nvSpPr>
            <p:cNvPr id="180231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576" cy="316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总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线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部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件</a:t>
              </a:r>
            </a:p>
          </p:txBody>
        </p:sp>
        <p:sp>
          <p:nvSpPr>
            <p:cNvPr id="180232" name="Line 8"/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33" name="Text Box 9"/>
            <p:cNvSpPr txBox="1">
              <a:spLocks noChangeArrowheads="1"/>
            </p:cNvSpPr>
            <p:nvPr/>
          </p:nvSpPr>
          <p:spPr bwMode="auto">
            <a:xfrm>
              <a:off x="4608" y="866"/>
              <a:ext cx="64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180234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35" name="Text Box 11"/>
            <p:cNvSpPr txBox="1">
              <a:spLocks noChangeArrowheads="1"/>
            </p:cNvSpPr>
            <p:nvPr/>
          </p:nvSpPr>
          <p:spPr bwMode="auto">
            <a:xfrm>
              <a:off x="4608" y="1250"/>
              <a:ext cx="64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180236" name="Line 12"/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37" name="Line 13"/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38" name="Rectangle 14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接口0</a:t>
              </a:r>
            </a:p>
          </p:txBody>
        </p:sp>
        <p:sp>
          <p:nvSpPr>
            <p:cNvPr id="180239" name="Text Box 15"/>
            <p:cNvSpPr txBox="1">
              <a:spLocks noChangeArrowheads="1"/>
            </p:cNvSpPr>
            <p:nvPr/>
          </p:nvSpPr>
          <p:spPr bwMode="auto">
            <a:xfrm>
              <a:off x="4188" y="3312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0240" name="Text Box 16"/>
            <p:cNvSpPr txBox="1">
              <a:spLocks noChangeArrowheads="1"/>
            </p:cNvSpPr>
            <p:nvPr/>
          </p:nvSpPr>
          <p:spPr bwMode="auto">
            <a:xfrm>
              <a:off x="1626" y="2048"/>
              <a:ext cx="3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BS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80241" name="Text Box 17"/>
            <p:cNvSpPr txBox="1">
              <a:spLocks noChangeArrowheads="1"/>
            </p:cNvSpPr>
            <p:nvPr/>
          </p:nvSpPr>
          <p:spPr bwMode="auto">
            <a:xfrm>
              <a:off x="1637" y="2432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180242" name="Rectangle 18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接口1</a:t>
              </a:r>
            </a:p>
          </p:txBody>
        </p:sp>
        <p:sp>
          <p:nvSpPr>
            <p:cNvPr id="180243" name="Rectangle 19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0244" name="Line 20"/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45" name="Text Box 21"/>
            <p:cNvSpPr txBox="1">
              <a:spLocks noChangeArrowheads="1"/>
            </p:cNvSpPr>
            <p:nvPr/>
          </p:nvSpPr>
          <p:spPr bwMode="auto">
            <a:xfrm>
              <a:off x="4220" y="1634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设备地址</a:t>
              </a:r>
            </a:p>
          </p:txBody>
        </p:sp>
        <p:sp>
          <p:nvSpPr>
            <p:cNvPr id="180246" name="Line 22"/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47" name="Line 23"/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48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49" name="Line 25"/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0" name="Line 26"/>
            <p:cNvSpPr>
              <a:spLocks noChangeShapeType="1"/>
            </p:cNvSpPr>
            <p:nvPr/>
          </p:nvSpPr>
          <p:spPr bwMode="auto">
            <a:xfrm>
              <a:off x="28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1" name="Line 27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2" name="Line 28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3" name="Line 29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4" name="Line 30"/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5" name="Line 31"/>
            <p:cNvSpPr>
              <a:spLocks noChangeShapeType="1"/>
            </p:cNvSpPr>
            <p:nvPr/>
          </p:nvSpPr>
          <p:spPr bwMode="auto">
            <a:xfrm>
              <a:off x="4032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6" name="Line 3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7" name="Line 33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8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59" name="Line 35"/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60" name="Line 36"/>
            <p:cNvSpPr>
              <a:spLocks noChangeShapeType="1"/>
            </p:cNvSpPr>
            <p:nvPr/>
          </p:nvSpPr>
          <p:spPr bwMode="auto">
            <a:xfrm>
              <a:off x="5376" y="1152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61" name="Text Box 37"/>
          <p:cNvSpPr txBox="1">
            <a:spLocks noChangeArrowheads="1"/>
          </p:cNvSpPr>
          <p:nvPr/>
        </p:nvSpPr>
        <p:spPr bwMode="auto">
          <a:xfrm>
            <a:off x="228600" y="425450"/>
            <a:ext cx="5495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计数器定时查询方式</a:t>
            </a:r>
          </a:p>
        </p:txBody>
      </p:sp>
      <p:grpSp>
        <p:nvGrpSpPr>
          <p:cNvPr id="180262" name="Group 38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680" y="2160"/>
            <a:chExt cx="4368" cy="1344"/>
          </a:xfrm>
        </p:grpSpPr>
        <p:grpSp>
          <p:nvGrpSpPr>
            <p:cNvPr id="180263" name="Group 39"/>
            <p:cNvGrpSpPr>
              <a:grpSpLocks/>
            </p:cNvGrpSpPr>
            <p:nvPr/>
          </p:nvGrpSpPr>
          <p:grpSpPr bwMode="auto"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180264" name="Line 40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265" name="Line 41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266" name="Line 42"/>
              <p:cNvSpPr>
                <a:spLocks noChangeShapeType="1"/>
              </p:cNvSpPr>
              <p:nvPr/>
            </p:nvSpPr>
            <p:spPr bwMode="auto">
              <a:xfrm>
                <a:off x="5280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0267" name="Line 43"/>
            <p:cNvSpPr>
              <a:spLocks noChangeShapeType="1"/>
            </p:cNvSpPr>
            <p:nvPr/>
          </p:nvSpPr>
          <p:spPr bwMode="auto">
            <a:xfrm>
              <a:off x="1680" y="216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0268" name="Group 44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180269" name="Group 45"/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180270" name="Line 46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271" name="Line 47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272" name="Line 48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C28F00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0273" name="Line 49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rgbClr val="C28F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74" name="Line 50"/>
          <p:cNvSpPr>
            <a:spLocks noChangeShapeType="1"/>
          </p:cNvSpPr>
          <p:nvPr/>
        </p:nvSpPr>
        <p:spPr bwMode="auto">
          <a:xfrm flipV="1">
            <a:off x="5486400" y="3657600"/>
            <a:ext cx="0" cy="1524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0275" name="Group 51"/>
          <p:cNvGrpSpPr>
            <a:grpSpLocks/>
          </p:cNvGrpSpPr>
          <p:nvPr/>
        </p:nvGrpSpPr>
        <p:grpSpPr bwMode="auto">
          <a:xfrm>
            <a:off x="5181600" y="4267200"/>
            <a:ext cx="2133600" cy="914400"/>
            <a:chOff x="3264" y="2688"/>
            <a:chExt cx="1344" cy="576"/>
          </a:xfrm>
        </p:grpSpPr>
        <p:sp>
          <p:nvSpPr>
            <p:cNvPr id="180276" name="Line 5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0277" name="Line 53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78" name="Line 54"/>
          <p:cNvSpPr>
            <a:spLocks noChangeShapeType="1"/>
          </p:cNvSpPr>
          <p:nvPr/>
        </p:nvSpPr>
        <p:spPr bwMode="auto">
          <a:xfrm>
            <a:off x="2209800" y="4267200"/>
            <a:ext cx="5105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0279" name="Group 55"/>
          <p:cNvGrpSpPr>
            <a:grpSpLocks/>
          </p:cNvGrpSpPr>
          <p:nvPr/>
        </p:nvGrpSpPr>
        <p:grpSpPr bwMode="auto">
          <a:xfrm>
            <a:off x="2209800" y="3048000"/>
            <a:ext cx="6934200" cy="2133600"/>
            <a:chOff x="1392" y="1920"/>
            <a:chExt cx="4368" cy="1344"/>
          </a:xfrm>
        </p:grpSpPr>
        <p:grpSp>
          <p:nvGrpSpPr>
            <p:cNvPr id="180280" name="Group 56"/>
            <p:cNvGrpSpPr>
              <a:grpSpLocks/>
            </p:cNvGrpSpPr>
            <p:nvPr/>
          </p:nvGrpSpPr>
          <p:grpSpPr bwMode="auto">
            <a:xfrm>
              <a:off x="2448" y="1920"/>
              <a:ext cx="2544" cy="1344"/>
              <a:chOff x="2448" y="1920"/>
              <a:chExt cx="2544" cy="1344"/>
            </a:xfrm>
          </p:grpSpPr>
          <p:sp>
            <p:nvSpPr>
              <p:cNvPr id="180281" name="Line 57"/>
              <p:cNvSpPr>
                <a:spLocks noChangeShapeType="1"/>
              </p:cNvSpPr>
              <p:nvPr/>
            </p:nvSpPr>
            <p:spPr bwMode="auto">
              <a:xfrm>
                <a:off x="24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282" name="Line 58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0283" name="Line 59"/>
              <p:cNvSpPr>
                <a:spLocks noChangeShapeType="1"/>
              </p:cNvSpPr>
              <p:nvPr/>
            </p:nvSpPr>
            <p:spPr bwMode="auto">
              <a:xfrm>
                <a:off x="4992" y="1920"/>
                <a:ext cx="0" cy="1344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 type="oval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0284" name="Line 6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285" name="Line 61"/>
          <p:cNvSpPr>
            <a:spLocks noChangeShapeType="1"/>
          </p:cNvSpPr>
          <p:nvPr/>
        </p:nvSpPr>
        <p:spPr bwMode="auto">
          <a:xfrm>
            <a:off x="2209800" y="3657600"/>
            <a:ext cx="32766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stealth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86" name="Rectangle 62"/>
          <p:cNvSpPr>
            <a:spLocks noChangeArrowheads="1"/>
          </p:cNvSpPr>
          <p:nvPr/>
        </p:nvSpPr>
        <p:spPr bwMode="auto">
          <a:xfrm>
            <a:off x="4953000" y="5181600"/>
            <a:ext cx="16764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>
                <a:solidFill>
                  <a:schemeClr val="bg2"/>
                </a:solidFill>
                <a:latin typeface="Times New Roman" pitchFamily="18" charset="0"/>
              </a:rPr>
              <a:t>I/O</a:t>
            </a: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接口1</a:t>
            </a:r>
          </a:p>
        </p:txBody>
      </p:sp>
      <p:sp>
        <p:nvSpPr>
          <p:cNvPr id="180287" name="Rectangle 6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grpSp>
        <p:nvGrpSpPr>
          <p:cNvPr id="180288" name="Group 64"/>
          <p:cNvGrpSpPr>
            <a:grpSpLocks/>
          </p:cNvGrpSpPr>
          <p:nvPr/>
        </p:nvGrpSpPr>
        <p:grpSpPr bwMode="auto">
          <a:xfrm>
            <a:off x="39688" y="3733800"/>
            <a:ext cx="1143000" cy="1600200"/>
            <a:chOff x="25" y="2352"/>
            <a:chExt cx="720" cy="1008"/>
          </a:xfrm>
        </p:grpSpPr>
        <p:sp>
          <p:nvSpPr>
            <p:cNvPr id="180289" name="Rectangle 65"/>
            <p:cNvSpPr>
              <a:spLocks noChangeArrowheads="1"/>
            </p:cNvSpPr>
            <p:nvPr/>
          </p:nvSpPr>
          <p:spPr bwMode="auto">
            <a:xfrm>
              <a:off x="192" y="2352"/>
              <a:ext cx="384" cy="480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grpSp>
          <p:nvGrpSpPr>
            <p:cNvPr id="180290" name="Group 66"/>
            <p:cNvGrpSpPr>
              <a:grpSpLocks/>
            </p:cNvGrpSpPr>
            <p:nvPr/>
          </p:nvGrpSpPr>
          <p:grpSpPr bwMode="auto">
            <a:xfrm>
              <a:off x="25" y="2976"/>
              <a:ext cx="720" cy="384"/>
              <a:chOff x="25" y="2976"/>
              <a:chExt cx="720" cy="384"/>
            </a:xfrm>
          </p:grpSpPr>
          <p:sp>
            <p:nvSpPr>
              <p:cNvPr id="180291" name="Text Box 67"/>
              <p:cNvSpPr txBox="1">
                <a:spLocks noChangeArrowheads="1"/>
              </p:cNvSpPr>
              <p:nvPr/>
            </p:nvSpPr>
            <p:spPr bwMode="auto">
              <a:xfrm>
                <a:off x="45" y="3053"/>
                <a:ext cx="627" cy="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4680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计数器</a:t>
                </a:r>
              </a:p>
            </p:txBody>
          </p:sp>
          <p:sp>
            <p:nvSpPr>
              <p:cNvPr id="180292" name="AutoShape 68"/>
              <p:cNvSpPr>
                <a:spLocks noChangeArrowheads="1"/>
              </p:cNvSpPr>
              <p:nvPr/>
            </p:nvSpPr>
            <p:spPr bwMode="auto">
              <a:xfrm>
                <a:off x="25" y="2976"/>
                <a:ext cx="720" cy="384"/>
              </a:xfrm>
              <a:prstGeom prst="wedgeRoundRectCallout">
                <a:avLst>
                  <a:gd name="adj1" fmla="val 73194"/>
                  <a:gd name="adj2" fmla="val 97398"/>
                  <a:gd name="adj3" fmla="val 16667"/>
                </a:avLst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180293" name="Text Box 69"/>
          <p:cNvSpPr txBox="1">
            <a:spLocks noChangeArrowheads="1"/>
          </p:cNvSpPr>
          <p:nvPr/>
        </p:nvSpPr>
        <p:spPr bwMode="auto">
          <a:xfrm>
            <a:off x="6705600" y="2590800"/>
            <a:ext cx="16113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设备地址</a:t>
            </a:r>
          </a:p>
        </p:txBody>
      </p:sp>
      <p:grpSp>
        <p:nvGrpSpPr>
          <p:cNvPr id="180294" name="Group 70"/>
          <p:cNvGrpSpPr>
            <a:grpSpLocks/>
          </p:cNvGrpSpPr>
          <p:nvPr/>
        </p:nvGrpSpPr>
        <p:grpSpPr bwMode="auto">
          <a:xfrm>
            <a:off x="304800" y="3730625"/>
            <a:ext cx="685800" cy="762000"/>
            <a:chOff x="2592" y="3840"/>
            <a:chExt cx="432" cy="480"/>
          </a:xfrm>
        </p:grpSpPr>
        <p:sp>
          <p:nvSpPr>
            <p:cNvPr id="180295" name="Rectangle 71"/>
            <p:cNvSpPr>
              <a:spLocks noChangeArrowheads="1"/>
            </p:cNvSpPr>
            <p:nvPr/>
          </p:nvSpPr>
          <p:spPr bwMode="auto">
            <a:xfrm>
              <a:off x="2592" y="3840"/>
              <a:ext cx="384" cy="48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180296" name="Text Box 72"/>
            <p:cNvSpPr txBox="1">
              <a:spLocks noChangeArrowheads="1"/>
            </p:cNvSpPr>
            <p:nvPr/>
          </p:nvSpPr>
          <p:spPr bwMode="auto">
            <a:xfrm>
              <a:off x="2592" y="3888"/>
              <a:ext cx="4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 1</a:t>
              </a:r>
            </a:p>
          </p:txBody>
        </p:sp>
      </p:grpSp>
      <p:sp>
        <p:nvSpPr>
          <p:cNvPr id="180298" name="AutoShape 7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8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8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8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8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8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4" grpId="0" animBg="1"/>
      <p:bldP spid="180278" grpId="0" animBg="1"/>
      <p:bldP spid="180285" grpId="0" animBg="1"/>
      <p:bldP spid="180286" grpId="0" animBg="1" autoUpdateAnimBg="0"/>
      <p:bldP spid="18029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2"/>
          <p:cNvGrpSpPr>
            <a:grpSpLocks/>
          </p:cNvGrpSpPr>
          <p:nvPr/>
        </p:nvGrpSpPr>
        <p:grpSpPr bwMode="auto">
          <a:xfrm>
            <a:off x="381000" y="5943600"/>
            <a:ext cx="1103313" cy="609600"/>
            <a:chOff x="240" y="3744"/>
            <a:chExt cx="695" cy="384"/>
          </a:xfrm>
        </p:grpSpPr>
        <p:sp>
          <p:nvSpPr>
            <p:cNvPr id="181251" name="Text Box 3"/>
            <p:cNvSpPr txBox="1">
              <a:spLocks noChangeArrowheads="1"/>
            </p:cNvSpPr>
            <p:nvPr/>
          </p:nvSpPr>
          <p:spPr bwMode="auto">
            <a:xfrm>
              <a:off x="240" y="3792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排队器</a:t>
              </a:r>
            </a:p>
          </p:txBody>
        </p:sp>
        <p:sp>
          <p:nvSpPr>
            <p:cNvPr id="181252" name="AutoShape 4"/>
            <p:cNvSpPr>
              <a:spLocks noChangeArrowheads="1"/>
            </p:cNvSpPr>
            <p:nvPr/>
          </p:nvSpPr>
          <p:spPr bwMode="auto">
            <a:xfrm>
              <a:off x="240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181253" name="Group 5"/>
          <p:cNvGrpSpPr>
            <a:grpSpLocks/>
          </p:cNvGrpSpPr>
          <p:nvPr/>
        </p:nvGrpSpPr>
        <p:grpSpPr bwMode="auto">
          <a:xfrm>
            <a:off x="381000" y="5943600"/>
            <a:ext cx="1098550" cy="609600"/>
            <a:chOff x="1296" y="3744"/>
            <a:chExt cx="692" cy="384"/>
          </a:xfrm>
        </p:grpSpPr>
        <p:sp>
          <p:nvSpPr>
            <p:cNvPr id="181254" name="AutoShape 6"/>
            <p:cNvSpPr>
              <a:spLocks noChangeArrowheads="1"/>
            </p:cNvSpPr>
            <p:nvPr/>
          </p:nvSpPr>
          <p:spPr bwMode="auto">
            <a:xfrm>
              <a:off x="1296" y="3744"/>
              <a:ext cx="672" cy="384"/>
            </a:xfrm>
            <a:prstGeom prst="wedgeRoundRectCallout">
              <a:avLst>
                <a:gd name="adj1" fmla="val -21727"/>
                <a:gd name="adj2" fmla="val -142190"/>
                <a:gd name="adj3" fmla="val 1666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400" b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81255" name="Text Box 7"/>
            <p:cNvSpPr txBox="1">
              <a:spLocks noChangeArrowheads="1"/>
            </p:cNvSpPr>
            <p:nvPr/>
          </p:nvSpPr>
          <p:spPr bwMode="auto">
            <a:xfrm>
              <a:off x="1296" y="3792"/>
              <a:ext cx="692" cy="28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bg2"/>
                  </a:solidFill>
                  <a:latin typeface="Times New Roman" pitchFamily="18" charset="0"/>
                </a:rPr>
                <a:t>排队器</a:t>
              </a:r>
            </a:p>
          </p:txBody>
        </p:sp>
      </p:grpSp>
      <p:sp>
        <p:nvSpPr>
          <p:cNvPr id="181256" name="Text Box 8"/>
          <p:cNvSpPr txBox="1">
            <a:spLocks noChangeArrowheads="1"/>
          </p:cNvSpPr>
          <p:nvPr/>
        </p:nvSpPr>
        <p:spPr bwMode="auto">
          <a:xfrm>
            <a:off x="365125" y="349250"/>
            <a:ext cx="420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独立请求方式</a:t>
            </a:r>
          </a:p>
        </p:txBody>
      </p:sp>
      <p:grpSp>
        <p:nvGrpSpPr>
          <p:cNvPr id="181257" name="Group 9"/>
          <p:cNvGrpSpPr>
            <a:grpSpLocks/>
          </p:cNvGrpSpPr>
          <p:nvPr/>
        </p:nvGrpSpPr>
        <p:grpSpPr bwMode="auto">
          <a:xfrm>
            <a:off x="292100" y="442913"/>
            <a:ext cx="8699500" cy="5348287"/>
            <a:chOff x="184" y="279"/>
            <a:chExt cx="5480" cy="3369"/>
          </a:xfrm>
        </p:grpSpPr>
        <p:sp>
          <p:nvSpPr>
            <p:cNvPr id="181258" name="Rectangle 10"/>
            <p:cNvSpPr>
              <a:spLocks noChangeArrowheads="1"/>
            </p:cNvSpPr>
            <p:nvPr/>
          </p:nvSpPr>
          <p:spPr bwMode="auto">
            <a:xfrm>
              <a:off x="184" y="912"/>
              <a:ext cx="528" cy="2640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总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线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控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制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部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件</a:t>
              </a:r>
            </a:p>
          </p:txBody>
        </p:sp>
        <p:sp>
          <p:nvSpPr>
            <p:cNvPr id="181259" name="Line 11"/>
            <p:cNvSpPr>
              <a:spLocks noChangeShapeType="1"/>
            </p:cNvSpPr>
            <p:nvPr/>
          </p:nvSpPr>
          <p:spPr bwMode="auto">
            <a:xfrm>
              <a:off x="712" y="129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60" name="Text Box 12"/>
            <p:cNvSpPr txBox="1">
              <a:spLocks noChangeArrowheads="1"/>
            </p:cNvSpPr>
            <p:nvPr/>
          </p:nvSpPr>
          <p:spPr bwMode="auto">
            <a:xfrm>
              <a:off x="4969" y="885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181261" name="Text Box 13"/>
            <p:cNvSpPr txBox="1">
              <a:spLocks noChangeArrowheads="1"/>
            </p:cNvSpPr>
            <p:nvPr/>
          </p:nvSpPr>
          <p:spPr bwMode="auto">
            <a:xfrm>
              <a:off x="4969" y="1151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181262" name="Rectangle 14"/>
            <p:cNvSpPr>
              <a:spLocks noChangeArrowheads="1"/>
            </p:cNvSpPr>
            <p:nvPr/>
          </p:nvSpPr>
          <p:spPr bwMode="auto">
            <a:xfrm>
              <a:off x="12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I/O</a:t>
              </a:r>
              <a:r>
                <a:rPr lang="zh-CN" altLang="en-US" sz="2800">
                  <a:latin typeface="Times New Roman" pitchFamily="18" charset="0"/>
                </a:rPr>
                <a:t>接口0</a:t>
              </a:r>
            </a:p>
          </p:txBody>
        </p:sp>
        <p:sp>
          <p:nvSpPr>
            <p:cNvPr id="181263" name="Rectangle 15"/>
            <p:cNvSpPr>
              <a:spLocks noChangeArrowheads="1"/>
            </p:cNvSpPr>
            <p:nvPr/>
          </p:nvSpPr>
          <p:spPr bwMode="auto">
            <a:xfrm>
              <a:off x="24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I/O</a:t>
              </a:r>
              <a:r>
                <a:rPr lang="zh-CN" altLang="en-US" sz="2800">
                  <a:latin typeface="Times New Roman" pitchFamily="18" charset="0"/>
                </a:rPr>
                <a:t>接口1</a:t>
              </a:r>
            </a:p>
          </p:txBody>
        </p:sp>
        <p:sp>
          <p:nvSpPr>
            <p:cNvPr id="181264" name="Rectangle 16"/>
            <p:cNvSpPr>
              <a:spLocks noChangeArrowheads="1"/>
            </p:cNvSpPr>
            <p:nvPr/>
          </p:nvSpPr>
          <p:spPr bwMode="auto">
            <a:xfrm>
              <a:off x="3888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I/O</a:t>
              </a:r>
              <a:r>
                <a:rPr lang="zh-CN" altLang="en-US" sz="2800">
                  <a:latin typeface="Times New Roman" pitchFamily="18" charset="0"/>
                </a:rPr>
                <a:t>接口</a:t>
              </a:r>
              <a:r>
                <a:rPr lang="en-US" altLang="zh-CN" sz="28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1265" name="Line 17"/>
            <p:cNvSpPr>
              <a:spLocks noChangeShapeType="1"/>
            </p:cNvSpPr>
            <p:nvPr/>
          </p:nvSpPr>
          <p:spPr bwMode="auto">
            <a:xfrm>
              <a:off x="712" y="105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66" name="Freeform 18"/>
            <p:cNvSpPr>
              <a:spLocks/>
            </p:cNvSpPr>
            <p:nvPr/>
          </p:nvSpPr>
          <p:spPr bwMode="auto">
            <a:xfrm>
              <a:off x="720" y="1536"/>
              <a:ext cx="3552" cy="15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67" name="Freeform 1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68" name="Freeform 20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69" name="Freeform 21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70" name="Freeform 22"/>
            <p:cNvSpPr>
              <a:spLocks/>
            </p:cNvSpPr>
            <p:nvPr/>
          </p:nvSpPr>
          <p:spPr bwMode="auto">
            <a:xfrm>
              <a:off x="720" y="2016"/>
              <a:ext cx="2160" cy="11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71" name="Freeform 23"/>
            <p:cNvSpPr>
              <a:spLocks/>
            </p:cNvSpPr>
            <p:nvPr/>
          </p:nvSpPr>
          <p:spPr bwMode="auto">
            <a:xfrm>
              <a:off x="720" y="2496"/>
              <a:ext cx="864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72" name="Text Box 24"/>
            <p:cNvSpPr txBox="1">
              <a:spLocks noChangeArrowheads="1"/>
            </p:cNvSpPr>
            <p:nvPr/>
          </p:nvSpPr>
          <p:spPr bwMode="auto">
            <a:xfrm>
              <a:off x="3504" y="3120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1273" name="Text Box 25"/>
            <p:cNvSpPr txBox="1">
              <a:spLocks noChangeArrowheads="1"/>
            </p:cNvSpPr>
            <p:nvPr/>
          </p:nvSpPr>
          <p:spPr bwMode="auto">
            <a:xfrm>
              <a:off x="1020" y="2527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  <a:r>
                <a:rPr lang="en-US" altLang="zh-CN" sz="2000" baseline="-20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1274" name="Text Box 26"/>
            <p:cNvSpPr txBox="1">
              <a:spLocks noChangeArrowheads="1"/>
            </p:cNvSpPr>
            <p:nvPr/>
          </p:nvSpPr>
          <p:spPr bwMode="auto">
            <a:xfrm>
              <a:off x="1152" y="229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   BG</a:t>
              </a:r>
              <a:r>
                <a:rPr lang="en-US" altLang="zh-CN" sz="2000" baseline="-20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81275" name="Text Box 27"/>
            <p:cNvSpPr txBox="1">
              <a:spLocks noChangeArrowheads="1"/>
            </p:cNvSpPr>
            <p:nvPr/>
          </p:nvSpPr>
          <p:spPr bwMode="auto">
            <a:xfrm>
              <a:off x="2208" y="2035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  <a:r>
                <a:rPr lang="en-US" altLang="zh-CN" sz="2000" baseline="-2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1276" name="Text Box 28"/>
            <p:cNvSpPr txBox="1">
              <a:spLocks noChangeArrowheads="1"/>
            </p:cNvSpPr>
            <p:nvPr/>
          </p:nvSpPr>
          <p:spPr bwMode="auto">
            <a:xfrm>
              <a:off x="2448" y="1795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BG</a:t>
              </a:r>
              <a:r>
                <a:rPr lang="en-US" altLang="zh-CN" sz="2000" baseline="-2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1277" name="Text Box 29"/>
            <p:cNvSpPr txBox="1">
              <a:spLocks noChangeArrowheads="1"/>
            </p:cNvSpPr>
            <p:nvPr/>
          </p:nvSpPr>
          <p:spPr bwMode="auto">
            <a:xfrm>
              <a:off x="3600" y="15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  <a:r>
                <a:rPr lang="en-US" altLang="zh-CN" sz="2000" i="1" baseline="-2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1278" name="Text Box 30"/>
            <p:cNvSpPr txBox="1">
              <a:spLocks noChangeArrowheads="1"/>
            </p:cNvSpPr>
            <p:nvPr/>
          </p:nvSpPr>
          <p:spPr bwMode="auto">
            <a:xfrm>
              <a:off x="3840" y="1321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BG</a:t>
              </a:r>
              <a:r>
                <a:rPr lang="en-US" altLang="zh-CN" sz="2000" i="1" baseline="-2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81279" name="Line 31"/>
            <p:cNvSpPr>
              <a:spLocks noChangeShapeType="1"/>
            </p:cNvSpPr>
            <p:nvPr/>
          </p:nvSpPr>
          <p:spPr bwMode="auto">
            <a:xfrm>
              <a:off x="182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0" name="Line 32"/>
            <p:cNvSpPr>
              <a:spLocks noChangeShapeType="1"/>
            </p:cNvSpPr>
            <p:nvPr/>
          </p:nvSpPr>
          <p:spPr bwMode="auto">
            <a:xfrm>
              <a:off x="2064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1" name="Line 33"/>
            <p:cNvSpPr>
              <a:spLocks noChangeShapeType="1"/>
            </p:cNvSpPr>
            <p:nvPr/>
          </p:nvSpPr>
          <p:spPr bwMode="auto">
            <a:xfrm>
              <a:off x="3120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2" name="Line 34"/>
            <p:cNvSpPr>
              <a:spLocks noChangeShapeType="1"/>
            </p:cNvSpPr>
            <p:nvPr/>
          </p:nvSpPr>
          <p:spPr bwMode="auto">
            <a:xfrm>
              <a:off x="4512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3" name="Line 35"/>
            <p:cNvSpPr>
              <a:spLocks noChangeShapeType="1"/>
            </p:cNvSpPr>
            <p:nvPr/>
          </p:nvSpPr>
          <p:spPr bwMode="auto">
            <a:xfrm>
              <a:off x="3360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4" name="Line 36"/>
            <p:cNvSpPr>
              <a:spLocks noChangeShapeType="1"/>
            </p:cNvSpPr>
            <p:nvPr/>
          </p:nvSpPr>
          <p:spPr bwMode="auto">
            <a:xfrm>
              <a:off x="4752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5" name="Text Box 37"/>
            <p:cNvSpPr txBox="1">
              <a:spLocks noChangeArrowheads="1"/>
            </p:cNvSpPr>
            <p:nvPr/>
          </p:nvSpPr>
          <p:spPr bwMode="auto">
            <a:xfrm>
              <a:off x="3072" y="279"/>
              <a:ext cx="1488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BG</a:t>
              </a:r>
              <a:r>
                <a:rPr lang="zh-CN" altLang="en-US" sz="2400">
                  <a:latin typeface="Times New Roman" pitchFamily="18" charset="0"/>
                </a:rPr>
                <a:t>－总线同意</a:t>
              </a:r>
              <a:endParaRPr lang="en-US" altLang="zh-CN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BR</a:t>
              </a:r>
              <a:r>
                <a:rPr lang="zh-CN" altLang="en-US" sz="2400">
                  <a:latin typeface="Times New Roman" pitchFamily="18" charset="0"/>
                </a:rPr>
                <a:t>－总线请求</a:t>
              </a:r>
            </a:p>
          </p:txBody>
        </p:sp>
      </p:grpSp>
      <p:grpSp>
        <p:nvGrpSpPr>
          <p:cNvPr id="181286" name="Group 38"/>
          <p:cNvGrpSpPr>
            <a:grpSpLocks/>
          </p:cNvGrpSpPr>
          <p:nvPr/>
        </p:nvGrpSpPr>
        <p:grpSpPr bwMode="auto">
          <a:xfrm>
            <a:off x="1143000" y="2819400"/>
            <a:ext cx="5257800" cy="2133600"/>
            <a:chOff x="720" y="1776"/>
            <a:chExt cx="3312" cy="1344"/>
          </a:xfrm>
        </p:grpSpPr>
        <p:sp>
          <p:nvSpPr>
            <p:cNvPr id="181287" name="Freeform 3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8" name="Freeform 40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1289" name="Freeform 41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2" y="0"/>
                </a:cxn>
                <a:cxn ang="0">
                  <a:pos x="3552" y="1152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stealth" w="med" len="med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1290" name="Freeform 42"/>
          <p:cNvSpPr>
            <a:spLocks/>
          </p:cNvSpPr>
          <p:nvPr/>
        </p:nvSpPr>
        <p:spPr bwMode="auto">
          <a:xfrm>
            <a:off x="1143000" y="2438400"/>
            <a:ext cx="5638800" cy="2514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52" y="0"/>
              </a:cxn>
              <a:cxn ang="0">
                <a:pos x="3552" y="1152"/>
              </a:cxn>
            </a:cxnLst>
            <a:rect l="0" t="0" r="r" b="b"/>
            <a:pathLst>
              <a:path w="3552" h="1152">
                <a:moveTo>
                  <a:pt x="0" y="0"/>
                </a:moveTo>
                <a:lnTo>
                  <a:pt x="3552" y="0"/>
                </a:lnTo>
                <a:lnTo>
                  <a:pt x="3552" y="1152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81293" name="AutoShape 4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1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3778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二、总线通信控制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66750" y="1398588"/>
            <a:ext cx="1406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目的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666750" y="2316163"/>
            <a:ext cx="3038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总线传输周期</a:t>
            </a: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3505200" y="3138488"/>
            <a:ext cx="541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主模块申请</a:t>
            </a:r>
            <a:r>
              <a:rPr lang="zh-CN" altLang="en-US" sz="2800">
                <a:latin typeface="Times New Roman" pitchFamily="18" charset="0"/>
              </a:rPr>
              <a:t>，总线仲裁决定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3505200" y="399415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主模块向从模块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给出地址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命令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3505200" y="4843463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主模块和从模块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交换数据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3505200" y="5681663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主模块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撤消有关信息 </a:t>
            </a:r>
          </a:p>
        </p:txBody>
      </p:sp>
      <p:grpSp>
        <p:nvGrpSpPr>
          <p:cNvPr id="182281" name="Group 9"/>
          <p:cNvGrpSpPr>
            <a:grpSpLocks/>
          </p:cNvGrpSpPr>
          <p:nvPr/>
        </p:nvGrpSpPr>
        <p:grpSpPr bwMode="auto">
          <a:xfrm>
            <a:off x="990600" y="3138488"/>
            <a:ext cx="3200400" cy="3033712"/>
            <a:chOff x="624" y="1977"/>
            <a:chExt cx="2016" cy="1911"/>
          </a:xfrm>
        </p:grpSpPr>
        <p:sp>
          <p:nvSpPr>
            <p:cNvPr id="182282" name="Text Box 10"/>
            <p:cNvSpPr txBox="1">
              <a:spLocks noChangeArrowheads="1"/>
            </p:cNvSpPr>
            <p:nvPr/>
          </p:nvSpPr>
          <p:spPr bwMode="auto">
            <a:xfrm>
              <a:off x="624" y="1977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申请分配阶段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82283" name="Text Box 11"/>
            <p:cNvSpPr txBox="1">
              <a:spLocks noChangeArrowheads="1"/>
            </p:cNvSpPr>
            <p:nvPr/>
          </p:nvSpPr>
          <p:spPr bwMode="auto">
            <a:xfrm>
              <a:off x="624" y="2505"/>
              <a:ext cx="17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寻址阶段</a:t>
              </a:r>
            </a:p>
          </p:txBody>
        </p:sp>
        <p:sp>
          <p:nvSpPr>
            <p:cNvPr id="182284" name="Text Box 12"/>
            <p:cNvSpPr txBox="1">
              <a:spLocks noChangeArrowheads="1"/>
            </p:cNvSpPr>
            <p:nvPr/>
          </p:nvSpPr>
          <p:spPr bwMode="auto">
            <a:xfrm>
              <a:off x="624" y="3033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传数阶段</a:t>
              </a:r>
            </a:p>
          </p:txBody>
        </p:sp>
        <p:sp>
          <p:nvSpPr>
            <p:cNvPr id="182285" name="Text Box 13"/>
            <p:cNvSpPr txBox="1">
              <a:spLocks noChangeArrowheads="1"/>
            </p:cNvSpPr>
            <p:nvPr/>
          </p:nvSpPr>
          <p:spPr bwMode="auto">
            <a:xfrm>
              <a:off x="624" y="3561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结束阶段</a:t>
              </a:r>
              <a:endParaRPr lang="zh-CN" altLang="en-US" sz="2800" b="0">
                <a:latin typeface="Times New Roman" pitchFamily="18" charset="0"/>
              </a:endParaRPr>
            </a:p>
          </p:txBody>
        </p:sp>
      </p:grpSp>
      <p:sp>
        <p:nvSpPr>
          <p:cNvPr id="182286" name="AutoShape 14"/>
          <p:cNvSpPr>
            <a:spLocks/>
          </p:cNvSpPr>
          <p:nvPr/>
        </p:nvSpPr>
        <p:spPr bwMode="auto">
          <a:xfrm>
            <a:off x="685800" y="3429000"/>
            <a:ext cx="228600" cy="2590800"/>
          </a:xfrm>
          <a:prstGeom prst="leftBrace">
            <a:avLst>
              <a:gd name="adj1" fmla="val 94444"/>
              <a:gd name="adj2" fmla="val 4926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87" name="Text Box 15"/>
          <p:cNvSpPr txBox="1">
            <a:spLocks noChangeArrowheads="1"/>
          </p:cNvSpPr>
          <p:nvPr/>
        </p:nvSpPr>
        <p:spPr bwMode="auto">
          <a:xfrm>
            <a:off x="2209800" y="1428750"/>
            <a:ext cx="56388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解决通信双方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协调配合 </a:t>
            </a:r>
            <a:r>
              <a:rPr lang="zh-CN" altLang="en-US" sz="2800">
                <a:latin typeface="Times New Roman" pitchFamily="18" charset="0"/>
              </a:rPr>
              <a:t>问题</a:t>
            </a: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82290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/>
      <p:bldP spid="182276" grpId="0" autoUpdateAnimBg="0"/>
      <p:bldP spid="182277" grpId="0" autoUpdateAnimBg="0"/>
      <p:bldP spid="182278" grpId="0" autoUpdateAnimBg="0"/>
      <p:bldP spid="182279" grpId="0" autoUpdateAnimBg="0"/>
      <p:bldP spid="182280" grpId="0" autoUpdateAnimBg="0"/>
      <p:bldP spid="182286" grpId="0" animBg="1"/>
      <p:bldP spid="18228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3.2 总线的分类</a:t>
            </a:r>
            <a:endParaRPr lang="en-US" altLang="zh-CN" b="1"/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04800" y="149225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1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片内总线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304800" y="24257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系统总线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3048000" y="155257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芯片内部 </a:t>
            </a:r>
            <a:r>
              <a:rPr lang="zh-CN" altLang="en-US" sz="2800">
                <a:latin typeface="Times New Roman" pitchFamily="18" charset="0"/>
              </a:rPr>
              <a:t>的总线</a:t>
            </a:r>
          </a:p>
        </p:txBody>
      </p:sp>
      <p:grpSp>
        <p:nvGrpSpPr>
          <p:cNvPr id="160774" name="Group 6"/>
          <p:cNvGrpSpPr>
            <a:grpSpLocks/>
          </p:cNvGrpSpPr>
          <p:nvPr/>
        </p:nvGrpSpPr>
        <p:grpSpPr bwMode="auto">
          <a:xfrm>
            <a:off x="914400" y="3228975"/>
            <a:ext cx="1606550" cy="2119313"/>
            <a:chOff x="576" y="2034"/>
            <a:chExt cx="1012" cy="1335"/>
          </a:xfrm>
        </p:grpSpPr>
        <p:sp>
          <p:nvSpPr>
            <p:cNvPr id="160775" name="Text Box 7"/>
            <p:cNvSpPr txBox="1">
              <a:spLocks noChangeArrowheads="1"/>
            </p:cNvSpPr>
            <p:nvPr/>
          </p:nvSpPr>
          <p:spPr bwMode="auto">
            <a:xfrm>
              <a:off x="576" y="2034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数据总线</a:t>
              </a:r>
            </a:p>
          </p:txBody>
        </p:sp>
        <p:sp>
          <p:nvSpPr>
            <p:cNvPr id="160776" name="Text Box 8"/>
            <p:cNvSpPr txBox="1">
              <a:spLocks noChangeArrowheads="1"/>
            </p:cNvSpPr>
            <p:nvPr/>
          </p:nvSpPr>
          <p:spPr bwMode="auto">
            <a:xfrm>
              <a:off x="576" y="2538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地址总线</a:t>
              </a:r>
            </a:p>
          </p:txBody>
        </p:sp>
        <p:sp>
          <p:nvSpPr>
            <p:cNvPr id="160777" name="Text Box 9"/>
            <p:cNvSpPr txBox="1">
              <a:spLocks noChangeArrowheads="1"/>
            </p:cNvSpPr>
            <p:nvPr/>
          </p:nvSpPr>
          <p:spPr bwMode="auto">
            <a:xfrm>
              <a:off x="576" y="3042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控制总线</a:t>
              </a:r>
            </a:p>
          </p:txBody>
        </p:sp>
      </p:grpSp>
      <p:sp>
        <p:nvSpPr>
          <p:cNvPr id="160778" name="AutoShape 10"/>
          <p:cNvSpPr>
            <a:spLocks/>
          </p:cNvSpPr>
          <p:nvPr/>
        </p:nvSpPr>
        <p:spPr bwMode="auto">
          <a:xfrm>
            <a:off x="762000" y="35052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3048000" y="3228975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双向</a:t>
            </a:r>
            <a:r>
              <a:rPr lang="zh-CN" altLang="en-US" sz="2800">
                <a:latin typeface="Times New Roman" pitchFamily="18" charset="0"/>
              </a:rPr>
              <a:t>  与机器字长、存储字长有关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3048000" y="4048125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单向</a:t>
            </a:r>
            <a:r>
              <a:rPr lang="zh-CN" altLang="en-US" sz="2800">
                <a:latin typeface="Times New Roman" pitchFamily="18" charset="0"/>
              </a:rPr>
              <a:t>  与存储地址、 </a:t>
            </a:r>
            <a:r>
              <a:rPr lang="en-US" altLang="zh-CN" sz="2800">
                <a:latin typeface="Times New Roman" pitchFamily="18" charset="0"/>
              </a:rPr>
              <a:t>I/O</a:t>
            </a:r>
            <a:r>
              <a:rPr lang="zh-CN" altLang="en-US" sz="2800">
                <a:latin typeface="Times New Roman" pitchFamily="18" charset="0"/>
              </a:rPr>
              <a:t>地址有关</a:t>
            </a: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3048000" y="48768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有出  有入</a:t>
            </a: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3048000" y="2487613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计算机各部件之间 </a:t>
            </a:r>
            <a:r>
              <a:rPr lang="zh-CN" altLang="en-US" sz="2800">
                <a:latin typeface="Times New Roman" pitchFamily="18" charset="0"/>
              </a:rPr>
              <a:t>的信息传输线</a:t>
            </a:r>
          </a:p>
        </p:txBody>
      </p:sp>
      <p:sp>
        <p:nvSpPr>
          <p:cNvPr id="160783" name="AutoShape 15"/>
          <p:cNvSpPr>
            <a:spLocks noChangeArrowheads="1"/>
          </p:cNvSpPr>
          <p:nvPr/>
        </p:nvSpPr>
        <p:spPr bwMode="auto">
          <a:xfrm>
            <a:off x="4343400" y="5641975"/>
            <a:ext cx="3175000" cy="911225"/>
          </a:xfrm>
          <a:prstGeom prst="wedgeRoundRectCallout">
            <a:avLst>
              <a:gd name="adj1" fmla="val -65546"/>
              <a:gd name="adj2" fmla="val -8188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存储器读、存储器写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总线允许、中断确认</a:t>
            </a:r>
          </a:p>
        </p:txBody>
      </p:sp>
      <p:sp>
        <p:nvSpPr>
          <p:cNvPr id="160784" name="AutoShape 16"/>
          <p:cNvSpPr>
            <a:spLocks noChangeArrowheads="1"/>
          </p:cNvSpPr>
          <p:nvPr/>
        </p:nvSpPr>
        <p:spPr bwMode="auto">
          <a:xfrm>
            <a:off x="685800" y="5883275"/>
            <a:ext cx="3175000" cy="517525"/>
          </a:xfrm>
          <a:prstGeom prst="wedgeRoundRectCallout">
            <a:avLst>
              <a:gd name="adj1" fmla="val 54236"/>
              <a:gd name="adj2" fmla="val -17006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中断请求、总线请求</a:t>
            </a:r>
          </a:p>
        </p:txBody>
      </p:sp>
      <p:sp>
        <p:nvSpPr>
          <p:cNvPr id="160786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3" grpId="0" animBg="1" autoUpdateAnimBg="0"/>
      <p:bldP spid="16078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3119438" y="1931988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由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统一时标 </a:t>
            </a:r>
            <a:r>
              <a:rPr lang="zh-CN" altLang="en-US" sz="2800">
                <a:latin typeface="Times New Roman" pitchFamily="18" charset="0"/>
              </a:rPr>
              <a:t>控制数据传送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3119438" y="4967288"/>
            <a:ext cx="624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充分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挖掘 </a:t>
            </a:r>
            <a:r>
              <a:rPr lang="zh-CN" altLang="en-US" sz="2800">
                <a:latin typeface="Times New Roman" pitchFamily="18" charset="0"/>
              </a:rPr>
              <a:t>系统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总线每个瞬间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潜力</a:t>
            </a:r>
          </a:p>
        </p:txBody>
      </p:sp>
      <p:grpSp>
        <p:nvGrpSpPr>
          <p:cNvPr id="183300" name="Group 4"/>
          <p:cNvGrpSpPr>
            <a:grpSpLocks/>
          </p:cNvGrpSpPr>
          <p:nvPr/>
        </p:nvGrpSpPr>
        <p:grpSpPr bwMode="auto">
          <a:xfrm>
            <a:off x="814388" y="1931988"/>
            <a:ext cx="3900487" cy="3592512"/>
            <a:chOff x="567" y="1217"/>
            <a:chExt cx="2457" cy="2263"/>
          </a:xfrm>
        </p:grpSpPr>
        <p:sp>
          <p:nvSpPr>
            <p:cNvPr id="183301" name="Text Box 5"/>
            <p:cNvSpPr txBox="1">
              <a:spLocks noChangeArrowheads="1"/>
            </p:cNvSpPr>
            <p:nvPr/>
          </p:nvSpPr>
          <p:spPr bwMode="auto">
            <a:xfrm>
              <a:off x="567" y="1217"/>
              <a:ext cx="149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同步通信 </a:t>
              </a:r>
            </a:p>
          </p:txBody>
        </p:sp>
        <p:sp>
          <p:nvSpPr>
            <p:cNvPr id="183302" name="Text Box 6"/>
            <p:cNvSpPr txBox="1">
              <a:spLocks noChangeArrowheads="1"/>
            </p:cNvSpPr>
            <p:nvPr/>
          </p:nvSpPr>
          <p:spPr bwMode="auto">
            <a:xfrm>
              <a:off x="567" y="1810"/>
              <a:ext cx="164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异步通信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83303" name="Text Box 7"/>
            <p:cNvSpPr txBox="1">
              <a:spLocks noChangeArrowheads="1"/>
            </p:cNvSpPr>
            <p:nvPr/>
          </p:nvSpPr>
          <p:spPr bwMode="auto">
            <a:xfrm>
              <a:off x="567" y="2443"/>
              <a:ext cx="183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半同步通信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endParaRPr lang="en-US" altLang="zh-CN" sz="36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83304" name="Text Box 8"/>
            <p:cNvSpPr txBox="1">
              <a:spLocks noChangeArrowheads="1"/>
            </p:cNvSpPr>
            <p:nvPr/>
          </p:nvSpPr>
          <p:spPr bwMode="auto">
            <a:xfrm>
              <a:off x="567" y="3076"/>
              <a:ext cx="245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分离式通信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83305" name="AutoShape 9"/>
          <p:cNvSpPr>
            <a:spLocks/>
          </p:cNvSpPr>
          <p:nvPr/>
        </p:nvSpPr>
        <p:spPr bwMode="auto">
          <a:xfrm>
            <a:off x="523875" y="2133600"/>
            <a:ext cx="304800" cy="3200400"/>
          </a:xfrm>
          <a:prstGeom prst="leftBrace">
            <a:avLst>
              <a:gd name="adj1" fmla="val 8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266700" y="533400"/>
            <a:ext cx="6338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总线通信的四种方式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3119438" y="297180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应答方式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，没有公共时钟标准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3119438" y="3925888"/>
            <a:ext cx="533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同步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异步结合</a:t>
            </a: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83311" name="AutoShape 1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299" grpId="0" autoUpdateAnimBg="0"/>
      <p:bldP spid="183305" grpId="0" animBg="1"/>
      <p:bldP spid="183307" grpId="0" autoUpdateAnimBg="0"/>
      <p:bldP spid="18330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22" name="Group 2"/>
          <p:cNvGrpSpPr>
            <a:grpSpLocks/>
          </p:cNvGrpSpPr>
          <p:nvPr/>
        </p:nvGrpSpPr>
        <p:grpSpPr bwMode="auto">
          <a:xfrm>
            <a:off x="177800" y="4098925"/>
            <a:ext cx="8847138" cy="1143000"/>
            <a:chOff x="96" y="2592"/>
            <a:chExt cx="5573" cy="720"/>
          </a:xfrm>
        </p:grpSpPr>
        <p:grpSp>
          <p:nvGrpSpPr>
            <p:cNvPr id="184323" name="Group 3"/>
            <p:cNvGrpSpPr>
              <a:grpSpLocks/>
            </p:cNvGrpSpPr>
            <p:nvPr/>
          </p:nvGrpSpPr>
          <p:grpSpPr bwMode="auto">
            <a:xfrm>
              <a:off x="468" y="2745"/>
              <a:ext cx="5201" cy="567"/>
              <a:chOff x="468" y="2745"/>
              <a:chExt cx="5201" cy="567"/>
            </a:xfrm>
          </p:grpSpPr>
          <p:sp>
            <p:nvSpPr>
              <p:cNvPr id="184324" name="Freeform 4"/>
              <p:cNvSpPr>
                <a:spLocks/>
              </p:cNvSpPr>
              <p:nvPr/>
            </p:nvSpPr>
            <p:spPr bwMode="auto">
              <a:xfrm>
                <a:off x="468" y="2831"/>
                <a:ext cx="1115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174" y="0"/>
                  </a:cxn>
                </a:cxnLst>
                <a:rect l="0" t="0" r="r" b="b"/>
                <a:pathLst>
                  <a:path w="1174" h="1">
                    <a:moveTo>
                      <a:pt x="0" y="1"/>
                    </a:moveTo>
                    <a:lnTo>
                      <a:pt x="1174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25" name="Line 5"/>
              <p:cNvSpPr>
                <a:spLocks noChangeShapeType="1"/>
              </p:cNvSpPr>
              <p:nvPr/>
            </p:nvSpPr>
            <p:spPr bwMode="auto">
              <a:xfrm rot="8100000">
                <a:off x="1776" y="2745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26" name="Line 6"/>
              <p:cNvSpPr>
                <a:spLocks noChangeShapeType="1"/>
              </p:cNvSpPr>
              <p:nvPr/>
            </p:nvSpPr>
            <p:spPr bwMode="auto">
              <a:xfrm rot="2700000">
                <a:off x="3647" y="2740"/>
                <a:ext cx="0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27" name="Line 7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28" name="Line 8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18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329" name="Text Box 9"/>
            <p:cNvSpPr txBox="1">
              <a:spLocks noChangeArrowheads="1"/>
            </p:cNvSpPr>
            <p:nvPr/>
          </p:nvSpPr>
          <p:spPr bwMode="auto">
            <a:xfrm>
              <a:off x="96" y="2592"/>
              <a:ext cx="5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 </a:t>
              </a:r>
              <a:r>
                <a:rPr lang="zh-CN" altLang="en-US" sz="2400">
                  <a:latin typeface="Times New Roman" pitchFamily="18" charset="0"/>
                </a:rPr>
                <a:t>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命令</a:t>
              </a:r>
            </a:p>
          </p:txBody>
        </p:sp>
      </p:grp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85800" y="425450"/>
            <a:ext cx="472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(1) 同步式数据输入</a:t>
            </a:r>
          </a:p>
        </p:txBody>
      </p:sp>
      <p:grpSp>
        <p:nvGrpSpPr>
          <p:cNvPr id="184331" name="Group 11"/>
          <p:cNvGrpSpPr>
            <a:grpSpLocks/>
          </p:cNvGrpSpPr>
          <p:nvPr/>
        </p:nvGrpSpPr>
        <p:grpSpPr bwMode="auto">
          <a:xfrm>
            <a:off x="76200" y="1493838"/>
            <a:ext cx="8915400" cy="1633537"/>
            <a:chOff x="48" y="941"/>
            <a:chExt cx="5616" cy="1029"/>
          </a:xfrm>
        </p:grpSpPr>
        <p:grpSp>
          <p:nvGrpSpPr>
            <p:cNvPr id="184332" name="Group 12"/>
            <p:cNvGrpSpPr>
              <a:grpSpLocks/>
            </p:cNvGrpSpPr>
            <p:nvPr/>
          </p:nvGrpSpPr>
          <p:grpSpPr bwMode="auto">
            <a:xfrm>
              <a:off x="480" y="941"/>
              <a:ext cx="5184" cy="1029"/>
              <a:chOff x="480" y="941"/>
              <a:chExt cx="5184" cy="1029"/>
            </a:xfrm>
          </p:grpSpPr>
          <p:sp>
            <p:nvSpPr>
              <p:cNvPr id="184333" name="Rectangle 13"/>
              <p:cNvSpPr>
                <a:spLocks noChangeArrowheads="1"/>
              </p:cNvSpPr>
              <p:nvPr/>
            </p:nvSpPr>
            <p:spPr bwMode="auto">
              <a:xfrm>
                <a:off x="1505" y="1768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84334" name="Line 14"/>
              <p:cNvSpPr>
                <a:spLocks noChangeShapeType="1"/>
              </p:cNvSpPr>
              <p:nvPr/>
            </p:nvSpPr>
            <p:spPr bwMode="auto">
              <a:xfrm>
                <a:off x="2938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35" name="Line 15"/>
              <p:cNvSpPr>
                <a:spLocks noChangeShapeType="1"/>
              </p:cNvSpPr>
              <p:nvPr/>
            </p:nvSpPr>
            <p:spPr bwMode="auto">
              <a:xfrm>
                <a:off x="3850" y="1779"/>
                <a:ext cx="2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36" name="Line 16"/>
              <p:cNvSpPr>
                <a:spLocks noChangeShapeType="1"/>
              </p:cNvSpPr>
              <p:nvPr/>
            </p:nvSpPr>
            <p:spPr bwMode="auto">
              <a:xfrm>
                <a:off x="4751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37" name="Rectangle 17"/>
              <p:cNvSpPr>
                <a:spLocks noChangeArrowheads="1"/>
              </p:cNvSpPr>
              <p:nvPr/>
            </p:nvSpPr>
            <p:spPr bwMode="auto">
              <a:xfrm>
                <a:off x="2508" y="1008"/>
                <a:ext cx="1365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38" name="Line 18"/>
              <p:cNvSpPr>
                <a:spLocks noChangeShapeType="1"/>
              </p:cNvSpPr>
              <p:nvPr/>
            </p:nvSpPr>
            <p:spPr bwMode="auto">
              <a:xfrm>
                <a:off x="4749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39" name="Rectangle 19"/>
              <p:cNvSpPr>
                <a:spLocks noChangeArrowheads="1"/>
              </p:cNvSpPr>
              <p:nvPr/>
            </p:nvSpPr>
            <p:spPr bwMode="auto">
              <a:xfrm>
                <a:off x="2250" y="941"/>
                <a:ext cx="1542" cy="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</a:rPr>
                  <a:t>总线传输周期</a:t>
                </a:r>
                <a:endParaRPr lang="zh-CN" altLang="en-US" sz="32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4340" name="Line 20"/>
              <p:cNvSpPr>
                <a:spLocks noChangeShapeType="1"/>
              </p:cNvSpPr>
              <p:nvPr/>
            </p:nvSpPr>
            <p:spPr bwMode="auto">
              <a:xfrm>
                <a:off x="1094" y="1776"/>
                <a:ext cx="2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41" name="Freeform 21"/>
              <p:cNvSpPr>
                <a:spLocks/>
              </p:cNvSpPr>
              <p:nvPr/>
            </p:nvSpPr>
            <p:spPr bwMode="auto">
              <a:xfrm>
                <a:off x="1104" y="1344"/>
                <a:ext cx="912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0" y="0"/>
                  </a:cxn>
                  <a:cxn ang="0">
                    <a:pos x="432" y="0"/>
                  </a:cxn>
                  <a:cxn ang="0">
                    <a:pos x="432" y="384"/>
                  </a:cxn>
                  <a:cxn ang="0">
                    <a:pos x="912" y="384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42" name="Freeform 22"/>
              <p:cNvSpPr>
                <a:spLocks/>
              </p:cNvSpPr>
              <p:nvPr/>
            </p:nvSpPr>
            <p:spPr bwMode="auto">
              <a:xfrm>
                <a:off x="2928" y="1344"/>
                <a:ext cx="912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0" y="0"/>
                  </a:cxn>
                  <a:cxn ang="0">
                    <a:pos x="432" y="0"/>
                  </a:cxn>
                  <a:cxn ang="0">
                    <a:pos x="432" y="384"/>
                  </a:cxn>
                  <a:cxn ang="0">
                    <a:pos x="912" y="384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43" name="Freeform 23"/>
              <p:cNvSpPr>
                <a:spLocks/>
              </p:cNvSpPr>
              <p:nvPr/>
            </p:nvSpPr>
            <p:spPr bwMode="auto">
              <a:xfrm>
                <a:off x="3840" y="1344"/>
                <a:ext cx="912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0" y="0"/>
                  </a:cxn>
                  <a:cxn ang="0">
                    <a:pos x="432" y="0"/>
                  </a:cxn>
                  <a:cxn ang="0">
                    <a:pos x="432" y="384"/>
                  </a:cxn>
                  <a:cxn ang="0">
                    <a:pos x="912" y="384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184344" name="AutoShape 24"/>
              <p:cNvCxnSpPr>
                <a:cxnSpLocks noChangeShapeType="1"/>
              </p:cNvCxnSpPr>
              <p:nvPr/>
            </p:nvCxnSpPr>
            <p:spPr bwMode="auto">
              <a:xfrm flipH="1">
                <a:off x="480" y="1728"/>
                <a:ext cx="62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184345" name="Freeform 25"/>
              <p:cNvSpPr>
                <a:spLocks/>
              </p:cNvSpPr>
              <p:nvPr/>
            </p:nvSpPr>
            <p:spPr bwMode="auto">
              <a:xfrm>
                <a:off x="4752" y="1344"/>
                <a:ext cx="912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0" y="0"/>
                  </a:cxn>
                  <a:cxn ang="0">
                    <a:pos x="432" y="0"/>
                  </a:cxn>
                  <a:cxn ang="0">
                    <a:pos x="432" y="384"/>
                  </a:cxn>
                  <a:cxn ang="0">
                    <a:pos x="912" y="384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46" name="Freeform 26"/>
              <p:cNvSpPr>
                <a:spLocks/>
              </p:cNvSpPr>
              <p:nvPr/>
            </p:nvSpPr>
            <p:spPr bwMode="auto">
              <a:xfrm>
                <a:off x="2016" y="1344"/>
                <a:ext cx="912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0" y="0"/>
                  </a:cxn>
                  <a:cxn ang="0">
                    <a:pos x="432" y="0"/>
                  </a:cxn>
                  <a:cxn ang="0">
                    <a:pos x="432" y="384"/>
                  </a:cxn>
                  <a:cxn ang="0">
                    <a:pos x="912" y="384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47" name="Rectangle 27"/>
              <p:cNvSpPr>
                <a:spLocks noChangeArrowheads="1"/>
              </p:cNvSpPr>
              <p:nvPr/>
            </p:nvSpPr>
            <p:spPr bwMode="auto">
              <a:xfrm>
                <a:off x="2385" y="1768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84348" name="Rectangle 28"/>
              <p:cNvSpPr>
                <a:spLocks noChangeArrowheads="1"/>
              </p:cNvSpPr>
              <p:nvPr/>
            </p:nvSpPr>
            <p:spPr bwMode="auto">
              <a:xfrm>
                <a:off x="3345" y="1768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84349" name="Rectangle 29"/>
              <p:cNvSpPr>
                <a:spLocks noChangeArrowheads="1"/>
              </p:cNvSpPr>
              <p:nvPr/>
            </p:nvSpPr>
            <p:spPr bwMode="auto">
              <a:xfrm>
                <a:off x="4224" y="1768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84350" name="Line 30"/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51" name="Line 31"/>
              <p:cNvSpPr>
                <a:spLocks noChangeShapeType="1"/>
              </p:cNvSpPr>
              <p:nvPr/>
            </p:nvSpPr>
            <p:spPr bwMode="auto">
              <a:xfrm>
                <a:off x="1103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52" name="Line 32"/>
              <p:cNvSpPr>
                <a:spLocks noChangeShapeType="1"/>
              </p:cNvSpPr>
              <p:nvPr/>
            </p:nvSpPr>
            <p:spPr bwMode="auto">
              <a:xfrm>
                <a:off x="3840" y="1104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53" name="Line 33"/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54" name="Line 34"/>
              <p:cNvSpPr>
                <a:spLocks noChangeShapeType="1"/>
              </p:cNvSpPr>
              <p:nvPr/>
            </p:nvSpPr>
            <p:spPr bwMode="auto">
              <a:xfrm>
                <a:off x="2016" y="1781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355" name="Line 35"/>
              <p:cNvSpPr>
                <a:spLocks noChangeShapeType="1"/>
              </p:cNvSpPr>
              <p:nvPr/>
            </p:nvSpPr>
            <p:spPr bwMode="auto">
              <a:xfrm>
                <a:off x="2592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56" name="Line 36"/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57" name="Line 37"/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58" name="Line 38"/>
              <p:cNvSpPr>
                <a:spLocks noChangeShapeType="1"/>
              </p:cNvSpPr>
              <p:nvPr/>
            </p:nvSpPr>
            <p:spPr bwMode="auto">
              <a:xfrm>
                <a:off x="11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59" name="Line 39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60" name="Line 40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61" name="Line 41"/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362" name="Text Box 42"/>
            <p:cNvSpPr txBox="1">
              <a:spLocks noChangeArrowheads="1"/>
            </p:cNvSpPr>
            <p:nvPr/>
          </p:nvSpPr>
          <p:spPr bwMode="auto">
            <a:xfrm>
              <a:off x="48" y="144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时钟</a:t>
              </a:r>
            </a:p>
          </p:txBody>
        </p:sp>
      </p:grpSp>
      <p:grpSp>
        <p:nvGrpSpPr>
          <p:cNvPr id="184363" name="Group 43"/>
          <p:cNvGrpSpPr>
            <a:grpSpLocks/>
          </p:cNvGrpSpPr>
          <p:nvPr/>
        </p:nvGrpSpPr>
        <p:grpSpPr bwMode="auto">
          <a:xfrm>
            <a:off x="76200" y="3276600"/>
            <a:ext cx="8921750" cy="773113"/>
            <a:chOff x="48" y="2064"/>
            <a:chExt cx="5620" cy="487"/>
          </a:xfrm>
        </p:grpSpPr>
        <p:sp>
          <p:nvSpPr>
            <p:cNvPr id="184364" name="Freeform 44"/>
            <p:cNvSpPr>
              <a:spLocks/>
            </p:cNvSpPr>
            <p:nvPr/>
          </p:nvSpPr>
          <p:spPr bwMode="auto">
            <a:xfrm>
              <a:off x="931" y="2208"/>
              <a:ext cx="3857" cy="343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0" y="170"/>
                </a:cxn>
                <a:cxn ang="0">
                  <a:pos x="173" y="342"/>
                </a:cxn>
                <a:cxn ang="0">
                  <a:pos x="1343" y="343"/>
                </a:cxn>
                <a:cxn ang="0">
                  <a:pos x="3686" y="342"/>
                </a:cxn>
                <a:cxn ang="0">
                  <a:pos x="3857" y="171"/>
                </a:cxn>
                <a:cxn ang="0">
                  <a:pos x="3686" y="0"/>
                </a:cxn>
                <a:cxn ang="0">
                  <a:pos x="170" y="0"/>
                </a:cxn>
              </a:cxnLst>
              <a:rect l="0" t="0" r="r" b="b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5" name="Line 45"/>
            <p:cNvSpPr>
              <a:spLocks noChangeShapeType="1"/>
            </p:cNvSpPr>
            <p:nvPr/>
          </p:nvSpPr>
          <p:spPr bwMode="auto">
            <a:xfrm flipH="1">
              <a:off x="482" y="2378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66" name="Line 46"/>
            <p:cNvSpPr>
              <a:spLocks noChangeShapeType="1"/>
            </p:cNvSpPr>
            <p:nvPr/>
          </p:nvSpPr>
          <p:spPr bwMode="auto">
            <a:xfrm>
              <a:off x="4800" y="2378"/>
              <a:ext cx="8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67" name="Text Box 47"/>
            <p:cNvSpPr txBox="1">
              <a:spLocks noChangeArrowheads="1"/>
            </p:cNvSpPr>
            <p:nvPr/>
          </p:nvSpPr>
          <p:spPr bwMode="auto">
            <a:xfrm>
              <a:off x="48" y="206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地址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76200" y="5334000"/>
            <a:ext cx="8991600" cy="833438"/>
            <a:chOff x="48" y="3360"/>
            <a:chExt cx="5664" cy="525"/>
          </a:xfrm>
        </p:grpSpPr>
        <p:sp>
          <p:nvSpPr>
            <p:cNvPr id="184369" name="Line 49"/>
            <p:cNvSpPr>
              <a:spLocks noChangeShapeType="1"/>
            </p:cNvSpPr>
            <p:nvPr/>
          </p:nvSpPr>
          <p:spPr bwMode="auto">
            <a:xfrm>
              <a:off x="480" y="3696"/>
              <a:ext cx="2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0" name="Line 50"/>
            <p:cNvSpPr>
              <a:spLocks noChangeShapeType="1"/>
            </p:cNvSpPr>
            <p:nvPr/>
          </p:nvSpPr>
          <p:spPr bwMode="auto">
            <a:xfrm>
              <a:off x="3809" y="3695"/>
              <a:ext cx="190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1" name="Freeform 51"/>
            <p:cNvSpPr>
              <a:spLocks/>
            </p:cNvSpPr>
            <p:nvPr/>
          </p:nvSpPr>
          <p:spPr bwMode="auto">
            <a:xfrm>
              <a:off x="2763" y="3552"/>
              <a:ext cx="1046" cy="333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144" y="0"/>
                </a:cxn>
                <a:cxn ang="0">
                  <a:pos x="912" y="0"/>
                </a:cxn>
                <a:cxn ang="0">
                  <a:pos x="1056" y="144"/>
                </a:cxn>
                <a:cxn ang="0">
                  <a:pos x="880" y="333"/>
                </a:cxn>
                <a:cxn ang="0">
                  <a:pos x="170" y="333"/>
                </a:cxn>
                <a:cxn ang="0">
                  <a:pos x="0" y="144"/>
                </a:cxn>
              </a:cxnLst>
              <a:rect l="0" t="0" r="r" b="b"/>
              <a:pathLst>
                <a:path w="1056" h="333">
                  <a:moveTo>
                    <a:pt x="0" y="144"/>
                  </a:moveTo>
                  <a:lnTo>
                    <a:pt x="144" y="0"/>
                  </a:lnTo>
                  <a:lnTo>
                    <a:pt x="912" y="0"/>
                  </a:lnTo>
                  <a:lnTo>
                    <a:pt x="1056" y="144"/>
                  </a:lnTo>
                  <a:lnTo>
                    <a:pt x="880" y="333"/>
                  </a:lnTo>
                  <a:lnTo>
                    <a:pt x="170" y="333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72" name="Text Box 52"/>
            <p:cNvSpPr txBox="1">
              <a:spLocks noChangeArrowheads="1"/>
            </p:cNvSpPr>
            <p:nvPr/>
          </p:nvSpPr>
          <p:spPr bwMode="auto">
            <a:xfrm>
              <a:off x="48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 数据</a:t>
              </a:r>
            </a:p>
          </p:txBody>
        </p:sp>
      </p:grpSp>
      <p:grpSp>
        <p:nvGrpSpPr>
          <p:cNvPr id="184373" name="Group 53"/>
          <p:cNvGrpSpPr>
            <a:grpSpLocks/>
          </p:cNvGrpSpPr>
          <p:nvPr/>
        </p:nvGrpSpPr>
        <p:grpSpPr bwMode="auto">
          <a:xfrm>
            <a:off x="762000" y="3505200"/>
            <a:ext cx="1030288" cy="2663825"/>
            <a:chOff x="480" y="2208"/>
            <a:chExt cx="649" cy="1678"/>
          </a:xfrm>
        </p:grpSpPr>
        <p:sp>
          <p:nvSpPr>
            <p:cNvPr id="184374" name="Rectangle 54"/>
            <p:cNvSpPr>
              <a:spLocks noChangeArrowheads="1"/>
            </p:cNvSpPr>
            <p:nvPr/>
          </p:nvSpPr>
          <p:spPr bwMode="auto">
            <a:xfrm>
              <a:off x="480" y="2832"/>
              <a:ext cx="624" cy="40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75" name="Rectangle 55"/>
            <p:cNvSpPr>
              <a:spLocks noChangeArrowheads="1"/>
            </p:cNvSpPr>
            <p:nvPr/>
          </p:nvSpPr>
          <p:spPr bwMode="auto">
            <a:xfrm>
              <a:off x="480" y="3528"/>
              <a:ext cx="624" cy="35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76" name="Line 56"/>
            <p:cNvSpPr>
              <a:spLocks noChangeShapeType="1"/>
            </p:cNvSpPr>
            <p:nvPr/>
          </p:nvSpPr>
          <p:spPr bwMode="auto">
            <a:xfrm>
              <a:off x="480" y="2832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77" name="Line 57"/>
            <p:cNvSpPr>
              <a:spLocks noChangeShapeType="1"/>
            </p:cNvSpPr>
            <p:nvPr/>
          </p:nvSpPr>
          <p:spPr bwMode="auto">
            <a:xfrm>
              <a:off x="480" y="3696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4378" name="Group 58"/>
            <p:cNvGrpSpPr>
              <a:grpSpLocks/>
            </p:cNvGrpSpPr>
            <p:nvPr/>
          </p:nvGrpSpPr>
          <p:grpSpPr bwMode="auto">
            <a:xfrm>
              <a:off x="480" y="2208"/>
              <a:ext cx="649" cy="386"/>
              <a:chOff x="478" y="2206"/>
              <a:chExt cx="649" cy="386"/>
            </a:xfrm>
          </p:grpSpPr>
          <p:sp>
            <p:nvSpPr>
              <p:cNvPr id="184379" name="Freeform 59"/>
              <p:cNvSpPr>
                <a:spLocks/>
              </p:cNvSpPr>
              <p:nvPr/>
            </p:nvSpPr>
            <p:spPr bwMode="auto">
              <a:xfrm>
                <a:off x="478" y="2206"/>
                <a:ext cx="613" cy="355"/>
              </a:xfrm>
              <a:custGeom>
                <a:avLst/>
                <a:gdLst/>
                <a:ahLst/>
                <a:cxnLst>
                  <a:cxn ang="0">
                    <a:pos x="453" y="196"/>
                  </a:cxn>
                  <a:cxn ang="0">
                    <a:pos x="581" y="2"/>
                  </a:cxn>
                  <a:cxn ang="0">
                    <a:pos x="0" y="0"/>
                  </a:cxn>
                  <a:cxn ang="0">
                    <a:pos x="0" y="355"/>
                  </a:cxn>
                  <a:cxn ang="0">
                    <a:pos x="613" y="355"/>
                  </a:cxn>
                </a:cxnLst>
                <a:rect l="0" t="0" r="r" b="b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80" name="Line 60"/>
              <p:cNvSpPr>
                <a:spLocks noChangeShapeType="1"/>
              </p:cNvSpPr>
              <p:nvPr/>
            </p:nvSpPr>
            <p:spPr bwMode="auto">
              <a:xfrm>
                <a:off x="480" y="2208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81" name="Line 61"/>
              <p:cNvSpPr>
                <a:spLocks noChangeShapeType="1"/>
              </p:cNvSpPr>
              <p:nvPr/>
            </p:nvSpPr>
            <p:spPr bwMode="auto">
              <a:xfrm>
                <a:off x="480" y="2544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82" name="Line 62"/>
              <p:cNvSpPr>
                <a:spLocks noChangeShapeType="1"/>
              </p:cNvSpPr>
              <p:nvPr/>
            </p:nvSpPr>
            <p:spPr bwMode="auto">
              <a:xfrm rot="8100000">
                <a:off x="1008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83" name="Line 63"/>
              <p:cNvSpPr>
                <a:spLocks noChangeShapeType="1"/>
              </p:cNvSpPr>
              <p:nvPr/>
            </p:nvSpPr>
            <p:spPr bwMode="auto">
              <a:xfrm rot="2700000">
                <a:off x="996" y="2172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84384" name="Line 64"/>
          <p:cNvSpPr>
            <a:spLocks noChangeShapeType="1"/>
          </p:cNvSpPr>
          <p:nvPr/>
        </p:nvSpPr>
        <p:spPr bwMode="auto">
          <a:xfrm>
            <a:off x="1752600" y="3048000"/>
            <a:ext cx="0" cy="37036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385" name="Group 65"/>
          <p:cNvGrpSpPr>
            <a:grpSpLocks/>
          </p:cNvGrpSpPr>
          <p:nvPr/>
        </p:nvGrpSpPr>
        <p:grpSpPr bwMode="auto">
          <a:xfrm>
            <a:off x="1731963" y="3505200"/>
            <a:ext cx="1481137" cy="2667000"/>
            <a:chOff x="1091" y="2208"/>
            <a:chExt cx="933" cy="1680"/>
          </a:xfrm>
        </p:grpSpPr>
        <p:sp>
          <p:nvSpPr>
            <p:cNvPr id="184386" name="Freeform 66"/>
            <p:cNvSpPr>
              <a:spLocks/>
            </p:cNvSpPr>
            <p:nvPr/>
          </p:nvSpPr>
          <p:spPr bwMode="auto">
            <a:xfrm>
              <a:off x="1091" y="2835"/>
              <a:ext cx="893" cy="406"/>
            </a:xfrm>
            <a:custGeom>
              <a:avLst/>
              <a:gdLst/>
              <a:ahLst/>
              <a:cxnLst>
                <a:cxn ang="0">
                  <a:pos x="0" y="429"/>
                </a:cxn>
                <a:cxn ang="0">
                  <a:pos x="894" y="429"/>
                </a:cxn>
                <a:cxn ang="0">
                  <a:pos x="502" y="0"/>
                </a:cxn>
                <a:cxn ang="0">
                  <a:pos x="23" y="13"/>
                </a:cxn>
              </a:cxnLst>
              <a:rect l="0" t="0" r="r" b="b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87" name="Line 67"/>
            <p:cNvSpPr>
              <a:spLocks noChangeShapeType="1"/>
            </p:cNvSpPr>
            <p:nvPr/>
          </p:nvSpPr>
          <p:spPr bwMode="auto">
            <a:xfrm>
              <a:off x="1104" y="2219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88" name="Rectangle 68"/>
            <p:cNvSpPr>
              <a:spLocks noChangeArrowheads="1"/>
            </p:cNvSpPr>
            <p:nvPr/>
          </p:nvSpPr>
          <p:spPr bwMode="auto">
            <a:xfrm>
              <a:off x="1104" y="3530"/>
              <a:ext cx="912" cy="35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89" name="Line 69"/>
            <p:cNvSpPr>
              <a:spLocks noChangeShapeType="1"/>
            </p:cNvSpPr>
            <p:nvPr/>
          </p:nvSpPr>
          <p:spPr bwMode="auto">
            <a:xfrm>
              <a:off x="1104" y="2566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90" name="Line 70"/>
            <p:cNvSpPr>
              <a:spLocks noChangeShapeType="1"/>
            </p:cNvSpPr>
            <p:nvPr/>
          </p:nvSpPr>
          <p:spPr bwMode="auto">
            <a:xfrm>
              <a:off x="1104" y="2832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91" name="Line 71"/>
            <p:cNvSpPr>
              <a:spLocks noChangeShapeType="1"/>
            </p:cNvSpPr>
            <p:nvPr/>
          </p:nvSpPr>
          <p:spPr bwMode="auto">
            <a:xfrm>
              <a:off x="1104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92" name="Line 72"/>
            <p:cNvSpPr>
              <a:spLocks noChangeShapeType="1"/>
            </p:cNvSpPr>
            <p:nvPr/>
          </p:nvSpPr>
          <p:spPr bwMode="auto">
            <a:xfrm>
              <a:off x="1104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93" name="Line 73"/>
            <p:cNvSpPr>
              <a:spLocks noChangeShapeType="1"/>
            </p:cNvSpPr>
            <p:nvPr/>
          </p:nvSpPr>
          <p:spPr bwMode="auto">
            <a:xfrm>
              <a:off x="1104" y="3696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394" name="Line 74"/>
          <p:cNvSpPr>
            <a:spLocks noChangeShapeType="1"/>
          </p:cNvSpPr>
          <p:nvPr/>
        </p:nvSpPr>
        <p:spPr bwMode="auto">
          <a:xfrm rot="8100000">
            <a:off x="2819400" y="4343400"/>
            <a:ext cx="0" cy="9001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95" name="Line 75"/>
          <p:cNvSpPr>
            <a:spLocks noChangeShapeType="1"/>
          </p:cNvSpPr>
          <p:nvPr/>
        </p:nvSpPr>
        <p:spPr bwMode="auto">
          <a:xfrm>
            <a:off x="32004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396" name="Group 76"/>
          <p:cNvGrpSpPr>
            <a:grpSpLocks/>
          </p:cNvGrpSpPr>
          <p:nvPr/>
        </p:nvGrpSpPr>
        <p:grpSpPr bwMode="auto">
          <a:xfrm>
            <a:off x="3124200" y="3505200"/>
            <a:ext cx="1600200" cy="2667000"/>
            <a:chOff x="1968" y="2208"/>
            <a:chExt cx="1008" cy="1680"/>
          </a:xfrm>
        </p:grpSpPr>
        <p:grpSp>
          <p:nvGrpSpPr>
            <p:cNvPr id="184397" name="Group 77"/>
            <p:cNvGrpSpPr>
              <a:grpSpLocks/>
            </p:cNvGrpSpPr>
            <p:nvPr/>
          </p:nvGrpSpPr>
          <p:grpSpPr bwMode="auto">
            <a:xfrm>
              <a:off x="2008" y="2219"/>
              <a:ext cx="920" cy="347"/>
              <a:chOff x="2008" y="2219"/>
              <a:chExt cx="920" cy="347"/>
            </a:xfrm>
          </p:grpSpPr>
          <p:sp>
            <p:nvSpPr>
              <p:cNvPr id="184398" name="Line 78"/>
              <p:cNvSpPr>
                <a:spLocks noChangeShapeType="1"/>
              </p:cNvSpPr>
              <p:nvPr/>
            </p:nvSpPr>
            <p:spPr bwMode="auto">
              <a:xfrm>
                <a:off x="2008" y="2219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399" name="Line 79"/>
              <p:cNvSpPr>
                <a:spLocks noChangeShapeType="1"/>
              </p:cNvSpPr>
              <p:nvPr/>
            </p:nvSpPr>
            <p:spPr bwMode="auto">
              <a:xfrm>
                <a:off x="2008" y="2566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400" name="Line 80"/>
            <p:cNvSpPr>
              <a:spLocks noChangeShapeType="1"/>
            </p:cNvSpPr>
            <p:nvPr/>
          </p:nvSpPr>
          <p:spPr bwMode="auto">
            <a:xfrm>
              <a:off x="2016" y="3696"/>
              <a:ext cx="81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1" name="Line 81"/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2" name="Line 82"/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3" name="Line 83"/>
            <p:cNvSpPr>
              <a:spLocks noChangeShapeType="1"/>
            </p:cNvSpPr>
            <p:nvPr/>
          </p:nvSpPr>
          <p:spPr bwMode="auto">
            <a:xfrm>
              <a:off x="1968" y="3216"/>
              <a:ext cx="98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4" name="Freeform 84"/>
            <p:cNvSpPr>
              <a:spLocks/>
            </p:cNvSpPr>
            <p:nvPr/>
          </p:nvSpPr>
          <p:spPr bwMode="auto">
            <a:xfrm>
              <a:off x="2010" y="3530"/>
              <a:ext cx="931" cy="3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1" y="0"/>
                </a:cxn>
                <a:cxn ang="0">
                  <a:pos x="774" y="166"/>
                </a:cxn>
                <a:cxn ang="0">
                  <a:pos x="931" y="355"/>
                </a:cxn>
                <a:cxn ang="0">
                  <a:pos x="6" y="358"/>
                </a:cxn>
              </a:cxnLst>
              <a:rect l="0" t="0" r="r" b="b"/>
              <a:pathLst>
                <a:path w="931" h="358">
                  <a:moveTo>
                    <a:pt x="0" y="0"/>
                  </a:moveTo>
                  <a:lnTo>
                    <a:pt x="931" y="0"/>
                  </a:lnTo>
                  <a:lnTo>
                    <a:pt x="774" y="166"/>
                  </a:lnTo>
                  <a:lnTo>
                    <a:pt x="931" y="355"/>
                  </a:lnTo>
                  <a:lnTo>
                    <a:pt x="6" y="358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5" name="Line 85"/>
            <p:cNvSpPr>
              <a:spLocks noChangeShapeType="1"/>
            </p:cNvSpPr>
            <p:nvPr/>
          </p:nvSpPr>
          <p:spPr bwMode="auto">
            <a:xfrm flipV="1">
              <a:off x="2784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06" name="Line 86"/>
            <p:cNvSpPr>
              <a:spLocks noChangeShapeType="1"/>
            </p:cNvSpPr>
            <p:nvPr/>
          </p:nvSpPr>
          <p:spPr bwMode="auto">
            <a:xfrm rot="5400000" flipV="1">
              <a:off x="2784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07" name="Line 87"/>
          <p:cNvSpPr>
            <a:spLocks noChangeShapeType="1"/>
          </p:cNvSpPr>
          <p:nvPr/>
        </p:nvSpPr>
        <p:spPr bwMode="auto">
          <a:xfrm>
            <a:off x="46482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08" name="Group 88"/>
          <p:cNvGrpSpPr>
            <a:grpSpLocks/>
          </p:cNvGrpSpPr>
          <p:nvPr/>
        </p:nvGrpSpPr>
        <p:grpSpPr bwMode="auto">
          <a:xfrm>
            <a:off x="4648200" y="3505200"/>
            <a:ext cx="838200" cy="2667000"/>
            <a:chOff x="2928" y="2208"/>
            <a:chExt cx="528" cy="1680"/>
          </a:xfrm>
        </p:grpSpPr>
        <p:sp>
          <p:nvSpPr>
            <p:cNvPr id="184409" name="Line 89"/>
            <p:cNvSpPr>
              <a:spLocks noChangeShapeType="1"/>
            </p:cNvSpPr>
            <p:nvPr/>
          </p:nvSpPr>
          <p:spPr bwMode="auto">
            <a:xfrm>
              <a:off x="2928" y="3216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0" name="Line 90"/>
            <p:cNvSpPr>
              <a:spLocks noChangeShapeType="1"/>
            </p:cNvSpPr>
            <p:nvPr/>
          </p:nvSpPr>
          <p:spPr bwMode="auto">
            <a:xfrm>
              <a:off x="2928" y="3552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1" name="Line 91"/>
            <p:cNvSpPr>
              <a:spLocks noChangeShapeType="1"/>
            </p:cNvSpPr>
            <p:nvPr/>
          </p:nvSpPr>
          <p:spPr bwMode="auto">
            <a:xfrm>
              <a:off x="2928" y="220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2" name="Line 92"/>
            <p:cNvSpPr>
              <a:spLocks noChangeShapeType="1"/>
            </p:cNvSpPr>
            <p:nvPr/>
          </p:nvSpPr>
          <p:spPr bwMode="auto">
            <a:xfrm>
              <a:off x="2928" y="2544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3" name="Line 93"/>
            <p:cNvSpPr>
              <a:spLocks noChangeShapeType="1"/>
            </p:cNvSpPr>
            <p:nvPr/>
          </p:nvSpPr>
          <p:spPr bwMode="auto">
            <a:xfrm>
              <a:off x="2928" y="388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14" name="Line 94"/>
          <p:cNvSpPr>
            <a:spLocks noChangeShapeType="1"/>
          </p:cNvSpPr>
          <p:nvPr/>
        </p:nvSpPr>
        <p:spPr bwMode="auto">
          <a:xfrm rot="2700000">
            <a:off x="5798344" y="4350544"/>
            <a:ext cx="0" cy="90011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15" name="Group 95"/>
          <p:cNvGrpSpPr>
            <a:grpSpLocks/>
          </p:cNvGrpSpPr>
          <p:nvPr/>
        </p:nvGrpSpPr>
        <p:grpSpPr bwMode="auto">
          <a:xfrm>
            <a:off x="5410200" y="3505200"/>
            <a:ext cx="698500" cy="2700338"/>
            <a:chOff x="3408" y="2208"/>
            <a:chExt cx="440" cy="1701"/>
          </a:xfrm>
        </p:grpSpPr>
        <p:sp>
          <p:nvSpPr>
            <p:cNvPr id="184416" name="Line 96"/>
            <p:cNvSpPr>
              <a:spLocks noChangeShapeType="1"/>
            </p:cNvSpPr>
            <p:nvPr/>
          </p:nvSpPr>
          <p:spPr bwMode="auto">
            <a:xfrm>
              <a:off x="3456" y="2208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7" name="Line 97"/>
            <p:cNvSpPr>
              <a:spLocks noChangeShapeType="1"/>
            </p:cNvSpPr>
            <p:nvPr/>
          </p:nvSpPr>
          <p:spPr bwMode="auto">
            <a:xfrm flipV="1">
              <a:off x="3648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8" name="Line 98"/>
            <p:cNvSpPr>
              <a:spLocks noChangeShapeType="1"/>
            </p:cNvSpPr>
            <p:nvPr/>
          </p:nvSpPr>
          <p:spPr bwMode="auto">
            <a:xfrm rot="5400000" flipV="1">
              <a:off x="3696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9" name="Freeform 99"/>
            <p:cNvSpPr>
              <a:spLocks/>
            </p:cNvSpPr>
            <p:nvPr/>
          </p:nvSpPr>
          <p:spPr bwMode="auto">
            <a:xfrm>
              <a:off x="3423" y="2806"/>
              <a:ext cx="417" cy="431"/>
            </a:xfrm>
            <a:custGeom>
              <a:avLst/>
              <a:gdLst/>
              <a:ahLst/>
              <a:cxnLst>
                <a:cxn ang="0">
                  <a:pos x="0" y="442"/>
                </a:cxn>
                <a:cxn ang="0">
                  <a:pos x="417" y="442"/>
                </a:cxn>
                <a:cxn ang="0">
                  <a:pos x="417" y="0"/>
                </a:cxn>
                <a:cxn ang="0">
                  <a:pos x="0" y="442"/>
                </a:cxn>
              </a:cxnLst>
              <a:rect l="0" t="0" r="r" b="b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20" name="Line 100"/>
            <p:cNvSpPr>
              <a:spLocks noChangeShapeType="1"/>
            </p:cNvSpPr>
            <p:nvPr/>
          </p:nvSpPr>
          <p:spPr bwMode="auto">
            <a:xfrm>
              <a:off x="3456" y="2544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21" name="Line 101"/>
            <p:cNvSpPr>
              <a:spLocks noChangeShapeType="1"/>
            </p:cNvSpPr>
            <p:nvPr/>
          </p:nvSpPr>
          <p:spPr bwMode="auto">
            <a:xfrm>
              <a:off x="3456" y="3552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22" name="Line 102"/>
            <p:cNvSpPr>
              <a:spLocks noChangeShapeType="1"/>
            </p:cNvSpPr>
            <p:nvPr/>
          </p:nvSpPr>
          <p:spPr bwMode="auto">
            <a:xfrm>
              <a:off x="3408" y="3888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23" name="Freeform 103"/>
            <p:cNvSpPr>
              <a:spLocks/>
            </p:cNvSpPr>
            <p:nvPr/>
          </p:nvSpPr>
          <p:spPr bwMode="auto">
            <a:xfrm>
              <a:off x="3591" y="3530"/>
              <a:ext cx="257" cy="379"/>
            </a:xfrm>
            <a:custGeom>
              <a:avLst/>
              <a:gdLst/>
              <a:ahLst/>
              <a:cxnLst>
                <a:cxn ang="0">
                  <a:pos x="249" y="166"/>
                </a:cxn>
                <a:cxn ang="0">
                  <a:pos x="0" y="0"/>
                </a:cxn>
                <a:cxn ang="0">
                  <a:pos x="245" y="0"/>
                </a:cxn>
                <a:cxn ang="0">
                  <a:pos x="257" y="379"/>
                </a:cxn>
                <a:cxn ang="0">
                  <a:pos x="61" y="379"/>
                </a:cxn>
              </a:cxnLst>
              <a:rect l="0" t="0" r="r" b="b"/>
              <a:pathLst>
                <a:path w="257" h="379">
                  <a:moveTo>
                    <a:pt x="249" y="166"/>
                  </a:moveTo>
                  <a:lnTo>
                    <a:pt x="0" y="0"/>
                  </a:lnTo>
                  <a:lnTo>
                    <a:pt x="245" y="0"/>
                  </a:lnTo>
                  <a:lnTo>
                    <a:pt x="257" y="379"/>
                  </a:lnTo>
                  <a:lnTo>
                    <a:pt x="61" y="379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24" name="Line 104"/>
          <p:cNvSpPr>
            <a:spLocks noChangeShapeType="1"/>
          </p:cNvSpPr>
          <p:nvPr/>
        </p:nvSpPr>
        <p:spPr bwMode="auto">
          <a:xfrm>
            <a:off x="60960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25" name="Group 105"/>
          <p:cNvGrpSpPr>
            <a:grpSpLocks/>
          </p:cNvGrpSpPr>
          <p:nvPr/>
        </p:nvGrpSpPr>
        <p:grpSpPr bwMode="auto">
          <a:xfrm>
            <a:off x="6096000" y="3487738"/>
            <a:ext cx="1600200" cy="2724150"/>
            <a:chOff x="3840" y="2197"/>
            <a:chExt cx="1008" cy="1716"/>
          </a:xfrm>
        </p:grpSpPr>
        <p:grpSp>
          <p:nvGrpSpPr>
            <p:cNvPr id="184426" name="Group 106"/>
            <p:cNvGrpSpPr>
              <a:grpSpLocks/>
            </p:cNvGrpSpPr>
            <p:nvPr/>
          </p:nvGrpSpPr>
          <p:grpSpPr bwMode="auto">
            <a:xfrm>
              <a:off x="3840" y="2208"/>
              <a:ext cx="912" cy="1488"/>
              <a:chOff x="3840" y="2208"/>
              <a:chExt cx="912" cy="1488"/>
            </a:xfrm>
          </p:grpSpPr>
          <p:sp>
            <p:nvSpPr>
              <p:cNvPr id="184427" name="Line 107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28" name="Line 108"/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29" name="Line 109"/>
              <p:cNvSpPr>
                <a:spLocks noChangeShapeType="1"/>
              </p:cNvSpPr>
              <p:nvPr/>
            </p:nvSpPr>
            <p:spPr bwMode="auto">
              <a:xfrm>
                <a:off x="3840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30" name="Line 110"/>
              <p:cNvSpPr>
                <a:spLocks noChangeShapeType="1"/>
              </p:cNvSpPr>
              <p:nvPr/>
            </p:nvSpPr>
            <p:spPr bwMode="auto">
              <a:xfrm>
                <a:off x="3840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431" name="Line 111"/>
            <p:cNvSpPr>
              <a:spLocks noChangeShapeType="1"/>
            </p:cNvSpPr>
            <p:nvPr/>
          </p:nvSpPr>
          <p:spPr bwMode="auto">
            <a:xfrm rot="2700000">
              <a:off x="4717" y="2316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2" name="Line 112"/>
            <p:cNvSpPr>
              <a:spLocks noChangeShapeType="1"/>
            </p:cNvSpPr>
            <p:nvPr/>
          </p:nvSpPr>
          <p:spPr bwMode="auto">
            <a:xfrm rot="8100000">
              <a:off x="4728" y="2197"/>
              <a:ext cx="0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33" name="Rectangle 113"/>
            <p:cNvSpPr>
              <a:spLocks noChangeArrowheads="1"/>
            </p:cNvSpPr>
            <p:nvPr/>
          </p:nvSpPr>
          <p:spPr bwMode="auto">
            <a:xfrm>
              <a:off x="3840" y="2832"/>
              <a:ext cx="912" cy="40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4" name="Rectangle 114"/>
            <p:cNvSpPr>
              <a:spLocks noChangeArrowheads="1"/>
            </p:cNvSpPr>
            <p:nvPr/>
          </p:nvSpPr>
          <p:spPr bwMode="auto">
            <a:xfrm>
              <a:off x="3840" y="3530"/>
              <a:ext cx="912" cy="383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435" name="Group 115"/>
          <p:cNvGrpSpPr>
            <a:grpSpLocks/>
          </p:cNvGrpSpPr>
          <p:nvPr/>
        </p:nvGrpSpPr>
        <p:grpSpPr bwMode="auto">
          <a:xfrm>
            <a:off x="7239000" y="3505200"/>
            <a:ext cx="1816100" cy="2706688"/>
            <a:chOff x="4571" y="2208"/>
            <a:chExt cx="1144" cy="1705"/>
          </a:xfrm>
        </p:grpSpPr>
        <p:grpSp>
          <p:nvGrpSpPr>
            <p:cNvPr id="184436" name="Group 116"/>
            <p:cNvGrpSpPr>
              <a:grpSpLocks/>
            </p:cNvGrpSpPr>
            <p:nvPr/>
          </p:nvGrpSpPr>
          <p:grpSpPr bwMode="auto">
            <a:xfrm>
              <a:off x="4752" y="2208"/>
              <a:ext cx="957" cy="1488"/>
              <a:chOff x="4752" y="2208"/>
              <a:chExt cx="912" cy="1488"/>
            </a:xfrm>
          </p:grpSpPr>
          <p:sp>
            <p:nvSpPr>
              <p:cNvPr id="184437" name="Line 117"/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38" name="Line 118"/>
              <p:cNvSpPr>
                <a:spLocks noChangeShapeType="1"/>
              </p:cNvSpPr>
              <p:nvPr/>
            </p:nvSpPr>
            <p:spPr bwMode="auto">
              <a:xfrm>
                <a:off x="4752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39" name="Line 119"/>
              <p:cNvSpPr>
                <a:spLocks noChangeShapeType="1"/>
              </p:cNvSpPr>
              <p:nvPr/>
            </p:nvSpPr>
            <p:spPr bwMode="auto">
              <a:xfrm>
                <a:off x="4752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440" name="Line 120"/>
              <p:cNvSpPr>
                <a:spLocks noChangeShapeType="1"/>
              </p:cNvSpPr>
              <p:nvPr/>
            </p:nvSpPr>
            <p:spPr bwMode="auto">
              <a:xfrm>
                <a:off x="4752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441" name="Freeform 121"/>
            <p:cNvSpPr>
              <a:spLocks/>
            </p:cNvSpPr>
            <p:nvPr/>
          </p:nvSpPr>
          <p:spPr bwMode="auto">
            <a:xfrm>
              <a:off x="4571" y="2208"/>
              <a:ext cx="1140" cy="353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140" y="10"/>
                </a:cxn>
                <a:cxn ang="0">
                  <a:pos x="1140" y="353"/>
                </a:cxn>
                <a:cxn ang="0">
                  <a:pos x="0" y="353"/>
                </a:cxn>
                <a:cxn ang="0">
                  <a:pos x="229" y="144"/>
                </a:cxn>
              </a:cxnLst>
              <a:rect l="0" t="0" r="r" b="b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2" name="Rectangle 122"/>
            <p:cNvSpPr>
              <a:spLocks noChangeArrowheads="1"/>
            </p:cNvSpPr>
            <p:nvPr/>
          </p:nvSpPr>
          <p:spPr bwMode="auto">
            <a:xfrm>
              <a:off x="4752" y="2829"/>
              <a:ext cx="963" cy="41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3" name="Rectangle 123"/>
            <p:cNvSpPr>
              <a:spLocks noChangeArrowheads="1"/>
            </p:cNvSpPr>
            <p:nvPr/>
          </p:nvSpPr>
          <p:spPr bwMode="auto">
            <a:xfrm>
              <a:off x="4752" y="3529"/>
              <a:ext cx="963" cy="384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44" name="Rectangle 12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84446" name="AutoShape 1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8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8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8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8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8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8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4" grpId="0" animBg="1"/>
      <p:bldP spid="184394" grpId="0" animBg="1"/>
      <p:bldP spid="184395" grpId="0" animBg="1"/>
      <p:bldP spid="184407" grpId="0" animBg="1"/>
      <p:bldP spid="184414" grpId="0" animBg="1"/>
      <p:bldP spid="1844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2"/>
          <p:cNvGrpSpPr>
            <a:grpSpLocks/>
          </p:cNvGrpSpPr>
          <p:nvPr/>
        </p:nvGrpSpPr>
        <p:grpSpPr bwMode="auto">
          <a:xfrm>
            <a:off x="228600" y="4419600"/>
            <a:ext cx="8458200" cy="835025"/>
            <a:chOff x="144" y="2784"/>
            <a:chExt cx="5328" cy="526"/>
          </a:xfrm>
        </p:grpSpPr>
        <p:grpSp>
          <p:nvGrpSpPr>
            <p:cNvPr id="185347" name="Group 3"/>
            <p:cNvGrpSpPr>
              <a:grpSpLocks/>
            </p:cNvGrpSpPr>
            <p:nvPr/>
          </p:nvGrpSpPr>
          <p:grpSpPr bwMode="auto">
            <a:xfrm>
              <a:off x="1230" y="2832"/>
              <a:ext cx="2658" cy="478"/>
              <a:chOff x="1230" y="2832"/>
              <a:chExt cx="2658" cy="478"/>
            </a:xfrm>
          </p:grpSpPr>
          <p:sp>
            <p:nvSpPr>
              <p:cNvPr id="185348" name="Line 4"/>
              <p:cNvSpPr>
                <a:spLocks noChangeShapeType="1"/>
              </p:cNvSpPr>
              <p:nvPr/>
            </p:nvSpPr>
            <p:spPr bwMode="auto">
              <a:xfrm>
                <a:off x="1449" y="3264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349" name="Line 5"/>
              <p:cNvSpPr>
                <a:spLocks noChangeShapeType="1"/>
              </p:cNvSpPr>
              <p:nvPr/>
            </p:nvSpPr>
            <p:spPr bwMode="auto">
              <a:xfrm>
                <a:off x="1449" y="2880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350" name="Line 6"/>
              <p:cNvSpPr>
                <a:spLocks noChangeShapeType="1"/>
              </p:cNvSpPr>
              <p:nvPr/>
            </p:nvSpPr>
            <p:spPr bwMode="auto">
              <a:xfrm rot="2700000">
                <a:off x="1366" y="2835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351" name="Line 7"/>
              <p:cNvSpPr>
                <a:spLocks noChangeShapeType="1"/>
              </p:cNvSpPr>
              <p:nvPr/>
            </p:nvSpPr>
            <p:spPr bwMode="auto">
              <a:xfrm rot="8100000">
                <a:off x="1365" y="3015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352" name="Line 8"/>
              <p:cNvSpPr>
                <a:spLocks noChangeShapeType="1"/>
              </p:cNvSpPr>
              <p:nvPr/>
            </p:nvSpPr>
            <p:spPr bwMode="auto">
              <a:xfrm rot="8100000">
                <a:off x="3739" y="2832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353" name="Line 9"/>
              <p:cNvSpPr>
                <a:spLocks noChangeShapeType="1"/>
              </p:cNvSpPr>
              <p:nvPr/>
            </p:nvSpPr>
            <p:spPr bwMode="auto">
              <a:xfrm rot="2700000">
                <a:off x="3740" y="3019"/>
                <a:ext cx="0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5354" name="Rectangle 10"/>
            <p:cNvSpPr>
              <a:spLocks noChangeArrowheads="1"/>
            </p:cNvSpPr>
            <p:nvPr/>
          </p:nvSpPr>
          <p:spPr bwMode="auto">
            <a:xfrm>
              <a:off x="732" y="2878"/>
              <a:ext cx="474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5" name="Line 11"/>
            <p:cNvSpPr>
              <a:spLocks noChangeShapeType="1"/>
            </p:cNvSpPr>
            <p:nvPr/>
          </p:nvSpPr>
          <p:spPr bwMode="auto">
            <a:xfrm>
              <a:off x="624" y="3060"/>
              <a:ext cx="64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6" name="Line 12"/>
            <p:cNvSpPr>
              <a:spLocks noChangeShapeType="1"/>
            </p:cNvSpPr>
            <p:nvPr/>
          </p:nvSpPr>
          <p:spPr bwMode="auto">
            <a:xfrm>
              <a:off x="3824" y="3071"/>
              <a:ext cx="164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7" name="Text Box 13"/>
            <p:cNvSpPr txBox="1">
              <a:spLocks noChangeArrowheads="1"/>
            </p:cNvSpPr>
            <p:nvPr/>
          </p:nvSpPr>
          <p:spPr bwMode="auto">
            <a:xfrm>
              <a:off x="144" y="278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400">
                  <a:latin typeface="Times New Roman" pitchFamily="18" charset="0"/>
                </a:rPr>
                <a:t> 数据</a:t>
              </a:r>
            </a:p>
          </p:txBody>
        </p:sp>
      </p:grp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685800" y="425450"/>
            <a:ext cx="4043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同步式数据输出</a:t>
            </a:r>
            <a:endParaRPr lang="en-US" altLang="zh-CN" sz="3600">
              <a:latin typeface="Times New Roman" pitchFamily="18" charset="0"/>
            </a:endParaRPr>
          </a:p>
        </p:txBody>
      </p:sp>
      <p:grpSp>
        <p:nvGrpSpPr>
          <p:cNvPr id="185359" name="Group 15"/>
          <p:cNvGrpSpPr>
            <a:grpSpLocks/>
          </p:cNvGrpSpPr>
          <p:nvPr/>
        </p:nvGrpSpPr>
        <p:grpSpPr bwMode="auto">
          <a:xfrm>
            <a:off x="228600" y="1493838"/>
            <a:ext cx="8763000" cy="1633537"/>
            <a:chOff x="144" y="941"/>
            <a:chExt cx="5520" cy="1029"/>
          </a:xfrm>
        </p:grpSpPr>
        <p:sp>
          <p:nvSpPr>
            <p:cNvPr id="185360" name="Rectangle 16"/>
            <p:cNvSpPr>
              <a:spLocks noChangeArrowheads="1"/>
            </p:cNvSpPr>
            <p:nvPr/>
          </p:nvSpPr>
          <p:spPr bwMode="auto">
            <a:xfrm>
              <a:off x="1505" y="1768"/>
              <a:ext cx="1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1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85361" name="Line 17"/>
            <p:cNvSpPr>
              <a:spLocks noChangeShapeType="1"/>
            </p:cNvSpPr>
            <p:nvPr/>
          </p:nvSpPr>
          <p:spPr bwMode="auto">
            <a:xfrm>
              <a:off x="2938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2" name="Line 18"/>
            <p:cNvSpPr>
              <a:spLocks noChangeShapeType="1"/>
            </p:cNvSpPr>
            <p:nvPr/>
          </p:nvSpPr>
          <p:spPr bwMode="auto">
            <a:xfrm>
              <a:off x="3850" y="1779"/>
              <a:ext cx="2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3" name="Line 19"/>
            <p:cNvSpPr>
              <a:spLocks noChangeShapeType="1"/>
            </p:cNvSpPr>
            <p:nvPr/>
          </p:nvSpPr>
          <p:spPr bwMode="auto">
            <a:xfrm>
              <a:off x="4751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4" name="Rectangle 20"/>
            <p:cNvSpPr>
              <a:spLocks noChangeArrowheads="1"/>
            </p:cNvSpPr>
            <p:nvPr/>
          </p:nvSpPr>
          <p:spPr bwMode="auto">
            <a:xfrm>
              <a:off x="2508" y="1008"/>
              <a:ext cx="1365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5" name="Line 21"/>
            <p:cNvSpPr>
              <a:spLocks noChangeShapeType="1"/>
            </p:cNvSpPr>
            <p:nvPr/>
          </p:nvSpPr>
          <p:spPr bwMode="auto">
            <a:xfrm>
              <a:off x="4749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6" name="Rectangle 22"/>
            <p:cNvSpPr>
              <a:spLocks noChangeArrowheads="1"/>
            </p:cNvSpPr>
            <p:nvPr/>
          </p:nvSpPr>
          <p:spPr bwMode="auto">
            <a:xfrm>
              <a:off x="2250" y="941"/>
              <a:ext cx="1542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</a:rPr>
                <a:t>总线传输周期</a:t>
              </a:r>
              <a:endParaRPr lang="zh-CN" altLang="en-US" sz="32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85367" name="Line 23"/>
            <p:cNvSpPr>
              <a:spLocks noChangeShapeType="1"/>
            </p:cNvSpPr>
            <p:nvPr/>
          </p:nvSpPr>
          <p:spPr bwMode="auto">
            <a:xfrm>
              <a:off x="1094" y="1776"/>
              <a:ext cx="2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68" name="Freeform 24"/>
            <p:cNvSpPr>
              <a:spLocks/>
            </p:cNvSpPr>
            <p:nvPr/>
          </p:nvSpPr>
          <p:spPr bwMode="auto">
            <a:xfrm>
              <a:off x="1104" y="1344"/>
              <a:ext cx="912" cy="384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0" y="0"/>
                </a:cxn>
                <a:cxn ang="0">
                  <a:pos x="432" y="0"/>
                </a:cxn>
                <a:cxn ang="0">
                  <a:pos x="432" y="384"/>
                </a:cxn>
                <a:cxn ang="0">
                  <a:pos x="912" y="384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69" name="Freeform 25"/>
            <p:cNvSpPr>
              <a:spLocks/>
            </p:cNvSpPr>
            <p:nvPr/>
          </p:nvSpPr>
          <p:spPr bwMode="auto">
            <a:xfrm>
              <a:off x="2928" y="1344"/>
              <a:ext cx="912" cy="384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0" y="0"/>
                </a:cxn>
                <a:cxn ang="0">
                  <a:pos x="432" y="0"/>
                </a:cxn>
                <a:cxn ang="0">
                  <a:pos x="432" y="384"/>
                </a:cxn>
                <a:cxn ang="0">
                  <a:pos x="912" y="384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70" name="Freeform 26"/>
            <p:cNvSpPr>
              <a:spLocks/>
            </p:cNvSpPr>
            <p:nvPr/>
          </p:nvSpPr>
          <p:spPr bwMode="auto">
            <a:xfrm>
              <a:off x="3840" y="1344"/>
              <a:ext cx="912" cy="384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0" y="0"/>
                </a:cxn>
                <a:cxn ang="0">
                  <a:pos x="432" y="0"/>
                </a:cxn>
                <a:cxn ang="0">
                  <a:pos x="432" y="384"/>
                </a:cxn>
                <a:cxn ang="0">
                  <a:pos x="912" y="384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185371" name="AutoShape 27"/>
            <p:cNvCxnSpPr>
              <a:cxnSpLocks noChangeShapeType="1"/>
            </p:cNvCxnSpPr>
            <p:nvPr/>
          </p:nvCxnSpPr>
          <p:spPr bwMode="auto">
            <a:xfrm flipH="1">
              <a:off x="624" y="172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5372" name="Freeform 28"/>
            <p:cNvSpPr>
              <a:spLocks/>
            </p:cNvSpPr>
            <p:nvPr/>
          </p:nvSpPr>
          <p:spPr bwMode="auto">
            <a:xfrm>
              <a:off x="4752" y="1344"/>
              <a:ext cx="912" cy="384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0" y="0"/>
                </a:cxn>
                <a:cxn ang="0">
                  <a:pos x="432" y="0"/>
                </a:cxn>
                <a:cxn ang="0">
                  <a:pos x="432" y="384"/>
                </a:cxn>
                <a:cxn ang="0">
                  <a:pos x="912" y="384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73" name="Freeform 29"/>
            <p:cNvSpPr>
              <a:spLocks/>
            </p:cNvSpPr>
            <p:nvPr/>
          </p:nvSpPr>
          <p:spPr bwMode="auto">
            <a:xfrm>
              <a:off x="2016" y="1344"/>
              <a:ext cx="912" cy="384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0" y="0"/>
                </a:cxn>
                <a:cxn ang="0">
                  <a:pos x="432" y="0"/>
                </a:cxn>
                <a:cxn ang="0">
                  <a:pos x="432" y="384"/>
                </a:cxn>
                <a:cxn ang="0">
                  <a:pos x="912" y="384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74" name="Rectangle 30"/>
            <p:cNvSpPr>
              <a:spLocks noChangeArrowheads="1"/>
            </p:cNvSpPr>
            <p:nvPr/>
          </p:nvSpPr>
          <p:spPr bwMode="auto">
            <a:xfrm>
              <a:off x="2385" y="1768"/>
              <a:ext cx="1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1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85375" name="Rectangle 31"/>
            <p:cNvSpPr>
              <a:spLocks noChangeArrowheads="1"/>
            </p:cNvSpPr>
            <p:nvPr/>
          </p:nvSpPr>
          <p:spPr bwMode="auto">
            <a:xfrm>
              <a:off x="3345" y="1768"/>
              <a:ext cx="1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1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85376" name="Rectangle 32"/>
            <p:cNvSpPr>
              <a:spLocks noChangeArrowheads="1"/>
            </p:cNvSpPr>
            <p:nvPr/>
          </p:nvSpPr>
          <p:spPr bwMode="auto">
            <a:xfrm>
              <a:off x="4224" y="1768"/>
              <a:ext cx="1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1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5377" name="Line 33"/>
            <p:cNvSpPr>
              <a:spLocks noChangeShapeType="1"/>
            </p:cNvSpPr>
            <p:nvPr/>
          </p:nvSpPr>
          <p:spPr bwMode="auto">
            <a:xfrm>
              <a:off x="1104" y="110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78" name="Line 34"/>
            <p:cNvSpPr>
              <a:spLocks noChangeShapeType="1"/>
            </p:cNvSpPr>
            <p:nvPr/>
          </p:nvSpPr>
          <p:spPr bwMode="auto">
            <a:xfrm>
              <a:off x="1103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79" name="Line 35"/>
            <p:cNvSpPr>
              <a:spLocks noChangeShapeType="1"/>
            </p:cNvSpPr>
            <p:nvPr/>
          </p:nvSpPr>
          <p:spPr bwMode="auto">
            <a:xfrm>
              <a:off x="3840" y="110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80" name="Line 36"/>
            <p:cNvSpPr>
              <a:spLocks noChangeShapeType="1"/>
            </p:cNvSpPr>
            <p:nvPr/>
          </p:nvSpPr>
          <p:spPr bwMode="auto">
            <a:xfrm>
              <a:off x="168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81" name="Line 37"/>
            <p:cNvSpPr>
              <a:spLocks noChangeShapeType="1"/>
            </p:cNvSpPr>
            <p:nvPr/>
          </p:nvSpPr>
          <p:spPr bwMode="auto">
            <a:xfrm>
              <a:off x="2016" y="1781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82" name="Line 38"/>
            <p:cNvSpPr>
              <a:spLocks noChangeShapeType="1"/>
            </p:cNvSpPr>
            <p:nvPr/>
          </p:nvSpPr>
          <p:spPr bwMode="auto">
            <a:xfrm>
              <a:off x="2592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83" name="Line 39"/>
            <p:cNvSpPr>
              <a:spLocks noChangeShapeType="1"/>
            </p:cNvSpPr>
            <p:nvPr/>
          </p:nvSpPr>
          <p:spPr bwMode="auto">
            <a:xfrm>
              <a:off x="35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84" name="Line 40"/>
            <p:cNvSpPr>
              <a:spLocks noChangeShapeType="1"/>
            </p:cNvSpPr>
            <p:nvPr/>
          </p:nvSpPr>
          <p:spPr bwMode="auto">
            <a:xfrm>
              <a:off x="44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85" name="Line 41"/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86" name="Line 42"/>
            <p:cNvSpPr>
              <a:spLocks noChangeShapeType="1"/>
            </p:cNvSpPr>
            <p:nvPr/>
          </p:nvSpPr>
          <p:spPr bwMode="auto">
            <a:xfrm>
              <a:off x="20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87" name="Line 43"/>
            <p:cNvSpPr>
              <a:spLocks noChangeShapeType="1"/>
            </p:cNvSpPr>
            <p:nvPr/>
          </p:nvSpPr>
          <p:spPr bwMode="auto">
            <a:xfrm>
              <a:off x="2928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88" name="Line 44"/>
            <p:cNvSpPr>
              <a:spLocks noChangeShapeType="1"/>
            </p:cNvSpPr>
            <p:nvPr/>
          </p:nvSpPr>
          <p:spPr bwMode="auto">
            <a:xfrm>
              <a:off x="384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89" name="Text Box 45"/>
            <p:cNvSpPr txBox="1">
              <a:spLocks noChangeArrowheads="1"/>
            </p:cNvSpPr>
            <p:nvPr/>
          </p:nvSpPr>
          <p:spPr bwMode="auto">
            <a:xfrm>
              <a:off x="144" y="148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400" b="0">
                  <a:latin typeface="Times New Roman" pitchFamily="18" charset="0"/>
                </a:rPr>
                <a:t> </a:t>
              </a:r>
              <a:r>
                <a:rPr kumimoji="0" lang="zh-CN" altLang="en-US" sz="2400">
                  <a:latin typeface="Times New Roman" pitchFamily="18" charset="0"/>
                </a:rPr>
                <a:t>时钟</a:t>
              </a:r>
            </a:p>
          </p:txBody>
        </p:sp>
      </p:grpSp>
      <p:grpSp>
        <p:nvGrpSpPr>
          <p:cNvPr id="185390" name="Group 46"/>
          <p:cNvGrpSpPr>
            <a:grpSpLocks/>
          </p:cNvGrpSpPr>
          <p:nvPr/>
        </p:nvGrpSpPr>
        <p:grpSpPr bwMode="auto">
          <a:xfrm>
            <a:off x="228600" y="3352800"/>
            <a:ext cx="8534400" cy="685800"/>
            <a:chOff x="144" y="2112"/>
            <a:chExt cx="5376" cy="432"/>
          </a:xfrm>
        </p:grpSpPr>
        <p:grpSp>
          <p:nvGrpSpPr>
            <p:cNvPr id="185391" name="Group 47"/>
            <p:cNvGrpSpPr>
              <a:grpSpLocks/>
            </p:cNvGrpSpPr>
            <p:nvPr/>
          </p:nvGrpSpPr>
          <p:grpSpPr bwMode="auto">
            <a:xfrm>
              <a:off x="624" y="2208"/>
              <a:ext cx="4896" cy="336"/>
              <a:chOff x="672" y="2208"/>
              <a:chExt cx="4725" cy="336"/>
            </a:xfrm>
          </p:grpSpPr>
          <p:sp>
            <p:nvSpPr>
              <p:cNvPr id="185392" name="Line 48"/>
              <p:cNvSpPr>
                <a:spLocks noChangeShapeType="1"/>
              </p:cNvSpPr>
              <p:nvPr/>
            </p:nvSpPr>
            <p:spPr bwMode="auto">
              <a:xfrm>
                <a:off x="4656" y="2375"/>
                <a:ext cx="741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93" name="Line 49"/>
              <p:cNvSpPr>
                <a:spLocks noChangeShapeType="1"/>
              </p:cNvSpPr>
              <p:nvPr/>
            </p:nvSpPr>
            <p:spPr bwMode="auto">
              <a:xfrm>
                <a:off x="672" y="2373"/>
                <a:ext cx="239" cy="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94" name="Freeform 50"/>
              <p:cNvSpPr>
                <a:spLocks/>
              </p:cNvSpPr>
              <p:nvPr/>
            </p:nvSpPr>
            <p:spPr bwMode="auto">
              <a:xfrm>
                <a:off x="912" y="2208"/>
                <a:ext cx="3744" cy="336"/>
              </a:xfrm>
              <a:custGeom>
                <a:avLst/>
                <a:gdLst/>
                <a:ahLst/>
                <a:cxnLst>
                  <a:cxn ang="0">
                    <a:pos x="206" y="0"/>
                  </a:cxn>
                  <a:cxn ang="0">
                    <a:pos x="0" y="486"/>
                  </a:cxn>
                  <a:cxn ang="0">
                    <a:pos x="196" y="964"/>
                  </a:cxn>
                  <a:cxn ang="0">
                    <a:pos x="5132" y="977"/>
                  </a:cxn>
                  <a:cxn ang="0">
                    <a:pos x="5328" y="486"/>
                  </a:cxn>
                  <a:cxn ang="0">
                    <a:pos x="5126" y="0"/>
                  </a:cxn>
                  <a:cxn ang="0">
                    <a:pos x="206" y="0"/>
                  </a:cxn>
                </a:cxnLst>
                <a:rect l="0" t="0" r="r" b="b"/>
                <a:pathLst>
                  <a:path w="5328" h="977">
                    <a:moveTo>
                      <a:pt x="206" y="0"/>
                    </a:moveTo>
                    <a:lnTo>
                      <a:pt x="0" y="486"/>
                    </a:lnTo>
                    <a:lnTo>
                      <a:pt x="196" y="964"/>
                    </a:lnTo>
                    <a:lnTo>
                      <a:pt x="5132" y="977"/>
                    </a:lnTo>
                    <a:lnTo>
                      <a:pt x="5328" y="486"/>
                    </a:lnTo>
                    <a:lnTo>
                      <a:pt x="5126" y="0"/>
                    </a:lnTo>
                    <a:lnTo>
                      <a:pt x="206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395" name="Text Box 51"/>
            <p:cNvSpPr txBox="1">
              <a:spLocks noChangeArrowheads="1"/>
            </p:cNvSpPr>
            <p:nvPr/>
          </p:nvSpPr>
          <p:spPr bwMode="auto">
            <a:xfrm>
              <a:off x="144" y="2112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400" b="0">
                  <a:latin typeface="Times New Roman" pitchFamily="18" charset="0"/>
                </a:rPr>
                <a:t> </a:t>
              </a:r>
              <a:r>
                <a:rPr kumimoji="0" lang="zh-CN" altLang="en-US" sz="2400">
                  <a:latin typeface="Times New Roman" pitchFamily="18" charset="0"/>
                </a:rPr>
                <a:t>地址</a:t>
              </a:r>
            </a:p>
          </p:txBody>
        </p:sp>
      </p:grpSp>
      <p:grpSp>
        <p:nvGrpSpPr>
          <p:cNvPr id="185396" name="Group 52"/>
          <p:cNvGrpSpPr>
            <a:grpSpLocks/>
          </p:cNvGrpSpPr>
          <p:nvPr/>
        </p:nvGrpSpPr>
        <p:grpSpPr bwMode="auto">
          <a:xfrm>
            <a:off x="304800" y="5257800"/>
            <a:ext cx="8382000" cy="838200"/>
            <a:chOff x="192" y="3312"/>
            <a:chExt cx="5280" cy="528"/>
          </a:xfrm>
        </p:grpSpPr>
        <p:sp>
          <p:nvSpPr>
            <p:cNvPr id="185397" name="Freeform 53"/>
            <p:cNvSpPr>
              <a:spLocks/>
            </p:cNvSpPr>
            <p:nvPr/>
          </p:nvSpPr>
          <p:spPr bwMode="auto">
            <a:xfrm>
              <a:off x="624" y="3600"/>
              <a:ext cx="484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0"/>
                </a:cxn>
                <a:cxn ang="0">
                  <a:pos x="1392" y="240"/>
                </a:cxn>
                <a:cxn ang="0">
                  <a:pos x="2976" y="240"/>
                </a:cxn>
                <a:cxn ang="0">
                  <a:pos x="3216" y="0"/>
                </a:cxn>
                <a:cxn ang="0">
                  <a:pos x="4848" y="0"/>
                </a:cxn>
              </a:cxnLst>
              <a:rect l="0" t="0" r="r" b="b"/>
              <a:pathLst>
                <a:path w="4848" h="240">
                  <a:moveTo>
                    <a:pt x="0" y="0"/>
                  </a:moveTo>
                  <a:lnTo>
                    <a:pt x="1152" y="0"/>
                  </a:lnTo>
                  <a:lnTo>
                    <a:pt x="1392" y="240"/>
                  </a:lnTo>
                  <a:lnTo>
                    <a:pt x="2976" y="240"/>
                  </a:lnTo>
                  <a:lnTo>
                    <a:pt x="3216" y="0"/>
                  </a:lnTo>
                  <a:lnTo>
                    <a:pt x="4848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398" name="Text Box 54"/>
            <p:cNvSpPr txBox="1">
              <a:spLocks noChangeArrowheads="1"/>
            </p:cNvSpPr>
            <p:nvPr/>
          </p:nvSpPr>
          <p:spPr bwMode="auto">
            <a:xfrm>
              <a:off x="192" y="3312"/>
              <a:ext cx="57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kumimoji="0" lang="zh-CN" altLang="en-US" sz="2400" b="0">
                  <a:latin typeface="Times New Roman" pitchFamily="18" charset="0"/>
                </a:rPr>
                <a:t>  </a:t>
              </a:r>
              <a:r>
                <a:rPr kumimoji="0" lang="zh-CN" altLang="en-US" sz="2400">
                  <a:latin typeface="Times New Roman" pitchFamily="18" charset="0"/>
                </a:rPr>
                <a:t>写</a:t>
              </a:r>
            </a:p>
            <a:p>
              <a:pPr eaLnBrk="0" hangingPunct="0">
                <a:spcBef>
                  <a:spcPct val="0"/>
                </a:spcBef>
              </a:pPr>
              <a:r>
                <a:rPr kumimoji="0" lang="zh-CN" altLang="en-US" sz="2400">
                  <a:latin typeface="Times New Roman" pitchFamily="18" charset="0"/>
                </a:rPr>
                <a:t>命令</a:t>
              </a:r>
            </a:p>
          </p:txBody>
        </p:sp>
      </p:grpSp>
      <p:grpSp>
        <p:nvGrpSpPr>
          <p:cNvPr id="185399" name="Group 55"/>
          <p:cNvGrpSpPr>
            <a:grpSpLocks/>
          </p:cNvGrpSpPr>
          <p:nvPr/>
        </p:nvGrpSpPr>
        <p:grpSpPr bwMode="auto">
          <a:xfrm>
            <a:off x="976313" y="3505200"/>
            <a:ext cx="806450" cy="2590800"/>
            <a:chOff x="615" y="2208"/>
            <a:chExt cx="508" cy="1632"/>
          </a:xfrm>
        </p:grpSpPr>
        <p:grpSp>
          <p:nvGrpSpPr>
            <p:cNvPr id="185400" name="Group 56"/>
            <p:cNvGrpSpPr>
              <a:grpSpLocks/>
            </p:cNvGrpSpPr>
            <p:nvPr/>
          </p:nvGrpSpPr>
          <p:grpSpPr bwMode="auto">
            <a:xfrm>
              <a:off x="615" y="2208"/>
              <a:ext cx="489" cy="384"/>
              <a:chOff x="615" y="2208"/>
              <a:chExt cx="489" cy="384"/>
            </a:xfrm>
          </p:grpSpPr>
          <p:sp>
            <p:nvSpPr>
              <p:cNvPr id="185401" name="Freeform 57"/>
              <p:cNvSpPr>
                <a:spLocks/>
              </p:cNvSpPr>
              <p:nvPr/>
            </p:nvSpPr>
            <p:spPr bwMode="auto">
              <a:xfrm>
                <a:off x="616" y="2208"/>
                <a:ext cx="437" cy="358"/>
              </a:xfrm>
              <a:custGeom>
                <a:avLst/>
                <a:gdLst/>
                <a:ahLst/>
                <a:cxnLst>
                  <a:cxn ang="0">
                    <a:pos x="245" y="167"/>
                  </a:cxn>
                  <a:cxn ang="0">
                    <a:pos x="435" y="0"/>
                  </a:cxn>
                  <a:cxn ang="0">
                    <a:pos x="0" y="1"/>
                  </a:cxn>
                  <a:cxn ang="0">
                    <a:pos x="0" y="358"/>
                  </a:cxn>
                  <a:cxn ang="0">
                    <a:pos x="437" y="358"/>
                  </a:cxn>
                </a:cxnLst>
                <a:rect l="0" t="0" r="r" b="b"/>
                <a:pathLst>
                  <a:path w="437" h="358">
                    <a:moveTo>
                      <a:pt x="245" y="167"/>
                    </a:moveTo>
                    <a:lnTo>
                      <a:pt x="435" y="0"/>
                    </a:lnTo>
                    <a:lnTo>
                      <a:pt x="0" y="1"/>
                    </a:lnTo>
                    <a:lnTo>
                      <a:pt x="0" y="358"/>
                    </a:lnTo>
                    <a:lnTo>
                      <a:pt x="437" y="358"/>
                    </a:lnTo>
                  </a:path>
                </a:pathLst>
              </a:custGeom>
              <a:solidFill>
                <a:schemeClr val="folHlink">
                  <a:alpha val="50000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402" name="Line 58"/>
              <p:cNvSpPr>
                <a:spLocks noChangeShapeType="1"/>
              </p:cNvSpPr>
              <p:nvPr/>
            </p:nvSpPr>
            <p:spPr bwMode="auto">
              <a:xfrm rot="2700000">
                <a:off x="946" y="2177"/>
                <a:ext cx="0" cy="24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403" name="Line 59"/>
              <p:cNvSpPr>
                <a:spLocks noChangeShapeType="1"/>
              </p:cNvSpPr>
              <p:nvPr/>
            </p:nvSpPr>
            <p:spPr bwMode="auto">
              <a:xfrm rot="8100000">
                <a:off x="944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404" name="Line 60"/>
              <p:cNvSpPr>
                <a:spLocks noChangeShapeType="1"/>
              </p:cNvSpPr>
              <p:nvPr/>
            </p:nvSpPr>
            <p:spPr bwMode="auto">
              <a:xfrm>
                <a:off x="615" y="2208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5405" name="Line 61"/>
              <p:cNvSpPr>
                <a:spLocks noChangeShapeType="1"/>
              </p:cNvSpPr>
              <p:nvPr/>
            </p:nvSpPr>
            <p:spPr bwMode="auto">
              <a:xfrm>
                <a:off x="615" y="2544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5406" name="Rectangle 62"/>
            <p:cNvSpPr>
              <a:spLocks noChangeArrowheads="1"/>
            </p:cNvSpPr>
            <p:nvPr/>
          </p:nvSpPr>
          <p:spPr bwMode="auto">
            <a:xfrm>
              <a:off x="624" y="2863"/>
              <a:ext cx="480" cy="422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7" name="Line 63"/>
            <p:cNvSpPr>
              <a:spLocks noChangeShapeType="1"/>
            </p:cNvSpPr>
            <p:nvPr/>
          </p:nvSpPr>
          <p:spPr bwMode="auto">
            <a:xfrm>
              <a:off x="624" y="3072"/>
              <a:ext cx="49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5408" name="Group 64"/>
            <p:cNvGrpSpPr>
              <a:grpSpLocks/>
            </p:cNvGrpSpPr>
            <p:nvPr/>
          </p:nvGrpSpPr>
          <p:grpSpPr bwMode="auto">
            <a:xfrm>
              <a:off x="624" y="3600"/>
              <a:ext cx="499" cy="240"/>
              <a:chOff x="624" y="3600"/>
              <a:chExt cx="499" cy="384"/>
            </a:xfrm>
          </p:grpSpPr>
          <p:sp>
            <p:nvSpPr>
              <p:cNvPr id="185409" name="Rectangle 65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10" name="Line 66"/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5411" name="Group 67"/>
          <p:cNvGrpSpPr>
            <a:grpSpLocks/>
          </p:cNvGrpSpPr>
          <p:nvPr/>
        </p:nvGrpSpPr>
        <p:grpSpPr bwMode="auto">
          <a:xfrm>
            <a:off x="1752600" y="3505200"/>
            <a:ext cx="723900" cy="2590800"/>
            <a:chOff x="1104" y="2208"/>
            <a:chExt cx="456" cy="1632"/>
          </a:xfrm>
        </p:grpSpPr>
        <p:grpSp>
          <p:nvGrpSpPr>
            <p:cNvPr id="185412" name="Group 68"/>
            <p:cNvGrpSpPr>
              <a:grpSpLocks/>
            </p:cNvGrpSpPr>
            <p:nvPr/>
          </p:nvGrpSpPr>
          <p:grpSpPr bwMode="auto">
            <a:xfrm>
              <a:off x="1104" y="3600"/>
              <a:ext cx="456" cy="240"/>
              <a:chOff x="624" y="3600"/>
              <a:chExt cx="499" cy="384"/>
            </a:xfrm>
          </p:grpSpPr>
          <p:sp>
            <p:nvSpPr>
              <p:cNvPr id="185413" name="Rectangle 69"/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414" name="Line 70"/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5415" name="Line 71"/>
            <p:cNvSpPr>
              <a:spLocks noChangeShapeType="1"/>
            </p:cNvSpPr>
            <p:nvPr/>
          </p:nvSpPr>
          <p:spPr bwMode="auto">
            <a:xfrm>
              <a:off x="1104" y="2208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16" name="Line 72"/>
            <p:cNvSpPr>
              <a:spLocks noChangeShapeType="1"/>
            </p:cNvSpPr>
            <p:nvPr/>
          </p:nvSpPr>
          <p:spPr bwMode="auto">
            <a:xfrm>
              <a:off x="1104" y="2544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17" name="Freeform 73"/>
            <p:cNvSpPr>
              <a:spLocks/>
            </p:cNvSpPr>
            <p:nvPr/>
          </p:nvSpPr>
          <p:spPr bwMode="auto">
            <a:xfrm>
              <a:off x="1104" y="2863"/>
              <a:ext cx="367" cy="422"/>
            </a:xfrm>
            <a:custGeom>
              <a:avLst/>
              <a:gdLst/>
              <a:ahLst/>
              <a:cxnLst>
                <a:cxn ang="0">
                  <a:pos x="367" y="0"/>
                </a:cxn>
                <a:cxn ang="0">
                  <a:pos x="0" y="0"/>
                </a:cxn>
                <a:cxn ang="0">
                  <a:pos x="0" y="384"/>
                </a:cxn>
                <a:cxn ang="0">
                  <a:pos x="336" y="384"/>
                </a:cxn>
                <a:cxn ang="0">
                  <a:pos x="134" y="184"/>
                </a:cxn>
              </a:cxnLst>
              <a:rect l="0" t="0" r="r" b="b"/>
              <a:pathLst>
                <a:path w="367" h="384">
                  <a:moveTo>
                    <a:pt x="367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336" y="384"/>
                  </a:lnTo>
                  <a:lnTo>
                    <a:pt x="134" y="184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18" name="Line 74"/>
            <p:cNvSpPr>
              <a:spLocks noChangeShapeType="1"/>
            </p:cNvSpPr>
            <p:nvPr/>
          </p:nvSpPr>
          <p:spPr bwMode="auto">
            <a:xfrm>
              <a:off x="1104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19" name="Line 75"/>
            <p:cNvSpPr>
              <a:spLocks noChangeShapeType="1"/>
            </p:cNvSpPr>
            <p:nvPr/>
          </p:nvSpPr>
          <p:spPr bwMode="auto">
            <a:xfrm rot="2700000">
              <a:off x="1345" y="2833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20" name="Line 76"/>
            <p:cNvSpPr>
              <a:spLocks noChangeShapeType="1"/>
            </p:cNvSpPr>
            <p:nvPr/>
          </p:nvSpPr>
          <p:spPr bwMode="auto">
            <a:xfrm rot="8100000">
              <a:off x="1344" y="3017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21" name="Line 77"/>
            <p:cNvSpPr>
              <a:spLocks noChangeShapeType="1"/>
            </p:cNvSpPr>
            <p:nvPr/>
          </p:nvSpPr>
          <p:spPr bwMode="auto">
            <a:xfrm>
              <a:off x="1414" y="3264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22" name="Line 78"/>
            <p:cNvSpPr>
              <a:spLocks noChangeShapeType="1"/>
            </p:cNvSpPr>
            <p:nvPr/>
          </p:nvSpPr>
          <p:spPr bwMode="auto">
            <a:xfrm>
              <a:off x="1414" y="2880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5423" name="Line 79"/>
          <p:cNvSpPr>
            <a:spLocks noChangeShapeType="1"/>
          </p:cNvSpPr>
          <p:nvPr/>
        </p:nvSpPr>
        <p:spPr bwMode="auto">
          <a:xfrm>
            <a:off x="24384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5424" name="Group 80"/>
          <p:cNvGrpSpPr>
            <a:grpSpLocks/>
          </p:cNvGrpSpPr>
          <p:nvPr/>
        </p:nvGrpSpPr>
        <p:grpSpPr bwMode="auto">
          <a:xfrm>
            <a:off x="2438400" y="3505200"/>
            <a:ext cx="762000" cy="2590800"/>
            <a:chOff x="1536" y="2208"/>
            <a:chExt cx="480" cy="1632"/>
          </a:xfrm>
        </p:grpSpPr>
        <p:sp>
          <p:nvSpPr>
            <p:cNvPr id="185425" name="Line 81"/>
            <p:cNvSpPr>
              <a:spLocks noChangeShapeType="1"/>
            </p:cNvSpPr>
            <p:nvPr/>
          </p:nvSpPr>
          <p:spPr bwMode="auto">
            <a:xfrm>
              <a:off x="1536" y="2208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26" name="Line 82"/>
            <p:cNvSpPr>
              <a:spLocks noChangeShapeType="1"/>
            </p:cNvSpPr>
            <p:nvPr/>
          </p:nvSpPr>
          <p:spPr bwMode="auto">
            <a:xfrm>
              <a:off x="1536" y="254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27" name="Line 83"/>
            <p:cNvSpPr>
              <a:spLocks noChangeShapeType="1"/>
            </p:cNvSpPr>
            <p:nvPr/>
          </p:nvSpPr>
          <p:spPr bwMode="auto">
            <a:xfrm>
              <a:off x="1536" y="2880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28" name="Line 84"/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29" name="Freeform 85"/>
            <p:cNvSpPr>
              <a:spLocks/>
            </p:cNvSpPr>
            <p:nvPr/>
          </p:nvSpPr>
          <p:spPr bwMode="auto">
            <a:xfrm>
              <a:off x="1536" y="3600"/>
              <a:ext cx="48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0"/>
                </a:cxn>
                <a:cxn ang="0">
                  <a:pos x="480" y="384"/>
                </a:cxn>
                <a:cxn ang="0">
                  <a:pos x="0" y="384"/>
                </a:cxn>
              </a:cxnLst>
              <a:rect l="0" t="0" r="r" b="b"/>
              <a:pathLst>
                <a:path w="480" h="384">
                  <a:moveTo>
                    <a:pt x="0" y="0"/>
                  </a:moveTo>
                  <a:lnTo>
                    <a:pt x="240" y="0"/>
                  </a:lnTo>
                  <a:lnTo>
                    <a:pt x="480" y="384"/>
                  </a:lnTo>
                  <a:lnTo>
                    <a:pt x="0" y="384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30" name="Line 86"/>
            <p:cNvSpPr>
              <a:spLocks noChangeShapeType="1"/>
            </p:cNvSpPr>
            <p:nvPr/>
          </p:nvSpPr>
          <p:spPr bwMode="auto">
            <a:xfrm>
              <a:off x="1536" y="3600"/>
              <a:ext cx="26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5431" name="Line 87"/>
          <p:cNvSpPr>
            <a:spLocks noChangeShapeType="1"/>
          </p:cNvSpPr>
          <p:nvPr/>
        </p:nvSpPr>
        <p:spPr bwMode="auto">
          <a:xfrm>
            <a:off x="2819400" y="5715000"/>
            <a:ext cx="381000" cy="381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32" name="Line 88"/>
          <p:cNvSpPr>
            <a:spLocks noChangeShapeType="1"/>
          </p:cNvSpPr>
          <p:nvPr/>
        </p:nvSpPr>
        <p:spPr bwMode="auto">
          <a:xfrm>
            <a:off x="32004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5433" name="Group 89"/>
          <p:cNvGrpSpPr>
            <a:grpSpLocks/>
          </p:cNvGrpSpPr>
          <p:nvPr/>
        </p:nvGrpSpPr>
        <p:grpSpPr bwMode="auto">
          <a:xfrm>
            <a:off x="3200400" y="3505200"/>
            <a:ext cx="1447800" cy="2590800"/>
            <a:chOff x="2016" y="2208"/>
            <a:chExt cx="912" cy="1632"/>
          </a:xfrm>
        </p:grpSpPr>
        <p:sp>
          <p:nvSpPr>
            <p:cNvPr id="185434" name="Line 90"/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35" name="Line 91"/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36" name="Line 92"/>
            <p:cNvSpPr>
              <a:spLocks noChangeShapeType="1"/>
            </p:cNvSpPr>
            <p:nvPr/>
          </p:nvSpPr>
          <p:spPr bwMode="auto">
            <a:xfrm>
              <a:off x="2016" y="288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37" name="Line 93"/>
            <p:cNvSpPr>
              <a:spLocks noChangeShapeType="1"/>
            </p:cNvSpPr>
            <p:nvPr/>
          </p:nvSpPr>
          <p:spPr bwMode="auto">
            <a:xfrm>
              <a:off x="2016" y="326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38" name="Line 94"/>
            <p:cNvSpPr>
              <a:spLocks noChangeShapeType="1"/>
            </p:cNvSpPr>
            <p:nvPr/>
          </p:nvSpPr>
          <p:spPr bwMode="auto">
            <a:xfrm>
              <a:off x="2016" y="384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39" name="Group 95"/>
          <p:cNvGrpSpPr>
            <a:grpSpLocks/>
          </p:cNvGrpSpPr>
          <p:nvPr/>
        </p:nvGrpSpPr>
        <p:grpSpPr bwMode="auto">
          <a:xfrm>
            <a:off x="4648200" y="3505200"/>
            <a:ext cx="1143000" cy="2590800"/>
            <a:chOff x="2928" y="2208"/>
            <a:chExt cx="720" cy="1632"/>
          </a:xfrm>
        </p:grpSpPr>
        <p:sp>
          <p:nvSpPr>
            <p:cNvPr id="185440" name="Line 96"/>
            <p:cNvSpPr>
              <a:spLocks noChangeShapeType="1"/>
            </p:cNvSpPr>
            <p:nvPr/>
          </p:nvSpPr>
          <p:spPr bwMode="auto">
            <a:xfrm>
              <a:off x="2928" y="288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41" name="Line 97"/>
            <p:cNvSpPr>
              <a:spLocks noChangeShapeType="1"/>
            </p:cNvSpPr>
            <p:nvPr/>
          </p:nvSpPr>
          <p:spPr bwMode="auto">
            <a:xfrm>
              <a:off x="2928" y="326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42" name="Line 98"/>
            <p:cNvSpPr>
              <a:spLocks noChangeShapeType="1"/>
            </p:cNvSpPr>
            <p:nvPr/>
          </p:nvSpPr>
          <p:spPr bwMode="auto">
            <a:xfrm>
              <a:off x="2928" y="384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43" name="Line 99"/>
            <p:cNvSpPr>
              <a:spLocks noChangeShapeType="1"/>
            </p:cNvSpPr>
            <p:nvPr/>
          </p:nvSpPr>
          <p:spPr bwMode="auto">
            <a:xfrm>
              <a:off x="2928" y="2208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44" name="Line 100"/>
            <p:cNvSpPr>
              <a:spLocks noChangeShapeType="1"/>
            </p:cNvSpPr>
            <p:nvPr/>
          </p:nvSpPr>
          <p:spPr bwMode="auto">
            <a:xfrm>
              <a:off x="2928" y="254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45" name="Group 101"/>
          <p:cNvGrpSpPr>
            <a:grpSpLocks/>
          </p:cNvGrpSpPr>
          <p:nvPr/>
        </p:nvGrpSpPr>
        <p:grpSpPr bwMode="auto">
          <a:xfrm>
            <a:off x="5638800" y="4532313"/>
            <a:ext cx="466725" cy="1595437"/>
            <a:chOff x="3552" y="2855"/>
            <a:chExt cx="294" cy="1005"/>
          </a:xfrm>
        </p:grpSpPr>
        <p:sp>
          <p:nvSpPr>
            <p:cNvPr id="185446" name="Freeform 102"/>
            <p:cNvSpPr>
              <a:spLocks/>
            </p:cNvSpPr>
            <p:nvPr/>
          </p:nvSpPr>
          <p:spPr bwMode="auto">
            <a:xfrm>
              <a:off x="3600" y="2855"/>
              <a:ext cx="245" cy="4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0"/>
                </a:cxn>
                <a:cxn ang="0">
                  <a:pos x="233" y="429"/>
                </a:cxn>
                <a:cxn ang="0">
                  <a:pos x="25" y="429"/>
                </a:cxn>
                <a:cxn ang="0">
                  <a:pos x="237" y="202"/>
                </a:cxn>
                <a:cxn ang="0">
                  <a:pos x="0" y="0"/>
                </a:cxn>
              </a:cxnLst>
              <a:rect l="0" t="0" r="r" b="b"/>
              <a:pathLst>
                <a:path w="245" h="429">
                  <a:moveTo>
                    <a:pt x="0" y="0"/>
                  </a:moveTo>
                  <a:lnTo>
                    <a:pt x="245" y="0"/>
                  </a:lnTo>
                  <a:lnTo>
                    <a:pt x="233" y="429"/>
                  </a:lnTo>
                  <a:lnTo>
                    <a:pt x="25" y="429"/>
                  </a:lnTo>
                  <a:lnTo>
                    <a:pt x="237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47" name="Freeform 103"/>
            <p:cNvSpPr>
              <a:spLocks/>
            </p:cNvSpPr>
            <p:nvPr/>
          </p:nvSpPr>
          <p:spPr bwMode="auto">
            <a:xfrm>
              <a:off x="3552" y="3591"/>
              <a:ext cx="294" cy="269"/>
            </a:xfrm>
            <a:custGeom>
              <a:avLst/>
              <a:gdLst/>
              <a:ahLst/>
              <a:cxnLst>
                <a:cxn ang="0">
                  <a:pos x="282" y="0"/>
                </a:cxn>
                <a:cxn ang="0">
                  <a:pos x="0" y="269"/>
                </a:cxn>
                <a:cxn ang="0">
                  <a:pos x="294" y="269"/>
                </a:cxn>
              </a:cxnLst>
              <a:rect l="0" t="0" r="r" b="b"/>
              <a:pathLst>
                <a:path w="294" h="269">
                  <a:moveTo>
                    <a:pt x="282" y="0"/>
                  </a:moveTo>
                  <a:lnTo>
                    <a:pt x="0" y="269"/>
                  </a:lnTo>
                  <a:lnTo>
                    <a:pt x="294" y="269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48" name="Group 104"/>
          <p:cNvGrpSpPr>
            <a:grpSpLocks/>
          </p:cNvGrpSpPr>
          <p:nvPr/>
        </p:nvGrpSpPr>
        <p:grpSpPr bwMode="auto">
          <a:xfrm>
            <a:off x="5715000" y="3505200"/>
            <a:ext cx="454025" cy="2590800"/>
            <a:chOff x="3600" y="2208"/>
            <a:chExt cx="286" cy="1632"/>
          </a:xfrm>
        </p:grpSpPr>
        <p:sp>
          <p:nvSpPr>
            <p:cNvPr id="185449" name="Line 105"/>
            <p:cNvSpPr>
              <a:spLocks noChangeShapeType="1"/>
            </p:cNvSpPr>
            <p:nvPr/>
          </p:nvSpPr>
          <p:spPr bwMode="auto">
            <a:xfrm>
              <a:off x="3646" y="2208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50" name="Line 106"/>
            <p:cNvSpPr>
              <a:spLocks noChangeShapeType="1"/>
            </p:cNvSpPr>
            <p:nvPr/>
          </p:nvSpPr>
          <p:spPr bwMode="auto">
            <a:xfrm>
              <a:off x="3646" y="2544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51" name="Line 107"/>
            <p:cNvSpPr>
              <a:spLocks noChangeShapeType="1"/>
            </p:cNvSpPr>
            <p:nvPr/>
          </p:nvSpPr>
          <p:spPr bwMode="auto">
            <a:xfrm rot="8100000">
              <a:off x="3742" y="2832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52" name="Line 108"/>
            <p:cNvSpPr>
              <a:spLocks noChangeShapeType="1"/>
            </p:cNvSpPr>
            <p:nvPr/>
          </p:nvSpPr>
          <p:spPr bwMode="auto">
            <a:xfrm rot="2700000">
              <a:off x="3743" y="3025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53" name="Line 109"/>
            <p:cNvSpPr>
              <a:spLocks noChangeShapeType="1"/>
            </p:cNvSpPr>
            <p:nvPr/>
          </p:nvSpPr>
          <p:spPr bwMode="auto">
            <a:xfrm rot="5400000">
              <a:off x="3600" y="3600"/>
              <a:ext cx="24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54" name="Group 110"/>
          <p:cNvGrpSpPr>
            <a:grpSpLocks/>
          </p:cNvGrpSpPr>
          <p:nvPr/>
        </p:nvGrpSpPr>
        <p:grpSpPr bwMode="auto">
          <a:xfrm>
            <a:off x="6094413" y="3505200"/>
            <a:ext cx="1220787" cy="2630488"/>
            <a:chOff x="3840" y="2208"/>
            <a:chExt cx="769" cy="1657"/>
          </a:xfrm>
        </p:grpSpPr>
        <p:sp>
          <p:nvSpPr>
            <p:cNvPr id="185455" name="Line 111"/>
            <p:cNvSpPr>
              <a:spLocks noChangeShapeType="1"/>
            </p:cNvSpPr>
            <p:nvPr/>
          </p:nvSpPr>
          <p:spPr bwMode="auto">
            <a:xfrm>
              <a:off x="3840" y="2208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56" name="Line 112"/>
            <p:cNvSpPr>
              <a:spLocks noChangeShapeType="1"/>
            </p:cNvSpPr>
            <p:nvPr/>
          </p:nvSpPr>
          <p:spPr bwMode="auto">
            <a:xfrm>
              <a:off x="3840" y="3600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57" name="Rectangle 113"/>
            <p:cNvSpPr>
              <a:spLocks noChangeArrowheads="1"/>
            </p:cNvSpPr>
            <p:nvPr/>
          </p:nvSpPr>
          <p:spPr bwMode="auto">
            <a:xfrm>
              <a:off x="3840" y="2854"/>
              <a:ext cx="768" cy="42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8" name="Rectangle 114"/>
            <p:cNvSpPr>
              <a:spLocks noChangeArrowheads="1"/>
            </p:cNvSpPr>
            <p:nvPr/>
          </p:nvSpPr>
          <p:spPr bwMode="auto">
            <a:xfrm>
              <a:off x="3840" y="3600"/>
              <a:ext cx="769" cy="26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9" name="Line 115"/>
            <p:cNvSpPr>
              <a:spLocks noChangeShapeType="1"/>
            </p:cNvSpPr>
            <p:nvPr/>
          </p:nvSpPr>
          <p:spPr bwMode="auto">
            <a:xfrm>
              <a:off x="3840" y="2544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60" name="Line 116"/>
            <p:cNvSpPr>
              <a:spLocks noChangeShapeType="1"/>
            </p:cNvSpPr>
            <p:nvPr/>
          </p:nvSpPr>
          <p:spPr bwMode="auto">
            <a:xfrm>
              <a:off x="3840" y="3072"/>
              <a:ext cx="7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61" name="Group 117"/>
          <p:cNvGrpSpPr>
            <a:grpSpLocks/>
          </p:cNvGrpSpPr>
          <p:nvPr/>
        </p:nvGrpSpPr>
        <p:grpSpPr bwMode="auto">
          <a:xfrm>
            <a:off x="7212013" y="3429000"/>
            <a:ext cx="407987" cy="2706688"/>
            <a:chOff x="4543" y="2160"/>
            <a:chExt cx="257" cy="1705"/>
          </a:xfrm>
        </p:grpSpPr>
        <p:sp>
          <p:nvSpPr>
            <p:cNvPr id="185462" name="Line 118"/>
            <p:cNvSpPr>
              <a:spLocks noChangeShapeType="1"/>
            </p:cNvSpPr>
            <p:nvPr/>
          </p:nvSpPr>
          <p:spPr bwMode="auto">
            <a:xfrm>
              <a:off x="4543" y="2208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63" name="Freeform 119"/>
            <p:cNvSpPr>
              <a:spLocks/>
            </p:cNvSpPr>
            <p:nvPr/>
          </p:nvSpPr>
          <p:spPr bwMode="auto">
            <a:xfrm>
              <a:off x="4559" y="2197"/>
              <a:ext cx="208" cy="347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96" y="0"/>
                </a:cxn>
                <a:cxn ang="0">
                  <a:pos x="196" y="393"/>
                </a:cxn>
                <a:cxn ang="0">
                  <a:pos x="0" y="393"/>
                </a:cxn>
                <a:cxn ang="0">
                  <a:pos x="208" y="209"/>
                </a:cxn>
              </a:cxnLst>
              <a:rect l="0" t="0" r="r" b="b"/>
              <a:pathLst>
                <a:path w="208" h="393">
                  <a:moveTo>
                    <a:pt x="37" y="0"/>
                  </a:moveTo>
                  <a:lnTo>
                    <a:pt x="196" y="0"/>
                  </a:lnTo>
                  <a:lnTo>
                    <a:pt x="196" y="393"/>
                  </a:lnTo>
                  <a:lnTo>
                    <a:pt x="0" y="393"/>
                  </a:lnTo>
                  <a:lnTo>
                    <a:pt x="208" y="209"/>
                  </a:lnTo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64" name="Rectangle 120"/>
            <p:cNvSpPr>
              <a:spLocks noChangeArrowheads="1"/>
            </p:cNvSpPr>
            <p:nvPr/>
          </p:nvSpPr>
          <p:spPr bwMode="auto">
            <a:xfrm>
              <a:off x="4608" y="2854"/>
              <a:ext cx="144" cy="42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5" name="Line 121"/>
            <p:cNvSpPr>
              <a:spLocks noChangeShapeType="1"/>
            </p:cNvSpPr>
            <p:nvPr/>
          </p:nvSpPr>
          <p:spPr bwMode="auto">
            <a:xfrm>
              <a:off x="4608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66" name="Line 122"/>
            <p:cNvSpPr>
              <a:spLocks noChangeShapeType="1"/>
            </p:cNvSpPr>
            <p:nvPr/>
          </p:nvSpPr>
          <p:spPr bwMode="auto">
            <a:xfrm>
              <a:off x="4608" y="3600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67" name="Rectangle 123"/>
            <p:cNvSpPr>
              <a:spLocks noChangeArrowheads="1"/>
            </p:cNvSpPr>
            <p:nvPr/>
          </p:nvSpPr>
          <p:spPr bwMode="auto">
            <a:xfrm>
              <a:off x="4608" y="3600"/>
              <a:ext cx="144" cy="265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8" name="Line 124"/>
            <p:cNvSpPr>
              <a:spLocks noChangeShapeType="1"/>
            </p:cNvSpPr>
            <p:nvPr/>
          </p:nvSpPr>
          <p:spPr bwMode="auto">
            <a:xfrm rot="2700000">
              <a:off x="4680" y="2328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69" name="Line 125"/>
            <p:cNvSpPr>
              <a:spLocks noChangeShapeType="1"/>
            </p:cNvSpPr>
            <p:nvPr/>
          </p:nvSpPr>
          <p:spPr bwMode="auto">
            <a:xfrm rot="8100000">
              <a:off x="4656" y="2160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70" name="Line 126"/>
            <p:cNvSpPr>
              <a:spLocks noChangeShapeType="1"/>
            </p:cNvSpPr>
            <p:nvPr/>
          </p:nvSpPr>
          <p:spPr bwMode="auto">
            <a:xfrm>
              <a:off x="4560" y="2544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71" name="Group 127"/>
          <p:cNvGrpSpPr>
            <a:grpSpLocks/>
          </p:cNvGrpSpPr>
          <p:nvPr/>
        </p:nvGrpSpPr>
        <p:grpSpPr bwMode="auto">
          <a:xfrm>
            <a:off x="7543800" y="3505200"/>
            <a:ext cx="1447800" cy="2625725"/>
            <a:chOff x="4752" y="2208"/>
            <a:chExt cx="912" cy="1654"/>
          </a:xfrm>
        </p:grpSpPr>
        <p:sp>
          <p:nvSpPr>
            <p:cNvPr id="185472" name="Rectangle 128"/>
            <p:cNvSpPr>
              <a:spLocks noChangeArrowheads="1"/>
            </p:cNvSpPr>
            <p:nvPr/>
          </p:nvSpPr>
          <p:spPr bwMode="auto">
            <a:xfrm>
              <a:off x="4752" y="2233"/>
              <a:ext cx="909" cy="311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3" name="Line 129"/>
            <p:cNvSpPr>
              <a:spLocks noChangeShapeType="1"/>
            </p:cNvSpPr>
            <p:nvPr/>
          </p:nvSpPr>
          <p:spPr bwMode="auto">
            <a:xfrm>
              <a:off x="53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74" name="Line 130"/>
            <p:cNvSpPr>
              <a:spLocks noChangeShapeType="1"/>
            </p:cNvSpPr>
            <p:nvPr/>
          </p:nvSpPr>
          <p:spPr bwMode="auto">
            <a:xfrm>
              <a:off x="5376" y="30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75" name="Line 131"/>
            <p:cNvSpPr>
              <a:spLocks noChangeShapeType="1"/>
            </p:cNvSpPr>
            <p:nvPr/>
          </p:nvSpPr>
          <p:spPr bwMode="auto">
            <a:xfrm>
              <a:off x="5424" y="237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76" name="Line 132"/>
            <p:cNvSpPr>
              <a:spLocks noChangeShapeType="1"/>
            </p:cNvSpPr>
            <p:nvPr/>
          </p:nvSpPr>
          <p:spPr bwMode="auto">
            <a:xfrm>
              <a:off x="4752" y="2544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77" name="Line 133"/>
            <p:cNvSpPr>
              <a:spLocks noChangeShapeType="1"/>
            </p:cNvSpPr>
            <p:nvPr/>
          </p:nvSpPr>
          <p:spPr bwMode="auto">
            <a:xfrm>
              <a:off x="4752" y="2208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78" name="Line 134"/>
            <p:cNvSpPr>
              <a:spLocks noChangeShapeType="1"/>
            </p:cNvSpPr>
            <p:nvPr/>
          </p:nvSpPr>
          <p:spPr bwMode="auto">
            <a:xfrm>
              <a:off x="4752" y="3072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79" name="Line 135"/>
            <p:cNvSpPr>
              <a:spLocks noChangeShapeType="1"/>
            </p:cNvSpPr>
            <p:nvPr/>
          </p:nvSpPr>
          <p:spPr bwMode="auto">
            <a:xfrm>
              <a:off x="4752" y="3600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5480" name="Rectangle 136"/>
            <p:cNvSpPr>
              <a:spLocks noChangeArrowheads="1"/>
            </p:cNvSpPr>
            <p:nvPr/>
          </p:nvSpPr>
          <p:spPr bwMode="auto">
            <a:xfrm>
              <a:off x="4752" y="2854"/>
              <a:ext cx="909" cy="42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81" name="Rectangle 137"/>
            <p:cNvSpPr>
              <a:spLocks noChangeArrowheads="1"/>
            </p:cNvSpPr>
            <p:nvPr/>
          </p:nvSpPr>
          <p:spPr bwMode="auto">
            <a:xfrm>
              <a:off x="4752" y="3622"/>
              <a:ext cx="909" cy="240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82" name="Line 138"/>
          <p:cNvSpPr>
            <a:spLocks noChangeShapeType="1"/>
          </p:cNvSpPr>
          <p:nvPr/>
        </p:nvSpPr>
        <p:spPr bwMode="auto">
          <a:xfrm>
            <a:off x="17526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83" name="Line 139"/>
          <p:cNvSpPr>
            <a:spLocks noChangeShapeType="1"/>
          </p:cNvSpPr>
          <p:nvPr/>
        </p:nvSpPr>
        <p:spPr bwMode="auto">
          <a:xfrm>
            <a:off x="60960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84" name="Rectangle 1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85486" name="AutoShape 1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8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8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8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8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8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8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8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8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8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8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23" grpId="0" animBg="1"/>
      <p:bldP spid="185431" grpId="0" animBg="1"/>
      <p:bldP spid="185432" grpId="0" animBg="1"/>
      <p:bldP spid="185482" grpId="0" animBg="1"/>
      <p:bldP spid="18548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Text Box 2"/>
          <p:cNvSpPr txBox="1">
            <a:spLocks noChangeArrowheads="1"/>
          </p:cNvSpPr>
          <p:nvPr/>
        </p:nvSpPr>
        <p:spPr bwMode="auto">
          <a:xfrm>
            <a:off x="1219200" y="5576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不互锁</a:t>
            </a:r>
          </a:p>
        </p:txBody>
      </p:sp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4006850" y="5576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半互锁</a:t>
            </a: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6858000" y="55768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全互锁</a:t>
            </a:r>
          </a:p>
        </p:txBody>
      </p:sp>
      <p:sp>
        <p:nvSpPr>
          <p:cNvPr id="822277" name="Text Box 5"/>
          <p:cNvSpPr txBox="1">
            <a:spLocks noChangeArrowheads="1"/>
          </p:cNvSpPr>
          <p:nvPr/>
        </p:nvSpPr>
        <p:spPr bwMode="auto">
          <a:xfrm>
            <a:off x="685800" y="395288"/>
            <a:ext cx="2806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异步通信</a:t>
            </a:r>
            <a:endParaRPr lang="en-US" altLang="zh-CN" sz="3600">
              <a:latin typeface="Times New Roman" pitchFamily="18" charset="0"/>
            </a:endParaRPr>
          </a:p>
        </p:txBody>
      </p:sp>
      <p:grpSp>
        <p:nvGrpSpPr>
          <p:cNvPr id="822278" name="Group 6"/>
          <p:cNvGrpSpPr>
            <a:grpSpLocks/>
          </p:cNvGrpSpPr>
          <p:nvPr/>
        </p:nvGrpSpPr>
        <p:grpSpPr bwMode="auto">
          <a:xfrm>
            <a:off x="4006850" y="1752600"/>
            <a:ext cx="2698750" cy="3595688"/>
            <a:chOff x="2524" y="1104"/>
            <a:chExt cx="1700" cy="2265"/>
          </a:xfrm>
        </p:grpSpPr>
        <p:sp>
          <p:nvSpPr>
            <p:cNvPr id="822279" name="Text Box 7"/>
            <p:cNvSpPr txBox="1">
              <a:spLocks noChangeArrowheads="1"/>
            </p:cNvSpPr>
            <p:nvPr/>
          </p:nvSpPr>
          <p:spPr bwMode="auto">
            <a:xfrm>
              <a:off x="2524" y="1104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主设备</a:t>
              </a:r>
            </a:p>
          </p:txBody>
        </p:sp>
        <p:sp>
          <p:nvSpPr>
            <p:cNvPr id="822280" name="Text Box 8"/>
            <p:cNvSpPr txBox="1">
              <a:spLocks noChangeArrowheads="1"/>
            </p:cNvSpPr>
            <p:nvPr/>
          </p:nvSpPr>
          <p:spPr bwMode="auto">
            <a:xfrm>
              <a:off x="2524" y="3081"/>
              <a:ext cx="17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从设备</a:t>
              </a:r>
            </a:p>
          </p:txBody>
        </p:sp>
      </p:grpSp>
      <p:grpSp>
        <p:nvGrpSpPr>
          <p:cNvPr id="822281" name="Group 9"/>
          <p:cNvGrpSpPr>
            <a:grpSpLocks/>
          </p:cNvGrpSpPr>
          <p:nvPr/>
        </p:nvGrpSpPr>
        <p:grpSpPr bwMode="auto">
          <a:xfrm>
            <a:off x="163513" y="2924175"/>
            <a:ext cx="498475" cy="1965325"/>
            <a:chOff x="103" y="1842"/>
            <a:chExt cx="314" cy="1238"/>
          </a:xfrm>
        </p:grpSpPr>
        <p:sp>
          <p:nvSpPr>
            <p:cNvPr id="822282" name="Text Box 10"/>
            <p:cNvSpPr txBox="1">
              <a:spLocks noChangeArrowheads="1"/>
            </p:cNvSpPr>
            <p:nvPr/>
          </p:nvSpPr>
          <p:spPr bwMode="auto">
            <a:xfrm>
              <a:off x="107" y="1842"/>
              <a:ext cx="31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请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求</a:t>
              </a:r>
            </a:p>
          </p:txBody>
        </p:sp>
        <p:sp>
          <p:nvSpPr>
            <p:cNvPr id="822283" name="Text Box 11"/>
            <p:cNvSpPr txBox="1">
              <a:spLocks noChangeArrowheads="1"/>
            </p:cNvSpPr>
            <p:nvPr/>
          </p:nvSpPr>
          <p:spPr bwMode="auto">
            <a:xfrm>
              <a:off x="103" y="2562"/>
              <a:ext cx="31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回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答</a:t>
              </a:r>
            </a:p>
          </p:txBody>
        </p:sp>
      </p:grpSp>
      <p:sp>
        <p:nvSpPr>
          <p:cNvPr id="822284" name="Freeform 12"/>
          <p:cNvSpPr>
            <a:spLocks/>
          </p:cNvSpPr>
          <p:nvPr/>
        </p:nvSpPr>
        <p:spPr bwMode="auto">
          <a:xfrm>
            <a:off x="1295400" y="2643188"/>
            <a:ext cx="1588" cy="90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0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5" name="Freeform 13"/>
          <p:cNvSpPr>
            <a:spLocks/>
          </p:cNvSpPr>
          <p:nvPr/>
        </p:nvSpPr>
        <p:spPr bwMode="auto">
          <a:xfrm>
            <a:off x="4176713" y="2590800"/>
            <a:ext cx="1587" cy="966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609"/>
              </a:cxn>
            </a:cxnLst>
            <a:rect l="0" t="0" r="r" b="b"/>
            <a:pathLst>
              <a:path w="1" h="609">
                <a:moveTo>
                  <a:pt x="0" y="0"/>
                </a:moveTo>
                <a:lnTo>
                  <a:pt x="1" y="60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286" name="Group 14"/>
          <p:cNvGrpSpPr>
            <a:grpSpLocks/>
          </p:cNvGrpSpPr>
          <p:nvPr/>
        </p:nvGrpSpPr>
        <p:grpSpPr bwMode="auto">
          <a:xfrm>
            <a:off x="4122738" y="2641600"/>
            <a:ext cx="1169987" cy="1460500"/>
            <a:chOff x="2597" y="1664"/>
            <a:chExt cx="737" cy="920"/>
          </a:xfrm>
        </p:grpSpPr>
        <p:sp>
          <p:nvSpPr>
            <p:cNvPr id="822287" name="Freeform 15"/>
            <p:cNvSpPr>
              <a:spLocks/>
            </p:cNvSpPr>
            <p:nvPr/>
          </p:nvSpPr>
          <p:spPr bwMode="auto">
            <a:xfrm>
              <a:off x="2601" y="1997"/>
              <a:ext cx="300" cy="587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48" y="58"/>
                </a:cxn>
                <a:cxn ang="0">
                  <a:pos x="15" y="64"/>
                </a:cxn>
                <a:cxn ang="0">
                  <a:pos x="117" y="73"/>
                </a:cxn>
                <a:cxn ang="0">
                  <a:pos x="180" y="502"/>
                </a:cxn>
                <a:cxn ang="0">
                  <a:pos x="300" y="585"/>
                </a:cxn>
              </a:cxnLst>
              <a:rect l="0" t="0" r="r" b="b"/>
              <a:pathLst>
                <a:path w="300" h="587">
                  <a:moveTo>
                    <a:pt x="0" y="89"/>
                  </a:moveTo>
                  <a:cubicBezTo>
                    <a:pt x="8" y="84"/>
                    <a:pt x="45" y="62"/>
                    <a:pt x="48" y="58"/>
                  </a:cubicBezTo>
                  <a:cubicBezTo>
                    <a:pt x="51" y="54"/>
                    <a:pt x="4" y="62"/>
                    <a:pt x="15" y="64"/>
                  </a:cubicBezTo>
                  <a:cubicBezTo>
                    <a:pt x="26" y="66"/>
                    <a:pt x="90" y="0"/>
                    <a:pt x="117" y="73"/>
                  </a:cubicBezTo>
                  <a:cubicBezTo>
                    <a:pt x="144" y="146"/>
                    <a:pt x="149" y="417"/>
                    <a:pt x="180" y="502"/>
                  </a:cubicBezTo>
                  <a:cubicBezTo>
                    <a:pt x="211" y="587"/>
                    <a:pt x="280" y="571"/>
                    <a:pt x="300" y="585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288" name="Freeform 16"/>
            <p:cNvSpPr>
              <a:spLocks/>
            </p:cNvSpPr>
            <p:nvPr/>
          </p:nvSpPr>
          <p:spPr bwMode="auto">
            <a:xfrm>
              <a:off x="2597" y="1664"/>
              <a:ext cx="737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37" y="0"/>
                </a:cxn>
              </a:cxnLst>
              <a:rect l="0" t="0" r="r" b="b"/>
              <a:pathLst>
                <a:path w="737" h="1">
                  <a:moveTo>
                    <a:pt x="0" y="1"/>
                  </a:moveTo>
                  <a:lnTo>
                    <a:pt x="737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289" name="Freeform 17"/>
          <p:cNvSpPr>
            <a:spLocks/>
          </p:cNvSpPr>
          <p:nvPr/>
        </p:nvSpPr>
        <p:spPr bwMode="auto">
          <a:xfrm>
            <a:off x="5241925" y="2586038"/>
            <a:ext cx="1588" cy="950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99"/>
              </a:cxn>
            </a:cxnLst>
            <a:rect l="0" t="0" r="r" b="b"/>
            <a:pathLst>
              <a:path w="1" h="599">
                <a:moveTo>
                  <a:pt x="0" y="0"/>
                </a:moveTo>
                <a:lnTo>
                  <a:pt x="0" y="59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0" name="Freeform 18"/>
          <p:cNvSpPr>
            <a:spLocks/>
          </p:cNvSpPr>
          <p:nvPr/>
        </p:nvSpPr>
        <p:spPr bwMode="auto">
          <a:xfrm>
            <a:off x="5184775" y="3479800"/>
            <a:ext cx="7858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5" y="1"/>
              </a:cxn>
            </a:cxnLst>
            <a:rect l="0" t="0" r="r" b="b"/>
            <a:pathLst>
              <a:path w="495" h="1">
                <a:moveTo>
                  <a:pt x="0" y="0"/>
                </a:moveTo>
                <a:lnTo>
                  <a:pt x="495" y="1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291" name="Group 19"/>
          <p:cNvGrpSpPr>
            <a:grpSpLocks/>
          </p:cNvGrpSpPr>
          <p:nvPr/>
        </p:nvGrpSpPr>
        <p:grpSpPr bwMode="auto">
          <a:xfrm>
            <a:off x="1235075" y="2660650"/>
            <a:ext cx="1162050" cy="1427163"/>
            <a:chOff x="778" y="1676"/>
            <a:chExt cx="732" cy="899"/>
          </a:xfrm>
        </p:grpSpPr>
        <p:sp>
          <p:nvSpPr>
            <p:cNvPr id="822292" name="Freeform 20"/>
            <p:cNvSpPr>
              <a:spLocks/>
            </p:cNvSpPr>
            <p:nvPr/>
          </p:nvSpPr>
          <p:spPr bwMode="auto">
            <a:xfrm>
              <a:off x="831" y="1995"/>
              <a:ext cx="299" cy="580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01" y="71"/>
                </a:cxn>
                <a:cxn ang="0">
                  <a:pos x="170" y="495"/>
                </a:cxn>
                <a:cxn ang="0">
                  <a:pos x="299" y="580"/>
                </a:cxn>
              </a:cxnLst>
              <a:rect l="0" t="0" r="r" b="b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293" name="Freeform 21"/>
            <p:cNvSpPr>
              <a:spLocks/>
            </p:cNvSpPr>
            <p:nvPr/>
          </p:nvSpPr>
          <p:spPr bwMode="auto">
            <a:xfrm>
              <a:off x="778" y="1676"/>
              <a:ext cx="73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2" y="1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294" name="Freeform 22"/>
          <p:cNvSpPr>
            <a:spLocks/>
          </p:cNvSpPr>
          <p:nvPr/>
        </p:nvSpPr>
        <p:spPr bwMode="auto">
          <a:xfrm>
            <a:off x="2293938" y="3505200"/>
            <a:ext cx="8302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3" y="0"/>
              </a:cxn>
            </a:cxnLst>
            <a:rect l="0" t="0" r="r" b="b"/>
            <a:pathLst>
              <a:path w="523" h="1">
                <a:moveTo>
                  <a:pt x="0" y="0"/>
                </a:moveTo>
                <a:lnTo>
                  <a:pt x="523" y="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5" name="Freeform 23"/>
          <p:cNvSpPr>
            <a:spLocks/>
          </p:cNvSpPr>
          <p:nvPr/>
        </p:nvSpPr>
        <p:spPr bwMode="auto">
          <a:xfrm>
            <a:off x="2347913" y="2608263"/>
            <a:ext cx="3175" cy="925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58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6" name="Freeform 24"/>
          <p:cNvSpPr>
            <a:spLocks/>
          </p:cNvSpPr>
          <p:nvPr/>
        </p:nvSpPr>
        <p:spPr bwMode="auto">
          <a:xfrm>
            <a:off x="1770063" y="3775075"/>
            <a:ext cx="11620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2" y="1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7" name="Freeform 25"/>
          <p:cNvSpPr>
            <a:spLocks/>
          </p:cNvSpPr>
          <p:nvPr/>
        </p:nvSpPr>
        <p:spPr bwMode="auto">
          <a:xfrm>
            <a:off x="2874963" y="3722688"/>
            <a:ext cx="3175" cy="925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58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8" name="Freeform 26"/>
          <p:cNvSpPr>
            <a:spLocks/>
          </p:cNvSpPr>
          <p:nvPr/>
        </p:nvSpPr>
        <p:spPr bwMode="auto">
          <a:xfrm>
            <a:off x="1820863" y="3743325"/>
            <a:ext cx="1587" cy="90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0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299" name="Group 27"/>
          <p:cNvGrpSpPr>
            <a:grpSpLocks/>
          </p:cNvGrpSpPr>
          <p:nvPr/>
        </p:nvGrpSpPr>
        <p:grpSpPr bwMode="auto">
          <a:xfrm>
            <a:off x="857250" y="3489325"/>
            <a:ext cx="990600" cy="1108075"/>
            <a:chOff x="540" y="2198"/>
            <a:chExt cx="624" cy="698"/>
          </a:xfrm>
        </p:grpSpPr>
        <p:sp>
          <p:nvSpPr>
            <p:cNvPr id="822300" name="Freeform 28"/>
            <p:cNvSpPr>
              <a:spLocks/>
            </p:cNvSpPr>
            <p:nvPr/>
          </p:nvSpPr>
          <p:spPr bwMode="auto">
            <a:xfrm>
              <a:off x="540" y="2198"/>
              <a:ext cx="311" cy="1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1"/>
                </a:cxn>
              </a:cxnLst>
              <a:rect l="0" t="0" r="r" b="b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301" name="Line 29"/>
            <p:cNvSpPr>
              <a:spLocks noChangeShapeType="1"/>
            </p:cNvSpPr>
            <p:nvPr/>
          </p:nvSpPr>
          <p:spPr bwMode="auto">
            <a:xfrm>
              <a:off x="56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2302" name="Group 30"/>
          <p:cNvGrpSpPr>
            <a:grpSpLocks/>
          </p:cNvGrpSpPr>
          <p:nvPr/>
        </p:nvGrpSpPr>
        <p:grpSpPr bwMode="auto">
          <a:xfrm>
            <a:off x="3703638" y="3498850"/>
            <a:ext cx="992187" cy="1098550"/>
            <a:chOff x="2333" y="2204"/>
            <a:chExt cx="625" cy="692"/>
          </a:xfrm>
        </p:grpSpPr>
        <p:sp>
          <p:nvSpPr>
            <p:cNvPr id="822303" name="Freeform 31"/>
            <p:cNvSpPr>
              <a:spLocks/>
            </p:cNvSpPr>
            <p:nvPr/>
          </p:nvSpPr>
          <p:spPr bwMode="auto">
            <a:xfrm>
              <a:off x="2333" y="2204"/>
              <a:ext cx="332" cy="1"/>
            </a:xfrm>
            <a:custGeom>
              <a:avLst/>
              <a:gdLst/>
              <a:ahLst/>
              <a:cxnLst>
                <a:cxn ang="0">
                  <a:pos x="332" y="0"/>
                </a:cxn>
                <a:cxn ang="0">
                  <a:pos x="0" y="1"/>
                </a:cxn>
              </a:cxnLst>
              <a:rect l="0" t="0" r="r" b="b"/>
              <a:pathLst>
                <a:path w="332" h="1">
                  <a:moveTo>
                    <a:pt x="332" y="0"/>
                  </a:moveTo>
                  <a:lnTo>
                    <a:pt x="0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304" name="Line 32"/>
            <p:cNvSpPr>
              <a:spLocks noChangeShapeType="1"/>
            </p:cNvSpPr>
            <p:nvPr/>
          </p:nvSpPr>
          <p:spPr bwMode="auto">
            <a:xfrm>
              <a:off x="2357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05" name="Line 33"/>
          <p:cNvSpPr>
            <a:spLocks noChangeShapeType="1"/>
          </p:cNvSpPr>
          <p:nvPr/>
        </p:nvSpPr>
        <p:spPr bwMode="auto">
          <a:xfrm>
            <a:off x="2824163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6" name="Freeform 34"/>
          <p:cNvSpPr>
            <a:spLocks/>
          </p:cNvSpPr>
          <p:nvPr/>
        </p:nvSpPr>
        <p:spPr bwMode="auto">
          <a:xfrm>
            <a:off x="4584700" y="3775075"/>
            <a:ext cx="11620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2" y="1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7" name="Freeform 35"/>
          <p:cNvSpPr>
            <a:spLocks/>
          </p:cNvSpPr>
          <p:nvPr/>
        </p:nvSpPr>
        <p:spPr bwMode="auto">
          <a:xfrm>
            <a:off x="5694363" y="3722688"/>
            <a:ext cx="3175" cy="925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58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8" name="Freeform 36"/>
          <p:cNvSpPr>
            <a:spLocks/>
          </p:cNvSpPr>
          <p:nvPr/>
        </p:nvSpPr>
        <p:spPr bwMode="auto">
          <a:xfrm>
            <a:off x="4640263" y="3733800"/>
            <a:ext cx="1587" cy="90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0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9" name="Line 37"/>
          <p:cNvSpPr>
            <a:spLocks noChangeShapeType="1"/>
          </p:cNvSpPr>
          <p:nvPr/>
        </p:nvSpPr>
        <p:spPr bwMode="auto">
          <a:xfrm>
            <a:off x="5632450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0" name="Freeform 38"/>
          <p:cNvSpPr>
            <a:spLocks/>
          </p:cNvSpPr>
          <p:nvPr/>
        </p:nvSpPr>
        <p:spPr bwMode="auto">
          <a:xfrm>
            <a:off x="6908800" y="2643188"/>
            <a:ext cx="1588" cy="90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0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311" name="Group 39"/>
          <p:cNvGrpSpPr>
            <a:grpSpLocks/>
          </p:cNvGrpSpPr>
          <p:nvPr/>
        </p:nvGrpSpPr>
        <p:grpSpPr bwMode="auto">
          <a:xfrm>
            <a:off x="6848475" y="2660650"/>
            <a:ext cx="1162050" cy="1427163"/>
            <a:chOff x="4314" y="1676"/>
            <a:chExt cx="732" cy="899"/>
          </a:xfrm>
        </p:grpSpPr>
        <p:sp>
          <p:nvSpPr>
            <p:cNvPr id="822312" name="Freeform 40"/>
            <p:cNvSpPr>
              <a:spLocks/>
            </p:cNvSpPr>
            <p:nvPr/>
          </p:nvSpPr>
          <p:spPr bwMode="auto">
            <a:xfrm>
              <a:off x="4379" y="1995"/>
              <a:ext cx="299" cy="580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01" y="71"/>
                </a:cxn>
                <a:cxn ang="0">
                  <a:pos x="170" y="495"/>
                </a:cxn>
                <a:cxn ang="0">
                  <a:pos x="299" y="580"/>
                </a:cxn>
              </a:cxnLst>
              <a:rect l="0" t="0" r="r" b="b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313" name="Freeform 41"/>
            <p:cNvSpPr>
              <a:spLocks/>
            </p:cNvSpPr>
            <p:nvPr/>
          </p:nvSpPr>
          <p:spPr bwMode="auto">
            <a:xfrm>
              <a:off x="4314" y="1676"/>
              <a:ext cx="73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2" y="1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14" name="Freeform 42"/>
          <p:cNvSpPr>
            <a:spLocks/>
          </p:cNvSpPr>
          <p:nvPr/>
        </p:nvSpPr>
        <p:spPr bwMode="auto">
          <a:xfrm>
            <a:off x="7980363" y="2608263"/>
            <a:ext cx="3175" cy="925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58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5" name="Freeform 43"/>
          <p:cNvSpPr>
            <a:spLocks/>
          </p:cNvSpPr>
          <p:nvPr/>
        </p:nvSpPr>
        <p:spPr bwMode="auto">
          <a:xfrm>
            <a:off x="7391400" y="3775075"/>
            <a:ext cx="11620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2" y="1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6" name="Freeform 44"/>
          <p:cNvSpPr>
            <a:spLocks/>
          </p:cNvSpPr>
          <p:nvPr/>
        </p:nvSpPr>
        <p:spPr bwMode="auto">
          <a:xfrm>
            <a:off x="8513763" y="3722688"/>
            <a:ext cx="3175" cy="9255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58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7" name="Freeform 45"/>
          <p:cNvSpPr>
            <a:spLocks/>
          </p:cNvSpPr>
          <p:nvPr/>
        </p:nvSpPr>
        <p:spPr bwMode="auto">
          <a:xfrm>
            <a:off x="7442200" y="3743325"/>
            <a:ext cx="1588" cy="90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0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318" name="Group 46"/>
          <p:cNvGrpSpPr>
            <a:grpSpLocks/>
          </p:cNvGrpSpPr>
          <p:nvPr/>
        </p:nvGrpSpPr>
        <p:grpSpPr bwMode="auto">
          <a:xfrm>
            <a:off x="6470650" y="3489325"/>
            <a:ext cx="996950" cy="1108075"/>
            <a:chOff x="4076" y="2198"/>
            <a:chExt cx="628" cy="698"/>
          </a:xfrm>
        </p:grpSpPr>
        <p:sp>
          <p:nvSpPr>
            <p:cNvPr id="822319" name="Freeform 47"/>
            <p:cNvSpPr>
              <a:spLocks/>
            </p:cNvSpPr>
            <p:nvPr/>
          </p:nvSpPr>
          <p:spPr bwMode="auto">
            <a:xfrm>
              <a:off x="4076" y="2198"/>
              <a:ext cx="311" cy="1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1"/>
                </a:cxn>
              </a:cxnLst>
              <a:rect l="0" t="0" r="r" b="b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320" name="Line 48"/>
            <p:cNvSpPr>
              <a:spLocks noChangeShapeType="1"/>
            </p:cNvSpPr>
            <p:nvPr/>
          </p:nvSpPr>
          <p:spPr bwMode="auto">
            <a:xfrm>
              <a:off x="410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21" name="Line 49"/>
          <p:cNvSpPr>
            <a:spLocks noChangeShapeType="1"/>
          </p:cNvSpPr>
          <p:nvPr/>
        </p:nvSpPr>
        <p:spPr bwMode="auto">
          <a:xfrm>
            <a:off x="8462963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22" name="Freeform 50"/>
          <p:cNvSpPr>
            <a:spLocks/>
          </p:cNvSpPr>
          <p:nvPr/>
        </p:nvSpPr>
        <p:spPr bwMode="auto">
          <a:xfrm>
            <a:off x="7493000" y="2898775"/>
            <a:ext cx="508000" cy="1365250"/>
          </a:xfrm>
          <a:custGeom>
            <a:avLst/>
            <a:gdLst/>
            <a:ahLst/>
            <a:cxnLst>
              <a:cxn ang="0">
                <a:pos x="0" y="754"/>
              </a:cxn>
              <a:cxn ang="0">
                <a:pos x="91" y="752"/>
              </a:cxn>
              <a:cxn ang="0">
                <a:pos x="230" y="106"/>
              </a:cxn>
              <a:cxn ang="0">
                <a:pos x="320" y="114"/>
              </a:cxn>
            </a:cxnLst>
            <a:rect l="0" t="0" r="r" b="b"/>
            <a:pathLst>
              <a:path w="320" h="860">
                <a:moveTo>
                  <a:pt x="0" y="754"/>
                </a:moveTo>
                <a:cubicBezTo>
                  <a:pt x="16" y="754"/>
                  <a:pt x="53" y="860"/>
                  <a:pt x="91" y="752"/>
                </a:cubicBezTo>
                <a:cubicBezTo>
                  <a:pt x="129" y="644"/>
                  <a:pt x="192" y="212"/>
                  <a:pt x="230" y="106"/>
                </a:cubicBezTo>
                <a:cubicBezTo>
                  <a:pt x="268" y="0"/>
                  <a:pt x="301" y="112"/>
                  <a:pt x="320" y="114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323" name="Group 51"/>
          <p:cNvGrpSpPr>
            <a:grpSpLocks/>
          </p:cNvGrpSpPr>
          <p:nvPr/>
        </p:nvGrpSpPr>
        <p:grpSpPr bwMode="auto">
          <a:xfrm>
            <a:off x="8012113" y="2997200"/>
            <a:ext cx="827087" cy="1193800"/>
            <a:chOff x="4960" y="1888"/>
            <a:chExt cx="521" cy="752"/>
          </a:xfrm>
        </p:grpSpPr>
        <p:sp>
          <p:nvSpPr>
            <p:cNvPr id="822324" name="Freeform 52"/>
            <p:cNvSpPr>
              <a:spLocks/>
            </p:cNvSpPr>
            <p:nvPr/>
          </p:nvSpPr>
          <p:spPr bwMode="auto">
            <a:xfrm>
              <a:off x="4960" y="2188"/>
              <a:ext cx="521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21" y="0"/>
                </a:cxn>
              </a:cxnLst>
              <a:rect l="0" t="0" r="r" b="b"/>
              <a:pathLst>
                <a:path w="521" h="2">
                  <a:moveTo>
                    <a:pt x="0" y="2"/>
                  </a:moveTo>
                  <a:lnTo>
                    <a:pt x="521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325" name="Freeform 53"/>
            <p:cNvSpPr>
              <a:spLocks/>
            </p:cNvSpPr>
            <p:nvPr/>
          </p:nvSpPr>
          <p:spPr bwMode="auto">
            <a:xfrm>
              <a:off x="4976" y="1888"/>
              <a:ext cx="313" cy="752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118" y="89"/>
                </a:cxn>
                <a:cxn ang="0">
                  <a:pos x="180" y="645"/>
                </a:cxn>
                <a:cxn ang="0">
                  <a:pos x="294" y="729"/>
                </a:cxn>
                <a:cxn ang="0">
                  <a:pos x="295" y="750"/>
                </a:cxn>
              </a:cxnLst>
              <a:rect l="0" t="0" r="r" b="b"/>
              <a:pathLst>
                <a:path w="313" h="752">
                  <a:moveTo>
                    <a:pt x="0" y="111"/>
                  </a:moveTo>
                  <a:cubicBezTo>
                    <a:pt x="19" y="107"/>
                    <a:pt x="88" y="0"/>
                    <a:pt x="118" y="89"/>
                  </a:cubicBezTo>
                  <a:cubicBezTo>
                    <a:pt x="148" y="178"/>
                    <a:pt x="151" y="538"/>
                    <a:pt x="180" y="645"/>
                  </a:cubicBezTo>
                  <a:cubicBezTo>
                    <a:pt x="209" y="752"/>
                    <a:pt x="275" y="711"/>
                    <a:pt x="294" y="729"/>
                  </a:cubicBezTo>
                  <a:cubicBezTo>
                    <a:pt x="313" y="747"/>
                    <a:pt x="295" y="746"/>
                    <a:pt x="295" y="75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26" name="Freeform 54"/>
          <p:cNvSpPr>
            <a:spLocks/>
          </p:cNvSpPr>
          <p:nvPr/>
        </p:nvSpPr>
        <p:spPr bwMode="auto">
          <a:xfrm>
            <a:off x="4692650" y="2895600"/>
            <a:ext cx="550863" cy="1301750"/>
          </a:xfrm>
          <a:custGeom>
            <a:avLst/>
            <a:gdLst/>
            <a:ahLst/>
            <a:cxnLst>
              <a:cxn ang="0">
                <a:pos x="0" y="740"/>
              </a:cxn>
              <a:cxn ang="0">
                <a:pos x="91" y="714"/>
              </a:cxn>
              <a:cxn ang="0">
                <a:pos x="219" y="102"/>
              </a:cxn>
              <a:cxn ang="0">
                <a:pos x="347" y="102"/>
              </a:cxn>
            </a:cxnLst>
            <a:rect l="0" t="0" r="r" b="b"/>
            <a:pathLst>
              <a:path w="347" h="820">
                <a:moveTo>
                  <a:pt x="0" y="740"/>
                </a:moveTo>
                <a:cubicBezTo>
                  <a:pt x="16" y="736"/>
                  <a:pt x="55" y="820"/>
                  <a:pt x="91" y="714"/>
                </a:cubicBezTo>
                <a:cubicBezTo>
                  <a:pt x="127" y="608"/>
                  <a:pt x="176" y="204"/>
                  <a:pt x="219" y="102"/>
                </a:cubicBezTo>
                <a:cubicBezTo>
                  <a:pt x="262" y="0"/>
                  <a:pt x="326" y="102"/>
                  <a:pt x="347" y="102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27" name="Text Box 55"/>
          <p:cNvSpPr txBox="1">
            <a:spLocks noChangeArrowheads="1"/>
          </p:cNvSpPr>
          <p:nvPr/>
        </p:nvSpPr>
        <p:spPr bwMode="auto">
          <a:xfrm>
            <a:off x="1219200" y="606742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单机</a:t>
            </a:r>
          </a:p>
        </p:txBody>
      </p:sp>
      <p:sp>
        <p:nvSpPr>
          <p:cNvPr id="822328" name="Text Box 56"/>
          <p:cNvSpPr txBox="1">
            <a:spLocks noChangeArrowheads="1"/>
          </p:cNvSpPr>
          <p:nvPr/>
        </p:nvSpPr>
        <p:spPr bwMode="auto">
          <a:xfrm>
            <a:off x="4006850" y="606742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多机</a:t>
            </a:r>
          </a:p>
        </p:txBody>
      </p:sp>
      <p:sp>
        <p:nvSpPr>
          <p:cNvPr id="822329" name="Text Box 57"/>
          <p:cNvSpPr txBox="1">
            <a:spLocks noChangeArrowheads="1"/>
          </p:cNvSpPr>
          <p:nvPr/>
        </p:nvSpPr>
        <p:spPr bwMode="auto">
          <a:xfrm>
            <a:off x="6858000" y="606742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网络通信</a:t>
            </a:r>
          </a:p>
        </p:txBody>
      </p:sp>
      <p:sp>
        <p:nvSpPr>
          <p:cNvPr id="822330" name="AutoShape 5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2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82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2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82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2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82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82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82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82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82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82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82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82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82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82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82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82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82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82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82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7" dur="500"/>
                                        <p:tgtEl>
                                          <p:spTgt spid="82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82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6" dur="500"/>
                                        <p:tgtEl>
                                          <p:spTgt spid="82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82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82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82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82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82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82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82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82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82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4" grpId="0" autoUpdateAnimBg="0"/>
      <p:bldP spid="822275" grpId="0" autoUpdateAnimBg="0"/>
      <p:bldP spid="822276" grpId="0" autoUpdateAnimBg="0"/>
      <p:bldP spid="822284" grpId="0" animBg="1"/>
      <p:bldP spid="822285" grpId="0" animBg="1"/>
      <p:bldP spid="822289" grpId="0" animBg="1"/>
      <p:bldP spid="822290" grpId="0" animBg="1"/>
      <p:bldP spid="822294" grpId="0" animBg="1"/>
      <p:bldP spid="822295" grpId="0" animBg="1"/>
      <p:bldP spid="822296" grpId="0" animBg="1"/>
      <p:bldP spid="822297" grpId="0" animBg="1"/>
      <p:bldP spid="822298" grpId="0" animBg="1"/>
      <p:bldP spid="822305" grpId="0" animBg="1"/>
      <p:bldP spid="822306" grpId="0" animBg="1"/>
      <p:bldP spid="822307" grpId="0" animBg="1"/>
      <p:bldP spid="822308" grpId="0" animBg="1"/>
      <p:bldP spid="822309" grpId="0" animBg="1"/>
      <p:bldP spid="822310" grpId="0" animBg="1"/>
      <p:bldP spid="822314" grpId="0" animBg="1"/>
      <p:bldP spid="822315" grpId="0" animBg="1"/>
      <p:bldP spid="822316" grpId="0" animBg="1"/>
      <p:bldP spid="822317" grpId="0" animBg="1"/>
      <p:bldP spid="822321" grpId="0" animBg="1"/>
      <p:bldP spid="822322" grpId="0" animBg="1"/>
      <p:bldP spid="822326" grpId="0" animBg="1"/>
      <p:bldP spid="822327" grpId="0" autoUpdateAnimBg="0"/>
      <p:bldP spid="822328" grpId="0" autoUpdateAnimBg="0"/>
      <p:bldP spid="82232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304800" y="423863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(4) 半同步通信</a:t>
            </a:r>
            <a:endParaRPr lang="en-US" altLang="zh-CN" sz="3600">
              <a:latin typeface="Times New Roman" pitchFamily="18" charset="0"/>
            </a:endParaRPr>
          </a:p>
        </p:txBody>
      </p:sp>
      <p:grpSp>
        <p:nvGrpSpPr>
          <p:cNvPr id="187395" name="Group 3"/>
          <p:cNvGrpSpPr>
            <a:grpSpLocks/>
          </p:cNvGrpSpPr>
          <p:nvPr/>
        </p:nvGrpSpPr>
        <p:grpSpPr bwMode="auto">
          <a:xfrm>
            <a:off x="838200" y="1676400"/>
            <a:ext cx="8229600" cy="1479550"/>
            <a:chOff x="672" y="1257"/>
            <a:chExt cx="5184" cy="932"/>
          </a:xfrm>
        </p:grpSpPr>
        <p:sp>
          <p:nvSpPr>
            <p:cNvPr id="187396" name="Text Box 4"/>
            <p:cNvSpPr txBox="1">
              <a:spLocks noChangeArrowheads="1"/>
            </p:cNvSpPr>
            <p:nvPr/>
          </p:nvSpPr>
          <p:spPr bwMode="auto">
            <a:xfrm>
              <a:off x="672" y="1257"/>
              <a:ext cx="470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同步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发送方</a:t>
              </a:r>
              <a:r>
                <a:rPr lang="zh-CN" altLang="en-US" sz="2800">
                  <a:latin typeface="Times New Roman" pitchFamily="18" charset="0"/>
                </a:rPr>
                <a:t> 用系统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时钟前沿 </a:t>
              </a:r>
              <a:r>
                <a:rPr lang="zh-CN" altLang="en-US" sz="2800">
                  <a:latin typeface="Times New Roman" pitchFamily="18" charset="0"/>
                </a:rPr>
                <a:t>发信号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87397" name="Text Box 5"/>
            <p:cNvSpPr txBox="1">
              <a:spLocks noChangeArrowheads="1"/>
            </p:cNvSpPr>
            <p:nvPr/>
          </p:nvSpPr>
          <p:spPr bwMode="auto">
            <a:xfrm>
              <a:off x="1344" y="1824"/>
              <a:ext cx="45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接收方 </a:t>
              </a:r>
              <a:r>
                <a:rPr lang="zh-CN" altLang="en-US" sz="2800">
                  <a:latin typeface="Times New Roman" pitchFamily="18" charset="0"/>
                </a:rPr>
                <a:t>用系统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时钟后沿 </a:t>
              </a:r>
              <a:r>
                <a:rPr lang="zh-CN" altLang="en-US" sz="2800">
                  <a:latin typeface="Times New Roman" pitchFamily="18" charset="0"/>
                </a:rPr>
                <a:t>判断、识别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3124200" y="423863"/>
            <a:ext cx="4760913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latin typeface="Times New Roman" pitchFamily="18" charset="0"/>
              </a:rPr>
              <a:t>（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同步</a:t>
            </a:r>
            <a:r>
              <a:rPr lang="zh-CN" altLang="en-US" sz="3600">
                <a:latin typeface="Times New Roman" pitchFamily="18" charset="0"/>
              </a:rPr>
              <a:t>、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异步 </a:t>
            </a:r>
            <a:r>
              <a:rPr lang="zh-CN" altLang="en-US" sz="3600">
                <a:latin typeface="Times New Roman" pitchFamily="18" charset="0"/>
              </a:rPr>
              <a:t>结合）</a:t>
            </a:r>
          </a:p>
        </p:txBody>
      </p:sp>
      <p:grpSp>
        <p:nvGrpSpPr>
          <p:cNvPr id="187400" name="Group 8"/>
          <p:cNvGrpSpPr>
            <a:grpSpLocks/>
          </p:cNvGrpSpPr>
          <p:nvPr/>
        </p:nvGrpSpPr>
        <p:grpSpPr bwMode="auto">
          <a:xfrm>
            <a:off x="838200" y="3795713"/>
            <a:ext cx="8229600" cy="1508125"/>
            <a:chOff x="528" y="2391"/>
            <a:chExt cx="5184" cy="950"/>
          </a:xfrm>
        </p:grpSpPr>
        <p:sp>
          <p:nvSpPr>
            <p:cNvPr id="187401" name="Text Box 9"/>
            <p:cNvSpPr txBox="1">
              <a:spLocks noChangeArrowheads="1"/>
            </p:cNvSpPr>
            <p:nvPr/>
          </p:nvSpPr>
          <p:spPr bwMode="auto">
            <a:xfrm>
              <a:off x="528" y="2391"/>
              <a:ext cx="46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异步   </a:t>
              </a:r>
              <a:r>
                <a:rPr lang="zh-CN" altLang="en-US" sz="2800">
                  <a:latin typeface="Times New Roman" pitchFamily="18" charset="0"/>
                </a:rPr>
                <a:t>允许不同速度的模块和谐工作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87402" name="Text Box 10"/>
            <p:cNvSpPr txBox="1">
              <a:spLocks noChangeArrowheads="1"/>
            </p:cNvSpPr>
            <p:nvPr/>
          </p:nvSpPr>
          <p:spPr bwMode="auto">
            <a:xfrm>
              <a:off x="1200" y="2967"/>
              <a:ext cx="45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增加一条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“等待”响应信号</a:t>
              </a:r>
              <a:r>
                <a:rPr lang="zh-CN" altLang="en-US" sz="2800">
                  <a:latin typeface="Times New Roman" pitchFamily="18" charset="0"/>
                </a:rPr>
                <a:t>             </a:t>
              </a:r>
            </a:p>
          </p:txBody>
        </p:sp>
        <p:sp>
          <p:nvSpPr>
            <p:cNvPr id="187403" name="Text Box 11"/>
            <p:cNvSpPr txBox="1">
              <a:spLocks noChangeArrowheads="1"/>
            </p:cNvSpPr>
            <p:nvPr/>
          </p:nvSpPr>
          <p:spPr bwMode="auto">
            <a:xfrm>
              <a:off x="4289" y="2976"/>
              <a:ext cx="10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dirty="0">
                  <a:latin typeface="Times New Roman" pitchFamily="18" charset="0"/>
                </a:rPr>
                <a:t>WAIT</a:t>
              </a:r>
              <a:endParaRPr lang="zh-CN" altLang="en-US" sz="3200" dirty="0">
                <a:latin typeface="Times New Roman" pitchFamily="18" charset="0"/>
              </a:endParaRPr>
            </a:p>
          </p:txBody>
        </p:sp>
        <p:sp>
          <p:nvSpPr>
            <p:cNvPr id="187404" name="Line 12"/>
            <p:cNvSpPr>
              <a:spLocks noChangeShapeType="1"/>
            </p:cNvSpPr>
            <p:nvPr/>
          </p:nvSpPr>
          <p:spPr bwMode="auto">
            <a:xfrm>
              <a:off x="4275" y="301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7406" name="AutoShape 1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739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以输入数据为例的半同步通信时序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830263" y="14478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3200" baseline="-25000">
                <a:latin typeface="Times New Roman" pitchFamily="18" charset="0"/>
              </a:rPr>
              <a:t>1     </a:t>
            </a:r>
            <a:r>
              <a:rPr lang="zh-CN" altLang="en-US" sz="2800">
                <a:latin typeface="Times New Roman" pitchFamily="18" charset="0"/>
              </a:rPr>
              <a:t>主模块发地址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830263" y="2219325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3200" baseline="-25000">
                <a:latin typeface="Times New Roman" pitchFamily="18" charset="0"/>
              </a:rPr>
              <a:t>2     </a:t>
            </a:r>
            <a:r>
              <a:rPr lang="zh-CN" altLang="en-US" sz="2800">
                <a:latin typeface="Times New Roman" pitchFamily="18" charset="0"/>
              </a:rPr>
              <a:t>主模块发命令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912813" y="4572000"/>
            <a:ext cx="9159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0">
                <a:latin typeface="Times New Roman" pitchFamily="18" charset="0"/>
              </a:rPr>
              <a:t>…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830263" y="52578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3200" baseline="-25000">
                <a:latin typeface="Times New Roman" pitchFamily="18" charset="0"/>
              </a:rPr>
              <a:t>3     </a:t>
            </a:r>
            <a:r>
              <a:rPr lang="zh-CN" altLang="en-US" sz="2800">
                <a:latin typeface="Times New Roman" pitchFamily="18" charset="0"/>
              </a:rPr>
              <a:t>从模块提供数据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830263" y="6019800"/>
            <a:ext cx="762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itchFamily="18" charset="0"/>
              </a:rPr>
              <a:t>T</a:t>
            </a:r>
            <a:r>
              <a:rPr lang="en-US" altLang="zh-CN" sz="3200" baseline="-25000">
                <a:latin typeface="Times New Roman" pitchFamily="18" charset="0"/>
              </a:rPr>
              <a:t>4     </a:t>
            </a:r>
            <a:r>
              <a:rPr lang="zh-CN" altLang="en-US" sz="2800">
                <a:latin typeface="Times New Roman" pitchFamily="18" charset="0"/>
              </a:rPr>
              <a:t>从模块撤销数据，主模块撤销命令</a:t>
            </a:r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830263" y="2990850"/>
            <a:ext cx="8466137" cy="579438"/>
            <a:chOff x="523" y="1884"/>
            <a:chExt cx="5333" cy="365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523" y="1884"/>
              <a:ext cx="533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3200" baseline="-25000">
                  <a:solidFill>
                    <a:schemeClr val="folHlink"/>
                  </a:solidFill>
                  <a:latin typeface="Times New Roman" pitchFamily="18" charset="0"/>
                </a:rPr>
                <a:t>w</a:t>
              </a:r>
              <a:r>
                <a:rPr lang="en-US" altLang="zh-CN" sz="3200" baseline="-25000">
                  <a:latin typeface="Times New Roman" pitchFamily="18" charset="0"/>
                </a:rPr>
                <a:t>     </a:t>
              </a:r>
              <a:r>
                <a:rPr lang="zh-CN" altLang="en-US" sz="2800">
                  <a:latin typeface="Times New Roman" pitchFamily="18" charset="0"/>
                </a:rPr>
                <a:t>当             为低电平时，等待一个 </a:t>
              </a:r>
              <a:r>
                <a:rPr lang="en-US" altLang="zh-CN" sz="2800" i="1">
                  <a:latin typeface="Times New Roman" pitchFamily="18" charset="0"/>
                </a:rPr>
                <a:t>T</a:t>
              </a:r>
            </a:p>
          </p:txBody>
        </p:sp>
        <p:grpSp>
          <p:nvGrpSpPr>
            <p:cNvPr id="188426" name="Group 10"/>
            <p:cNvGrpSpPr>
              <a:grpSpLocks/>
            </p:cNvGrpSpPr>
            <p:nvPr/>
          </p:nvGrpSpPr>
          <p:grpSpPr bwMode="auto">
            <a:xfrm>
              <a:off x="1296" y="1920"/>
              <a:ext cx="1066" cy="327"/>
              <a:chOff x="1296" y="1920"/>
              <a:chExt cx="1066" cy="327"/>
            </a:xfrm>
          </p:grpSpPr>
          <p:sp>
            <p:nvSpPr>
              <p:cNvPr id="188427" name="Text Box 1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10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WAIT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88428" name="Line 12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8429" name="Group 13"/>
          <p:cNvGrpSpPr>
            <a:grpSpLocks/>
          </p:cNvGrpSpPr>
          <p:nvPr/>
        </p:nvGrpSpPr>
        <p:grpSpPr bwMode="auto">
          <a:xfrm>
            <a:off x="830263" y="3763963"/>
            <a:ext cx="8466137" cy="579437"/>
            <a:chOff x="523" y="2371"/>
            <a:chExt cx="5333" cy="365"/>
          </a:xfrm>
        </p:grpSpPr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523" y="2371"/>
              <a:ext cx="533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3200" baseline="-25000">
                  <a:solidFill>
                    <a:schemeClr val="folHlink"/>
                  </a:solidFill>
                  <a:latin typeface="Times New Roman" pitchFamily="18" charset="0"/>
                </a:rPr>
                <a:t>w</a:t>
              </a:r>
              <a:r>
                <a:rPr lang="en-US" altLang="zh-CN" sz="3200" baseline="-25000">
                  <a:latin typeface="Times New Roman" pitchFamily="18" charset="0"/>
                </a:rPr>
                <a:t>     </a:t>
              </a:r>
              <a:r>
                <a:rPr lang="zh-CN" altLang="en-US" sz="2800">
                  <a:latin typeface="Times New Roman" pitchFamily="18" charset="0"/>
                </a:rPr>
                <a:t>当             为低电平时，等待一个 </a:t>
              </a:r>
              <a:r>
                <a:rPr lang="en-US" altLang="zh-CN" sz="2800" i="1">
                  <a:latin typeface="Times New Roman" pitchFamily="18" charset="0"/>
                </a:rPr>
                <a:t>T</a:t>
              </a:r>
            </a:p>
          </p:txBody>
        </p:sp>
        <p:grpSp>
          <p:nvGrpSpPr>
            <p:cNvPr id="188431" name="Group 15"/>
            <p:cNvGrpSpPr>
              <a:grpSpLocks/>
            </p:cNvGrpSpPr>
            <p:nvPr/>
          </p:nvGrpSpPr>
          <p:grpSpPr bwMode="auto">
            <a:xfrm>
              <a:off x="1296" y="2400"/>
              <a:ext cx="1066" cy="327"/>
              <a:chOff x="1296" y="2400"/>
              <a:chExt cx="1066" cy="327"/>
            </a:xfrm>
          </p:grpSpPr>
          <p:sp>
            <p:nvSpPr>
              <p:cNvPr id="188432" name="Text Box 16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10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WAIT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188433" name="Line 17"/>
              <p:cNvSpPr>
                <a:spLocks noChangeShapeType="1"/>
              </p:cNvSpPr>
              <p:nvPr/>
            </p:nvSpPr>
            <p:spPr bwMode="auto">
              <a:xfrm>
                <a:off x="1344" y="244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8843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88436" name="AutoShape 2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utoUpdateAnimBg="0"/>
      <p:bldP spid="188420" grpId="0" autoUpdateAnimBg="0"/>
      <p:bldP spid="188421" grpId="0" autoUpdateAnimBg="0"/>
      <p:bldP spid="188422" grpId="0" autoUpdateAnimBg="0"/>
      <p:bldP spid="18842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Freeform 100"/>
          <p:cNvSpPr>
            <a:spLocks/>
          </p:cNvSpPr>
          <p:nvPr/>
        </p:nvSpPr>
        <p:spPr bwMode="auto">
          <a:xfrm>
            <a:off x="6396038" y="3897313"/>
            <a:ext cx="504825" cy="555625"/>
          </a:xfrm>
          <a:custGeom>
            <a:avLst/>
            <a:gdLst>
              <a:gd name="T0" fmla="*/ 0 w 417"/>
              <a:gd name="T1" fmla="*/ 442 h 442"/>
              <a:gd name="T2" fmla="*/ 417 w 417"/>
              <a:gd name="T3" fmla="*/ 442 h 442"/>
              <a:gd name="T4" fmla="*/ 417 w 417"/>
              <a:gd name="T5" fmla="*/ 0 h 442"/>
              <a:gd name="T6" fmla="*/ 0 w 417"/>
              <a:gd name="T7" fmla="*/ 442 h 442"/>
              <a:gd name="T8" fmla="*/ 0 60000 65536"/>
              <a:gd name="T9" fmla="*/ 0 60000 65536"/>
              <a:gd name="T10" fmla="*/ 0 60000 65536"/>
              <a:gd name="T11" fmla="*/ 0 60000 65536"/>
              <a:gd name="T12" fmla="*/ 0 w 417"/>
              <a:gd name="T13" fmla="*/ 0 h 442"/>
              <a:gd name="T14" fmla="*/ 417 w 417"/>
              <a:gd name="T15" fmla="*/ 442 h 4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7" h="442">
                <a:moveTo>
                  <a:pt x="0" y="442"/>
                </a:moveTo>
                <a:lnTo>
                  <a:pt x="417" y="442"/>
                </a:lnTo>
                <a:lnTo>
                  <a:pt x="417" y="0"/>
                </a:lnTo>
                <a:lnTo>
                  <a:pt x="0" y="442"/>
                </a:lnTo>
                <a:close/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189443" name="Group 3"/>
          <p:cNvGrpSpPr>
            <a:grpSpLocks/>
          </p:cNvGrpSpPr>
          <p:nvPr/>
        </p:nvGrpSpPr>
        <p:grpSpPr bwMode="auto">
          <a:xfrm>
            <a:off x="-53975" y="3786188"/>
            <a:ext cx="9197975" cy="763587"/>
            <a:chOff x="-34" y="2385"/>
            <a:chExt cx="5794" cy="481"/>
          </a:xfrm>
        </p:grpSpPr>
        <p:grpSp>
          <p:nvGrpSpPr>
            <p:cNvPr id="189444" name="Group 4"/>
            <p:cNvGrpSpPr>
              <a:grpSpLocks/>
            </p:cNvGrpSpPr>
            <p:nvPr/>
          </p:nvGrpSpPr>
          <p:grpSpPr bwMode="auto">
            <a:xfrm>
              <a:off x="396" y="2405"/>
              <a:ext cx="5364" cy="461"/>
              <a:chOff x="396" y="2405"/>
              <a:chExt cx="5364" cy="461"/>
            </a:xfrm>
          </p:grpSpPr>
          <p:grpSp>
            <p:nvGrpSpPr>
              <p:cNvPr id="189445" name="Group 5"/>
              <p:cNvGrpSpPr>
                <a:grpSpLocks/>
              </p:cNvGrpSpPr>
              <p:nvPr/>
            </p:nvGrpSpPr>
            <p:grpSpPr bwMode="auto">
              <a:xfrm>
                <a:off x="396" y="2405"/>
                <a:ext cx="982" cy="461"/>
                <a:chOff x="396" y="2405"/>
                <a:chExt cx="982" cy="461"/>
              </a:xfrm>
            </p:grpSpPr>
            <p:sp>
              <p:nvSpPr>
                <p:cNvPr id="189446" name="Freeform 43"/>
                <p:cNvSpPr>
                  <a:spLocks/>
                </p:cNvSpPr>
                <p:nvPr/>
              </p:nvSpPr>
              <p:spPr bwMode="auto">
                <a:xfrm>
                  <a:off x="396" y="2475"/>
                  <a:ext cx="827" cy="0"/>
                </a:xfrm>
                <a:custGeom>
                  <a:avLst/>
                  <a:gdLst>
                    <a:gd name="T0" fmla="*/ 0 w 1174"/>
                    <a:gd name="T1" fmla="*/ 1 h 1"/>
                    <a:gd name="T2" fmla="*/ 1174 w 1174"/>
                    <a:gd name="T3" fmla="*/ 0 h 1"/>
                    <a:gd name="T4" fmla="*/ 0 60000 65536"/>
                    <a:gd name="T5" fmla="*/ 0 60000 65536"/>
                    <a:gd name="T6" fmla="*/ 0 w 1174"/>
                    <a:gd name="T7" fmla="*/ 0 h 1"/>
                    <a:gd name="T8" fmla="*/ 1174 w 1174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4" h="1">
                      <a:moveTo>
                        <a:pt x="0" y="1"/>
                      </a:moveTo>
                      <a:lnTo>
                        <a:pt x="1174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89447" name="Line 44"/>
                <p:cNvSpPr>
                  <a:spLocks noChangeShapeType="1"/>
                </p:cNvSpPr>
                <p:nvPr/>
              </p:nvSpPr>
              <p:spPr bwMode="auto">
                <a:xfrm rot="8100000">
                  <a:off x="1378" y="2405"/>
                  <a:ext cx="0" cy="46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89448" name="Line 46"/>
              <p:cNvSpPr>
                <a:spLocks noChangeShapeType="1"/>
              </p:cNvSpPr>
              <p:nvPr/>
            </p:nvSpPr>
            <p:spPr bwMode="auto">
              <a:xfrm>
                <a:off x="1530" y="2788"/>
                <a:ext cx="2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89449" name="组合 252"/>
              <p:cNvGrpSpPr>
                <a:grpSpLocks/>
              </p:cNvGrpSpPr>
              <p:nvPr/>
            </p:nvGrpSpPr>
            <p:grpSpPr bwMode="auto">
              <a:xfrm>
                <a:off x="3978" y="2476"/>
                <a:ext cx="1782" cy="156"/>
                <a:chOff x="6314895" y="3930745"/>
                <a:chExt cx="2829137" cy="247648"/>
              </a:xfrm>
            </p:grpSpPr>
            <p:sp>
              <p:nvSpPr>
                <p:cNvPr id="189450" name="Line 45"/>
                <p:cNvSpPr>
                  <a:spLocks noChangeShapeType="1"/>
                </p:cNvSpPr>
                <p:nvPr/>
              </p:nvSpPr>
              <p:spPr bwMode="auto">
                <a:xfrm rot="2700000">
                  <a:off x="6674895" y="3818393"/>
                  <a:ext cx="0" cy="720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9451" name="Line 47"/>
                <p:cNvSpPr>
                  <a:spLocks noChangeShapeType="1"/>
                </p:cNvSpPr>
                <p:nvPr/>
              </p:nvSpPr>
              <p:spPr bwMode="auto">
                <a:xfrm>
                  <a:off x="6912032" y="3930745"/>
                  <a:ext cx="2232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9452" name="Group 12"/>
            <p:cNvGrpSpPr>
              <a:grpSpLocks/>
            </p:cNvGrpSpPr>
            <p:nvPr/>
          </p:nvGrpSpPr>
          <p:grpSpPr bwMode="auto">
            <a:xfrm>
              <a:off x="-34" y="2385"/>
              <a:ext cx="439" cy="468"/>
              <a:chOff x="-34" y="2385"/>
              <a:chExt cx="439" cy="468"/>
            </a:xfrm>
          </p:grpSpPr>
          <p:sp>
            <p:nvSpPr>
              <p:cNvPr id="189453" name="Text Box 35"/>
              <p:cNvSpPr txBox="1">
                <a:spLocks noChangeArrowheads="1"/>
              </p:cNvSpPr>
              <p:nvPr/>
            </p:nvSpPr>
            <p:spPr bwMode="auto">
              <a:xfrm>
                <a:off x="-34" y="2385"/>
                <a:ext cx="4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latin typeface="Times New Roman" pitchFamily="18" charset="0"/>
                  </a:rPr>
                  <a:t>读</a:t>
                </a:r>
              </a:p>
            </p:txBody>
          </p:sp>
          <p:sp>
            <p:nvSpPr>
              <p:cNvPr id="189454" name="Text Box 35"/>
              <p:cNvSpPr txBox="1">
                <a:spLocks noChangeArrowheads="1"/>
              </p:cNvSpPr>
              <p:nvPr/>
            </p:nvSpPr>
            <p:spPr bwMode="auto">
              <a:xfrm>
                <a:off x="-34" y="2565"/>
                <a:ext cx="43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0"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latin typeface="Times New Roman" pitchFamily="18" charset="0"/>
                  </a:rPr>
                  <a:t>命令</a:t>
                </a:r>
              </a:p>
            </p:txBody>
          </p:sp>
        </p:grpSp>
      </p:grpSp>
      <p:grpSp>
        <p:nvGrpSpPr>
          <p:cNvPr id="189455" name="Group 15"/>
          <p:cNvGrpSpPr>
            <a:grpSpLocks/>
          </p:cNvGrpSpPr>
          <p:nvPr/>
        </p:nvGrpSpPr>
        <p:grpSpPr bwMode="auto">
          <a:xfrm>
            <a:off x="17463" y="4714875"/>
            <a:ext cx="9070975" cy="730250"/>
            <a:chOff x="11" y="2970"/>
            <a:chExt cx="5714" cy="460"/>
          </a:xfrm>
        </p:grpSpPr>
        <p:grpSp>
          <p:nvGrpSpPr>
            <p:cNvPr id="189456" name="Group 16"/>
            <p:cNvGrpSpPr>
              <a:grpSpLocks/>
            </p:cNvGrpSpPr>
            <p:nvPr/>
          </p:nvGrpSpPr>
          <p:grpSpPr bwMode="auto">
            <a:xfrm>
              <a:off x="11" y="3093"/>
              <a:ext cx="484" cy="213"/>
              <a:chOff x="11" y="3093"/>
              <a:chExt cx="484" cy="213"/>
            </a:xfrm>
          </p:grpSpPr>
          <p:sp>
            <p:nvSpPr>
              <p:cNvPr id="189457" name="Text Box 35"/>
              <p:cNvSpPr txBox="1">
                <a:spLocks noChangeArrowheads="1"/>
              </p:cNvSpPr>
              <p:nvPr/>
            </p:nvSpPr>
            <p:spPr bwMode="auto">
              <a:xfrm>
                <a:off x="11" y="3093"/>
                <a:ext cx="48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WAIT</a:t>
                </a:r>
                <a:endParaRPr lang="zh-CN" altLang="en-US" sz="1600">
                  <a:latin typeface="Times New Roman" pitchFamily="18" charset="0"/>
                </a:endParaRPr>
              </a:p>
            </p:txBody>
          </p:sp>
          <p:cxnSp>
            <p:nvCxnSpPr>
              <p:cNvPr id="189458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11" y="3105"/>
                <a:ext cx="35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89459" name="Freeform 43"/>
            <p:cNvSpPr>
              <a:spLocks/>
            </p:cNvSpPr>
            <p:nvPr/>
          </p:nvSpPr>
          <p:spPr bwMode="auto">
            <a:xfrm>
              <a:off x="396" y="3040"/>
              <a:ext cx="1542" cy="0"/>
            </a:xfrm>
            <a:custGeom>
              <a:avLst/>
              <a:gdLst>
                <a:gd name="T0" fmla="*/ 0 w 1174"/>
                <a:gd name="T1" fmla="*/ 1 h 1"/>
                <a:gd name="T2" fmla="*/ 1174 w 1174"/>
                <a:gd name="T3" fmla="*/ 0 h 1"/>
                <a:gd name="T4" fmla="*/ 0 60000 65536"/>
                <a:gd name="T5" fmla="*/ 0 60000 65536"/>
                <a:gd name="T6" fmla="*/ 0 w 1174"/>
                <a:gd name="T7" fmla="*/ 0 h 1"/>
                <a:gd name="T8" fmla="*/ 1174 w 11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4" h="1">
                  <a:moveTo>
                    <a:pt x="0" y="1"/>
                  </a:moveTo>
                  <a:lnTo>
                    <a:pt x="117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89460" name="Line 44"/>
            <p:cNvSpPr>
              <a:spLocks noChangeShapeType="1"/>
            </p:cNvSpPr>
            <p:nvPr/>
          </p:nvSpPr>
          <p:spPr bwMode="auto">
            <a:xfrm rot="8100000">
              <a:off x="2097" y="2970"/>
              <a:ext cx="0" cy="4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461" name="Line 46"/>
            <p:cNvSpPr>
              <a:spLocks noChangeShapeType="1"/>
            </p:cNvSpPr>
            <p:nvPr/>
          </p:nvSpPr>
          <p:spPr bwMode="auto">
            <a:xfrm>
              <a:off x="2253" y="3352"/>
              <a:ext cx="10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462" name="Line 45"/>
            <p:cNvSpPr>
              <a:spLocks noChangeShapeType="1"/>
            </p:cNvSpPr>
            <p:nvPr/>
          </p:nvSpPr>
          <p:spPr bwMode="auto">
            <a:xfrm rot="2700000">
              <a:off x="3467" y="2969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463" name="Line 47"/>
            <p:cNvSpPr>
              <a:spLocks noChangeShapeType="1"/>
            </p:cNvSpPr>
            <p:nvPr/>
          </p:nvSpPr>
          <p:spPr bwMode="auto">
            <a:xfrm>
              <a:off x="3616" y="3041"/>
              <a:ext cx="2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" name="组合 381"/>
          <p:cNvGrpSpPr>
            <a:grpSpLocks/>
          </p:cNvGrpSpPr>
          <p:nvPr/>
        </p:nvGrpSpPr>
        <p:grpSpPr bwMode="auto">
          <a:xfrm>
            <a:off x="0" y="3071813"/>
            <a:ext cx="9120188" cy="500062"/>
            <a:chOff x="-32" y="3071810"/>
            <a:chExt cx="9119767" cy="500066"/>
          </a:xfrm>
        </p:grpSpPr>
        <p:sp>
          <p:nvSpPr>
            <p:cNvPr id="189465" name="Freeform 37"/>
            <p:cNvSpPr>
              <a:spLocks/>
            </p:cNvSpPr>
            <p:nvPr/>
          </p:nvSpPr>
          <p:spPr bwMode="auto">
            <a:xfrm>
              <a:off x="1067574" y="3129856"/>
              <a:ext cx="6953050" cy="442020"/>
            </a:xfrm>
            <a:custGeom>
              <a:avLst/>
              <a:gdLst>
                <a:gd name="T0" fmla="*/ 170 w 3857"/>
                <a:gd name="T1" fmla="*/ 0 h 343"/>
                <a:gd name="T2" fmla="*/ 0 w 3857"/>
                <a:gd name="T3" fmla="*/ 170 h 343"/>
                <a:gd name="T4" fmla="*/ 173 w 3857"/>
                <a:gd name="T5" fmla="*/ 342 h 343"/>
                <a:gd name="T6" fmla="*/ 1343 w 3857"/>
                <a:gd name="T7" fmla="*/ 343 h 343"/>
                <a:gd name="T8" fmla="*/ 3686 w 3857"/>
                <a:gd name="T9" fmla="*/ 342 h 343"/>
                <a:gd name="T10" fmla="*/ 3857 w 3857"/>
                <a:gd name="T11" fmla="*/ 171 h 343"/>
                <a:gd name="T12" fmla="*/ 3686 w 3857"/>
                <a:gd name="T13" fmla="*/ 0 h 343"/>
                <a:gd name="T14" fmla="*/ 170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57"/>
                <a:gd name="T25" fmla="*/ 0 h 343"/>
                <a:gd name="T26" fmla="*/ 3857 w 3857"/>
                <a:gd name="T27" fmla="*/ 343 h 3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89466" name="Line 38"/>
            <p:cNvSpPr>
              <a:spLocks noChangeShapeType="1"/>
            </p:cNvSpPr>
            <p:nvPr/>
          </p:nvSpPr>
          <p:spPr bwMode="auto">
            <a:xfrm flipH="1">
              <a:off x="602966" y="3351600"/>
              <a:ext cx="486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467" name="Line 39"/>
            <p:cNvSpPr>
              <a:spLocks noChangeShapeType="1"/>
            </p:cNvSpPr>
            <p:nvPr/>
          </p:nvSpPr>
          <p:spPr bwMode="auto">
            <a:xfrm>
              <a:off x="8039715" y="3348000"/>
              <a:ext cx="10800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468" name="Text Box 35"/>
            <p:cNvSpPr txBox="1">
              <a:spLocks noChangeArrowheads="1"/>
            </p:cNvSpPr>
            <p:nvPr/>
          </p:nvSpPr>
          <p:spPr bwMode="auto">
            <a:xfrm>
              <a:off x="-32" y="3071810"/>
              <a:ext cx="696880" cy="457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地址</a:t>
              </a:r>
            </a:p>
          </p:txBody>
        </p:sp>
      </p:grpSp>
      <p:grpSp>
        <p:nvGrpSpPr>
          <p:cNvPr id="3" name="组合 399"/>
          <p:cNvGrpSpPr>
            <a:grpSpLocks/>
          </p:cNvGrpSpPr>
          <p:nvPr/>
        </p:nvGrpSpPr>
        <p:grpSpPr bwMode="auto">
          <a:xfrm>
            <a:off x="-36513" y="5786438"/>
            <a:ext cx="9144001" cy="561975"/>
            <a:chOff x="-54031" y="5786454"/>
            <a:chExt cx="9144047" cy="561972"/>
          </a:xfrm>
        </p:grpSpPr>
        <p:sp>
          <p:nvSpPr>
            <p:cNvPr id="189470" name="Text Box 35"/>
            <p:cNvSpPr txBox="1">
              <a:spLocks noChangeArrowheads="1"/>
            </p:cNvSpPr>
            <p:nvPr/>
          </p:nvSpPr>
          <p:spPr bwMode="auto">
            <a:xfrm>
              <a:off x="-54031" y="5786454"/>
              <a:ext cx="696916" cy="457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数据</a:t>
              </a:r>
            </a:p>
          </p:txBody>
        </p:sp>
        <p:grpSp>
          <p:nvGrpSpPr>
            <p:cNvPr id="189471" name="组合 395"/>
            <p:cNvGrpSpPr>
              <a:grpSpLocks/>
            </p:cNvGrpSpPr>
            <p:nvPr/>
          </p:nvGrpSpPr>
          <p:grpSpPr bwMode="auto">
            <a:xfrm>
              <a:off x="642909" y="5819788"/>
              <a:ext cx="8447107" cy="528638"/>
              <a:chOff x="642909" y="5819788"/>
              <a:chExt cx="8447107" cy="528638"/>
            </a:xfrm>
          </p:grpSpPr>
          <p:sp>
            <p:nvSpPr>
              <p:cNvPr id="189472" name="Line 50"/>
              <p:cNvSpPr>
                <a:spLocks noChangeShapeType="1"/>
              </p:cNvSpPr>
              <p:nvPr/>
            </p:nvSpPr>
            <p:spPr bwMode="auto">
              <a:xfrm>
                <a:off x="642909" y="6048388"/>
                <a:ext cx="48960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473" name="Line 51"/>
              <p:cNvSpPr>
                <a:spLocks noChangeShapeType="1"/>
              </p:cNvSpPr>
              <p:nvPr/>
            </p:nvSpPr>
            <p:spPr bwMode="auto">
              <a:xfrm>
                <a:off x="6858016" y="6046801"/>
                <a:ext cx="223200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474" name="Freeform 52"/>
              <p:cNvSpPr>
                <a:spLocks/>
              </p:cNvSpPr>
              <p:nvPr/>
            </p:nvSpPr>
            <p:spPr bwMode="auto">
              <a:xfrm>
                <a:off x="5500692" y="5819788"/>
                <a:ext cx="1357324" cy="528638"/>
              </a:xfrm>
              <a:custGeom>
                <a:avLst/>
                <a:gdLst>
                  <a:gd name="T0" fmla="*/ 0 w 1056"/>
                  <a:gd name="T1" fmla="*/ 144 h 333"/>
                  <a:gd name="T2" fmla="*/ 144 w 1056"/>
                  <a:gd name="T3" fmla="*/ 0 h 333"/>
                  <a:gd name="T4" fmla="*/ 912 w 1056"/>
                  <a:gd name="T5" fmla="*/ 0 h 333"/>
                  <a:gd name="T6" fmla="*/ 1056 w 1056"/>
                  <a:gd name="T7" fmla="*/ 144 h 333"/>
                  <a:gd name="T8" fmla="*/ 880 w 1056"/>
                  <a:gd name="T9" fmla="*/ 333 h 333"/>
                  <a:gd name="T10" fmla="*/ 170 w 1056"/>
                  <a:gd name="T11" fmla="*/ 333 h 333"/>
                  <a:gd name="T12" fmla="*/ 0 w 1056"/>
                  <a:gd name="T13" fmla="*/ 144 h 3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56"/>
                  <a:gd name="T22" fmla="*/ 0 h 333"/>
                  <a:gd name="T23" fmla="*/ 1056 w 1056"/>
                  <a:gd name="T24" fmla="*/ 333 h 3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56" h="333">
                    <a:moveTo>
                      <a:pt x="0" y="144"/>
                    </a:moveTo>
                    <a:lnTo>
                      <a:pt x="144" y="0"/>
                    </a:lnTo>
                    <a:lnTo>
                      <a:pt x="912" y="0"/>
                    </a:lnTo>
                    <a:lnTo>
                      <a:pt x="1056" y="144"/>
                    </a:lnTo>
                    <a:lnTo>
                      <a:pt x="880" y="333"/>
                    </a:lnTo>
                    <a:lnTo>
                      <a:pt x="170" y="333"/>
                    </a:lnTo>
                    <a:lnTo>
                      <a:pt x="0" y="144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110717" name="Rectangle 1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3.5</a:t>
            </a:r>
          </a:p>
        </p:txBody>
      </p:sp>
      <p:grpSp>
        <p:nvGrpSpPr>
          <p:cNvPr id="189476" name="Group 36"/>
          <p:cNvGrpSpPr>
            <a:grpSpLocks/>
          </p:cNvGrpSpPr>
          <p:nvPr/>
        </p:nvGrpSpPr>
        <p:grpSpPr bwMode="auto">
          <a:xfrm>
            <a:off x="0" y="1412875"/>
            <a:ext cx="9104313" cy="1466850"/>
            <a:chOff x="0" y="890"/>
            <a:chExt cx="5735" cy="924"/>
          </a:xfrm>
        </p:grpSpPr>
        <p:sp>
          <p:nvSpPr>
            <p:cNvPr id="189477" name="Text Box 35"/>
            <p:cNvSpPr txBox="1">
              <a:spLocks noChangeArrowheads="1"/>
            </p:cNvSpPr>
            <p:nvPr/>
          </p:nvSpPr>
          <p:spPr bwMode="auto">
            <a:xfrm>
              <a:off x="0" y="1419"/>
              <a:ext cx="4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时钟</a:t>
              </a:r>
            </a:p>
          </p:txBody>
        </p:sp>
        <p:grpSp>
          <p:nvGrpSpPr>
            <p:cNvPr id="189478" name="Group 38"/>
            <p:cNvGrpSpPr>
              <a:grpSpLocks/>
            </p:cNvGrpSpPr>
            <p:nvPr/>
          </p:nvGrpSpPr>
          <p:grpSpPr bwMode="auto">
            <a:xfrm>
              <a:off x="377" y="890"/>
              <a:ext cx="5358" cy="924"/>
              <a:chOff x="377" y="890"/>
              <a:chExt cx="5358" cy="924"/>
            </a:xfrm>
          </p:grpSpPr>
          <p:sp>
            <p:nvSpPr>
              <p:cNvPr id="189479" name="Rectangle 10"/>
              <p:cNvSpPr>
                <a:spLocks noChangeArrowheads="1"/>
              </p:cNvSpPr>
              <p:nvPr/>
            </p:nvSpPr>
            <p:spPr bwMode="auto">
              <a:xfrm>
                <a:off x="1923" y="995"/>
                <a:ext cx="1040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89480" name="Line 11"/>
              <p:cNvSpPr>
                <a:spLocks noChangeShapeType="1"/>
              </p:cNvSpPr>
              <p:nvPr/>
            </p:nvSpPr>
            <p:spPr bwMode="auto">
              <a:xfrm>
                <a:off x="5038" y="995"/>
                <a:ext cx="0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481" name="Rectangle 12"/>
              <p:cNvSpPr>
                <a:spLocks noChangeArrowheads="1"/>
              </p:cNvSpPr>
              <p:nvPr/>
            </p:nvSpPr>
            <p:spPr bwMode="auto">
              <a:xfrm>
                <a:off x="2160" y="890"/>
                <a:ext cx="14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000">
                    <a:solidFill>
                      <a:schemeClr val="folHlink"/>
                    </a:solidFill>
                  </a:rPr>
                  <a:t>总线传输周期</a:t>
                </a:r>
                <a:endParaRPr lang="zh-CN" altLang="en-US" sz="3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9482" name="Freeform 14"/>
              <p:cNvSpPr>
                <a:spLocks/>
              </p:cNvSpPr>
              <p:nvPr/>
            </p:nvSpPr>
            <p:spPr bwMode="auto">
              <a:xfrm>
                <a:off x="853" y="1268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89483" name="Freeform 15"/>
              <p:cNvSpPr>
                <a:spLocks/>
              </p:cNvSpPr>
              <p:nvPr/>
            </p:nvSpPr>
            <p:spPr bwMode="auto">
              <a:xfrm>
                <a:off x="2243" y="1268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89484" name="Freeform 16"/>
              <p:cNvSpPr>
                <a:spLocks/>
              </p:cNvSpPr>
              <p:nvPr/>
            </p:nvSpPr>
            <p:spPr bwMode="auto">
              <a:xfrm>
                <a:off x="2938" y="1268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cxnSp>
            <p:nvCxnSpPr>
              <p:cNvPr id="189485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377" y="1580"/>
                <a:ext cx="47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89486" name="Freeform 18"/>
              <p:cNvSpPr>
                <a:spLocks/>
              </p:cNvSpPr>
              <p:nvPr/>
            </p:nvSpPr>
            <p:spPr bwMode="auto">
              <a:xfrm>
                <a:off x="3645" y="1268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89487" name="Freeform 19"/>
              <p:cNvSpPr>
                <a:spLocks/>
              </p:cNvSpPr>
              <p:nvPr/>
            </p:nvSpPr>
            <p:spPr bwMode="auto">
              <a:xfrm>
                <a:off x="1548" y="1268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89488" name="Line 23"/>
              <p:cNvSpPr>
                <a:spLocks noChangeShapeType="1"/>
              </p:cNvSpPr>
              <p:nvPr/>
            </p:nvSpPr>
            <p:spPr bwMode="auto">
              <a:xfrm>
                <a:off x="853" y="1073"/>
                <a:ext cx="1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489" name="Line 24"/>
              <p:cNvSpPr>
                <a:spLocks noChangeShapeType="1"/>
              </p:cNvSpPr>
              <p:nvPr/>
            </p:nvSpPr>
            <p:spPr bwMode="auto">
              <a:xfrm>
                <a:off x="852" y="995"/>
                <a:ext cx="1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490" name="Line 25"/>
              <p:cNvSpPr>
                <a:spLocks noChangeShapeType="1"/>
              </p:cNvSpPr>
              <p:nvPr/>
            </p:nvSpPr>
            <p:spPr bwMode="auto">
              <a:xfrm>
                <a:off x="3787" y="1073"/>
                <a:ext cx="12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491" name="Freeform 16"/>
              <p:cNvSpPr>
                <a:spLocks/>
              </p:cNvSpPr>
              <p:nvPr/>
            </p:nvSpPr>
            <p:spPr bwMode="auto">
              <a:xfrm>
                <a:off x="5040" y="1260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89492" name="Freeform 16"/>
              <p:cNvSpPr>
                <a:spLocks/>
              </p:cNvSpPr>
              <p:nvPr/>
            </p:nvSpPr>
            <p:spPr bwMode="auto">
              <a:xfrm>
                <a:off x="4345" y="1263"/>
                <a:ext cx="695" cy="312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grpSp>
            <p:nvGrpSpPr>
              <p:cNvPr id="189493" name="组合 196"/>
              <p:cNvGrpSpPr>
                <a:grpSpLocks/>
              </p:cNvGrpSpPr>
              <p:nvPr/>
            </p:nvGrpSpPr>
            <p:grpSpPr bwMode="auto">
              <a:xfrm>
                <a:off x="853" y="1612"/>
                <a:ext cx="1398" cy="202"/>
                <a:chOff x="1353926" y="2559582"/>
                <a:chExt cx="2219530" cy="320486"/>
              </a:xfrm>
            </p:grpSpPr>
            <p:sp>
              <p:nvSpPr>
                <p:cNvPr id="189494" name="Rectangle 6"/>
                <p:cNvSpPr>
                  <a:spLocks noChangeArrowheads="1"/>
                </p:cNvSpPr>
                <p:nvPr/>
              </p:nvSpPr>
              <p:spPr bwMode="auto">
                <a:xfrm>
                  <a:off x="1839746" y="2559582"/>
                  <a:ext cx="252436" cy="320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1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1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89495" name="Rectangle 20"/>
                <p:cNvSpPr>
                  <a:spLocks noChangeArrowheads="1"/>
                </p:cNvSpPr>
                <p:nvPr/>
              </p:nvSpPr>
              <p:spPr bwMode="auto">
                <a:xfrm>
                  <a:off x="2903469" y="2559582"/>
                  <a:ext cx="252436" cy="3204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1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1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89496" name="Line 26"/>
                <p:cNvSpPr>
                  <a:spLocks noChangeShapeType="1"/>
                </p:cNvSpPr>
                <p:nvPr/>
              </p:nvSpPr>
              <p:spPr bwMode="auto">
                <a:xfrm>
                  <a:off x="205086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9497" name="Line 28"/>
                <p:cNvSpPr>
                  <a:spLocks noChangeShapeType="1"/>
                </p:cNvSpPr>
                <p:nvPr/>
              </p:nvSpPr>
              <p:spPr bwMode="auto">
                <a:xfrm>
                  <a:off x="315435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9498" name="Line 31"/>
                <p:cNvSpPr>
                  <a:spLocks noChangeShapeType="1"/>
                </p:cNvSpPr>
                <p:nvPr/>
              </p:nvSpPr>
              <p:spPr bwMode="auto">
                <a:xfrm>
                  <a:off x="135392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9499" name="Line 32"/>
                <p:cNvSpPr>
                  <a:spLocks noChangeShapeType="1"/>
                </p:cNvSpPr>
                <p:nvPr/>
              </p:nvSpPr>
              <p:spPr bwMode="auto">
                <a:xfrm>
                  <a:off x="245741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cxnSp>
              <p:nvCxnSpPr>
                <p:cNvPr id="189500" name="直接连接符 19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232084" y="2697744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9501" name="直接连接符 19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36400" y="269640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89502" name="直接连接符 19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46662" y="269695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89503" name="Rectangle 6"/>
              <p:cNvSpPr>
                <a:spLocks noChangeArrowheads="1"/>
              </p:cNvSpPr>
              <p:nvPr/>
            </p:nvSpPr>
            <p:spPr bwMode="auto">
              <a:xfrm>
                <a:off x="2555" y="1612"/>
                <a:ext cx="207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W</a:t>
                </a:r>
              </a:p>
            </p:txBody>
          </p:sp>
          <p:sp>
            <p:nvSpPr>
              <p:cNvPr id="189504" name="Rectangle 20"/>
              <p:cNvSpPr>
                <a:spLocks noChangeArrowheads="1"/>
              </p:cNvSpPr>
              <p:nvPr/>
            </p:nvSpPr>
            <p:spPr bwMode="auto">
              <a:xfrm>
                <a:off x="3226" y="1612"/>
                <a:ext cx="207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W</a:t>
                </a:r>
              </a:p>
            </p:txBody>
          </p:sp>
          <p:sp>
            <p:nvSpPr>
              <p:cNvPr id="189505" name="Line 26"/>
              <p:cNvSpPr>
                <a:spLocks noChangeShapeType="1"/>
              </p:cNvSpPr>
              <p:nvPr/>
            </p:nvSpPr>
            <p:spPr bwMode="auto">
              <a:xfrm>
                <a:off x="2689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06" name="Line 28"/>
              <p:cNvSpPr>
                <a:spLocks noChangeShapeType="1"/>
              </p:cNvSpPr>
              <p:nvPr/>
            </p:nvSpPr>
            <p:spPr bwMode="auto">
              <a:xfrm>
                <a:off x="3384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07" name="Line 31"/>
              <p:cNvSpPr>
                <a:spLocks noChangeShapeType="1"/>
              </p:cNvSpPr>
              <p:nvPr/>
            </p:nvSpPr>
            <p:spPr bwMode="auto">
              <a:xfrm>
                <a:off x="2250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08" name="Line 32"/>
              <p:cNvSpPr>
                <a:spLocks noChangeShapeType="1"/>
              </p:cNvSpPr>
              <p:nvPr/>
            </p:nvSpPr>
            <p:spPr bwMode="auto">
              <a:xfrm>
                <a:off x="2945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189509" name="直接连接符 205"/>
              <p:cNvCxnSpPr>
                <a:cxnSpLocks noChangeShapeType="1"/>
              </p:cNvCxnSpPr>
              <p:nvPr/>
            </p:nvCxnSpPr>
            <p:spPr bwMode="auto">
              <a:xfrm rot="5400000">
                <a:off x="2173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89510" name="直接连接符 206"/>
              <p:cNvCxnSpPr>
                <a:cxnSpLocks noChangeShapeType="1"/>
              </p:cNvCxnSpPr>
              <p:nvPr/>
            </p:nvCxnSpPr>
            <p:spPr bwMode="auto">
              <a:xfrm rot="5400000">
                <a:off x="2869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89511" name="直接连接符 207"/>
              <p:cNvCxnSpPr>
                <a:cxnSpLocks noChangeShapeType="1"/>
              </p:cNvCxnSpPr>
              <p:nvPr/>
            </p:nvCxnSpPr>
            <p:spPr bwMode="auto">
              <a:xfrm rot="5400000">
                <a:off x="3568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89512" name="Rectangle 6"/>
              <p:cNvSpPr>
                <a:spLocks noChangeArrowheads="1"/>
              </p:cNvSpPr>
              <p:nvPr/>
            </p:nvSpPr>
            <p:spPr bwMode="auto">
              <a:xfrm>
                <a:off x="3947" y="1612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89513" name="Rectangle 20"/>
              <p:cNvSpPr>
                <a:spLocks noChangeArrowheads="1"/>
              </p:cNvSpPr>
              <p:nvPr/>
            </p:nvSpPr>
            <p:spPr bwMode="auto">
              <a:xfrm>
                <a:off x="4618" y="1612"/>
                <a:ext cx="159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1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189514" name="Line 26"/>
              <p:cNvSpPr>
                <a:spLocks noChangeShapeType="1"/>
              </p:cNvSpPr>
              <p:nvPr/>
            </p:nvSpPr>
            <p:spPr bwMode="auto">
              <a:xfrm>
                <a:off x="4081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15" name="Line 28"/>
              <p:cNvSpPr>
                <a:spLocks noChangeShapeType="1"/>
              </p:cNvSpPr>
              <p:nvPr/>
            </p:nvSpPr>
            <p:spPr bwMode="auto">
              <a:xfrm>
                <a:off x="4776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16" name="Line 31"/>
              <p:cNvSpPr>
                <a:spLocks noChangeShapeType="1"/>
              </p:cNvSpPr>
              <p:nvPr/>
            </p:nvSpPr>
            <p:spPr bwMode="auto">
              <a:xfrm>
                <a:off x="3642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17" name="Line 32"/>
              <p:cNvSpPr>
                <a:spLocks noChangeShapeType="1"/>
              </p:cNvSpPr>
              <p:nvPr/>
            </p:nvSpPr>
            <p:spPr bwMode="auto">
              <a:xfrm>
                <a:off x="4337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189518" name="直接连接符 215"/>
              <p:cNvCxnSpPr>
                <a:cxnSpLocks noChangeShapeType="1"/>
              </p:cNvCxnSpPr>
              <p:nvPr/>
            </p:nvCxnSpPr>
            <p:spPr bwMode="auto">
              <a:xfrm rot="5400000">
                <a:off x="3565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89519" name="直接连接符 216"/>
              <p:cNvCxnSpPr>
                <a:cxnSpLocks noChangeShapeType="1"/>
              </p:cNvCxnSpPr>
              <p:nvPr/>
            </p:nvCxnSpPr>
            <p:spPr bwMode="auto">
              <a:xfrm rot="5400000">
                <a:off x="4260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89520" name="直接连接符 217"/>
              <p:cNvCxnSpPr>
                <a:cxnSpLocks noChangeShapeType="1"/>
              </p:cNvCxnSpPr>
              <p:nvPr/>
            </p:nvCxnSpPr>
            <p:spPr bwMode="auto">
              <a:xfrm rot="5400000">
                <a:off x="4960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5" name="组合 380"/>
          <p:cNvGrpSpPr>
            <a:grpSpLocks/>
          </p:cNvGrpSpPr>
          <p:nvPr/>
        </p:nvGrpSpPr>
        <p:grpSpPr bwMode="auto">
          <a:xfrm>
            <a:off x="598488" y="3121025"/>
            <a:ext cx="785812" cy="3236913"/>
            <a:chOff x="598906" y="3121200"/>
            <a:chExt cx="785873" cy="3236758"/>
          </a:xfrm>
        </p:grpSpPr>
        <p:sp>
          <p:nvSpPr>
            <p:cNvPr id="189522" name="Rectangle 55"/>
            <p:cNvSpPr>
              <a:spLocks noChangeArrowheads="1"/>
            </p:cNvSpPr>
            <p:nvPr/>
          </p:nvSpPr>
          <p:spPr bwMode="auto">
            <a:xfrm>
              <a:off x="598906" y="3933924"/>
              <a:ext cx="75502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89523" name="Line 57"/>
            <p:cNvSpPr>
              <a:spLocks noChangeShapeType="1"/>
            </p:cNvSpPr>
            <p:nvPr/>
          </p:nvSpPr>
          <p:spPr bwMode="auto">
            <a:xfrm>
              <a:off x="598906" y="3932245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9524" name="组合 379"/>
            <p:cNvGrpSpPr>
              <a:grpSpLocks/>
            </p:cNvGrpSpPr>
            <p:nvPr/>
          </p:nvGrpSpPr>
          <p:grpSpPr bwMode="auto">
            <a:xfrm>
              <a:off x="598906" y="3121200"/>
              <a:ext cx="785873" cy="504000"/>
              <a:chOff x="598906" y="3108353"/>
              <a:chExt cx="785873" cy="504000"/>
            </a:xfrm>
          </p:grpSpPr>
          <p:sp>
            <p:nvSpPr>
              <p:cNvPr id="189525" name="Freeform 60"/>
              <p:cNvSpPr>
                <a:spLocks/>
              </p:cNvSpPr>
              <p:nvPr/>
            </p:nvSpPr>
            <p:spPr bwMode="auto">
              <a:xfrm>
                <a:off x="598906" y="3108353"/>
                <a:ext cx="741710" cy="463523"/>
              </a:xfrm>
              <a:custGeom>
                <a:avLst/>
                <a:gdLst>
                  <a:gd name="T0" fmla="*/ 453 w 613"/>
                  <a:gd name="T1" fmla="*/ 196 h 355"/>
                  <a:gd name="T2" fmla="*/ 581 w 613"/>
                  <a:gd name="T3" fmla="*/ 2 h 355"/>
                  <a:gd name="T4" fmla="*/ 0 w 613"/>
                  <a:gd name="T5" fmla="*/ 0 h 355"/>
                  <a:gd name="T6" fmla="*/ 0 w 613"/>
                  <a:gd name="T7" fmla="*/ 355 h 355"/>
                  <a:gd name="T8" fmla="*/ 613 w 613"/>
                  <a:gd name="T9" fmla="*/ 355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3"/>
                  <a:gd name="T16" fmla="*/ 0 h 355"/>
                  <a:gd name="T17" fmla="*/ 613 w 613"/>
                  <a:gd name="T18" fmla="*/ 355 h 3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89526" name="Line 61"/>
              <p:cNvSpPr>
                <a:spLocks noChangeShapeType="1"/>
              </p:cNvSpPr>
              <p:nvPr/>
            </p:nvSpPr>
            <p:spPr bwMode="auto">
              <a:xfrm>
                <a:off x="601326" y="3110964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27" name="Line 62"/>
              <p:cNvSpPr>
                <a:spLocks noChangeShapeType="1"/>
              </p:cNvSpPr>
              <p:nvPr/>
            </p:nvSpPr>
            <p:spPr bwMode="auto">
              <a:xfrm>
                <a:off x="601326" y="3549679"/>
                <a:ext cx="75502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28" name="Line 63"/>
              <p:cNvSpPr>
                <a:spLocks noChangeShapeType="1"/>
              </p:cNvSpPr>
              <p:nvPr/>
            </p:nvSpPr>
            <p:spPr bwMode="auto">
              <a:xfrm rot="8100000">
                <a:off x="1240189" y="3268954"/>
                <a:ext cx="0" cy="343399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29" name="Line 64"/>
              <p:cNvSpPr>
                <a:spLocks noChangeShapeType="1"/>
              </p:cNvSpPr>
              <p:nvPr/>
            </p:nvSpPr>
            <p:spPr bwMode="auto">
              <a:xfrm rot="2700000">
                <a:off x="1225669" y="3076548"/>
                <a:ext cx="0" cy="318221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9530" name="Rectangle 55"/>
            <p:cNvSpPr>
              <a:spLocks noChangeArrowheads="1"/>
            </p:cNvSpPr>
            <p:nvPr/>
          </p:nvSpPr>
          <p:spPr bwMode="auto">
            <a:xfrm>
              <a:off x="601290" y="4833932"/>
              <a:ext cx="748800" cy="5257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89531" name="Line 57"/>
            <p:cNvSpPr>
              <a:spLocks noChangeShapeType="1"/>
            </p:cNvSpPr>
            <p:nvPr/>
          </p:nvSpPr>
          <p:spPr bwMode="auto">
            <a:xfrm>
              <a:off x="602270" y="4833932"/>
              <a:ext cx="7550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532" name="Rectangle 56"/>
            <p:cNvSpPr>
              <a:spLocks noChangeArrowheads="1"/>
            </p:cNvSpPr>
            <p:nvPr/>
          </p:nvSpPr>
          <p:spPr bwMode="auto">
            <a:xfrm>
              <a:off x="612000" y="5789633"/>
              <a:ext cx="756000" cy="56832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89533" name="Line 58"/>
            <p:cNvSpPr>
              <a:spLocks noChangeShapeType="1"/>
            </p:cNvSpPr>
            <p:nvPr/>
          </p:nvSpPr>
          <p:spPr bwMode="auto">
            <a:xfrm>
              <a:off x="612000" y="6051567"/>
              <a:ext cx="720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9534" name="Line 95"/>
          <p:cNvSpPr>
            <a:spLocks noChangeShapeType="1"/>
          </p:cNvSpPr>
          <p:nvPr/>
        </p:nvSpPr>
        <p:spPr bwMode="auto">
          <a:xfrm rot="2700000">
            <a:off x="6657975" y="3835400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组合 360"/>
          <p:cNvGrpSpPr>
            <a:grpSpLocks/>
          </p:cNvGrpSpPr>
          <p:nvPr/>
        </p:nvGrpSpPr>
        <p:grpSpPr bwMode="auto">
          <a:xfrm>
            <a:off x="6786563" y="3127375"/>
            <a:ext cx="1214437" cy="3265488"/>
            <a:chOff x="6786578" y="3126605"/>
            <a:chExt cx="1214446" cy="3266272"/>
          </a:xfrm>
        </p:grpSpPr>
        <p:sp>
          <p:nvSpPr>
            <p:cNvPr id="189536" name="Line 110"/>
            <p:cNvSpPr>
              <a:spLocks noChangeShapeType="1"/>
            </p:cNvSpPr>
            <p:nvPr/>
          </p:nvSpPr>
          <p:spPr bwMode="auto">
            <a:xfrm>
              <a:off x="6786578" y="3126605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9537" name="组合 258"/>
            <p:cNvGrpSpPr>
              <a:grpSpLocks/>
            </p:cNvGrpSpPr>
            <p:nvPr/>
          </p:nvGrpSpPr>
          <p:grpSpPr bwMode="auto">
            <a:xfrm>
              <a:off x="6897534" y="3930745"/>
              <a:ext cx="1103490" cy="523207"/>
              <a:chOff x="6897534" y="3930745"/>
              <a:chExt cx="1103490" cy="523207"/>
            </a:xfrm>
          </p:grpSpPr>
          <p:sp>
            <p:nvSpPr>
              <p:cNvPr id="189538" name="Line 108"/>
              <p:cNvSpPr>
                <a:spLocks noChangeShapeType="1"/>
              </p:cNvSpPr>
              <p:nvPr/>
            </p:nvSpPr>
            <p:spPr bwMode="auto">
              <a:xfrm>
                <a:off x="6897534" y="3930746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39" name="Rectangle 114"/>
              <p:cNvSpPr>
                <a:spLocks noChangeArrowheads="1"/>
              </p:cNvSpPr>
              <p:nvPr/>
            </p:nvSpPr>
            <p:spPr bwMode="auto">
              <a:xfrm>
                <a:off x="6897534" y="3930745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189540" name="组合 261"/>
            <p:cNvGrpSpPr>
              <a:grpSpLocks/>
            </p:cNvGrpSpPr>
            <p:nvPr/>
          </p:nvGrpSpPr>
          <p:grpSpPr bwMode="auto">
            <a:xfrm>
              <a:off x="6897534" y="4830754"/>
              <a:ext cx="1098000" cy="527072"/>
              <a:chOff x="4567205" y="4830754"/>
              <a:chExt cx="1103490" cy="527072"/>
            </a:xfrm>
          </p:grpSpPr>
          <p:sp>
            <p:nvSpPr>
              <p:cNvPr id="189541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42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  <p:sp>
          <p:nvSpPr>
            <p:cNvPr id="189543" name="Line 110"/>
            <p:cNvSpPr>
              <a:spLocks noChangeShapeType="1"/>
            </p:cNvSpPr>
            <p:nvPr/>
          </p:nvSpPr>
          <p:spPr bwMode="auto">
            <a:xfrm>
              <a:off x="6797542" y="3560400"/>
              <a:ext cx="972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544" name="Line 84"/>
            <p:cNvSpPr>
              <a:spLocks noChangeShapeType="1"/>
            </p:cNvSpPr>
            <p:nvPr/>
          </p:nvSpPr>
          <p:spPr bwMode="auto">
            <a:xfrm>
              <a:off x="6858016" y="6072206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545" name="Rectangle 115"/>
            <p:cNvSpPr>
              <a:spLocks noChangeArrowheads="1"/>
            </p:cNvSpPr>
            <p:nvPr/>
          </p:nvSpPr>
          <p:spPr bwMode="auto">
            <a:xfrm>
              <a:off x="6885024" y="5784864"/>
              <a:ext cx="1116000" cy="60801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</p:grpSp>
      <p:grpSp>
        <p:nvGrpSpPr>
          <p:cNvPr id="189546" name="Group 106"/>
          <p:cNvGrpSpPr>
            <a:grpSpLocks/>
          </p:cNvGrpSpPr>
          <p:nvPr/>
        </p:nvGrpSpPr>
        <p:grpSpPr bwMode="auto">
          <a:xfrm>
            <a:off x="1338263" y="3127375"/>
            <a:ext cx="1133475" cy="3227388"/>
            <a:chOff x="843" y="1970"/>
            <a:chExt cx="714" cy="2033"/>
          </a:xfrm>
        </p:grpSpPr>
        <p:sp>
          <p:nvSpPr>
            <p:cNvPr id="189547" name="Freeform 67"/>
            <p:cNvSpPr>
              <a:spLocks/>
            </p:cNvSpPr>
            <p:nvPr/>
          </p:nvSpPr>
          <p:spPr bwMode="auto">
            <a:xfrm>
              <a:off x="843" y="2479"/>
              <a:ext cx="681" cy="329"/>
            </a:xfrm>
            <a:custGeom>
              <a:avLst/>
              <a:gdLst>
                <a:gd name="T0" fmla="*/ 0 w 894"/>
                <a:gd name="T1" fmla="*/ 429 h 429"/>
                <a:gd name="T2" fmla="*/ 894 w 894"/>
                <a:gd name="T3" fmla="*/ 429 h 429"/>
                <a:gd name="T4" fmla="*/ 502 w 894"/>
                <a:gd name="T5" fmla="*/ 0 h 429"/>
                <a:gd name="T6" fmla="*/ 23 w 894"/>
                <a:gd name="T7" fmla="*/ 13 h 4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4"/>
                <a:gd name="T13" fmla="*/ 0 h 429"/>
                <a:gd name="T14" fmla="*/ 894 w 894"/>
                <a:gd name="T15" fmla="*/ 429 h 4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89548" name="Line 68"/>
            <p:cNvSpPr>
              <a:spLocks noChangeShapeType="1"/>
            </p:cNvSpPr>
            <p:nvPr/>
          </p:nvSpPr>
          <p:spPr bwMode="auto">
            <a:xfrm>
              <a:off x="853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549" name="Line 70"/>
            <p:cNvSpPr>
              <a:spLocks noChangeShapeType="1"/>
            </p:cNvSpPr>
            <p:nvPr/>
          </p:nvSpPr>
          <p:spPr bwMode="auto">
            <a:xfrm>
              <a:off x="853" y="2261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550" name="Line 71"/>
            <p:cNvSpPr>
              <a:spLocks noChangeShapeType="1"/>
            </p:cNvSpPr>
            <p:nvPr/>
          </p:nvSpPr>
          <p:spPr bwMode="auto">
            <a:xfrm>
              <a:off x="853" y="2475"/>
              <a:ext cx="36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551" name="Line 72"/>
            <p:cNvSpPr>
              <a:spLocks noChangeShapeType="1"/>
            </p:cNvSpPr>
            <p:nvPr/>
          </p:nvSpPr>
          <p:spPr bwMode="auto">
            <a:xfrm>
              <a:off x="853" y="1970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552" name="Line 73"/>
            <p:cNvSpPr>
              <a:spLocks noChangeShapeType="1"/>
            </p:cNvSpPr>
            <p:nvPr/>
          </p:nvSpPr>
          <p:spPr bwMode="auto">
            <a:xfrm>
              <a:off x="853" y="2243"/>
              <a:ext cx="69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9553" name="组合 269"/>
            <p:cNvGrpSpPr>
              <a:grpSpLocks/>
            </p:cNvGrpSpPr>
            <p:nvPr/>
          </p:nvGrpSpPr>
          <p:grpSpPr bwMode="auto">
            <a:xfrm>
              <a:off x="854" y="3043"/>
              <a:ext cx="703" cy="332"/>
              <a:chOff x="4567205" y="4830754"/>
              <a:chExt cx="1103490" cy="527072"/>
            </a:xfrm>
          </p:grpSpPr>
          <p:sp>
            <p:nvSpPr>
              <p:cNvPr id="189554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55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189556" name="组合 351"/>
            <p:cNvGrpSpPr>
              <a:grpSpLocks/>
            </p:cNvGrpSpPr>
            <p:nvPr/>
          </p:nvGrpSpPr>
          <p:grpSpPr bwMode="auto">
            <a:xfrm>
              <a:off x="853" y="3645"/>
              <a:ext cx="703" cy="358"/>
              <a:chOff x="857224" y="5786454"/>
              <a:chExt cx="1027043" cy="568325"/>
            </a:xfrm>
          </p:grpSpPr>
          <p:sp>
            <p:nvSpPr>
              <p:cNvPr id="189557" name="Rectangle 56"/>
              <p:cNvSpPr>
                <a:spLocks noChangeArrowheads="1"/>
              </p:cNvSpPr>
              <p:nvPr/>
            </p:nvSpPr>
            <p:spPr bwMode="auto">
              <a:xfrm>
                <a:off x="857224" y="5786454"/>
                <a:ext cx="1027043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89558" name="Line 58"/>
              <p:cNvSpPr>
                <a:spLocks noChangeShapeType="1"/>
              </p:cNvSpPr>
              <p:nvPr/>
            </p:nvSpPr>
            <p:spPr bwMode="auto">
              <a:xfrm>
                <a:off x="857224" y="6048388"/>
                <a:ext cx="9906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9559" name="Group 119"/>
          <p:cNvGrpSpPr>
            <a:grpSpLocks/>
          </p:cNvGrpSpPr>
          <p:nvPr/>
        </p:nvGrpSpPr>
        <p:grpSpPr bwMode="auto">
          <a:xfrm>
            <a:off x="2428875" y="3127375"/>
            <a:ext cx="1152525" cy="3227388"/>
            <a:chOff x="1530" y="1970"/>
            <a:chExt cx="726" cy="2033"/>
          </a:xfrm>
        </p:grpSpPr>
        <p:grpSp>
          <p:nvGrpSpPr>
            <p:cNvPr id="189560" name="Group 120"/>
            <p:cNvGrpSpPr>
              <a:grpSpLocks/>
            </p:cNvGrpSpPr>
            <p:nvPr/>
          </p:nvGrpSpPr>
          <p:grpSpPr bwMode="auto">
            <a:xfrm>
              <a:off x="1530" y="1970"/>
              <a:ext cx="726" cy="2033"/>
              <a:chOff x="1530" y="1970"/>
              <a:chExt cx="726" cy="2033"/>
            </a:xfrm>
          </p:grpSpPr>
          <p:grpSp>
            <p:nvGrpSpPr>
              <p:cNvPr id="189561" name="Group 121"/>
              <p:cNvGrpSpPr>
                <a:grpSpLocks/>
              </p:cNvGrpSpPr>
              <p:nvPr/>
            </p:nvGrpSpPr>
            <p:grpSpPr bwMode="auto">
              <a:xfrm>
                <a:off x="1530" y="1970"/>
                <a:ext cx="726" cy="2033"/>
                <a:chOff x="1530" y="1970"/>
                <a:chExt cx="726" cy="2033"/>
              </a:xfrm>
            </p:grpSpPr>
            <p:sp>
              <p:nvSpPr>
                <p:cNvPr id="189562" name="Line 82"/>
                <p:cNvSpPr>
                  <a:spLocks noChangeShapeType="1"/>
                </p:cNvSpPr>
                <p:nvPr/>
              </p:nvSpPr>
              <p:spPr bwMode="auto">
                <a:xfrm>
                  <a:off x="1548" y="1970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9563" name="Line 83"/>
                <p:cNvSpPr>
                  <a:spLocks noChangeShapeType="1"/>
                </p:cNvSpPr>
                <p:nvPr/>
              </p:nvSpPr>
              <p:spPr bwMode="auto">
                <a:xfrm>
                  <a:off x="1548" y="2243"/>
                  <a:ext cx="69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9564" name="Line 84"/>
                <p:cNvSpPr>
                  <a:spLocks noChangeShapeType="1"/>
                </p:cNvSpPr>
                <p:nvPr/>
              </p:nvSpPr>
              <p:spPr bwMode="auto">
                <a:xfrm>
                  <a:off x="1530" y="2790"/>
                  <a:ext cx="715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9565" name="Freeform 67"/>
                <p:cNvSpPr>
                  <a:spLocks/>
                </p:cNvSpPr>
                <p:nvPr/>
              </p:nvSpPr>
              <p:spPr bwMode="auto">
                <a:xfrm>
                  <a:off x="1530" y="3045"/>
                  <a:ext cx="726" cy="330"/>
                </a:xfrm>
                <a:custGeom>
                  <a:avLst/>
                  <a:gdLst>
                    <a:gd name="T0" fmla="*/ 0 w 894"/>
                    <a:gd name="T1" fmla="*/ 429 h 429"/>
                    <a:gd name="T2" fmla="*/ 894 w 894"/>
                    <a:gd name="T3" fmla="*/ 429 h 429"/>
                    <a:gd name="T4" fmla="*/ 502 w 894"/>
                    <a:gd name="T5" fmla="*/ 0 h 429"/>
                    <a:gd name="T6" fmla="*/ 23 w 894"/>
                    <a:gd name="T7" fmla="*/ 13 h 42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94"/>
                    <a:gd name="T13" fmla="*/ 0 h 429"/>
                    <a:gd name="T14" fmla="*/ 894 w 894"/>
                    <a:gd name="T15" fmla="*/ 429 h 42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94" h="429">
                      <a:moveTo>
                        <a:pt x="0" y="429"/>
                      </a:moveTo>
                      <a:lnTo>
                        <a:pt x="894" y="429"/>
                      </a:lnTo>
                      <a:lnTo>
                        <a:pt x="502" y="0"/>
                      </a:lnTo>
                      <a:lnTo>
                        <a:pt x="23" y="13"/>
                      </a:lnTo>
                    </a:path>
                  </a:pathLst>
                </a:cu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 b="0">
                    <a:latin typeface="Times New Roman" pitchFamily="18" charset="0"/>
                  </a:endParaRPr>
                </a:p>
              </p:txBody>
            </p:sp>
            <p:sp>
              <p:nvSpPr>
                <p:cNvPr id="189566" name="Line 71"/>
                <p:cNvSpPr>
                  <a:spLocks noChangeShapeType="1"/>
                </p:cNvSpPr>
                <p:nvPr/>
              </p:nvSpPr>
              <p:spPr bwMode="auto">
                <a:xfrm>
                  <a:off x="1541" y="3043"/>
                  <a:ext cx="390" cy="0"/>
                </a:xfrm>
                <a:prstGeom prst="line">
                  <a:avLst/>
                </a:prstGeom>
                <a:noFill/>
                <a:ln w="762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89567" name="Rectangle 56"/>
                <p:cNvSpPr>
                  <a:spLocks noChangeArrowheads="1"/>
                </p:cNvSpPr>
                <p:nvPr/>
              </p:nvSpPr>
              <p:spPr bwMode="auto">
                <a:xfrm>
                  <a:off x="1540" y="3645"/>
                  <a:ext cx="696" cy="358"/>
                </a:xfrm>
                <a:prstGeom prst="rect">
                  <a:avLst/>
                </a:prstGeom>
                <a:solidFill>
                  <a:schemeClr val="folHlink">
                    <a:alpha val="50195"/>
                  </a:schemeClr>
                </a:solidFill>
                <a:ln w="95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 b="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89568" name="Line 58"/>
              <p:cNvSpPr>
                <a:spLocks noChangeShapeType="1"/>
              </p:cNvSpPr>
              <p:nvPr/>
            </p:nvSpPr>
            <p:spPr bwMode="auto">
              <a:xfrm>
                <a:off x="1540" y="3810"/>
                <a:ext cx="69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69" name="Line 80"/>
              <p:cNvSpPr>
                <a:spLocks noChangeShapeType="1"/>
              </p:cNvSpPr>
              <p:nvPr/>
            </p:nvSpPr>
            <p:spPr bwMode="auto">
              <a:xfrm>
                <a:off x="1542" y="2261"/>
                <a:ext cx="701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9570" name="Line 79"/>
            <p:cNvSpPr>
              <a:spLocks noChangeShapeType="1"/>
            </p:cNvSpPr>
            <p:nvPr/>
          </p:nvSpPr>
          <p:spPr bwMode="auto">
            <a:xfrm>
              <a:off x="1542" y="1979"/>
              <a:ext cx="70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9" name="组合 363"/>
          <p:cNvGrpSpPr>
            <a:grpSpLocks/>
          </p:cNvGrpSpPr>
          <p:nvPr/>
        </p:nvGrpSpPr>
        <p:grpSpPr bwMode="auto">
          <a:xfrm>
            <a:off x="3544888" y="3127375"/>
            <a:ext cx="1143000" cy="3225800"/>
            <a:chOff x="3544876" y="3126604"/>
            <a:chExt cx="1142992" cy="3226584"/>
          </a:xfrm>
        </p:grpSpPr>
        <p:sp>
          <p:nvSpPr>
            <p:cNvPr id="189572" name="Line 92"/>
            <p:cNvSpPr>
              <a:spLocks noChangeShapeType="1"/>
            </p:cNvSpPr>
            <p:nvPr/>
          </p:nvSpPr>
          <p:spPr bwMode="auto">
            <a:xfrm>
              <a:off x="3560904" y="3126604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573" name="Line 92"/>
            <p:cNvSpPr>
              <a:spLocks noChangeShapeType="1"/>
            </p:cNvSpPr>
            <p:nvPr/>
          </p:nvSpPr>
          <p:spPr bwMode="auto">
            <a:xfrm>
              <a:off x="3571868" y="35604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574" name="Line 84"/>
            <p:cNvSpPr>
              <a:spLocks noChangeShapeType="1"/>
            </p:cNvSpPr>
            <p:nvPr/>
          </p:nvSpPr>
          <p:spPr bwMode="auto">
            <a:xfrm>
              <a:off x="3544876" y="4429132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9575" name="组合 349"/>
            <p:cNvGrpSpPr>
              <a:grpSpLocks/>
            </p:cNvGrpSpPr>
            <p:nvPr/>
          </p:nvGrpSpPr>
          <p:grpSpPr bwMode="auto">
            <a:xfrm>
              <a:off x="3552828" y="5784863"/>
              <a:ext cx="1130400" cy="568325"/>
              <a:chOff x="1847824" y="5784863"/>
              <a:chExt cx="1447800" cy="568325"/>
            </a:xfrm>
          </p:grpSpPr>
          <p:sp>
            <p:nvSpPr>
              <p:cNvPr id="189576" name="Rectangle 69"/>
              <p:cNvSpPr>
                <a:spLocks noChangeArrowheads="1"/>
              </p:cNvSpPr>
              <p:nvPr/>
            </p:nvSpPr>
            <p:spPr bwMode="auto">
              <a:xfrm>
                <a:off x="1847824" y="5784863"/>
                <a:ext cx="1447800" cy="568325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89577" name="Line 74"/>
              <p:cNvSpPr>
                <a:spLocks noChangeShapeType="1"/>
              </p:cNvSpPr>
              <p:nvPr/>
            </p:nvSpPr>
            <p:spPr bwMode="auto">
              <a:xfrm>
                <a:off x="1847824" y="6048388"/>
                <a:ext cx="144780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9578" name="Line 84"/>
            <p:cNvSpPr>
              <a:spLocks noChangeShapeType="1"/>
            </p:cNvSpPr>
            <p:nvPr/>
          </p:nvSpPr>
          <p:spPr bwMode="auto">
            <a:xfrm>
              <a:off x="3564000" y="5328000"/>
              <a:ext cx="111600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9579" name="Line 95"/>
          <p:cNvSpPr>
            <a:spLocks noChangeShapeType="1"/>
          </p:cNvSpPr>
          <p:nvPr/>
        </p:nvSpPr>
        <p:spPr bwMode="auto">
          <a:xfrm rot="2700000">
            <a:off x="5514975" y="4735513"/>
            <a:ext cx="0" cy="6858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9580" name="Group 140"/>
          <p:cNvGrpSpPr>
            <a:grpSpLocks/>
          </p:cNvGrpSpPr>
          <p:nvPr/>
        </p:nvGrpSpPr>
        <p:grpSpPr bwMode="auto">
          <a:xfrm>
            <a:off x="4643438" y="3128963"/>
            <a:ext cx="1163637" cy="3224212"/>
            <a:chOff x="2925" y="1971"/>
            <a:chExt cx="733" cy="2031"/>
          </a:xfrm>
        </p:grpSpPr>
        <p:grpSp>
          <p:nvGrpSpPr>
            <p:cNvPr id="189581" name="Group 141"/>
            <p:cNvGrpSpPr>
              <a:grpSpLocks/>
            </p:cNvGrpSpPr>
            <p:nvPr/>
          </p:nvGrpSpPr>
          <p:grpSpPr bwMode="auto">
            <a:xfrm>
              <a:off x="2925" y="1971"/>
              <a:ext cx="733" cy="2031"/>
              <a:chOff x="2925" y="1971"/>
              <a:chExt cx="733" cy="2031"/>
            </a:xfrm>
          </p:grpSpPr>
          <p:sp>
            <p:nvSpPr>
              <p:cNvPr id="189582" name="Line 92"/>
              <p:cNvSpPr>
                <a:spLocks noChangeShapeType="1"/>
              </p:cNvSpPr>
              <p:nvPr/>
            </p:nvSpPr>
            <p:spPr bwMode="auto">
              <a:xfrm>
                <a:off x="2925" y="1971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83" name="Line 92"/>
              <p:cNvSpPr>
                <a:spLocks noChangeShapeType="1"/>
              </p:cNvSpPr>
              <p:nvPr/>
            </p:nvSpPr>
            <p:spPr bwMode="auto">
              <a:xfrm>
                <a:off x="2932" y="2243"/>
                <a:ext cx="72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84" name="Line 84"/>
              <p:cNvSpPr>
                <a:spLocks noChangeShapeType="1"/>
              </p:cNvSpPr>
              <p:nvPr/>
            </p:nvSpPr>
            <p:spPr bwMode="auto">
              <a:xfrm>
                <a:off x="2931" y="2790"/>
                <a:ext cx="71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585" name="Freeform 85"/>
              <p:cNvSpPr>
                <a:spLocks/>
              </p:cNvSpPr>
              <p:nvPr/>
            </p:nvSpPr>
            <p:spPr bwMode="auto">
              <a:xfrm>
                <a:off x="2942" y="3644"/>
                <a:ext cx="658" cy="358"/>
              </a:xfrm>
              <a:custGeom>
                <a:avLst/>
                <a:gdLst>
                  <a:gd name="T0" fmla="*/ 0 w 931"/>
                  <a:gd name="T1" fmla="*/ 0 h 358"/>
                  <a:gd name="T2" fmla="*/ 931 w 931"/>
                  <a:gd name="T3" fmla="*/ 0 h 358"/>
                  <a:gd name="T4" fmla="*/ 774 w 931"/>
                  <a:gd name="T5" fmla="*/ 166 h 358"/>
                  <a:gd name="T6" fmla="*/ 931 w 931"/>
                  <a:gd name="T7" fmla="*/ 355 h 358"/>
                  <a:gd name="T8" fmla="*/ 6 w 931"/>
                  <a:gd name="T9" fmla="*/ 358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31"/>
                  <a:gd name="T16" fmla="*/ 0 h 358"/>
                  <a:gd name="T17" fmla="*/ 931 w 931"/>
                  <a:gd name="T18" fmla="*/ 358 h 3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31" h="358">
                    <a:moveTo>
                      <a:pt x="0" y="0"/>
                    </a:moveTo>
                    <a:lnTo>
                      <a:pt x="931" y="0"/>
                    </a:lnTo>
                    <a:lnTo>
                      <a:pt x="774" y="166"/>
                    </a:lnTo>
                    <a:lnTo>
                      <a:pt x="931" y="355"/>
                    </a:lnTo>
                    <a:lnTo>
                      <a:pt x="6" y="358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189586" name="Line 84"/>
              <p:cNvSpPr>
                <a:spLocks noChangeShapeType="1"/>
              </p:cNvSpPr>
              <p:nvPr/>
            </p:nvSpPr>
            <p:spPr bwMode="auto">
              <a:xfrm>
                <a:off x="2942" y="3356"/>
                <a:ext cx="386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9587" name="Line 81"/>
            <p:cNvSpPr>
              <a:spLocks noChangeShapeType="1"/>
            </p:cNvSpPr>
            <p:nvPr/>
          </p:nvSpPr>
          <p:spPr bwMode="auto">
            <a:xfrm>
              <a:off x="2946" y="3810"/>
              <a:ext cx="577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9588" name="Group 148"/>
          <p:cNvGrpSpPr>
            <a:grpSpLocks/>
          </p:cNvGrpSpPr>
          <p:nvPr/>
        </p:nvGrpSpPr>
        <p:grpSpPr bwMode="auto">
          <a:xfrm>
            <a:off x="304800" y="423863"/>
            <a:ext cx="7580313" cy="641350"/>
            <a:chOff x="192" y="267"/>
            <a:chExt cx="4775" cy="404"/>
          </a:xfrm>
        </p:grpSpPr>
        <p:sp>
          <p:nvSpPr>
            <p:cNvPr id="189589" name="Text Box 149"/>
            <p:cNvSpPr txBox="1">
              <a:spLocks noChangeArrowheads="1"/>
            </p:cNvSpPr>
            <p:nvPr/>
          </p:nvSpPr>
          <p:spPr bwMode="auto">
            <a:xfrm>
              <a:off x="192" y="267"/>
              <a:ext cx="46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latin typeface="Times New Roman" pitchFamily="18" charset="0"/>
                </a:rPr>
                <a:t>(4) 半同步通信</a:t>
              </a:r>
              <a:endParaRPr lang="en-US" altLang="zh-CN" sz="3600">
                <a:latin typeface="Times New Roman" pitchFamily="18" charset="0"/>
              </a:endParaRPr>
            </a:p>
          </p:txBody>
        </p:sp>
        <p:sp>
          <p:nvSpPr>
            <p:cNvPr id="189590" name="Text Box 150"/>
            <p:cNvSpPr txBox="1">
              <a:spLocks noChangeArrowheads="1"/>
            </p:cNvSpPr>
            <p:nvPr/>
          </p:nvSpPr>
          <p:spPr bwMode="auto">
            <a:xfrm>
              <a:off x="1968" y="267"/>
              <a:ext cx="2999" cy="4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latin typeface="Times New Roman" pitchFamily="18" charset="0"/>
                </a:rPr>
                <a:t>（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同步</a:t>
              </a:r>
              <a:r>
                <a:rPr lang="zh-CN" altLang="en-US" sz="3600">
                  <a:latin typeface="Times New Roman" pitchFamily="18" charset="0"/>
                </a:rPr>
                <a:t>、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异步 </a:t>
              </a:r>
              <a:r>
                <a:rPr lang="zh-CN" altLang="en-US" sz="3600">
                  <a:latin typeface="Times New Roman" pitchFamily="18" charset="0"/>
                </a:rPr>
                <a:t>结合）</a:t>
              </a:r>
            </a:p>
          </p:txBody>
        </p:sp>
      </p:grpSp>
      <p:sp>
        <p:nvSpPr>
          <p:cNvPr id="189591" name="Line 75"/>
          <p:cNvSpPr>
            <a:spLocks noChangeShapeType="1"/>
          </p:cNvSpPr>
          <p:nvPr/>
        </p:nvSpPr>
        <p:spPr bwMode="auto">
          <a:xfrm rot="8100000">
            <a:off x="2166938" y="3822700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9592" name="Line 75"/>
          <p:cNvSpPr>
            <a:spLocks noChangeShapeType="1"/>
          </p:cNvSpPr>
          <p:nvPr/>
        </p:nvSpPr>
        <p:spPr bwMode="auto">
          <a:xfrm rot="8100000">
            <a:off x="3313113" y="4706938"/>
            <a:ext cx="0" cy="73025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57" name="Line 65"/>
          <p:cNvSpPr>
            <a:spLocks noChangeShapeType="1"/>
          </p:cNvSpPr>
          <p:nvPr/>
        </p:nvSpPr>
        <p:spPr bwMode="auto">
          <a:xfrm>
            <a:off x="13541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68" name="Line 76"/>
          <p:cNvSpPr>
            <a:spLocks noChangeShapeType="1"/>
          </p:cNvSpPr>
          <p:nvPr/>
        </p:nvSpPr>
        <p:spPr bwMode="auto">
          <a:xfrm>
            <a:off x="2457450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80" name="Line 88"/>
          <p:cNvSpPr>
            <a:spLocks noChangeShapeType="1"/>
          </p:cNvSpPr>
          <p:nvPr/>
        </p:nvSpPr>
        <p:spPr bwMode="auto">
          <a:xfrm>
            <a:off x="3560763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4" name="Line 88"/>
          <p:cNvSpPr>
            <a:spLocks noChangeShapeType="1"/>
          </p:cNvSpPr>
          <p:nvPr/>
        </p:nvSpPr>
        <p:spPr bwMode="auto">
          <a:xfrm>
            <a:off x="4679950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5" name="Line 88"/>
          <p:cNvSpPr>
            <a:spLocks noChangeShapeType="1"/>
          </p:cNvSpPr>
          <p:nvPr/>
        </p:nvSpPr>
        <p:spPr bwMode="auto">
          <a:xfrm>
            <a:off x="57864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6" name="Line 88"/>
          <p:cNvSpPr>
            <a:spLocks noChangeShapeType="1"/>
          </p:cNvSpPr>
          <p:nvPr/>
        </p:nvSpPr>
        <p:spPr bwMode="auto">
          <a:xfrm>
            <a:off x="6894513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9599" name="Freeform 104"/>
          <p:cNvSpPr>
            <a:spLocks/>
          </p:cNvSpPr>
          <p:nvPr/>
        </p:nvSpPr>
        <p:spPr bwMode="auto">
          <a:xfrm>
            <a:off x="6584950" y="5784850"/>
            <a:ext cx="331788" cy="601663"/>
          </a:xfrm>
          <a:custGeom>
            <a:avLst/>
            <a:gdLst>
              <a:gd name="T0" fmla="*/ 249 w 257"/>
              <a:gd name="T1" fmla="*/ 166 h 379"/>
              <a:gd name="T2" fmla="*/ 0 w 257"/>
              <a:gd name="T3" fmla="*/ 0 h 379"/>
              <a:gd name="T4" fmla="*/ 245 w 257"/>
              <a:gd name="T5" fmla="*/ 0 h 379"/>
              <a:gd name="T6" fmla="*/ 257 w 257"/>
              <a:gd name="T7" fmla="*/ 379 h 379"/>
              <a:gd name="T8" fmla="*/ 61 w 257"/>
              <a:gd name="T9" fmla="*/ 379 h 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7"/>
              <a:gd name="T16" fmla="*/ 0 h 379"/>
              <a:gd name="T17" fmla="*/ 257 w 257"/>
              <a:gd name="T18" fmla="*/ 379 h 3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7" h="379">
                <a:moveTo>
                  <a:pt x="249" y="166"/>
                </a:moveTo>
                <a:lnTo>
                  <a:pt x="0" y="0"/>
                </a:lnTo>
                <a:lnTo>
                  <a:pt x="245" y="0"/>
                </a:lnTo>
                <a:lnTo>
                  <a:pt x="257" y="379"/>
                </a:lnTo>
                <a:lnTo>
                  <a:pt x="61" y="379"/>
                </a:lnTo>
              </a:path>
            </a:pathLst>
          </a:custGeom>
          <a:solidFill>
            <a:schemeClr val="folHlink">
              <a:alpha val="50195"/>
            </a:schemeClr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189600" name="Group 160"/>
          <p:cNvGrpSpPr>
            <a:grpSpLocks/>
          </p:cNvGrpSpPr>
          <p:nvPr/>
        </p:nvGrpSpPr>
        <p:grpSpPr bwMode="auto">
          <a:xfrm>
            <a:off x="5257800" y="4797425"/>
            <a:ext cx="517525" cy="1568450"/>
            <a:chOff x="3312" y="3022"/>
            <a:chExt cx="326" cy="988"/>
          </a:xfrm>
        </p:grpSpPr>
        <p:sp>
          <p:nvSpPr>
            <p:cNvPr id="189601" name="Freeform 100"/>
            <p:cNvSpPr>
              <a:spLocks/>
            </p:cNvSpPr>
            <p:nvPr/>
          </p:nvSpPr>
          <p:spPr bwMode="auto">
            <a:xfrm>
              <a:off x="3312" y="3022"/>
              <a:ext cx="317" cy="350"/>
            </a:xfrm>
            <a:custGeom>
              <a:avLst/>
              <a:gdLst>
                <a:gd name="T0" fmla="*/ 0 w 417"/>
                <a:gd name="T1" fmla="*/ 442 h 442"/>
                <a:gd name="T2" fmla="*/ 417 w 417"/>
                <a:gd name="T3" fmla="*/ 442 h 442"/>
                <a:gd name="T4" fmla="*/ 417 w 417"/>
                <a:gd name="T5" fmla="*/ 0 h 442"/>
                <a:gd name="T6" fmla="*/ 0 w 417"/>
                <a:gd name="T7" fmla="*/ 442 h 4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7"/>
                <a:gd name="T13" fmla="*/ 0 h 442"/>
                <a:gd name="T14" fmla="*/ 417 w 417"/>
                <a:gd name="T15" fmla="*/ 442 h 4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grpSp>
          <p:nvGrpSpPr>
            <p:cNvPr id="189602" name="Group 162"/>
            <p:cNvGrpSpPr>
              <a:grpSpLocks/>
            </p:cNvGrpSpPr>
            <p:nvPr/>
          </p:nvGrpSpPr>
          <p:grpSpPr bwMode="auto">
            <a:xfrm>
              <a:off x="3463" y="3655"/>
              <a:ext cx="175" cy="355"/>
              <a:chOff x="3447" y="3655"/>
              <a:chExt cx="175" cy="355"/>
            </a:xfrm>
          </p:grpSpPr>
          <p:sp>
            <p:nvSpPr>
              <p:cNvPr id="189603" name="Line 86"/>
              <p:cNvSpPr>
                <a:spLocks noChangeShapeType="1"/>
              </p:cNvSpPr>
              <p:nvPr/>
            </p:nvSpPr>
            <p:spPr bwMode="auto">
              <a:xfrm rot="21287122" flipV="1">
                <a:off x="3447" y="3655"/>
                <a:ext cx="168" cy="175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604" name="Line 87"/>
              <p:cNvSpPr>
                <a:spLocks noChangeShapeType="1"/>
              </p:cNvSpPr>
              <p:nvPr/>
            </p:nvSpPr>
            <p:spPr bwMode="auto">
              <a:xfrm rot="5400000" flipV="1">
                <a:off x="3448" y="3835"/>
                <a:ext cx="192" cy="157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9605" name="Group 165"/>
          <p:cNvGrpSpPr>
            <a:grpSpLocks/>
          </p:cNvGrpSpPr>
          <p:nvPr/>
        </p:nvGrpSpPr>
        <p:grpSpPr bwMode="auto">
          <a:xfrm>
            <a:off x="6624638" y="5803900"/>
            <a:ext cx="284162" cy="566738"/>
            <a:chOff x="4173" y="3656"/>
            <a:chExt cx="179" cy="357"/>
          </a:xfrm>
        </p:grpSpPr>
        <p:sp>
          <p:nvSpPr>
            <p:cNvPr id="189606" name="Line 98"/>
            <p:cNvSpPr>
              <a:spLocks noChangeShapeType="1"/>
            </p:cNvSpPr>
            <p:nvPr/>
          </p:nvSpPr>
          <p:spPr bwMode="auto">
            <a:xfrm rot="2835" flipV="1">
              <a:off x="4173" y="3816"/>
              <a:ext cx="179" cy="19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607" name="Line 99"/>
            <p:cNvSpPr>
              <a:spLocks noChangeShapeType="1"/>
            </p:cNvSpPr>
            <p:nvPr/>
          </p:nvSpPr>
          <p:spPr bwMode="auto">
            <a:xfrm rot="5400000" flipV="1">
              <a:off x="4174" y="3667"/>
              <a:ext cx="170" cy="14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9608" name="Group 168"/>
          <p:cNvGrpSpPr>
            <a:grpSpLocks/>
          </p:cNvGrpSpPr>
          <p:nvPr/>
        </p:nvGrpSpPr>
        <p:grpSpPr bwMode="auto">
          <a:xfrm>
            <a:off x="5700713" y="3127375"/>
            <a:ext cx="1203325" cy="3225800"/>
            <a:chOff x="3591" y="1970"/>
            <a:chExt cx="758" cy="2032"/>
          </a:xfrm>
        </p:grpSpPr>
        <p:sp>
          <p:nvSpPr>
            <p:cNvPr id="189609" name="Line 90"/>
            <p:cNvSpPr>
              <a:spLocks noChangeShapeType="1"/>
            </p:cNvSpPr>
            <p:nvPr/>
          </p:nvSpPr>
          <p:spPr bwMode="auto">
            <a:xfrm>
              <a:off x="3648" y="2790"/>
              <a:ext cx="39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610" name="Line 97"/>
            <p:cNvSpPr>
              <a:spLocks noChangeShapeType="1"/>
            </p:cNvSpPr>
            <p:nvPr/>
          </p:nvSpPr>
          <p:spPr bwMode="auto">
            <a:xfrm>
              <a:off x="3645" y="1970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611" name="Line 97"/>
            <p:cNvSpPr>
              <a:spLocks noChangeShapeType="1"/>
            </p:cNvSpPr>
            <p:nvPr/>
          </p:nvSpPr>
          <p:spPr bwMode="auto">
            <a:xfrm>
              <a:off x="3652" y="2243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89612" name="组合 263"/>
            <p:cNvGrpSpPr>
              <a:grpSpLocks/>
            </p:cNvGrpSpPr>
            <p:nvPr/>
          </p:nvGrpSpPr>
          <p:grpSpPr bwMode="auto">
            <a:xfrm>
              <a:off x="3628" y="3043"/>
              <a:ext cx="721" cy="332"/>
              <a:chOff x="4567205" y="4830754"/>
              <a:chExt cx="1103490" cy="527072"/>
            </a:xfrm>
          </p:grpSpPr>
          <p:sp>
            <p:nvSpPr>
              <p:cNvPr id="189613" name="Line 108"/>
              <p:cNvSpPr>
                <a:spLocks noChangeShapeType="1"/>
              </p:cNvSpPr>
              <p:nvPr/>
            </p:nvSpPr>
            <p:spPr bwMode="auto">
              <a:xfrm>
                <a:off x="4567205" y="4830754"/>
                <a:ext cx="110349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614" name="Rectangle 114"/>
              <p:cNvSpPr>
                <a:spLocks noChangeArrowheads="1"/>
              </p:cNvSpPr>
              <p:nvPr/>
            </p:nvSpPr>
            <p:spPr bwMode="auto">
              <a:xfrm>
                <a:off x="4567205" y="4834619"/>
                <a:ext cx="1103490" cy="523207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</p:grpSp>
        <p:grpSp>
          <p:nvGrpSpPr>
            <p:cNvPr id="189615" name="Group 175"/>
            <p:cNvGrpSpPr>
              <a:grpSpLocks/>
            </p:cNvGrpSpPr>
            <p:nvPr/>
          </p:nvGrpSpPr>
          <p:grpSpPr bwMode="auto">
            <a:xfrm>
              <a:off x="3591" y="3658"/>
              <a:ext cx="447" cy="344"/>
              <a:chOff x="3591" y="3658"/>
              <a:chExt cx="447" cy="344"/>
            </a:xfrm>
          </p:grpSpPr>
          <p:sp>
            <p:nvSpPr>
              <p:cNvPr id="189616" name="Line 91"/>
              <p:cNvSpPr>
                <a:spLocks noChangeShapeType="1"/>
              </p:cNvSpPr>
              <p:nvPr/>
            </p:nvSpPr>
            <p:spPr bwMode="auto">
              <a:xfrm>
                <a:off x="3591" y="3658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617" name="Line 94"/>
              <p:cNvSpPr>
                <a:spLocks noChangeShapeType="1"/>
              </p:cNvSpPr>
              <p:nvPr/>
            </p:nvSpPr>
            <p:spPr bwMode="auto">
              <a:xfrm>
                <a:off x="3607" y="4002"/>
                <a:ext cx="431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9618" name="Group 178"/>
            <p:cNvGrpSpPr>
              <a:grpSpLocks/>
            </p:cNvGrpSpPr>
            <p:nvPr/>
          </p:nvGrpSpPr>
          <p:grpSpPr bwMode="auto">
            <a:xfrm>
              <a:off x="3991" y="3658"/>
              <a:ext cx="218" cy="344"/>
              <a:chOff x="3991" y="3658"/>
              <a:chExt cx="218" cy="344"/>
            </a:xfrm>
          </p:grpSpPr>
          <p:sp>
            <p:nvSpPr>
              <p:cNvPr id="189619" name="Line 102"/>
              <p:cNvSpPr>
                <a:spLocks noChangeShapeType="1"/>
              </p:cNvSpPr>
              <p:nvPr/>
            </p:nvSpPr>
            <p:spPr bwMode="auto">
              <a:xfrm>
                <a:off x="4014" y="3658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9620" name="Line 103"/>
              <p:cNvSpPr>
                <a:spLocks noChangeShapeType="1"/>
              </p:cNvSpPr>
              <p:nvPr/>
            </p:nvSpPr>
            <p:spPr bwMode="auto">
              <a:xfrm>
                <a:off x="3991" y="4002"/>
                <a:ext cx="195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9621" name="Group 181"/>
          <p:cNvGrpSpPr>
            <a:grpSpLocks/>
          </p:cNvGrpSpPr>
          <p:nvPr/>
        </p:nvGrpSpPr>
        <p:grpSpPr bwMode="auto">
          <a:xfrm>
            <a:off x="7678738" y="3235325"/>
            <a:ext cx="360362" cy="217488"/>
            <a:chOff x="4837" y="2038"/>
            <a:chExt cx="227" cy="137"/>
          </a:xfrm>
        </p:grpSpPr>
        <p:sp>
          <p:nvSpPr>
            <p:cNvPr id="189622" name="Line 112"/>
            <p:cNvSpPr>
              <a:spLocks noChangeShapeType="1"/>
            </p:cNvSpPr>
            <p:nvPr/>
          </p:nvSpPr>
          <p:spPr bwMode="auto">
            <a:xfrm rot="2700000">
              <a:off x="4951" y="2061"/>
              <a:ext cx="0" cy="227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623" name="Line 113"/>
            <p:cNvSpPr>
              <a:spLocks noChangeShapeType="1"/>
            </p:cNvSpPr>
            <p:nvPr/>
          </p:nvSpPr>
          <p:spPr bwMode="auto">
            <a:xfrm rot="-13529203">
              <a:off x="4946" y="1931"/>
              <a:ext cx="1" cy="21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9624" name="Group 184"/>
          <p:cNvGrpSpPr>
            <a:grpSpLocks/>
          </p:cNvGrpSpPr>
          <p:nvPr/>
        </p:nvGrpSpPr>
        <p:grpSpPr bwMode="auto">
          <a:xfrm>
            <a:off x="7643813" y="3128963"/>
            <a:ext cx="1492250" cy="3259137"/>
            <a:chOff x="4815" y="1971"/>
            <a:chExt cx="940" cy="2053"/>
          </a:xfrm>
        </p:grpSpPr>
        <p:sp>
          <p:nvSpPr>
            <p:cNvPr id="189625" name="Rectangle 123"/>
            <p:cNvSpPr>
              <a:spLocks noChangeArrowheads="1"/>
            </p:cNvSpPr>
            <p:nvPr/>
          </p:nvSpPr>
          <p:spPr bwMode="auto">
            <a:xfrm>
              <a:off x="5021" y="2474"/>
              <a:ext cx="726" cy="33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89626" name="Rectangle 124"/>
            <p:cNvSpPr>
              <a:spLocks noChangeArrowheads="1"/>
            </p:cNvSpPr>
            <p:nvPr/>
          </p:nvSpPr>
          <p:spPr bwMode="auto">
            <a:xfrm>
              <a:off x="5034" y="3645"/>
              <a:ext cx="703" cy="379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89627" name="Rectangle 123"/>
            <p:cNvSpPr>
              <a:spLocks noChangeArrowheads="1"/>
            </p:cNvSpPr>
            <p:nvPr/>
          </p:nvSpPr>
          <p:spPr bwMode="auto">
            <a:xfrm>
              <a:off x="5035" y="3043"/>
              <a:ext cx="699" cy="33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89628" name="Line 90"/>
            <p:cNvSpPr>
              <a:spLocks noChangeShapeType="1"/>
            </p:cNvSpPr>
            <p:nvPr/>
          </p:nvSpPr>
          <p:spPr bwMode="auto">
            <a:xfrm>
              <a:off x="5052" y="3825"/>
              <a:ext cx="6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629" name="Freeform 122"/>
            <p:cNvSpPr>
              <a:spLocks/>
            </p:cNvSpPr>
            <p:nvPr/>
          </p:nvSpPr>
          <p:spPr bwMode="auto">
            <a:xfrm>
              <a:off x="4815" y="1973"/>
              <a:ext cx="930" cy="287"/>
            </a:xfrm>
            <a:custGeom>
              <a:avLst/>
              <a:gdLst>
                <a:gd name="T0" fmla="*/ 85 w 1140"/>
                <a:gd name="T1" fmla="*/ 0 h 353"/>
                <a:gd name="T2" fmla="*/ 1140 w 1140"/>
                <a:gd name="T3" fmla="*/ 10 h 353"/>
                <a:gd name="T4" fmla="*/ 1140 w 1140"/>
                <a:gd name="T5" fmla="*/ 353 h 353"/>
                <a:gd name="T6" fmla="*/ 0 w 1140"/>
                <a:gd name="T7" fmla="*/ 353 h 353"/>
                <a:gd name="T8" fmla="*/ 229 w 1140"/>
                <a:gd name="T9" fmla="*/ 144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0"/>
                <a:gd name="T16" fmla="*/ 0 h 353"/>
                <a:gd name="T17" fmla="*/ 1140 w 1140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189630" name="Line 120"/>
            <p:cNvSpPr>
              <a:spLocks noChangeShapeType="1"/>
            </p:cNvSpPr>
            <p:nvPr/>
          </p:nvSpPr>
          <p:spPr bwMode="auto">
            <a:xfrm>
              <a:off x="4871" y="1971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631" name="Line 121"/>
            <p:cNvSpPr>
              <a:spLocks noChangeShapeType="1"/>
            </p:cNvSpPr>
            <p:nvPr/>
          </p:nvSpPr>
          <p:spPr bwMode="auto">
            <a:xfrm>
              <a:off x="4871" y="2244"/>
              <a:ext cx="8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632" name="Line 119"/>
            <p:cNvSpPr>
              <a:spLocks noChangeShapeType="1"/>
            </p:cNvSpPr>
            <p:nvPr/>
          </p:nvSpPr>
          <p:spPr bwMode="auto">
            <a:xfrm>
              <a:off x="5021" y="2476"/>
              <a:ext cx="721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9633" name="Line 119"/>
            <p:cNvSpPr>
              <a:spLocks noChangeShapeType="1"/>
            </p:cNvSpPr>
            <p:nvPr/>
          </p:nvSpPr>
          <p:spPr bwMode="auto">
            <a:xfrm>
              <a:off x="5031" y="3044"/>
              <a:ext cx="70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0697" name="Line 105"/>
          <p:cNvSpPr>
            <a:spLocks noChangeShapeType="1"/>
          </p:cNvSpPr>
          <p:nvPr/>
        </p:nvSpPr>
        <p:spPr bwMode="auto">
          <a:xfrm>
            <a:off x="7996238" y="2755900"/>
            <a:ext cx="0" cy="3924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89636" name="AutoShape 19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8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8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8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8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18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18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18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18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1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18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18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18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1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18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nimBg="1"/>
      <p:bldP spid="189534" grpId="0" animBg="1"/>
      <p:bldP spid="189579" grpId="0" animBg="1"/>
      <p:bldP spid="189591" grpId="0" animBg="1"/>
      <p:bldP spid="189592" grpId="0" animBg="1"/>
      <p:bldP spid="110657" grpId="0" animBg="1"/>
      <p:bldP spid="110668" grpId="0" animBg="1"/>
      <p:bldP spid="110680" grpId="0" animBg="1"/>
      <p:bldP spid="244" grpId="0" animBg="1"/>
      <p:bldP spid="245" grpId="0" animBg="1"/>
      <p:bldP spid="246" grpId="0" animBg="1"/>
      <p:bldP spid="189599" grpId="0" animBg="1"/>
      <p:bldP spid="11069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441325" y="777875"/>
            <a:ext cx="4787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上述三种通信的共同点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822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一个总线传输周期（以输入数据为例）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990600" y="3171825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主模块发地址 、命令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990600" y="4086225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从模块准备数据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990600" y="5000625"/>
            <a:ext cx="617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从模块向主模块发数据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6934200" y="4086225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总线空闲</a:t>
            </a:r>
          </a:p>
        </p:txBody>
      </p: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4953000" y="3171825"/>
            <a:ext cx="28956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占用总线</a:t>
            </a:r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auto">
          <a:xfrm>
            <a:off x="4953000" y="4086225"/>
            <a:ext cx="30480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不占用总线</a:t>
            </a:r>
          </a:p>
        </p:txBody>
      </p:sp>
      <p:sp>
        <p:nvSpPr>
          <p:cNvPr id="190475" name="Text Box 11"/>
          <p:cNvSpPr txBox="1">
            <a:spLocks noChangeArrowheads="1"/>
          </p:cNvSpPr>
          <p:nvPr/>
        </p:nvSpPr>
        <p:spPr bwMode="auto">
          <a:xfrm>
            <a:off x="4953000" y="5000625"/>
            <a:ext cx="27432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占用总线</a:t>
            </a:r>
          </a:p>
        </p:txBody>
      </p:sp>
      <p:sp>
        <p:nvSpPr>
          <p:cNvPr id="190477" name="AutoShape 1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utoUpdateAnimBg="0"/>
      <p:bldP spid="190468" grpId="0" autoUpdateAnimBg="0"/>
      <p:bldP spid="190469" grpId="0" autoUpdateAnimBg="0"/>
      <p:bldP spid="190470" grpId="0" autoUpdateAnimBg="0"/>
      <p:bldP spid="190471" grpId="0" autoUpdateAnimBg="0"/>
      <p:bldP spid="190473" grpId="0" autoUpdateAnimBg="0"/>
      <p:bldP spid="190474" grpId="0" autoUpdateAnimBg="0"/>
      <p:bldP spid="19047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441325" y="533400"/>
            <a:ext cx="31257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(5) 分离式通信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939800" y="1447800"/>
            <a:ext cx="721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充分挖掘系统总线每个瞬间的潜力</a:t>
            </a:r>
          </a:p>
        </p:txBody>
      </p:sp>
      <p:grpSp>
        <p:nvGrpSpPr>
          <p:cNvPr id="191492" name="Group 4"/>
          <p:cNvGrpSpPr>
            <a:grpSpLocks/>
          </p:cNvGrpSpPr>
          <p:nvPr/>
        </p:nvGrpSpPr>
        <p:grpSpPr bwMode="auto">
          <a:xfrm>
            <a:off x="2819400" y="3124200"/>
            <a:ext cx="6324600" cy="1281113"/>
            <a:chOff x="1776" y="2112"/>
            <a:chExt cx="3984" cy="807"/>
          </a:xfrm>
        </p:grpSpPr>
        <p:sp>
          <p:nvSpPr>
            <p:cNvPr id="191493" name="Text Box 5"/>
            <p:cNvSpPr txBox="1">
              <a:spLocks noChangeArrowheads="1"/>
            </p:cNvSpPr>
            <p:nvPr/>
          </p:nvSpPr>
          <p:spPr bwMode="auto">
            <a:xfrm>
              <a:off x="1776" y="2112"/>
              <a:ext cx="39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主模块 </a:t>
              </a:r>
              <a:r>
                <a:rPr lang="zh-CN" altLang="en-US" sz="2800">
                  <a:latin typeface="Times New Roman" pitchFamily="18" charset="0"/>
                </a:rPr>
                <a:t>申请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占用总线</a:t>
              </a:r>
              <a:r>
                <a:rPr lang="zh-CN" altLang="en-US" sz="2800">
                  <a:latin typeface="Times New Roman" pitchFamily="18" charset="0"/>
                </a:rPr>
                <a:t>，使用完后</a:t>
              </a:r>
            </a:p>
          </p:txBody>
        </p:sp>
        <p:sp>
          <p:nvSpPr>
            <p:cNvPr id="191494" name="Text Box 6"/>
            <p:cNvSpPr txBox="1">
              <a:spLocks noChangeArrowheads="1"/>
            </p:cNvSpPr>
            <p:nvPr/>
          </p:nvSpPr>
          <p:spPr bwMode="auto">
            <a:xfrm>
              <a:off x="1776" y="2592"/>
              <a:ext cx="39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即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放弃总线 </a:t>
              </a:r>
              <a:r>
                <a:rPr lang="zh-CN" altLang="en-US" sz="2800">
                  <a:latin typeface="Times New Roman" pitchFamily="18" charset="0"/>
                </a:rPr>
                <a:t>的使用权</a:t>
              </a:r>
            </a:p>
          </p:txBody>
        </p:sp>
      </p:grpSp>
      <p:grpSp>
        <p:nvGrpSpPr>
          <p:cNvPr id="191495" name="Group 7"/>
          <p:cNvGrpSpPr>
            <a:grpSpLocks/>
          </p:cNvGrpSpPr>
          <p:nvPr/>
        </p:nvGrpSpPr>
        <p:grpSpPr bwMode="auto">
          <a:xfrm>
            <a:off x="2819400" y="4786313"/>
            <a:ext cx="6324600" cy="1204912"/>
            <a:chOff x="1776" y="3120"/>
            <a:chExt cx="3984" cy="759"/>
          </a:xfrm>
        </p:grpSpPr>
        <p:sp>
          <p:nvSpPr>
            <p:cNvPr id="191496" name="Text Box 8"/>
            <p:cNvSpPr txBox="1">
              <a:spLocks noChangeArrowheads="1"/>
            </p:cNvSpPr>
            <p:nvPr/>
          </p:nvSpPr>
          <p:spPr bwMode="auto">
            <a:xfrm>
              <a:off x="1776" y="3120"/>
              <a:ext cx="38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从模块 </a:t>
              </a:r>
              <a:r>
                <a:rPr lang="zh-CN" altLang="en-US" sz="2800">
                  <a:latin typeface="Times New Roman" pitchFamily="18" charset="0"/>
                </a:rPr>
                <a:t>申请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占用总线</a:t>
              </a:r>
              <a:r>
                <a:rPr lang="zh-CN" altLang="en-US" sz="2800">
                  <a:latin typeface="Times New Roman" pitchFamily="18" charset="0"/>
                </a:rPr>
                <a:t>，将各种信</a:t>
              </a:r>
            </a:p>
          </p:txBody>
        </p:sp>
        <p:sp>
          <p:nvSpPr>
            <p:cNvPr id="191497" name="Text Box 9"/>
            <p:cNvSpPr txBox="1">
              <a:spLocks noChangeArrowheads="1"/>
            </p:cNvSpPr>
            <p:nvPr/>
          </p:nvSpPr>
          <p:spPr bwMode="auto">
            <a:xfrm>
              <a:off x="1776" y="3552"/>
              <a:ext cx="39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息送至总线上</a:t>
              </a:r>
            </a:p>
          </p:txBody>
        </p:sp>
      </p:grpSp>
      <p:sp>
        <p:nvSpPr>
          <p:cNvPr id="191498" name="Text Box 10"/>
          <p:cNvSpPr txBox="1">
            <a:spLocks noChangeArrowheads="1"/>
          </p:cNvSpPr>
          <p:nvPr/>
        </p:nvSpPr>
        <p:spPr bwMode="auto">
          <a:xfrm>
            <a:off x="939800" y="2286000"/>
            <a:ext cx="426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一个总线传输周期</a:t>
            </a:r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939800" y="3124200"/>
            <a:ext cx="187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子周期1</a:t>
            </a:r>
          </a:p>
        </p:txBody>
      </p:sp>
      <p:sp>
        <p:nvSpPr>
          <p:cNvPr id="191500" name="Text Box 12"/>
          <p:cNvSpPr txBox="1">
            <a:spLocks noChangeArrowheads="1"/>
          </p:cNvSpPr>
          <p:nvPr/>
        </p:nvSpPr>
        <p:spPr bwMode="auto">
          <a:xfrm>
            <a:off x="939800" y="4772025"/>
            <a:ext cx="195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子周期2</a:t>
            </a:r>
          </a:p>
        </p:txBody>
      </p:sp>
      <p:sp>
        <p:nvSpPr>
          <p:cNvPr id="191501" name="AutoShape 13"/>
          <p:cNvSpPr>
            <a:spLocks/>
          </p:cNvSpPr>
          <p:nvPr/>
        </p:nvSpPr>
        <p:spPr bwMode="auto">
          <a:xfrm>
            <a:off x="685800" y="34290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2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grpSp>
        <p:nvGrpSpPr>
          <p:cNvPr id="191503" name="Group 15"/>
          <p:cNvGrpSpPr>
            <a:grpSpLocks/>
          </p:cNvGrpSpPr>
          <p:nvPr/>
        </p:nvGrpSpPr>
        <p:grpSpPr bwMode="auto">
          <a:xfrm>
            <a:off x="1411288" y="4791075"/>
            <a:ext cx="2627312" cy="1457325"/>
            <a:chOff x="889" y="2976"/>
            <a:chExt cx="1655" cy="918"/>
          </a:xfrm>
        </p:grpSpPr>
        <p:sp>
          <p:nvSpPr>
            <p:cNvPr id="191504" name="Text Box 16"/>
            <p:cNvSpPr txBox="1">
              <a:spLocks noChangeArrowheads="1"/>
            </p:cNvSpPr>
            <p:nvPr/>
          </p:nvSpPr>
          <p:spPr bwMode="auto">
            <a:xfrm>
              <a:off x="889" y="3567"/>
              <a:ext cx="10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主模块</a:t>
              </a:r>
            </a:p>
          </p:txBody>
        </p:sp>
        <p:sp>
          <p:nvSpPr>
            <p:cNvPr id="191505" name="AutoShape 17"/>
            <p:cNvSpPr>
              <a:spLocks noChangeArrowheads="1"/>
            </p:cNvSpPr>
            <p:nvPr/>
          </p:nvSpPr>
          <p:spPr bwMode="auto">
            <a:xfrm>
              <a:off x="1824" y="2976"/>
              <a:ext cx="720" cy="336"/>
            </a:xfrm>
            <a:prstGeom prst="wedgeRoundRectCallout">
              <a:avLst>
                <a:gd name="adj1" fmla="val -105000"/>
                <a:gd name="adj2" fmla="val 145833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191507" name="AutoShape 1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  <p:bldP spid="191498" grpId="0" autoUpdateAnimBg="0"/>
      <p:bldP spid="191499" grpId="0" autoUpdateAnimBg="0"/>
      <p:bldP spid="191500" grpId="0" autoUpdateAnimBg="0"/>
      <p:bldP spid="19150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1219200" y="1676400"/>
            <a:ext cx="693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各模块有权申请占用总线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669925" y="577850"/>
            <a:ext cx="5121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分离式通信特点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219200" y="5257800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充分提高了总线的有效占用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1219200" y="257175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2. 采用同步方式通信，不等对方回答</a:t>
            </a: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1219200" y="346710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3. 各模块准备数据时，不占用总线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1219200" y="436245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4. 总线被占用时，无空闲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3.5</a:t>
            </a:r>
          </a:p>
        </p:txBody>
      </p:sp>
      <p:sp>
        <p:nvSpPr>
          <p:cNvPr id="192523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  <p:bldP spid="192516" grpId="0" autoUpdateAnimBg="0"/>
      <p:bldP spid="192517" grpId="0" autoUpdateAnimBg="0"/>
      <p:bldP spid="192518" grpId="0" autoUpdateAnimBg="0"/>
      <p:bldP spid="1925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69913" y="685800"/>
            <a:ext cx="3163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</a:t>
            </a:r>
            <a:r>
              <a:rPr lang="zh-CN" altLang="en-US" sz="3600"/>
              <a:t>.</a:t>
            </a:r>
            <a:r>
              <a:rPr lang="zh-CN" altLang="en-US" sz="3600">
                <a:latin typeface="Times New Roman" pitchFamily="18" charset="0"/>
              </a:rPr>
              <a:t>通信总线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3549650" y="4095750"/>
            <a:ext cx="2317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串行通信总线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549650" y="5453063"/>
            <a:ext cx="2317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并行通信总线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371600" y="4697413"/>
            <a:ext cx="1809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传输方式</a:t>
            </a:r>
          </a:p>
        </p:txBody>
      </p:sp>
      <p:sp>
        <p:nvSpPr>
          <p:cNvPr id="161798" name="AutoShape 6"/>
          <p:cNvSpPr>
            <a:spLocks/>
          </p:cNvSpPr>
          <p:nvPr/>
        </p:nvSpPr>
        <p:spPr bwMode="auto">
          <a:xfrm>
            <a:off x="3244850" y="4295775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3.2</a:t>
            </a:r>
          </a:p>
        </p:txBody>
      </p:sp>
      <p:grpSp>
        <p:nvGrpSpPr>
          <p:cNvPr id="161800" name="Group 8"/>
          <p:cNvGrpSpPr>
            <a:grpSpLocks/>
          </p:cNvGrpSpPr>
          <p:nvPr/>
        </p:nvGrpSpPr>
        <p:grpSpPr bwMode="auto">
          <a:xfrm>
            <a:off x="1371600" y="1581150"/>
            <a:ext cx="7772400" cy="2062163"/>
            <a:chOff x="864" y="996"/>
            <a:chExt cx="4896" cy="1299"/>
          </a:xfrm>
        </p:grpSpPr>
        <p:sp>
          <p:nvSpPr>
            <p:cNvPr id="161801" name="Text Box 9"/>
            <p:cNvSpPr txBox="1">
              <a:spLocks noChangeArrowheads="1"/>
            </p:cNvSpPr>
            <p:nvPr/>
          </p:nvSpPr>
          <p:spPr bwMode="auto">
            <a:xfrm>
              <a:off x="864" y="996"/>
              <a:ext cx="48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   用于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计算机系统之间</a:t>
              </a:r>
              <a:r>
                <a:rPr lang="zh-CN" altLang="en-US" sz="2800">
                  <a:latin typeface="Times New Roman" pitchFamily="18" charset="0"/>
                </a:rPr>
                <a:t> 或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计算机系统</a:t>
              </a:r>
            </a:p>
          </p:txBody>
        </p:sp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864" y="1490"/>
              <a:ext cx="47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与其他系统</a:t>
              </a:r>
              <a:r>
                <a:rPr lang="zh-CN" altLang="en-US" sz="2800">
                  <a:latin typeface="Times New Roman" pitchFamily="18" charset="0"/>
                </a:rPr>
                <a:t>（如控制仪表、移动通信等）</a:t>
              </a:r>
            </a:p>
          </p:txBody>
        </p:sp>
        <p:sp>
          <p:nvSpPr>
            <p:cNvPr id="161803" name="Text Box 11"/>
            <p:cNvSpPr txBox="1">
              <a:spLocks noChangeArrowheads="1"/>
            </p:cNvSpPr>
            <p:nvPr/>
          </p:nvSpPr>
          <p:spPr bwMode="auto">
            <a:xfrm>
              <a:off x="864" y="1968"/>
              <a:ext cx="369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之间的通信</a:t>
              </a:r>
            </a:p>
          </p:txBody>
        </p:sp>
      </p:grpSp>
      <p:sp>
        <p:nvSpPr>
          <p:cNvPr id="161807" name="AutoShape 1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zh-CN" altLang="en-US" b="1"/>
              <a:t>第</a:t>
            </a:r>
            <a:r>
              <a:rPr lang="zh-CN" altLang="en-US" b="1">
                <a:latin typeface="Times New Roman" pitchFamily="18" charset="0"/>
              </a:rPr>
              <a:t>４</a:t>
            </a:r>
            <a:r>
              <a:rPr lang="zh-CN" altLang="en-US" b="1"/>
              <a:t>章  存 储 器</a:t>
            </a: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2901950" y="2022475"/>
            <a:ext cx="2573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rId2" action="ppaction://hlinksldjump"/>
              </a:rPr>
              <a:t>4.1  概述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2901950" y="3201988"/>
            <a:ext cx="3803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rId3" action="ppaction://hlinksldjump"/>
              </a:rPr>
              <a:t>4.2  主存储器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2901950" y="4381500"/>
            <a:ext cx="5648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4.3  高速缓冲存储器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2901950" y="5561013"/>
            <a:ext cx="4418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4.4  辅助存储器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93544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7000"/>
            <a:ext cx="7772400" cy="1143000"/>
          </a:xfrm>
        </p:spPr>
        <p:txBody>
          <a:bodyPr/>
          <a:lstStyle/>
          <a:p>
            <a:r>
              <a:rPr lang="zh-CN" altLang="en-US" b="1"/>
              <a:t>4.1  概  述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446088" y="1227138"/>
            <a:ext cx="33956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SzPct val="80000"/>
            </a:pPr>
            <a:r>
              <a:rPr lang="zh-CN" altLang="en-US" sz="3600">
                <a:latin typeface="Times New Roman" pitchFamily="18" charset="0"/>
              </a:rPr>
              <a:t>一、存储器分类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717550" y="2073275"/>
            <a:ext cx="35591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chemeClr val="accent2"/>
              </a:buClr>
              <a:buSzPct val="80000"/>
            </a:pPr>
            <a:r>
              <a:rPr lang="zh-CN" altLang="en-US" sz="3200">
                <a:latin typeface="Times New Roman" pitchFamily="18" charset="0"/>
              </a:rPr>
              <a:t>1.  按存储介质分类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717550" y="3035300"/>
            <a:ext cx="2832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半导体存储器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717550" y="3965575"/>
            <a:ext cx="316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磁表面存储器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717550" y="4897438"/>
            <a:ext cx="2474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zh-CN" altLang="en-US" sz="2800">
                <a:latin typeface="Times New Roman" pitchFamily="18" charset="0"/>
              </a:rPr>
              <a:t>(3) 磁芯存储器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717550" y="5829300"/>
            <a:ext cx="2474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zh-CN" altLang="en-US" sz="2800">
                <a:latin typeface="Times New Roman" pitchFamily="18" charset="0"/>
              </a:rPr>
              <a:t>(4) 光盘存储器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7543800" y="297815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rgbClr val="FFFF00"/>
                </a:solidFill>
                <a:latin typeface="Times New Roman" pitchFamily="18" charset="0"/>
              </a:rPr>
              <a:t>易失</a:t>
            </a: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4108450" y="3035300"/>
            <a:ext cx="2149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TTL 、MOS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4108450" y="3965575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磁头、载磁体</a:t>
            </a:r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4108450" y="49022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zh-CN" altLang="en-US" sz="2800">
                <a:latin typeface="Times New Roman" pitchFamily="18" charset="0"/>
              </a:rPr>
              <a:t>硬磁材料、环状元件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4108450" y="5834063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</a:pPr>
            <a:r>
              <a:rPr lang="zh-CN" altLang="en-US" sz="2800">
                <a:latin typeface="Times New Roman" pitchFamily="18" charset="0"/>
              </a:rPr>
              <a:t>激光、磁光材料</a:t>
            </a:r>
          </a:p>
        </p:txBody>
      </p:sp>
      <p:grpSp>
        <p:nvGrpSpPr>
          <p:cNvPr id="194574" name="Group 14"/>
          <p:cNvGrpSpPr>
            <a:grpSpLocks/>
          </p:cNvGrpSpPr>
          <p:nvPr/>
        </p:nvGrpSpPr>
        <p:grpSpPr bwMode="auto">
          <a:xfrm>
            <a:off x="7543800" y="4191000"/>
            <a:ext cx="960438" cy="2057400"/>
            <a:chOff x="4944" y="2640"/>
            <a:chExt cx="605" cy="1296"/>
          </a:xfrm>
        </p:grpSpPr>
        <p:sp>
          <p:nvSpPr>
            <p:cNvPr id="194575" name="Text Box 15"/>
            <p:cNvSpPr txBox="1">
              <a:spLocks noChangeArrowheads="1"/>
            </p:cNvSpPr>
            <p:nvPr/>
          </p:nvSpPr>
          <p:spPr bwMode="auto">
            <a:xfrm>
              <a:off x="5176" y="2809"/>
              <a:ext cx="373" cy="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rgbClr val="FFFF00"/>
                  </a:solidFill>
                  <a:latin typeface="Times New Roman" pitchFamily="18" charset="0"/>
                </a:rPr>
                <a:t>非</a:t>
              </a:r>
            </a:p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rgbClr val="FFFF00"/>
                  </a:solidFill>
                  <a:latin typeface="Times New Roman" pitchFamily="18" charset="0"/>
                </a:rPr>
                <a:t>易</a:t>
              </a:r>
            </a:p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rgbClr val="FFFF00"/>
                  </a:solidFill>
                  <a:latin typeface="Times New Roman" pitchFamily="18" charset="0"/>
                </a:rPr>
                <a:t>失</a:t>
              </a:r>
            </a:p>
          </p:txBody>
        </p:sp>
        <p:sp>
          <p:nvSpPr>
            <p:cNvPr id="194576" name="AutoShape 16"/>
            <p:cNvSpPr>
              <a:spLocks/>
            </p:cNvSpPr>
            <p:nvPr/>
          </p:nvSpPr>
          <p:spPr bwMode="auto">
            <a:xfrm>
              <a:off x="4944" y="2640"/>
              <a:ext cx="242" cy="1296"/>
            </a:xfrm>
            <a:prstGeom prst="rightBrace">
              <a:avLst>
                <a:gd name="adj1" fmla="val 44628"/>
                <a:gd name="adj2" fmla="val 5168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577" name="AutoShape 1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  <p:bldP spid="194564" grpId="0" autoUpdateAnimBg="0"/>
      <p:bldP spid="194565" grpId="0" autoUpdateAnimBg="0"/>
      <p:bldP spid="194566" grpId="0" autoUpdateAnimBg="0"/>
      <p:bldP spid="194567" grpId="0" autoUpdateAnimBg="0"/>
      <p:bldP spid="194568" grpId="0" autoUpdateAnimBg="0"/>
      <p:bldP spid="194569" grpId="0" autoUpdateAnimBg="0"/>
      <p:bldP spid="194570" grpId="0" autoUpdateAnimBg="0"/>
      <p:bldP spid="194571" grpId="0" autoUpdateAnimBg="0"/>
      <p:bldP spid="194572" grpId="0" autoUpdateAnimBg="0"/>
      <p:bldP spid="19457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382588" y="1482725"/>
            <a:ext cx="7678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存取时间与物理地址无关（随机访问）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863600" y="4740275"/>
            <a:ext cx="4041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 dirty="0">
                <a:latin typeface="Times New Roman" pitchFamily="18" charset="0"/>
              </a:rPr>
              <a:t>  顺序存取存储器    磁带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105775" y="152400"/>
            <a:ext cx="962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4.1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369888" y="476250"/>
            <a:ext cx="3967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 按存取方式分类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368300" y="3917950"/>
            <a:ext cx="7694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(2) 存取时间与物理地址有关（串行访问）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863600" y="2362200"/>
            <a:ext cx="340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 随机存储器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863600" y="3165475"/>
            <a:ext cx="302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 只读存储器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863600" y="5495925"/>
            <a:ext cx="4041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 直接存取存储器    磁盘</a:t>
            </a:r>
          </a:p>
        </p:txBody>
      </p: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3581400" y="23622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在程序的执行过程中 </a:t>
            </a:r>
            <a:r>
              <a:rPr lang="zh-CN" altLang="en-US" sz="2800">
                <a:latin typeface="Times New Roman" pitchFamily="18" charset="0"/>
              </a:rPr>
              <a:t>可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读 </a:t>
            </a:r>
            <a:r>
              <a:rPr lang="zh-CN" altLang="en-US" sz="2800">
                <a:latin typeface="Times New Roman" pitchFamily="18" charset="0"/>
              </a:rPr>
              <a:t>可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写</a:t>
            </a:r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3581400" y="3165475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在程序的执行过程中 </a:t>
            </a:r>
            <a:r>
              <a:rPr lang="zh-CN" altLang="en-US" sz="2800">
                <a:latin typeface="Times New Roman" pitchFamily="18" charset="0"/>
              </a:rPr>
              <a:t>只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读</a:t>
            </a:r>
          </a:p>
        </p:txBody>
      </p:sp>
      <p:sp>
        <p:nvSpPr>
          <p:cNvPr id="195596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utoUpdateAnimBg="0"/>
      <p:bldP spid="195587" grpId="0" autoUpdateAnimBg="0"/>
      <p:bldP spid="195590" grpId="0" autoUpdateAnimBg="0"/>
      <p:bldP spid="195591" grpId="0" autoUpdateAnimBg="0"/>
      <p:bldP spid="195592" grpId="0" autoUpdateAnimBg="0"/>
      <p:bldP spid="195593" grpId="0" autoUpdateAnimBg="0"/>
      <p:bldP spid="195594" grpId="0" autoUpdateAnimBg="0"/>
      <p:bldP spid="19559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4133850" y="5897563"/>
            <a:ext cx="3562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磁盘、磁带、光盘 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1576388" y="4983163"/>
            <a:ext cx="5662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高速缓冲存储器（</a:t>
            </a:r>
            <a:r>
              <a:rPr lang="en-US" altLang="zh-CN" sz="3200">
                <a:latin typeface="Times New Roman" pitchFamily="18" charset="0"/>
              </a:rPr>
              <a:t>Cache）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576388" y="4090988"/>
            <a:ext cx="3757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>
                <a:latin typeface="Times New Roman" pitchFamily="18" charset="0"/>
              </a:rPr>
              <a:t>Flash  Memory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349250" y="3500438"/>
            <a:ext cx="592138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存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储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器</a:t>
            </a:r>
          </a:p>
        </p:txBody>
      </p:sp>
      <p:grpSp>
        <p:nvGrpSpPr>
          <p:cNvPr id="196614" name="Group 6"/>
          <p:cNvGrpSpPr>
            <a:grpSpLocks/>
          </p:cNvGrpSpPr>
          <p:nvPr/>
        </p:nvGrpSpPr>
        <p:grpSpPr bwMode="auto">
          <a:xfrm>
            <a:off x="1576388" y="2195513"/>
            <a:ext cx="2216150" cy="4281487"/>
            <a:chOff x="993" y="1383"/>
            <a:chExt cx="1396" cy="2697"/>
          </a:xfrm>
        </p:grpSpPr>
        <p:sp>
          <p:nvSpPr>
            <p:cNvPr id="196615" name="Text Box 7"/>
            <p:cNvSpPr txBox="1">
              <a:spLocks noChangeArrowheads="1"/>
            </p:cNvSpPr>
            <p:nvPr/>
          </p:nvSpPr>
          <p:spPr bwMode="auto">
            <a:xfrm>
              <a:off x="993" y="1383"/>
              <a:ext cx="11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主存储器</a:t>
              </a:r>
            </a:p>
          </p:txBody>
        </p:sp>
        <p:sp>
          <p:nvSpPr>
            <p:cNvPr id="196616" name="Text Box 8"/>
            <p:cNvSpPr txBox="1">
              <a:spLocks noChangeArrowheads="1"/>
            </p:cNvSpPr>
            <p:nvPr/>
          </p:nvSpPr>
          <p:spPr bwMode="auto">
            <a:xfrm>
              <a:off x="993" y="3715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辅助存储器</a:t>
              </a:r>
            </a:p>
          </p:txBody>
        </p:sp>
      </p:grpSp>
      <p:sp>
        <p:nvSpPr>
          <p:cNvPr id="196617" name="AutoShape 9"/>
          <p:cNvSpPr>
            <a:spLocks/>
          </p:cNvSpPr>
          <p:nvPr/>
        </p:nvSpPr>
        <p:spPr bwMode="auto">
          <a:xfrm>
            <a:off x="1092200" y="2460625"/>
            <a:ext cx="431800" cy="3833813"/>
          </a:xfrm>
          <a:prstGeom prst="leftBrace">
            <a:avLst>
              <a:gd name="adj1" fmla="val 739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6618" name="Group 10"/>
          <p:cNvGrpSpPr>
            <a:grpSpLocks/>
          </p:cNvGrpSpPr>
          <p:nvPr/>
        </p:nvGrpSpPr>
        <p:grpSpPr bwMode="auto">
          <a:xfrm>
            <a:off x="5318125" y="2379663"/>
            <a:ext cx="3455988" cy="1917700"/>
            <a:chOff x="3350" y="1499"/>
            <a:chExt cx="2177" cy="1208"/>
          </a:xfrm>
        </p:grpSpPr>
        <p:sp>
          <p:nvSpPr>
            <p:cNvPr id="196619" name="Text Box 11"/>
            <p:cNvSpPr txBox="1">
              <a:spLocks noChangeArrowheads="1"/>
            </p:cNvSpPr>
            <p:nvPr/>
          </p:nvSpPr>
          <p:spPr bwMode="auto">
            <a:xfrm>
              <a:off x="3350" y="1499"/>
              <a:ext cx="12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MROM</a:t>
              </a:r>
            </a:p>
          </p:txBody>
        </p:sp>
        <p:sp>
          <p:nvSpPr>
            <p:cNvPr id="196620" name="Text Box 12"/>
            <p:cNvSpPr txBox="1">
              <a:spLocks noChangeArrowheads="1"/>
            </p:cNvSpPr>
            <p:nvPr/>
          </p:nvSpPr>
          <p:spPr bwMode="auto">
            <a:xfrm>
              <a:off x="3350" y="1805"/>
              <a:ext cx="11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PROM</a:t>
              </a:r>
            </a:p>
          </p:txBody>
        </p:sp>
        <p:sp>
          <p:nvSpPr>
            <p:cNvPr id="196621" name="Text Box 13"/>
            <p:cNvSpPr txBox="1">
              <a:spLocks noChangeArrowheads="1"/>
            </p:cNvSpPr>
            <p:nvPr/>
          </p:nvSpPr>
          <p:spPr bwMode="auto">
            <a:xfrm>
              <a:off x="3350" y="2112"/>
              <a:ext cx="13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EPROM</a:t>
              </a:r>
            </a:p>
          </p:txBody>
        </p:sp>
        <p:sp>
          <p:nvSpPr>
            <p:cNvPr id="196622" name="Text Box 14"/>
            <p:cNvSpPr txBox="1">
              <a:spLocks noChangeArrowheads="1"/>
            </p:cNvSpPr>
            <p:nvPr/>
          </p:nvSpPr>
          <p:spPr bwMode="auto">
            <a:xfrm>
              <a:off x="3350" y="2419"/>
              <a:ext cx="21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EEPROM</a:t>
              </a:r>
            </a:p>
          </p:txBody>
        </p:sp>
      </p:grpSp>
      <p:sp>
        <p:nvSpPr>
          <p:cNvPr id="196623" name="AutoShape 15"/>
          <p:cNvSpPr>
            <a:spLocks/>
          </p:cNvSpPr>
          <p:nvPr/>
        </p:nvSpPr>
        <p:spPr bwMode="auto">
          <a:xfrm>
            <a:off x="5041900" y="2590800"/>
            <a:ext cx="292100" cy="1484313"/>
          </a:xfrm>
          <a:prstGeom prst="leftBrace">
            <a:avLst>
              <a:gd name="adj1" fmla="val 4234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6624" name="Group 16"/>
          <p:cNvGrpSpPr>
            <a:grpSpLocks/>
          </p:cNvGrpSpPr>
          <p:nvPr/>
        </p:nvGrpSpPr>
        <p:grpSpPr bwMode="auto">
          <a:xfrm>
            <a:off x="3776663" y="1296988"/>
            <a:ext cx="1052512" cy="2347912"/>
            <a:chOff x="2379" y="817"/>
            <a:chExt cx="663" cy="1479"/>
          </a:xfrm>
        </p:grpSpPr>
        <p:sp>
          <p:nvSpPr>
            <p:cNvPr id="196625" name="Text Box 17"/>
            <p:cNvSpPr txBox="1">
              <a:spLocks noChangeArrowheads="1"/>
            </p:cNvSpPr>
            <p:nvPr/>
          </p:nvSpPr>
          <p:spPr bwMode="auto">
            <a:xfrm>
              <a:off x="2379" y="817"/>
              <a:ext cx="6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RAM</a:t>
              </a:r>
            </a:p>
          </p:txBody>
        </p:sp>
        <p:sp>
          <p:nvSpPr>
            <p:cNvPr id="196626" name="Text Box 18"/>
            <p:cNvSpPr txBox="1">
              <a:spLocks noChangeArrowheads="1"/>
            </p:cNvSpPr>
            <p:nvPr/>
          </p:nvSpPr>
          <p:spPr bwMode="auto">
            <a:xfrm>
              <a:off x="2379" y="1969"/>
              <a:ext cx="6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ROM</a:t>
              </a:r>
            </a:p>
          </p:txBody>
        </p:sp>
      </p:grpSp>
      <p:sp>
        <p:nvSpPr>
          <p:cNvPr id="196627" name="AutoShape 19"/>
          <p:cNvSpPr>
            <a:spLocks/>
          </p:cNvSpPr>
          <p:nvPr/>
        </p:nvSpPr>
        <p:spPr bwMode="auto">
          <a:xfrm>
            <a:off x="3462338" y="1535113"/>
            <a:ext cx="271462" cy="1893887"/>
          </a:xfrm>
          <a:prstGeom prst="leftBrace">
            <a:avLst>
              <a:gd name="adj1" fmla="val 5813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6628" name="Group 20"/>
          <p:cNvGrpSpPr>
            <a:grpSpLocks/>
          </p:cNvGrpSpPr>
          <p:nvPr/>
        </p:nvGrpSpPr>
        <p:grpSpPr bwMode="auto">
          <a:xfrm>
            <a:off x="5254625" y="990600"/>
            <a:ext cx="2311400" cy="1119188"/>
            <a:chOff x="3310" y="624"/>
            <a:chExt cx="1456" cy="705"/>
          </a:xfrm>
        </p:grpSpPr>
        <p:sp>
          <p:nvSpPr>
            <p:cNvPr id="196629" name="Text Box 21"/>
            <p:cNvSpPr txBox="1">
              <a:spLocks noChangeArrowheads="1"/>
            </p:cNvSpPr>
            <p:nvPr/>
          </p:nvSpPr>
          <p:spPr bwMode="auto">
            <a:xfrm>
              <a:off x="3310" y="624"/>
              <a:ext cx="14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静态 </a:t>
              </a:r>
              <a:r>
                <a:rPr lang="en-US" altLang="zh-CN" sz="2400">
                  <a:latin typeface="Times New Roman" pitchFamily="18" charset="0"/>
                </a:rPr>
                <a:t>RAM</a:t>
              </a:r>
            </a:p>
          </p:txBody>
        </p:sp>
        <p:sp>
          <p:nvSpPr>
            <p:cNvPr id="196630" name="Text Box 22"/>
            <p:cNvSpPr txBox="1">
              <a:spLocks noChangeArrowheads="1"/>
            </p:cNvSpPr>
            <p:nvPr/>
          </p:nvSpPr>
          <p:spPr bwMode="auto">
            <a:xfrm>
              <a:off x="3310" y="1041"/>
              <a:ext cx="10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动态 </a:t>
              </a:r>
              <a:r>
                <a:rPr lang="en-US" altLang="zh-CN" sz="2400">
                  <a:latin typeface="Times New Roman" pitchFamily="18" charset="0"/>
                </a:rPr>
                <a:t>RAM</a:t>
              </a:r>
            </a:p>
          </p:txBody>
        </p:sp>
      </p:grpSp>
      <p:sp>
        <p:nvSpPr>
          <p:cNvPr id="196631" name="AutoShape 23"/>
          <p:cNvSpPr>
            <a:spLocks/>
          </p:cNvSpPr>
          <p:nvPr/>
        </p:nvSpPr>
        <p:spPr bwMode="auto">
          <a:xfrm>
            <a:off x="5041900" y="1143000"/>
            <a:ext cx="207963" cy="784225"/>
          </a:xfrm>
          <a:prstGeom prst="leftBrace">
            <a:avLst>
              <a:gd name="adj1" fmla="val 3142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369888" y="273050"/>
            <a:ext cx="5802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 按在计算机中的作用分类</a:t>
            </a:r>
          </a:p>
        </p:txBody>
      </p:sp>
      <p:sp>
        <p:nvSpPr>
          <p:cNvPr id="196633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4.1</a:t>
            </a:r>
          </a:p>
        </p:txBody>
      </p:sp>
      <p:sp>
        <p:nvSpPr>
          <p:cNvPr id="196634" name="AutoShape 2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9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autoUpdateAnimBg="0"/>
      <p:bldP spid="196611" grpId="0" autoUpdateAnimBg="0"/>
      <p:bldP spid="196612" grpId="0" autoUpdateAnimBg="0"/>
      <p:bldP spid="196613" grpId="0" autoUpdateAnimBg="0"/>
      <p:bldP spid="196617" grpId="0" animBg="1"/>
      <p:bldP spid="196623" grpId="0" animBg="1"/>
      <p:bldP spid="196627" grpId="0" animBg="1"/>
      <p:bldP spid="1966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8001000" y="2693988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高</a:t>
            </a:r>
          </a:p>
        </p:txBody>
      </p:sp>
      <p:grpSp>
        <p:nvGrpSpPr>
          <p:cNvPr id="197635" name="Group 3"/>
          <p:cNvGrpSpPr>
            <a:grpSpLocks/>
          </p:cNvGrpSpPr>
          <p:nvPr/>
        </p:nvGrpSpPr>
        <p:grpSpPr bwMode="auto">
          <a:xfrm>
            <a:off x="8001000" y="3346450"/>
            <a:ext cx="490538" cy="2566988"/>
            <a:chOff x="5040" y="2108"/>
            <a:chExt cx="309" cy="1617"/>
          </a:xfrm>
        </p:grpSpPr>
        <p:sp>
          <p:nvSpPr>
            <p:cNvPr id="197636" name="Text Box 4"/>
            <p:cNvSpPr txBox="1">
              <a:spLocks noChangeArrowheads="1"/>
            </p:cNvSpPr>
            <p:nvPr/>
          </p:nvSpPr>
          <p:spPr bwMode="auto">
            <a:xfrm>
              <a:off x="5040" y="3437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低</a:t>
              </a:r>
            </a:p>
          </p:txBody>
        </p:sp>
        <p:sp>
          <p:nvSpPr>
            <p:cNvPr id="197637" name="Line 5"/>
            <p:cNvSpPr>
              <a:spLocks noChangeShapeType="1"/>
            </p:cNvSpPr>
            <p:nvPr/>
          </p:nvSpPr>
          <p:spPr bwMode="auto">
            <a:xfrm>
              <a:off x="5220" y="2108"/>
              <a:ext cx="0" cy="1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-790575" y="52530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6945313" y="2693988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小</a:t>
            </a:r>
          </a:p>
        </p:txBody>
      </p:sp>
      <p:grpSp>
        <p:nvGrpSpPr>
          <p:cNvPr id="197640" name="Group 8"/>
          <p:cNvGrpSpPr>
            <a:grpSpLocks/>
          </p:cNvGrpSpPr>
          <p:nvPr/>
        </p:nvGrpSpPr>
        <p:grpSpPr bwMode="auto">
          <a:xfrm>
            <a:off x="6945313" y="3346450"/>
            <a:ext cx="490537" cy="2566988"/>
            <a:chOff x="4375" y="2108"/>
            <a:chExt cx="309" cy="1617"/>
          </a:xfrm>
        </p:grpSpPr>
        <p:sp>
          <p:nvSpPr>
            <p:cNvPr id="197641" name="Text Box 9"/>
            <p:cNvSpPr txBox="1">
              <a:spLocks noChangeArrowheads="1"/>
            </p:cNvSpPr>
            <p:nvPr/>
          </p:nvSpPr>
          <p:spPr bwMode="auto">
            <a:xfrm>
              <a:off x="4375" y="3437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大</a:t>
              </a:r>
            </a:p>
          </p:txBody>
        </p:sp>
        <p:sp>
          <p:nvSpPr>
            <p:cNvPr id="197642" name="Line 10"/>
            <p:cNvSpPr>
              <a:spLocks noChangeShapeType="1"/>
            </p:cNvSpPr>
            <p:nvPr/>
          </p:nvSpPr>
          <p:spPr bwMode="auto">
            <a:xfrm>
              <a:off x="4548" y="2108"/>
              <a:ext cx="0" cy="1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5889625" y="2693988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快</a:t>
            </a:r>
          </a:p>
        </p:txBody>
      </p:sp>
      <p:grpSp>
        <p:nvGrpSpPr>
          <p:cNvPr id="197644" name="Group 12"/>
          <p:cNvGrpSpPr>
            <a:grpSpLocks/>
          </p:cNvGrpSpPr>
          <p:nvPr/>
        </p:nvGrpSpPr>
        <p:grpSpPr bwMode="auto">
          <a:xfrm>
            <a:off x="5889625" y="3346450"/>
            <a:ext cx="490538" cy="2566988"/>
            <a:chOff x="3710" y="2108"/>
            <a:chExt cx="309" cy="1617"/>
          </a:xfrm>
        </p:grpSpPr>
        <p:sp>
          <p:nvSpPr>
            <p:cNvPr id="197645" name="Text Box 13"/>
            <p:cNvSpPr txBox="1">
              <a:spLocks noChangeArrowheads="1"/>
            </p:cNvSpPr>
            <p:nvPr/>
          </p:nvSpPr>
          <p:spPr bwMode="auto">
            <a:xfrm>
              <a:off x="3710" y="3437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慢</a:t>
              </a:r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3852" y="2108"/>
              <a:ext cx="0" cy="1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7647" name="Group 15"/>
          <p:cNvGrpSpPr>
            <a:grpSpLocks/>
          </p:cNvGrpSpPr>
          <p:nvPr/>
        </p:nvGrpSpPr>
        <p:grpSpPr bwMode="auto">
          <a:xfrm>
            <a:off x="4235450" y="4543425"/>
            <a:ext cx="1284288" cy="1287463"/>
            <a:chOff x="2668" y="2862"/>
            <a:chExt cx="809" cy="811"/>
          </a:xfrm>
        </p:grpSpPr>
        <p:sp>
          <p:nvSpPr>
            <p:cNvPr id="197648" name="Text Box 16"/>
            <p:cNvSpPr txBox="1">
              <a:spLocks noChangeArrowheads="1"/>
            </p:cNvSpPr>
            <p:nvPr/>
          </p:nvSpPr>
          <p:spPr bwMode="auto">
            <a:xfrm>
              <a:off x="3026" y="3063"/>
              <a:ext cx="34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辅存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 rot="10800000">
              <a:off x="3180" y="2862"/>
              <a:ext cx="0" cy="2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3180" y="3483"/>
              <a:ext cx="0" cy="17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1" name="Freeform 19"/>
            <p:cNvSpPr>
              <a:spLocks/>
            </p:cNvSpPr>
            <p:nvPr/>
          </p:nvSpPr>
          <p:spPr bwMode="auto">
            <a:xfrm>
              <a:off x="2668" y="3672"/>
              <a:ext cx="80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9" y="0"/>
                </a:cxn>
              </a:cxnLst>
              <a:rect l="0" t="0" r="r" b="b"/>
              <a:pathLst>
                <a:path w="809" h="1">
                  <a:moveTo>
                    <a:pt x="0" y="0"/>
                  </a:moveTo>
                  <a:lnTo>
                    <a:pt x="809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7652" name="Group 20"/>
          <p:cNvGrpSpPr>
            <a:grpSpLocks/>
          </p:cNvGrpSpPr>
          <p:nvPr/>
        </p:nvGrpSpPr>
        <p:grpSpPr bwMode="auto">
          <a:xfrm>
            <a:off x="490538" y="2519363"/>
            <a:ext cx="3810000" cy="3330575"/>
            <a:chOff x="309" y="1587"/>
            <a:chExt cx="2400" cy="2098"/>
          </a:xfrm>
        </p:grpSpPr>
        <p:sp>
          <p:nvSpPr>
            <p:cNvPr id="197653" name="Freeform 21"/>
            <p:cNvSpPr>
              <a:spLocks/>
            </p:cNvSpPr>
            <p:nvPr/>
          </p:nvSpPr>
          <p:spPr bwMode="auto">
            <a:xfrm>
              <a:off x="618" y="3141"/>
              <a:ext cx="178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85" y="0"/>
                </a:cxn>
              </a:cxnLst>
              <a:rect l="0" t="0" r="r" b="b"/>
              <a:pathLst>
                <a:path w="1785" h="1">
                  <a:moveTo>
                    <a:pt x="0" y="0"/>
                  </a:moveTo>
                  <a:lnTo>
                    <a:pt x="1785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4" name="Freeform 22"/>
            <p:cNvSpPr>
              <a:spLocks/>
            </p:cNvSpPr>
            <p:nvPr/>
          </p:nvSpPr>
          <p:spPr bwMode="auto">
            <a:xfrm>
              <a:off x="777" y="2871"/>
              <a:ext cx="146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4" y="0"/>
                </a:cxn>
              </a:cxnLst>
              <a:rect l="0" t="0" r="r" b="b"/>
              <a:pathLst>
                <a:path w="1464" h="1">
                  <a:moveTo>
                    <a:pt x="0" y="0"/>
                  </a:moveTo>
                  <a:lnTo>
                    <a:pt x="146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5" name="Freeform 23"/>
            <p:cNvSpPr>
              <a:spLocks/>
            </p:cNvSpPr>
            <p:nvPr/>
          </p:nvSpPr>
          <p:spPr bwMode="auto">
            <a:xfrm>
              <a:off x="1065" y="2352"/>
              <a:ext cx="876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6" y="3"/>
                </a:cxn>
              </a:cxnLst>
              <a:rect l="0" t="0" r="r" b="b"/>
              <a:pathLst>
                <a:path w="876" h="3">
                  <a:moveTo>
                    <a:pt x="0" y="0"/>
                  </a:moveTo>
                  <a:lnTo>
                    <a:pt x="876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6" name="Text Box 24"/>
            <p:cNvSpPr txBox="1">
              <a:spLocks noChangeArrowheads="1"/>
            </p:cNvSpPr>
            <p:nvPr/>
          </p:nvSpPr>
          <p:spPr bwMode="auto">
            <a:xfrm>
              <a:off x="1148" y="2081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寄存器</a:t>
              </a:r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1244" y="2333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缓存</a:t>
              </a:r>
            </a:p>
          </p:txBody>
        </p:sp>
        <p:sp>
          <p:nvSpPr>
            <p:cNvPr id="197658" name="Text Box 26"/>
            <p:cNvSpPr txBox="1">
              <a:spLocks noChangeArrowheads="1"/>
            </p:cNvSpPr>
            <p:nvPr/>
          </p:nvSpPr>
          <p:spPr bwMode="auto">
            <a:xfrm>
              <a:off x="1244" y="2593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197659" name="Text Box 27"/>
            <p:cNvSpPr txBox="1">
              <a:spLocks noChangeArrowheads="1"/>
            </p:cNvSpPr>
            <p:nvPr/>
          </p:nvSpPr>
          <p:spPr bwMode="auto">
            <a:xfrm>
              <a:off x="1244" y="2861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磁盘</a:t>
              </a:r>
            </a:p>
          </p:txBody>
        </p:sp>
        <p:sp>
          <p:nvSpPr>
            <p:cNvPr id="197660" name="Text Box 28"/>
            <p:cNvSpPr txBox="1">
              <a:spLocks noChangeArrowheads="1"/>
            </p:cNvSpPr>
            <p:nvPr/>
          </p:nvSpPr>
          <p:spPr bwMode="auto">
            <a:xfrm>
              <a:off x="1244" y="3141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光盘</a:t>
              </a:r>
            </a:p>
          </p:txBody>
        </p:sp>
        <p:sp>
          <p:nvSpPr>
            <p:cNvPr id="197661" name="Text Box 29"/>
            <p:cNvSpPr txBox="1">
              <a:spLocks noChangeArrowheads="1"/>
            </p:cNvSpPr>
            <p:nvPr/>
          </p:nvSpPr>
          <p:spPr bwMode="auto">
            <a:xfrm>
              <a:off x="1244" y="3397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磁带</a:t>
              </a:r>
            </a:p>
          </p:txBody>
        </p:sp>
        <p:sp>
          <p:nvSpPr>
            <p:cNvPr id="197662" name="Freeform 30"/>
            <p:cNvSpPr>
              <a:spLocks/>
            </p:cNvSpPr>
            <p:nvPr/>
          </p:nvSpPr>
          <p:spPr bwMode="auto">
            <a:xfrm>
              <a:off x="309" y="3672"/>
              <a:ext cx="239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97" y="0"/>
                </a:cxn>
              </a:cxnLst>
              <a:rect l="0" t="0" r="r" b="b"/>
              <a:pathLst>
                <a:path w="2397" h="1">
                  <a:moveTo>
                    <a:pt x="0" y="0"/>
                  </a:moveTo>
                  <a:lnTo>
                    <a:pt x="239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3" name="Freeform 31"/>
            <p:cNvSpPr>
              <a:spLocks/>
            </p:cNvSpPr>
            <p:nvPr/>
          </p:nvSpPr>
          <p:spPr bwMode="auto">
            <a:xfrm>
              <a:off x="1512" y="1599"/>
              <a:ext cx="1197" cy="20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7" y="2073"/>
                </a:cxn>
              </a:cxnLst>
              <a:rect l="0" t="0" r="r" b="b"/>
              <a:pathLst>
                <a:path w="1197" h="2073">
                  <a:moveTo>
                    <a:pt x="0" y="0"/>
                  </a:moveTo>
                  <a:lnTo>
                    <a:pt x="1197" y="207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4" name="Freeform 32"/>
            <p:cNvSpPr>
              <a:spLocks/>
            </p:cNvSpPr>
            <p:nvPr/>
          </p:nvSpPr>
          <p:spPr bwMode="auto">
            <a:xfrm>
              <a:off x="456" y="3417"/>
              <a:ext cx="2103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3" y="3"/>
                </a:cxn>
              </a:cxnLst>
              <a:rect l="0" t="0" r="r" b="b"/>
              <a:pathLst>
                <a:path w="2103" h="3">
                  <a:moveTo>
                    <a:pt x="0" y="0"/>
                  </a:moveTo>
                  <a:lnTo>
                    <a:pt x="2103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5" name="Freeform 33"/>
            <p:cNvSpPr>
              <a:spLocks/>
            </p:cNvSpPr>
            <p:nvPr/>
          </p:nvSpPr>
          <p:spPr bwMode="auto">
            <a:xfrm>
              <a:off x="912" y="2625"/>
              <a:ext cx="119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1" y="0"/>
                </a:cxn>
              </a:cxnLst>
              <a:rect l="0" t="0" r="r" b="b"/>
              <a:pathLst>
                <a:path w="1191" h="1">
                  <a:moveTo>
                    <a:pt x="0" y="0"/>
                  </a:moveTo>
                  <a:lnTo>
                    <a:pt x="119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6" name="Text Box 34"/>
            <p:cNvSpPr txBox="1">
              <a:spLocks noChangeArrowheads="1"/>
            </p:cNvSpPr>
            <p:nvPr/>
          </p:nvSpPr>
          <p:spPr bwMode="auto">
            <a:xfrm>
              <a:off x="1244" y="3141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光盘</a:t>
              </a:r>
            </a:p>
          </p:txBody>
        </p:sp>
        <p:sp>
          <p:nvSpPr>
            <p:cNvPr id="197667" name="Text Box 35"/>
            <p:cNvSpPr txBox="1">
              <a:spLocks noChangeArrowheads="1"/>
            </p:cNvSpPr>
            <p:nvPr/>
          </p:nvSpPr>
          <p:spPr bwMode="auto">
            <a:xfrm>
              <a:off x="1244" y="3397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磁带</a:t>
              </a:r>
            </a:p>
          </p:txBody>
        </p:sp>
        <p:sp>
          <p:nvSpPr>
            <p:cNvPr id="197668" name="Freeform 36"/>
            <p:cNvSpPr>
              <a:spLocks/>
            </p:cNvSpPr>
            <p:nvPr/>
          </p:nvSpPr>
          <p:spPr bwMode="auto">
            <a:xfrm>
              <a:off x="309" y="1587"/>
              <a:ext cx="1203" cy="2085"/>
            </a:xfrm>
            <a:custGeom>
              <a:avLst/>
              <a:gdLst/>
              <a:ahLst/>
              <a:cxnLst>
                <a:cxn ang="0">
                  <a:pos x="1203" y="0"/>
                </a:cxn>
                <a:cxn ang="0">
                  <a:pos x="0" y="2085"/>
                </a:cxn>
              </a:cxnLst>
              <a:rect l="0" t="0" r="r" b="b"/>
              <a:pathLst>
                <a:path w="1203" h="2085">
                  <a:moveTo>
                    <a:pt x="1203" y="0"/>
                  </a:moveTo>
                  <a:lnTo>
                    <a:pt x="0" y="2085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7669" name="Group 37"/>
          <p:cNvGrpSpPr>
            <a:grpSpLocks/>
          </p:cNvGrpSpPr>
          <p:nvPr/>
        </p:nvGrpSpPr>
        <p:grpSpPr bwMode="auto">
          <a:xfrm>
            <a:off x="5654675" y="1981200"/>
            <a:ext cx="3392488" cy="541338"/>
            <a:chOff x="3562" y="1248"/>
            <a:chExt cx="2137" cy="341"/>
          </a:xfrm>
        </p:grpSpPr>
        <p:sp>
          <p:nvSpPr>
            <p:cNvPr id="197670" name="Text Box 38"/>
            <p:cNvSpPr txBox="1">
              <a:spLocks noChangeArrowheads="1"/>
            </p:cNvSpPr>
            <p:nvPr/>
          </p:nvSpPr>
          <p:spPr bwMode="auto">
            <a:xfrm>
              <a:off x="3562" y="1261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速度</a:t>
              </a:r>
            </a:p>
          </p:txBody>
        </p:sp>
        <p:sp>
          <p:nvSpPr>
            <p:cNvPr id="197671" name="Text Box 39"/>
            <p:cNvSpPr txBox="1">
              <a:spLocks noChangeArrowheads="1"/>
            </p:cNvSpPr>
            <p:nvPr/>
          </p:nvSpPr>
          <p:spPr bwMode="auto">
            <a:xfrm>
              <a:off x="4206" y="1261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容量</a:t>
              </a:r>
            </a:p>
          </p:txBody>
        </p:sp>
        <p:sp>
          <p:nvSpPr>
            <p:cNvPr id="197672" name="Text Box 40"/>
            <p:cNvSpPr txBox="1">
              <a:spLocks noChangeArrowheads="1"/>
            </p:cNvSpPr>
            <p:nvPr/>
          </p:nvSpPr>
          <p:spPr bwMode="auto">
            <a:xfrm>
              <a:off x="4796" y="1262"/>
              <a:ext cx="9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价格  位</a:t>
              </a:r>
            </a:p>
          </p:txBody>
        </p:sp>
        <p:sp>
          <p:nvSpPr>
            <p:cNvPr id="197673" name="Text Box 41"/>
            <p:cNvSpPr txBox="1">
              <a:spLocks noChangeArrowheads="1"/>
            </p:cNvSpPr>
            <p:nvPr/>
          </p:nvSpPr>
          <p:spPr bwMode="auto">
            <a:xfrm>
              <a:off x="5199" y="1248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／</a:t>
              </a:r>
            </a:p>
          </p:txBody>
        </p:sp>
      </p:grpSp>
      <p:sp>
        <p:nvSpPr>
          <p:cNvPr id="197674" name="Text Box 42"/>
          <p:cNvSpPr txBox="1">
            <a:spLocks noChangeArrowheads="1"/>
          </p:cNvSpPr>
          <p:nvPr/>
        </p:nvSpPr>
        <p:spPr bwMode="auto">
          <a:xfrm>
            <a:off x="919163" y="1274763"/>
            <a:ext cx="5588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</a:rPr>
              <a:t>1.  存储器三个主要特性的关系</a:t>
            </a:r>
          </a:p>
        </p:txBody>
      </p:sp>
      <p:sp>
        <p:nvSpPr>
          <p:cNvPr id="197675" name="Text Box 43"/>
          <p:cNvSpPr txBox="1">
            <a:spLocks noChangeArrowheads="1"/>
          </p:cNvSpPr>
          <p:nvPr/>
        </p:nvSpPr>
        <p:spPr bwMode="auto">
          <a:xfrm>
            <a:off x="368300" y="427038"/>
            <a:ext cx="4886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二、存储器的层次结构</a:t>
            </a:r>
          </a:p>
        </p:txBody>
      </p:sp>
      <p:grpSp>
        <p:nvGrpSpPr>
          <p:cNvPr id="197676" name="Group 44"/>
          <p:cNvGrpSpPr>
            <a:grpSpLocks/>
          </p:cNvGrpSpPr>
          <p:nvPr/>
        </p:nvGrpSpPr>
        <p:grpSpPr bwMode="auto">
          <a:xfrm>
            <a:off x="2413000" y="2527300"/>
            <a:ext cx="1468438" cy="1208088"/>
            <a:chOff x="1520" y="1592"/>
            <a:chExt cx="925" cy="761"/>
          </a:xfrm>
        </p:grpSpPr>
        <p:sp>
          <p:nvSpPr>
            <p:cNvPr id="197677" name="Freeform 45"/>
            <p:cNvSpPr>
              <a:spLocks/>
            </p:cNvSpPr>
            <p:nvPr/>
          </p:nvSpPr>
          <p:spPr bwMode="auto">
            <a:xfrm>
              <a:off x="1944" y="2352"/>
              <a:ext cx="4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1"/>
                </a:cxn>
              </a:cxnLst>
              <a:rect l="0" t="0" r="r" b="b"/>
              <a:pathLst>
                <a:path w="468" h="1">
                  <a:moveTo>
                    <a:pt x="0" y="0"/>
                  </a:moveTo>
                  <a:lnTo>
                    <a:pt x="468" y="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8" name="Freeform 46"/>
            <p:cNvSpPr>
              <a:spLocks/>
            </p:cNvSpPr>
            <p:nvPr/>
          </p:nvSpPr>
          <p:spPr bwMode="auto">
            <a:xfrm>
              <a:off x="2172" y="1592"/>
              <a:ext cx="1" cy="217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0" y="0"/>
                </a:cxn>
              </a:cxnLst>
              <a:rect l="0" t="0" r="r" b="b"/>
              <a:pathLst>
                <a:path w="1" h="217">
                  <a:moveTo>
                    <a:pt x="0" y="21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9" name="Freeform 47"/>
            <p:cNvSpPr>
              <a:spLocks/>
            </p:cNvSpPr>
            <p:nvPr/>
          </p:nvSpPr>
          <p:spPr bwMode="auto">
            <a:xfrm>
              <a:off x="2184" y="2142"/>
              <a:ext cx="1" cy="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01"/>
                </a:cxn>
              </a:cxnLst>
              <a:rect l="0" t="0" r="r" b="b"/>
              <a:pathLst>
                <a:path w="1" h="201">
                  <a:moveTo>
                    <a:pt x="0" y="0"/>
                  </a:moveTo>
                  <a:lnTo>
                    <a:pt x="1" y="201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80" name="Text Box 48"/>
            <p:cNvSpPr txBox="1">
              <a:spLocks noChangeArrowheads="1"/>
            </p:cNvSpPr>
            <p:nvPr/>
          </p:nvSpPr>
          <p:spPr bwMode="auto">
            <a:xfrm>
              <a:off x="1934" y="182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>
              <a:off x="1520" y="1593"/>
              <a:ext cx="87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7682" name="Group 50"/>
          <p:cNvGrpSpPr>
            <a:grpSpLocks/>
          </p:cNvGrpSpPr>
          <p:nvPr/>
        </p:nvGrpSpPr>
        <p:grpSpPr bwMode="auto">
          <a:xfrm>
            <a:off x="3284538" y="2509838"/>
            <a:ext cx="1416050" cy="1662112"/>
            <a:chOff x="2069" y="1581"/>
            <a:chExt cx="892" cy="1047"/>
          </a:xfrm>
        </p:grpSpPr>
        <p:sp>
          <p:nvSpPr>
            <p:cNvPr id="197683" name="Freeform 51"/>
            <p:cNvSpPr>
              <a:spLocks/>
            </p:cNvSpPr>
            <p:nvPr/>
          </p:nvSpPr>
          <p:spPr bwMode="auto">
            <a:xfrm>
              <a:off x="2069" y="2627"/>
              <a:ext cx="88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82" y="0"/>
                </a:cxn>
              </a:cxnLst>
              <a:rect l="0" t="0" r="r" b="b"/>
              <a:pathLst>
                <a:path w="882" h="1">
                  <a:moveTo>
                    <a:pt x="0" y="1"/>
                  </a:moveTo>
                  <a:lnTo>
                    <a:pt x="882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rot="10800000">
              <a:off x="2664" y="1581"/>
              <a:ext cx="0" cy="3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2676" y="2321"/>
              <a:ext cx="0" cy="3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86" name="Text Box 54"/>
            <p:cNvSpPr txBox="1">
              <a:spLocks noChangeArrowheads="1"/>
            </p:cNvSpPr>
            <p:nvPr/>
          </p:nvSpPr>
          <p:spPr bwMode="auto">
            <a:xfrm>
              <a:off x="2450" y="198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197687" name="Line 55"/>
            <p:cNvSpPr>
              <a:spLocks noChangeShapeType="1"/>
            </p:cNvSpPr>
            <p:nvPr/>
          </p:nvSpPr>
          <p:spPr bwMode="auto">
            <a:xfrm>
              <a:off x="2390" y="1593"/>
              <a:ext cx="53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7688" name="Group 56"/>
          <p:cNvGrpSpPr>
            <a:grpSpLocks/>
          </p:cNvGrpSpPr>
          <p:nvPr/>
        </p:nvGrpSpPr>
        <p:grpSpPr bwMode="auto">
          <a:xfrm>
            <a:off x="3573463" y="2514600"/>
            <a:ext cx="1960562" cy="2044700"/>
            <a:chOff x="2251" y="1584"/>
            <a:chExt cx="1235" cy="1288"/>
          </a:xfrm>
        </p:grpSpPr>
        <p:sp>
          <p:nvSpPr>
            <p:cNvPr id="197689" name="Text Box 57"/>
            <p:cNvSpPr txBox="1">
              <a:spLocks noChangeArrowheads="1"/>
            </p:cNvSpPr>
            <p:nvPr/>
          </p:nvSpPr>
          <p:spPr bwMode="auto">
            <a:xfrm>
              <a:off x="3026" y="2011"/>
              <a:ext cx="3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主机</a:t>
              </a:r>
            </a:p>
          </p:txBody>
        </p:sp>
        <p:sp>
          <p:nvSpPr>
            <p:cNvPr id="197690" name="Line 58"/>
            <p:cNvSpPr>
              <a:spLocks noChangeShapeType="1"/>
            </p:cNvSpPr>
            <p:nvPr/>
          </p:nvSpPr>
          <p:spPr bwMode="auto">
            <a:xfrm>
              <a:off x="2251" y="2872"/>
              <a:ext cx="123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91" name="Line 59"/>
            <p:cNvSpPr>
              <a:spLocks noChangeShapeType="1"/>
            </p:cNvSpPr>
            <p:nvPr/>
          </p:nvSpPr>
          <p:spPr bwMode="auto">
            <a:xfrm rot="10800000">
              <a:off x="3180" y="1584"/>
              <a:ext cx="0" cy="3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92" name="Line 60"/>
            <p:cNvSpPr>
              <a:spLocks noChangeShapeType="1"/>
            </p:cNvSpPr>
            <p:nvPr/>
          </p:nvSpPr>
          <p:spPr bwMode="auto">
            <a:xfrm>
              <a:off x="3180" y="2566"/>
              <a:ext cx="0" cy="3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93" name="Line 61"/>
            <p:cNvSpPr>
              <a:spLocks noChangeShapeType="1"/>
            </p:cNvSpPr>
            <p:nvPr/>
          </p:nvSpPr>
          <p:spPr bwMode="auto">
            <a:xfrm>
              <a:off x="2917" y="1593"/>
              <a:ext cx="53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7694" name="Rectangle 6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4.1</a:t>
            </a:r>
          </a:p>
        </p:txBody>
      </p:sp>
      <p:sp>
        <p:nvSpPr>
          <p:cNvPr id="197695" name="AutoShape 6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utoUpdateAnimBg="0"/>
      <p:bldP spid="197639" grpId="0" autoUpdateAnimBg="0"/>
      <p:bldP spid="197643" grpId="0" autoUpdateAnimBg="0"/>
      <p:bldP spid="19767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658" name="Group 2"/>
          <p:cNvGrpSpPr>
            <a:grpSpLocks/>
          </p:cNvGrpSpPr>
          <p:nvPr/>
        </p:nvGrpSpPr>
        <p:grpSpPr bwMode="auto">
          <a:xfrm>
            <a:off x="2800350" y="2187575"/>
            <a:ext cx="1433513" cy="860425"/>
            <a:chOff x="1908" y="1378"/>
            <a:chExt cx="903" cy="603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2055" y="1478"/>
              <a:ext cx="756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缓存</a:t>
              </a:r>
            </a:p>
          </p:txBody>
        </p:sp>
        <p:sp>
          <p:nvSpPr>
            <p:cNvPr id="198660" name="Rectangle 4"/>
            <p:cNvSpPr>
              <a:spLocks noChangeArrowheads="1"/>
            </p:cNvSpPr>
            <p:nvPr/>
          </p:nvSpPr>
          <p:spPr bwMode="auto">
            <a:xfrm>
              <a:off x="1908" y="1378"/>
              <a:ext cx="893" cy="60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8661" name="Group 5"/>
          <p:cNvGrpSpPr>
            <a:grpSpLocks/>
          </p:cNvGrpSpPr>
          <p:nvPr/>
        </p:nvGrpSpPr>
        <p:grpSpPr bwMode="auto">
          <a:xfrm>
            <a:off x="565150" y="2187575"/>
            <a:ext cx="5888038" cy="860425"/>
            <a:chOff x="500" y="1378"/>
            <a:chExt cx="3709" cy="603"/>
          </a:xfrm>
        </p:grpSpPr>
        <p:grpSp>
          <p:nvGrpSpPr>
            <p:cNvPr id="198662" name="Group 6"/>
            <p:cNvGrpSpPr>
              <a:grpSpLocks/>
            </p:cNvGrpSpPr>
            <p:nvPr/>
          </p:nvGrpSpPr>
          <p:grpSpPr bwMode="auto">
            <a:xfrm>
              <a:off x="500" y="1378"/>
              <a:ext cx="893" cy="602"/>
              <a:chOff x="500" y="1378"/>
              <a:chExt cx="893" cy="602"/>
            </a:xfrm>
          </p:grpSpPr>
          <p:sp>
            <p:nvSpPr>
              <p:cNvPr id="198663" name="Text Box 7"/>
              <p:cNvSpPr txBox="1">
                <a:spLocks noChangeArrowheads="1"/>
              </p:cNvSpPr>
              <p:nvPr/>
            </p:nvSpPr>
            <p:spPr bwMode="auto">
              <a:xfrm>
                <a:off x="622" y="1478"/>
                <a:ext cx="770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2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198664" name="Rectangle 8"/>
              <p:cNvSpPr>
                <a:spLocks noChangeArrowheads="1"/>
              </p:cNvSpPr>
              <p:nvPr/>
            </p:nvSpPr>
            <p:spPr bwMode="auto">
              <a:xfrm>
                <a:off x="500" y="1378"/>
                <a:ext cx="893" cy="60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8665" name="Group 9"/>
            <p:cNvGrpSpPr>
              <a:grpSpLocks/>
            </p:cNvGrpSpPr>
            <p:nvPr/>
          </p:nvGrpSpPr>
          <p:grpSpPr bwMode="auto">
            <a:xfrm>
              <a:off x="3316" y="1378"/>
              <a:ext cx="893" cy="603"/>
              <a:chOff x="3316" y="1378"/>
              <a:chExt cx="893" cy="603"/>
            </a:xfrm>
          </p:grpSpPr>
          <p:sp>
            <p:nvSpPr>
              <p:cNvPr id="198666" name="Text Box 10"/>
              <p:cNvSpPr txBox="1">
                <a:spLocks noChangeArrowheads="1"/>
              </p:cNvSpPr>
              <p:nvPr/>
            </p:nvSpPr>
            <p:spPr bwMode="auto">
              <a:xfrm>
                <a:off x="3453" y="1478"/>
                <a:ext cx="660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198667" name="Rectangle 11"/>
              <p:cNvSpPr>
                <a:spLocks noChangeArrowheads="1"/>
              </p:cNvSpPr>
              <p:nvPr/>
            </p:nvSpPr>
            <p:spPr bwMode="auto">
              <a:xfrm>
                <a:off x="3316" y="1378"/>
                <a:ext cx="893" cy="6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8668" name="Group 12"/>
          <p:cNvGrpSpPr>
            <a:grpSpLocks/>
          </p:cNvGrpSpPr>
          <p:nvPr/>
        </p:nvGrpSpPr>
        <p:grpSpPr bwMode="auto">
          <a:xfrm>
            <a:off x="7270750" y="2187575"/>
            <a:ext cx="1417638" cy="860425"/>
            <a:chOff x="4724" y="1378"/>
            <a:chExt cx="893" cy="603"/>
          </a:xfrm>
        </p:grpSpPr>
        <p:sp>
          <p:nvSpPr>
            <p:cNvPr id="198669" name="Text Box 13"/>
            <p:cNvSpPr txBox="1">
              <a:spLocks noChangeArrowheads="1"/>
            </p:cNvSpPr>
            <p:nvPr/>
          </p:nvSpPr>
          <p:spPr bwMode="auto">
            <a:xfrm>
              <a:off x="4827" y="1478"/>
              <a:ext cx="756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辅存</a:t>
              </a:r>
            </a:p>
          </p:txBody>
        </p:sp>
        <p:sp>
          <p:nvSpPr>
            <p:cNvPr id="198670" name="Rectangle 14"/>
            <p:cNvSpPr>
              <a:spLocks noChangeArrowheads="1"/>
            </p:cNvSpPr>
            <p:nvPr/>
          </p:nvSpPr>
          <p:spPr bwMode="auto">
            <a:xfrm>
              <a:off x="4724" y="1378"/>
              <a:ext cx="893" cy="603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8671" name="Freeform 15"/>
          <p:cNvSpPr>
            <a:spLocks/>
          </p:cNvSpPr>
          <p:nvPr/>
        </p:nvSpPr>
        <p:spPr bwMode="auto">
          <a:xfrm>
            <a:off x="1268413" y="3048000"/>
            <a:ext cx="4513262" cy="446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2"/>
              </a:cxn>
              <a:cxn ang="0">
                <a:pos x="2610" y="282"/>
              </a:cxn>
              <a:cxn ang="0">
                <a:pos x="2610" y="0"/>
              </a:cxn>
            </a:cxnLst>
            <a:rect l="0" t="0" r="r" b="b"/>
            <a:pathLst>
              <a:path w="2610" h="282">
                <a:moveTo>
                  <a:pt x="0" y="0"/>
                </a:moveTo>
                <a:lnTo>
                  <a:pt x="0" y="282"/>
                </a:lnTo>
                <a:lnTo>
                  <a:pt x="2610" y="282"/>
                </a:lnTo>
                <a:lnTo>
                  <a:pt x="2610" y="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2" name="Freeform 16"/>
          <p:cNvSpPr>
            <a:spLocks/>
          </p:cNvSpPr>
          <p:nvPr/>
        </p:nvSpPr>
        <p:spPr bwMode="auto">
          <a:xfrm rot="10800000">
            <a:off x="1250950" y="1719263"/>
            <a:ext cx="4511675" cy="447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2"/>
              </a:cxn>
              <a:cxn ang="0">
                <a:pos x="2610" y="282"/>
              </a:cxn>
              <a:cxn ang="0">
                <a:pos x="2610" y="0"/>
              </a:cxn>
            </a:cxnLst>
            <a:rect l="0" t="0" r="r" b="b"/>
            <a:pathLst>
              <a:path w="2610" h="282">
                <a:moveTo>
                  <a:pt x="0" y="0"/>
                </a:moveTo>
                <a:lnTo>
                  <a:pt x="0" y="282"/>
                </a:lnTo>
                <a:lnTo>
                  <a:pt x="2610" y="282"/>
                </a:lnTo>
                <a:lnTo>
                  <a:pt x="2610" y="0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3" name="Line 17"/>
          <p:cNvSpPr>
            <a:spLocks noChangeShapeType="1"/>
          </p:cNvSpPr>
          <p:nvPr/>
        </p:nvSpPr>
        <p:spPr bwMode="auto">
          <a:xfrm>
            <a:off x="1989138" y="249078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4" name="Line 18"/>
          <p:cNvSpPr>
            <a:spLocks noChangeShapeType="1"/>
          </p:cNvSpPr>
          <p:nvPr/>
        </p:nvSpPr>
        <p:spPr bwMode="auto">
          <a:xfrm>
            <a:off x="4217988" y="250983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5" name="Line 19"/>
          <p:cNvSpPr>
            <a:spLocks noChangeShapeType="1"/>
          </p:cNvSpPr>
          <p:nvPr/>
        </p:nvSpPr>
        <p:spPr bwMode="auto">
          <a:xfrm>
            <a:off x="6465888" y="250983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6" name="Line 20"/>
          <p:cNvSpPr>
            <a:spLocks noChangeShapeType="1"/>
          </p:cNvSpPr>
          <p:nvPr/>
        </p:nvSpPr>
        <p:spPr bwMode="auto">
          <a:xfrm rot="10800000">
            <a:off x="6446838" y="279558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7" name="Line 21"/>
          <p:cNvSpPr>
            <a:spLocks noChangeShapeType="1"/>
          </p:cNvSpPr>
          <p:nvPr/>
        </p:nvSpPr>
        <p:spPr bwMode="auto">
          <a:xfrm rot="10800000">
            <a:off x="4217988" y="279558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78" name="Line 22"/>
          <p:cNvSpPr>
            <a:spLocks noChangeShapeType="1"/>
          </p:cNvSpPr>
          <p:nvPr/>
        </p:nvSpPr>
        <p:spPr bwMode="auto">
          <a:xfrm rot="10800000">
            <a:off x="1970088" y="2795588"/>
            <a:ext cx="8175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8679" name="Group 23"/>
          <p:cNvGrpSpPr>
            <a:grpSpLocks/>
          </p:cNvGrpSpPr>
          <p:nvPr/>
        </p:nvGrpSpPr>
        <p:grpSpPr bwMode="auto">
          <a:xfrm>
            <a:off x="152400" y="463550"/>
            <a:ext cx="7540625" cy="641350"/>
            <a:chOff x="170" y="292"/>
            <a:chExt cx="4750" cy="404"/>
          </a:xfrm>
        </p:grpSpPr>
        <p:sp>
          <p:nvSpPr>
            <p:cNvPr id="198680" name="Text Box 24"/>
            <p:cNvSpPr txBox="1">
              <a:spLocks noChangeArrowheads="1"/>
            </p:cNvSpPr>
            <p:nvPr/>
          </p:nvSpPr>
          <p:spPr bwMode="auto">
            <a:xfrm>
              <a:off x="170" y="292"/>
              <a:ext cx="475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3600">
                  <a:latin typeface="Times New Roman" pitchFamily="18" charset="0"/>
                </a:rPr>
                <a:t>2.  缓存   主存层次和主存    辅存层次</a:t>
              </a:r>
            </a:p>
          </p:txBody>
        </p:sp>
        <p:sp>
          <p:nvSpPr>
            <p:cNvPr id="198681" name="Line 25"/>
            <p:cNvSpPr>
              <a:spLocks noChangeShapeType="1"/>
            </p:cNvSpPr>
            <p:nvPr/>
          </p:nvSpPr>
          <p:spPr bwMode="auto">
            <a:xfrm>
              <a:off x="1188" y="503"/>
              <a:ext cx="2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8682" name="Line 26"/>
            <p:cNvSpPr>
              <a:spLocks noChangeShapeType="1"/>
            </p:cNvSpPr>
            <p:nvPr/>
          </p:nvSpPr>
          <p:spPr bwMode="auto">
            <a:xfrm>
              <a:off x="3438" y="503"/>
              <a:ext cx="2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8683" name="Group 27"/>
          <p:cNvGrpSpPr>
            <a:grpSpLocks/>
          </p:cNvGrpSpPr>
          <p:nvPr/>
        </p:nvGrpSpPr>
        <p:grpSpPr bwMode="auto">
          <a:xfrm>
            <a:off x="3735388" y="4129088"/>
            <a:ext cx="1974850" cy="519112"/>
            <a:chOff x="2353" y="2553"/>
            <a:chExt cx="1244" cy="327"/>
          </a:xfrm>
        </p:grpSpPr>
        <p:sp>
          <p:nvSpPr>
            <p:cNvPr id="198684" name="Text Box 28"/>
            <p:cNvSpPr txBox="1">
              <a:spLocks noChangeArrowheads="1"/>
            </p:cNvSpPr>
            <p:nvPr/>
          </p:nvSpPr>
          <p:spPr bwMode="auto">
            <a:xfrm>
              <a:off x="2353" y="2553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缓存</a:t>
              </a:r>
            </a:p>
          </p:txBody>
        </p:sp>
        <p:sp>
          <p:nvSpPr>
            <p:cNvPr id="198685" name="Text Box 29"/>
            <p:cNvSpPr txBox="1">
              <a:spLocks noChangeArrowheads="1"/>
            </p:cNvSpPr>
            <p:nvPr/>
          </p:nvSpPr>
          <p:spPr bwMode="auto">
            <a:xfrm>
              <a:off x="3033" y="2553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198686" name="Line 30"/>
            <p:cNvSpPr>
              <a:spLocks noChangeShapeType="1"/>
            </p:cNvSpPr>
            <p:nvPr/>
          </p:nvSpPr>
          <p:spPr bwMode="auto">
            <a:xfrm>
              <a:off x="2905" y="2717"/>
              <a:ext cx="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8687" name="Group 31"/>
          <p:cNvGrpSpPr>
            <a:grpSpLocks/>
          </p:cNvGrpSpPr>
          <p:nvPr/>
        </p:nvGrpSpPr>
        <p:grpSpPr bwMode="auto">
          <a:xfrm>
            <a:off x="5907088" y="4129088"/>
            <a:ext cx="2030412" cy="519112"/>
            <a:chOff x="3721" y="2553"/>
            <a:chExt cx="1279" cy="327"/>
          </a:xfrm>
        </p:grpSpPr>
        <p:sp>
          <p:nvSpPr>
            <p:cNvPr id="198688" name="Text Box 32"/>
            <p:cNvSpPr txBox="1">
              <a:spLocks noChangeArrowheads="1"/>
            </p:cNvSpPr>
            <p:nvPr/>
          </p:nvSpPr>
          <p:spPr bwMode="auto">
            <a:xfrm>
              <a:off x="4436" y="2553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辅存</a:t>
              </a:r>
            </a:p>
          </p:txBody>
        </p:sp>
        <p:sp>
          <p:nvSpPr>
            <p:cNvPr id="198689" name="Text Box 33"/>
            <p:cNvSpPr txBox="1">
              <a:spLocks noChangeArrowheads="1"/>
            </p:cNvSpPr>
            <p:nvPr/>
          </p:nvSpPr>
          <p:spPr bwMode="auto">
            <a:xfrm>
              <a:off x="3721" y="2553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198690" name="Line 34"/>
            <p:cNvSpPr>
              <a:spLocks noChangeShapeType="1"/>
            </p:cNvSpPr>
            <p:nvPr/>
          </p:nvSpPr>
          <p:spPr bwMode="auto">
            <a:xfrm>
              <a:off x="4275" y="2717"/>
              <a:ext cx="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8691" name="Group 35"/>
          <p:cNvGrpSpPr>
            <a:grpSpLocks/>
          </p:cNvGrpSpPr>
          <p:nvPr/>
        </p:nvGrpSpPr>
        <p:grpSpPr bwMode="auto">
          <a:xfrm>
            <a:off x="6194425" y="4611688"/>
            <a:ext cx="815975" cy="844550"/>
            <a:chOff x="4021" y="2905"/>
            <a:chExt cx="514" cy="532"/>
          </a:xfrm>
        </p:grpSpPr>
        <p:sp>
          <p:nvSpPr>
            <p:cNvPr id="198692" name="Rectangle 36"/>
            <p:cNvSpPr>
              <a:spLocks noChangeArrowheads="1"/>
            </p:cNvSpPr>
            <p:nvPr/>
          </p:nvSpPr>
          <p:spPr bwMode="auto">
            <a:xfrm>
              <a:off x="4412" y="2905"/>
              <a:ext cx="122" cy="34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93" name="AutoShape 37"/>
            <p:cNvSpPr>
              <a:spLocks noChangeArrowheads="1"/>
            </p:cNvSpPr>
            <p:nvPr/>
          </p:nvSpPr>
          <p:spPr bwMode="auto">
            <a:xfrm>
              <a:off x="4021" y="3190"/>
              <a:ext cx="514" cy="247"/>
            </a:xfrm>
            <a:prstGeom prst="leftArrow">
              <a:avLst>
                <a:gd name="adj1" fmla="val 50120"/>
                <a:gd name="adj2" fmla="val 41947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8694" name="Text Box 38"/>
          <p:cNvSpPr txBox="1">
            <a:spLocks noChangeArrowheads="1"/>
          </p:cNvSpPr>
          <p:nvPr/>
        </p:nvSpPr>
        <p:spPr bwMode="auto">
          <a:xfrm>
            <a:off x="4379913" y="5029200"/>
            <a:ext cx="1716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虚拟存储器</a:t>
            </a:r>
          </a:p>
        </p:txBody>
      </p:sp>
      <p:grpSp>
        <p:nvGrpSpPr>
          <p:cNvPr id="198695" name="Group 39"/>
          <p:cNvGrpSpPr>
            <a:grpSpLocks/>
          </p:cNvGrpSpPr>
          <p:nvPr/>
        </p:nvGrpSpPr>
        <p:grpSpPr bwMode="auto">
          <a:xfrm>
            <a:off x="533400" y="1808163"/>
            <a:ext cx="7232650" cy="396875"/>
            <a:chOff x="445" y="1139"/>
            <a:chExt cx="4556" cy="250"/>
          </a:xfrm>
        </p:grpSpPr>
        <p:sp>
          <p:nvSpPr>
            <p:cNvPr id="198696" name="Text Box 40"/>
            <p:cNvSpPr txBox="1">
              <a:spLocks noChangeArrowheads="1"/>
            </p:cNvSpPr>
            <p:nvPr/>
          </p:nvSpPr>
          <p:spPr bwMode="auto">
            <a:xfrm>
              <a:off x="445" y="1139"/>
              <a:ext cx="4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10 </a:t>
              </a:r>
              <a:r>
                <a:rPr lang="en-US" altLang="zh-CN" sz="2000">
                  <a:latin typeface="Times New Roman" pitchFamily="18" charset="0"/>
                </a:rPr>
                <a:t>ns</a:t>
              </a:r>
            </a:p>
          </p:txBody>
        </p:sp>
        <p:sp>
          <p:nvSpPr>
            <p:cNvPr id="198697" name="Text Box 41"/>
            <p:cNvSpPr txBox="1">
              <a:spLocks noChangeArrowheads="1"/>
            </p:cNvSpPr>
            <p:nvPr/>
          </p:nvSpPr>
          <p:spPr bwMode="auto">
            <a:xfrm>
              <a:off x="1834" y="1139"/>
              <a:ext cx="4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20 </a:t>
              </a:r>
              <a:r>
                <a:rPr lang="en-US" altLang="zh-CN" sz="2000">
                  <a:latin typeface="Times New Roman" pitchFamily="18" charset="0"/>
                </a:rPr>
                <a:t>ns</a:t>
              </a:r>
            </a:p>
          </p:txBody>
        </p:sp>
        <p:sp>
          <p:nvSpPr>
            <p:cNvPr id="198698" name="Text Box 42"/>
            <p:cNvSpPr txBox="1">
              <a:spLocks noChangeArrowheads="1"/>
            </p:cNvSpPr>
            <p:nvPr/>
          </p:nvSpPr>
          <p:spPr bwMode="auto">
            <a:xfrm>
              <a:off x="3203" y="1139"/>
              <a:ext cx="5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200 </a:t>
              </a:r>
              <a:r>
                <a:rPr lang="en-US" altLang="zh-CN" sz="2000">
                  <a:latin typeface="Times New Roman" pitchFamily="18" charset="0"/>
                </a:rPr>
                <a:t>ns</a:t>
              </a:r>
            </a:p>
          </p:txBody>
        </p:sp>
        <p:sp>
          <p:nvSpPr>
            <p:cNvPr id="198699" name="Text Box 43"/>
            <p:cNvSpPr txBox="1">
              <a:spLocks noChangeArrowheads="1"/>
            </p:cNvSpPr>
            <p:nvPr/>
          </p:nvSpPr>
          <p:spPr bwMode="auto">
            <a:xfrm>
              <a:off x="4690" y="1139"/>
              <a:ext cx="3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ms</a:t>
              </a:r>
            </a:p>
          </p:txBody>
        </p:sp>
      </p:grpSp>
      <p:sp>
        <p:nvSpPr>
          <p:cNvPr id="198700" name="AutoShape 44"/>
          <p:cNvSpPr>
            <a:spLocks noChangeArrowheads="1"/>
          </p:cNvSpPr>
          <p:nvPr/>
        </p:nvSpPr>
        <p:spPr bwMode="auto">
          <a:xfrm>
            <a:off x="4379913" y="5576888"/>
            <a:ext cx="1130300" cy="488950"/>
          </a:xfrm>
          <a:prstGeom prst="flowChartAlternateProcess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虚地址</a:t>
            </a:r>
          </a:p>
        </p:txBody>
      </p:sp>
      <p:sp>
        <p:nvSpPr>
          <p:cNvPr id="198701" name="Text Box 45"/>
          <p:cNvSpPr txBox="1">
            <a:spLocks noChangeArrowheads="1"/>
          </p:cNvSpPr>
          <p:nvPr/>
        </p:nvSpPr>
        <p:spPr bwMode="auto">
          <a:xfrm>
            <a:off x="4379913" y="615791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逻辑地址</a:t>
            </a: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2544763" y="559276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实地址</a:t>
            </a:r>
          </a:p>
        </p:txBody>
      </p:sp>
      <p:sp>
        <p:nvSpPr>
          <p:cNvPr id="198703" name="Text Box 47"/>
          <p:cNvSpPr txBox="1">
            <a:spLocks noChangeArrowheads="1"/>
          </p:cNvSpPr>
          <p:nvPr/>
        </p:nvSpPr>
        <p:spPr bwMode="auto">
          <a:xfrm>
            <a:off x="2544763" y="615791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物理地址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2544763" y="50292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主存储器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4.1</a:t>
            </a: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3921125" y="36576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（速度）</a:t>
            </a:r>
          </a:p>
        </p:txBody>
      </p:sp>
      <p:sp>
        <p:nvSpPr>
          <p:cNvPr id="198707" name="Text Box 51"/>
          <p:cNvSpPr txBox="1">
            <a:spLocks noChangeArrowheads="1"/>
          </p:cNvSpPr>
          <p:nvPr/>
        </p:nvSpPr>
        <p:spPr bwMode="auto">
          <a:xfrm>
            <a:off x="6065838" y="36576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（容量）</a:t>
            </a:r>
          </a:p>
        </p:txBody>
      </p:sp>
      <p:sp>
        <p:nvSpPr>
          <p:cNvPr id="198709" name="AutoShape 5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19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19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1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1" grpId="0" animBg="1"/>
      <p:bldP spid="198672" grpId="0" animBg="1"/>
      <p:bldP spid="198673" grpId="0" animBg="1"/>
      <p:bldP spid="198674" grpId="0" animBg="1"/>
      <p:bldP spid="198675" grpId="0" animBg="1"/>
      <p:bldP spid="198676" grpId="0" animBg="1"/>
      <p:bldP spid="198677" grpId="0" animBg="1"/>
      <p:bldP spid="198678" grpId="0" animBg="1"/>
      <p:bldP spid="198694" grpId="0" autoUpdateAnimBg="0"/>
      <p:bldP spid="198700" grpId="0" autoUpdateAnimBg="0"/>
      <p:bldP spid="198701" grpId="0" autoUpdateAnimBg="0"/>
      <p:bldP spid="198702" grpId="0" autoUpdateAnimBg="0"/>
      <p:bldP spid="198703" grpId="0" autoUpdateAnimBg="0"/>
      <p:bldP spid="198704" grpId="0" autoUpdateAnimBg="0"/>
      <p:bldP spid="198706" grpId="0" autoUpdateAnimBg="0"/>
      <p:bldP spid="19870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r>
              <a:rPr lang="zh-CN" altLang="en-US" b="1"/>
              <a:t>4.2 主存储器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460375" y="835025"/>
            <a:ext cx="201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一、概述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898525" y="1543050"/>
            <a:ext cx="3548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 主存的基本组成</a:t>
            </a:r>
          </a:p>
        </p:txBody>
      </p:sp>
      <p:sp>
        <p:nvSpPr>
          <p:cNvPr id="199748" name="AutoShape 6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9763" name="Group 83"/>
          <p:cNvGrpSpPr>
            <a:grpSpLocks/>
          </p:cNvGrpSpPr>
          <p:nvPr/>
        </p:nvGrpSpPr>
        <p:grpSpPr bwMode="auto">
          <a:xfrm>
            <a:off x="1458913" y="2225675"/>
            <a:ext cx="6630987" cy="4467225"/>
            <a:chOff x="919" y="1402"/>
            <a:chExt cx="4177" cy="2814"/>
          </a:xfrm>
        </p:grpSpPr>
        <p:grpSp>
          <p:nvGrpSpPr>
            <p:cNvPr id="199762" name="Group 82"/>
            <p:cNvGrpSpPr>
              <a:grpSpLocks/>
            </p:cNvGrpSpPr>
            <p:nvPr/>
          </p:nvGrpSpPr>
          <p:grpSpPr bwMode="auto">
            <a:xfrm>
              <a:off x="919" y="1402"/>
              <a:ext cx="4177" cy="2814"/>
              <a:chOff x="919" y="1402"/>
              <a:chExt cx="4177" cy="2814"/>
            </a:xfrm>
          </p:grpSpPr>
          <p:grpSp>
            <p:nvGrpSpPr>
              <p:cNvPr id="199761" name="Group 81"/>
              <p:cNvGrpSpPr>
                <a:grpSpLocks/>
              </p:cNvGrpSpPr>
              <p:nvPr/>
            </p:nvGrpSpPr>
            <p:grpSpPr bwMode="auto">
              <a:xfrm>
                <a:off x="919" y="1402"/>
                <a:ext cx="4177" cy="2814"/>
                <a:chOff x="919" y="1402"/>
                <a:chExt cx="4177" cy="2814"/>
              </a:xfrm>
            </p:grpSpPr>
            <p:sp>
              <p:nvSpPr>
                <p:cNvPr id="199687" name="Rectangle 7"/>
                <p:cNvSpPr>
                  <a:spLocks noChangeArrowheads="1"/>
                </p:cNvSpPr>
                <p:nvPr/>
              </p:nvSpPr>
              <p:spPr bwMode="auto">
                <a:xfrm>
                  <a:off x="919" y="2609"/>
                  <a:ext cx="1089" cy="271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9688" name="Freeform 8"/>
                <p:cNvSpPr>
                  <a:spLocks/>
                </p:cNvSpPr>
                <p:nvPr/>
              </p:nvSpPr>
              <p:spPr bwMode="auto">
                <a:xfrm>
                  <a:off x="1392" y="3912"/>
                  <a:ext cx="190" cy="220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43" y="80"/>
                    </a:cxn>
                    <a:cxn ang="0">
                      <a:pos x="43" y="328"/>
                    </a:cxn>
                    <a:cxn ang="0">
                      <a:pos x="134" y="328"/>
                    </a:cxn>
                    <a:cxn ang="0">
                      <a:pos x="134" y="80"/>
                    </a:cxn>
                    <a:cxn ang="0">
                      <a:pos x="178" y="80"/>
                    </a:cxn>
                    <a:cxn ang="0">
                      <a:pos x="86" y="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178" h="328">
                      <a:moveTo>
                        <a:pt x="0" y="80"/>
                      </a:moveTo>
                      <a:lnTo>
                        <a:pt x="43" y="80"/>
                      </a:lnTo>
                      <a:lnTo>
                        <a:pt x="43" y="328"/>
                      </a:lnTo>
                      <a:lnTo>
                        <a:pt x="134" y="328"/>
                      </a:lnTo>
                      <a:lnTo>
                        <a:pt x="134" y="80"/>
                      </a:lnTo>
                      <a:lnTo>
                        <a:pt x="178" y="80"/>
                      </a:lnTo>
                      <a:lnTo>
                        <a:pt x="8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9689" name="Freeform 9"/>
                <p:cNvSpPr>
                  <a:spLocks/>
                </p:cNvSpPr>
                <p:nvPr/>
              </p:nvSpPr>
              <p:spPr bwMode="auto">
                <a:xfrm>
                  <a:off x="4198" y="1792"/>
                  <a:ext cx="898" cy="164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178" y="164"/>
                    </a:cxn>
                    <a:cxn ang="0">
                      <a:pos x="178" y="120"/>
                    </a:cxn>
                    <a:cxn ang="0">
                      <a:pos x="720" y="120"/>
                    </a:cxn>
                    <a:cxn ang="0">
                      <a:pos x="720" y="164"/>
                    </a:cxn>
                    <a:cxn ang="0">
                      <a:pos x="898" y="80"/>
                    </a:cxn>
                    <a:cxn ang="0">
                      <a:pos x="720" y="0"/>
                    </a:cxn>
                    <a:cxn ang="0">
                      <a:pos x="720" y="40"/>
                    </a:cxn>
                    <a:cxn ang="0">
                      <a:pos x="178" y="40"/>
                    </a:cxn>
                    <a:cxn ang="0">
                      <a:pos x="178" y="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898" h="164">
                      <a:moveTo>
                        <a:pt x="0" y="80"/>
                      </a:moveTo>
                      <a:lnTo>
                        <a:pt x="178" y="164"/>
                      </a:lnTo>
                      <a:lnTo>
                        <a:pt x="178" y="120"/>
                      </a:lnTo>
                      <a:lnTo>
                        <a:pt x="720" y="120"/>
                      </a:lnTo>
                      <a:lnTo>
                        <a:pt x="720" y="164"/>
                      </a:lnTo>
                      <a:lnTo>
                        <a:pt x="898" y="80"/>
                      </a:lnTo>
                      <a:lnTo>
                        <a:pt x="720" y="0"/>
                      </a:lnTo>
                      <a:lnTo>
                        <a:pt x="720" y="40"/>
                      </a:lnTo>
                      <a:lnTo>
                        <a:pt x="178" y="40"/>
                      </a:lnTo>
                      <a:lnTo>
                        <a:pt x="178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9690" name="Rectangle 10"/>
                <p:cNvSpPr>
                  <a:spLocks noChangeArrowheads="1"/>
                </p:cNvSpPr>
                <p:nvPr/>
              </p:nvSpPr>
              <p:spPr bwMode="auto">
                <a:xfrm>
                  <a:off x="2208" y="2828"/>
                  <a:ext cx="1267" cy="30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9691" name="Freeform 11"/>
                <p:cNvSpPr>
                  <a:spLocks/>
                </p:cNvSpPr>
                <p:nvPr/>
              </p:nvSpPr>
              <p:spPr bwMode="auto">
                <a:xfrm>
                  <a:off x="2731" y="2383"/>
                  <a:ext cx="240" cy="445"/>
                </a:xfrm>
                <a:custGeom>
                  <a:avLst/>
                  <a:gdLst/>
                  <a:ahLst/>
                  <a:cxnLst>
                    <a:cxn ang="0">
                      <a:pos x="0" y="147"/>
                    </a:cxn>
                    <a:cxn ang="0">
                      <a:pos x="58" y="147"/>
                    </a:cxn>
                    <a:cxn ang="0">
                      <a:pos x="58" y="445"/>
                    </a:cxn>
                    <a:cxn ang="0">
                      <a:pos x="178" y="445"/>
                    </a:cxn>
                    <a:cxn ang="0">
                      <a:pos x="178" y="147"/>
                    </a:cxn>
                    <a:cxn ang="0">
                      <a:pos x="240" y="147"/>
                    </a:cxn>
                    <a:cxn ang="0">
                      <a:pos x="120" y="0"/>
                    </a:cxn>
                    <a:cxn ang="0">
                      <a:pos x="0" y="147"/>
                    </a:cxn>
                  </a:cxnLst>
                  <a:rect l="0" t="0" r="r" b="b"/>
                  <a:pathLst>
                    <a:path w="240" h="445">
                      <a:moveTo>
                        <a:pt x="0" y="147"/>
                      </a:moveTo>
                      <a:lnTo>
                        <a:pt x="58" y="147"/>
                      </a:lnTo>
                      <a:lnTo>
                        <a:pt x="58" y="445"/>
                      </a:lnTo>
                      <a:lnTo>
                        <a:pt x="178" y="445"/>
                      </a:lnTo>
                      <a:lnTo>
                        <a:pt x="178" y="147"/>
                      </a:lnTo>
                      <a:lnTo>
                        <a:pt x="240" y="147"/>
                      </a:lnTo>
                      <a:lnTo>
                        <a:pt x="120" y="0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9692" name="Group 12"/>
                <p:cNvGrpSpPr>
                  <a:grpSpLocks/>
                </p:cNvGrpSpPr>
                <p:nvPr/>
              </p:nvGrpSpPr>
              <p:grpSpPr bwMode="auto">
                <a:xfrm>
                  <a:off x="931" y="1410"/>
                  <a:ext cx="1085" cy="943"/>
                  <a:chOff x="931" y="1410"/>
                  <a:chExt cx="1085" cy="943"/>
                </a:xfrm>
              </p:grpSpPr>
              <p:sp>
                <p:nvSpPr>
                  <p:cNvPr id="19969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931" y="1410"/>
                    <a:ext cx="1085" cy="943"/>
                  </a:xfrm>
                  <a:prstGeom prst="rect">
                    <a:avLst/>
                  </a:prstGeom>
                  <a:noFill/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69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4" y="1709"/>
                    <a:ext cx="839" cy="3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3000">
                        <a:latin typeface="Times New Roman" pitchFamily="18" charset="0"/>
                      </a:rPr>
                      <a:t>存储体</a:t>
                    </a:r>
                  </a:p>
                </p:txBody>
              </p:sp>
            </p:grpSp>
            <p:sp>
              <p:nvSpPr>
                <p:cNvPr id="19969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40" y="2610"/>
                  <a:ext cx="647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200">
                      <a:latin typeface="Times New Roman" pitchFamily="18" charset="0"/>
                    </a:rPr>
                    <a:t>驱动器</a:t>
                  </a:r>
                </a:p>
              </p:txBody>
            </p:sp>
            <p:sp>
              <p:nvSpPr>
                <p:cNvPr id="199696" name="Rectangle 16"/>
                <p:cNvSpPr>
                  <a:spLocks noChangeArrowheads="1"/>
                </p:cNvSpPr>
                <p:nvPr/>
              </p:nvSpPr>
              <p:spPr bwMode="auto">
                <a:xfrm>
                  <a:off x="919" y="3113"/>
                  <a:ext cx="1089" cy="271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9969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140" y="3114"/>
                  <a:ext cx="647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200">
                      <a:latin typeface="Times New Roman" pitchFamily="18" charset="0"/>
                    </a:rPr>
                    <a:t>译码器</a:t>
                  </a:r>
                </a:p>
              </p:txBody>
            </p:sp>
            <p:sp>
              <p:nvSpPr>
                <p:cNvPr id="199698" name="Rectangle 18"/>
                <p:cNvSpPr>
                  <a:spLocks noChangeArrowheads="1"/>
                </p:cNvSpPr>
                <p:nvPr/>
              </p:nvSpPr>
              <p:spPr bwMode="auto">
                <a:xfrm>
                  <a:off x="919" y="3628"/>
                  <a:ext cx="1089" cy="271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969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195" y="3630"/>
                  <a:ext cx="536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200">
                      <a:latin typeface="Times New Roman" pitchFamily="18" charset="0"/>
                    </a:rPr>
                    <a:t>MAR</a:t>
                  </a:r>
                </a:p>
              </p:txBody>
            </p:sp>
            <p:sp>
              <p:nvSpPr>
                <p:cNvPr id="19970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29" y="2843"/>
                  <a:ext cx="824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200">
                      <a:latin typeface="Times New Roman" pitchFamily="18" charset="0"/>
                    </a:rPr>
                    <a:t>控制电路</a:t>
                  </a:r>
                </a:p>
              </p:txBody>
            </p:sp>
            <p:grpSp>
              <p:nvGrpSpPr>
                <p:cNvPr id="199701" name="Group 21"/>
                <p:cNvGrpSpPr>
                  <a:grpSpLocks/>
                </p:cNvGrpSpPr>
                <p:nvPr/>
              </p:nvGrpSpPr>
              <p:grpSpPr bwMode="auto">
                <a:xfrm>
                  <a:off x="2568" y="1402"/>
                  <a:ext cx="547" cy="942"/>
                  <a:chOff x="2568" y="1402"/>
                  <a:chExt cx="547" cy="942"/>
                </a:xfrm>
              </p:grpSpPr>
              <p:sp>
                <p:nvSpPr>
                  <p:cNvPr id="19970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568" y="1402"/>
                    <a:ext cx="547" cy="942"/>
                  </a:xfrm>
                  <a:prstGeom prst="rect">
                    <a:avLst/>
                  </a:prstGeom>
                  <a:noFill/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70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7" y="1421"/>
                    <a:ext cx="309" cy="9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200">
                        <a:latin typeface="Times New Roman" pitchFamily="18" charset="0"/>
                      </a:rPr>
                      <a:t>读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200">
                        <a:latin typeface="Times New Roman" pitchFamily="18" charset="0"/>
                      </a:rPr>
                      <a:t>写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200">
                        <a:latin typeface="Times New Roman" pitchFamily="18" charset="0"/>
                      </a:rPr>
                      <a:t>电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200">
                        <a:latin typeface="Times New Roman" pitchFamily="18" charset="0"/>
                      </a:rPr>
                      <a:t>路</a:t>
                    </a:r>
                  </a:p>
                </p:txBody>
              </p:sp>
            </p:grpSp>
            <p:grpSp>
              <p:nvGrpSpPr>
                <p:cNvPr id="199704" name="Group 24"/>
                <p:cNvGrpSpPr>
                  <a:grpSpLocks/>
                </p:cNvGrpSpPr>
                <p:nvPr/>
              </p:nvGrpSpPr>
              <p:grpSpPr bwMode="auto">
                <a:xfrm>
                  <a:off x="3652" y="1410"/>
                  <a:ext cx="553" cy="943"/>
                  <a:chOff x="3652" y="1410"/>
                  <a:chExt cx="553" cy="943"/>
                </a:xfrm>
              </p:grpSpPr>
              <p:sp>
                <p:nvSpPr>
                  <p:cNvPr id="19970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652" y="1410"/>
                    <a:ext cx="547" cy="943"/>
                  </a:xfrm>
                  <a:prstGeom prst="rect">
                    <a:avLst/>
                  </a:prstGeom>
                  <a:noFill/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706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69" y="1747"/>
                    <a:ext cx="536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200">
                        <a:latin typeface="Times New Roman" pitchFamily="18" charset="0"/>
                      </a:rPr>
                      <a:t>MDR</a:t>
                    </a:r>
                  </a:p>
                </p:txBody>
              </p:sp>
            </p:grpSp>
            <p:sp>
              <p:nvSpPr>
                <p:cNvPr id="199707" name="Line 27"/>
                <p:cNvSpPr>
                  <a:spLocks noChangeShapeType="1"/>
                </p:cNvSpPr>
                <p:nvPr/>
              </p:nvSpPr>
              <p:spPr bwMode="auto">
                <a:xfrm>
                  <a:off x="3114" y="1623"/>
                  <a:ext cx="54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med" len="med"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9708" name="Line 28"/>
                <p:cNvSpPr>
                  <a:spLocks noChangeShapeType="1"/>
                </p:cNvSpPr>
                <p:nvPr/>
              </p:nvSpPr>
              <p:spPr bwMode="auto">
                <a:xfrm>
                  <a:off x="3114" y="2163"/>
                  <a:ext cx="54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med" len="med"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9714" name="Line 34"/>
                <p:cNvSpPr>
                  <a:spLocks noChangeShapeType="1"/>
                </p:cNvSpPr>
                <p:nvPr/>
              </p:nvSpPr>
              <p:spPr bwMode="auto">
                <a:xfrm>
                  <a:off x="2034" y="1635"/>
                  <a:ext cx="54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med" len="med"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9715" name="Line 35"/>
                <p:cNvSpPr>
                  <a:spLocks noChangeShapeType="1"/>
                </p:cNvSpPr>
                <p:nvPr/>
              </p:nvSpPr>
              <p:spPr bwMode="auto">
                <a:xfrm>
                  <a:off x="2034" y="2175"/>
                  <a:ext cx="54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med" len="med"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972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110" y="235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972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782" y="2367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972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110" y="2859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9732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782" y="2871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9733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110" y="337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973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782" y="3387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973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605" y="3928"/>
                  <a:ext cx="8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地址总线</a:t>
                  </a:r>
                </a:p>
              </p:txBody>
            </p:sp>
            <p:sp>
              <p:nvSpPr>
                <p:cNvPr id="19974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224" y="1536"/>
                  <a:ext cx="824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200">
                      <a:latin typeface="Times New Roman" pitchFamily="18" charset="0"/>
                    </a:rPr>
                    <a:t>数据总线</a:t>
                  </a:r>
                </a:p>
              </p:txBody>
            </p:sp>
            <p:grpSp>
              <p:nvGrpSpPr>
                <p:cNvPr id="199741" name="Group 61"/>
                <p:cNvGrpSpPr>
                  <a:grpSpLocks/>
                </p:cNvGrpSpPr>
                <p:nvPr/>
              </p:nvGrpSpPr>
              <p:grpSpPr bwMode="auto">
                <a:xfrm>
                  <a:off x="2331" y="3116"/>
                  <a:ext cx="309" cy="670"/>
                  <a:chOff x="2315" y="3116"/>
                  <a:chExt cx="309" cy="670"/>
                </a:xfrm>
              </p:grpSpPr>
              <p:sp>
                <p:nvSpPr>
                  <p:cNvPr id="199742" name="Line 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70" y="3116"/>
                    <a:ext cx="0" cy="397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743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5" y="3498"/>
                    <a:ext cx="30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读</a:t>
                    </a:r>
                  </a:p>
                </p:txBody>
              </p:sp>
            </p:grpSp>
            <p:grpSp>
              <p:nvGrpSpPr>
                <p:cNvPr id="199744" name="Group 64"/>
                <p:cNvGrpSpPr>
                  <a:grpSpLocks/>
                </p:cNvGrpSpPr>
                <p:nvPr/>
              </p:nvGrpSpPr>
              <p:grpSpPr bwMode="auto">
                <a:xfrm>
                  <a:off x="3024" y="3116"/>
                  <a:ext cx="309" cy="670"/>
                  <a:chOff x="2999" y="3116"/>
                  <a:chExt cx="309" cy="670"/>
                </a:xfrm>
              </p:grpSpPr>
              <p:sp>
                <p:nvSpPr>
                  <p:cNvPr id="199745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54" y="3116"/>
                    <a:ext cx="0" cy="397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746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9" y="3498"/>
                    <a:ext cx="30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写</a:t>
                    </a:r>
                  </a:p>
                </p:txBody>
              </p:sp>
            </p:grpSp>
          </p:grpSp>
          <p:sp>
            <p:nvSpPr>
              <p:cNvPr id="199747" name="Line 67"/>
              <p:cNvSpPr>
                <a:spLocks noChangeShapeType="1"/>
              </p:cNvSpPr>
              <p:nvPr/>
            </p:nvSpPr>
            <p:spPr bwMode="auto">
              <a:xfrm>
                <a:off x="1455" y="4128"/>
                <a:ext cx="66" cy="0"/>
              </a:xfrm>
              <a:prstGeom prst="line">
                <a:avLst/>
              </a:prstGeom>
              <a:noFill/>
              <a:ln w="57150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9756" name="Text Box 76"/>
            <p:cNvSpPr txBox="1">
              <a:spLocks noChangeArrowheads="1"/>
            </p:cNvSpPr>
            <p:nvPr/>
          </p:nvSpPr>
          <p:spPr bwMode="auto">
            <a:xfrm>
              <a:off x="1292" y="2840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199757" name="Text Box 77"/>
            <p:cNvSpPr txBox="1">
              <a:spLocks noChangeArrowheads="1"/>
            </p:cNvSpPr>
            <p:nvPr/>
          </p:nvSpPr>
          <p:spPr bwMode="auto">
            <a:xfrm>
              <a:off x="1292" y="3353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199758" name="Text Box 78"/>
            <p:cNvSpPr txBox="1">
              <a:spLocks noChangeArrowheads="1"/>
            </p:cNvSpPr>
            <p:nvPr/>
          </p:nvSpPr>
          <p:spPr bwMode="auto">
            <a:xfrm>
              <a:off x="1292" y="2333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199759" name="Text Box 79"/>
            <p:cNvSpPr txBox="1">
              <a:spLocks noChangeArrowheads="1"/>
            </p:cNvSpPr>
            <p:nvPr/>
          </p:nvSpPr>
          <p:spPr bwMode="auto">
            <a:xfrm rot="-5400000">
              <a:off x="2056" y="1726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199760" name="Text Box 80"/>
            <p:cNvSpPr txBox="1">
              <a:spLocks noChangeArrowheads="1"/>
            </p:cNvSpPr>
            <p:nvPr/>
          </p:nvSpPr>
          <p:spPr bwMode="auto">
            <a:xfrm rot="-5400000">
              <a:off x="3144" y="1726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479425" y="463550"/>
            <a:ext cx="4667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 主存和 </a:t>
            </a:r>
            <a:r>
              <a:rPr lang="en-US" altLang="zh-CN" sz="3600">
                <a:latin typeface="Times New Roman" pitchFamily="18" charset="0"/>
              </a:rPr>
              <a:t>CPU </a:t>
            </a:r>
            <a:r>
              <a:rPr lang="zh-CN" altLang="en-US" sz="3600">
                <a:latin typeface="Times New Roman" pitchFamily="18" charset="0"/>
              </a:rPr>
              <a:t>的联系</a:t>
            </a:r>
          </a:p>
        </p:txBody>
      </p:sp>
      <p:grpSp>
        <p:nvGrpSpPr>
          <p:cNvPr id="200707" name="Group 3"/>
          <p:cNvGrpSpPr>
            <a:grpSpLocks/>
          </p:cNvGrpSpPr>
          <p:nvPr/>
        </p:nvGrpSpPr>
        <p:grpSpPr bwMode="auto">
          <a:xfrm>
            <a:off x="1066800" y="1854200"/>
            <a:ext cx="6934200" cy="3556000"/>
            <a:chOff x="672" y="1168"/>
            <a:chExt cx="4368" cy="2240"/>
          </a:xfrm>
        </p:grpSpPr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672" y="1168"/>
              <a:ext cx="1464" cy="224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0709" name="Group 5"/>
            <p:cNvGrpSpPr>
              <a:grpSpLocks/>
            </p:cNvGrpSpPr>
            <p:nvPr/>
          </p:nvGrpSpPr>
          <p:grpSpPr bwMode="auto">
            <a:xfrm>
              <a:off x="889" y="1433"/>
              <a:ext cx="1031" cy="370"/>
              <a:chOff x="930" y="1433"/>
              <a:chExt cx="1031" cy="370"/>
            </a:xfrm>
          </p:grpSpPr>
          <p:sp>
            <p:nvSpPr>
              <p:cNvPr id="200710" name="Rectangle 6"/>
              <p:cNvSpPr>
                <a:spLocks noChangeArrowheads="1"/>
              </p:cNvSpPr>
              <p:nvPr/>
            </p:nvSpPr>
            <p:spPr bwMode="auto">
              <a:xfrm>
                <a:off x="930" y="1433"/>
                <a:ext cx="1031" cy="37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711" name="Rectangle 7"/>
              <p:cNvSpPr>
                <a:spLocks noChangeArrowheads="1"/>
              </p:cNvSpPr>
              <p:nvPr/>
            </p:nvSpPr>
            <p:spPr bwMode="auto">
              <a:xfrm>
                <a:off x="1191" y="1471"/>
                <a:ext cx="51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MDR</a:t>
                </a:r>
                <a:endParaRPr lang="en-US" altLang="zh-CN" sz="2800">
                  <a:latin typeface="Times New Roman" pitchFamily="18" charset="0"/>
                </a:endParaRPr>
              </a:p>
            </p:txBody>
          </p:sp>
        </p:grpSp>
        <p:grpSp>
          <p:nvGrpSpPr>
            <p:cNvPr id="200712" name="Group 8"/>
            <p:cNvGrpSpPr>
              <a:grpSpLocks/>
            </p:cNvGrpSpPr>
            <p:nvPr/>
          </p:nvGrpSpPr>
          <p:grpSpPr bwMode="auto">
            <a:xfrm>
              <a:off x="889" y="2736"/>
              <a:ext cx="1031" cy="370"/>
              <a:chOff x="930" y="2938"/>
              <a:chExt cx="1031" cy="370"/>
            </a:xfrm>
          </p:grpSpPr>
          <p:sp>
            <p:nvSpPr>
              <p:cNvPr id="200713" name="Rectangle 9"/>
              <p:cNvSpPr>
                <a:spLocks noChangeArrowheads="1"/>
              </p:cNvSpPr>
              <p:nvPr/>
            </p:nvSpPr>
            <p:spPr bwMode="auto">
              <a:xfrm>
                <a:off x="930" y="2938"/>
                <a:ext cx="1031" cy="37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714" name="Rectangle 10"/>
              <p:cNvSpPr>
                <a:spLocks noChangeArrowheads="1"/>
              </p:cNvSpPr>
              <p:nvPr/>
            </p:nvSpPr>
            <p:spPr bwMode="auto">
              <a:xfrm>
                <a:off x="1191" y="2975"/>
                <a:ext cx="51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MAR</a:t>
                </a:r>
                <a:endParaRPr lang="en-US" altLang="zh-CN" sz="2800">
                  <a:latin typeface="Times New Roman" pitchFamily="18" charset="0"/>
                </a:endParaRPr>
              </a:p>
            </p:txBody>
          </p:sp>
        </p:grpSp>
        <p:sp>
          <p:nvSpPr>
            <p:cNvPr id="200715" name="Rectangle 11"/>
            <p:cNvSpPr>
              <a:spLocks noChangeArrowheads="1"/>
            </p:cNvSpPr>
            <p:nvPr/>
          </p:nvSpPr>
          <p:spPr bwMode="auto">
            <a:xfrm>
              <a:off x="1155" y="2135"/>
              <a:ext cx="49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b="0">
                  <a:latin typeface="Times New Roman" pitchFamily="18" charset="0"/>
                </a:rPr>
                <a:t>CPU</a:t>
              </a:r>
            </a:p>
          </p:txBody>
        </p:sp>
        <p:grpSp>
          <p:nvGrpSpPr>
            <p:cNvPr id="200716" name="Group 12"/>
            <p:cNvGrpSpPr>
              <a:grpSpLocks/>
            </p:cNvGrpSpPr>
            <p:nvPr/>
          </p:nvGrpSpPr>
          <p:grpSpPr bwMode="auto">
            <a:xfrm>
              <a:off x="3891" y="1168"/>
              <a:ext cx="1149" cy="2240"/>
              <a:chOff x="3891" y="1168"/>
              <a:chExt cx="1149" cy="2240"/>
            </a:xfrm>
          </p:grpSpPr>
          <p:sp>
            <p:nvSpPr>
              <p:cNvPr id="200717" name="Rectangle 13"/>
              <p:cNvSpPr>
                <a:spLocks noChangeArrowheads="1"/>
              </p:cNvSpPr>
              <p:nvPr/>
            </p:nvSpPr>
            <p:spPr bwMode="auto">
              <a:xfrm>
                <a:off x="3891" y="1168"/>
                <a:ext cx="1149" cy="224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718" name="Text Box 14"/>
              <p:cNvSpPr txBox="1">
                <a:spLocks noChangeArrowheads="1"/>
              </p:cNvSpPr>
              <p:nvPr/>
            </p:nvSpPr>
            <p:spPr bwMode="auto">
              <a:xfrm>
                <a:off x="4087" y="2095"/>
                <a:ext cx="75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主  存</a:t>
                </a:r>
              </a:p>
            </p:txBody>
          </p:sp>
        </p:grpSp>
        <p:grpSp>
          <p:nvGrpSpPr>
            <p:cNvPr id="200719" name="Group 15"/>
            <p:cNvGrpSpPr>
              <a:grpSpLocks/>
            </p:cNvGrpSpPr>
            <p:nvPr/>
          </p:nvGrpSpPr>
          <p:grpSpPr bwMode="auto">
            <a:xfrm>
              <a:off x="2143" y="1806"/>
              <a:ext cx="1737" cy="262"/>
              <a:chOff x="2143" y="1806"/>
              <a:chExt cx="1737" cy="262"/>
            </a:xfrm>
          </p:grpSpPr>
          <p:sp>
            <p:nvSpPr>
              <p:cNvPr id="200720" name="Rectangle 16"/>
              <p:cNvSpPr>
                <a:spLocks noChangeArrowheads="1"/>
              </p:cNvSpPr>
              <p:nvPr/>
            </p:nvSpPr>
            <p:spPr bwMode="auto">
              <a:xfrm>
                <a:off x="2915" y="1806"/>
                <a:ext cx="19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读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0721" name="Freeform 17"/>
              <p:cNvSpPr>
                <a:spLocks/>
              </p:cNvSpPr>
              <p:nvPr/>
            </p:nvSpPr>
            <p:spPr bwMode="auto">
              <a:xfrm>
                <a:off x="2143" y="2067"/>
                <a:ext cx="173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37" y="0"/>
                  </a:cxn>
                </a:cxnLst>
                <a:rect l="0" t="0" r="r" b="b"/>
                <a:pathLst>
                  <a:path w="1737" h="1">
                    <a:moveTo>
                      <a:pt x="0" y="0"/>
                    </a:moveTo>
                    <a:lnTo>
                      <a:pt x="1737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0722" name="Group 18"/>
            <p:cNvGrpSpPr>
              <a:grpSpLocks/>
            </p:cNvGrpSpPr>
            <p:nvPr/>
          </p:nvGrpSpPr>
          <p:grpSpPr bwMode="auto">
            <a:xfrm>
              <a:off x="1920" y="1310"/>
              <a:ext cx="1968" cy="370"/>
              <a:chOff x="1920" y="1310"/>
              <a:chExt cx="1968" cy="370"/>
            </a:xfrm>
          </p:grpSpPr>
          <p:sp>
            <p:nvSpPr>
              <p:cNvPr id="200723" name="Rectangle 19"/>
              <p:cNvSpPr>
                <a:spLocks noChangeArrowheads="1"/>
              </p:cNvSpPr>
              <p:nvPr/>
            </p:nvSpPr>
            <p:spPr bwMode="auto">
              <a:xfrm>
                <a:off x="2626" y="1310"/>
                <a:ext cx="76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数据总线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0724" name="AutoShape 20"/>
              <p:cNvSpPr>
                <a:spLocks noChangeArrowheads="1"/>
              </p:cNvSpPr>
              <p:nvPr/>
            </p:nvSpPr>
            <p:spPr bwMode="auto">
              <a:xfrm>
                <a:off x="1920" y="1536"/>
                <a:ext cx="1968" cy="144"/>
              </a:xfrm>
              <a:prstGeom prst="leftRightArrow">
                <a:avLst>
                  <a:gd name="adj1" fmla="val 50000"/>
                  <a:gd name="adj2" fmla="val 131605"/>
                </a:avLst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0725" name="Group 21"/>
            <p:cNvGrpSpPr>
              <a:grpSpLocks/>
            </p:cNvGrpSpPr>
            <p:nvPr/>
          </p:nvGrpSpPr>
          <p:grpSpPr bwMode="auto">
            <a:xfrm>
              <a:off x="1920" y="2640"/>
              <a:ext cx="1968" cy="348"/>
              <a:chOff x="1920" y="2640"/>
              <a:chExt cx="1968" cy="348"/>
            </a:xfrm>
          </p:grpSpPr>
          <p:sp>
            <p:nvSpPr>
              <p:cNvPr id="200726" name="Rectangle 22"/>
              <p:cNvSpPr>
                <a:spLocks noChangeArrowheads="1"/>
              </p:cNvSpPr>
              <p:nvPr/>
            </p:nvSpPr>
            <p:spPr bwMode="auto">
              <a:xfrm>
                <a:off x="2626" y="2640"/>
                <a:ext cx="76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地址总线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0727" name="AutoShape 23"/>
              <p:cNvSpPr>
                <a:spLocks noChangeArrowheads="1"/>
              </p:cNvSpPr>
              <p:nvPr/>
            </p:nvSpPr>
            <p:spPr bwMode="auto">
              <a:xfrm>
                <a:off x="1920" y="2844"/>
                <a:ext cx="1968" cy="144"/>
              </a:xfrm>
              <a:prstGeom prst="rightArrow">
                <a:avLst>
                  <a:gd name="adj1" fmla="val 50000"/>
                  <a:gd name="adj2" fmla="val 129137"/>
                </a:avLst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0728" name="Group 24"/>
            <p:cNvGrpSpPr>
              <a:grpSpLocks/>
            </p:cNvGrpSpPr>
            <p:nvPr/>
          </p:nvGrpSpPr>
          <p:grpSpPr bwMode="auto">
            <a:xfrm>
              <a:off x="2144" y="2196"/>
              <a:ext cx="1737" cy="260"/>
              <a:chOff x="2144" y="2196"/>
              <a:chExt cx="1737" cy="260"/>
            </a:xfrm>
          </p:grpSpPr>
          <p:sp>
            <p:nvSpPr>
              <p:cNvPr id="200729" name="Rectangle 25"/>
              <p:cNvSpPr>
                <a:spLocks noChangeArrowheads="1"/>
              </p:cNvSpPr>
              <p:nvPr/>
            </p:nvSpPr>
            <p:spPr bwMode="auto">
              <a:xfrm>
                <a:off x="2915" y="2196"/>
                <a:ext cx="19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写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0730" name="Freeform 26"/>
              <p:cNvSpPr>
                <a:spLocks/>
              </p:cNvSpPr>
              <p:nvPr/>
            </p:nvSpPr>
            <p:spPr bwMode="auto">
              <a:xfrm>
                <a:off x="2144" y="2455"/>
                <a:ext cx="173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37" y="0"/>
                  </a:cxn>
                </a:cxnLst>
                <a:rect l="0" t="0" r="r" b="b"/>
                <a:pathLst>
                  <a:path w="1737" h="1">
                    <a:moveTo>
                      <a:pt x="0" y="0"/>
                    </a:moveTo>
                    <a:lnTo>
                      <a:pt x="1737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00732" name="AutoShape 2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385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       </a:t>
            </a: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高位字节 </a:t>
            </a:r>
            <a:r>
              <a:rPr lang="zh-CN" altLang="en-US" sz="2400" dirty="0">
                <a:latin typeface="Times New Roman" pitchFamily="18" charset="0"/>
              </a:rPr>
              <a:t>地址为字地址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4926013" y="1524000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低位字节 </a:t>
            </a:r>
            <a:r>
              <a:rPr lang="zh-CN" altLang="en-US" sz="2400">
                <a:latin typeface="Times New Roman" pitchFamily="18" charset="0"/>
              </a:rPr>
              <a:t>地址为字地址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452563" y="4854575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设地址线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24 </a:t>
            </a:r>
            <a:r>
              <a:rPr lang="zh-CN" altLang="en-US" sz="2400">
                <a:latin typeface="Times New Roman" pitchFamily="18" charset="0"/>
              </a:rPr>
              <a:t>根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4198938" y="4854575"/>
            <a:ext cx="2354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按 </a:t>
            </a: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字节 </a:t>
            </a:r>
            <a:r>
              <a:rPr lang="zh-CN" altLang="en-US" sz="2400" dirty="0">
                <a:latin typeface="Times New Roman" pitchFamily="18" charset="0"/>
              </a:rPr>
              <a:t>寻址</a:t>
            </a:r>
            <a:endParaRPr lang="en-US" altLang="zh-CN" sz="2400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4206875" y="5387975"/>
            <a:ext cx="272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按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字</a:t>
            </a:r>
            <a:r>
              <a:rPr lang="zh-CN" altLang="en-US" sz="2400">
                <a:latin typeface="Times New Roman" pitchFamily="18" charset="0"/>
              </a:rPr>
              <a:t>   寻址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1460500" y="5387975"/>
            <a:ext cx="288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若字长为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16 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194175" y="5919788"/>
            <a:ext cx="4035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按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字</a:t>
            </a:r>
            <a:r>
              <a:rPr lang="zh-CN" altLang="en-US" sz="2400">
                <a:latin typeface="Times New Roman" pitchFamily="18" charset="0"/>
              </a:rPr>
              <a:t>   寻址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1447800" y="5919788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若字长为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32</a:t>
            </a:r>
            <a:r>
              <a:rPr lang="zh-CN" altLang="en-US" sz="2400">
                <a:latin typeface="Times New Roman" pitchFamily="18" charset="0"/>
              </a:rPr>
              <a:t> 位</a:t>
            </a:r>
          </a:p>
        </p:txBody>
      </p:sp>
      <p:grpSp>
        <p:nvGrpSpPr>
          <p:cNvPr id="201738" name="Group 10"/>
          <p:cNvGrpSpPr>
            <a:grpSpLocks/>
          </p:cNvGrpSpPr>
          <p:nvPr/>
        </p:nvGrpSpPr>
        <p:grpSpPr bwMode="auto">
          <a:xfrm>
            <a:off x="490538" y="2163763"/>
            <a:ext cx="3852862" cy="2027237"/>
            <a:chOff x="309" y="1296"/>
            <a:chExt cx="2427" cy="1277"/>
          </a:xfrm>
        </p:grpSpPr>
        <p:sp>
          <p:nvSpPr>
            <p:cNvPr id="201739" name="Text Box 11"/>
            <p:cNvSpPr txBox="1">
              <a:spLocks noChangeArrowheads="1"/>
            </p:cNvSpPr>
            <p:nvPr/>
          </p:nvSpPr>
          <p:spPr bwMode="auto">
            <a:xfrm>
              <a:off x="309" y="1392"/>
              <a:ext cx="79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字地址</a:t>
              </a:r>
            </a:p>
          </p:txBody>
        </p:sp>
        <p:sp>
          <p:nvSpPr>
            <p:cNvPr id="201740" name="Text Box 12"/>
            <p:cNvSpPr txBox="1">
              <a:spLocks noChangeArrowheads="1"/>
            </p:cNvSpPr>
            <p:nvPr/>
          </p:nvSpPr>
          <p:spPr bwMode="auto">
            <a:xfrm>
              <a:off x="1440" y="1296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字节地址</a:t>
              </a:r>
            </a:p>
          </p:txBody>
        </p:sp>
        <p:sp>
          <p:nvSpPr>
            <p:cNvPr id="201741" name="AutoShape 13"/>
            <p:cNvSpPr>
              <a:spLocks/>
            </p:cNvSpPr>
            <p:nvPr/>
          </p:nvSpPr>
          <p:spPr bwMode="auto">
            <a:xfrm rot="5400000">
              <a:off x="1746" y="719"/>
              <a:ext cx="144" cy="1836"/>
            </a:xfrm>
            <a:prstGeom prst="leftBrace">
              <a:avLst>
                <a:gd name="adj1" fmla="val 10625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1742" name="Group 14"/>
            <p:cNvGrpSpPr>
              <a:grpSpLocks/>
            </p:cNvGrpSpPr>
            <p:nvPr/>
          </p:nvGrpSpPr>
          <p:grpSpPr bwMode="auto">
            <a:xfrm>
              <a:off x="912" y="1705"/>
              <a:ext cx="1824" cy="868"/>
              <a:chOff x="912" y="1961"/>
              <a:chExt cx="1824" cy="868"/>
            </a:xfrm>
          </p:grpSpPr>
          <p:sp>
            <p:nvSpPr>
              <p:cNvPr id="201743" name="Rectangle 15"/>
              <p:cNvSpPr>
                <a:spLocks noChangeArrowheads="1"/>
              </p:cNvSpPr>
              <p:nvPr/>
            </p:nvSpPr>
            <p:spPr bwMode="auto">
              <a:xfrm>
                <a:off x="2280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201744" name="Rectangle 16"/>
              <p:cNvSpPr>
                <a:spLocks noChangeArrowheads="1"/>
              </p:cNvSpPr>
              <p:nvPr/>
            </p:nvSpPr>
            <p:spPr bwMode="auto">
              <a:xfrm>
                <a:off x="1824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201745" name="Rectangle 17"/>
              <p:cNvSpPr>
                <a:spLocks noChangeArrowheads="1"/>
              </p:cNvSpPr>
              <p:nvPr/>
            </p:nvSpPr>
            <p:spPr bwMode="auto">
              <a:xfrm>
                <a:off x="1368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01746" name="Rectangle 18"/>
              <p:cNvSpPr>
                <a:spLocks noChangeArrowheads="1"/>
              </p:cNvSpPr>
              <p:nvPr/>
            </p:nvSpPr>
            <p:spPr bwMode="auto">
              <a:xfrm>
                <a:off x="912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201747" name="Rectangle 19"/>
              <p:cNvSpPr>
                <a:spLocks noChangeArrowheads="1"/>
              </p:cNvSpPr>
              <p:nvPr/>
            </p:nvSpPr>
            <p:spPr bwMode="auto">
              <a:xfrm>
                <a:off x="2280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01748" name="Rectangle 20"/>
              <p:cNvSpPr>
                <a:spLocks noChangeArrowheads="1"/>
              </p:cNvSpPr>
              <p:nvPr/>
            </p:nvSpPr>
            <p:spPr bwMode="auto">
              <a:xfrm>
                <a:off x="1824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201749" name="Rectangle 21"/>
              <p:cNvSpPr>
                <a:spLocks noChangeArrowheads="1"/>
              </p:cNvSpPr>
              <p:nvPr/>
            </p:nvSpPr>
            <p:spPr bwMode="auto">
              <a:xfrm>
                <a:off x="1368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01750" name="Rectangle 22"/>
              <p:cNvSpPr>
                <a:spLocks noChangeArrowheads="1"/>
              </p:cNvSpPr>
              <p:nvPr/>
            </p:nvSpPr>
            <p:spPr bwMode="auto">
              <a:xfrm>
                <a:off x="912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01751" name="Rectangle 23"/>
              <p:cNvSpPr>
                <a:spLocks noChangeArrowheads="1"/>
              </p:cNvSpPr>
              <p:nvPr/>
            </p:nvSpPr>
            <p:spPr bwMode="auto">
              <a:xfrm>
                <a:off x="2280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01752" name="Rectangle 24"/>
              <p:cNvSpPr>
                <a:spLocks noChangeArrowheads="1"/>
              </p:cNvSpPr>
              <p:nvPr/>
            </p:nvSpPr>
            <p:spPr bwMode="auto">
              <a:xfrm>
                <a:off x="1824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01753" name="Rectangle 25"/>
              <p:cNvSpPr>
                <a:spLocks noChangeArrowheads="1"/>
              </p:cNvSpPr>
              <p:nvPr/>
            </p:nvSpPr>
            <p:spPr bwMode="auto">
              <a:xfrm>
                <a:off x="1368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01754" name="Rectangle 26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01755" name="Line 27"/>
              <p:cNvSpPr>
                <a:spLocks noChangeShapeType="1"/>
              </p:cNvSpPr>
              <p:nvPr/>
            </p:nvSpPr>
            <p:spPr bwMode="auto">
              <a:xfrm>
                <a:off x="912" y="2255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56" name="Line 28"/>
              <p:cNvSpPr>
                <a:spLocks noChangeShapeType="1"/>
              </p:cNvSpPr>
              <p:nvPr/>
            </p:nvSpPr>
            <p:spPr bwMode="auto">
              <a:xfrm>
                <a:off x="912" y="2542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57" name="Line 29"/>
              <p:cNvSpPr>
                <a:spLocks noChangeShapeType="1"/>
              </p:cNvSpPr>
              <p:nvPr/>
            </p:nvSpPr>
            <p:spPr bwMode="auto">
              <a:xfrm>
                <a:off x="912" y="2829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58" name="Line 30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59" name="Line 31"/>
              <p:cNvSpPr>
                <a:spLocks noChangeShapeType="1"/>
              </p:cNvSpPr>
              <p:nvPr/>
            </p:nvSpPr>
            <p:spPr bwMode="auto">
              <a:xfrm>
                <a:off x="1368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60" name="Line 32"/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61" name="Line 33"/>
              <p:cNvSpPr>
                <a:spLocks noChangeShapeType="1"/>
              </p:cNvSpPr>
              <p:nvPr/>
            </p:nvSpPr>
            <p:spPr bwMode="auto">
              <a:xfrm>
                <a:off x="2280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62" name="Line 34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63" name="Freeform 35"/>
              <p:cNvSpPr>
                <a:spLocks/>
              </p:cNvSpPr>
              <p:nvPr/>
            </p:nvSpPr>
            <p:spPr bwMode="auto">
              <a:xfrm>
                <a:off x="912" y="1961"/>
                <a:ext cx="1821" cy="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821" y="0"/>
                  </a:cxn>
                </a:cxnLst>
                <a:rect l="0" t="0" r="r" b="b"/>
                <a:pathLst>
                  <a:path w="1821" h="5">
                    <a:moveTo>
                      <a:pt x="0" y="5"/>
                    </a:moveTo>
                    <a:lnTo>
                      <a:pt x="1821" y="0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01764" name="Rectangle 36"/>
            <p:cNvSpPr>
              <a:spLocks noChangeArrowheads="1"/>
            </p:cNvSpPr>
            <p:nvPr/>
          </p:nvSpPr>
          <p:spPr bwMode="auto">
            <a:xfrm>
              <a:off x="384" y="2286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01765" name="Rectangle 37"/>
            <p:cNvSpPr>
              <a:spLocks noChangeArrowheads="1"/>
            </p:cNvSpPr>
            <p:nvPr/>
          </p:nvSpPr>
          <p:spPr bwMode="auto">
            <a:xfrm>
              <a:off x="384" y="1999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1766" name="Rectangle 38"/>
            <p:cNvSpPr>
              <a:spLocks noChangeArrowheads="1"/>
            </p:cNvSpPr>
            <p:nvPr/>
          </p:nvSpPr>
          <p:spPr bwMode="auto">
            <a:xfrm>
              <a:off x="384" y="1712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01767" name="Group 39"/>
          <p:cNvGrpSpPr>
            <a:grpSpLocks/>
          </p:cNvGrpSpPr>
          <p:nvPr/>
        </p:nvGrpSpPr>
        <p:grpSpPr bwMode="auto">
          <a:xfrm>
            <a:off x="5562600" y="2163763"/>
            <a:ext cx="2514600" cy="2027237"/>
            <a:chOff x="3504" y="1363"/>
            <a:chExt cx="1584" cy="1277"/>
          </a:xfrm>
        </p:grpSpPr>
        <p:sp>
          <p:nvSpPr>
            <p:cNvPr id="201768" name="Text Box 40"/>
            <p:cNvSpPr txBox="1">
              <a:spLocks noChangeArrowheads="1"/>
            </p:cNvSpPr>
            <p:nvPr/>
          </p:nvSpPr>
          <p:spPr bwMode="auto">
            <a:xfrm>
              <a:off x="4264" y="1363"/>
              <a:ext cx="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字节地址</a:t>
              </a:r>
            </a:p>
          </p:txBody>
        </p:sp>
        <p:sp>
          <p:nvSpPr>
            <p:cNvPr id="201769" name="Text Box 41"/>
            <p:cNvSpPr txBox="1">
              <a:spLocks noChangeArrowheads="1"/>
            </p:cNvSpPr>
            <p:nvPr/>
          </p:nvSpPr>
          <p:spPr bwMode="auto">
            <a:xfrm>
              <a:off x="3504" y="1459"/>
              <a:ext cx="79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字地址</a:t>
              </a:r>
            </a:p>
          </p:txBody>
        </p:sp>
        <p:grpSp>
          <p:nvGrpSpPr>
            <p:cNvPr id="201770" name="Group 42"/>
            <p:cNvGrpSpPr>
              <a:grpSpLocks/>
            </p:cNvGrpSpPr>
            <p:nvPr/>
          </p:nvGrpSpPr>
          <p:grpSpPr bwMode="auto">
            <a:xfrm>
              <a:off x="4176" y="1776"/>
              <a:ext cx="912" cy="864"/>
              <a:chOff x="4368" y="1968"/>
              <a:chExt cx="912" cy="864"/>
            </a:xfrm>
          </p:grpSpPr>
          <p:sp>
            <p:nvSpPr>
              <p:cNvPr id="201771" name="Rectangle 43"/>
              <p:cNvSpPr>
                <a:spLocks noChangeArrowheads="1"/>
              </p:cNvSpPr>
              <p:nvPr/>
            </p:nvSpPr>
            <p:spPr bwMode="auto">
              <a:xfrm>
                <a:off x="4824" y="254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01772" name="Rectangle 44"/>
              <p:cNvSpPr>
                <a:spLocks noChangeArrowheads="1"/>
              </p:cNvSpPr>
              <p:nvPr/>
            </p:nvSpPr>
            <p:spPr bwMode="auto">
              <a:xfrm>
                <a:off x="4368" y="254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01773" name="Rectangle 45"/>
              <p:cNvSpPr>
                <a:spLocks noChangeArrowheads="1"/>
              </p:cNvSpPr>
              <p:nvPr/>
            </p:nvSpPr>
            <p:spPr bwMode="auto">
              <a:xfrm>
                <a:off x="4824" y="225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01774" name="Rectangle 46"/>
              <p:cNvSpPr>
                <a:spLocks noChangeArrowheads="1"/>
              </p:cNvSpPr>
              <p:nvPr/>
            </p:nvSpPr>
            <p:spPr bwMode="auto">
              <a:xfrm>
                <a:off x="4368" y="225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01775" name="Rectangle 47"/>
              <p:cNvSpPr>
                <a:spLocks noChangeArrowheads="1"/>
              </p:cNvSpPr>
              <p:nvPr/>
            </p:nvSpPr>
            <p:spPr bwMode="auto">
              <a:xfrm>
                <a:off x="4824" y="1971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01776" name="Rectangle 48"/>
              <p:cNvSpPr>
                <a:spLocks noChangeArrowheads="1"/>
              </p:cNvSpPr>
              <p:nvPr/>
            </p:nvSpPr>
            <p:spPr bwMode="auto">
              <a:xfrm>
                <a:off x="4368" y="1971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01777" name="Line 49"/>
              <p:cNvSpPr>
                <a:spLocks noChangeShapeType="1"/>
              </p:cNvSpPr>
              <p:nvPr/>
            </p:nvSpPr>
            <p:spPr bwMode="auto">
              <a:xfrm>
                <a:off x="4368" y="2258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78" name="Line 50"/>
              <p:cNvSpPr>
                <a:spLocks noChangeShapeType="1"/>
              </p:cNvSpPr>
              <p:nvPr/>
            </p:nvSpPr>
            <p:spPr bwMode="auto">
              <a:xfrm>
                <a:off x="4368" y="2545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79" name="Freeform 51"/>
              <p:cNvSpPr>
                <a:spLocks/>
              </p:cNvSpPr>
              <p:nvPr/>
            </p:nvSpPr>
            <p:spPr bwMode="auto">
              <a:xfrm>
                <a:off x="4368" y="2829"/>
                <a:ext cx="912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912" y="0"/>
                  </a:cxn>
                </a:cxnLst>
                <a:rect l="0" t="0" r="r" b="b"/>
                <a:pathLst>
                  <a:path w="912" h="3">
                    <a:moveTo>
                      <a:pt x="0" y="3"/>
                    </a:moveTo>
                    <a:lnTo>
                      <a:pt x="912" y="0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80" name="Line 52"/>
              <p:cNvSpPr>
                <a:spLocks noChangeShapeType="1"/>
              </p:cNvSpPr>
              <p:nvPr/>
            </p:nvSpPr>
            <p:spPr bwMode="auto">
              <a:xfrm>
                <a:off x="4368" y="1971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81" name="Line 53"/>
              <p:cNvSpPr>
                <a:spLocks noChangeShapeType="1"/>
              </p:cNvSpPr>
              <p:nvPr/>
            </p:nvSpPr>
            <p:spPr bwMode="auto">
              <a:xfrm>
                <a:off x="4824" y="1971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82" name="Line 54"/>
              <p:cNvSpPr>
                <a:spLocks noChangeShapeType="1"/>
              </p:cNvSpPr>
              <p:nvPr/>
            </p:nvSpPr>
            <p:spPr bwMode="auto">
              <a:xfrm>
                <a:off x="5280" y="1971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1783" name="Freeform 55"/>
              <p:cNvSpPr>
                <a:spLocks/>
              </p:cNvSpPr>
              <p:nvPr/>
            </p:nvSpPr>
            <p:spPr bwMode="auto">
              <a:xfrm>
                <a:off x="4368" y="1968"/>
                <a:ext cx="912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2" y="3"/>
                  </a:cxn>
                </a:cxnLst>
                <a:rect l="0" t="0" r="r" b="b"/>
                <a:pathLst>
                  <a:path w="912" h="3">
                    <a:moveTo>
                      <a:pt x="0" y="0"/>
                    </a:moveTo>
                    <a:lnTo>
                      <a:pt x="912" y="3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01784" name="Rectangle 56"/>
            <p:cNvSpPr>
              <a:spLocks noChangeArrowheads="1"/>
            </p:cNvSpPr>
            <p:nvPr/>
          </p:nvSpPr>
          <p:spPr bwMode="auto">
            <a:xfrm>
              <a:off x="3600" y="2350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1785" name="Rectangle 57"/>
            <p:cNvSpPr>
              <a:spLocks noChangeArrowheads="1"/>
            </p:cNvSpPr>
            <p:nvPr/>
          </p:nvSpPr>
          <p:spPr bwMode="auto">
            <a:xfrm>
              <a:off x="3600" y="2063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1786" name="Rectangle 58"/>
            <p:cNvSpPr>
              <a:spLocks noChangeArrowheads="1"/>
            </p:cNvSpPr>
            <p:nvPr/>
          </p:nvSpPr>
          <p:spPr bwMode="auto">
            <a:xfrm>
              <a:off x="3600" y="1776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1787" name="AutoShape 59"/>
            <p:cNvSpPr>
              <a:spLocks/>
            </p:cNvSpPr>
            <p:nvPr/>
          </p:nvSpPr>
          <p:spPr bwMode="auto">
            <a:xfrm rot="5400000">
              <a:off x="4560" y="1248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1788" name="Text Box 60"/>
          <p:cNvSpPr txBox="1">
            <a:spLocks noChangeArrowheads="1"/>
          </p:cNvSpPr>
          <p:nvPr/>
        </p:nvSpPr>
        <p:spPr bwMode="auto">
          <a:xfrm>
            <a:off x="304800" y="444500"/>
            <a:ext cx="6261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3.  主存中存储单元地址的分配</a:t>
            </a:r>
          </a:p>
        </p:txBody>
      </p:sp>
      <p:sp>
        <p:nvSpPr>
          <p:cNvPr id="201789" name="Rectangle 6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01790" name="Text Box 62"/>
          <p:cNvSpPr txBox="1">
            <a:spLocks noChangeArrowheads="1"/>
          </p:cNvSpPr>
          <p:nvPr/>
        </p:nvSpPr>
        <p:spPr bwMode="auto">
          <a:xfrm>
            <a:off x="6172200" y="4854575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24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= 16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01791" name="Text Box 63"/>
          <p:cNvSpPr txBox="1">
            <a:spLocks noChangeArrowheads="1"/>
          </p:cNvSpPr>
          <p:nvPr/>
        </p:nvSpPr>
        <p:spPr bwMode="auto">
          <a:xfrm>
            <a:off x="7010400" y="53879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8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201792" name="Text Box 64"/>
          <p:cNvSpPr txBox="1">
            <a:spLocks noChangeArrowheads="1"/>
          </p:cNvSpPr>
          <p:nvPr/>
        </p:nvSpPr>
        <p:spPr bwMode="auto">
          <a:xfrm>
            <a:off x="7010400" y="5919788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4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01793" name="AutoShape 6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1428728" y="4286256"/>
            <a:ext cx="2236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       </a:t>
            </a:r>
            <a:r>
              <a:rPr lang="en-US" altLang="zh-CN" sz="2400" dirty="0" smtClean="0">
                <a:latin typeface="Times New Roman" pitchFamily="18" charset="0"/>
              </a:rPr>
              <a:t>(a) IBM360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67" name="Text Box 2"/>
          <p:cNvSpPr txBox="1">
            <a:spLocks noChangeArrowheads="1"/>
          </p:cNvSpPr>
          <p:nvPr/>
        </p:nvSpPr>
        <p:spPr bwMode="auto">
          <a:xfrm>
            <a:off x="5907390" y="4286256"/>
            <a:ext cx="2065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       </a:t>
            </a:r>
            <a:r>
              <a:rPr lang="en-US" altLang="zh-CN" sz="2400" dirty="0" smtClean="0">
                <a:latin typeface="Times New Roman" pitchFamily="18" charset="0"/>
              </a:rPr>
              <a:t>(b) PDP11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autoUpdateAnimBg="0"/>
      <p:bldP spid="201731" grpId="0" autoUpdateAnimBg="0"/>
      <p:bldP spid="201732" grpId="0" autoUpdateAnimBg="0"/>
      <p:bldP spid="201733" grpId="0" autoUpdateAnimBg="0"/>
      <p:bldP spid="201734" grpId="0" autoUpdateAnimBg="0"/>
      <p:bldP spid="201735" grpId="0" autoUpdateAnimBg="0"/>
      <p:bldP spid="201736" grpId="0" autoUpdateAnimBg="0"/>
      <p:bldP spid="201737" grpId="0" autoUpdateAnimBg="0"/>
      <p:bldP spid="201790" grpId="0" autoUpdateAnimBg="0"/>
      <p:bldP spid="201791" grpId="0" autoUpdateAnimBg="0"/>
      <p:bldP spid="201792" grpId="0" autoUpdateAnimBg="0"/>
      <p:bldP spid="66" grpId="0" autoUpdateAnimBg="0"/>
      <p:bldP spid="6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871538" y="2022475"/>
            <a:ext cx="3167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(2) 存储速度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376238" y="336550"/>
            <a:ext cx="3967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 主存的技术指标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871538" y="1273175"/>
            <a:ext cx="3090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存储容量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871538" y="5791200"/>
            <a:ext cx="41576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(3) 存储器的带宽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3575050" y="1301750"/>
            <a:ext cx="526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主存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存放二进制代码的总位数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3575050" y="3282950"/>
            <a:ext cx="3584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读出时间   写入时间 </a:t>
            </a: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575050" y="2692400"/>
            <a:ext cx="328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存储器的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访问时间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202761" name="Group 9"/>
          <p:cNvGrpSpPr>
            <a:grpSpLocks/>
          </p:cNvGrpSpPr>
          <p:nvPr/>
        </p:nvGrpSpPr>
        <p:grpSpPr bwMode="auto">
          <a:xfrm>
            <a:off x="1490663" y="2692400"/>
            <a:ext cx="1908175" cy="1814513"/>
            <a:chOff x="939" y="1696"/>
            <a:chExt cx="1202" cy="1143"/>
          </a:xfrm>
        </p:grpSpPr>
        <p:sp>
          <p:nvSpPr>
            <p:cNvPr id="202762" name="Text Box 10"/>
            <p:cNvSpPr txBox="1">
              <a:spLocks noChangeArrowheads="1"/>
            </p:cNvSpPr>
            <p:nvPr/>
          </p:nvSpPr>
          <p:spPr bwMode="auto">
            <a:xfrm>
              <a:off x="939" y="1696"/>
              <a:ext cx="11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存取时间</a:t>
              </a:r>
            </a:p>
          </p:txBody>
        </p:sp>
        <p:sp>
          <p:nvSpPr>
            <p:cNvPr id="202763" name="Text Box 11"/>
            <p:cNvSpPr txBox="1">
              <a:spLocks noChangeArrowheads="1"/>
            </p:cNvSpPr>
            <p:nvPr/>
          </p:nvSpPr>
          <p:spPr bwMode="auto">
            <a:xfrm>
              <a:off x="939" y="2512"/>
              <a:ext cx="12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Char char="•"/>
              </a:pPr>
              <a:r>
                <a:rPr lang="zh-CN" altLang="en-US" sz="2800">
                  <a:latin typeface="Times New Roman" pitchFamily="18" charset="0"/>
                </a:rPr>
                <a:t> 存取周期 </a:t>
              </a:r>
            </a:p>
          </p:txBody>
        </p:sp>
      </p:grp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575050" y="5187950"/>
            <a:ext cx="3917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读周期   写周期</a:t>
            </a:r>
          </a:p>
        </p:txBody>
      </p:sp>
      <p:grpSp>
        <p:nvGrpSpPr>
          <p:cNvPr id="202765" name="Group 13"/>
          <p:cNvGrpSpPr>
            <a:grpSpLocks/>
          </p:cNvGrpSpPr>
          <p:nvPr/>
        </p:nvGrpSpPr>
        <p:grpSpPr bwMode="auto">
          <a:xfrm>
            <a:off x="3575050" y="3987800"/>
            <a:ext cx="5568950" cy="1119188"/>
            <a:chOff x="2252" y="2512"/>
            <a:chExt cx="3508" cy="705"/>
          </a:xfrm>
        </p:grpSpPr>
        <p:sp>
          <p:nvSpPr>
            <p:cNvPr id="202766" name="Text Box 14"/>
            <p:cNvSpPr txBox="1">
              <a:spLocks noChangeArrowheads="1"/>
            </p:cNvSpPr>
            <p:nvPr/>
          </p:nvSpPr>
          <p:spPr bwMode="auto">
            <a:xfrm>
              <a:off x="2252" y="2512"/>
              <a:ext cx="35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连续两次独立的存储器操作</a:t>
              </a:r>
            </a:p>
          </p:txBody>
        </p:sp>
        <p:sp>
          <p:nvSpPr>
            <p:cNvPr id="202767" name="Text Box 15"/>
            <p:cNvSpPr txBox="1">
              <a:spLocks noChangeArrowheads="1"/>
            </p:cNvSpPr>
            <p:nvPr/>
          </p:nvSpPr>
          <p:spPr bwMode="auto">
            <a:xfrm>
              <a:off x="2252" y="2890"/>
              <a:ext cx="35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（读或写）所需的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最小间隔时间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02768" name="Text Box 16"/>
          <p:cNvSpPr txBox="1">
            <a:spLocks noChangeArrowheads="1"/>
          </p:cNvSpPr>
          <p:nvPr/>
        </p:nvSpPr>
        <p:spPr bwMode="auto">
          <a:xfrm>
            <a:off x="4306888" y="5821363"/>
            <a:ext cx="1865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位/秒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02770" name="AutoShape 1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56" grpId="0" autoUpdateAnimBg="0"/>
      <p:bldP spid="202757" grpId="0" autoUpdateAnimBg="0"/>
      <p:bldP spid="202758" grpId="0" autoUpdateAnimBg="0"/>
      <p:bldP spid="202759" grpId="0" autoUpdateAnimBg="0"/>
      <p:bldP spid="202760" grpId="0" autoUpdateAnimBg="0"/>
      <p:bldP spid="202764" grpId="0" autoUpdateAnimBg="0"/>
      <p:bldP spid="20276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3.3 总线特性及性能指标</a:t>
            </a:r>
          </a:p>
        </p:txBody>
      </p:sp>
      <p:grpSp>
        <p:nvGrpSpPr>
          <p:cNvPr id="162819" name="Group 3"/>
          <p:cNvGrpSpPr>
            <a:grpSpLocks/>
          </p:cNvGrpSpPr>
          <p:nvPr/>
        </p:nvGrpSpPr>
        <p:grpSpPr bwMode="auto">
          <a:xfrm>
            <a:off x="1604963" y="2322513"/>
            <a:ext cx="1768475" cy="3602037"/>
            <a:chOff x="528" y="1392"/>
            <a:chExt cx="773" cy="2269"/>
          </a:xfrm>
        </p:grpSpPr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711" y="1659"/>
              <a:ext cx="40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1" name="Rectangle 5"/>
            <p:cNvSpPr>
              <a:spLocks noChangeArrowheads="1"/>
            </p:cNvSpPr>
            <p:nvPr/>
          </p:nvSpPr>
          <p:spPr bwMode="auto">
            <a:xfrm>
              <a:off x="672" y="1392"/>
              <a:ext cx="3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rgbClr val="EBF010"/>
                  </a:solidFill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46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</a:rPr>
                <a:t>  插板</a:t>
              </a:r>
              <a:endParaRPr lang="zh-CN" altLang="en-US" sz="2800">
                <a:solidFill>
                  <a:srgbClr val="EBF010"/>
                </a:solidFill>
                <a:latin typeface="Times New Roman" pitchFamily="18" charset="0"/>
              </a:endParaRPr>
            </a:p>
          </p:txBody>
        </p:sp>
        <p:grpSp>
          <p:nvGrpSpPr>
            <p:cNvPr id="162823" name="Group 7"/>
            <p:cNvGrpSpPr>
              <a:grpSpLocks/>
            </p:cNvGrpSpPr>
            <p:nvPr/>
          </p:nvGrpSpPr>
          <p:grpSpPr bwMode="auto">
            <a:xfrm>
              <a:off x="843" y="2040"/>
              <a:ext cx="458" cy="1621"/>
              <a:chOff x="843" y="2040"/>
              <a:chExt cx="458" cy="1621"/>
            </a:xfrm>
          </p:grpSpPr>
          <p:sp>
            <p:nvSpPr>
              <p:cNvPr id="162824" name="Freeform 8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/>
                <a:ahLst/>
                <a:cxnLst>
                  <a:cxn ang="0">
                    <a:pos x="0" y="551"/>
                  </a:cxn>
                  <a:cxn ang="0">
                    <a:pos x="458" y="0"/>
                  </a:cxn>
                  <a:cxn ang="0">
                    <a:pos x="458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5" name="Freeform 9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/>
                <a:ahLst/>
                <a:cxnLst>
                  <a:cxn ang="0">
                    <a:pos x="0" y="551"/>
                  </a:cxn>
                  <a:cxn ang="0">
                    <a:pos x="458" y="0"/>
                  </a:cxn>
                  <a:cxn ang="0">
                    <a:pos x="458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2826" name="Line 10"/>
            <p:cNvSpPr>
              <a:spLocks noChangeShapeType="1"/>
            </p:cNvSpPr>
            <p:nvPr/>
          </p:nvSpPr>
          <p:spPr bwMode="auto">
            <a:xfrm>
              <a:off x="843" y="2064"/>
              <a:ext cx="161" cy="288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827" name="Group 11"/>
          <p:cNvGrpSpPr>
            <a:grpSpLocks/>
          </p:cNvGrpSpPr>
          <p:nvPr/>
        </p:nvGrpSpPr>
        <p:grpSpPr bwMode="auto">
          <a:xfrm>
            <a:off x="3692525" y="2225675"/>
            <a:ext cx="1509713" cy="3678238"/>
            <a:chOff x="1440" y="1344"/>
            <a:chExt cx="660" cy="2317"/>
          </a:xfrm>
        </p:grpSpPr>
        <p:grpSp>
          <p:nvGrpSpPr>
            <p:cNvPr id="162828" name="Group 12"/>
            <p:cNvGrpSpPr>
              <a:grpSpLocks/>
            </p:cNvGrpSpPr>
            <p:nvPr/>
          </p:nvGrpSpPr>
          <p:grpSpPr bwMode="auto">
            <a:xfrm>
              <a:off x="1642" y="2040"/>
              <a:ext cx="458" cy="1621"/>
              <a:chOff x="1642" y="2040"/>
              <a:chExt cx="458" cy="1621"/>
            </a:xfrm>
          </p:grpSpPr>
          <p:sp>
            <p:nvSpPr>
              <p:cNvPr id="162829" name="Freeform 13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/>
                <a:ahLst/>
                <a:cxnLst>
                  <a:cxn ang="0">
                    <a:pos x="0" y="551"/>
                  </a:cxn>
                  <a:cxn ang="0">
                    <a:pos x="458" y="0"/>
                  </a:cxn>
                  <a:cxn ang="0">
                    <a:pos x="458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0" name="Freeform 14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/>
                <a:ahLst/>
                <a:cxnLst>
                  <a:cxn ang="0">
                    <a:pos x="0" y="551"/>
                  </a:cxn>
                  <a:cxn ang="0">
                    <a:pos x="458" y="0"/>
                  </a:cxn>
                  <a:cxn ang="0">
                    <a:pos x="458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2831" name="Rectangle 15"/>
            <p:cNvSpPr>
              <a:spLocks noChangeArrowheads="1"/>
            </p:cNvSpPr>
            <p:nvPr/>
          </p:nvSpPr>
          <p:spPr bwMode="auto">
            <a:xfrm>
              <a:off x="1584" y="1679"/>
              <a:ext cx="406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2" name="Rectangle 16"/>
            <p:cNvSpPr>
              <a:spLocks noChangeArrowheads="1"/>
            </p:cNvSpPr>
            <p:nvPr/>
          </p:nvSpPr>
          <p:spPr bwMode="auto">
            <a:xfrm>
              <a:off x="1584" y="1344"/>
              <a:ext cx="3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162833" name="Rectangle 17"/>
            <p:cNvSpPr>
              <a:spLocks noChangeArrowheads="1"/>
            </p:cNvSpPr>
            <p:nvPr/>
          </p:nvSpPr>
          <p:spPr bwMode="auto">
            <a:xfrm>
              <a:off x="1440" y="1661"/>
              <a:ext cx="46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</a:rPr>
                <a:t>  插板</a:t>
              </a:r>
              <a:endParaRPr lang="zh-CN" altLang="en-US" sz="2800">
                <a:solidFill>
                  <a:srgbClr val="EBF010"/>
                </a:solidFill>
                <a:latin typeface="Times New Roman" pitchFamily="18" charset="0"/>
              </a:endParaRPr>
            </a:p>
          </p:txBody>
        </p:sp>
        <p:sp>
          <p:nvSpPr>
            <p:cNvPr id="162834" name="Line 18"/>
            <p:cNvSpPr>
              <a:spLocks noChangeShapeType="1"/>
            </p:cNvSpPr>
            <p:nvPr/>
          </p:nvSpPr>
          <p:spPr bwMode="auto">
            <a:xfrm>
              <a:off x="1649" y="2067"/>
              <a:ext cx="161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2835" name="Group 19"/>
          <p:cNvGrpSpPr>
            <a:grpSpLocks/>
          </p:cNvGrpSpPr>
          <p:nvPr/>
        </p:nvGrpSpPr>
        <p:grpSpPr bwMode="auto">
          <a:xfrm>
            <a:off x="5668963" y="2195513"/>
            <a:ext cx="1360487" cy="3708400"/>
            <a:chOff x="3571" y="1383"/>
            <a:chExt cx="857" cy="2336"/>
          </a:xfrm>
        </p:grpSpPr>
        <p:grpSp>
          <p:nvGrpSpPr>
            <p:cNvPr id="162836" name="Group 20"/>
            <p:cNvGrpSpPr>
              <a:grpSpLocks/>
            </p:cNvGrpSpPr>
            <p:nvPr/>
          </p:nvGrpSpPr>
          <p:grpSpPr bwMode="auto">
            <a:xfrm>
              <a:off x="3769" y="2098"/>
              <a:ext cx="659" cy="1621"/>
              <a:chOff x="2441" y="2040"/>
              <a:chExt cx="457" cy="1621"/>
            </a:xfrm>
          </p:grpSpPr>
          <p:sp>
            <p:nvSpPr>
              <p:cNvPr id="162837" name="Freeform 21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/>
                <a:ahLst/>
                <a:cxnLst>
                  <a:cxn ang="0">
                    <a:pos x="0" y="551"/>
                  </a:cxn>
                  <a:cxn ang="0">
                    <a:pos x="457" y="0"/>
                  </a:cxn>
                  <a:cxn ang="0">
                    <a:pos x="457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0" t="0" r="r" b="b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Freeform 22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/>
                <a:ahLst/>
                <a:cxnLst>
                  <a:cxn ang="0">
                    <a:pos x="0" y="551"/>
                  </a:cxn>
                  <a:cxn ang="0">
                    <a:pos x="457" y="0"/>
                  </a:cxn>
                  <a:cxn ang="0">
                    <a:pos x="457" y="1071"/>
                  </a:cxn>
                  <a:cxn ang="0">
                    <a:pos x="0" y="1621"/>
                  </a:cxn>
                  <a:cxn ang="0">
                    <a:pos x="0" y="551"/>
                  </a:cxn>
                </a:cxnLst>
                <a:rect l="0" t="0" r="r" b="b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2839" name="Rectangle 23"/>
            <p:cNvSpPr>
              <a:spLocks noChangeArrowheads="1"/>
            </p:cNvSpPr>
            <p:nvPr/>
          </p:nvSpPr>
          <p:spPr bwMode="auto">
            <a:xfrm>
              <a:off x="3731" y="1740"/>
              <a:ext cx="586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0" name="Rectangle 24"/>
            <p:cNvSpPr>
              <a:spLocks noChangeArrowheads="1"/>
            </p:cNvSpPr>
            <p:nvPr/>
          </p:nvSpPr>
          <p:spPr bwMode="auto">
            <a:xfrm>
              <a:off x="3696" y="1383"/>
              <a:ext cx="3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rgbClr val="EBF010"/>
                  </a:solidFill>
                  <a:latin typeface="Times New Roman" pitchFamily="18" charset="0"/>
                </a:rPr>
                <a:t>I/O</a:t>
              </a:r>
            </a:p>
          </p:txBody>
        </p:sp>
        <p:sp>
          <p:nvSpPr>
            <p:cNvPr id="162841" name="Rectangle 25"/>
            <p:cNvSpPr>
              <a:spLocks noChangeArrowheads="1"/>
            </p:cNvSpPr>
            <p:nvPr/>
          </p:nvSpPr>
          <p:spPr bwMode="auto">
            <a:xfrm>
              <a:off x="3571" y="1690"/>
              <a:ext cx="56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EBF010"/>
                  </a:solidFill>
                </a:rPr>
                <a:t> 插板</a:t>
              </a:r>
              <a:endParaRPr lang="zh-CN" altLang="en-US" sz="2800">
                <a:solidFill>
                  <a:srgbClr val="EBF010"/>
                </a:solidFill>
                <a:latin typeface="Times New Roman" pitchFamily="18" charset="0"/>
              </a:endParaRPr>
            </a:p>
          </p:txBody>
        </p:sp>
        <p:sp>
          <p:nvSpPr>
            <p:cNvPr id="162842" name="Line 26"/>
            <p:cNvSpPr>
              <a:spLocks noChangeShapeType="1"/>
            </p:cNvSpPr>
            <p:nvPr/>
          </p:nvSpPr>
          <p:spPr bwMode="auto">
            <a:xfrm>
              <a:off x="3787" y="2125"/>
              <a:ext cx="233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843" name="Text Box 27"/>
          <p:cNvSpPr txBox="1">
            <a:spLocks noChangeArrowheads="1"/>
          </p:cNvSpPr>
          <p:nvPr/>
        </p:nvSpPr>
        <p:spPr bwMode="auto">
          <a:xfrm>
            <a:off x="593725" y="1235075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一、总线物理实现</a:t>
            </a:r>
          </a:p>
        </p:txBody>
      </p:sp>
      <p:sp>
        <p:nvSpPr>
          <p:cNvPr id="162853" name="AutoShape 3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2866" name="Group 50"/>
          <p:cNvGrpSpPr>
            <a:grpSpLocks/>
          </p:cNvGrpSpPr>
          <p:nvPr/>
        </p:nvGrpSpPr>
        <p:grpSpPr bwMode="auto">
          <a:xfrm>
            <a:off x="539750" y="4981575"/>
            <a:ext cx="8213725" cy="944563"/>
            <a:chOff x="340" y="3138"/>
            <a:chExt cx="5174" cy="595"/>
          </a:xfrm>
        </p:grpSpPr>
        <p:grpSp>
          <p:nvGrpSpPr>
            <p:cNvPr id="162865" name="Group 49"/>
            <p:cNvGrpSpPr>
              <a:grpSpLocks/>
            </p:cNvGrpSpPr>
            <p:nvPr/>
          </p:nvGrpSpPr>
          <p:grpSpPr bwMode="auto">
            <a:xfrm>
              <a:off x="340" y="3138"/>
              <a:ext cx="4879" cy="595"/>
              <a:chOff x="340" y="3138"/>
              <a:chExt cx="4879" cy="595"/>
            </a:xfrm>
          </p:grpSpPr>
          <p:sp>
            <p:nvSpPr>
              <p:cNvPr id="162845" name="Line 29"/>
              <p:cNvSpPr>
                <a:spLocks noChangeShapeType="1"/>
              </p:cNvSpPr>
              <p:nvPr/>
            </p:nvSpPr>
            <p:spPr bwMode="auto">
              <a:xfrm>
                <a:off x="499" y="3732"/>
                <a:ext cx="4050" cy="1"/>
              </a:xfrm>
              <a:prstGeom prst="line">
                <a:avLst/>
              </a:prstGeom>
              <a:noFill/>
              <a:ln w="20638">
                <a:solidFill>
                  <a:srgbClr val="EBF01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6" name="Text Box 30"/>
              <p:cNvSpPr txBox="1">
                <a:spLocks noChangeArrowheads="1"/>
              </p:cNvSpPr>
              <p:nvPr/>
            </p:nvSpPr>
            <p:spPr bwMode="auto">
              <a:xfrm>
                <a:off x="340" y="3155"/>
                <a:ext cx="4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rgbClr val="EBF010"/>
                    </a:solidFill>
                    <a:latin typeface="Times New Roman" pitchFamily="18" charset="0"/>
                  </a:rPr>
                  <a:t>BUS</a:t>
                </a:r>
              </a:p>
            </p:txBody>
          </p:sp>
          <p:sp>
            <p:nvSpPr>
              <p:cNvPr id="162847" name="Line 31"/>
              <p:cNvSpPr>
                <a:spLocks noChangeShapeType="1"/>
              </p:cNvSpPr>
              <p:nvPr/>
            </p:nvSpPr>
            <p:spPr bwMode="auto">
              <a:xfrm>
                <a:off x="1150" y="3143"/>
                <a:ext cx="4069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48" name="Line 32"/>
              <p:cNvSpPr>
                <a:spLocks noChangeShapeType="1"/>
              </p:cNvSpPr>
              <p:nvPr/>
            </p:nvSpPr>
            <p:spPr bwMode="auto">
              <a:xfrm>
                <a:off x="942" y="3335"/>
                <a:ext cx="4056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49" name="Line 33"/>
              <p:cNvSpPr>
                <a:spLocks noChangeShapeType="1"/>
              </p:cNvSpPr>
              <p:nvPr/>
            </p:nvSpPr>
            <p:spPr bwMode="auto">
              <a:xfrm>
                <a:off x="734" y="3527"/>
                <a:ext cx="4047" cy="0"/>
              </a:xfrm>
              <a:prstGeom prst="line">
                <a:avLst/>
              </a:prstGeom>
              <a:noFill/>
              <a:ln w="9525">
                <a:solidFill>
                  <a:srgbClr val="EBF01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50" name="Line 34"/>
              <p:cNvSpPr>
                <a:spLocks noChangeShapeType="1"/>
              </p:cNvSpPr>
              <p:nvPr/>
            </p:nvSpPr>
            <p:spPr bwMode="auto">
              <a:xfrm flipH="1">
                <a:off x="489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2851" name="Line 35"/>
              <p:cNvSpPr>
                <a:spLocks noChangeShapeType="1"/>
              </p:cNvSpPr>
              <p:nvPr/>
            </p:nvSpPr>
            <p:spPr bwMode="auto">
              <a:xfrm flipH="1">
                <a:off x="4542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2862" name="Text Box 46"/>
            <p:cNvSpPr txBox="1">
              <a:spLocks noChangeArrowheads="1"/>
            </p:cNvSpPr>
            <p:nvPr/>
          </p:nvSpPr>
          <p:spPr bwMode="auto">
            <a:xfrm>
              <a:off x="5012" y="3278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rgbClr val="EBF010"/>
                  </a:solidFill>
                  <a:latin typeface="Times New Roman" pitchFamily="18" charset="0"/>
                </a:rPr>
                <a:t>主板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6188075" y="4821238"/>
            <a:ext cx="2346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芯片容量</a:t>
            </a: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114300" y="381000"/>
            <a:ext cx="5230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二、半导体存储芯片简介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574675" y="1276350"/>
            <a:ext cx="558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 半导体存储芯片的基本结构</a:t>
            </a:r>
          </a:p>
        </p:txBody>
      </p:sp>
      <p:grpSp>
        <p:nvGrpSpPr>
          <p:cNvPr id="203781" name="Group 5"/>
          <p:cNvGrpSpPr>
            <a:grpSpLocks/>
          </p:cNvGrpSpPr>
          <p:nvPr/>
        </p:nvGrpSpPr>
        <p:grpSpPr bwMode="auto">
          <a:xfrm>
            <a:off x="2268538" y="2063750"/>
            <a:ext cx="4624387" cy="2471738"/>
            <a:chOff x="1429" y="1300"/>
            <a:chExt cx="2913" cy="1557"/>
          </a:xfrm>
        </p:grpSpPr>
        <p:sp>
          <p:nvSpPr>
            <p:cNvPr id="203782" name="Rectangle 6"/>
            <p:cNvSpPr>
              <a:spLocks noChangeArrowheads="1"/>
            </p:cNvSpPr>
            <p:nvPr/>
          </p:nvSpPr>
          <p:spPr bwMode="auto">
            <a:xfrm>
              <a:off x="1429" y="1300"/>
              <a:ext cx="2913" cy="1557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783" name="Rectangle 7"/>
            <p:cNvSpPr>
              <a:spLocks noChangeArrowheads="1"/>
            </p:cNvSpPr>
            <p:nvPr/>
          </p:nvSpPr>
          <p:spPr bwMode="auto">
            <a:xfrm>
              <a:off x="1584" y="1513"/>
              <a:ext cx="461" cy="11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784" name="Rectangle 8"/>
            <p:cNvSpPr>
              <a:spLocks noChangeArrowheads="1"/>
            </p:cNvSpPr>
            <p:nvPr/>
          </p:nvSpPr>
          <p:spPr bwMode="auto">
            <a:xfrm>
              <a:off x="2196" y="1512"/>
              <a:ext cx="1379" cy="113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785" name="Rectangle 9"/>
            <p:cNvSpPr>
              <a:spLocks noChangeArrowheads="1"/>
            </p:cNvSpPr>
            <p:nvPr/>
          </p:nvSpPr>
          <p:spPr bwMode="auto">
            <a:xfrm>
              <a:off x="3726" y="1502"/>
              <a:ext cx="461" cy="1129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786" name="Text Box 10"/>
            <p:cNvSpPr txBox="1">
              <a:spLocks noChangeArrowheads="1"/>
            </p:cNvSpPr>
            <p:nvPr/>
          </p:nvSpPr>
          <p:spPr bwMode="auto">
            <a:xfrm>
              <a:off x="1652" y="1549"/>
              <a:ext cx="325" cy="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译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码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驱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动</a:t>
              </a:r>
            </a:p>
          </p:txBody>
        </p:sp>
        <p:sp>
          <p:nvSpPr>
            <p:cNvPr id="203787" name="Text Box 11"/>
            <p:cNvSpPr txBox="1">
              <a:spLocks noChangeArrowheads="1"/>
            </p:cNvSpPr>
            <p:nvPr/>
          </p:nvSpPr>
          <p:spPr bwMode="auto">
            <a:xfrm>
              <a:off x="2715" y="1548"/>
              <a:ext cx="341" cy="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存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储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矩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阵</a:t>
              </a:r>
            </a:p>
          </p:txBody>
        </p:sp>
        <p:sp>
          <p:nvSpPr>
            <p:cNvPr id="203788" name="Text Box 12"/>
            <p:cNvSpPr txBox="1">
              <a:spLocks noChangeArrowheads="1"/>
            </p:cNvSpPr>
            <p:nvPr/>
          </p:nvSpPr>
          <p:spPr bwMode="auto">
            <a:xfrm>
              <a:off x="3794" y="1537"/>
              <a:ext cx="325" cy="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写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电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路</a:t>
              </a:r>
            </a:p>
          </p:txBody>
        </p:sp>
      </p:grp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6248400" y="529907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K×4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</p:txBody>
      </p:sp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6096000" y="5770563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16</a:t>
            </a:r>
            <a:r>
              <a:rPr lang="en-US" altLang="zh-CN" sz="2400">
                <a:latin typeface="Times New Roman" pitchFamily="18" charset="0"/>
              </a:rPr>
              <a:t>K×1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248400" y="6270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8</a:t>
            </a:r>
            <a:r>
              <a:rPr lang="en-US" altLang="zh-CN" sz="2400">
                <a:latin typeface="Times New Roman" pitchFamily="18" charset="0"/>
              </a:rPr>
              <a:t>K×8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</p:txBody>
      </p:sp>
      <p:grpSp>
        <p:nvGrpSpPr>
          <p:cNvPr id="203792" name="Group 16"/>
          <p:cNvGrpSpPr>
            <a:grpSpLocks/>
          </p:cNvGrpSpPr>
          <p:nvPr/>
        </p:nvGrpSpPr>
        <p:grpSpPr bwMode="auto">
          <a:xfrm>
            <a:off x="422275" y="4010025"/>
            <a:ext cx="1863725" cy="488950"/>
            <a:chOff x="266" y="2526"/>
            <a:chExt cx="1174" cy="308"/>
          </a:xfrm>
        </p:grpSpPr>
        <p:sp>
          <p:nvSpPr>
            <p:cNvPr id="203793" name="Text Box 17"/>
            <p:cNvSpPr txBox="1">
              <a:spLocks noChangeArrowheads="1"/>
            </p:cNvSpPr>
            <p:nvPr/>
          </p:nvSpPr>
          <p:spPr bwMode="auto">
            <a:xfrm>
              <a:off x="266" y="2526"/>
              <a:ext cx="74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片选线</a:t>
              </a:r>
            </a:p>
          </p:txBody>
        </p:sp>
        <p:sp>
          <p:nvSpPr>
            <p:cNvPr id="203794" name="Line 18"/>
            <p:cNvSpPr>
              <a:spLocks noChangeShapeType="1"/>
            </p:cNvSpPr>
            <p:nvPr/>
          </p:nvSpPr>
          <p:spPr bwMode="auto">
            <a:xfrm>
              <a:off x="960" y="26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3795" name="Group 19"/>
          <p:cNvGrpSpPr>
            <a:grpSpLocks/>
          </p:cNvGrpSpPr>
          <p:nvPr/>
        </p:nvGrpSpPr>
        <p:grpSpPr bwMode="auto">
          <a:xfrm>
            <a:off x="6877050" y="4235450"/>
            <a:ext cx="2068513" cy="488950"/>
            <a:chOff x="4332" y="2668"/>
            <a:chExt cx="1303" cy="308"/>
          </a:xfrm>
        </p:grpSpPr>
        <p:sp>
          <p:nvSpPr>
            <p:cNvPr id="203796" name="Text Box 20"/>
            <p:cNvSpPr txBox="1">
              <a:spLocks noChangeArrowheads="1"/>
            </p:cNvSpPr>
            <p:nvPr/>
          </p:nvSpPr>
          <p:spPr bwMode="auto">
            <a:xfrm>
              <a:off x="4416" y="2668"/>
              <a:ext cx="1219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读/写控制线</a:t>
              </a:r>
            </a:p>
          </p:txBody>
        </p:sp>
        <p:sp>
          <p:nvSpPr>
            <p:cNvPr id="203797" name="Line 21"/>
            <p:cNvSpPr>
              <a:spLocks noChangeShapeType="1"/>
            </p:cNvSpPr>
            <p:nvPr/>
          </p:nvSpPr>
          <p:spPr bwMode="auto">
            <a:xfrm rot="10800000">
              <a:off x="4332" y="26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3829" name="Group 53"/>
          <p:cNvGrpSpPr>
            <a:grpSpLocks/>
          </p:cNvGrpSpPr>
          <p:nvPr/>
        </p:nvGrpSpPr>
        <p:grpSpPr bwMode="auto">
          <a:xfrm>
            <a:off x="688975" y="2338388"/>
            <a:ext cx="1597025" cy="1547812"/>
            <a:chOff x="434" y="1473"/>
            <a:chExt cx="1006" cy="975"/>
          </a:xfrm>
        </p:grpSpPr>
        <p:sp>
          <p:nvSpPr>
            <p:cNvPr id="203799" name="Freeform 23"/>
            <p:cNvSpPr>
              <a:spLocks/>
            </p:cNvSpPr>
            <p:nvPr/>
          </p:nvSpPr>
          <p:spPr bwMode="auto">
            <a:xfrm>
              <a:off x="790" y="1473"/>
              <a:ext cx="133" cy="954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49" y="9"/>
                </a:cxn>
                <a:cxn ang="0">
                  <a:pos x="41" y="25"/>
                </a:cxn>
                <a:cxn ang="0">
                  <a:pos x="33" y="49"/>
                </a:cxn>
                <a:cxn ang="0">
                  <a:pos x="29" y="78"/>
                </a:cxn>
                <a:cxn ang="0">
                  <a:pos x="29" y="388"/>
                </a:cxn>
                <a:cxn ang="0">
                  <a:pos x="29" y="417"/>
                </a:cxn>
                <a:cxn ang="0">
                  <a:pos x="21" y="441"/>
                </a:cxn>
                <a:cxn ang="0">
                  <a:pos x="12" y="457"/>
                </a:cxn>
                <a:cxn ang="0">
                  <a:pos x="0" y="465"/>
                </a:cxn>
                <a:cxn ang="0">
                  <a:pos x="12" y="470"/>
                </a:cxn>
                <a:cxn ang="0">
                  <a:pos x="21" y="486"/>
                </a:cxn>
                <a:cxn ang="0">
                  <a:pos x="29" y="510"/>
                </a:cxn>
                <a:cxn ang="0">
                  <a:pos x="29" y="543"/>
                </a:cxn>
                <a:cxn ang="0">
                  <a:pos x="29" y="853"/>
                </a:cxn>
                <a:cxn ang="0">
                  <a:pos x="33" y="881"/>
                </a:cxn>
                <a:cxn ang="0">
                  <a:pos x="41" y="906"/>
                </a:cxn>
                <a:cxn ang="0">
                  <a:pos x="49" y="922"/>
                </a:cxn>
                <a:cxn ang="0">
                  <a:pos x="61" y="930"/>
                </a:cxn>
              </a:cxnLst>
              <a:rect l="0" t="0" r="r" b="b"/>
              <a:pathLst>
                <a:path w="61" h="930">
                  <a:moveTo>
                    <a:pt x="61" y="0"/>
                  </a:moveTo>
                  <a:lnTo>
                    <a:pt x="49" y="9"/>
                  </a:lnTo>
                  <a:lnTo>
                    <a:pt x="41" y="25"/>
                  </a:lnTo>
                  <a:lnTo>
                    <a:pt x="33" y="49"/>
                  </a:lnTo>
                  <a:lnTo>
                    <a:pt x="29" y="78"/>
                  </a:lnTo>
                  <a:lnTo>
                    <a:pt x="29" y="388"/>
                  </a:lnTo>
                  <a:lnTo>
                    <a:pt x="29" y="417"/>
                  </a:lnTo>
                  <a:lnTo>
                    <a:pt x="21" y="441"/>
                  </a:lnTo>
                  <a:lnTo>
                    <a:pt x="12" y="457"/>
                  </a:lnTo>
                  <a:lnTo>
                    <a:pt x="0" y="465"/>
                  </a:lnTo>
                  <a:lnTo>
                    <a:pt x="12" y="470"/>
                  </a:lnTo>
                  <a:lnTo>
                    <a:pt x="21" y="486"/>
                  </a:lnTo>
                  <a:lnTo>
                    <a:pt x="29" y="510"/>
                  </a:lnTo>
                  <a:lnTo>
                    <a:pt x="29" y="543"/>
                  </a:lnTo>
                  <a:lnTo>
                    <a:pt x="29" y="853"/>
                  </a:lnTo>
                  <a:lnTo>
                    <a:pt x="33" y="881"/>
                  </a:lnTo>
                  <a:lnTo>
                    <a:pt x="41" y="906"/>
                  </a:lnTo>
                  <a:lnTo>
                    <a:pt x="49" y="922"/>
                  </a:lnTo>
                  <a:lnTo>
                    <a:pt x="61" y="930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800" name="Text Box 24"/>
            <p:cNvSpPr txBox="1">
              <a:spLocks noChangeArrowheads="1"/>
            </p:cNvSpPr>
            <p:nvPr/>
          </p:nvSpPr>
          <p:spPr bwMode="auto">
            <a:xfrm>
              <a:off x="434" y="1544"/>
              <a:ext cx="309" cy="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地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址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203801" name="Line 25"/>
            <p:cNvSpPr>
              <a:spLocks noChangeShapeType="1"/>
            </p:cNvSpPr>
            <p:nvPr/>
          </p:nvSpPr>
          <p:spPr bwMode="auto">
            <a:xfrm>
              <a:off x="960" y="14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802" name="Line 26"/>
            <p:cNvSpPr>
              <a:spLocks noChangeShapeType="1"/>
            </p:cNvSpPr>
            <p:nvPr/>
          </p:nvSpPr>
          <p:spPr bwMode="auto">
            <a:xfrm>
              <a:off x="960" y="1632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803" name="Line 27"/>
            <p:cNvSpPr>
              <a:spLocks noChangeShapeType="1"/>
            </p:cNvSpPr>
            <p:nvPr/>
          </p:nvSpPr>
          <p:spPr bwMode="auto">
            <a:xfrm>
              <a:off x="960" y="230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804" name="Line 28"/>
            <p:cNvSpPr>
              <a:spLocks noChangeShapeType="1"/>
            </p:cNvSpPr>
            <p:nvPr/>
          </p:nvSpPr>
          <p:spPr bwMode="auto">
            <a:xfrm>
              <a:off x="960" y="244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805" name="Text Box 29"/>
            <p:cNvSpPr txBox="1">
              <a:spLocks noChangeArrowheads="1"/>
            </p:cNvSpPr>
            <p:nvPr/>
          </p:nvSpPr>
          <p:spPr bwMode="auto">
            <a:xfrm>
              <a:off x="1017" y="1791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03828" name="Group 52"/>
          <p:cNvGrpSpPr>
            <a:grpSpLocks/>
          </p:cNvGrpSpPr>
          <p:nvPr/>
        </p:nvGrpSpPr>
        <p:grpSpPr bwMode="auto">
          <a:xfrm>
            <a:off x="6877050" y="2362200"/>
            <a:ext cx="1547813" cy="1528763"/>
            <a:chOff x="4332" y="1488"/>
            <a:chExt cx="975" cy="963"/>
          </a:xfrm>
        </p:grpSpPr>
        <p:sp>
          <p:nvSpPr>
            <p:cNvPr id="203807" name="Freeform 31"/>
            <p:cNvSpPr>
              <a:spLocks/>
            </p:cNvSpPr>
            <p:nvPr/>
          </p:nvSpPr>
          <p:spPr bwMode="auto">
            <a:xfrm>
              <a:off x="4852" y="1525"/>
              <a:ext cx="101" cy="9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4"/>
                </a:cxn>
                <a:cxn ang="0">
                  <a:pos x="20" y="20"/>
                </a:cxn>
                <a:cxn ang="0">
                  <a:pos x="29" y="45"/>
                </a:cxn>
                <a:cxn ang="0">
                  <a:pos x="29" y="78"/>
                </a:cxn>
                <a:cxn ang="0">
                  <a:pos x="29" y="388"/>
                </a:cxn>
                <a:cxn ang="0">
                  <a:pos x="29" y="416"/>
                </a:cxn>
                <a:cxn ang="0">
                  <a:pos x="37" y="441"/>
                </a:cxn>
                <a:cxn ang="0">
                  <a:pos x="41" y="457"/>
                </a:cxn>
                <a:cxn ang="0">
                  <a:pos x="53" y="465"/>
                </a:cxn>
                <a:cxn ang="0">
                  <a:pos x="41" y="469"/>
                </a:cxn>
                <a:cxn ang="0">
                  <a:pos x="37" y="485"/>
                </a:cxn>
                <a:cxn ang="0">
                  <a:pos x="29" y="510"/>
                </a:cxn>
                <a:cxn ang="0">
                  <a:pos x="29" y="543"/>
                </a:cxn>
                <a:cxn ang="0">
                  <a:pos x="29" y="848"/>
                </a:cxn>
                <a:cxn ang="0">
                  <a:pos x="29" y="881"/>
                </a:cxn>
                <a:cxn ang="0">
                  <a:pos x="20" y="906"/>
                </a:cxn>
                <a:cxn ang="0">
                  <a:pos x="12" y="922"/>
                </a:cxn>
                <a:cxn ang="0">
                  <a:pos x="0" y="926"/>
                </a:cxn>
              </a:cxnLst>
              <a:rect l="0" t="0" r="r" b="b"/>
              <a:pathLst>
                <a:path w="53" h="926">
                  <a:moveTo>
                    <a:pt x="0" y="0"/>
                  </a:moveTo>
                  <a:lnTo>
                    <a:pt x="12" y="4"/>
                  </a:lnTo>
                  <a:lnTo>
                    <a:pt x="20" y="20"/>
                  </a:lnTo>
                  <a:lnTo>
                    <a:pt x="29" y="45"/>
                  </a:lnTo>
                  <a:lnTo>
                    <a:pt x="29" y="78"/>
                  </a:lnTo>
                  <a:lnTo>
                    <a:pt x="29" y="388"/>
                  </a:lnTo>
                  <a:lnTo>
                    <a:pt x="29" y="416"/>
                  </a:lnTo>
                  <a:lnTo>
                    <a:pt x="37" y="441"/>
                  </a:lnTo>
                  <a:lnTo>
                    <a:pt x="41" y="457"/>
                  </a:lnTo>
                  <a:lnTo>
                    <a:pt x="53" y="465"/>
                  </a:lnTo>
                  <a:lnTo>
                    <a:pt x="41" y="469"/>
                  </a:lnTo>
                  <a:lnTo>
                    <a:pt x="37" y="485"/>
                  </a:lnTo>
                  <a:lnTo>
                    <a:pt x="29" y="510"/>
                  </a:lnTo>
                  <a:lnTo>
                    <a:pt x="29" y="543"/>
                  </a:lnTo>
                  <a:lnTo>
                    <a:pt x="29" y="848"/>
                  </a:lnTo>
                  <a:lnTo>
                    <a:pt x="29" y="881"/>
                  </a:lnTo>
                  <a:lnTo>
                    <a:pt x="20" y="906"/>
                  </a:lnTo>
                  <a:lnTo>
                    <a:pt x="12" y="922"/>
                  </a:lnTo>
                  <a:lnTo>
                    <a:pt x="0" y="926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808" name="Text Box 32"/>
            <p:cNvSpPr txBox="1">
              <a:spLocks noChangeArrowheads="1"/>
            </p:cNvSpPr>
            <p:nvPr/>
          </p:nvSpPr>
          <p:spPr bwMode="auto">
            <a:xfrm>
              <a:off x="4982" y="1592"/>
              <a:ext cx="325" cy="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数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据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600">
                  <a:latin typeface="Times New Roman" pitchFamily="18" charset="0"/>
                </a:rPr>
                <a:t>线</a:t>
              </a:r>
            </a:p>
          </p:txBody>
        </p:sp>
        <p:sp>
          <p:nvSpPr>
            <p:cNvPr id="203809" name="Line 33"/>
            <p:cNvSpPr>
              <a:spLocks noChangeShapeType="1"/>
            </p:cNvSpPr>
            <p:nvPr/>
          </p:nvSpPr>
          <p:spPr bwMode="auto">
            <a:xfrm rot="10800000">
              <a:off x="4332" y="244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810" name="Line 34"/>
            <p:cNvSpPr>
              <a:spLocks noChangeShapeType="1"/>
            </p:cNvSpPr>
            <p:nvPr/>
          </p:nvSpPr>
          <p:spPr bwMode="auto">
            <a:xfrm rot="10800000">
              <a:off x="4332" y="2304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811" name="Line 35"/>
            <p:cNvSpPr>
              <a:spLocks noChangeShapeType="1"/>
            </p:cNvSpPr>
            <p:nvPr/>
          </p:nvSpPr>
          <p:spPr bwMode="auto">
            <a:xfrm rot="10800000">
              <a:off x="4332" y="1632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812" name="Line 36"/>
            <p:cNvSpPr>
              <a:spLocks noChangeShapeType="1"/>
            </p:cNvSpPr>
            <p:nvPr/>
          </p:nvSpPr>
          <p:spPr bwMode="auto">
            <a:xfrm rot="10800000">
              <a:off x="4332" y="1488"/>
              <a:ext cx="48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3813" name="Text Box 37"/>
            <p:cNvSpPr txBox="1">
              <a:spLocks noChangeArrowheads="1"/>
            </p:cNvSpPr>
            <p:nvPr/>
          </p:nvSpPr>
          <p:spPr bwMode="auto">
            <a:xfrm>
              <a:off x="4425" y="1791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03814" name="Group 38"/>
          <p:cNvGrpSpPr>
            <a:grpSpLocks/>
          </p:cNvGrpSpPr>
          <p:nvPr/>
        </p:nvGrpSpPr>
        <p:grpSpPr bwMode="auto">
          <a:xfrm>
            <a:off x="1371600" y="4821238"/>
            <a:ext cx="2271713" cy="457200"/>
            <a:chOff x="864" y="3037"/>
            <a:chExt cx="1431" cy="288"/>
          </a:xfrm>
        </p:grpSpPr>
        <p:sp>
          <p:nvSpPr>
            <p:cNvPr id="203815" name="Text Box 39"/>
            <p:cNvSpPr txBox="1">
              <a:spLocks noChangeArrowheads="1"/>
            </p:cNvSpPr>
            <p:nvPr/>
          </p:nvSpPr>
          <p:spPr bwMode="auto">
            <a:xfrm>
              <a:off x="864" y="3037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地址线</a:t>
              </a:r>
            </a:p>
          </p:txBody>
        </p:sp>
        <p:sp>
          <p:nvSpPr>
            <p:cNvPr id="203816" name="Text Box 40"/>
            <p:cNvSpPr txBox="1">
              <a:spLocks noChangeArrowheads="1"/>
            </p:cNvSpPr>
            <p:nvPr/>
          </p:nvSpPr>
          <p:spPr bwMode="auto">
            <a:xfrm>
              <a:off x="1411" y="3037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（单向）</a:t>
              </a:r>
            </a:p>
          </p:txBody>
        </p:sp>
      </p:grpSp>
      <p:grpSp>
        <p:nvGrpSpPr>
          <p:cNvPr id="203817" name="Group 41"/>
          <p:cNvGrpSpPr>
            <a:grpSpLocks/>
          </p:cNvGrpSpPr>
          <p:nvPr/>
        </p:nvGrpSpPr>
        <p:grpSpPr bwMode="auto">
          <a:xfrm>
            <a:off x="3746500" y="4821238"/>
            <a:ext cx="2654300" cy="457200"/>
            <a:chOff x="2360" y="3037"/>
            <a:chExt cx="1672" cy="288"/>
          </a:xfrm>
        </p:grpSpPr>
        <p:sp>
          <p:nvSpPr>
            <p:cNvPr id="203818" name="Text Box 42"/>
            <p:cNvSpPr txBox="1">
              <a:spLocks noChangeArrowheads="1"/>
            </p:cNvSpPr>
            <p:nvPr/>
          </p:nvSpPr>
          <p:spPr bwMode="auto">
            <a:xfrm>
              <a:off x="2360" y="3037"/>
              <a:ext cx="11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数据线</a:t>
              </a:r>
            </a:p>
          </p:txBody>
        </p:sp>
        <p:sp>
          <p:nvSpPr>
            <p:cNvPr id="203819" name="Text Box 43"/>
            <p:cNvSpPr txBox="1">
              <a:spLocks noChangeArrowheads="1"/>
            </p:cNvSpPr>
            <p:nvPr/>
          </p:nvSpPr>
          <p:spPr bwMode="auto">
            <a:xfrm>
              <a:off x="2908" y="3037"/>
              <a:ext cx="11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（双向）</a:t>
              </a:r>
            </a:p>
          </p:txBody>
        </p:sp>
      </p:grpSp>
      <p:sp>
        <p:nvSpPr>
          <p:cNvPr id="203820" name="Text Box 44"/>
          <p:cNvSpPr txBox="1">
            <a:spLocks noChangeArrowheads="1"/>
          </p:cNvSpPr>
          <p:nvPr/>
        </p:nvSpPr>
        <p:spPr bwMode="auto">
          <a:xfrm>
            <a:off x="2041525" y="52990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203821" name="Text Box 45"/>
          <p:cNvSpPr txBox="1">
            <a:spLocks noChangeArrowheads="1"/>
          </p:cNvSpPr>
          <p:nvPr/>
        </p:nvSpPr>
        <p:spPr bwMode="auto">
          <a:xfrm>
            <a:off x="4387850" y="529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4</a:t>
            </a:r>
          </a:p>
        </p:txBody>
      </p:sp>
      <p:sp>
        <p:nvSpPr>
          <p:cNvPr id="203822" name="Text Box 46"/>
          <p:cNvSpPr txBox="1">
            <a:spLocks noChangeArrowheads="1"/>
          </p:cNvSpPr>
          <p:nvPr/>
        </p:nvSpPr>
        <p:spPr bwMode="auto">
          <a:xfrm>
            <a:off x="2041525" y="57705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14</a:t>
            </a:r>
          </a:p>
        </p:txBody>
      </p:sp>
      <p:sp>
        <p:nvSpPr>
          <p:cNvPr id="203823" name="Text Box 47"/>
          <p:cNvSpPr txBox="1">
            <a:spLocks noChangeArrowheads="1"/>
          </p:cNvSpPr>
          <p:nvPr/>
        </p:nvSpPr>
        <p:spPr bwMode="auto">
          <a:xfrm>
            <a:off x="4387850" y="57705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</a:t>
            </a:r>
          </a:p>
        </p:txBody>
      </p:sp>
      <p:sp>
        <p:nvSpPr>
          <p:cNvPr id="203824" name="Text Box 48"/>
          <p:cNvSpPr txBox="1">
            <a:spLocks noChangeArrowheads="1"/>
          </p:cNvSpPr>
          <p:nvPr/>
        </p:nvSpPr>
        <p:spPr bwMode="auto">
          <a:xfrm>
            <a:off x="2041525" y="62706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13</a:t>
            </a:r>
          </a:p>
        </p:txBody>
      </p:sp>
      <p:sp>
        <p:nvSpPr>
          <p:cNvPr id="203825" name="Text Box 49"/>
          <p:cNvSpPr txBox="1">
            <a:spLocks noChangeArrowheads="1"/>
          </p:cNvSpPr>
          <p:nvPr/>
        </p:nvSpPr>
        <p:spPr bwMode="auto">
          <a:xfrm>
            <a:off x="4387850" y="62706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8</a:t>
            </a:r>
          </a:p>
        </p:txBody>
      </p:sp>
      <p:sp>
        <p:nvSpPr>
          <p:cNvPr id="203826" name="Rectangle 5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03827" name="AutoShape 5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0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0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0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autoUpdateAnimBg="0"/>
      <p:bldP spid="203780" grpId="0" autoUpdateAnimBg="0"/>
      <p:bldP spid="203789" grpId="0" autoUpdateAnimBg="0"/>
      <p:bldP spid="203790" grpId="0" autoUpdateAnimBg="0"/>
      <p:bldP spid="203791" grpId="0" autoUpdateAnimBg="0"/>
      <p:bldP spid="203820" grpId="0" autoUpdateAnimBg="0"/>
      <p:bldP spid="203821" grpId="0" autoUpdateAnimBg="0"/>
      <p:bldP spid="203822" grpId="0" autoUpdateAnimBg="0"/>
      <p:bldP spid="203823" grpId="0" autoUpdateAnimBg="0"/>
      <p:bldP spid="203824" grpId="0" autoUpdateAnimBg="0"/>
      <p:bldP spid="20382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60" name="Group 60"/>
          <p:cNvGrpSpPr>
            <a:grpSpLocks/>
          </p:cNvGrpSpPr>
          <p:nvPr/>
        </p:nvGrpSpPr>
        <p:grpSpPr bwMode="auto">
          <a:xfrm>
            <a:off x="114300" y="381000"/>
            <a:ext cx="8845550" cy="4343400"/>
            <a:chOff x="72" y="240"/>
            <a:chExt cx="5572" cy="2736"/>
          </a:xfrm>
        </p:grpSpPr>
        <p:sp>
          <p:nvSpPr>
            <p:cNvPr id="204803" name="Text Box 3"/>
            <p:cNvSpPr txBox="1">
              <a:spLocks noChangeArrowheads="1"/>
            </p:cNvSpPr>
            <p:nvPr/>
          </p:nvSpPr>
          <p:spPr bwMode="auto">
            <a:xfrm>
              <a:off x="72" y="240"/>
              <a:ext cx="329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latin typeface="Times New Roman" pitchFamily="18" charset="0"/>
                </a:rPr>
                <a:t>二、半导体存储芯片简介</a:t>
              </a:r>
            </a:p>
          </p:txBody>
        </p:sp>
        <p:sp>
          <p:nvSpPr>
            <p:cNvPr id="204804" name="Text Box 4"/>
            <p:cNvSpPr txBox="1">
              <a:spLocks noChangeArrowheads="1"/>
            </p:cNvSpPr>
            <p:nvPr/>
          </p:nvSpPr>
          <p:spPr bwMode="auto">
            <a:xfrm>
              <a:off x="362" y="804"/>
              <a:ext cx="35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1.  半导体存储芯片的基本结构</a:t>
              </a:r>
            </a:p>
          </p:txBody>
        </p:sp>
        <p:grpSp>
          <p:nvGrpSpPr>
            <p:cNvPr id="204805" name="Group 5"/>
            <p:cNvGrpSpPr>
              <a:grpSpLocks/>
            </p:cNvGrpSpPr>
            <p:nvPr/>
          </p:nvGrpSpPr>
          <p:grpSpPr bwMode="auto">
            <a:xfrm>
              <a:off x="1429" y="1300"/>
              <a:ext cx="2913" cy="1557"/>
              <a:chOff x="1429" y="1300"/>
              <a:chExt cx="2913" cy="1557"/>
            </a:xfrm>
          </p:grpSpPr>
          <p:sp>
            <p:nvSpPr>
              <p:cNvPr id="204806" name="Rectangle 6"/>
              <p:cNvSpPr>
                <a:spLocks noChangeArrowheads="1"/>
              </p:cNvSpPr>
              <p:nvPr/>
            </p:nvSpPr>
            <p:spPr bwMode="auto">
              <a:xfrm>
                <a:off x="1429" y="1300"/>
                <a:ext cx="2913" cy="155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07" name="Rectangle 7"/>
              <p:cNvSpPr>
                <a:spLocks noChangeArrowheads="1"/>
              </p:cNvSpPr>
              <p:nvPr/>
            </p:nvSpPr>
            <p:spPr bwMode="auto">
              <a:xfrm>
                <a:off x="1584" y="1513"/>
                <a:ext cx="461" cy="113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08" name="Rectangle 8"/>
              <p:cNvSpPr>
                <a:spLocks noChangeArrowheads="1"/>
              </p:cNvSpPr>
              <p:nvPr/>
            </p:nvSpPr>
            <p:spPr bwMode="auto">
              <a:xfrm>
                <a:off x="2196" y="1512"/>
                <a:ext cx="1379" cy="113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09" name="Rectangle 9"/>
              <p:cNvSpPr>
                <a:spLocks noChangeArrowheads="1"/>
              </p:cNvSpPr>
              <p:nvPr/>
            </p:nvSpPr>
            <p:spPr bwMode="auto">
              <a:xfrm>
                <a:off x="3726" y="1502"/>
                <a:ext cx="461" cy="112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0" name="Text Box 10"/>
              <p:cNvSpPr txBox="1">
                <a:spLocks noChangeArrowheads="1"/>
              </p:cNvSpPr>
              <p:nvPr/>
            </p:nvSpPr>
            <p:spPr bwMode="auto">
              <a:xfrm>
                <a:off x="1652" y="1549"/>
                <a:ext cx="325" cy="10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驱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动</a:t>
                </a:r>
              </a:p>
            </p:txBody>
          </p:sp>
          <p:sp>
            <p:nvSpPr>
              <p:cNvPr id="204811" name="Text Box 11"/>
              <p:cNvSpPr txBox="1">
                <a:spLocks noChangeArrowheads="1"/>
              </p:cNvSpPr>
              <p:nvPr/>
            </p:nvSpPr>
            <p:spPr bwMode="auto">
              <a:xfrm>
                <a:off x="2715" y="1548"/>
                <a:ext cx="341" cy="10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存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储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矩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阵</a:t>
                </a:r>
              </a:p>
            </p:txBody>
          </p:sp>
          <p:sp>
            <p:nvSpPr>
              <p:cNvPr id="204812" name="Text Box 12"/>
              <p:cNvSpPr txBox="1">
                <a:spLocks noChangeArrowheads="1"/>
              </p:cNvSpPr>
              <p:nvPr/>
            </p:nvSpPr>
            <p:spPr bwMode="auto">
              <a:xfrm>
                <a:off x="3794" y="1537"/>
                <a:ext cx="325" cy="10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读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写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电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路</a:t>
                </a:r>
              </a:p>
            </p:txBody>
          </p:sp>
        </p:grpSp>
        <p:grpSp>
          <p:nvGrpSpPr>
            <p:cNvPr id="204813" name="Group 13"/>
            <p:cNvGrpSpPr>
              <a:grpSpLocks/>
            </p:cNvGrpSpPr>
            <p:nvPr/>
          </p:nvGrpSpPr>
          <p:grpSpPr bwMode="auto">
            <a:xfrm>
              <a:off x="257" y="2526"/>
              <a:ext cx="1174" cy="308"/>
              <a:chOff x="266" y="2526"/>
              <a:chExt cx="1174" cy="308"/>
            </a:xfrm>
          </p:grpSpPr>
          <p:sp>
            <p:nvSpPr>
              <p:cNvPr id="204814" name="Text Box 14"/>
              <p:cNvSpPr txBox="1">
                <a:spLocks noChangeArrowheads="1"/>
              </p:cNvSpPr>
              <p:nvPr/>
            </p:nvSpPr>
            <p:spPr bwMode="auto">
              <a:xfrm>
                <a:off x="266" y="2526"/>
                <a:ext cx="743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片选线</a:t>
                </a:r>
              </a:p>
            </p:txBody>
          </p:sp>
          <p:sp>
            <p:nvSpPr>
              <p:cNvPr id="204815" name="Line 15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4816" name="Group 16"/>
            <p:cNvGrpSpPr>
              <a:grpSpLocks/>
            </p:cNvGrpSpPr>
            <p:nvPr/>
          </p:nvGrpSpPr>
          <p:grpSpPr bwMode="auto">
            <a:xfrm>
              <a:off x="4341" y="2668"/>
              <a:ext cx="1303" cy="308"/>
              <a:chOff x="4332" y="2668"/>
              <a:chExt cx="1303" cy="308"/>
            </a:xfrm>
          </p:grpSpPr>
          <p:sp>
            <p:nvSpPr>
              <p:cNvPr id="204817" name="Text Box 17"/>
              <p:cNvSpPr txBox="1">
                <a:spLocks noChangeArrowheads="1"/>
              </p:cNvSpPr>
              <p:nvPr/>
            </p:nvSpPr>
            <p:spPr bwMode="auto">
              <a:xfrm>
                <a:off x="4416" y="2668"/>
                <a:ext cx="1219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读/写控制线</a:t>
                </a:r>
              </a:p>
            </p:txBody>
          </p:sp>
          <p:sp>
            <p:nvSpPr>
              <p:cNvPr id="204818" name="Line 18"/>
              <p:cNvSpPr>
                <a:spLocks noChangeShapeType="1"/>
              </p:cNvSpPr>
              <p:nvPr/>
            </p:nvSpPr>
            <p:spPr bwMode="auto">
              <a:xfrm rot="10800000">
                <a:off x="4332" y="268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4858" name="Group 58"/>
            <p:cNvGrpSpPr>
              <a:grpSpLocks/>
            </p:cNvGrpSpPr>
            <p:nvPr/>
          </p:nvGrpSpPr>
          <p:grpSpPr bwMode="auto">
            <a:xfrm>
              <a:off x="434" y="1473"/>
              <a:ext cx="1006" cy="975"/>
              <a:chOff x="434" y="1473"/>
              <a:chExt cx="1006" cy="975"/>
            </a:xfrm>
          </p:grpSpPr>
          <p:sp>
            <p:nvSpPr>
              <p:cNvPr id="204820" name="Freeform 20"/>
              <p:cNvSpPr>
                <a:spLocks/>
              </p:cNvSpPr>
              <p:nvPr/>
            </p:nvSpPr>
            <p:spPr bwMode="auto">
              <a:xfrm>
                <a:off x="790" y="1473"/>
                <a:ext cx="133" cy="954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49" y="9"/>
                  </a:cxn>
                  <a:cxn ang="0">
                    <a:pos x="41" y="25"/>
                  </a:cxn>
                  <a:cxn ang="0">
                    <a:pos x="33" y="49"/>
                  </a:cxn>
                  <a:cxn ang="0">
                    <a:pos x="29" y="78"/>
                  </a:cxn>
                  <a:cxn ang="0">
                    <a:pos x="29" y="388"/>
                  </a:cxn>
                  <a:cxn ang="0">
                    <a:pos x="29" y="417"/>
                  </a:cxn>
                  <a:cxn ang="0">
                    <a:pos x="21" y="441"/>
                  </a:cxn>
                  <a:cxn ang="0">
                    <a:pos x="12" y="457"/>
                  </a:cxn>
                  <a:cxn ang="0">
                    <a:pos x="0" y="465"/>
                  </a:cxn>
                  <a:cxn ang="0">
                    <a:pos x="12" y="470"/>
                  </a:cxn>
                  <a:cxn ang="0">
                    <a:pos x="21" y="486"/>
                  </a:cxn>
                  <a:cxn ang="0">
                    <a:pos x="29" y="510"/>
                  </a:cxn>
                  <a:cxn ang="0">
                    <a:pos x="29" y="543"/>
                  </a:cxn>
                  <a:cxn ang="0">
                    <a:pos x="29" y="853"/>
                  </a:cxn>
                  <a:cxn ang="0">
                    <a:pos x="33" y="881"/>
                  </a:cxn>
                  <a:cxn ang="0">
                    <a:pos x="41" y="906"/>
                  </a:cxn>
                  <a:cxn ang="0">
                    <a:pos x="49" y="922"/>
                  </a:cxn>
                  <a:cxn ang="0">
                    <a:pos x="61" y="930"/>
                  </a:cxn>
                </a:cxnLst>
                <a:rect l="0" t="0" r="r" b="b"/>
                <a:pathLst>
                  <a:path w="61" h="930">
                    <a:moveTo>
                      <a:pt x="61" y="0"/>
                    </a:moveTo>
                    <a:lnTo>
                      <a:pt x="49" y="9"/>
                    </a:lnTo>
                    <a:lnTo>
                      <a:pt x="41" y="25"/>
                    </a:lnTo>
                    <a:lnTo>
                      <a:pt x="33" y="49"/>
                    </a:lnTo>
                    <a:lnTo>
                      <a:pt x="29" y="78"/>
                    </a:lnTo>
                    <a:lnTo>
                      <a:pt x="29" y="388"/>
                    </a:lnTo>
                    <a:lnTo>
                      <a:pt x="29" y="417"/>
                    </a:lnTo>
                    <a:lnTo>
                      <a:pt x="21" y="441"/>
                    </a:lnTo>
                    <a:lnTo>
                      <a:pt x="12" y="457"/>
                    </a:lnTo>
                    <a:lnTo>
                      <a:pt x="0" y="465"/>
                    </a:lnTo>
                    <a:lnTo>
                      <a:pt x="12" y="470"/>
                    </a:lnTo>
                    <a:lnTo>
                      <a:pt x="21" y="486"/>
                    </a:lnTo>
                    <a:lnTo>
                      <a:pt x="29" y="510"/>
                    </a:lnTo>
                    <a:lnTo>
                      <a:pt x="29" y="543"/>
                    </a:lnTo>
                    <a:lnTo>
                      <a:pt x="29" y="853"/>
                    </a:lnTo>
                    <a:lnTo>
                      <a:pt x="33" y="881"/>
                    </a:lnTo>
                    <a:lnTo>
                      <a:pt x="41" y="906"/>
                    </a:lnTo>
                    <a:lnTo>
                      <a:pt x="49" y="922"/>
                    </a:lnTo>
                    <a:lnTo>
                      <a:pt x="61" y="930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1" name="Text Box 21"/>
              <p:cNvSpPr txBox="1">
                <a:spLocks noChangeArrowheads="1"/>
              </p:cNvSpPr>
              <p:nvPr/>
            </p:nvSpPr>
            <p:spPr bwMode="auto">
              <a:xfrm>
                <a:off x="434" y="1544"/>
                <a:ext cx="309" cy="8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线</a:t>
                </a:r>
              </a:p>
            </p:txBody>
          </p:sp>
          <p:sp>
            <p:nvSpPr>
              <p:cNvPr id="204822" name="Line 22"/>
              <p:cNvSpPr>
                <a:spLocks noChangeShapeType="1"/>
              </p:cNvSpPr>
              <p:nvPr/>
            </p:nvSpPr>
            <p:spPr bwMode="auto">
              <a:xfrm>
                <a:off x="960" y="148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23" name="Line 23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24" name="Line 24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25" name="Line 25"/>
              <p:cNvSpPr>
                <a:spLocks noChangeShapeType="1"/>
              </p:cNvSpPr>
              <p:nvPr/>
            </p:nvSpPr>
            <p:spPr bwMode="auto">
              <a:xfrm>
                <a:off x="960" y="244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26" name="Text Box 26"/>
              <p:cNvSpPr txBox="1">
                <a:spLocks noChangeArrowheads="1"/>
              </p:cNvSpPr>
              <p:nvPr/>
            </p:nvSpPr>
            <p:spPr bwMode="auto">
              <a:xfrm>
                <a:off x="1017" y="1800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204859" name="Group 59"/>
            <p:cNvGrpSpPr>
              <a:grpSpLocks/>
            </p:cNvGrpSpPr>
            <p:nvPr/>
          </p:nvGrpSpPr>
          <p:grpSpPr bwMode="auto">
            <a:xfrm>
              <a:off x="4332" y="1488"/>
              <a:ext cx="975" cy="963"/>
              <a:chOff x="4332" y="1488"/>
              <a:chExt cx="975" cy="963"/>
            </a:xfrm>
          </p:grpSpPr>
          <p:sp>
            <p:nvSpPr>
              <p:cNvPr id="204828" name="Freeform 28"/>
              <p:cNvSpPr>
                <a:spLocks/>
              </p:cNvSpPr>
              <p:nvPr/>
            </p:nvSpPr>
            <p:spPr bwMode="auto">
              <a:xfrm>
                <a:off x="4852" y="1525"/>
                <a:ext cx="101" cy="9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4"/>
                  </a:cxn>
                  <a:cxn ang="0">
                    <a:pos x="20" y="20"/>
                  </a:cxn>
                  <a:cxn ang="0">
                    <a:pos x="29" y="45"/>
                  </a:cxn>
                  <a:cxn ang="0">
                    <a:pos x="29" y="78"/>
                  </a:cxn>
                  <a:cxn ang="0">
                    <a:pos x="29" y="388"/>
                  </a:cxn>
                  <a:cxn ang="0">
                    <a:pos x="29" y="416"/>
                  </a:cxn>
                  <a:cxn ang="0">
                    <a:pos x="37" y="441"/>
                  </a:cxn>
                  <a:cxn ang="0">
                    <a:pos x="41" y="457"/>
                  </a:cxn>
                  <a:cxn ang="0">
                    <a:pos x="53" y="465"/>
                  </a:cxn>
                  <a:cxn ang="0">
                    <a:pos x="41" y="469"/>
                  </a:cxn>
                  <a:cxn ang="0">
                    <a:pos x="37" y="485"/>
                  </a:cxn>
                  <a:cxn ang="0">
                    <a:pos x="29" y="510"/>
                  </a:cxn>
                  <a:cxn ang="0">
                    <a:pos x="29" y="543"/>
                  </a:cxn>
                  <a:cxn ang="0">
                    <a:pos x="29" y="848"/>
                  </a:cxn>
                  <a:cxn ang="0">
                    <a:pos x="29" y="881"/>
                  </a:cxn>
                  <a:cxn ang="0">
                    <a:pos x="20" y="906"/>
                  </a:cxn>
                  <a:cxn ang="0">
                    <a:pos x="12" y="922"/>
                  </a:cxn>
                  <a:cxn ang="0">
                    <a:pos x="0" y="926"/>
                  </a:cxn>
                </a:cxnLst>
                <a:rect l="0" t="0" r="r" b="b"/>
                <a:pathLst>
                  <a:path w="53" h="926">
                    <a:moveTo>
                      <a:pt x="0" y="0"/>
                    </a:moveTo>
                    <a:lnTo>
                      <a:pt x="12" y="4"/>
                    </a:lnTo>
                    <a:lnTo>
                      <a:pt x="20" y="20"/>
                    </a:lnTo>
                    <a:lnTo>
                      <a:pt x="29" y="45"/>
                    </a:lnTo>
                    <a:lnTo>
                      <a:pt x="29" y="78"/>
                    </a:lnTo>
                    <a:lnTo>
                      <a:pt x="29" y="388"/>
                    </a:lnTo>
                    <a:lnTo>
                      <a:pt x="29" y="416"/>
                    </a:lnTo>
                    <a:lnTo>
                      <a:pt x="37" y="441"/>
                    </a:lnTo>
                    <a:lnTo>
                      <a:pt x="41" y="457"/>
                    </a:lnTo>
                    <a:lnTo>
                      <a:pt x="53" y="465"/>
                    </a:lnTo>
                    <a:lnTo>
                      <a:pt x="41" y="469"/>
                    </a:lnTo>
                    <a:lnTo>
                      <a:pt x="37" y="485"/>
                    </a:lnTo>
                    <a:lnTo>
                      <a:pt x="29" y="510"/>
                    </a:lnTo>
                    <a:lnTo>
                      <a:pt x="29" y="543"/>
                    </a:lnTo>
                    <a:lnTo>
                      <a:pt x="29" y="848"/>
                    </a:lnTo>
                    <a:lnTo>
                      <a:pt x="29" y="881"/>
                    </a:lnTo>
                    <a:lnTo>
                      <a:pt x="20" y="906"/>
                    </a:lnTo>
                    <a:lnTo>
                      <a:pt x="12" y="922"/>
                    </a:lnTo>
                    <a:lnTo>
                      <a:pt x="0" y="926"/>
                    </a:lnTo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9" name="Text Box 29"/>
              <p:cNvSpPr txBox="1">
                <a:spLocks noChangeArrowheads="1"/>
              </p:cNvSpPr>
              <p:nvPr/>
            </p:nvSpPr>
            <p:spPr bwMode="auto">
              <a:xfrm>
                <a:off x="4982" y="1592"/>
                <a:ext cx="325" cy="8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数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据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600">
                    <a:latin typeface="Times New Roman" pitchFamily="18" charset="0"/>
                  </a:rPr>
                  <a:t>线</a:t>
                </a:r>
              </a:p>
            </p:txBody>
          </p:sp>
          <p:sp>
            <p:nvSpPr>
              <p:cNvPr id="204830" name="Line 30"/>
              <p:cNvSpPr>
                <a:spLocks noChangeShapeType="1"/>
              </p:cNvSpPr>
              <p:nvPr/>
            </p:nvSpPr>
            <p:spPr bwMode="auto">
              <a:xfrm rot="10800000">
                <a:off x="4332" y="244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31" name="Line 31"/>
              <p:cNvSpPr>
                <a:spLocks noChangeShapeType="1"/>
              </p:cNvSpPr>
              <p:nvPr/>
            </p:nvSpPr>
            <p:spPr bwMode="auto">
              <a:xfrm rot="10800000">
                <a:off x="4332" y="230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32" name="Line 32"/>
              <p:cNvSpPr>
                <a:spLocks noChangeShapeType="1"/>
              </p:cNvSpPr>
              <p:nvPr/>
            </p:nvSpPr>
            <p:spPr bwMode="auto">
              <a:xfrm rot="10800000">
                <a:off x="4332" y="163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33" name="Line 33"/>
              <p:cNvSpPr>
                <a:spLocks noChangeShapeType="1"/>
              </p:cNvSpPr>
              <p:nvPr/>
            </p:nvSpPr>
            <p:spPr bwMode="auto">
              <a:xfrm rot="10800000">
                <a:off x="4332" y="148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34" name="Text Box 34"/>
              <p:cNvSpPr txBox="1">
                <a:spLocks noChangeArrowheads="1"/>
              </p:cNvSpPr>
              <p:nvPr/>
            </p:nvSpPr>
            <p:spPr bwMode="auto">
              <a:xfrm>
                <a:off x="4425" y="1809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204835" name="Text Box 35"/>
          <p:cNvSpPr txBox="1">
            <a:spLocks noChangeArrowheads="1"/>
          </p:cNvSpPr>
          <p:nvPr/>
        </p:nvSpPr>
        <p:spPr bwMode="auto">
          <a:xfrm>
            <a:off x="1443038" y="4821238"/>
            <a:ext cx="276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片选线　　　</a:t>
            </a:r>
          </a:p>
        </p:txBody>
      </p:sp>
      <p:sp>
        <p:nvSpPr>
          <p:cNvPr id="204836" name="Text Box 36"/>
          <p:cNvSpPr txBox="1">
            <a:spLocks noChangeArrowheads="1"/>
          </p:cNvSpPr>
          <p:nvPr/>
        </p:nvSpPr>
        <p:spPr bwMode="auto">
          <a:xfrm>
            <a:off x="1443038" y="5516563"/>
            <a:ext cx="252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读</a:t>
            </a:r>
            <a:r>
              <a:rPr lang="en-US" altLang="zh-CN" sz="2400">
                <a:latin typeface="Times New Roman" pitchFamily="18" charset="0"/>
              </a:rPr>
              <a:t>/</a:t>
            </a:r>
            <a:r>
              <a:rPr lang="zh-CN" altLang="en-US" sz="2400">
                <a:latin typeface="Times New Roman" pitchFamily="18" charset="0"/>
              </a:rPr>
              <a:t>写控制线</a:t>
            </a:r>
          </a:p>
        </p:txBody>
      </p:sp>
      <p:sp>
        <p:nvSpPr>
          <p:cNvPr id="204837" name="Text Box 37"/>
          <p:cNvSpPr txBox="1">
            <a:spLocks noChangeArrowheads="1"/>
          </p:cNvSpPr>
          <p:nvPr/>
        </p:nvSpPr>
        <p:spPr bwMode="auto">
          <a:xfrm>
            <a:off x="4140200" y="5516563"/>
            <a:ext cx="421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（低电平写  高电平读）</a:t>
            </a:r>
          </a:p>
        </p:txBody>
      </p:sp>
      <p:sp>
        <p:nvSpPr>
          <p:cNvPr id="204838" name="Text Box 38"/>
          <p:cNvSpPr txBox="1">
            <a:spLocks noChangeArrowheads="1"/>
          </p:cNvSpPr>
          <p:nvPr/>
        </p:nvSpPr>
        <p:spPr bwMode="auto">
          <a:xfrm>
            <a:off x="4140200" y="6067425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（允许读）</a:t>
            </a:r>
          </a:p>
        </p:txBody>
      </p:sp>
      <p:sp>
        <p:nvSpPr>
          <p:cNvPr id="204839" name="Rectangle 3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204840" name="Group 40"/>
          <p:cNvGrpSpPr>
            <a:grpSpLocks/>
          </p:cNvGrpSpPr>
          <p:nvPr/>
        </p:nvGrpSpPr>
        <p:grpSpPr bwMode="auto">
          <a:xfrm>
            <a:off x="2843213" y="4868863"/>
            <a:ext cx="1330325" cy="457200"/>
            <a:chOff x="1791" y="3067"/>
            <a:chExt cx="838" cy="288"/>
          </a:xfrm>
        </p:grpSpPr>
        <p:grpSp>
          <p:nvGrpSpPr>
            <p:cNvPr id="204841" name="Group 41"/>
            <p:cNvGrpSpPr>
              <a:grpSpLocks/>
            </p:cNvGrpSpPr>
            <p:nvPr/>
          </p:nvGrpSpPr>
          <p:grpSpPr bwMode="auto">
            <a:xfrm>
              <a:off x="1791" y="3067"/>
              <a:ext cx="362" cy="288"/>
              <a:chOff x="2902" y="1440"/>
              <a:chExt cx="362" cy="288"/>
            </a:xfrm>
          </p:grpSpPr>
          <p:sp>
            <p:nvSpPr>
              <p:cNvPr id="204842" name="Text Box 42"/>
              <p:cNvSpPr txBox="1">
                <a:spLocks noChangeArrowheads="1"/>
              </p:cNvSpPr>
              <p:nvPr/>
            </p:nvSpPr>
            <p:spPr bwMode="auto">
              <a:xfrm>
                <a:off x="2902" y="1440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CS</a:t>
                </a:r>
              </a:p>
            </p:txBody>
          </p:sp>
          <p:sp>
            <p:nvSpPr>
              <p:cNvPr id="204843" name="Line 43"/>
              <p:cNvSpPr>
                <a:spLocks noChangeShapeType="1"/>
              </p:cNvSpPr>
              <p:nvPr/>
            </p:nvSpPr>
            <p:spPr bwMode="auto">
              <a:xfrm>
                <a:off x="2938" y="14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4844" name="Group 44"/>
            <p:cNvGrpSpPr>
              <a:grpSpLocks/>
            </p:cNvGrpSpPr>
            <p:nvPr/>
          </p:nvGrpSpPr>
          <p:grpSpPr bwMode="auto">
            <a:xfrm>
              <a:off x="2246" y="3067"/>
              <a:ext cx="383" cy="288"/>
              <a:chOff x="2246" y="3191"/>
              <a:chExt cx="383" cy="288"/>
            </a:xfrm>
          </p:grpSpPr>
          <p:sp>
            <p:nvSpPr>
              <p:cNvPr id="204845" name="Text Box 45"/>
              <p:cNvSpPr txBox="1">
                <a:spLocks noChangeArrowheads="1"/>
              </p:cNvSpPr>
              <p:nvPr/>
            </p:nvSpPr>
            <p:spPr bwMode="auto">
              <a:xfrm>
                <a:off x="2246" y="3191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CE</a:t>
                </a:r>
              </a:p>
            </p:txBody>
          </p:sp>
          <p:sp>
            <p:nvSpPr>
              <p:cNvPr id="204846" name="Line 46"/>
              <p:cNvSpPr>
                <a:spLocks noChangeShapeType="1"/>
              </p:cNvSpPr>
              <p:nvPr/>
            </p:nvSpPr>
            <p:spPr bwMode="auto">
              <a:xfrm>
                <a:off x="2282" y="3239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4847" name="Group 47"/>
          <p:cNvGrpSpPr>
            <a:grpSpLocks/>
          </p:cNvGrpSpPr>
          <p:nvPr/>
        </p:nvGrpSpPr>
        <p:grpSpPr bwMode="auto">
          <a:xfrm>
            <a:off x="3565525" y="5535613"/>
            <a:ext cx="692150" cy="457200"/>
            <a:chOff x="2246" y="3487"/>
            <a:chExt cx="436" cy="288"/>
          </a:xfrm>
        </p:grpSpPr>
        <p:sp>
          <p:nvSpPr>
            <p:cNvPr id="204848" name="Text Box 48"/>
            <p:cNvSpPr txBox="1">
              <a:spLocks noChangeArrowheads="1"/>
            </p:cNvSpPr>
            <p:nvPr/>
          </p:nvSpPr>
          <p:spPr bwMode="auto">
            <a:xfrm>
              <a:off x="2246" y="3487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WE</a:t>
              </a:r>
            </a:p>
          </p:txBody>
        </p:sp>
        <p:sp>
          <p:nvSpPr>
            <p:cNvPr id="204849" name="Freeform 49"/>
            <p:cNvSpPr>
              <a:spLocks/>
            </p:cNvSpPr>
            <p:nvPr/>
          </p:nvSpPr>
          <p:spPr bwMode="auto">
            <a:xfrm>
              <a:off x="2288" y="3524"/>
              <a:ext cx="330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30" y="0"/>
                </a:cxn>
              </a:cxnLst>
              <a:rect l="0" t="0" r="r" b="b"/>
              <a:pathLst>
                <a:path w="330" h="2">
                  <a:moveTo>
                    <a:pt x="0" y="2"/>
                  </a:moveTo>
                  <a:lnTo>
                    <a:pt x="330" y="0"/>
                  </a:lnTo>
                </a:path>
              </a:pathLst>
            </a:custGeom>
            <a:noFill/>
            <a:ln w="1905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850" name="Text Box 50"/>
          <p:cNvSpPr txBox="1">
            <a:spLocks noChangeArrowheads="1"/>
          </p:cNvSpPr>
          <p:nvPr/>
        </p:nvSpPr>
        <p:spPr bwMode="auto">
          <a:xfrm>
            <a:off x="6227763" y="6067425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（允许写）</a:t>
            </a:r>
          </a:p>
        </p:txBody>
      </p:sp>
      <p:grpSp>
        <p:nvGrpSpPr>
          <p:cNvPr id="204851" name="Group 51"/>
          <p:cNvGrpSpPr>
            <a:grpSpLocks/>
          </p:cNvGrpSpPr>
          <p:nvPr/>
        </p:nvGrpSpPr>
        <p:grpSpPr bwMode="auto">
          <a:xfrm>
            <a:off x="5724525" y="6086475"/>
            <a:ext cx="692150" cy="457200"/>
            <a:chOff x="2382" y="3357"/>
            <a:chExt cx="436" cy="288"/>
          </a:xfrm>
        </p:grpSpPr>
        <p:sp>
          <p:nvSpPr>
            <p:cNvPr id="204852" name="Text Box 52"/>
            <p:cNvSpPr txBox="1">
              <a:spLocks noChangeArrowheads="1"/>
            </p:cNvSpPr>
            <p:nvPr/>
          </p:nvSpPr>
          <p:spPr bwMode="auto">
            <a:xfrm>
              <a:off x="2382" y="3357"/>
              <a:ext cx="4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WE</a:t>
              </a:r>
            </a:p>
          </p:txBody>
        </p:sp>
        <p:sp>
          <p:nvSpPr>
            <p:cNvPr id="204853" name="Freeform 53"/>
            <p:cNvSpPr>
              <a:spLocks/>
            </p:cNvSpPr>
            <p:nvPr/>
          </p:nvSpPr>
          <p:spPr bwMode="auto">
            <a:xfrm>
              <a:off x="2424" y="3394"/>
              <a:ext cx="330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30" y="0"/>
                </a:cxn>
              </a:cxnLst>
              <a:rect l="0" t="0" r="r" b="b"/>
              <a:pathLst>
                <a:path w="330" h="2">
                  <a:moveTo>
                    <a:pt x="0" y="2"/>
                  </a:moveTo>
                  <a:lnTo>
                    <a:pt x="330" y="0"/>
                  </a:lnTo>
                </a:path>
              </a:pathLst>
            </a:custGeom>
            <a:noFill/>
            <a:ln w="1905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4854" name="Group 54"/>
          <p:cNvGrpSpPr>
            <a:grpSpLocks/>
          </p:cNvGrpSpPr>
          <p:nvPr/>
        </p:nvGrpSpPr>
        <p:grpSpPr bwMode="auto">
          <a:xfrm>
            <a:off x="3565525" y="6086475"/>
            <a:ext cx="623888" cy="457200"/>
            <a:chOff x="2381" y="3657"/>
            <a:chExt cx="393" cy="288"/>
          </a:xfrm>
        </p:grpSpPr>
        <p:sp>
          <p:nvSpPr>
            <p:cNvPr id="204855" name="Text Box 55"/>
            <p:cNvSpPr txBox="1">
              <a:spLocks noChangeArrowheads="1"/>
            </p:cNvSpPr>
            <p:nvPr/>
          </p:nvSpPr>
          <p:spPr bwMode="auto">
            <a:xfrm>
              <a:off x="2381" y="3657"/>
              <a:ext cx="3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OE</a:t>
              </a:r>
            </a:p>
          </p:txBody>
        </p:sp>
        <p:sp>
          <p:nvSpPr>
            <p:cNvPr id="204856" name="Freeform 56"/>
            <p:cNvSpPr>
              <a:spLocks/>
            </p:cNvSpPr>
            <p:nvPr/>
          </p:nvSpPr>
          <p:spPr bwMode="auto">
            <a:xfrm>
              <a:off x="2423" y="3694"/>
              <a:ext cx="330" cy="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30" y="0"/>
                </a:cxn>
              </a:cxnLst>
              <a:rect l="0" t="0" r="r" b="b"/>
              <a:pathLst>
                <a:path w="330" h="2">
                  <a:moveTo>
                    <a:pt x="0" y="2"/>
                  </a:moveTo>
                  <a:lnTo>
                    <a:pt x="330" y="0"/>
                  </a:lnTo>
                </a:path>
              </a:pathLst>
            </a:custGeom>
            <a:noFill/>
            <a:ln w="1905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857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26" name="Group 2"/>
          <p:cNvGrpSpPr>
            <a:grpSpLocks/>
          </p:cNvGrpSpPr>
          <p:nvPr/>
        </p:nvGrpSpPr>
        <p:grpSpPr bwMode="auto">
          <a:xfrm>
            <a:off x="1419225" y="3370263"/>
            <a:ext cx="7267575" cy="1974850"/>
            <a:chOff x="894" y="2123"/>
            <a:chExt cx="4578" cy="1244"/>
          </a:xfrm>
        </p:grpSpPr>
        <p:grpSp>
          <p:nvGrpSpPr>
            <p:cNvPr id="205827" name="Group 3"/>
            <p:cNvGrpSpPr>
              <a:grpSpLocks/>
            </p:cNvGrpSpPr>
            <p:nvPr/>
          </p:nvGrpSpPr>
          <p:grpSpPr bwMode="auto">
            <a:xfrm>
              <a:off x="4206" y="2130"/>
              <a:ext cx="1266" cy="1237"/>
              <a:chOff x="3860" y="2130"/>
              <a:chExt cx="1266" cy="1237"/>
            </a:xfrm>
          </p:grpSpPr>
          <p:sp>
            <p:nvSpPr>
              <p:cNvPr id="205828" name="Line 4"/>
              <p:cNvSpPr>
                <a:spLocks noChangeShapeType="1"/>
              </p:cNvSpPr>
              <p:nvPr/>
            </p:nvSpPr>
            <p:spPr bwMode="auto">
              <a:xfrm flipH="1">
                <a:off x="3888" y="2130"/>
                <a:ext cx="1238" cy="1237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29" name="Line 5"/>
              <p:cNvSpPr>
                <a:spLocks noChangeShapeType="1"/>
              </p:cNvSpPr>
              <p:nvPr/>
            </p:nvSpPr>
            <p:spPr bwMode="auto">
              <a:xfrm>
                <a:off x="3860" y="3175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30" name="Line 6"/>
              <p:cNvSpPr>
                <a:spLocks noChangeShapeType="1"/>
              </p:cNvSpPr>
              <p:nvPr/>
            </p:nvSpPr>
            <p:spPr bwMode="auto">
              <a:xfrm>
                <a:off x="4875" y="2174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31" name="Line 7"/>
              <p:cNvSpPr>
                <a:spLocks noChangeShapeType="1"/>
              </p:cNvSpPr>
              <p:nvPr/>
            </p:nvSpPr>
            <p:spPr bwMode="auto">
              <a:xfrm>
                <a:off x="4713" y="2317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593" y="2460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49" y="2603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34" name="Line 10"/>
              <p:cNvSpPr>
                <a:spLocks noChangeShapeType="1"/>
              </p:cNvSpPr>
              <p:nvPr/>
            </p:nvSpPr>
            <p:spPr bwMode="auto">
              <a:xfrm>
                <a:off x="4305" y="2746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35" name="Line 11"/>
              <p:cNvSpPr>
                <a:spLocks noChangeShapeType="1"/>
              </p:cNvSpPr>
              <p:nvPr/>
            </p:nvSpPr>
            <p:spPr bwMode="auto">
              <a:xfrm>
                <a:off x="4149" y="2889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36" name="Line 12"/>
              <p:cNvSpPr>
                <a:spLocks noChangeShapeType="1"/>
              </p:cNvSpPr>
              <p:nvPr/>
            </p:nvSpPr>
            <p:spPr bwMode="auto">
              <a:xfrm>
                <a:off x="4005" y="3032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5837" name="Group 13"/>
            <p:cNvGrpSpPr>
              <a:grpSpLocks/>
            </p:cNvGrpSpPr>
            <p:nvPr/>
          </p:nvGrpSpPr>
          <p:grpSpPr bwMode="auto">
            <a:xfrm>
              <a:off x="3102" y="2123"/>
              <a:ext cx="1266" cy="1237"/>
              <a:chOff x="3860" y="2130"/>
              <a:chExt cx="1266" cy="1237"/>
            </a:xfrm>
          </p:grpSpPr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 flipH="1">
                <a:off x="3888" y="2130"/>
                <a:ext cx="1238" cy="1237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39" name="Line 15"/>
              <p:cNvSpPr>
                <a:spLocks noChangeShapeType="1"/>
              </p:cNvSpPr>
              <p:nvPr/>
            </p:nvSpPr>
            <p:spPr bwMode="auto">
              <a:xfrm>
                <a:off x="3860" y="3175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40" name="Line 16"/>
              <p:cNvSpPr>
                <a:spLocks noChangeShapeType="1"/>
              </p:cNvSpPr>
              <p:nvPr/>
            </p:nvSpPr>
            <p:spPr bwMode="auto">
              <a:xfrm>
                <a:off x="4875" y="2174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41" name="Line 17"/>
              <p:cNvSpPr>
                <a:spLocks noChangeShapeType="1"/>
              </p:cNvSpPr>
              <p:nvPr/>
            </p:nvSpPr>
            <p:spPr bwMode="auto">
              <a:xfrm>
                <a:off x="4713" y="2317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42" name="Line 18"/>
              <p:cNvSpPr>
                <a:spLocks noChangeShapeType="1"/>
              </p:cNvSpPr>
              <p:nvPr/>
            </p:nvSpPr>
            <p:spPr bwMode="auto">
              <a:xfrm>
                <a:off x="4593" y="2460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43" name="Line 19"/>
              <p:cNvSpPr>
                <a:spLocks noChangeShapeType="1"/>
              </p:cNvSpPr>
              <p:nvPr/>
            </p:nvSpPr>
            <p:spPr bwMode="auto">
              <a:xfrm>
                <a:off x="4449" y="2603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44" name="Line 20"/>
              <p:cNvSpPr>
                <a:spLocks noChangeShapeType="1"/>
              </p:cNvSpPr>
              <p:nvPr/>
            </p:nvSpPr>
            <p:spPr bwMode="auto">
              <a:xfrm>
                <a:off x="4305" y="2746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45" name="Line 21"/>
              <p:cNvSpPr>
                <a:spLocks noChangeShapeType="1"/>
              </p:cNvSpPr>
              <p:nvPr/>
            </p:nvSpPr>
            <p:spPr bwMode="auto">
              <a:xfrm>
                <a:off x="4149" y="2889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46" name="Line 22"/>
              <p:cNvSpPr>
                <a:spLocks noChangeShapeType="1"/>
              </p:cNvSpPr>
              <p:nvPr/>
            </p:nvSpPr>
            <p:spPr bwMode="auto">
              <a:xfrm>
                <a:off x="4005" y="3032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5847" name="Group 23"/>
            <p:cNvGrpSpPr>
              <a:grpSpLocks/>
            </p:cNvGrpSpPr>
            <p:nvPr/>
          </p:nvGrpSpPr>
          <p:grpSpPr bwMode="auto">
            <a:xfrm>
              <a:off x="2016" y="2123"/>
              <a:ext cx="1266" cy="1237"/>
              <a:chOff x="3860" y="2130"/>
              <a:chExt cx="1266" cy="1237"/>
            </a:xfrm>
          </p:grpSpPr>
          <p:sp>
            <p:nvSpPr>
              <p:cNvPr id="205848" name="Line 24"/>
              <p:cNvSpPr>
                <a:spLocks noChangeShapeType="1"/>
              </p:cNvSpPr>
              <p:nvPr/>
            </p:nvSpPr>
            <p:spPr bwMode="auto">
              <a:xfrm flipH="1">
                <a:off x="3888" y="2130"/>
                <a:ext cx="1238" cy="1237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3860" y="3175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875" y="2174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51" name="Line 27"/>
              <p:cNvSpPr>
                <a:spLocks noChangeShapeType="1"/>
              </p:cNvSpPr>
              <p:nvPr/>
            </p:nvSpPr>
            <p:spPr bwMode="auto">
              <a:xfrm>
                <a:off x="4713" y="2317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52" name="Line 28"/>
              <p:cNvSpPr>
                <a:spLocks noChangeShapeType="1"/>
              </p:cNvSpPr>
              <p:nvPr/>
            </p:nvSpPr>
            <p:spPr bwMode="auto">
              <a:xfrm>
                <a:off x="4593" y="2460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53" name="Line 29"/>
              <p:cNvSpPr>
                <a:spLocks noChangeShapeType="1"/>
              </p:cNvSpPr>
              <p:nvPr/>
            </p:nvSpPr>
            <p:spPr bwMode="auto">
              <a:xfrm>
                <a:off x="4449" y="2603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305" y="2746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149" y="2889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56" name="Line 32"/>
              <p:cNvSpPr>
                <a:spLocks noChangeShapeType="1"/>
              </p:cNvSpPr>
              <p:nvPr/>
            </p:nvSpPr>
            <p:spPr bwMode="auto">
              <a:xfrm>
                <a:off x="4005" y="3032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5857" name="Group 33"/>
            <p:cNvGrpSpPr>
              <a:grpSpLocks/>
            </p:cNvGrpSpPr>
            <p:nvPr/>
          </p:nvGrpSpPr>
          <p:grpSpPr bwMode="auto">
            <a:xfrm>
              <a:off x="894" y="2123"/>
              <a:ext cx="1266" cy="1237"/>
              <a:chOff x="3860" y="2130"/>
              <a:chExt cx="1266" cy="1237"/>
            </a:xfrm>
          </p:grpSpPr>
          <p:sp>
            <p:nvSpPr>
              <p:cNvPr id="205858" name="Line 34"/>
              <p:cNvSpPr>
                <a:spLocks noChangeShapeType="1"/>
              </p:cNvSpPr>
              <p:nvPr/>
            </p:nvSpPr>
            <p:spPr bwMode="auto">
              <a:xfrm flipH="1">
                <a:off x="3888" y="2130"/>
                <a:ext cx="1238" cy="1237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3860" y="3175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875" y="2174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61" name="Line 37"/>
              <p:cNvSpPr>
                <a:spLocks noChangeShapeType="1"/>
              </p:cNvSpPr>
              <p:nvPr/>
            </p:nvSpPr>
            <p:spPr bwMode="auto">
              <a:xfrm>
                <a:off x="4713" y="2317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62" name="Line 38"/>
              <p:cNvSpPr>
                <a:spLocks noChangeShapeType="1"/>
              </p:cNvSpPr>
              <p:nvPr/>
            </p:nvSpPr>
            <p:spPr bwMode="auto">
              <a:xfrm>
                <a:off x="4593" y="2460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63" name="Line 39"/>
              <p:cNvSpPr>
                <a:spLocks noChangeShapeType="1"/>
              </p:cNvSpPr>
              <p:nvPr/>
            </p:nvSpPr>
            <p:spPr bwMode="auto">
              <a:xfrm>
                <a:off x="4449" y="2603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305" y="2746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149" y="2889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866" name="Line 42"/>
              <p:cNvSpPr>
                <a:spLocks noChangeShapeType="1"/>
              </p:cNvSpPr>
              <p:nvPr/>
            </p:nvSpPr>
            <p:spPr bwMode="auto">
              <a:xfrm>
                <a:off x="4005" y="3032"/>
                <a:ext cx="18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355600" y="454025"/>
            <a:ext cx="4772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存储芯片片选线的作用</a:t>
            </a:r>
          </a:p>
        </p:txBody>
      </p:sp>
      <p:sp>
        <p:nvSpPr>
          <p:cNvPr id="205868" name="Text Box 44"/>
          <p:cNvSpPr txBox="1">
            <a:spLocks noChangeArrowheads="1"/>
          </p:cNvSpPr>
          <p:nvPr/>
        </p:nvSpPr>
        <p:spPr bwMode="auto">
          <a:xfrm>
            <a:off x="977900" y="1311275"/>
            <a:ext cx="7785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>
                <a:latin typeface="Times New Roman" pitchFamily="18" charset="0"/>
              </a:rPr>
              <a:t>用 16</a:t>
            </a:r>
            <a:r>
              <a:rPr lang="en-US" altLang="zh-CN" sz="2600">
                <a:latin typeface="Times New Roman" pitchFamily="18" charset="0"/>
              </a:rPr>
              <a:t>K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600">
                <a:latin typeface="Times New Roman" pitchFamily="18" charset="0"/>
              </a:rPr>
              <a:t> 1</a:t>
            </a:r>
            <a:r>
              <a:rPr lang="zh-CN" altLang="en-US" sz="2600">
                <a:latin typeface="Times New Roman" pitchFamily="18" charset="0"/>
              </a:rPr>
              <a:t>位 的存储芯片组成 64</a:t>
            </a:r>
            <a:r>
              <a:rPr lang="en-US" altLang="zh-CN" sz="2600">
                <a:latin typeface="Times New Roman" pitchFamily="18" charset="0"/>
              </a:rPr>
              <a:t>K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600">
                <a:latin typeface="Times New Roman" pitchFamily="18" charset="0"/>
              </a:rPr>
              <a:t> 8</a:t>
            </a:r>
            <a:r>
              <a:rPr lang="zh-CN" altLang="en-US" sz="2600">
                <a:latin typeface="Times New Roman" pitchFamily="18" charset="0"/>
              </a:rPr>
              <a:t>位 的存储器</a:t>
            </a:r>
          </a:p>
        </p:txBody>
      </p:sp>
      <p:sp>
        <p:nvSpPr>
          <p:cNvPr id="205869" name="Rectangle 45"/>
          <p:cNvSpPr>
            <a:spLocks noChangeArrowheads="1"/>
          </p:cNvSpPr>
          <p:nvPr/>
        </p:nvSpPr>
        <p:spPr bwMode="auto">
          <a:xfrm>
            <a:off x="2324100" y="2990850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0" name="Rectangle 46"/>
          <p:cNvSpPr>
            <a:spLocks noChangeArrowheads="1"/>
          </p:cNvSpPr>
          <p:nvPr/>
        </p:nvSpPr>
        <p:spPr bwMode="auto">
          <a:xfrm>
            <a:off x="2095500" y="3222625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1" name="Rectangle 47"/>
          <p:cNvSpPr>
            <a:spLocks noChangeArrowheads="1"/>
          </p:cNvSpPr>
          <p:nvPr/>
        </p:nvSpPr>
        <p:spPr bwMode="auto">
          <a:xfrm>
            <a:off x="1866900" y="3454400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2" name="Rectangle 48"/>
          <p:cNvSpPr>
            <a:spLocks noChangeArrowheads="1"/>
          </p:cNvSpPr>
          <p:nvPr/>
        </p:nvSpPr>
        <p:spPr bwMode="auto">
          <a:xfrm>
            <a:off x="1638300" y="3686175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3" name="Rectangle 49"/>
          <p:cNvSpPr>
            <a:spLocks noChangeArrowheads="1"/>
          </p:cNvSpPr>
          <p:nvPr/>
        </p:nvSpPr>
        <p:spPr bwMode="auto">
          <a:xfrm>
            <a:off x="1409700" y="3916363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4" name="Rectangle 50"/>
          <p:cNvSpPr>
            <a:spLocks noChangeArrowheads="1"/>
          </p:cNvSpPr>
          <p:nvPr/>
        </p:nvSpPr>
        <p:spPr bwMode="auto">
          <a:xfrm>
            <a:off x="1162050" y="4148138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75" name="Rectangle 51"/>
          <p:cNvSpPr>
            <a:spLocks noChangeArrowheads="1"/>
          </p:cNvSpPr>
          <p:nvPr/>
        </p:nvSpPr>
        <p:spPr bwMode="auto">
          <a:xfrm>
            <a:off x="914400" y="4379913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205876" name="Rectangle 52"/>
          <p:cNvSpPr>
            <a:spLocks noChangeArrowheads="1"/>
          </p:cNvSpPr>
          <p:nvPr/>
        </p:nvSpPr>
        <p:spPr bwMode="auto">
          <a:xfrm>
            <a:off x="685800" y="4610100"/>
            <a:ext cx="838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205877" name="Group 53"/>
          <p:cNvGrpSpPr>
            <a:grpSpLocks/>
          </p:cNvGrpSpPr>
          <p:nvPr/>
        </p:nvGrpSpPr>
        <p:grpSpPr bwMode="auto">
          <a:xfrm>
            <a:off x="2362200" y="3009900"/>
            <a:ext cx="2476500" cy="2114550"/>
            <a:chOff x="1344" y="1896"/>
            <a:chExt cx="1560" cy="1332"/>
          </a:xfrm>
        </p:grpSpPr>
        <p:sp>
          <p:nvSpPr>
            <p:cNvPr id="205878" name="Rectangle 54"/>
            <p:cNvSpPr>
              <a:spLocks noChangeArrowheads="1"/>
            </p:cNvSpPr>
            <p:nvPr/>
          </p:nvSpPr>
          <p:spPr bwMode="auto">
            <a:xfrm>
              <a:off x="2376" y="1896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79" name="Rectangle 55"/>
            <p:cNvSpPr>
              <a:spLocks noChangeArrowheads="1"/>
            </p:cNvSpPr>
            <p:nvPr/>
          </p:nvSpPr>
          <p:spPr bwMode="auto">
            <a:xfrm>
              <a:off x="2232" y="2042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80" name="Rectangle 56"/>
            <p:cNvSpPr>
              <a:spLocks noChangeArrowheads="1"/>
            </p:cNvSpPr>
            <p:nvPr/>
          </p:nvSpPr>
          <p:spPr bwMode="auto">
            <a:xfrm>
              <a:off x="2088" y="2188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81" name="Rectangle 57"/>
            <p:cNvSpPr>
              <a:spLocks noChangeArrowheads="1"/>
            </p:cNvSpPr>
            <p:nvPr/>
          </p:nvSpPr>
          <p:spPr bwMode="auto">
            <a:xfrm>
              <a:off x="1944" y="2334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82" name="Rectangle 58"/>
            <p:cNvSpPr>
              <a:spLocks noChangeArrowheads="1"/>
            </p:cNvSpPr>
            <p:nvPr/>
          </p:nvSpPr>
          <p:spPr bwMode="auto">
            <a:xfrm>
              <a:off x="1800" y="2479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83" name="Rectangle 59"/>
            <p:cNvSpPr>
              <a:spLocks noChangeArrowheads="1"/>
            </p:cNvSpPr>
            <p:nvPr/>
          </p:nvSpPr>
          <p:spPr bwMode="auto">
            <a:xfrm>
              <a:off x="1644" y="2625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84" name="Rectangle 60"/>
            <p:cNvSpPr>
              <a:spLocks noChangeArrowheads="1"/>
            </p:cNvSpPr>
            <p:nvPr/>
          </p:nvSpPr>
          <p:spPr bwMode="auto">
            <a:xfrm>
              <a:off x="1488" y="2771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885" name="Rectangle 61"/>
            <p:cNvSpPr>
              <a:spLocks noChangeArrowheads="1"/>
            </p:cNvSpPr>
            <p:nvPr/>
          </p:nvSpPr>
          <p:spPr bwMode="auto">
            <a:xfrm>
              <a:off x="1344" y="2916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205886" name="Group 62"/>
          <p:cNvGrpSpPr>
            <a:grpSpLocks/>
          </p:cNvGrpSpPr>
          <p:nvPr/>
        </p:nvGrpSpPr>
        <p:grpSpPr bwMode="auto">
          <a:xfrm>
            <a:off x="4162425" y="3009900"/>
            <a:ext cx="2476500" cy="2114550"/>
            <a:chOff x="2220" y="1896"/>
            <a:chExt cx="1560" cy="1332"/>
          </a:xfrm>
        </p:grpSpPr>
        <p:sp>
          <p:nvSpPr>
            <p:cNvPr id="205887" name="Rectangle 63"/>
            <p:cNvSpPr>
              <a:spLocks noChangeArrowheads="1"/>
            </p:cNvSpPr>
            <p:nvPr/>
          </p:nvSpPr>
          <p:spPr bwMode="auto">
            <a:xfrm>
              <a:off x="3252" y="1896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88" name="Rectangle 64"/>
            <p:cNvSpPr>
              <a:spLocks noChangeArrowheads="1"/>
            </p:cNvSpPr>
            <p:nvPr/>
          </p:nvSpPr>
          <p:spPr bwMode="auto">
            <a:xfrm>
              <a:off x="3108" y="2042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89" name="Rectangle 65"/>
            <p:cNvSpPr>
              <a:spLocks noChangeArrowheads="1"/>
            </p:cNvSpPr>
            <p:nvPr/>
          </p:nvSpPr>
          <p:spPr bwMode="auto">
            <a:xfrm>
              <a:off x="2964" y="2188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90" name="Rectangle 66"/>
            <p:cNvSpPr>
              <a:spLocks noChangeArrowheads="1"/>
            </p:cNvSpPr>
            <p:nvPr/>
          </p:nvSpPr>
          <p:spPr bwMode="auto">
            <a:xfrm>
              <a:off x="2820" y="2334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91" name="Rectangle 67"/>
            <p:cNvSpPr>
              <a:spLocks noChangeArrowheads="1"/>
            </p:cNvSpPr>
            <p:nvPr/>
          </p:nvSpPr>
          <p:spPr bwMode="auto">
            <a:xfrm>
              <a:off x="2676" y="2479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2520" y="2625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93" name="Rectangle 69"/>
            <p:cNvSpPr>
              <a:spLocks noChangeArrowheads="1"/>
            </p:cNvSpPr>
            <p:nvPr/>
          </p:nvSpPr>
          <p:spPr bwMode="auto">
            <a:xfrm>
              <a:off x="2364" y="2771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894" name="Rectangle 70"/>
            <p:cNvSpPr>
              <a:spLocks noChangeArrowheads="1"/>
            </p:cNvSpPr>
            <p:nvPr/>
          </p:nvSpPr>
          <p:spPr bwMode="auto">
            <a:xfrm>
              <a:off x="2220" y="2916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205895" name="Group 71"/>
          <p:cNvGrpSpPr>
            <a:grpSpLocks/>
          </p:cNvGrpSpPr>
          <p:nvPr/>
        </p:nvGrpSpPr>
        <p:grpSpPr bwMode="auto">
          <a:xfrm>
            <a:off x="5845175" y="3048000"/>
            <a:ext cx="2476500" cy="2114550"/>
            <a:chOff x="3228" y="1920"/>
            <a:chExt cx="1560" cy="1332"/>
          </a:xfrm>
        </p:grpSpPr>
        <p:sp>
          <p:nvSpPr>
            <p:cNvPr id="205896" name="Rectangle 72"/>
            <p:cNvSpPr>
              <a:spLocks noChangeArrowheads="1"/>
            </p:cNvSpPr>
            <p:nvPr/>
          </p:nvSpPr>
          <p:spPr bwMode="auto">
            <a:xfrm>
              <a:off x="4260" y="1920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97" name="Rectangle 73"/>
            <p:cNvSpPr>
              <a:spLocks noChangeArrowheads="1"/>
            </p:cNvSpPr>
            <p:nvPr/>
          </p:nvSpPr>
          <p:spPr bwMode="auto">
            <a:xfrm>
              <a:off x="4116" y="2066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3972" y="2212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99" name="Rectangle 75"/>
            <p:cNvSpPr>
              <a:spLocks noChangeArrowheads="1"/>
            </p:cNvSpPr>
            <p:nvPr/>
          </p:nvSpPr>
          <p:spPr bwMode="auto">
            <a:xfrm>
              <a:off x="3828" y="2358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00" name="Rectangle 76"/>
            <p:cNvSpPr>
              <a:spLocks noChangeArrowheads="1"/>
            </p:cNvSpPr>
            <p:nvPr/>
          </p:nvSpPr>
          <p:spPr bwMode="auto">
            <a:xfrm>
              <a:off x="3684" y="2503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01" name="Rectangle 77"/>
            <p:cNvSpPr>
              <a:spLocks noChangeArrowheads="1"/>
            </p:cNvSpPr>
            <p:nvPr/>
          </p:nvSpPr>
          <p:spPr bwMode="auto">
            <a:xfrm>
              <a:off x="3528" y="2649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72" y="2795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5903" name="Rectangle 79"/>
            <p:cNvSpPr>
              <a:spLocks noChangeArrowheads="1"/>
            </p:cNvSpPr>
            <p:nvPr/>
          </p:nvSpPr>
          <p:spPr bwMode="auto">
            <a:xfrm>
              <a:off x="3228" y="2940"/>
              <a:ext cx="528" cy="312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205904" name="AutoShape 80"/>
          <p:cNvSpPr>
            <a:spLocks noChangeArrowheads="1"/>
          </p:cNvSpPr>
          <p:nvPr/>
        </p:nvSpPr>
        <p:spPr bwMode="auto">
          <a:xfrm>
            <a:off x="590550" y="2295525"/>
            <a:ext cx="1085850" cy="592138"/>
          </a:xfrm>
          <a:prstGeom prst="wedgeRoundRectCallout">
            <a:avLst>
              <a:gd name="adj1" fmla="val 26606"/>
              <a:gd name="adj2" fmla="val -156435"/>
              <a:gd name="adj3" fmla="val 16667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126000" r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9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32片</a:t>
            </a:r>
          </a:p>
        </p:txBody>
      </p:sp>
      <p:grpSp>
        <p:nvGrpSpPr>
          <p:cNvPr id="205905" name="Group 81"/>
          <p:cNvGrpSpPr>
            <a:grpSpLocks/>
          </p:cNvGrpSpPr>
          <p:nvPr/>
        </p:nvGrpSpPr>
        <p:grpSpPr bwMode="auto">
          <a:xfrm>
            <a:off x="6677025" y="3381375"/>
            <a:ext cx="2009775" cy="1963738"/>
            <a:chOff x="3860" y="2130"/>
            <a:chExt cx="1266" cy="1237"/>
          </a:xfrm>
        </p:grpSpPr>
        <p:sp>
          <p:nvSpPr>
            <p:cNvPr id="205906" name="Line 82"/>
            <p:cNvSpPr>
              <a:spLocks noChangeShapeType="1"/>
            </p:cNvSpPr>
            <p:nvPr/>
          </p:nvSpPr>
          <p:spPr bwMode="auto">
            <a:xfrm flipH="1">
              <a:off x="3888" y="2130"/>
              <a:ext cx="1238" cy="1237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07" name="Line 83"/>
            <p:cNvSpPr>
              <a:spLocks noChangeShapeType="1"/>
            </p:cNvSpPr>
            <p:nvPr/>
          </p:nvSpPr>
          <p:spPr bwMode="auto">
            <a:xfrm>
              <a:off x="3860" y="3175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08" name="Line 84"/>
            <p:cNvSpPr>
              <a:spLocks noChangeShapeType="1"/>
            </p:cNvSpPr>
            <p:nvPr/>
          </p:nvSpPr>
          <p:spPr bwMode="auto">
            <a:xfrm>
              <a:off x="4875" y="2174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09" name="Line 85"/>
            <p:cNvSpPr>
              <a:spLocks noChangeShapeType="1"/>
            </p:cNvSpPr>
            <p:nvPr/>
          </p:nvSpPr>
          <p:spPr bwMode="auto">
            <a:xfrm>
              <a:off x="4713" y="2317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10" name="Line 86"/>
            <p:cNvSpPr>
              <a:spLocks noChangeShapeType="1"/>
            </p:cNvSpPr>
            <p:nvPr/>
          </p:nvSpPr>
          <p:spPr bwMode="auto">
            <a:xfrm>
              <a:off x="4593" y="2460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11" name="Line 87"/>
            <p:cNvSpPr>
              <a:spLocks noChangeShapeType="1"/>
            </p:cNvSpPr>
            <p:nvPr/>
          </p:nvSpPr>
          <p:spPr bwMode="auto">
            <a:xfrm>
              <a:off x="4449" y="2603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12" name="Line 88"/>
            <p:cNvSpPr>
              <a:spLocks noChangeShapeType="1"/>
            </p:cNvSpPr>
            <p:nvPr/>
          </p:nvSpPr>
          <p:spPr bwMode="auto">
            <a:xfrm>
              <a:off x="4305" y="2746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4149" y="2889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4005" y="3032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5915" name="Group 91"/>
          <p:cNvGrpSpPr>
            <a:grpSpLocks/>
          </p:cNvGrpSpPr>
          <p:nvPr/>
        </p:nvGrpSpPr>
        <p:grpSpPr bwMode="auto">
          <a:xfrm>
            <a:off x="6677025" y="3381375"/>
            <a:ext cx="2009775" cy="1963738"/>
            <a:chOff x="3860" y="2130"/>
            <a:chExt cx="1266" cy="1237"/>
          </a:xfrm>
        </p:grpSpPr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3888" y="2130"/>
              <a:ext cx="1238" cy="123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>
              <a:off x="3860" y="3175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4875" y="2174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4713" y="2317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4593" y="2460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4449" y="2603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22" name="Line 98"/>
            <p:cNvSpPr>
              <a:spLocks noChangeShapeType="1"/>
            </p:cNvSpPr>
            <p:nvPr/>
          </p:nvSpPr>
          <p:spPr bwMode="auto">
            <a:xfrm>
              <a:off x="4305" y="2746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23" name="Line 99"/>
            <p:cNvSpPr>
              <a:spLocks noChangeShapeType="1"/>
            </p:cNvSpPr>
            <p:nvPr/>
          </p:nvSpPr>
          <p:spPr bwMode="auto">
            <a:xfrm>
              <a:off x="4149" y="2889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24" name="Line 100"/>
            <p:cNvSpPr>
              <a:spLocks noChangeShapeType="1"/>
            </p:cNvSpPr>
            <p:nvPr/>
          </p:nvSpPr>
          <p:spPr bwMode="auto">
            <a:xfrm>
              <a:off x="4005" y="3032"/>
              <a:ext cx="18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5925" name="Group 101"/>
          <p:cNvGrpSpPr>
            <a:grpSpLocks/>
          </p:cNvGrpSpPr>
          <p:nvPr/>
        </p:nvGrpSpPr>
        <p:grpSpPr bwMode="auto">
          <a:xfrm>
            <a:off x="6677025" y="3381375"/>
            <a:ext cx="2009775" cy="1963738"/>
            <a:chOff x="3860" y="2130"/>
            <a:chExt cx="1266" cy="1237"/>
          </a:xfrm>
        </p:grpSpPr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 flipH="1">
              <a:off x="3888" y="2130"/>
              <a:ext cx="1238" cy="1237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860" y="3175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28" name="Line 104"/>
            <p:cNvSpPr>
              <a:spLocks noChangeShapeType="1"/>
            </p:cNvSpPr>
            <p:nvPr/>
          </p:nvSpPr>
          <p:spPr bwMode="auto">
            <a:xfrm>
              <a:off x="4875" y="2174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29" name="Line 105"/>
            <p:cNvSpPr>
              <a:spLocks noChangeShapeType="1"/>
            </p:cNvSpPr>
            <p:nvPr/>
          </p:nvSpPr>
          <p:spPr bwMode="auto">
            <a:xfrm>
              <a:off x="4713" y="2317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30" name="Line 106"/>
            <p:cNvSpPr>
              <a:spLocks noChangeShapeType="1"/>
            </p:cNvSpPr>
            <p:nvPr/>
          </p:nvSpPr>
          <p:spPr bwMode="auto">
            <a:xfrm>
              <a:off x="4593" y="2460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>
              <a:off x="4449" y="2603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4305" y="2746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>
              <a:off x="4149" y="2889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>
              <a:off x="4005" y="3032"/>
              <a:ext cx="184" cy="0"/>
            </a:xfrm>
            <a:prstGeom prst="line">
              <a:avLst/>
            </a:prstGeom>
            <a:noFill/>
            <a:ln w="38100">
              <a:solidFill>
                <a:srgbClr val="AA7D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5935" name="Group 111"/>
          <p:cNvGrpSpPr>
            <a:grpSpLocks/>
          </p:cNvGrpSpPr>
          <p:nvPr/>
        </p:nvGrpSpPr>
        <p:grpSpPr bwMode="auto">
          <a:xfrm>
            <a:off x="6677025" y="3381375"/>
            <a:ext cx="2009775" cy="1963738"/>
            <a:chOff x="3860" y="2130"/>
            <a:chExt cx="1266" cy="1237"/>
          </a:xfrm>
        </p:grpSpPr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H="1">
              <a:off x="3888" y="2130"/>
              <a:ext cx="1238" cy="123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37" name="Line 113"/>
            <p:cNvSpPr>
              <a:spLocks noChangeShapeType="1"/>
            </p:cNvSpPr>
            <p:nvPr/>
          </p:nvSpPr>
          <p:spPr bwMode="auto">
            <a:xfrm>
              <a:off x="3860" y="3175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38" name="Line 114"/>
            <p:cNvSpPr>
              <a:spLocks noChangeShapeType="1"/>
            </p:cNvSpPr>
            <p:nvPr/>
          </p:nvSpPr>
          <p:spPr bwMode="auto">
            <a:xfrm>
              <a:off x="4875" y="2174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39" name="Line 115"/>
            <p:cNvSpPr>
              <a:spLocks noChangeShapeType="1"/>
            </p:cNvSpPr>
            <p:nvPr/>
          </p:nvSpPr>
          <p:spPr bwMode="auto">
            <a:xfrm>
              <a:off x="4713" y="2317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40" name="Line 116"/>
            <p:cNvSpPr>
              <a:spLocks noChangeShapeType="1"/>
            </p:cNvSpPr>
            <p:nvPr/>
          </p:nvSpPr>
          <p:spPr bwMode="auto">
            <a:xfrm>
              <a:off x="4593" y="2460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41" name="Line 117"/>
            <p:cNvSpPr>
              <a:spLocks noChangeShapeType="1"/>
            </p:cNvSpPr>
            <p:nvPr/>
          </p:nvSpPr>
          <p:spPr bwMode="auto">
            <a:xfrm>
              <a:off x="4449" y="2603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42" name="Line 118"/>
            <p:cNvSpPr>
              <a:spLocks noChangeShapeType="1"/>
            </p:cNvSpPr>
            <p:nvPr/>
          </p:nvSpPr>
          <p:spPr bwMode="auto">
            <a:xfrm>
              <a:off x="4305" y="2746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43" name="Line 119"/>
            <p:cNvSpPr>
              <a:spLocks noChangeShapeType="1"/>
            </p:cNvSpPr>
            <p:nvPr/>
          </p:nvSpPr>
          <p:spPr bwMode="auto">
            <a:xfrm>
              <a:off x="4149" y="2889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44" name="Line 120"/>
            <p:cNvSpPr>
              <a:spLocks noChangeShapeType="1"/>
            </p:cNvSpPr>
            <p:nvPr/>
          </p:nvSpPr>
          <p:spPr bwMode="auto">
            <a:xfrm>
              <a:off x="4005" y="3032"/>
              <a:ext cx="1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5945" name="Group 121"/>
          <p:cNvGrpSpPr>
            <a:grpSpLocks/>
          </p:cNvGrpSpPr>
          <p:nvPr/>
        </p:nvGrpSpPr>
        <p:grpSpPr bwMode="auto">
          <a:xfrm>
            <a:off x="1420813" y="5334000"/>
            <a:ext cx="6580187" cy="1006475"/>
            <a:chOff x="895" y="3360"/>
            <a:chExt cx="4145" cy="634"/>
          </a:xfrm>
        </p:grpSpPr>
        <p:sp>
          <p:nvSpPr>
            <p:cNvPr id="205946" name="Text Box 122"/>
            <p:cNvSpPr txBox="1">
              <a:spLocks noChangeArrowheads="1"/>
            </p:cNvSpPr>
            <p:nvPr/>
          </p:nvSpPr>
          <p:spPr bwMode="auto">
            <a:xfrm>
              <a:off x="895" y="3667"/>
              <a:ext cx="41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当地址为 65 535 时，此 8 片的片选有效</a:t>
              </a:r>
            </a:p>
          </p:txBody>
        </p:sp>
        <p:sp>
          <p:nvSpPr>
            <p:cNvPr id="205947" name="Freeform 123"/>
            <p:cNvSpPr>
              <a:spLocks/>
            </p:cNvSpPr>
            <p:nvPr/>
          </p:nvSpPr>
          <p:spPr bwMode="auto">
            <a:xfrm>
              <a:off x="3466" y="3360"/>
              <a:ext cx="56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564" y="0"/>
                </a:cxn>
              </a:cxnLst>
              <a:rect l="0" t="0" r="r" b="b"/>
              <a:pathLst>
                <a:path w="564" h="284">
                  <a:moveTo>
                    <a:pt x="0" y="284"/>
                  </a:moveTo>
                  <a:lnTo>
                    <a:pt x="564" y="0"/>
                  </a:lnTo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5948" name="Group 124"/>
          <p:cNvGrpSpPr>
            <a:grpSpLocks/>
          </p:cNvGrpSpPr>
          <p:nvPr/>
        </p:nvGrpSpPr>
        <p:grpSpPr bwMode="auto">
          <a:xfrm>
            <a:off x="2244725" y="2076450"/>
            <a:ext cx="6899275" cy="1219200"/>
            <a:chOff x="1414" y="1308"/>
            <a:chExt cx="4346" cy="768"/>
          </a:xfrm>
        </p:grpSpPr>
        <p:sp>
          <p:nvSpPr>
            <p:cNvPr id="205949" name="Text Box 125"/>
            <p:cNvSpPr txBox="1">
              <a:spLocks noChangeArrowheads="1"/>
            </p:cNvSpPr>
            <p:nvPr/>
          </p:nvSpPr>
          <p:spPr bwMode="auto">
            <a:xfrm>
              <a:off x="1414" y="1308"/>
              <a:ext cx="12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   8片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16</a:t>
              </a:r>
              <a:r>
                <a:rPr lang="en-US" altLang="zh-CN" sz="2400">
                  <a:latin typeface="Times New Roman" pitchFamily="18" charset="0"/>
                </a:rPr>
                <a:t>K </a:t>
              </a:r>
              <a:r>
                <a:rPr lang="en-US" altLang="zh-CN" sz="26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400">
                  <a:latin typeface="Times New Roman" pitchFamily="18" charset="0"/>
                </a:rPr>
                <a:t> 1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05950" name="Text Box 126"/>
            <p:cNvSpPr txBox="1">
              <a:spLocks noChangeArrowheads="1"/>
            </p:cNvSpPr>
            <p:nvPr/>
          </p:nvSpPr>
          <p:spPr bwMode="auto">
            <a:xfrm>
              <a:off x="2486" y="1308"/>
              <a:ext cx="1210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  8片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16</a:t>
              </a:r>
              <a:r>
                <a:rPr lang="en-US" altLang="zh-CN" sz="2400">
                  <a:latin typeface="Times New Roman" pitchFamily="18" charset="0"/>
                </a:rPr>
                <a:t>K </a:t>
              </a:r>
              <a:r>
                <a:rPr lang="en-US" altLang="zh-CN" sz="26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400">
                  <a:latin typeface="Times New Roman" pitchFamily="18" charset="0"/>
                </a:rPr>
                <a:t> 1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05951" name="Text Box 127"/>
            <p:cNvSpPr txBox="1">
              <a:spLocks noChangeArrowheads="1"/>
            </p:cNvSpPr>
            <p:nvPr/>
          </p:nvSpPr>
          <p:spPr bwMode="auto">
            <a:xfrm>
              <a:off x="3558" y="1308"/>
              <a:ext cx="1050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  8片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16</a:t>
              </a:r>
              <a:r>
                <a:rPr lang="en-US" altLang="zh-CN" sz="2400">
                  <a:latin typeface="Times New Roman" pitchFamily="18" charset="0"/>
                </a:rPr>
                <a:t>K </a:t>
              </a:r>
              <a:r>
                <a:rPr lang="en-US" altLang="zh-CN" sz="26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400">
                  <a:latin typeface="Times New Roman" pitchFamily="18" charset="0"/>
                </a:rPr>
                <a:t> 1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05952" name="Text Box 128"/>
            <p:cNvSpPr txBox="1">
              <a:spLocks noChangeArrowheads="1"/>
            </p:cNvSpPr>
            <p:nvPr/>
          </p:nvSpPr>
          <p:spPr bwMode="auto">
            <a:xfrm>
              <a:off x="4630" y="1308"/>
              <a:ext cx="1130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  8片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16</a:t>
              </a:r>
              <a:r>
                <a:rPr lang="en-US" altLang="zh-CN" sz="2400">
                  <a:latin typeface="Times New Roman" pitchFamily="18" charset="0"/>
                </a:rPr>
                <a:t>K </a:t>
              </a:r>
              <a:r>
                <a:rPr lang="en-US" altLang="zh-CN" sz="26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400">
                  <a:latin typeface="Times New Roman" pitchFamily="18" charset="0"/>
                </a:rPr>
                <a:t> 1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</p:grpSp>
      <p:sp>
        <p:nvSpPr>
          <p:cNvPr id="205953" name="Rectangle 12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05954" name="AutoShape 13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0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0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20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2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20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20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20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20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20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8" grpId="0" autoUpdateAnimBg="0"/>
      <p:bldP spid="205869" grpId="0" animBg="1"/>
      <p:bldP spid="205870" grpId="0" animBg="1"/>
      <p:bldP spid="205871" grpId="0" animBg="1"/>
      <p:bldP spid="205872" grpId="0" animBg="1"/>
      <p:bldP spid="205873" grpId="0" animBg="1"/>
      <p:bldP spid="205874" grpId="0" animBg="1"/>
      <p:bldP spid="205875" grpId="0" animBg="1" autoUpdateAnimBg="0"/>
      <p:bldP spid="205876" grpId="0" animBg="1" autoUpdateAnimBg="0"/>
      <p:bldP spid="205904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946" name="Group 98"/>
          <p:cNvGrpSpPr>
            <a:grpSpLocks/>
          </p:cNvGrpSpPr>
          <p:nvPr/>
        </p:nvGrpSpPr>
        <p:grpSpPr bwMode="auto">
          <a:xfrm>
            <a:off x="801688" y="1906588"/>
            <a:ext cx="6567487" cy="4862512"/>
            <a:chOff x="505" y="1201"/>
            <a:chExt cx="4137" cy="3063"/>
          </a:xfrm>
        </p:grpSpPr>
        <p:grpSp>
          <p:nvGrpSpPr>
            <p:cNvPr id="206945" name="Group 97"/>
            <p:cNvGrpSpPr>
              <a:grpSpLocks/>
            </p:cNvGrpSpPr>
            <p:nvPr/>
          </p:nvGrpSpPr>
          <p:grpSpPr bwMode="auto">
            <a:xfrm>
              <a:off x="505" y="1201"/>
              <a:ext cx="4137" cy="3063"/>
              <a:chOff x="505" y="1201"/>
              <a:chExt cx="4137" cy="3063"/>
            </a:xfrm>
          </p:grpSpPr>
          <p:sp>
            <p:nvSpPr>
              <p:cNvPr id="206852" name="Rectangle 4"/>
              <p:cNvSpPr>
                <a:spLocks noChangeArrowheads="1"/>
              </p:cNvSpPr>
              <p:nvPr/>
            </p:nvSpPr>
            <p:spPr bwMode="auto">
              <a:xfrm>
                <a:off x="2445" y="1392"/>
                <a:ext cx="585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0,0</a:t>
                </a:r>
              </a:p>
            </p:txBody>
          </p:sp>
          <p:sp>
            <p:nvSpPr>
              <p:cNvPr id="206853" name="Rectangle 5"/>
              <p:cNvSpPr>
                <a:spLocks noChangeArrowheads="1"/>
              </p:cNvSpPr>
              <p:nvPr/>
            </p:nvSpPr>
            <p:spPr bwMode="auto">
              <a:xfrm>
                <a:off x="2445" y="2585"/>
                <a:ext cx="585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15,0</a:t>
                </a:r>
              </a:p>
            </p:txBody>
          </p:sp>
          <p:sp>
            <p:nvSpPr>
              <p:cNvPr id="206854" name="Rectangle 6"/>
              <p:cNvSpPr>
                <a:spLocks noChangeArrowheads="1"/>
              </p:cNvSpPr>
              <p:nvPr/>
            </p:nvSpPr>
            <p:spPr bwMode="auto">
              <a:xfrm>
                <a:off x="3776" y="2585"/>
                <a:ext cx="585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15,7</a:t>
                </a:r>
              </a:p>
            </p:txBody>
          </p:sp>
          <p:sp>
            <p:nvSpPr>
              <p:cNvPr id="206855" name="Rectangle 7"/>
              <p:cNvSpPr>
                <a:spLocks noChangeArrowheads="1"/>
              </p:cNvSpPr>
              <p:nvPr/>
            </p:nvSpPr>
            <p:spPr bwMode="auto">
              <a:xfrm>
                <a:off x="3776" y="1392"/>
                <a:ext cx="585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0,7</a:t>
                </a:r>
              </a:p>
            </p:txBody>
          </p:sp>
          <p:grpSp>
            <p:nvGrpSpPr>
              <p:cNvPr id="206856" name="Group 8"/>
              <p:cNvGrpSpPr>
                <a:grpSpLocks/>
              </p:cNvGrpSpPr>
              <p:nvPr/>
            </p:nvGrpSpPr>
            <p:grpSpPr bwMode="auto">
              <a:xfrm>
                <a:off x="2267" y="3523"/>
                <a:ext cx="2226" cy="404"/>
                <a:chOff x="2267" y="3523"/>
                <a:chExt cx="2226" cy="404"/>
              </a:xfrm>
            </p:grpSpPr>
            <p:sp>
              <p:nvSpPr>
                <p:cNvPr id="206857" name="Rectangle 9"/>
                <p:cNvSpPr>
                  <a:spLocks noChangeArrowheads="1"/>
                </p:cNvSpPr>
                <p:nvPr/>
              </p:nvSpPr>
              <p:spPr bwMode="auto">
                <a:xfrm rot="5400000">
                  <a:off x="3188" y="2622"/>
                  <a:ext cx="384" cy="222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8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449" y="3523"/>
                  <a:ext cx="1775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    </a:t>
                  </a:r>
                  <a:r>
                    <a:rPr lang="zh-CN" altLang="en-US" sz="2400">
                      <a:latin typeface="Times New Roman" pitchFamily="18" charset="0"/>
                    </a:rPr>
                    <a:t>读/写控制电路</a:t>
                  </a:r>
                  <a:r>
                    <a:rPr lang="zh-CN" altLang="en-US" sz="3200">
                      <a:latin typeface="Times New Roman" pitchFamily="18" charset="0"/>
                    </a:rPr>
                    <a:t>   </a:t>
                  </a:r>
                </a:p>
              </p:txBody>
            </p:sp>
          </p:grpSp>
          <p:sp>
            <p:nvSpPr>
              <p:cNvPr id="206859" name="Rectangle 11"/>
              <p:cNvSpPr>
                <a:spLocks noChangeArrowheads="1"/>
              </p:cNvSpPr>
              <p:nvPr/>
            </p:nvSpPr>
            <p:spPr bwMode="auto">
              <a:xfrm>
                <a:off x="1236" y="1203"/>
                <a:ext cx="384" cy="222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860" name="Rectangle 12"/>
              <p:cNvSpPr>
                <a:spLocks noChangeArrowheads="1"/>
              </p:cNvSpPr>
              <p:nvPr/>
            </p:nvSpPr>
            <p:spPr bwMode="auto">
              <a:xfrm>
                <a:off x="2160" y="1201"/>
                <a:ext cx="2482" cy="20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861" name="Text Box 13"/>
              <p:cNvSpPr txBox="1">
                <a:spLocks noChangeArrowheads="1"/>
              </p:cNvSpPr>
              <p:nvPr/>
            </p:nvSpPr>
            <p:spPr bwMode="auto">
              <a:xfrm>
                <a:off x="1275" y="1680"/>
                <a:ext cx="309" cy="1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206862" name="Freeform 14"/>
              <p:cNvSpPr>
                <a:spLocks/>
              </p:cNvSpPr>
              <p:nvPr/>
            </p:nvSpPr>
            <p:spPr bwMode="auto">
              <a:xfrm>
                <a:off x="1626" y="1715"/>
                <a:ext cx="2406" cy="243"/>
              </a:xfrm>
              <a:custGeom>
                <a:avLst/>
                <a:gdLst/>
                <a:ahLst/>
                <a:cxnLst>
                  <a:cxn ang="0">
                    <a:pos x="0" y="243"/>
                  </a:cxn>
                  <a:cxn ang="0">
                    <a:pos x="2406" y="243"/>
                  </a:cxn>
                  <a:cxn ang="0">
                    <a:pos x="2406" y="0"/>
                  </a:cxn>
                </a:cxnLst>
                <a:rect l="0" t="0" r="r" b="b"/>
                <a:pathLst>
                  <a:path w="2406" h="243">
                    <a:moveTo>
                      <a:pt x="0" y="243"/>
                    </a:moveTo>
                    <a:lnTo>
                      <a:pt x="2406" y="243"/>
                    </a:lnTo>
                    <a:lnTo>
                      <a:pt x="2406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63" name="Freeform 15"/>
              <p:cNvSpPr>
                <a:spLocks/>
              </p:cNvSpPr>
              <p:nvPr/>
            </p:nvSpPr>
            <p:spPr bwMode="auto">
              <a:xfrm>
                <a:off x="2748" y="1728"/>
                <a:ext cx="1" cy="2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1"/>
                  </a:cxn>
                </a:cxnLst>
                <a:rect l="0" t="0" r="r" b="b"/>
                <a:pathLst>
                  <a:path w="1" h="221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64" name="Freeform 16"/>
              <p:cNvSpPr>
                <a:spLocks/>
              </p:cNvSpPr>
              <p:nvPr/>
            </p:nvSpPr>
            <p:spPr bwMode="auto">
              <a:xfrm>
                <a:off x="1631" y="2916"/>
                <a:ext cx="2406" cy="243"/>
              </a:xfrm>
              <a:custGeom>
                <a:avLst/>
                <a:gdLst/>
                <a:ahLst/>
                <a:cxnLst>
                  <a:cxn ang="0">
                    <a:pos x="0" y="243"/>
                  </a:cxn>
                  <a:cxn ang="0">
                    <a:pos x="2406" y="243"/>
                  </a:cxn>
                  <a:cxn ang="0">
                    <a:pos x="2406" y="0"/>
                  </a:cxn>
                </a:cxnLst>
                <a:rect l="0" t="0" r="r" b="b"/>
                <a:pathLst>
                  <a:path w="2406" h="243">
                    <a:moveTo>
                      <a:pt x="0" y="243"/>
                    </a:moveTo>
                    <a:lnTo>
                      <a:pt x="2406" y="243"/>
                    </a:lnTo>
                    <a:lnTo>
                      <a:pt x="2406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65" name="Freeform 17"/>
              <p:cNvSpPr>
                <a:spLocks/>
              </p:cNvSpPr>
              <p:nvPr/>
            </p:nvSpPr>
            <p:spPr bwMode="auto">
              <a:xfrm>
                <a:off x="2748" y="2929"/>
                <a:ext cx="1" cy="2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1"/>
                  </a:cxn>
                </a:cxnLst>
                <a:rect l="0" t="0" r="r" b="b"/>
                <a:pathLst>
                  <a:path w="1" h="221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66" name="Text Box 18"/>
              <p:cNvSpPr txBox="1">
                <a:spLocks noChangeArrowheads="1"/>
              </p:cNvSpPr>
              <p:nvPr/>
            </p:nvSpPr>
            <p:spPr bwMode="auto">
              <a:xfrm>
                <a:off x="1599" y="1472"/>
                <a:ext cx="5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 </a:t>
                </a:r>
                <a:r>
                  <a:rPr lang="zh-CN" altLang="en-US" sz="2200">
                    <a:latin typeface="Times New Roman" pitchFamily="18" charset="0"/>
                  </a:rPr>
                  <a:t>字线</a:t>
                </a:r>
              </a:p>
            </p:txBody>
          </p:sp>
          <p:sp>
            <p:nvSpPr>
              <p:cNvPr id="206867" name="Text Box 19"/>
              <p:cNvSpPr txBox="1">
                <a:spLocks noChangeArrowheads="1"/>
              </p:cNvSpPr>
              <p:nvPr/>
            </p:nvSpPr>
            <p:spPr bwMode="auto">
              <a:xfrm>
                <a:off x="1779" y="172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06868" name="Text Box 20"/>
              <p:cNvSpPr txBox="1">
                <a:spLocks noChangeArrowheads="1"/>
              </p:cNvSpPr>
              <p:nvPr/>
            </p:nvSpPr>
            <p:spPr bwMode="auto">
              <a:xfrm>
                <a:off x="1743" y="289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206869" name="Freeform 21"/>
              <p:cNvSpPr>
                <a:spLocks/>
              </p:cNvSpPr>
              <p:nvPr/>
            </p:nvSpPr>
            <p:spPr bwMode="auto">
              <a:xfrm>
                <a:off x="2740" y="3248"/>
                <a:ext cx="1" cy="2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5"/>
                  </a:cxn>
                </a:cxnLst>
                <a:rect l="0" t="0" r="r" b="b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70" name="Freeform 22"/>
              <p:cNvSpPr>
                <a:spLocks/>
              </p:cNvSpPr>
              <p:nvPr/>
            </p:nvSpPr>
            <p:spPr bwMode="auto">
              <a:xfrm>
                <a:off x="4032" y="3254"/>
                <a:ext cx="1" cy="2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5"/>
                  </a:cxn>
                </a:cxnLst>
                <a:rect l="0" t="0" r="r" b="b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71" name="Text Box 23"/>
              <p:cNvSpPr txBox="1">
                <a:spLocks noChangeArrowheads="1"/>
              </p:cNvSpPr>
              <p:nvPr/>
            </p:nvSpPr>
            <p:spPr bwMode="auto">
              <a:xfrm>
                <a:off x="3080" y="3161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06872" name="Text Box 24"/>
              <p:cNvSpPr txBox="1">
                <a:spLocks noChangeArrowheads="1"/>
              </p:cNvSpPr>
              <p:nvPr/>
            </p:nvSpPr>
            <p:spPr bwMode="auto">
              <a:xfrm rot="5400000">
                <a:off x="1747" y="2263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06873" name="Freeform 25"/>
              <p:cNvSpPr>
                <a:spLocks/>
              </p:cNvSpPr>
              <p:nvPr/>
            </p:nvSpPr>
            <p:spPr bwMode="auto">
              <a:xfrm>
                <a:off x="2740" y="3917"/>
                <a:ext cx="1" cy="2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5"/>
                  </a:cxn>
                </a:cxnLst>
                <a:rect l="0" t="0" r="r" b="b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74" name="Freeform 26"/>
              <p:cNvSpPr>
                <a:spLocks/>
              </p:cNvSpPr>
              <p:nvPr/>
            </p:nvSpPr>
            <p:spPr bwMode="auto">
              <a:xfrm>
                <a:off x="4032" y="3917"/>
                <a:ext cx="1" cy="2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5"/>
                  </a:cxn>
                </a:cxnLst>
                <a:rect l="0" t="0" r="r" b="b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75" name="Text Box 27"/>
              <p:cNvSpPr txBox="1">
                <a:spLocks noChangeArrowheads="1"/>
              </p:cNvSpPr>
              <p:nvPr/>
            </p:nvSpPr>
            <p:spPr bwMode="auto">
              <a:xfrm>
                <a:off x="2960" y="1996"/>
                <a:ext cx="91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16×8矩阵</a:t>
                </a:r>
              </a:p>
            </p:txBody>
          </p:sp>
          <p:sp>
            <p:nvSpPr>
              <p:cNvPr id="206876" name="Text Box 28"/>
              <p:cNvSpPr txBox="1">
                <a:spLocks noChangeArrowheads="1"/>
              </p:cNvSpPr>
              <p:nvPr/>
            </p:nvSpPr>
            <p:spPr bwMode="auto">
              <a:xfrm rot="5400000">
                <a:off x="2637" y="2077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06877" name="Text Box 29"/>
              <p:cNvSpPr txBox="1">
                <a:spLocks noChangeArrowheads="1"/>
              </p:cNvSpPr>
              <p:nvPr/>
            </p:nvSpPr>
            <p:spPr bwMode="auto">
              <a:xfrm rot="5400000">
                <a:off x="3932" y="2077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06878" name="Text Box 30"/>
              <p:cNvSpPr txBox="1">
                <a:spLocks noChangeArrowheads="1"/>
              </p:cNvSpPr>
              <p:nvPr/>
            </p:nvSpPr>
            <p:spPr bwMode="auto">
              <a:xfrm>
                <a:off x="3080" y="3819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06879" name="Text Box 31"/>
              <p:cNvSpPr txBox="1">
                <a:spLocks noChangeArrowheads="1"/>
              </p:cNvSpPr>
              <p:nvPr/>
            </p:nvSpPr>
            <p:spPr bwMode="auto">
              <a:xfrm>
                <a:off x="2501" y="325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06880" name="Text Box 32"/>
              <p:cNvSpPr txBox="1">
                <a:spLocks noChangeArrowheads="1"/>
              </p:cNvSpPr>
              <p:nvPr/>
            </p:nvSpPr>
            <p:spPr bwMode="auto">
              <a:xfrm>
                <a:off x="3797" y="326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06881" name="Text Box 33"/>
              <p:cNvSpPr txBox="1">
                <a:spLocks noChangeArrowheads="1"/>
              </p:cNvSpPr>
              <p:nvPr/>
            </p:nvSpPr>
            <p:spPr bwMode="auto">
              <a:xfrm>
                <a:off x="2369" y="395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06882" name="Text Box 34"/>
              <p:cNvSpPr txBox="1">
                <a:spLocks noChangeArrowheads="1"/>
              </p:cNvSpPr>
              <p:nvPr/>
            </p:nvSpPr>
            <p:spPr bwMode="auto">
              <a:xfrm>
                <a:off x="2528" y="4072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06883" name="Text Box 35"/>
              <p:cNvSpPr txBox="1">
                <a:spLocks noChangeArrowheads="1"/>
              </p:cNvSpPr>
              <p:nvPr/>
            </p:nvSpPr>
            <p:spPr bwMode="auto">
              <a:xfrm>
                <a:off x="3837" y="4064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06884" name="Text Box 36"/>
              <p:cNvSpPr txBox="1">
                <a:spLocks noChangeArrowheads="1"/>
              </p:cNvSpPr>
              <p:nvPr/>
            </p:nvSpPr>
            <p:spPr bwMode="auto">
              <a:xfrm>
                <a:off x="3665" y="395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06885" name="Text Box 37"/>
              <p:cNvSpPr txBox="1">
                <a:spLocks noChangeArrowheads="1"/>
              </p:cNvSpPr>
              <p:nvPr/>
            </p:nvSpPr>
            <p:spPr bwMode="auto">
              <a:xfrm>
                <a:off x="4075" y="3293"/>
                <a:ext cx="51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 位线</a:t>
                </a:r>
              </a:p>
            </p:txBody>
          </p:sp>
          <p:sp>
            <p:nvSpPr>
              <p:cNvPr id="206886" name="Line 38"/>
              <p:cNvSpPr>
                <a:spLocks noChangeShapeType="1"/>
              </p:cNvSpPr>
              <p:nvPr/>
            </p:nvSpPr>
            <p:spPr bwMode="auto">
              <a:xfrm>
                <a:off x="1740" y="3727"/>
                <a:ext cx="5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87" name="Text Box 39"/>
              <p:cNvSpPr txBox="1">
                <a:spLocks noChangeArrowheads="1"/>
              </p:cNvSpPr>
              <p:nvPr/>
            </p:nvSpPr>
            <p:spPr bwMode="auto">
              <a:xfrm>
                <a:off x="673" y="3625"/>
                <a:ext cx="109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latin typeface="Times New Roman" pitchFamily="18" charset="0"/>
                  </a:rPr>
                  <a:t>   读 / 写选通</a:t>
                </a:r>
              </a:p>
            </p:txBody>
          </p:sp>
          <p:sp>
            <p:nvSpPr>
              <p:cNvPr id="206888" name="Line 40"/>
              <p:cNvSpPr>
                <a:spLocks noChangeShapeType="1"/>
              </p:cNvSpPr>
              <p:nvPr/>
            </p:nvSpPr>
            <p:spPr bwMode="auto">
              <a:xfrm>
                <a:off x="835" y="1593"/>
                <a:ext cx="3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89" name="Line 41"/>
              <p:cNvSpPr>
                <a:spLocks noChangeShapeType="1"/>
              </p:cNvSpPr>
              <p:nvPr/>
            </p:nvSpPr>
            <p:spPr bwMode="auto">
              <a:xfrm>
                <a:off x="833" y="2093"/>
                <a:ext cx="3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90" name="Line 42"/>
              <p:cNvSpPr>
                <a:spLocks noChangeShapeType="1"/>
              </p:cNvSpPr>
              <p:nvPr/>
            </p:nvSpPr>
            <p:spPr bwMode="auto">
              <a:xfrm>
                <a:off x="831" y="2593"/>
                <a:ext cx="3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891" name="Line 43"/>
              <p:cNvSpPr>
                <a:spLocks noChangeShapeType="1"/>
              </p:cNvSpPr>
              <p:nvPr/>
            </p:nvSpPr>
            <p:spPr bwMode="auto">
              <a:xfrm>
                <a:off x="842" y="3094"/>
                <a:ext cx="3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6892" name="Group 44"/>
              <p:cNvGrpSpPr>
                <a:grpSpLocks/>
              </p:cNvGrpSpPr>
              <p:nvPr/>
            </p:nvGrpSpPr>
            <p:grpSpPr bwMode="auto">
              <a:xfrm>
                <a:off x="505" y="1440"/>
                <a:ext cx="356" cy="295"/>
                <a:chOff x="457" y="1440"/>
                <a:chExt cx="356" cy="295"/>
              </a:xfrm>
            </p:grpSpPr>
            <p:sp>
              <p:nvSpPr>
                <p:cNvPr id="20689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57" y="1440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0689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641" y="1543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206895" name="Group 47"/>
              <p:cNvGrpSpPr>
                <a:grpSpLocks/>
              </p:cNvGrpSpPr>
              <p:nvPr/>
            </p:nvGrpSpPr>
            <p:grpSpPr bwMode="auto">
              <a:xfrm>
                <a:off x="505" y="1936"/>
                <a:ext cx="356" cy="295"/>
                <a:chOff x="445" y="1968"/>
                <a:chExt cx="356" cy="295"/>
              </a:xfrm>
            </p:grpSpPr>
            <p:sp>
              <p:nvSpPr>
                <p:cNvPr id="20689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45" y="1968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0689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629" y="2071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206898" name="Group 50"/>
              <p:cNvGrpSpPr>
                <a:grpSpLocks/>
              </p:cNvGrpSpPr>
              <p:nvPr/>
            </p:nvGrpSpPr>
            <p:grpSpPr bwMode="auto">
              <a:xfrm>
                <a:off x="505" y="2432"/>
                <a:ext cx="356" cy="295"/>
                <a:chOff x="481" y="2460"/>
                <a:chExt cx="356" cy="295"/>
              </a:xfrm>
            </p:grpSpPr>
            <p:sp>
              <p:nvSpPr>
                <p:cNvPr id="20689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81" y="2460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0690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65" y="2563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06901" name="Group 53"/>
              <p:cNvGrpSpPr>
                <a:grpSpLocks/>
              </p:cNvGrpSpPr>
              <p:nvPr/>
            </p:nvGrpSpPr>
            <p:grpSpPr bwMode="auto">
              <a:xfrm>
                <a:off x="505" y="2928"/>
                <a:ext cx="356" cy="295"/>
                <a:chOff x="409" y="2928"/>
                <a:chExt cx="356" cy="295"/>
              </a:xfrm>
            </p:grpSpPr>
            <p:sp>
              <p:nvSpPr>
                <p:cNvPr id="20690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09" y="2928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0690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93" y="3031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</p:grpSp>
        <p:sp>
          <p:nvSpPr>
            <p:cNvPr id="206904" name="Text Box 56"/>
            <p:cNvSpPr txBox="1">
              <a:spLocks noChangeArrowheads="1"/>
            </p:cNvSpPr>
            <p:nvPr/>
          </p:nvSpPr>
          <p:spPr bwMode="auto">
            <a:xfrm>
              <a:off x="3216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6905" name="Text Box 57"/>
            <p:cNvSpPr txBox="1">
              <a:spLocks noChangeArrowheads="1"/>
            </p:cNvSpPr>
            <p:nvPr/>
          </p:nvSpPr>
          <p:spPr bwMode="auto">
            <a:xfrm>
              <a:off x="3216" y="254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06906" name="Text Box 58"/>
          <p:cNvSpPr txBox="1">
            <a:spLocks noChangeArrowheads="1"/>
          </p:cNvSpPr>
          <p:nvPr/>
        </p:nvSpPr>
        <p:spPr bwMode="auto">
          <a:xfrm>
            <a:off x="511175" y="354013"/>
            <a:ext cx="7337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2. 半导体存储芯片的译码驱动方式</a:t>
            </a:r>
          </a:p>
        </p:txBody>
      </p:sp>
      <p:sp>
        <p:nvSpPr>
          <p:cNvPr id="206907" name="Text Box 59"/>
          <p:cNvSpPr txBox="1">
            <a:spLocks noChangeArrowheads="1"/>
          </p:cNvSpPr>
          <p:nvPr/>
        </p:nvSpPr>
        <p:spPr bwMode="auto">
          <a:xfrm>
            <a:off x="896938" y="1063625"/>
            <a:ext cx="1982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线选法</a:t>
            </a:r>
          </a:p>
        </p:txBody>
      </p:sp>
      <p:sp>
        <p:nvSpPr>
          <p:cNvPr id="206908" name="Rectangle 6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206909" name="Group 61"/>
          <p:cNvGrpSpPr>
            <a:grpSpLocks/>
          </p:cNvGrpSpPr>
          <p:nvPr/>
        </p:nvGrpSpPr>
        <p:grpSpPr bwMode="auto">
          <a:xfrm>
            <a:off x="1592263" y="2154238"/>
            <a:ext cx="336550" cy="2832100"/>
            <a:chOff x="367" y="1429"/>
            <a:chExt cx="212" cy="1784"/>
          </a:xfrm>
        </p:grpSpPr>
        <p:sp>
          <p:nvSpPr>
            <p:cNvPr id="206910" name="Text Box 62"/>
            <p:cNvSpPr txBox="1">
              <a:spLocks noChangeArrowheads="1"/>
            </p:cNvSpPr>
            <p:nvPr/>
          </p:nvSpPr>
          <p:spPr bwMode="auto">
            <a:xfrm>
              <a:off x="367" y="142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6911" name="Text Box 63"/>
            <p:cNvSpPr txBox="1">
              <a:spLocks noChangeArrowheads="1"/>
            </p:cNvSpPr>
            <p:nvPr/>
          </p:nvSpPr>
          <p:spPr bwMode="auto">
            <a:xfrm>
              <a:off x="367" y="192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6912" name="Text Box 64"/>
            <p:cNvSpPr txBox="1">
              <a:spLocks noChangeArrowheads="1"/>
            </p:cNvSpPr>
            <p:nvPr/>
          </p:nvSpPr>
          <p:spPr bwMode="auto">
            <a:xfrm>
              <a:off x="367" y="242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6913" name="Text Box 65"/>
            <p:cNvSpPr txBox="1">
              <a:spLocks noChangeArrowheads="1"/>
            </p:cNvSpPr>
            <p:nvPr/>
          </p:nvSpPr>
          <p:spPr bwMode="auto">
            <a:xfrm>
              <a:off x="367" y="292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06914" name="Group 66"/>
          <p:cNvGrpSpPr>
            <a:grpSpLocks/>
          </p:cNvGrpSpPr>
          <p:nvPr/>
        </p:nvGrpSpPr>
        <p:grpSpPr bwMode="auto">
          <a:xfrm>
            <a:off x="3881438" y="2208213"/>
            <a:ext cx="3041650" cy="528637"/>
            <a:chOff x="2445" y="1391"/>
            <a:chExt cx="1916" cy="333"/>
          </a:xfrm>
        </p:grpSpPr>
        <p:grpSp>
          <p:nvGrpSpPr>
            <p:cNvPr id="206915" name="Group 67"/>
            <p:cNvGrpSpPr>
              <a:grpSpLocks/>
            </p:cNvGrpSpPr>
            <p:nvPr/>
          </p:nvGrpSpPr>
          <p:grpSpPr bwMode="auto">
            <a:xfrm>
              <a:off x="2445" y="1392"/>
              <a:ext cx="1916" cy="332"/>
              <a:chOff x="2445" y="1392"/>
              <a:chExt cx="1916" cy="332"/>
            </a:xfrm>
          </p:grpSpPr>
          <p:sp>
            <p:nvSpPr>
              <p:cNvPr id="206916" name="Rectangle 68"/>
              <p:cNvSpPr>
                <a:spLocks noChangeArrowheads="1"/>
              </p:cNvSpPr>
              <p:nvPr/>
            </p:nvSpPr>
            <p:spPr bwMode="auto">
              <a:xfrm>
                <a:off x="2445" y="1392"/>
                <a:ext cx="585" cy="332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bg2"/>
                    </a:solidFill>
                    <a:latin typeface="Times New Roman" pitchFamily="18" charset="0"/>
                  </a:rPr>
                  <a:t>0,0</a:t>
                </a:r>
              </a:p>
            </p:txBody>
          </p:sp>
          <p:sp>
            <p:nvSpPr>
              <p:cNvPr id="206917" name="Rectangle 69"/>
              <p:cNvSpPr>
                <a:spLocks noChangeArrowheads="1"/>
              </p:cNvSpPr>
              <p:nvPr/>
            </p:nvSpPr>
            <p:spPr bwMode="auto">
              <a:xfrm>
                <a:off x="3776" y="1392"/>
                <a:ext cx="585" cy="332"/>
              </a:xfrm>
              <a:prstGeom prst="rect">
                <a:avLst/>
              </a:prstGeom>
              <a:solidFill>
                <a:schemeClr val="folHlink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bg2"/>
                    </a:solidFill>
                    <a:latin typeface="Times New Roman" pitchFamily="18" charset="0"/>
                  </a:rPr>
                  <a:t>0,7</a:t>
                </a:r>
              </a:p>
            </p:txBody>
          </p:sp>
        </p:grpSp>
        <p:sp>
          <p:nvSpPr>
            <p:cNvPr id="206918" name="Text Box 70"/>
            <p:cNvSpPr txBox="1">
              <a:spLocks noChangeArrowheads="1"/>
            </p:cNvSpPr>
            <p:nvPr/>
          </p:nvSpPr>
          <p:spPr bwMode="auto">
            <a:xfrm>
              <a:off x="3216" y="139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06919" name="Group 71"/>
          <p:cNvGrpSpPr>
            <a:grpSpLocks/>
          </p:cNvGrpSpPr>
          <p:nvPr/>
        </p:nvGrpSpPr>
        <p:grpSpPr bwMode="auto">
          <a:xfrm>
            <a:off x="2581275" y="2722563"/>
            <a:ext cx="3819525" cy="466725"/>
            <a:chOff x="1626" y="1715"/>
            <a:chExt cx="2406" cy="294"/>
          </a:xfrm>
        </p:grpSpPr>
        <p:grpSp>
          <p:nvGrpSpPr>
            <p:cNvPr id="206920" name="Group 72"/>
            <p:cNvGrpSpPr>
              <a:grpSpLocks/>
            </p:cNvGrpSpPr>
            <p:nvPr/>
          </p:nvGrpSpPr>
          <p:grpSpPr bwMode="auto">
            <a:xfrm>
              <a:off x="1626" y="1715"/>
              <a:ext cx="2406" cy="243"/>
              <a:chOff x="1626" y="1715"/>
              <a:chExt cx="2406" cy="243"/>
            </a:xfrm>
          </p:grpSpPr>
          <p:sp>
            <p:nvSpPr>
              <p:cNvPr id="206921" name="Freeform 73"/>
              <p:cNvSpPr>
                <a:spLocks/>
              </p:cNvSpPr>
              <p:nvPr/>
            </p:nvSpPr>
            <p:spPr bwMode="auto">
              <a:xfrm>
                <a:off x="1626" y="1715"/>
                <a:ext cx="2406" cy="243"/>
              </a:xfrm>
              <a:custGeom>
                <a:avLst/>
                <a:gdLst/>
                <a:ahLst/>
                <a:cxnLst>
                  <a:cxn ang="0">
                    <a:pos x="0" y="243"/>
                  </a:cxn>
                  <a:cxn ang="0">
                    <a:pos x="2406" y="243"/>
                  </a:cxn>
                  <a:cxn ang="0">
                    <a:pos x="2406" y="0"/>
                  </a:cxn>
                </a:cxnLst>
                <a:rect l="0" t="0" r="r" b="b"/>
                <a:pathLst>
                  <a:path w="2406" h="243">
                    <a:moveTo>
                      <a:pt x="0" y="243"/>
                    </a:moveTo>
                    <a:lnTo>
                      <a:pt x="2406" y="243"/>
                    </a:lnTo>
                    <a:lnTo>
                      <a:pt x="2406" y="0"/>
                    </a:lnTo>
                  </a:path>
                </a:pathLst>
              </a:custGeom>
              <a:noFill/>
              <a:ln w="76200" cmpd="sng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6922" name="Freeform 74"/>
              <p:cNvSpPr>
                <a:spLocks/>
              </p:cNvSpPr>
              <p:nvPr/>
            </p:nvSpPr>
            <p:spPr bwMode="auto">
              <a:xfrm>
                <a:off x="2748" y="1728"/>
                <a:ext cx="1" cy="2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21"/>
                  </a:cxn>
                </a:cxnLst>
                <a:rect l="0" t="0" r="r" b="b"/>
                <a:pathLst>
                  <a:path w="1" h="221">
                    <a:moveTo>
                      <a:pt x="0" y="0"/>
                    </a:moveTo>
                    <a:lnTo>
                      <a:pt x="0" y="221"/>
                    </a:lnTo>
                  </a:path>
                </a:pathLst>
              </a:custGeom>
              <a:noFill/>
              <a:ln w="76200" cmpd="sng">
                <a:solidFill>
                  <a:schemeClr val="folHlink"/>
                </a:solidFill>
                <a:round/>
                <a:headEnd type="none" w="med" len="med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6923" name="Text Box 75"/>
            <p:cNvSpPr txBox="1">
              <a:spLocks noChangeArrowheads="1"/>
            </p:cNvSpPr>
            <p:nvPr/>
          </p:nvSpPr>
          <p:spPr bwMode="auto">
            <a:xfrm>
              <a:off x="1779" y="172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06924" name="Group 76"/>
          <p:cNvGrpSpPr>
            <a:grpSpLocks/>
          </p:cNvGrpSpPr>
          <p:nvPr/>
        </p:nvGrpSpPr>
        <p:grpSpPr bwMode="auto">
          <a:xfrm>
            <a:off x="3970338" y="5018088"/>
            <a:ext cx="2432050" cy="623887"/>
            <a:chOff x="2501" y="3161"/>
            <a:chExt cx="1532" cy="393"/>
          </a:xfrm>
        </p:grpSpPr>
        <p:sp>
          <p:nvSpPr>
            <p:cNvPr id="206925" name="Freeform 77"/>
            <p:cNvSpPr>
              <a:spLocks/>
            </p:cNvSpPr>
            <p:nvPr/>
          </p:nvSpPr>
          <p:spPr bwMode="auto">
            <a:xfrm>
              <a:off x="2740" y="3248"/>
              <a:ext cx="1" cy="2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5"/>
                </a:cxn>
              </a:cxnLst>
              <a:rect l="0" t="0" r="r" b="b"/>
              <a:pathLst>
                <a:path w="1" h="295">
                  <a:moveTo>
                    <a:pt x="0" y="0"/>
                  </a:moveTo>
                  <a:lnTo>
                    <a:pt x="0" y="295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926" name="Freeform 78"/>
            <p:cNvSpPr>
              <a:spLocks/>
            </p:cNvSpPr>
            <p:nvPr/>
          </p:nvSpPr>
          <p:spPr bwMode="auto">
            <a:xfrm>
              <a:off x="4032" y="3254"/>
              <a:ext cx="1" cy="2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5"/>
                </a:cxn>
              </a:cxnLst>
              <a:rect l="0" t="0" r="r" b="b"/>
              <a:pathLst>
                <a:path w="1" h="295">
                  <a:moveTo>
                    <a:pt x="0" y="0"/>
                  </a:moveTo>
                  <a:lnTo>
                    <a:pt x="0" y="295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927" name="Text Box 79"/>
            <p:cNvSpPr txBox="1">
              <a:spLocks noChangeArrowheads="1"/>
            </p:cNvSpPr>
            <p:nvPr/>
          </p:nvSpPr>
          <p:spPr bwMode="auto">
            <a:xfrm>
              <a:off x="3080" y="3161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6928" name="Text Box 80"/>
            <p:cNvSpPr txBox="1">
              <a:spLocks noChangeArrowheads="1"/>
            </p:cNvSpPr>
            <p:nvPr/>
          </p:nvSpPr>
          <p:spPr bwMode="auto">
            <a:xfrm>
              <a:off x="2501" y="325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6929" name="Text Box 81"/>
            <p:cNvSpPr txBox="1">
              <a:spLocks noChangeArrowheads="1"/>
            </p:cNvSpPr>
            <p:nvPr/>
          </p:nvSpPr>
          <p:spPr bwMode="auto">
            <a:xfrm>
              <a:off x="3797" y="326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grpSp>
        <p:nvGrpSpPr>
          <p:cNvPr id="206930" name="Group 82"/>
          <p:cNvGrpSpPr>
            <a:grpSpLocks/>
          </p:cNvGrpSpPr>
          <p:nvPr/>
        </p:nvGrpSpPr>
        <p:grpSpPr bwMode="auto">
          <a:xfrm>
            <a:off x="3760788" y="6062663"/>
            <a:ext cx="2641600" cy="706437"/>
            <a:chOff x="2369" y="3819"/>
            <a:chExt cx="1664" cy="445"/>
          </a:xfrm>
        </p:grpSpPr>
        <p:sp>
          <p:nvSpPr>
            <p:cNvPr id="206931" name="Freeform 83"/>
            <p:cNvSpPr>
              <a:spLocks/>
            </p:cNvSpPr>
            <p:nvPr/>
          </p:nvSpPr>
          <p:spPr bwMode="auto">
            <a:xfrm>
              <a:off x="2740" y="3917"/>
              <a:ext cx="1" cy="2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5"/>
                </a:cxn>
              </a:cxnLst>
              <a:rect l="0" t="0" r="r" b="b"/>
              <a:pathLst>
                <a:path w="1" h="295">
                  <a:moveTo>
                    <a:pt x="0" y="0"/>
                  </a:moveTo>
                  <a:lnTo>
                    <a:pt x="0" y="295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932" name="Freeform 84"/>
            <p:cNvSpPr>
              <a:spLocks/>
            </p:cNvSpPr>
            <p:nvPr/>
          </p:nvSpPr>
          <p:spPr bwMode="auto">
            <a:xfrm>
              <a:off x="4032" y="3917"/>
              <a:ext cx="1" cy="2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5"/>
                </a:cxn>
              </a:cxnLst>
              <a:rect l="0" t="0" r="r" b="b"/>
              <a:pathLst>
                <a:path w="1" h="295">
                  <a:moveTo>
                    <a:pt x="0" y="0"/>
                  </a:moveTo>
                  <a:lnTo>
                    <a:pt x="0" y="295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933" name="Text Box 85"/>
            <p:cNvSpPr txBox="1">
              <a:spLocks noChangeArrowheads="1"/>
            </p:cNvSpPr>
            <p:nvPr/>
          </p:nvSpPr>
          <p:spPr bwMode="auto">
            <a:xfrm>
              <a:off x="3080" y="3819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6934" name="Text Box 86"/>
            <p:cNvSpPr txBox="1">
              <a:spLocks noChangeArrowheads="1"/>
            </p:cNvSpPr>
            <p:nvPr/>
          </p:nvSpPr>
          <p:spPr bwMode="auto">
            <a:xfrm>
              <a:off x="2369" y="395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06935" name="Text Box 87"/>
            <p:cNvSpPr txBox="1">
              <a:spLocks noChangeArrowheads="1"/>
            </p:cNvSpPr>
            <p:nvPr/>
          </p:nvSpPr>
          <p:spPr bwMode="auto">
            <a:xfrm>
              <a:off x="2528" y="4072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6936" name="Text Box 88"/>
            <p:cNvSpPr txBox="1">
              <a:spLocks noChangeArrowheads="1"/>
            </p:cNvSpPr>
            <p:nvPr/>
          </p:nvSpPr>
          <p:spPr bwMode="auto">
            <a:xfrm>
              <a:off x="3837" y="406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>
                  <a:solidFill>
                    <a:schemeClr val="folHlink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06937" name="Text Box 89"/>
            <p:cNvSpPr txBox="1">
              <a:spLocks noChangeArrowheads="1"/>
            </p:cNvSpPr>
            <p:nvPr/>
          </p:nvSpPr>
          <p:spPr bwMode="auto">
            <a:xfrm>
              <a:off x="3665" y="395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206938" name="Group 90"/>
          <p:cNvGrpSpPr>
            <a:grpSpLocks/>
          </p:cNvGrpSpPr>
          <p:nvPr/>
        </p:nvGrpSpPr>
        <p:grpSpPr bwMode="auto">
          <a:xfrm>
            <a:off x="1068388" y="5754688"/>
            <a:ext cx="2530475" cy="427037"/>
            <a:chOff x="673" y="3625"/>
            <a:chExt cx="1594" cy="269"/>
          </a:xfrm>
        </p:grpSpPr>
        <p:sp>
          <p:nvSpPr>
            <p:cNvPr id="206939" name="Line 91"/>
            <p:cNvSpPr>
              <a:spLocks noChangeShapeType="1"/>
            </p:cNvSpPr>
            <p:nvPr/>
          </p:nvSpPr>
          <p:spPr bwMode="auto">
            <a:xfrm>
              <a:off x="1740" y="3727"/>
              <a:ext cx="527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940" name="Text Box 92"/>
            <p:cNvSpPr txBox="1">
              <a:spLocks noChangeArrowheads="1"/>
            </p:cNvSpPr>
            <p:nvPr/>
          </p:nvSpPr>
          <p:spPr bwMode="auto">
            <a:xfrm>
              <a:off x="673" y="3625"/>
              <a:ext cx="139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   读 / </a:t>
              </a:r>
              <a:r>
                <a:rPr lang="zh-CN" altLang="en-US" sz="2200">
                  <a:latin typeface="Times New Roman" pitchFamily="18" charset="0"/>
                </a:rPr>
                <a:t>写</a:t>
              </a:r>
              <a:r>
                <a:rPr lang="zh-CN" altLang="en-US" sz="2200">
                  <a:solidFill>
                    <a:schemeClr val="folHlink"/>
                  </a:solidFill>
                  <a:latin typeface="Times New Roman" pitchFamily="18" charset="0"/>
                </a:rPr>
                <a:t>选通</a:t>
              </a:r>
            </a:p>
          </p:txBody>
        </p:sp>
      </p:grpSp>
      <p:grpSp>
        <p:nvGrpSpPr>
          <p:cNvPr id="206941" name="Group 93"/>
          <p:cNvGrpSpPr>
            <a:grpSpLocks/>
          </p:cNvGrpSpPr>
          <p:nvPr/>
        </p:nvGrpSpPr>
        <p:grpSpPr bwMode="auto">
          <a:xfrm>
            <a:off x="3598863" y="5589588"/>
            <a:ext cx="3533775" cy="641350"/>
            <a:chOff x="2267" y="3706"/>
            <a:chExt cx="2226" cy="404"/>
          </a:xfrm>
        </p:grpSpPr>
        <p:sp>
          <p:nvSpPr>
            <p:cNvPr id="206942" name="Rectangle 94"/>
            <p:cNvSpPr>
              <a:spLocks noChangeArrowheads="1"/>
            </p:cNvSpPr>
            <p:nvPr/>
          </p:nvSpPr>
          <p:spPr bwMode="auto">
            <a:xfrm rot="5400000">
              <a:off x="3188" y="2805"/>
              <a:ext cx="384" cy="2226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43" name="Text Box 95"/>
            <p:cNvSpPr txBox="1">
              <a:spLocks noChangeArrowheads="1"/>
            </p:cNvSpPr>
            <p:nvPr/>
          </p:nvSpPr>
          <p:spPr bwMode="auto">
            <a:xfrm>
              <a:off x="2449" y="3706"/>
              <a:ext cx="176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    </a:t>
              </a:r>
              <a:r>
                <a:rPr lang="zh-CN" altLang="en-US" sz="2400">
                  <a:solidFill>
                    <a:schemeClr val="bg2"/>
                  </a:solidFill>
                  <a:latin typeface="Times New Roman" pitchFamily="18" charset="0"/>
                </a:rPr>
                <a:t>读/写控制电路</a:t>
              </a:r>
              <a:r>
                <a:rPr lang="zh-CN" altLang="en-US" sz="3200">
                  <a:latin typeface="Times New Roman" pitchFamily="18" charset="0"/>
                </a:rPr>
                <a:t>   </a:t>
              </a:r>
            </a:p>
          </p:txBody>
        </p:sp>
      </p:grpSp>
      <p:sp>
        <p:nvSpPr>
          <p:cNvPr id="206944" name="AutoShape 9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0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0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74" name="Group 2"/>
          <p:cNvGrpSpPr>
            <a:grpSpLocks/>
          </p:cNvGrpSpPr>
          <p:nvPr/>
        </p:nvGrpSpPr>
        <p:grpSpPr bwMode="auto">
          <a:xfrm>
            <a:off x="0" y="1295400"/>
            <a:ext cx="9047163" cy="5451475"/>
            <a:chOff x="0" y="816"/>
            <a:chExt cx="5699" cy="3434"/>
          </a:xfrm>
        </p:grpSpPr>
        <p:grpSp>
          <p:nvGrpSpPr>
            <p:cNvPr id="207875" name="Group 3"/>
            <p:cNvGrpSpPr>
              <a:grpSpLocks/>
            </p:cNvGrpSpPr>
            <p:nvPr/>
          </p:nvGrpSpPr>
          <p:grpSpPr bwMode="auto">
            <a:xfrm>
              <a:off x="0" y="1513"/>
              <a:ext cx="729" cy="295"/>
              <a:chOff x="0" y="1513"/>
              <a:chExt cx="729" cy="295"/>
            </a:xfrm>
          </p:grpSpPr>
          <p:sp>
            <p:nvSpPr>
              <p:cNvPr id="207876" name="Line 4"/>
              <p:cNvSpPr>
                <a:spLocks noChangeShapeType="1"/>
              </p:cNvSpPr>
              <p:nvPr/>
            </p:nvSpPr>
            <p:spPr bwMode="auto">
              <a:xfrm>
                <a:off x="331" y="1666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7877" name="Group 5"/>
              <p:cNvGrpSpPr>
                <a:grpSpLocks/>
              </p:cNvGrpSpPr>
              <p:nvPr/>
            </p:nvGrpSpPr>
            <p:grpSpPr bwMode="auto">
              <a:xfrm>
                <a:off x="0" y="1513"/>
                <a:ext cx="357" cy="295"/>
                <a:chOff x="457" y="1440"/>
                <a:chExt cx="356" cy="295"/>
              </a:xfrm>
            </p:grpSpPr>
            <p:sp>
              <p:nvSpPr>
                <p:cNvPr id="20787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57" y="1440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078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41" y="1543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3</a:t>
                  </a:r>
                </a:p>
              </p:txBody>
            </p:sp>
          </p:grpSp>
        </p:grpSp>
        <p:grpSp>
          <p:nvGrpSpPr>
            <p:cNvPr id="207880" name="Group 8"/>
            <p:cNvGrpSpPr>
              <a:grpSpLocks/>
            </p:cNvGrpSpPr>
            <p:nvPr/>
          </p:nvGrpSpPr>
          <p:grpSpPr bwMode="auto">
            <a:xfrm>
              <a:off x="0" y="1969"/>
              <a:ext cx="727" cy="295"/>
              <a:chOff x="0" y="1969"/>
              <a:chExt cx="727" cy="295"/>
            </a:xfrm>
          </p:grpSpPr>
          <p:sp>
            <p:nvSpPr>
              <p:cNvPr id="207881" name="Line 9"/>
              <p:cNvSpPr>
                <a:spLocks noChangeShapeType="1"/>
              </p:cNvSpPr>
              <p:nvPr/>
            </p:nvSpPr>
            <p:spPr bwMode="auto">
              <a:xfrm>
                <a:off x="329" y="2126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7882" name="Group 10"/>
              <p:cNvGrpSpPr>
                <a:grpSpLocks/>
              </p:cNvGrpSpPr>
              <p:nvPr/>
            </p:nvGrpSpPr>
            <p:grpSpPr bwMode="auto">
              <a:xfrm>
                <a:off x="0" y="1969"/>
                <a:ext cx="357" cy="295"/>
                <a:chOff x="445" y="1968"/>
                <a:chExt cx="356" cy="295"/>
              </a:xfrm>
            </p:grpSpPr>
            <p:sp>
              <p:nvSpPr>
                <p:cNvPr id="20788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5" y="1968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078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29" y="2071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2</a:t>
                  </a:r>
                </a:p>
              </p:txBody>
            </p:sp>
          </p:grpSp>
        </p:grpSp>
        <p:grpSp>
          <p:nvGrpSpPr>
            <p:cNvPr id="207885" name="Group 13"/>
            <p:cNvGrpSpPr>
              <a:grpSpLocks/>
            </p:cNvGrpSpPr>
            <p:nvPr/>
          </p:nvGrpSpPr>
          <p:grpSpPr bwMode="auto">
            <a:xfrm>
              <a:off x="0" y="2425"/>
              <a:ext cx="725" cy="295"/>
              <a:chOff x="0" y="2425"/>
              <a:chExt cx="725" cy="295"/>
            </a:xfrm>
          </p:grpSpPr>
          <p:sp>
            <p:nvSpPr>
              <p:cNvPr id="207886" name="Line 14"/>
              <p:cNvSpPr>
                <a:spLocks noChangeShapeType="1"/>
              </p:cNvSpPr>
              <p:nvPr/>
            </p:nvSpPr>
            <p:spPr bwMode="auto">
              <a:xfrm>
                <a:off x="327" y="2587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7887" name="Group 15"/>
              <p:cNvGrpSpPr>
                <a:grpSpLocks/>
              </p:cNvGrpSpPr>
              <p:nvPr/>
            </p:nvGrpSpPr>
            <p:grpSpPr bwMode="auto">
              <a:xfrm>
                <a:off x="0" y="2425"/>
                <a:ext cx="357" cy="295"/>
                <a:chOff x="481" y="2460"/>
                <a:chExt cx="356" cy="294"/>
              </a:xfrm>
            </p:grpSpPr>
            <p:sp>
              <p:nvSpPr>
                <p:cNvPr id="2078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81" y="2460"/>
                  <a:ext cx="254" cy="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078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665" y="2563"/>
                  <a:ext cx="172" cy="1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1</a:t>
                  </a:r>
                </a:p>
              </p:txBody>
            </p:sp>
          </p:grpSp>
        </p:grpSp>
        <p:grpSp>
          <p:nvGrpSpPr>
            <p:cNvPr id="207890" name="Group 18"/>
            <p:cNvGrpSpPr>
              <a:grpSpLocks/>
            </p:cNvGrpSpPr>
            <p:nvPr/>
          </p:nvGrpSpPr>
          <p:grpSpPr bwMode="auto">
            <a:xfrm>
              <a:off x="0" y="2882"/>
              <a:ext cx="736" cy="295"/>
              <a:chOff x="0" y="2882"/>
              <a:chExt cx="736" cy="295"/>
            </a:xfrm>
          </p:grpSpPr>
          <p:sp>
            <p:nvSpPr>
              <p:cNvPr id="207891" name="Line 19"/>
              <p:cNvSpPr>
                <a:spLocks noChangeShapeType="1"/>
              </p:cNvSpPr>
              <p:nvPr/>
            </p:nvSpPr>
            <p:spPr bwMode="auto">
              <a:xfrm>
                <a:off x="338" y="3048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7892" name="Group 20"/>
              <p:cNvGrpSpPr>
                <a:grpSpLocks/>
              </p:cNvGrpSpPr>
              <p:nvPr/>
            </p:nvGrpSpPr>
            <p:grpSpPr bwMode="auto">
              <a:xfrm>
                <a:off x="0" y="2882"/>
                <a:ext cx="357" cy="295"/>
                <a:chOff x="409" y="2928"/>
                <a:chExt cx="356" cy="295"/>
              </a:xfrm>
            </p:grpSpPr>
            <p:sp>
              <p:nvSpPr>
                <p:cNvPr id="2078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9" y="2928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0789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93" y="3031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207895" name="Group 23"/>
            <p:cNvGrpSpPr>
              <a:grpSpLocks/>
            </p:cNvGrpSpPr>
            <p:nvPr/>
          </p:nvGrpSpPr>
          <p:grpSpPr bwMode="auto">
            <a:xfrm>
              <a:off x="24" y="1057"/>
              <a:ext cx="714" cy="295"/>
              <a:chOff x="24" y="1057"/>
              <a:chExt cx="714" cy="295"/>
            </a:xfrm>
          </p:grpSpPr>
          <p:sp>
            <p:nvSpPr>
              <p:cNvPr id="207896" name="Line 24"/>
              <p:cNvSpPr>
                <a:spLocks noChangeShapeType="1"/>
              </p:cNvSpPr>
              <p:nvPr/>
            </p:nvSpPr>
            <p:spPr bwMode="auto">
              <a:xfrm>
                <a:off x="340" y="1210"/>
                <a:ext cx="3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7897" name="Group 25"/>
              <p:cNvGrpSpPr>
                <a:grpSpLocks/>
              </p:cNvGrpSpPr>
              <p:nvPr/>
            </p:nvGrpSpPr>
            <p:grpSpPr bwMode="auto">
              <a:xfrm>
                <a:off x="24" y="1057"/>
                <a:ext cx="357" cy="295"/>
                <a:chOff x="457" y="1440"/>
                <a:chExt cx="356" cy="295"/>
              </a:xfrm>
            </p:grpSpPr>
            <p:sp>
              <p:nvSpPr>
                <p:cNvPr id="20789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57" y="1440"/>
                  <a:ext cx="2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0789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41" y="1543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4</a:t>
                  </a:r>
                </a:p>
              </p:txBody>
            </p:sp>
          </p:grpSp>
        </p:grpSp>
        <p:grpSp>
          <p:nvGrpSpPr>
            <p:cNvPr id="207900" name="Group 28"/>
            <p:cNvGrpSpPr>
              <a:grpSpLocks/>
            </p:cNvGrpSpPr>
            <p:nvPr/>
          </p:nvGrpSpPr>
          <p:grpSpPr bwMode="auto">
            <a:xfrm>
              <a:off x="733" y="816"/>
              <a:ext cx="4966" cy="3434"/>
              <a:chOff x="733" y="816"/>
              <a:chExt cx="4966" cy="3434"/>
            </a:xfrm>
          </p:grpSpPr>
          <p:sp>
            <p:nvSpPr>
              <p:cNvPr id="207901" name="Rectangle 29"/>
              <p:cNvSpPr>
                <a:spLocks noChangeArrowheads="1"/>
              </p:cNvSpPr>
              <p:nvPr/>
            </p:nvSpPr>
            <p:spPr bwMode="auto">
              <a:xfrm>
                <a:off x="3732" y="1019"/>
                <a:ext cx="587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0,31</a:t>
                </a:r>
              </a:p>
            </p:txBody>
          </p:sp>
          <p:sp>
            <p:nvSpPr>
              <p:cNvPr id="207902" name="Rectangle 30"/>
              <p:cNvSpPr>
                <a:spLocks noChangeArrowheads="1"/>
              </p:cNvSpPr>
              <p:nvPr/>
            </p:nvSpPr>
            <p:spPr bwMode="auto">
              <a:xfrm>
                <a:off x="1944" y="1007"/>
                <a:ext cx="587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0,0</a:t>
                </a:r>
              </a:p>
            </p:txBody>
          </p:sp>
          <p:sp>
            <p:nvSpPr>
              <p:cNvPr id="207903" name="Rectangle 31"/>
              <p:cNvSpPr>
                <a:spLocks noChangeArrowheads="1"/>
              </p:cNvSpPr>
              <p:nvPr/>
            </p:nvSpPr>
            <p:spPr bwMode="auto">
              <a:xfrm>
                <a:off x="1944" y="2200"/>
                <a:ext cx="587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31,0</a:t>
                </a:r>
              </a:p>
            </p:txBody>
          </p:sp>
          <p:sp>
            <p:nvSpPr>
              <p:cNvPr id="207904" name="Rectangle 32"/>
              <p:cNvSpPr>
                <a:spLocks noChangeArrowheads="1"/>
              </p:cNvSpPr>
              <p:nvPr/>
            </p:nvSpPr>
            <p:spPr bwMode="auto">
              <a:xfrm>
                <a:off x="1769" y="816"/>
                <a:ext cx="3077" cy="205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905" name="Freeform 33"/>
              <p:cNvSpPr>
                <a:spLocks/>
              </p:cNvSpPr>
              <p:nvPr/>
            </p:nvSpPr>
            <p:spPr bwMode="auto">
              <a:xfrm rot="10800000">
                <a:off x="2539" y="2368"/>
                <a:ext cx="334" cy="1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0" y="1"/>
                  </a:cxn>
                </a:cxnLst>
                <a:rect l="0" t="0" r="r" b="b"/>
                <a:pathLst>
                  <a:path w="333" h="1">
                    <a:moveTo>
                      <a:pt x="333" y="0"/>
                    </a:moveTo>
                    <a:lnTo>
                      <a:pt x="0" y="1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06" name="Rectangle 34"/>
              <p:cNvSpPr>
                <a:spLocks noChangeArrowheads="1"/>
              </p:cNvSpPr>
              <p:nvPr/>
            </p:nvSpPr>
            <p:spPr bwMode="auto">
              <a:xfrm>
                <a:off x="3732" y="2200"/>
                <a:ext cx="587" cy="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31,31</a:t>
                </a:r>
              </a:p>
            </p:txBody>
          </p:sp>
          <p:sp>
            <p:nvSpPr>
              <p:cNvPr id="207907" name="Rectangle 35"/>
              <p:cNvSpPr>
                <a:spLocks noChangeArrowheads="1"/>
              </p:cNvSpPr>
              <p:nvPr/>
            </p:nvSpPr>
            <p:spPr bwMode="auto">
              <a:xfrm rot="5400000">
                <a:off x="2868" y="2293"/>
                <a:ext cx="384" cy="29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908" name="Text Box 36"/>
              <p:cNvSpPr txBox="1">
                <a:spLocks noChangeArrowheads="1"/>
              </p:cNvSpPr>
              <p:nvPr/>
            </p:nvSpPr>
            <p:spPr bwMode="auto">
              <a:xfrm>
                <a:off x="1836" y="3559"/>
                <a:ext cx="190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          </a:t>
                </a:r>
                <a:r>
                  <a:rPr lang="en-US" altLang="zh-CN" sz="2400">
                    <a:latin typeface="Times New Roman" pitchFamily="18" charset="0"/>
                  </a:rPr>
                  <a:t>Y </a:t>
                </a:r>
                <a:r>
                  <a:rPr lang="zh-CN" altLang="en-US" sz="2400">
                    <a:latin typeface="Times New Roman" pitchFamily="18" charset="0"/>
                  </a:rPr>
                  <a:t>地址译码器</a:t>
                </a:r>
              </a:p>
            </p:txBody>
          </p:sp>
          <p:sp>
            <p:nvSpPr>
              <p:cNvPr id="207909" name="Rectangle 37"/>
              <p:cNvSpPr>
                <a:spLocks noChangeArrowheads="1"/>
              </p:cNvSpPr>
              <p:nvPr/>
            </p:nvSpPr>
            <p:spPr bwMode="auto">
              <a:xfrm>
                <a:off x="733" y="1036"/>
                <a:ext cx="385" cy="22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910" name="Text Box 38"/>
              <p:cNvSpPr txBox="1">
                <a:spLocks noChangeArrowheads="1"/>
              </p:cNvSpPr>
              <p:nvPr/>
            </p:nvSpPr>
            <p:spPr bwMode="auto">
              <a:xfrm>
                <a:off x="768" y="1394"/>
                <a:ext cx="309" cy="1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latin typeface="Times New Roman" pitchFamily="18" charset="0"/>
                  </a:rPr>
                  <a:t>  </a:t>
                </a:r>
                <a:r>
                  <a:rPr lang="en-US" altLang="zh-CN" sz="2400">
                    <a:latin typeface="Times New Roman" pitchFamily="18" charset="0"/>
                  </a:rPr>
                  <a:t>X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地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址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译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码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器</a:t>
                </a:r>
              </a:p>
            </p:txBody>
          </p:sp>
          <p:sp>
            <p:nvSpPr>
              <p:cNvPr id="207911" name="Freeform 39"/>
              <p:cNvSpPr>
                <a:spLocks/>
              </p:cNvSpPr>
              <p:nvPr/>
            </p:nvSpPr>
            <p:spPr bwMode="auto">
              <a:xfrm>
                <a:off x="1125" y="1347"/>
                <a:ext cx="2907" cy="237"/>
              </a:xfrm>
              <a:custGeom>
                <a:avLst/>
                <a:gdLst/>
                <a:ahLst/>
                <a:cxnLst>
                  <a:cxn ang="0">
                    <a:pos x="0" y="237"/>
                  </a:cxn>
                  <a:cxn ang="0">
                    <a:pos x="2904" y="237"/>
                  </a:cxn>
                  <a:cxn ang="0">
                    <a:pos x="2907" y="0"/>
                  </a:cxn>
                </a:cxnLst>
                <a:rect l="0" t="0" r="r" b="b"/>
                <a:pathLst>
                  <a:path w="2907" h="237">
                    <a:moveTo>
                      <a:pt x="0" y="237"/>
                    </a:moveTo>
                    <a:lnTo>
                      <a:pt x="2904" y="237"/>
                    </a:lnTo>
                    <a:lnTo>
                      <a:pt x="2907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12" name="Freeform 40"/>
              <p:cNvSpPr>
                <a:spLocks/>
              </p:cNvSpPr>
              <p:nvPr/>
            </p:nvSpPr>
            <p:spPr bwMode="auto">
              <a:xfrm>
                <a:off x="2229" y="1344"/>
                <a:ext cx="1" cy="2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3"/>
                  </a:cxn>
                </a:cxnLst>
                <a:rect l="0" t="0" r="r" b="b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13" name="Freeform 41"/>
              <p:cNvSpPr>
                <a:spLocks/>
              </p:cNvSpPr>
              <p:nvPr/>
            </p:nvSpPr>
            <p:spPr bwMode="auto">
              <a:xfrm>
                <a:off x="1129" y="2531"/>
                <a:ext cx="2963" cy="256"/>
              </a:xfrm>
              <a:custGeom>
                <a:avLst/>
                <a:gdLst/>
                <a:ahLst/>
                <a:cxnLst>
                  <a:cxn ang="0">
                    <a:pos x="0" y="243"/>
                  </a:cxn>
                  <a:cxn ang="0">
                    <a:pos x="2406" y="243"/>
                  </a:cxn>
                  <a:cxn ang="0">
                    <a:pos x="2406" y="0"/>
                  </a:cxn>
                </a:cxnLst>
                <a:rect l="0" t="0" r="r" b="b"/>
                <a:pathLst>
                  <a:path w="2406" h="243">
                    <a:moveTo>
                      <a:pt x="0" y="243"/>
                    </a:moveTo>
                    <a:lnTo>
                      <a:pt x="2406" y="243"/>
                    </a:lnTo>
                    <a:lnTo>
                      <a:pt x="2406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14" name="Freeform 42"/>
              <p:cNvSpPr>
                <a:spLocks/>
              </p:cNvSpPr>
              <p:nvPr/>
            </p:nvSpPr>
            <p:spPr bwMode="auto">
              <a:xfrm>
                <a:off x="2248" y="2545"/>
                <a:ext cx="1" cy="2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39"/>
                  </a:cxn>
                </a:cxnLst>
                <a:rect l="0" t="0" r="r" b="b"/>
                <a:pathLst>
                  <a:path w="1" h="239">
                    <a:moveTo>
                      <a:pt x="0" y="0"/>
                    </a:moveTo>
                    <a:lnTo>
                      <a:pt x="0" y="239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15" name="Freeform 43"/>
              <p:cNvSpPr>
                <a:spLocks/>
              </p:cNvSpPr>
              <p:nvPr/>
            </p:nvSpPr>
            <p:spPr bwMode="auto">
              <a:xfrm>
                <a:off x="2132" y="3941"/>
                <a:ext cx="1" cy="2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5"/>
                  </a:cxn>
                </a:cxnLst>
                <a:rect l="0" t="0" r="r" b="b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16" name="Freeform 44"/>
              <p:cNvSpPr>
                <a:spLocks/>
              </p:cNvSpPr>
              <p:nvPr/>
            </p:nvSpPr>
            <p:spPr bwMode="auto">
              <a:xfrm>
                <a:off x="4088" y="3941"/>
                <a:ext cx="1" cy="2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5"/>
                  </a:cxn>
                </a:cxnLst>
                <a:rect l="0" t="0" r="r" b="b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17" name="Text Box 45"/>
              <p:cNvSpPr txBox="1">
                <a:spLocks noChangeArrowheads="1"/>
              </p:cNvSpPr>
              <p:nvPr/>
            </p:nvSpPr>
            <p:spPr bwMode="auto">
              <a:xfrm>
                <a:off x="2461" y="1564"/>
                <a:ext cx="1068" cy="5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       </a:t>
                </a:r>
                <a:r>
                  <a:rPr lang="zh-CN" altLang="en-US" sz="2000">
                    <a:latin typeface="Times New Roman" pitchFamily="18" charset="0"/>
                  </a:rPr>
                  <a:t>32×32  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          矩阵</a:t>
                </a:r>
              </a:p>
            </p:txBody>
          </p:sp>
          <p:sp>
            <p:nvSpPr>
              <p:cNvPr id="207918" name="Text Box 46"/>
              <p:cNvSpPr txBox="1">
                <a:spLocks noChangeArrowheads="1"/>
              </p:cNvSpPr>
              <p:nvPr/>
            </p:nvSpPr>
            <p:spPr bwMode="auto">
              <a:xfrm rot="5400000">
                <a:off x="2137" y="1692"/>
                <a:ext cx="3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07919" name="Text Box 47"/>
              <p:cNvSpPr txBox="1">
                <a:spLocks noChangeArrowheads="1"/>
              </p:cNvSpPr>
              <p:nvPr/>
            </p:nvSpPr>
            <p:spPr bwMode="auto">
              <a:xfrm rot="5400000">
                <a:off x="3928" y="1704"/>
                <a:ext cx="37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grpSp>
            <p:nvGrpSpPr>
              <p:cNvPr id="207920" name="Group 48"/>
              <p:cNvGrpSpPr>
                <a:grpSpLocks/>
              </p:cNvGrpSpPr>
              <p:nvPr/>
            </p:nvGrpSpPr>
            <p:grpSpPr bwMode="auto">
              <a:xfrm>
                <a:off x="1808" y="3939"/>
                <a:ext cx="356" cy="311"/>
                <a:chOff x="1808" y="3939"/>
                <a:chExt cx="356" cy="311"/>
              </a:xfrm>
            </p:grpSpPr>
            <p:sp>
              <p:nvSpPr>
                <p:cNvPr id="20792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808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0792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992" y="4058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9</a:t>
                  </a:r>
                </a:p>
              </p:txBody>
            </p:sp>
          </p:grpSp>
          <p:grpSp>
            <p:nvGrpSpPr>
              <p:cNvPr id="207923" name="Group 51"/>
              <p:cNvGrpSpPr>
                <a:grpSpLocks/>
              </p:cNvGrpSpPr>
              <p:nvPr/>
            </p:nvGrpSpPr>
            <p:grpSpPr bwMode="auto">
              <a:xfrm>
                <a:off x="2031" y="2949"/>
                <a:ext cx="48" cy="243"/>
                <a:chOff x="2031" y="2949"/>
                <a:chExt cx="48" cy="243"/>
              </a:xfrm>
            </p:grpSpPr>
            <p:sp>
              <p:nvSpPr>
                <p:cNvPr id="207924" name="Line 52"/>
                <p:cNvSpPr>
                  <a:spLocks noChangeShapeType="1"/>
                </p:cNvSpPr>
                <p:nvPr/>
              </p:nvSpPr>
              <p:spPr bwMode="auto">
                <a:xfrm rot="16200000">
                  <a:off x="1909" y="3071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925" name="Line 53"/>
                <p:cNvSpPr>
                  <a:spLocks noChangeShapeType="1"/>
                </p:cNvSpPr>
                <p:nvPr/>
              </p:nvSpPr>
              <p:spPr bwMode="auto">
                <a:xfrm rot="16200000">
                  <a:off x="2005" y="3074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926" name="Group 54"/>
              <p:cNvGrpSpPr>
                <a:grpSpLocks/>
              </p:cNvGrpSpPr>
              <p:nvPr/>
            </p:nvGrpSpPr>
            <p:grpSpPr bwMode="auto">
              <a:xfrm>
                <a:off x="2416" y="2949"/>
                <a:ext cx="49" cy="243"/>
                <a:chOff x="2416" y="2949"/>
                <a:chExt cx="49" cy="243"/>
              </a:xfrm>
            </p:grpSpPr>
            <p:sp>
              <p:nvSpPr>
                <p:cNvPr id="207927" name="Line 55"/>
                <p:cNvSpPr>
                  <a:spLocks noChangeShapeType="1"/>
                </p:cNvSpPr>
                <p:nvPr/>
              </p:nvSpPr>
              <p:spPr bwMode="auto">
                <a:xfrm rot="5400000">
                  <a:off x="2343" y="3071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928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2342" y="3068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929" name="Group 57"/>
              <p:cNvGrpSpPr>
                <a:grpSpLocks/>
              </p:cNvGrpSpPr>
              <p:nvPr/>
            </p:nvGrpSpPr>
            <p:grpSpPr bwMode="auto">
              <a:xfrm>
                <a:off x="3832" y="2961"/>
                <a:ext cx="48" cy="243"/>
                <a:chOff x="3832" y="2961"/>
                <a:chExt cx="48" cy="243"/>
              </a:xfrm>
            </p:grpSpPr>
            <p:sp>
              <p:nvSpPr>
                <p:cNvPr id="207930" name="Line 58"/>
                <p:cNvSpPr>
                  <a:spLocks noChangeShapeType="1"/>
                </p:cNvSpPr>
                <p:nvPr/>
              </p:nvSpPr>
              <p:spPr bwMode="auto">
                <a:xfrm rot="16200000">
                  <a:off x="3710" y="3083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931" name="Line 59"/>
                <p:cNvSpPr>
                  <a:spLocks noChangeShapeType="1"/>
                </p:cNvSpPr>
                <p:nvPr/>
              </p:nvSpPr>
              <p:spPr bwMode="auto">
                <a:xfrm rot="16200000">
                  <a:off x="3806" y="3086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7932" name="Group 60"/>
              <p:cNvGrpSpPr>
                <a:grpSpLocks/>
              </p:cNvGrpSpPr>
              <p:nvPr/>
            </p:nvGrpSpPr>
            <p:grpSpPr bwMode="auto">
              <a:xfrm>
                <a:off x="4217" y="2961"/>
                <a:ext cx="48" cy="243"/>
                <a:chOff x="4217" y="2961"/>
                <a:chExt cx="48" cy="243"/>
              </a:xfrm>
            </p:grpSpPr>
            <p:sp>
              <p:nvSpPr>
                <p:cNvPr id="207933" name="Line 61"/>
                <p:cNvSpPr>
                  <a:spLocks noChangeShapeType="1"/>
                </p:cNvSpPr>
                <p:nvPr/>
              </p:nvSpPr>
              <p:spPr bwMode="auto">
                <a:xfrm rot="5400000">
                  <a:off x="4143" y="3083"/>
                  <a:ext cx="24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7934" name="Line 62"/>
                <p:cNvSpPr>
                  <a:spLocks noChangeShapeType="1"/>
                </p:cNvSpPr>
                <p:nvPr/>
              </p:nvSpPr>
              <p:spPr bwMode="auto">
                <a:xfrm rot="5400000">
                  <a:off x="4143" y="3080"/>
                  <a:ext cx="14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7935" name="Rectangle 63"/>
              <p:cNvSpPr>
                <a:spLocks noChangeArrowheads="1"/>
              </p:cNvSpPr>
              <p:nvPr/>
            </p:nvSpPr>
            <p:spPr bwMode="auto">
              <a:xfrm>
                <a:off x="4834" y="3088"/>
                <a:ext cx="589" cy="3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I/O</a:t>
                </a:r>
              </a:p>
            </p:txBody>
          </p:sp>
          <p:sp>
            <p:nvSpPr>
              <p:cNvPr id="207936" name="Freeform 64"/>
              <p:cNvSpPr>
                <a:spLocks/>
              </p:cNvSpPr>
              <p:nvPr/>
            </p:nvSpPr>
            <p:spPr bwMode="auto">
              <a:xfrm>
                <a:off x="2465" y="3120"/>
                <a:ext cx="2366" cy="1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16" y="0"/>
                  </a:cxn>
                  <a:cxn ang="0">
                    <a:pos x="417" y="168"/>
                  </a:cxn>
                  <a:cxn ang="0">
                    <a:pos x="2361" y="167"/>
                  </a:cxn>
                </a:cxnLst>
                <a:rect l="0" t="0" r="r" b="b"/>
                <a:pathLst>
                  <a:path w="2361" h="168">
                    <a:moveTo>
                      <a:pt x="0" y="0"/>
                    </a:moveTo>
                    <a:lnTo>
                      <a:pt x="416" y="0"/>
                    </a:lnTo>
                    <a:lnTo>
                      <a:pt x="417" y="168"/>
                    </a:lnTo>
                    <a:lnTo>
                      <a:pt x="2361" y="167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37" name="Freeform 65"/>
              <p:cNvSpPr>
                <a:spLocks/>
              </p:cNvSpPr>
              <p:nvPr/>
            </p:nvSpPr>
            <p:spPr bwMode="auto">
              <a:xfrm>
                <a:off x="1625" y="3123"/>
                <a:ext cx="3207" cy="284"/>
              </a:xfrm>
              <a:custGeom>
                <a:avLst/>
                <a:gdLst/>
                <a:ahLst/>
                <a:cxnLst>
                  <a:cxn ang="0">
                    <a:pos x="403" y="0"/>
                  </a:cxn>
                  <a:cxn ang="0">
                    <a:pos x="0" y="0"/>
                  </a:cxn>
                  <a:cxn ang="0">
                    <a:pos x="1" y="284"/>
                  </a:cxn>
                  <a:cxn ang="0">
                    <a:pos x="3200" y="284"/>
                  </a:cxn>
                </a:cxnLst>
                <a:rect l="0" t="0" r="r" b="b"/>
                <a:pathLst>
                  <a:path w="3200" h="284">
                    <a:moveTo>
                      <a:pt x="403" y="0"/>
                    </a:moveTo>
                    <a:lnTo>
                      <a:pt x="0" y="0"/>
                    </a:lnTo>
                    <a:lnTo>
                      <a:pt x="1" y="284"/>
                    </a:lnTo>
                    <a:lnTo>
                      <a:pt x="3200" y="2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38" name="Freeform 66"/>
              <p:cNvSpPr>
                <a:spLocks/>
              </p:cNvSpPr>
              <p:nvPr/>
            </p:nvSpPr>
            <p:spPr bwMode="auto">
              <a:xfrm>
                <a:off x="1584" y="1172"/>
                <a:ext cx="445" cy="1852"/>
              </a:xfrm>
              <a:custGeom>
                <a:avLst/>
                <a:gdLst/>
                <a:ahLst/>
                <a:cxnLst>
                  <a:cxn ang="0">
                    <a:pos x="445" y="1852"/>
                  </a:cxn>
                  <a:cxn ang="0">
                    <a:pos x="1" y="1852"/>
                  </a:cxn>
                  <a:cxn ang="0">
                    <a:pos x="0" y="0"/>
                  </a:cxn>
                  <a:cxn ang="0">
                    <a:pos x="357" y="1"/>
                  </a:cxn>
                </a:cxnLst>
                <a:rect l="0" t="0" r="r" b="b"/>
                <a:pathLst>
                  <a:path w="445" h="1852">
                    <a:moveTo>
                      <a:pt x="445" y="1852"/>
                    </a:moveTo>
                    <a:lnTo>
                      <a:pt x="1" y="1852"/>
                    </a:lnTo>
                    <a:lnTo>
                      <a:pt x="0" y="0"/>
                    </a:lnTo>
                    <a:lnTo>
                      <a:pt x="357" y="1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39" name="Freeform 67"/>
              <p:cNvSpPr>
                <a:spLocks/>
              </p:cNvSpPr>
              <p:nvPr/>
            </p:nvSpPr>
            <p:spPr bwMode="auto">
              <a:xfrm>
                <a:off x="2465" y="1178"/>
                <a:ext cx="417" cy="1849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414" y="0"/>
                  </a:cxn>
                  <a:cxn ang="0">
                    <a:pos x="416" y="1847"/>
                  </a:cxn>
                  <a:cxn ang="0">
                    <a:pos x="0" y="1848"/>
                  </a:cxn>
                </a:cxnLst>
                <a:rect l="0" t="0" r="r" b="b"/>
                <a:pathLst>
                  <a:path w="416" h="1848">
                    <a:moveTo>
                      <a:pt x="66" y="0"/>
                    </a:moveTo>
                    <a:lnTo>
                      <a:pt x="414" y="0"/>
                    </a:lnTo>
                    <a:lnTo>
                      <a:pt x="416" y="1847"/>
                    </a:lnTo>
                    <a:lnTo>
                      <a:pt x="0" y="1848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40" name="Freeform 68"/>
              <p:cNvSpPr>
                <a:spLocks/>
              </p:cNvSpPr>
              <p:nvPr/>
            </p:nvSpPr>
            <p:spPr bwMode="auto">
              <a:xfrm>
                <a:off x="2081" y="3073"/>
                <a:ext cx="32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9" y="1"/>
                  </a:cxn>
                </a:cxnLst>
                <a:rect l="0" t="0" r="r" b="b"/>
                <a:pathLst>
                  <a:path w="329" h="1">
                    <a:moveTo>
                      <a:pt x="0" y="0"/>
                    </a:moveTo>
                    <a:lnTo>
                      <a:pt x="329" y="1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41" name="Freeform 69"/>
              <p:cNvSpPr>
                <a:spLocks/>
              </p:cNvSpPr>
              <p:nvPr/>
            </p:nvSpPr>
            <p:spPr bwMode="auto">
              <a:xfrm>
                <a:off x="4263" y="1172"/>
                <a:ext cx="412" cy="1855"/>
              </a:xfrm>
              <a:custGeom>
                <a:avLst/>
                <a:gdLst/>
                <a:ahLst/>
                <a:cxnLst>
                  <a:cxn ang="0">
                    <a:pos x="63" y="3"/>
                  </a:cxn>
                  <a:cxn ang="0">
                    <a:pos x="412" y="0"/>
                  </a:cxn>
                  <a:cxn ang="0">
                    <a:pos x="411" y="1852"/>
                  </a:cxn>
                  <a:cxn ang="0">
                    <a:pos x="0" y="1855"/>
                  </a:cxn>
                </a:cxnLst>
                <a:rect l="0" t="0" r="r" b="b"/>
                <a:pathLst>
                  <a:path w="412" h="1855">
                    <a:moveTo>
                      <a:pt x="63" y="3"/>
                    </a:moveTo>
                    <a:lnTo>
                      <a:pt x="412" y="0"/>
                    </a:lnTo>
                    <a:lnTo>
                      <a:pt x="411" y="1852"/>
                    </a:lnTo>
                    <a:lnTo>
                      <a:pt x="0" y="1855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42" name="Freeform 70"/>
              <p:cNvSpPr>
                <a:spLocks/>
              </p:cNvSpPr>
              <p:nvPr/>
            </p:nvSpPr>
            <p:spPr bwMode="auto">
              <a:xfrm>
                <a:off x="3406" y="1172"/>
                <a:ext cx="415" cy="1852"/>
              </a:xfrm>
              <a:custGeom>
                <a:avLst/>
                <a:gdLst/>
                <a:ahLst/>
                <a:cxnLst>
                  <a:cxn ang="0">
                    <a:pos x="414" y="1851"/>
                  </a:cxn>
                  <a:cxn ang="0">
                    <a:pos x="3" y="1851"/>
                  </a:cxn>
                  <a:cxn ang="0">
                    <a:pos x="0" y="3"/>
                  </a:cxn>
                  <a:cxn ang="0">
                    <a:pos x="318" y="0"/>
                  </a:cxn>
                </a:cxnLst>
                <a:rect l="0" t="0" r="r" b="b"/>
                <a:pathLst>
                  <a:path w="414" h="1851">
                    <a:moveTo>
                      <a:pt x="414" y="1851"/>
                    </a:moveTo>
                    <a:lnTo>
                      <a:pt x="3" y="1851"/>
                    </a:lnTo>
                    <a:lnTo>
                      <a:pt x="0" y="3"/>
                    </a:lnTo>
                    <a:lnTo>
                      <a:pt x="318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43" name="Freeform 71"/>
              <p:cNvSpPr>
                <a:spLocks/>
              </p:cNvSpPr>
              <p:nvPr/>
            </p:nvSpPr>
            <p:spPr bwMode="auto">
              <a:xfrm>
                <a:off x="2253" y="3069"/>
                <a:ext cx="3" cy="48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489"/>
                  </a:cxn>
                </a:cxnLst>
                <a:rect l="0" t="0" r="r" b="b"/>
                <a:pathLst>
                  <a:path w="3" h="489">
                    <a:moveTo>
                      <a:pt x="3" y="0"/>
                    </a:moveTo>
                    <a:lnTo>
                      <a:pt x="0" y="489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44" name="Freeform 72"/>
              <p:cNvSpPr>
                <a:spLocks/>
              </p:cNvSpPr>
              <p:nvPr/>
            </p:nvSpPr>
            <p:spPr bwMode="auto">
              <a:xfrm>
                <a:off x="4043" y="3071"/>
                <a:ext cx="2" cy="4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90"/>
                  </a:cxn>
                </a:cxnLst>
                <a:rect l="0" t="0" r="r" b="b"/>
                <a:pathLst>
                  <a:path w="2" h="490">
                    <a:moveTo>
                      <a:pt x="0" y="0"/>
                    </a:moveTo>
                    <a:lnTo>
                      <a:pt x="2" y="49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oval" w="sm" len="sm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45" name="Freeform 73"/>
              <p:cNvSpPr>
                <a:spLocks/>
              </p:cNvSpPr>
              <p:nvPr/>
            </p:nvSpPr>
            <p:spPr bwMode="auto">
              <a:xfrm>
                <a:off x="3885" y="3073"/>
                <a:ext cx="33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9" y="1"/>
                  </a:cxn>
                </a:cxnLst>
                <a:rect l="0" t="0" r="r" b="b"/>
                <a:pathLst>
                  <a:path w="329" h="1">
                    <a:moveTo>
                      <a:pt x="0" y="0"/>
                    </a:moveTo>
                    <a:lnTo>
                      <a:pt x="329" y="1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46" name="Freeform 74"/>
              <p:cNvSpPr>
                <a:spLocks/>
              </p:cNvSpPr>
              <p:nvPr/>
            </p:nvSpPr>
            <p:spPr bwMode="auto">
              <a:xfrm>
                <a:off x="3395" y="3125"/>
                <a:ext cx="430" cy="283"/>
              </a:xfrm>
              <a:custGeom>
                <a:avLst/>
                <a:gdLst/>
                <a:ahLst/>
                <a:cxnLst>
                  <a:cxn ang="0">
                    <a:pos x="430" y="0"/>
                  </a:cxn>
                  <a:cxn ang="0">
                    <a:pos x="0" y="0"/>
                  </a:cxn>
                  <a:cxn ang="0">
                    <a:pos x="4" y="283"/>
                  </a:cxn>
                </a:cxnLst>
                <a:rect l="0" t="0" r="r" b="b"/>
                <a:pathLst>
                  <a:path w="430" h="283">
                    <a:moveTo>
                      <a:pt x="430" y="0"/>
                    </a:moveTo>
                    <a:lnTo>
                      <a:pt x="0" y="0"/>
                    </a:lnTo>
                    <a:lnTo>
                      <a:pt x="4" y="283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47" name="Freeform 75"/>
              <p:cNvSpPr>
                <a:spLocks/>
              </p:cNvSpPr>
              <p:nvPr/>
            </p:nvSpPr>
            <p:spPr bwMode="auto">
              <a:xfrm>
                <a:off x="4266" y="3122"/>
                <a:ext cx="418" cy="16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17" y="0"/>
                  </a:cxn>
                  <a:cxn ang="0">
                    <a:pos x="417" y="163"/>
                  </a:cxn>
                </a:cxnLst>
                <a:rect l="0" t="0" r="r" b="b"/>
                <a:pathLst>
                  <a:path w="417" h="163">
                    <a:moveTo>
                      <a:pt x="0" y="1"/>
                    </a:moveTo>
                    <a:lnTo>
                      <a:pt x="417" y="0"/>
                    </a:lnTo>
                    <a:lnTo>
                      <a:pt x="417" y="163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48" name="Freeform 76"/>
              <p:cNvSpPr>
                <a:spLocks/>
              </p:cNvSpPr>
              <p:nvPr/>
            </p:nvSpPr>
            <p:spPr bwMode="auto">
              <a:xfrm>
                <a:off x="2621" y="3941"/>
                <a:ext cx="1" cy="2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5"/>
                  </a:cxn>
                </a:cxnLst>
                <a:rect l="0" t="0" r="r" b="b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49" name="Freeform 77"/>
              <p:cNvSpPr>
                <a:spLocks/>
              </p:cNvSpPr>
              <p:nvPr/>
            </p:nvSpPr>
            <p:spPr bwMode="auto">
              <a:xfrm>
                <a:off x="3110" y="3941"/>
                <a:ext cx="1" cy="2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5"/>
                  </a:cxn>
                </a:cxnLst>
                <a:rect l="0" t="0" r="r" b="b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50" name="Freeform 78"/>
              <p:cNvSpPr>
                <a:spLocks/>
              </p:cNvSpPr>
              <p:nvPr/>
            </p:nvSpPr>
            <p:spPr bwMode="auto">
              <a:xfrm>
                <a:off x="3599" y="3941"/>
                <a:ext cx="1" cy="2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5"/>
                  </a:cxn>
                </a:cxnLst>
                <a:rect l="0" t="0" r="r" b="b"/>
                <a:pathLst>
                  <a:path w="1" h="295">
                    <a:moveTo>
                      <a:pt x="0" y="0"/>
                    </a:moveTo>
                    <a:lnTo>
                      <a:pt x="0" y="295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7951" name="Group 79"/>
              <p:cNvGrpSpPr>
                <a:grpSpLocks/>
              </p:cNvGrpSpPr>
              <p:nvPr/>
            </p:nvGrpSpPr>
            <p:grpSpPr bwMode="auto">
              <a:xfrm>
                <a:off x="2289" y="3939"/>
                <a:ext cx="356" cy="311"/>
                <a:chOff x="2289" y="3939"/>
                <a:chExt cx="356" cy="311"/>
              </a:xfrm>
            </p:grpSpPr>
            <p:sp>
              <p:nvSpPr>
                <p:cNvPr id="20795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289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0795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473" y="4058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8</a:t>
                  </a:r>
                </a:p>
              </p:txBody>
            </p:sp>
          </p:grpSp>
          <p:grpSp>
            <p:nvGrpSpPr>
              <p:cNvPr id="207954" name="Group 82"/>
              <p:cNvGrpSpPr>
                <a:grpSpLocks/>
              </p:cNvGrpSpPr>
              <p:nvPr/>
            </p:nvGrpSpPr>
            <p:grpSpPr bwMode="auto">
              <a:xfrm>
                <a:off x="2782" y="3939"/>
                <a:ext cx="356" cy="311"/>
                <a:chOff x="2782" y="3939"/>
                <a:chExt cx="356" cy="311"/>
              </a:xfrm>
            </p:grpSpPr>
            <p:sp>
              <p:nvSpPr>
                <p:cNvPr id="20795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782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07956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966" y="4058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207957" name="Group 85"/>
              <p:cNvGrpSpPr>
                <a:grpSpLocks/>
              </p:cNvGrpSpPr>
              <p:nvPr/>
            </p:nvGrpSpPr>
            <p:grpSpPr bwMode="auto">
              <a:xfrm>
                <a:off x="3757" y="3939"/>
                <a:ext cx="355" cy="311"/>
                <a:chOff x="3757" y="3939"/>
                <a:chExt cx="355" cy="311"/>
              </a:xfrm>
            </p:grpSpPr>
            <p:sp>
              <p:nvSpPr>
                <p:cNvPr id="20795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757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07959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3940" y="4058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207960" name="Group 88"/>
              <p:cNvGrpSpPr>
                <a:grpSpLocks/>
              </p:cNvGrpSpPr>
              <p:nvPr/>
            </p:nvGrpSpPr>
            <p:grpSpPr bwMode="auto">
              <a:xfrm>
                <a:off x="3275" y="3939"/>
                <a:ext cx="344" cy="303"/>
                <a:chOff x="3275" y="3939"/>
                <a:chExt cx="344" cy="303"/>
              </a:xfrm>
            </p:grpSpPr>
            <p:sp>
              <p:nvSpPr>
                <p:cNvPr id="20796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447" y="4050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20796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275" y="3939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A</a:t>
                  </a:r>
                </a:p>
              </p:txBody>
            </p:sp>
          </p:grpSp>
          <p:grpSp>
            <p:nvGrpSpPr>
              <p:cNvPr id="207963" name="Group 91"/>
              <p:cNvGrpSpPr>
                <a:grpSpLocks/>
              </p:cNvGrpSpPr>
              <p:nvPr/>
            </p:nvGrpSpPr>
            <p:grpSpPr bwMode="auto">
              <a:xfrm>
                <a:off x="2025" y="3531"/>
                <a:ext cx="307" cy="311"/>
                <a:chOff x="2025" y="3531"/>
                <a:chExt cx="307" cy="311"/>
              </a:xfrm>
            </p:grpSpPr>
            <p:sp>
              <p:nvSpPr>
                <p:cNvPr id="20796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025" y="3531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207965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160" y="3650"/>
                  <a:ext cx="1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207966" name="Group 94"/>
              <p:cNvGrpSpPr>
                <a:grpSpLocks/>
              </p:cNvGrpSpPr>
              <p:nvPr/>
            </p:nvGrpSpPr>
            <p:grpSpPr bwMode="auto">
              <a:xfrm>
                <a:off x="3853" y="3531"/>
                <a:ext cx="359" cy="311"/>
                <a:chOff x="3853" y="3531"/>
                <a:chExt cx="359" cy="311"/>
              </a:xfrm>
            </p:grpSpPr>
            <p:sp>
              <p:nvSpPr>
                <p:cNvPr id="207967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853" y="3531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207968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984" y="3650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31</a:t>
                  </a:r>
                </a:p>
              </p:txBody>
            </p:sp>
          </p:grpSp>
          <p:grpSp>
            <p:nvGrpSpPr>
              <p:cNvPr id="207969" name="Group 97"/>
              <p:cNvGrpSpPr>
                <a:grpSpLocks/>
              </p:cNvGrpSpPr>
              <p:nvPr/>
            </p:nvGrpSpPr>
            <p:grpSpPr bwMode="auto">
              <a:xfrm>
                <a:off x="1203" y="1296"/>
                <a:ext cx="365" cy="299"/>
                <a:chOff x="1203" y="1296"/>
                <a:chExt cx="365" cy="299"/>
              </a:xfrm>
            </p:grpSpPr>
            <p:sp>
              <p:nvSpPr>
                <p:cNvPr id="207970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203" y="129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207971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388" y="1383"/>
                  <a:ext cx="18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207972" name="Group 100"/>
              <p:cNvGrpSpPr>
                <a:grpSpLocks/>
              </p:cNvGrpSpPr>
              <p:nvPr/>
            </p:nvGrpSpPr>
            <p:grpSpPr bwMode="auto">
              <a:xfrm>
                <a:off x="1203" y="2496"/>
                <a:ext cx="412" cy="295"/>
                <a:chOff x="1203" y="2496"/>
                <a:chExt cx="412" cy="295"/>
              </a:xfrm>
            </p:grpSpPr>
            <p:sp>
              <p:nvSpPr>
                <p:cNvPr id="20797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203" y="249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207974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387" y="2599"/>
                  <a:ext cx="2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1400">
                      <a:latin typeface="Times New Roman" pitchFamily="18" charset="0"/>
                    </a:rPr>
                    <a:t>31</a:t>
                  </a:r>
                </a:p>
              </p:txBody>
            </p:sp>
          </p:grpSp>
          <p:sp>
            <p:nvSpPr>
              <p:cNvPr id="207975" name="Text Box 103"/>
              <p:cNvSpPr txBox="1">
                <a:spLocks noChangeArrowheads="1"/>
              </p:cNvSpPr>
              <p:nvPr/>
            </p:nvSpPr>
            <p:spPr bwMode="auto">
              <a:xfrm>
                <a:off x="1388" y="1392"/>
                <a:ext cx="11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sz="1400">
                  <a:latin typeface="Times New Roman" pitchFamily="18" charset="0"/>
                </a:endParaRPr>
              </a:p>
            </p:txBody>
          </p:sp>
          <p:sp>
            <p:nvSpPr>
              <p:cNvPr id="207976" name="Text Box 104"/>
              <p:cNvSpPr txBox="1">
                <a:spLocks noChangeArrowheads="1"/>
              </p:cNvSpPr>
              <p:nvPr/>
            </p:nvSpPr>
            <p:spPr bwMode="auto">
              <a:xfrm>
                <a:off x="5444" y="2992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07977" name="Freeform 105"/>
              <p:cNvSpPr>
                <a:spLocks/>
              </p:cNvSpPr>
              <p:nvPr/>
            </p:nvSpPr>
            <p:spPr bwMode="auto">
              <a:xfrm>
                <a:off x="1581" y="2367"/>
                <a:ext cx="365" cy="1"/>
              </a:xfrm>
              <a:custGeom>
                <a:avLst/>
                <a:gdLst/>
                <a:ahLst/>
                <a:cxnLst>
                  <a:cxn ang="0">
                    <a:pos x="365" y="1"/>
                  </a:cxn>
                  <a:cxn ang="0">
                    <a:pos x="0" y="0"/>
                  </a:cxn>
                </a:cxnLst>
                <a:rect l="0" t="0" r="r" b="b"/>
                <a:pathLst>
                  <a:path w="365" h="1">
                    <a:moveTo>
                      <a:pt x="365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78" name="Freeform 106"/>
              <p:cNvSpPr>
                <a:spLocks/>
              </p:cNvSpPr>
              <p:nvPr/>
            </p:nvSpPr>
            <p:spPr bwMode="auto">
              <a:xfrm>
                <a:off x="5440" y="3306"/>
                <a:ext cx="259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0" y="1"/>
                    </a:moveTo>
                    <a:lnTo>
                      <a:pt x="258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79" name="Freeform 107"/>
              <p:cNvSpPr>
                <a:spLocks/>
              </p:cNvSpPr>
              <p:nvPr/>
            </p:nvSpPr>
            <p:spPr bwMode="auto">
              <a:xfrm rot="10800000">
                <a:off x="4331" y="2368"/>
                <a:ext cx="334" cy="1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0" y="1"/>
                  </a:cxn>
                </a:cxnLst>
                <a:rect l="0" t="0" r="r" b="b"/>
                <a:pathLst>
                  <a:path w="333" h="1">
                    <a:moveTo>
                      <a:pt x="333" y="0"/>
                    </a:moveTo>
                    <a:lnTo>
                      <a:pt x="0" y="1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80" name="Freeform 108"/>
              <p:cNvSpPr>
                <a:spLocks/>
              </p:cNvSpPr>
              <p:nvPr/>
            </p:nvSpPr>
            <p:spPr bwMode="auto">
              <a:xfrm>
                <a:off x="3405" y="2367"/>
                <a:ext cx="321" cy="1"/>
              </a:xfrm>
              <a:custGeom>
                <a:avLst/>
                <a:gdLst/>
                <a:ahLst/>
                <a:cxnLst>
                  <a:cxn ang="0">
                    <a:pos x="321" y="0"/>
                  </a:cxn>
                  <a:cxn ang="0">
                    <a:pos x="0" y="0"/>
                  </a:cxn>
                </a:cxnLst>
                <a:rect l="0" t="0" r="r" b="b"/>
                <a:pathLst>
                  <a:path w="321" h="1">
                    <a:moveTo>
                      <a:pt x="321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81" name="Line 109"/>
              <p:cNvSpPr>
                <a:spLocks noChangeShapeType="1"/>
              </p:cNvSpPr>
              <p:nvPr/>
            </p:nvSpPr>
            <p:spPr bwMode="auto">
              <a:xfrm flipV="1">
                <a:off x="5109" y="3444"/>
                <a:ext cx="0" cy="3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7982" name="Text Box 110"/>
              <p:cNvSpPr txBox="1">
                <a:spLocks noChangeArrowheads="1"/>
              </p:cNvSpPr>
              <p:nvPr/>
            </p:nvSpPr>
            <p:spPr bwMode="auto">
              <a:xfrm>
                <a:off x="4821" y="3772"/>
                <a:ext cx="7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读/写</a:t>
                </a:r>
              </a:p>
            </p:txBody>
          </p:sp>
          <p:sp>
            <p:nvSpPr>
              <p:cNvPr id="207983" name="Text Box 111"/>
              <p:cNvSpPr txBox="1">
                <a:spLocks noChangeArrowheads="1"/>
              </p:cNvSpPr>
              <p:nvPr/>
            </p:nvSpPr>
            <p:spPr bwMode="auto">
              <a:xfrm>
                <a:off x="3024" y="103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07984" name="Text Box 112"/>
              <p:cNvSpPr txBox="1">
                <a:spLocks noChangeArrowheads="1"/>
              </p:cNvSpPr>
              <p:nvPr/>
            </p:nvSpPr>
            <p:spPr bwMode="auto">
              <a:xfrm>
                <a:off x="3024" y="2160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…</a:t>
                </a:r>
              </a:p>
            </p:txBody>
          </p:sp>
        </p:grpSp>
      </p:grpSp>
      <p:sp>
        <p:nvSpPr>
          <p:cNvPr id="207985" name="Text Box 113"/>
          <p:cNvSpPr txBox="1">
            <a:spLocks noChangeArrowheads="1"/>
          </p:cNvSpPr>
          <p:nvPr/>
        </p:nvSpPr>
        <p:spPr bwMode="auto">
          <a:xfrm>
            <a:off x="566738" y="314325"/>
            <a:ext cx="2208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重合法</a:t>
            </a:r>
          </a:p>
        </p:txBody>
      </p:sp>
      <p:sp>
        <p:nvSpPr>
          <p:cNvPr id="207986" name="Rectangle 1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207987" name="Group 115"/>
          <p:cNvGrpSpPr>
            <a:grpSpLocks/>
          </p:cNvGrpSpPr>
          <p:nvPr/>
        </p:nvGrpSpPr>
        <p:grpSpPr bwMode="auto">
          <a:xfrm>
            <a:off x="696913" y="1470025"/>
            <a:ext cx="6229350" cy="5376863"/>
            <a:chOff x="439" y="945"/>
            <a:chExt cx="3924" cy="3387"/>
          </a:xfrm>
        </p:grpSpPr>
        <p:grpSp>
          <p:nvGrpSpPr>
            <p:cNvPr id="207988" name="Group 116"/>
            <p:cNvGrpSpPr>
              <a:grpSpLocks/>
            </p:cNvGrpSpPr>
            <p:nvPr/>
          </p:nvGrpSpPr>
          <p:grpSpPr bwMode="auto">
            <a:xfrm>
              <a:off x="2195" y="4044"/>
              <a:ext cx="2168" cy="288"/>
              <a:chOff x="2147" y="3989"/>
              <a:chExt cx="2168" cy="288"/>
            </a:xfrm>
          </p:grpSpPr>
          <p:sp>
            <p:nvSpPr>
              <p:cNvPr id="207989" name="Text Box 117"/>
              <p:cNvSpPr txBox="1">
                <a:spLocks noChangeArrowheads="1"/>
              </p:cNvSpPr>
              <p:nvPr/>
            </p:nvSpPr>
            <p:spPr bwMode="auto">
              <a:xfrm>
                <a:off x="2147" y="398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07990" name="Text Box 118"/>
              <p:cNvSpPr txBox="1">
                <a:spLocks noChangeArrowheads="1"/>
              </p:cNvSpPr>
              <p:nvPr/>
            </p:nvSpPr>
            <p:spPr bwMode="auto">
              <a:xfrm>
                <a:off x="2642" y="398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07991" name="Text Box 119"/>
              <p:cNvSpPr txBox="1">
                <a:spLocks noChangeArrowheads="1"/>
              </p:cNvSpPr>
              <p:nvPr/>
            </p:nvSpPr>
            <p:spPr bwMode="auto">
              <a:xfrm>
                <a:off x="3125" y="398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07992" name="Text Box 120"/>
              <p:cNvSpPr txBox="1">
                <a:spLocks noChangeArrowheads="1"/>
              </p:cNvSpPr>
              <p:nvPr/>
            </p:nvSpPr>
            <p:spPr bwMode="auto">
              <a:xfrm>
                <a:off x="3620" y="398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07993" name="Text Box 121"/>
              <p:cNvSpPr txBox="1">
                <a:spLocks noChangeArrowheads="1"/>
              </p:cNvSpPr>
              <p:nvPr/>
            </p:nvSpPr>
            <p:spPr bwMode="auto">
              <a:xfrm>
                <a:off x="4103" y="398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07994" name="Group 122"/>
            <p:cNvGrpSpPr>
              <a:grpSpLocks/>
            </p:cNvGrpSpPr>
            <p:nvPr/>
          </p:nvGrpSpPr>
          <p:grpSpPr bwMode="auto">
            <a:xfrm>
              <a:off x="439" y="945"/>
              <a:ext cx="224" cy="2120"/>
              <a:chOff x="439" y="757"/>
              <a:chExt cx="224" cy="2120"/>
            </a:xfrm>
          </p:grpSpPr>
          <p:grpSp>
            <p:nvGrpSpPr>
              <p:cNvPr id="207995" name="Group 123"/>
              <p:cNvGrpSpPr>
                <a:grpSpLocks/>
              </p:cNvGrpSpPr>
              <p:nvPr/>
            </p:nvGrpSpPr>
            <p:grpSpPr bwMode="auto">
              <a:xfrm>
                <a:off x="439" y="1203"/>
                <a:ext cx="212" cy="1674"/>
                <a:chOff x="439" y="1203"/>
                <a:chExt cx="212" cy="1674"/>
              </a:xfrm>
            </p:grpSpPr>
            <p:sp>
              <p:nvSpPr>
                <p:cNvPr id="20799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439" y="1203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07997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39" y="1673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07998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39" y="2119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07999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439" y="2589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solidFill>
                        <a:schemeClr val="fol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sp>
            <p:nvSpPr>
              <p:cNvPr id="208000" name="Text Box 128"/>
              <p:cNvSpPr txBox="1">
                <a:spLocks noChangeArrowheads="1"/>
              </p:cNvSpPr>
              <p:nvPr/>
            </p:nvSpPr>
            <p:spPr bwMode="auto">
              <a:xfrm>
                <a:off x="451" y="75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208001" name="Freeform 129"/>
          <p:cNvSpPr>
            <a:spLocks/>
          </p:cNvSpPr>
          <p:nvPr/>
        </p:nvSpPr>
        <p:spPr bwMode="auto">
          <a:xfrm>
            <a:off x="3924300" y="1862138"/>
            <a:ext cx="660400" cy="2935287"/>
          </a:xfrm>
          <a:custGeom>
            <a:avLst/>
            <a:gdLst/>
            <a:ahLst/>
            <a:cxnLst>
              <a:cxn ang="0">
                <a:pos x="414" y="0"/>
              </a:cxn>
              <a:cxn ang="0">
                <a:pos x="414" y="1"/>
              </a:cxn>
              <a:cxn ang="0">
                <a:pos x="416" y="1848"/>
              </a:cxn>
              <a:cxn ang="0">
                <a:pos x="0" y="1849"/>
              </a:cxn>
            </a:cxnLst>
            <a:rect l="0" t="0" r="r" b="b"/>
            <a:pathLst>
              <a:path w="416" h="1849">
                <a:moveTo>
                  <a:pt x="414" y="0"/>
                </a:moveTo>
                <a:lnTo>
                  <a:pt x="414" y="1"/>
                </a:lnTo>
                <a:lnTo>
                  <a:pt x="416" y="1848"/>
                </a:lnTo>
                <a:lnTo>
                  <a:pt x="0" y="1849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8002" name="Group 130"/>
          <p:cNvGrpSpPr>
            <a:grpSpLocks/>
          </p:cNvGrpSpPr>
          <p:nvPr/>
        </p:nvGrpSpPr>
        <p:grpSpPr bwMode="auto">
          <a:xfrm>
            <a:off x="3090863" y="1600200"/>
            <a:ext cx="3760787" cy="2420938"/>
            <a:chOff x="1947" y="1008"/>
            <a:chExt cx="2369" cy="1525"/>
          </a:xfrm>
        </p:grpSpPr>
        <p:grpSp>
          <p:nvGrpSpPr>
            <p:cNvPr id="208003" name="Group 131"/>
            <p:cNvGrpSpPr>
              <a:grpSpLocks/>
            </p:cNvGrpSpPr>
            <p:nvPr/>
          </p:nvGrpSpPr>
          <p:grpSpPr bwMode="auto">
            <a:xfrm>
              <a:off x="1947" y="1008"/>
              <a:ext cx="2369" cy="1525"/>
              <a:chOff x="1953" y="1008"/>
              <a:chExt cx="2369" cy="1525"/>
            </a:xfrm>
          </p:grpSpPr>
          <p:grpSp>
            <p:nvGrpSpPr>
              <p:cNvPr id="208004" name="Group 132"/>
              <p:cNvGrpSpPr>
                <a:grpSpLocks/>
              </p:cNvGrpSpPr>
              <p:nvPr/>
            </p:nvGrpSpPr>
            <p:grpSpPr bwMode="auto">
              <a:xfrm>
                <a:off x="1953" y="1008"/>
                <a:ext cx="2369" cy="1525"/>
                <a:chOff x="1953" y="1008"/>
                <a:chExt cx="2369" cy="1525"/>
              </a:xfrm>
            </p:grpSpPr>
            <p:sp>
              <p:nvSpPr>
                <p:cNvPr id="208005" name="Rectangle 133"/>
                <p:cNvSpPr>
                  <a:spLocks noChangeArrowheads="1"/>
                </p:cNvSpPr>
                <p:nvPr/>
              </p:nvSpPr>
              <p:spPr bwMode="auto">
                <a:xfrm>
                  <a:off x="1953" y="1008"/>
                  <a:ext cx="585" cy="332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2800">
                      <a:solidFill>
                        <a:schemeClr val="bg2"/>
                      </a:solidFill>
                      <a:latin typeface="Times New Roman" pitchFamily="18" charset="0"/>
                    </a:rPr>
                    <a:t>0,0</a:t>
                  </a:r>
                </a:p>
              </p:txBody>
            </p:sp>
            <p:sp>
              <p:nvSpPr>
                <p:cNvPr id="208006" name="Rectangle 134"/>
                <p:cNvSpPr>
                  <a:spLocks noChangeArrowheads="1"/>
                </p:cNvSpPr>
                <p:nvPr/>
              </p:nvSpPr>
              <p:spPr bwMode="auto">
                <a:xfrm>
                  <a:off x="1953" y="2201"/>
                  <a:ext cx="585" cy="332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31,0</a:t>
                  </a:r>
                </a:p>
              </p:txBody>
            </p:sp>
            <p:sp>
              <p:nvSpPr>
                <p:cNvPr id="208007" name="Rectangle 135"/>
                <p:cNvSpPr>
                  <a:spLocks noChangeArrowheads="1"/>
                </p:cNvSpPr>
                <p:nvPr/>
              </p:nvSpPr>
              <p:spPr bwMode="auto">
                <a:xfrm>
                  <a:off x="3737" y="1020"/>
                  <a:ext cx="585" cy="332"/>
                </a:xfrm>
                <a:prstGeom prst="rect">
                  <a:avLst/>
                </a:pr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2400">
                      <a:solidFill>
                        <a:schemeClr val="bg2"/>
                      </a:solidFill>
                      <a:latin typeface="Times New Roman" pitchFamily="18" charset="0"/>
                    </a:rPr>
                    <a:t>0,31</a:t>
                  </a:r>
                </a:p>
              </p:txBody>
            </p:sp>
          </p:grpSp>
          <p:sp>
            <p:nvSpPr>
              <p:cNvPr id="208008" name="Text Box 136"/>
              <p:cNvSpPr txBox="1">
                <a:spLocks noChangeArrowheads="1"/>
              </p:cNvSpPr>
              <p:nvPr/>
            </p:nvSpPr>
            <p:spPr bwMode="auto">
              <a:xfrm rot="5400000">
                <a:off x="2145" y="1693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solidFill>
                      <a:schemeClr val="folHlink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</p:grpSp>
        <p:sp>
          <p:nvSpPr>
            <p:cNvPr id="208009" name="Text Box 137"/>
            <p:cNvSpPr txBox="1">
              <a:spLocks noChangeArrowheads="1"/>
            </p:cNvSpPr>
            <p:nvPr/>
          </p:nvSpPr>
          <p:spPr bwMode="auto">
            <a:xfrm>
              <a:off x="3024" y="103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208010" name="Group 138"/>
          <p:cNvGrpSpPr>
            <a:grpSpLocks/>
          </p:cNvGrpSpPr>
          <p:nvPr/>
        </p:nvGrpSpPr>
        <p:grpSpPr bwMode="auto">
          <a:xfrm>
            <a:off x="7677150" y="4749800"/>
            <a:ext cx="1371600" cy="728663"/>
            <a:chOff x="4836" y="2997"/>
            <a:chExt cx="864" cy="459"/>
          </a:xfrm>
        </p:grpSpPr>
        <p:sp>
          <p:nvSpPr>
            <p:cNvPr id="208011" name="Rectangle 139"/>
            <p:cNvSpPr>
              <a:spLocks noChangeArrowheads="1"/>
            </p:cNvSpPr>
            <p:nvPr/>
          </p:nvSpPr>
          <p:spPr bwMode="auto">
            <a:xfrm>
              <a:off x="4836" y="3088"/>
              <a:ext cx="588" cy="36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solidFill>
                    <a:schemeClr val="bg2"/>
                  </a:solidFill>
                  <a:latin typeface="Times New Roman" pitchFamily="18" charset="0"/>
                </a:rPr>
                <a:t>I/O</a:t>
              </a:r>
            </a:p>
          </p:txBody>
        </p:sp>
        <p:grpSp>
          <p:nvGrpSpPr>
            <p:cNvPr id="208012" name="Group 140"/>
            <p:cNvGrpSpPr>
              <a:grpSpLocks/>
            </p:cNvGrpSpPr>
            <p:nvPr/>
          </p:nvGrpSpPr>
          <p:grpSpPr bwMode="auto">
            <a:xfrm>
              <a:off x="5441" y="2997"/>
              <a:ext cx="259" cy="315"/>
              <a:chOff x="5441" y="2983"/>
              <a:chExt cx="259" cy="315"/>
            </a:xfrm>
          </p:grpSpPr>
          <p:sp>
            <p:nvSpPr>
              <p:cNvPr id="208013" name="Freeform 141"/>
              <p:cNvSpPr>
                <a:spLocks/>
              </p:cNvSpPr>
              <p:nvPr/>
            </p:nvSpPr>
            <p:spPr bwMode="auto">
              <a:xfrm>
                <a:off x="5441" y="3297"/>
                <a:ext cx="258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0" y="1"/>
                    </a:moveTo>
                    <a:lnTo>
                      <a:pt x="258" y="0"/>
                    </a:lnTo>
                  </a:path>
                </a:pathLst>
              </a:custGeom>
              <a:solidFill>
                <a:schemeClr val="folHlink"/>
              </a:solidFill>
              <a:ln w="38100" cmpd="sng">
                <a:solidFill>
                  <a:schemeClr val="folHlink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014" name="Text Box 142"/>
              <p:cNvSpPr txBox="1">
                <a:spLocks noChangeArrowheads="1"/>
              </p:cNvSpPr>
              <p:nvPr/>
            </p:nvSpPr>
            <p:spPr bwMode="auto">
              <a:xfrm>
                <a:off x="5445" y="2983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</p:grpSp>
      <p:sp>
        <p:nvSpPr>
          <p:cNvPr id="208015" name="Freeform 143"/>
          <p:cNvSpPr>
            <a:spLocks/>
          </p:cNvSpPr>
          <p:nvPr/>
        </p:nvSpPr>
        <p:spPr bwMode="auto">
          <a:xfrm>
            <a:off x="3924300" y="4945063"/>
            <a:ext cx="3746500" cy="268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9" y="2"/>
              </a:cxn>
              <a:cxn ang="0">
                <a:pos x="417" y="168"/>
              </a:cxn>
              <a:cxn ang="0">
                <a:pos x="2360" y="169"/>
              </a:cxn>
            </a:cxnLst>
            <a:rect l="0" t="0" r="r" b="b"/>
            <a:pathLst>
              <a:path w="2360" h="169">
                <a:moveTo>
                  <a:pt x="0" y="0"/>
                </a:moveTo>
                <a:lnTo>
                  <a:pt x="419" y="2"/>
                </a:lnTo>
                <a:lnTo>
                  <a:pt x="417" y="168"/>
                </a:lnTo>
                <a:lnTo>
                  <a:pt x="2360" y="169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8016" name="Group 144"/>
          <p:cNvGrpSpPr>
            <a:grpSpLocks/>
          </p:cNvGrpSpPr>
          <p:nvPr/>
        </p:nvGrpSpPr>
        <p:grpSpPr bwMode="auto">
          <a:xfrm>
            <a:off x="1765300" y="2125663"/>
            <a:ext cx="4635500" cy="3522662"/>
            <a:chOff x="1112" y="1339"/>
            <a:chExt cx="2920" cy="2219"/>
          </a:xfrm>
        </p:grpSpPr>
        <p:grpSp>
          <p:nvGrpSpPr>
            <p:cNvPr id="208017" name="Group 145"/>
            <p:cNvGrpSpPr>
              <a:grpSpLocks/>
            </p:cNvGrpSpPr>
            <p:nvPr/>
          </p:nvGrpSpPr>
          <p:grpSpPr bwMode="auto">
            <a:xfrm>
              <a:off x="1112" y="1339"/>
              <a:ext cx="2920" cy="2219"/>
              <a:chOff x="1112" y="1339"/>
              <a:chExt cx="2920" cy="2219"/>
            </a:xfrm>
          </p:grpSpPr>
          <p:sp>
            <p:nvSpPr>
              <p:cNvPr id="208018" name="Freeform 146"/>
              <p:cNvSpPr>
                <a:spLocks/>
              </p:cNvSpPr>
              <p:nvPr/>
            </p:nvSpPr>
            <p:spPr bwMode="auto">
              <a:xfrm>
                <a:off x="1112" y="1348"/>
                <a:ext cx="2920" cy="232"/>
              </a:xfrm>
              <a:custGeom>
                <a:avLst/>
                <a:gdLst/>
                <a:ahLst/>
                <a:cxnLst>
                  <a:cxn ang="0">
                    <a:pos x="0" y="232"/>
                  </a:cxn>
                  <a:cxn ang="0">
                    <a:pos x="2920" y="232"/>
                  </a:cxn>
                  <a:cxn ang="0">
                    <a:pos x="2920" y="0"/>
                  </a:cxn>
                </a:cxnLst>
                <a:rect l="0" t="0" r="r" b="b"/>
                <a:pathLst>
                  <a:path w="2920" h="232">
                    <a:moveTo>
                      <a:pt x="0" y="232"/>
                    </a:moveTo>
                    <a:lnTo>
                      <a:pt x="2920" y="232"/>
                    </a:lnTo>
                    <a:lnTo>
                      <a:pt x="2920" y="0"/>
                    </a:lnTo>
                  </a:path>
                </a:pathLst>
              </a:custGeom>
              <a:noFill/>
              <a:ln w="76200" cmpd="sng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019" name="Freeform 147"/>
              <p:cNvSpPr>
                <a:spLocks/>
              </p:cNvSpPr>
              <p:nvPr/>
            </p:nvSpPr>
            <p:spPr bwMode="auto">
              <a:xfrm>
                <a:off x="2233" y="1339"/>
                <a:ext cx="1" cy="2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3"/>
                  </a:cxn>
                </a:cxnLst>
                <a:rect l="0" t="0" r="r" b="b"/>
                <a:pathLst>
                  <a:path w="1" h="243">
                    <a:moveTo>
                      <a:pt x="0" y="0"/>
                    </a:moveTo>
                    <a:lnTo>
                      <a:pt x="0" y="243"/>
                    </a:lnTo>
                  </a:path>
                </a:pathLst>
              </a:custGeom>
              <a:noFill/>
              <a:ln w="76200" cmpd="sng">
                <a:solidFill>
                  <a:schemeClr val="folHlink"/>
                </a:solidFill>
                <a:round/>
                <a:headEnd type="none" w="med" len="med"/>
                <a:tailEnd type="oval" w="sm" len="sm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208020" name="Group 148"/>
              <p:cNvGrpSpPr>
                <a:grpSpLocks/>
              </p:cNvGrpSpPr>
              <p:nvPr/>
            </p:nvGrpSpPr>
            <p:grpSpPr bwMode="auto">
              <a:xfrm>
                <a:off x="2025" y="2943"/>
                <a:ext cx="49" cy="252"/>
                <a:chOff x="2025" y="2943"/>
                <a:chExt cx="49" cy="252"/>
              </a:xfrm>
            </p:grpSpPr>
            <p:sp>
              <p:nvSpPr>
                <p:cNvPr id="208021" name="Freeform 149"/>
                <p:cNvSpPr>
                  <a:spLocks/>
                </p:cNvSpPr>
                <p:nvPr/>
              </p:nvSpPr>
              <p:spPr bwMode="auto">
                <a:xfrm>
                  <a:off x="2025" y="2943"/>
                  <a:ext cx="1" cy="252"/>
                </a:xfrm>
                <a:custGeom>
                  <a:avLst/>
                  <a:gdLst/>
                  <a:ahLst/>
                  <a:cxnLst>
                    <a:cxn ang="0">
                      <a:pos x="0" y="25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252">
                      <a:moveTo>
                        <a:pt x="0" y="25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8022" name="Freeform 150"/>
                <p:cNvSpPr>
                  <a:spLocks/>
                </p:cNvSpPr>
                <p:nvPr/>
              </p:nvSpPr>
              <p:spPr bwMode="auto">
                <a:xfrm>
                  <a:off x="2073" y="2985"/>
                  <a:ext cx="1" cy="162"/>
                </a:xfrm>
                <a:custGeom>
                  <a:avLst/>
                  <a:gdLst/>
                  <a:ahLst/>
                  <a:cxnLst>
                    <a:cxn ang="0">
                      <a:pos x="0" y="16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62">
                      <a:moveTo>
                        <a:pt x="0" y="16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8023" name="Freeform 151"/>
              <p:cNvSpPr>
                <a:spLocks/>
              </p:cNvSpPr>
              <p:nvPr/>
            </p:nvSpPr>
            <p:spPr bwMode="auto">
              <a:xfrm>
                <a:off x="2066" y="3068"/>
                <a:ext cx="32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9" y="1"/>
                  </a:cxn>
                </a:cxnLst>
                <a:rect l="0" t="0" r="r" b="b"/>
                <a:pathLst>
                  <a:path w="329" h="1">
                    <a:moveTo>
                      <a:pt x="0" y="0"/>
                    </a:moveTo>
                    <a:lnTo>
                      <a:pt x="329" y="1"/>
                    </a:lnTo>
                  </a:path>
                </a:pathLst>
              </a:custGeom>
              <a:noFill/>
              <a:ln w="76200" cmpd="sng">
                <a:solidFill>
                  <a:schemeClr val="folHlink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024" name="Freeform 152"/>
              <p:cNvSpPr>
                <a:spLocks/>
              </p:cNvSpPr>
              <p:nvPr/>
            </p:nvSpPr>
            <p:spPr bwMode="auto">
              <a:xfrm>
                <a:off x="2255" y="3063"/>
                <a:ext cx="1" cy="4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95"/>
                  </a:cxn>
                </a:cxnLst>
                <a:rect l="0" t="0" r="r" b="b"/>
                <a:pathLst>
                  <a:path w="1" h="495">
                    <a:moveTo>
                      <a:pt x="0" y="0"/>
                    </a:moveTo>
                    <a:lnTo>
                      <a:pt x="0" y="495"/>
                    </a:lnTo>
                  </a:path>
                </a:pathLst>
              </a:custGeom>
              <a:noFill/>
              <a:ln w="76200" cmpd="sng">
                <a:solidFill>
                  <a:schemeClr val="folHlink"/>
                </a:solidFill>
                <a:round/>
                <a:headEnd type="oval" w="sm" len="sm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8025" name="Group 153"/>
            <p:cNvGrpSpPr>
              <a:grpSpLocks/>
            </p:cNvGrpSpPr>
            <p:nvPr/>
          </p:nvGrpSpPr>
          <p:grpSpPr bwMode="auto">
            <a:xfrm>
              <a:off x="2412" y="2946"/>
              <a:ext cx="49" cy="246"/>
              <a:chOff x="2412" y="2946"/>
              <a:chExt cx="49" cy="246"/>
            </a:xfrm>
          </p:grpSpPr>
          <p:sp>
            <p:nvSpPr>
              <p:cNvPr id="208026" name="Freeform 154"/>
              <p:cNvSpPr>
                <a:spLocks/>
              </p:cNvSpPr>
              <p:nvPr/>
            </p:nvSpPr>
            <p:spPr bwMode="auto">
              <a:xfrm>
                <a:off x="2460" y="2946"/>
                <a:ext cx="1" cy="2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6"/>
                  </a:cxn>
                </a:cxnLst>
                <a:rect l="0" t="0" r="r" b="b"/>
                <a:pathLst>
                  <a:path w="1" h="246">
                    <a:moveTo>
                      <a:pt x="0" y="0"/>
                    </a:moveTo>
                    <a:lnTo>
                      <a:pt x="0" y="246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027" name="Freeform 155"/>
              <p:cNvSpPr>
                <a:spLocks/>
              </p:cNvSpPr>
              <p:nvPr/>
            </p:nvSpPr>
            <p:spPr bwMode="auto">
              <a:xfrm>
                <a:off x="2412" y="2988"/>
                <a:ext cx="1" cy="1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56"/>
                  </a:cxn>
                </a:cxnLst>
                <a:rect l="0" t="0" r="r" b="b"/>
                <a:pathLst>
                  <a:path w="1" h="156">
                    <a:moveTo>
                      <a:pt x="0" y="0"/>
                    </a:moveTo>
                    <a:lnTo>
                      <a:pt x="0" y="156"/>
                    </a:lnTo>
                  </a:path>
                </a:pathLst>
              </a:cu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08028" name="Freeform 156"/>
          <p:cNvSpPr>
            <a:spLocks/>
          </p:cNvSpPr>
          <p:nvPr/>
        </p:nvSpPr>
        <p:spPr bwMode="auto">
          <a:xfrm>
            <a:off x="4030663" y="1860550"/>
            <a:ext cx="5937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7" y="0"/>
              </a:cxn>
            </a:cxnLst>
            <a:rect l="0" t="0" r="r" b="b"/>
            <a:pathLst>
              <a:path w="367" h="1">
                <a:moveTo>
                  <a:pt x="0" y="0"/>
                </a:moveTo>
                <a:lnTo>
                  <a:pt x="367" y="0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8029" name="Rectangle 157"/>
          <p:cNvSpPr>
            <a:spLocks noChangeArrowheads="1"/>
          </p:cNvSpPr>
          <p:nvPr/>
        </p:nvSpPr>
        <p:spPr bwMode="auto">
          <a:xfrm>
            <a:off x="3086100" y="1600200"/>
            <a:ext cx="931863" cy="527050"/>
          </a:xfrm>
          <a:prstGeom prst="rect">
            <a:avLst/>
          </a:prstGeom>
          <a:solidFill>
            <a:srgbClr val="AA7D00"/>
          </a:solidFill>
          <a:ln w="38100">
            <a:solidFill>
              <a:srgbClr val="AA7D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400">
                <a:solidFill>
                  <a:schemeClr val="bg2"/>
                </a:solidFill>
                <a:latin typeface="Times New Roman" pitchFamily="18" charset="0"/>
              </a:rPr>
              <a:t>0,0</a:t>
            </a:r>
          </a:p>
        </p:txBody>
      </p:sp>
      <p:grpSp>
        <p:nvGrpSpPr>
          <p:cNvPr id="208030" name="Group 158"/>
          <p:cNvGrpSpPr>
            <a:grpSpLocks/>
          </p:cNvGrpSpPr>
          <p:nvPr/>
        </p:nvGrpSpPr>
        <p:grpSpPr bwMode="auto">
          <a:xfrm>
            <a:off x="7653338" y="5467350"/>
            <a:ext cx="1185862" cy="952500"/>
            <a:chOff x="4821" y="3444"/>
            <a:chExt cx="747" cy="600"/>
          </a:xfrm>
        </p:grpSpPr>
        <p:sp>
          <p:nvSpPr>
            <p:cNvPr id="208031" name="Text Box 159"/>
            <p:cNvSpPr txBox="1">
              <a:spLocks noChangeArrowheads="1"/>
            </p:cNvSpPr>
            <p:nvPr/>
          </p:nvSpPr>
          <p:spPr bwMode="auto">
            <a:xfrm>
              <a:off x="4821" y="3756"/>
              <a:ext cx="7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读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8032" name="Line 160"/>
            <p:cNvSpPr>
              <a:spLocks noChangeShapeType="1"/>
            </p:cNvSpPr>
            <p:nvPr/>
          </p:nvSpPr>
          <p:spPr bwMode="auto">
            <a:xfrm flipV="1">
              <a:off x="5109" y="3444"/>
              <a:ext cx="0" cy="33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8033" name="AutoShape 16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0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0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0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0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0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0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001" grpId="0" animBg="1"/>
      <p:bldP spid="208015" grpId="0" animBg="1"/>
      <p:bldP spid="208028" grpId="0" animBg="1"/>
      <p:bldP spid="20802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6224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三、随机存取存储器 ( </a:t>
            </a:r>
            <a:r>
              <a:rPr lang="en-US" altLang="zh-CN" sz="3600">
                <a:latin typeface="Times New Roman" pitchFamily="18" charset="0"/>
              </a:rPr>
              <a:t>RAM ) </a:t>
            </a: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755650" y="1066800"/>
            <a:ext cx="4578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1. 静态 </a:t>
            </a:r>
            <a:r>
              <a:rPr lang="en-US" altLang="zh-CN" sz="3200">
                <a:latin typeface="Times New Roman" pitchFamily="18" charset="0"/>
              </a:rPr>
              <a:t>RAM (SRAM) 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219200" y="17526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 (1) 静态 </a:t>
            </a:r>
            <a:r>
              <a:rPr lang="en-US" altLang="zh-CN" sz="2800">
                <a:latin typeface="Times New Roman" pitchFamily="18" charset="0"/>
              </a:rPr>
              <a:t>RAM </a:t>
            </a:r>
            <a:r>
              <a:rPr lang="zh-CN" altLang="en-US" sz="2800">
                <a:latin typeface="Times New Roman" pitchFamily="18" charset="0"/>
              </a:rPr>
              <a:t>基本电路</a:t>
            </a: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6461125" y="6208713"/>
            <a:ext cx="2166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A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´ </a:t>
            </a:r>
            <a:r>
              <a:rPr lang="zh-CN" altLang="en-US" sz="2400">
                <a:latin typeface="Times New Roman" pitchFamily="18" charset="0"/>
              </a:rPr>
              <a:t>触发器非端</a:t>
            </a:r>
          </a:p>
        </p:txBody>
      </p:sp>
      <p:grpSp>
        <p:nvGrpSpPr>
          <p:cNvPr id="208902" name="Group 6"/>
          <p:cNvGrpSpPr>
            <a:grpSpLocks/>
          </p:cNvGrpSpPr>
          <p:nvPr/>
        </p:nvGrpSpPr>
        <p:grpSpPr bwMode="auto">
          <a:xfrm>
            <a:off x="6324600" y="2332038"/>
            <a:ext cx="2301875" cy="481012"/>
            <a:chOff x="4070" y="1034"/>
            <a:chExt cx="1450" cy="303"/>
          </a:xfrm>
        </p:grpSpPr>
        <p:grpSp>
          <p:nvGrpSpPr>
            <p:cNvPr id="208903" name="Group 7"/>
            <p:cNvGrpSpPr>
              <a:grpSpLocks/>
            </p:cNvGrpSpPr>
            <p:nvPr/>
          </p:nvGrpSpPr>
          <p:grpSpPr bwMode="auto">
            <a:xfrm>
              <a:off x="4070" y="1034"/>
              <a:ext cx="338" cy="297"/>
              <a:chOff x="4070" y="1034"/>
              <a:chExt cx="338" cy="297"/>
            </a:xfrm>
          </p:grpSpPr>
          <p:sp>
            <p:nvSpPr>
              <p:cNvPr id="208904" name="Rectangle 8"/>
              <p:cNvSpPr>
                <a:spLocks noChangeArrowheads="1"/>
              </p:cNvSpPr>
              <p:nvPr/>
            </p:nvSpPr>
            <p:spPr bwMode="auto">
              <a:xfrm>
                <a:off x="4228" y="1119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08905" name="Text Box 9"/>
              <p:cNvSpPr txBox="1">
                <a:spLocks noChangeArrowheads="1"/>
              </p:cNvSpPr>
              <p:nvPr/>
            </p:nvSpPr>
            <p:spPr bwMode="auto">
              <a:xfrm>
                <a:off x="4070" y="103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8906" name="Group 10"/>
            <p:cNvGrpSpPr>
              <a:grpSpLocks/>
            </p:cNvGrpSpPr>
            <p:nvPr/>
          </p:nvGrpSpPr>
          <p:grpSpPr bwMode="auto">
            <a:xfrm>
              <a:off x="4502" y="1040"/>
              <a:ext cx="338" cy="297"/>
              <a:chOff x="4070" y="1034"/>
              <a:chExt cx="338" cy="297"/>
            </a:xfrm>
          </p:grpSpPr>
          <p:sp>
            <p:nvSpPr>
              <p:cNvPr id="208907" name="Rectangle 11"/>
              <p:cNvSpPr>
                <a:spLocks noChangeArrowheads="1"/>
              </p:cNvSpPr>
              <p:nvPr/>
            </p:nvSpPr>
            <p:spPr bwMode="auto">
              <a:xfrm>
                <a:off x="4228" y="1119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08908" name="Text Box 12"/>
              <p:cNvSpPr txBox="1">
                <a:spLocks noChangeArrowheads="1"/>
              </p:cNvSpPr>
              <p:nvPr/>
            </p:nvSpPr>
            <p:spPr bwMode="auto">
              <a:xfrm>
                <a:off x="4070" y="1034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208909" name="Text Box 13"/>
            <p:cNvSpPr txBox="1">
              <a:spLocks noChangeArrowheads="1"/>
            </p:cNvSpPr>
            <p:nvPr/>
          </p:nvSpPr>
          <p:spPr bwMode="auto">
            <a:xfrm>
              <a:off x="4358" y="1034"/>
              <a:ext cx="2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0">
                  <a:latin typeface="Times New Roman" pitchFamily="18" charset="0"/>
                </a:rPr>
                <a:t>~</a:t>
              </a: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208910" name="Text Box 14"/>
            <p:cNvSpPr txBox="1">
              <a:spLocks noChangeArrowheads="1"/>
            </p:cNvSpPr>
            <p:nvPr/>
          </p:nvSpPr>
          <p:spPr bwMode="auto">
            <a:xfrm>
              <a:off x="4825" y="1041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触发器</a:t>
              </a:r>
            </a:p>
          </p:txBody>
        </p:sp>
      </p:grpSp>
      <p:grpSp>
        <p:nvGrpSpPr>
          <p:cNvPr id="208911" name="Group 15"/>
          <p:cNvGrpSpPr>
            <a:grpSpLocks/>
          </p:cNvGrpSpPr>
          <p:nvPr/>
        </p:nvGrpSpPr>
        <p:grpSpPr bwMode="auto">
          <a:xfrm>
            <a:off x="6324600" y="3076575"/>
            <a:ext cx="2322513" cy="474663"/>
            <a:chOff x="5881" y="1761"/>
            <a:chExt cx="1463" cy="299"/>
          </a:xfrm>
        </p:grpSpPr>
        <p:grpSp>
          <p:nvGrpSpPr>
            <p:cNvPr id="208912" name="Group 16"/>
            <p:cNvGrpSpPr>
              <a:grpSpLocks/>
            </p:cNvGrpSpPr>
            <p:nvPr/>
          </p:nvGrpSpPr>
          <p:grpSpPr bwMode="auto">
            <a:xfrm>
              <a:off x="5881" y="1769"/>
              <a:ext cx="338" cy="288"/>
              <a:chOff x="4032" y="1337"/>
              <a:chExt cx="338" cy="288"/>
            </a:xfrm>
          </p:grpSpPr>
          <p:sp>
            <p:nvSpPr>
              <p:cNvPr id="208913" name="Rectangle 17"/>
              <p:cNvSpPr>
                <a:spLocks noChangeArrowheads="1"/>
              </p:cNvSpPr>
              <p:nvPr/>
            </p:nvSpPr>
            <p:spPr bwMode="auto">
              <a:xfrm>
                <a:off x="4190" y="1413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08914" name="Text Box 18"/>
              <p:cNvSpPr txBox="1">
                <a:spLocks noChangeArrowheads="1"/>
              </p:cNvSpPr>
              <p:nvPr/>
            </p:nvSpPr>
            <p:spPr bwMode="auto">
              <a:xfrm>
                <a:off x="4032" y="133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8915" name="Group 19"/>
            <p:cNvGrpSpPr>
              <a:grpSpLocks/>
            </p:cNvGrpSpPr>
            <p:nvPr/>
          </p:nvGrpSpPr>
          <p:grpSpPr bwMode="auto">
            <a:xfrm>
              <a:off x="6323" y="1769"/>
              <a:ext cx="338" cy="291"/>
              <a:chOff x="4464" y="1337"/>
              <a:chExt cx="338" cy="291"/>
            </a:xfrm>
          </p:grpSpPr>
          <p:sp>
            <p:nvSpPr>
              <p:cNvPr id="208916" name="Text Box 20"/>
              <p:cNvSpPr txBox="1">
                <a:spLocks noChangeArrowheads="1"/>
              </p:cNvSpPr>
              <p:nvPr/>
            </p:nvSpPr>
            <p:spPr bwMode="auto">
              <a:xfrm>
                <a:off x="4464" y="133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8917" name="Rectangle 21"/>
              <p:cNvSpPr>
                <a:spLocks noChangeArrowheads="1"/>
              </p:cNvSpPr>
              <p:nvPr/>
            </p:nvSpPr>
            <p:spPr bwMode="auto">
              <a:xfrm>
                <a:off x="4622" y="14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6</a:t>
                </a:r>
              </a:p>
            </p:txBody>
          </p:sp>
        </p:grpSp>
        <p:sp>
          <p:nvSpPr>
            <p:cNvPr id="208918" name="Text Box 22"/>
            <p:cNvSpPr txBox="1">
              <a:spLocks noChangeArrowheads="1"/>
            </p:cNvSpPr>
            <p:nvPr/>
          </p:nvSpPr>
          <p:spPr bwMode="auto">
            <a:xfrm>
              <a:off x="6169" y="177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0">
                  <a:latin typeface="Times New Roman" pitchFamily="18" charset="0"/>
                </a:rPr>
                <a:t>、</a:t>
              </a: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208919" name="Text Box 23"/>
            <p:cNvSpPr txBox="1">
              <a:spLocks noChangeArrowheads="1"/>
            </p:cNvSpPr>
            <p:nvPr/>
          </p:nvSpPr>
          <p:spPr bwMode="auto">
            <a:xfrm>
              <a:off x="6649" y="1761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行开关</a:t>
              </a:r>
            </a:p>
          </p:txBody>
        </p:sp>
      </p:grpSp>
      <p:grpSp>
        <p:nvGrpSpPr>
          <p:cNvPr id="208920" name="Group 24"/>
          <p:cNvGrpSpPr>
            <a:grpSpLocks/>
          </p:cNvGrpSpPr>
          <p:nvPr/>
        </p:nvGrpSpPr>
        <p:grpSpPr bwMode="auto">
          <a:xfrm>
            <a:off x="6324600" y="3790950"/>
            <a:ext cx="2322513" cy="474663"/>
            <a:chOff x="4201" y="1857"/>
            <a:chExt cx="1463" cy="299"/>
          </a:xfrm>
        </p:grpSpPr>
        <p:grpSp>
          <p:nvGrpSpPr>
            <p:cNvPr id="208921" name="Group 25"/>
            <p:cNvGrpSpPr>
              <a:grpSpLocks/>
            </p:cNvGrpSpPr>
            <p:nvPr/>
          </p:nvGrpSpPr>
          <p:grpSpPr bwMode="auto">
            <a:xfrm>
              <a:off x="4201" y="1865"/>
              <a:ext cx="338" cy="288"/>
              <a:chOff x="4032" y="1337"/>
              <a:chExt cx="338" cy="288"/>
            </a:xfrm>
          </p:grpSpPr>
          <p:sp>
            <p:nvSpPr>
              <p:cNvPr id="208922" name="Rectangle 26"/>
              <p:cNvSpPr>
                <a:spLocks noChangeArrowheads="1"/>
              </p:cNvSpPr>
              <p:nvPr/>
            </p:nvSpPr>
            <p:spPr bwMode="auto">
              <a:xfrm>
                <a:off x="4190" y="1413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08923" name="Text Box 27"/>
              <p:cNvSpPr txBox="1">
                <a:spLocks noChangeArrowheads="1"/>
              </p:cNvSpPr>
              <p:nvPr/>
            </p:nvSpPr>
            <p:spPr bwMode="auto">
              <a:xfrm>
                <a:off x="4032" y="133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8924" name="Group 28"/>
            <p:cNvGrpSpPr>
              <a:grpSpLocks/>
            </p:cNvGrpSpPr>
            <p:nvPr/>
          </p:nvGrpSpPr>
          <p:grpSpPr bwMode="auto">
            <a:xfrm>
              <a:off x="4643" y="1865"/>
              <a:ext cx="338" cy="291"/>
              <a:chOff x="4464" y="1337"/>
              <a:chExt cx="338" cy="291"/>
            </a:xfrm>
          </p:grpSpPr>
          <p:sp>
            <p:nvSpPr>
              <p:cNvPr id="208925" name="Text Box 29"/>
              <p:cNvSpPr txBox="1">
                <a:spLocks noChangeArrowheads="1"/>
              </p:cNvSpPr>
              <p:nvPr/>
            </p:nvSpPr>
            <p:spPr bwMode="auto">
              <a:xfrm>
                <a:off x="4464" y="133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8926" name="Rectangle 30"/>
              <p:cNvSpPr>
                <a:spLocks noChangeArrowheads="1"/>
              </p:cNvSpPr>
              <p:nvPr/>
            </p:nvSpPr>
            <p:spPr bwMode="auto">
              <a:xfrm>
                <a:off x="4622" y="14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8</a:t>
                </a:r>
              </a:p>
            </p:txBody>
          </p:sp>
        </p:grpSp>
        <p:sp>
          <p:nvSpPr>
            <p:cNvPr id="208927" name="Text Box 31"/>
            <p:cNvSpPr txBox="1">
              <a:spLocks noChangeArrowheads="1"/>
            </p:cNvSpPr>
            <p:nvPr/>
          </p:nvSpPr>
          <p:spPr bwMode="auto">
            <a:xfrm>
              <a:off x="4489" y="18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0">
                  <a:latin typeface="Times New Roman" pitchFamily="18" charset="0"/>
                </a:rPr>
                <a:t>、</a:t>
              </a: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208928" name="Text Box 32"/>
            <p:cNvSpPr txBox="1">
              <a:spLocks noChangeArrowheads="1"/>
            </p:cNvSpPr>
            <p:nvPr/>
          </p:nvSpPr>
          <p:spPr bwMode="auto">
            <a:xfrm>
              <a:off x="4969" y="1857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列开关</a:t>
              </a:r>
            </a:p>
          </p:txBody>
        </p:sp>
      </p:grpSp>
      <p:grpSp>
        <p:nvGrpSpPr>
          <p:cNvPr id="208929" name="Group 33"/>
          <p:cNvGrpSpPr>
            <a:grpSpLocks/>
          </p:cNvGrpSpPr>
          <p:nvPr/>
        </p:nvGrpSpPr>
        <p:grpSpPr bwMode="auto">
          <a:xfrm>
            <a:off x="6324600" y="4505325"/>
            <a:ext cx="2628900" cy="474663"/>
            <a:chOff x="4176" y="2193"/>
            <a:chExt cx="1656" cy="299"/>
          </a:xfrm>
        </p:grpSpPr>
        <p:grpSp>
          <p:nvGrpSpPr>
            <p:cNvPr id="208930" name="Group 34"/>
            <p:cNvGrpSpPr>
              <a:grpSpLocks/>
            </p:cNvGrpSpPr>
            <p:nvPr/>
          </p:nvGrpSpPr>
          <p:grpSpPr bwMode="auto">
            <a:xfrm>
              <a:off x="4176" y="2201"/>
              <a:ext cx="338" cy="288"/>
              <a:chOff x="4032" y="1337"/>
              <a:chExt cx="338" cy="288"/>
            </a:xfrm>
          </p:grpSpPr>
          <p:sp>
            <p:nvSpPr>
              <p:cNvPr id="208931" name="Rectangle 35"/>
              <p:cNvSpPr>
                <a:spLocks noChangeArrowheads="1"/>
              </p:cNvSpPr>
              <p:nvPr/>
            </p:nvSpPr>
            <p:spPr bwMode="auto">
              <a:xfrm>
                <a:off x="4190" y="1413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208932" name="Text Box 36"/>
              <p:cNvSpPr txBox="1">
                <a:spLocks noChangeArrowheads="1"/>
              </p:cNvSpPr>
              <p:nvPr/>
            </p:nvSpPr>
            <p:spPr bwMode="auto">
              <a:xfrm>
                <a:off x="4032" y="133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08933" name="Group 37"/>
            <p:cNvGrpSpPr>
              <a:grpSpLocks/>
            </p:cNvGrpSpPr>
            <p:nvPr/>
          </p:nvGrpSpPr>
          <p:grpSpPr bwMode="auto">
            <a:xfrm>
              <a:off x="4618" y="2201"/>
              <a:ext cx="338" cy="291"/>
              <a:chOff x="4464" y="1337"/>
              <a:chExt cx="338" cy="291"/>
            </a:xfrm>
          </p:grpSpPr>
          <p:sp>
            <p:nvSpPr>
              <p:cNvPr id="208934" name="Text Box 38"/>
              <p:cNvSpPr txBox="1">
                <a:spLocks noChangeArrowheads="1"/>
              </p:cNvSpPr>
              <p:nvPr/>
            </p:nvSpPr>
            <p:spPr bwMode="auto">
              <a:xfrm>
                <a:off x="4464" y="1337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08935" name="Rectangle 39"/>
              <p:cNvSpPr>
                <a:spLocks noChangeArrowheads="1"/>
              </p:cNvSpPr>
              <p:nvPr/>
            </p:nvSpPr>
            <p:spPr bwMode="auto">
              <a:xfrm>
                <a:off x="4622" y="1416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600">
                    <a:latin typeface="Times New Roman" pitchFamily="18" charset="0"/>
                  </a:rPr>
                  <a:t>8</a:t>
                </a:r>
              </a:p>
            </p:txBody>
          </p:sp>
        </p:grpSp>
        <p:sp>
          <p:nvSpPr>
            <p:cNvPr id="208936" name="Text Box 40"/>
            <p:cNvSpPr txBox="1">
              <a:spLocks noChangeArrowheads="1"/>
            </p:cNvSpPr>
            <p:nvPr/>
          </p:nvSpPr>
          <p:spPr bwMode="auto">
            <a:xfrm>
              <a:off x="4464" y="220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0">
                  <a:latin typeface="Times New Roman" pitchFamily="18" charset="0"/>
                </a:rPr>
                <a:t>、</a:t>
              </a: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208937" name="Text Box 41"/>
            <p:cNvSpPr txBox="1">
              <a:spLocks noChangeArrowheads="1"/>
            </p:cNvSpPr>
            <p:nvPr/>
          </p:nvSpPr>
          <p:spPr bwMode="auto">
            <a:xfrm>
              <a:off x="4944" y="2193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一列共用</a:t>
              </a:r>
            </a:p>
          </p:txBody>
        </p:sp>
      </p:grpSp>
      <p:sp>
        <p:nvSpPr>
          <p:cNvPr id="208938" name="Text Box 42"/>
          <p:cNvSpPr txBox="1">
            <a:spLocks noChangeArrowheads="1"/>
          </p:cNvSpPr>
          <p:nvPr/>
        </p:nvSpPr>
        <p:spPr bwMode="auto">
          <a:xfrm>
            <a:off x="6461125" y="5461000"/>
            <a:ext cx="208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A </a:t>
            </a:r>
            <a:r>
              <a:rPr lang="en-US" altLang="zh-CN" sz="2400" b="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触发器原端</a:t>
            </a: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208939" name="Group 43"/>
          <p:cNvGrpSpPr>
            <a:grpSpLocks/>
          </p:cNvGrpSpPr>
          <p:nvPr/>
        </p:nvGrpSpPr>
        <p:grpSpPr bwMode="auto">
          <a:xfrm>
            <a:off x="46038" y="2457450"/>
            <a:ext cx="6592887" cy="4278313"/>
            <a:chOff x="29" y="1548"/>
            <a:chExt cx="4153" cy="2695"/>
          </a:xfrm>
        </p:grpSpPr>
        <p:sp>
          <p:nvSpPr>
            <p:cNvPr id="208940" name="Rectangle 44"/>
            <p:cNvSpPr>
              <a:spLocks noChangeArrowheads="1"/>
            </p:cNvSpPr>
            <p:nvPr/>
          </p:nvSpPr>
          <p:spPr bwMode="auto">
            <a:xfrm>
              <a:off x="1431" y="1728"/>
              <a:ext cx="960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41" name="Text Box 45"/>
            <p:cNvSpPr txBox="1">
              <a:spLocks noChangeArrowheads="1"/>
            </p:cNvSpPr>
            <p:nvPr/>
          </p:nvSpPr>
          <p:spPr bwMode="auto">
            <a:xfrm>
              <a:off x="1526" y="1776"/>
              <a:ext cx="77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  <a:r>
                <a:rPr lang="en-US" altLang="zh-CN" sz="2400" b="0">
                  <a:latin typeface="Times New Roman" pitchFamily="18" charset="0"/>
                </a:rPr>
                <a:t>   ~  </a:t>
              </a: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4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208942" name="Freeform 46"/>
            <p:cNvSpPr>
              <a:spLocks/>
            </p:cNvSpPr>
            <p:nvPr/>
          </p:nvSpPr>
          <p:spPr bwMode="auto">
            <a:xfrm>
              <a:off x="2391" y="1920"/>
              <a:ext cx="318" cy="1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5" y="0"/>
                </a:cxn>
                <a:cxn ang="0">
                  <a:pos x="318" y="141"/>
                </a:cxn>
              </a:cxnLst>
              <a:rect l="0" t="0" r="r" b="b"/>
              <a:pathLst>
                <a:path w="318" h="141">
                  <a:moveTo>
                    <a:pt x="0" y="0"/>
                  </a:moveTo>
                  <a:lnTo>
                    <a:pt x="315" y="0"/>
                  </a:lnTo>
                  <a:lnTo>
                    <a:pt x="318" y="14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43" name="Freeform 47"/>
            <p:cNvSpPr>
              <a:spLocks/>
            </p:cNvSpPr>
            <p:nvPr/>
          </p:nvSpPr>
          <p:spPr bwMode="auto">
            <a:xfrm>
              <a:off x="1104" y="1920"/>
              <a:ext cx="327" cy="144"/>
            </a:xfrm>
            <a:custGeom>
              <a:avLst/>
              <a:gdLst/>
              <a:ahLst/>
              <a:cxnLst>
                <a:cxn ang="0">
                  <a:pos x="327" y="0"/>
                </a:cxn>
                <a:cxn ang="0">
                  <a:pos x="0" y="0"/>
                </a:cxn>
                <a:cxn ang="0">
                  <a:pos x="0" y="144"/>
                </a:cxn>
              </a:cxnLst>
              <a:rect l="0" t="0" r="r" b="b"/>
              <a:pathLst>
                <a:path w="327" h="144">
                  <a:moveTo>
                    <a:pt x="327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8944" name="Group 48"/>
            <p:cNvGrpSpPr>
              <a:grpSpLocks/>
            </p:cNvGrpSpPr>
            <p:nvPr/>
          </p:nvGrpSpPr>
          <p:grpSpPr bwMode="auto">
            <a:xfrm>
              <a:off x="2634" y="2064"/>
              <a:ext cx="243" cy="48"/>
              <a:chOff x="3459" y="1296"/>
              <a:chExt cx="243" cy="48"/>
            </a:xfrm>
          </p:grpSpPr>
          <p:sp>
            <p:nvSpPr>
              <p:cNvPr id="208945" name="Line 49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46" name="Line 50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8947" name="Group 51"/>
            <p:cNvGrpSpPr>
              <a:grpSpLocks/>
            </p:cNvGrpSpPr>
            <p:nvPr/>
          </p:nvGrpSpPr>
          <p:grpSpPr bwMode="auto">
            <a:xfrm>
              <a:off x="948" y="2064"/>
              <a:ext cx="243" cy="48"/>
              <a:chOff x="3459" y="1296"/>
              <a:chExt cx="243" cy="48"/>
            </a:xfrm>
          </p:grpSpPr>
          <p:sp>
            <p:nvSpPr>
              <p:cNvPr id="208948" name="Line 52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49" name="Line 53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8950" name="Group 54"/>
            <p:cNvGrpSpPr>
              <a:grpSpLocks/>
            </p:cNvGrpSpPr>
            <p:nvPr/>
          </p:nvGrpSpPr>
          <p:grpSpPr bwMode="auto">
            <a:xfrm rot="5400000">
              <a:off x="2917" y="2772"/>
              <a:ext cx="243" cy="48"/>
              <a:chOff x="3459" y="1296"/>
              <a:chExt cx="243" cy="48"/>
            </a:xfrm>
          </p:grpSpPr>
          <p:sp>
            <p:nvSpPr>
              <p:cNvPr id="208951" name="Line 55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52" name="Line 56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8953" name="Group 57"/>
            <p:cNvGrpSpPr>
              <a:grpSpLocks/>
            </p:cNvGrpSpPr>
            <p:nvPr/>
          </p:nvGrpSpPr>
          <p:grpSpPr bwMode="auto">
            <a:xfrm rot="16200000">
              <a:off x="709" y="2772"/>
              <a:ext cx="243" cy="48"/>
              <a:chOff x="3459" y="1296"/>
              <a:chExt cx="243" cy="48"/>
            </a:xfrm>
          </p:grpSpPr>
          <p:sp>
            <p:nvSpPr>
              <p:cNvPr id="208954" name="Line 58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8955" name="Line 59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8956" name="Line 60"/>
            <p:cNvSpPr>
              <a:spLocks noChangeShapeType="1"/>
            </p:cNvSpPr>
            <p:nvPr/>
          </p:nvSpPr>
          <p:spPr bwMode="auto">
            <a:xfrm>
              <a:off x="855" y="2784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7" name="Freeform 61"/>
            <p:cNvSpPr>
              <a:spLocks/>
            </p:cNvSpPr>
            <p:nvPr/>
          </p:nvSpPr>
          <p:spPr bwMode="auto">
            <a:xfrm>
              <a:off x="3063" y="2832"/>
              <a:ext cx="192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672"/>
                </a:cxn>
              </a:cxnLst>
              <a:rect l="0" t="0" r="r" b="b"/>
              <a:pathLst>
                <a:path w="192" h="672">
                  <a:moveTo>
                    <a:pt x="0" y="0"/>
                  </a:moveTo>
                  <a:lnTo>
                    <a:pt x="192" y="0"/>
                  </a:lnTo>
                  <a:lnTo>
                    <a:pt x="192" y="67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8" name="AutoShape 62"/>
            <p:cNvSpPr>
              <a:spLocks noChangeArrowheads="1"/>
            </p:cNvSpPr>
            <p:nvPr/>
          </p:nvSpPr>
          <p:spPr bwMode="auto">
            <a:xfrm rot="5400000">
              <a:off x="2055" y="3360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8959" name="Group 63"/>
            <p:cNvGrpSpPr>
              <a:grpSpLocks/>
            </p:cNvGrpSpPr>
            <p:nvPr/>
          </p:nvGrpSpPr>
          <p:grpSpPr bwMode="auto">
            <a:xfrm rot="10800000">
              <a:off x="1335" y="3360"/>
              <a:ext cx="384" cy="288"/>
              <a:chOff x="1248" y="3648"/>
              <a:chExt cx="384" cy="288"/>
            </a:xfrm>
          </p:grpSpPr>
          <p:sp>
            <p:nvSpPr>
              <p:cNvPr id="208960" name="AutoShape 64"/>
              <p:cNvSpPr>
                <a:spLocks noChangeArrowheads="1"/>
              </p:cNvSpPr>
              <p:nvPr/>
            </p:nvSpPr>
            <p:spPr bwMode="auto">
              <a:xfrm rot="5400000">
                <a:off x="1248" y="3648"/>
                <a:ext cx="288" cy="28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61" name="Oval 65"/>
              <p:cNvSpPr>
                <a:spLocks noChangeArrowheads="1"/>
              </p:cNvSpPr>
              <p:nvPr/>
            </p:nvSpPr>
            <p:spPr bwMode="auto">
              <a:xfrm>
                <a:off x="1536" y="374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8962" name="Line 66"/>
            <p:cNvSpPr>
              <a:spLocks noChangeShapeType="1"/>
            </p:cNvSpPr>
            <p:nvPr/>
          </p:nvSpPr>
          <p:spPr bwMode="auto">
            <a:xfrm>
              <a:off x="2343" y="3504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3" name="AutoShape 67"/>
            <p:cNvSpPr>
              <a:spLocks noChangeArrowheads="1"/>
            </p:cNvSpPr>
            <p:nvPr/>
          </p:nvSpPr>
          <p:spPr bwMode="auto">
            <a:xfrm rot="5400000">
              <a:off x="3447" y="3360"/>
              <a:ext cx="288" cy="28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64" name="Line 68"/>
            <p:cNvSpPr>
              <a:spLocks noChangeShapeType="1"/>
            </p:cNvSpPr>
            <p:nvPr/>
          </p:nvSpPr>
          <p:spPr bwMode="auto">
            <a:xfrm>
              <a:off x="3735" y="350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5" name="Line 69"/>
            <p:cNvSpPr>
              <a:spLocks noChangeShapeType="1"/>
            </p:cNvSpPr>
            <p:nvPr/>
          </p:nvSpPr>
          <p:spPr bwMode="auto">
            <a:xfrm>
              <a:off x="1719" y="350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6" name="Line 70"/>
            <p:cNvSpPr>
              <a:spLocks noChangeShapeType="1"/>
            </p:cNvSpPr>
            <p:nvPr/>
          </p:nvSpPr>
          <p:spPr bwMode="auto">
            <a:xfrm>
              <a:off x="1888" y="3504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7" name="Line 71"/>
            <p:cNvSpPr>
              <a:spLocks noChangeShapeType="1"/>
            </p:cNvSpPr>
            <p:nvPr/>
          </p:nvSpPr>
          <p:spPr bwMode="auto">
            <a:xfrm flipV="1">
              <a:off x="2199" y="357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8" name="Freeform 72"/>
            <p:cNvSpPr>
              <a:spLocks/>
            </p:cNvSpPr>
            <p:nvPr/>
          </p:nvSpPr>
          <p:spPr bwMode="auto">
            <a:xfrm>
              <a:off x="1575" y="3586"/>
              <a:ext cx="624" cy="31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314"/>
                </a:cxn>
                <a:cxn ang="0">
                  <a:pos x="576" y="314"/>
                </a:cxn>
              </a:cxnLst>
              <a:rect l="0" t="0" r="r" b="b"/>
              <a:pathLst>
                <a:path w="576" h="314">
                  <a:moveTo>
                    <a:pt x="2" y="0"/>
                  </a:moveTo>
                  <a:lnTo>
                    <a:pt x="0" y="314"/>
                  </a:lnTo>
                  <a:lnTo>
                    <a:pt x="576" y="31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med" len="med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9" name="Freeform 73"/>
            <p:cNvSpPr>
              <a:spLocks/>
            </p:cNvSpPr>
            <p:nvPr/>
          </p:nvSpPr>
          <p:spPr bwMode="auto">
            <a:xfrm>
              <a:off x="567" y="2832"/>
              <a:ext cx="768" cy="672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0" y="0"/>
                </a:cxn>
                <a:cxn ang="0">
                  <a:pos x="0" y="720"/>
                </a:cxn>
                <a:cxn ang="0">
                  <a:pos x="768" y="720"/>
                </a:cxn>
              </a:cxnLst>
              <a:rect l="0" t="0" r="r" b="b"/>
              <a:pathLst>
                <a:path w="768" h="720">
                  <a:moveTo>
                    <a:pt x="240" y="0"/>
                  </a:moveTo>
                  <a:lnTo>
                    <a:pt x="0" y="0"/>
                  </a:lnTo>
                  <a:lnTo>
                    <a:pt x="0" y="720"/>
                  </a:lnTo>
                  <a:lnTo>
                    <a:pt x="768" y="72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0" name="Freeform 74"/>
            <p:cNvSpPr>
              <a:spLocks/>
            </p:cNvSpPr>
            <p:nvPr/>
          </p:nvSpPr>
          <p:spPr bwMode="auto">
            <a:xfrm>
              <a:off x="327" y="2112"/>
              <a:ext cx="2425" cy="384"/>
            </a:xfrm>
            <a:custGeom>
              <a:avLst/>
              <a:gdLst/>
              <a:ahLst/>
              <a:cxnLst>
                <a:cxn ang="0">
                  <a:pos x="2736" y="0"/>
                </a:cxn>
                <a:cxn ang="0">
                  <a:pos x="2736" y="240"/>
                </a:cxn>
                <a:cxn ang="0">
                  <a:pos x="0" y="240"/>
                </a:cxn>
              </a:cxnLst>
              <a:rect l="0" t="0" r="r" b="b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1" name="Freeform 75"/>
            <p:cNvSpPr>
              <a:spLocks/>
            </p:cNvSpPr>
            <p:nvPr/>
          </p:nvSpPr>
          <p:spPr bwMode="auto">
            <a:xfrm>
              <a:off x="1059" y="2112"/>
              <a:ext cx="2" cy="3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83"/>
                </a:cxn>
              </a:cxnLst>
              <a:rect l="0" t="0" r="r" b="b"/>
              <a:pathLst>
                <a:path w="2" h="383">
                  <a:moveTo>
                    <a:pt x="0" y="0"/>
                  </a:moveTo>
                  <a:lnTo>
                    <a:pt x="2" y="38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2" name="Freeform 76"/>
            <p:cNvSpPr>
              <a:spLocks/>
            </p:cNvSpPr>
            <p:nvPr/>
          </p:nvSpPr>
          <p:spPr bwMode="auto">
            <a:xfrm>
              <a:off x="375" y="2784"/>
              <a:ext cx="1536" cy="384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872" y="384"/>
                </a:cxn>
                <a:cxn ang="0">
                  <a:pos x="0" y="384"/>
                </a:cxn>
              </a:cxnLst>
              <a:rect l="0" t="0" r="r" b="b"/>
              <a:pathLst>
                <a:path w="1872" h="384">
                  <a:moveTo>
                    <a:pt x="1872" y="0"/>
                  </a:moveTo>
                  <a:lnTo>
                    <a:pt x="1872" y="384"/>
                  </a:lnTo>
                  <a:lnTo>
                    <a:pt x="0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3" name="Line 77"/>
            <p:cNvSpPr>
              <a:spLocks noChangeShapeType="1"/>
            </p:cNvSpPr>
            <p:nvPr/>
          </p:nvSpPr>
          <p:spPr bwMode="auto">
            <a:xfrm flipV="1">
              <a:off x="3591" y="358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4" name="Freeform 78"/>
            <p:cNvSpPr>
              <a:spLocks/>
            </p:cNvSpPr>
            <p:nvPr/>
          </p:nvSpPr>
          <p:spPr bwMode="auto">
            <a:xfrm>
              <a:off x="567" y="1920"/>
              <a:ext cx="459" cy="816"/>
            </a:xfrm>
            <a:custGeom>
              <a:avLst/>
              <a:gdLst/>
              <a:ahLst/>
              <a:cxnLst>
                <a:cxn ang="0">
                  <a:pos x="459" y="144"/>
                </a:cxn>
                <a:cxn ang="0">
                  <a:pos x="459" y="0"/>
                </a:cxn>
                <a:cxn ang="0">
                  <a:pos x="0" y="0"/>
                </a:cxn>
                <a:cxn ang="0">
                  <a:pos x="0" y="816"/>
                </a:cxn>
                <a:cxn ang="0">
                  <a:pos x="240" y="816"/>
                </a:cxn>
              </a:cxnLst>
              <a:rect l="0" t="0" r="r" b="b"/>
              <a:pathLst>
                <a:path w="459" h="816">
                  <a:moveTo>
                    <a:pt x="459" y="144"/>
                  </a:moveTo>
                  <a:lnTo>
                    <a:pt x="459" y="0"/>
                  </a:lnTo>
                  <a:lnTo>
                    <a:pt x="0" y="0"/>
                  </a:lnTo>
                  <a:lnTo>
                    <a:pt x="0" y="816"/>
                  </a:lnTo>
                  <a:lnTo>
                    <a:pt x="240" y="81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5" name="Freeform 79"/>
            <p:cNvSpPr>
              <a:spLocks/>
            </p:cNvSpPr>
            <p:nvPr/>
          </p:nvSpPr>
          <p:spPr bwMode="auto">
            <a:xfrm>
              <a:off x="2793" y="1920"/>
              <a:ext cx="462" cy="818"/>
            </a:xfrm>
            <a:custGeom>
              <a:avLst/>
              <a:gdLst/>
              <a:ahLst/>
              <a:cxnLst>
                <a:cxn ang="0">
                  <a:pos x="3" y="144"/>
                </a:cxn>
                <a:cxn ang="0">
                  <a:pos x="0" y="0"/>
                </a:cxn>
                <a:cxn ang="0">
                  <a:pos x="462" y="0"/>
                </a:cxn>
                <a:cxn ang="0">
                  <a:pos x="462" y="816"/>
                </a:cxn>
                <a:cxn ang="0">
                  <a:pos x="272" y="818"/>
                </a:cxn>
              </a:cxnLst>
              <a:rect l="0" t="0" r="r" b="b"/>
              <a:pathLst>
                <a:path w="462" h="818">
                  <a:moveTo>
                    <a:pt x="3" y="144"/>
                  </a:moveTo>
                  <a:lnTo>
                    <a:pt x="0" y="0"/>
                  </a:lnTo>
                  <a:lnTo>
                    <a:pt x="462" y="0"/>
                  </a:lnTo>
                  <a:lnTo>
                    <a:pt x="462" y="816"/>
                  </a:lnTo>
                  <a:lnTo>
                    <a:pt x="272" y="818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6" name="Text Box 80"/>
            <p:cNvSpPr txBox="1">
              <a:spLocks noChangeArrowheads="1"/>
            </p:cNvSpPr>
            <p:nvPr/>
          </p:nvSpPr>
          <p:spPr bwMode="auto">
            <a:xfrm>
              <a:off x="733" y="191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5</a:t>
              </a:r>
              <a:endParaRPr lang="zh-CN" altLang="en-US" sz="2000" baseline="-15000">
                <a:latin typeface="Times New Roman" pitchFamily="18" charset="0"/>
              </a:endParaRPr>
            </a:p>
          </p:txBody>
        </p:sp>
        <p:sp>
          <p:nvSpPr>
            <p:cNvPr id="208977" name="Text Box 81"/>
            <p:cNvSpPr txBox="1">
              <a:spLocks noChangeArrowheads="1"/>
            </p:cNvSpPr>
            <p:nvPr/>
          </p:nvSpPr>
          <p:spPr bwMode="auto">
            <a:xfrm>
              <a:off x="2825" y="191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6</a:t>
              </a:r>
              <a:endParaRPr lang="zh-CN" altLang="en-US" sz="2000" baseline="-15000">
                <a:latin typeface="Times New Roman" pitchFamily="18" charset="0"/>
              </a:endParaRPr>
            </a:p>
          </p:txBody>
        </p:sp>
        <p:sp>
          <p:nvSpPr>
            <p:cNvPr id="208978" name="Text Box 82"/>
            <p:cNvSpPr txBox="1">
              <a:spLocks noChangeArrowheads="1"/>
            </p:cNvSpPr>
            <p:nvPr/>
          </p:nvSpPr>
          <p:spPr bwMode="auto">
            <a:xfrm>
              <a:off x="816" y="254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08979" name="Text Box 83"/>
            <p:cNvSpPr txBox="1">
              <a:spLocks noChangeArrowheads="1"/>
            </p:cNvSpPr>
            <p:nvPr/>
          </p:nvSpPr>
          <p:spPr bwMode="auto">
            <a:xfrm>
              <a:off x="912" y="262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08980" name="Text Box 84"/>
            <p:cNvSpPr txBox="1">
              <a:spLocks noChangeArrowheads="1"/>
            </p:cNvSpPr>
            <p:nvPr/>
          </p:nvSpPr>
          <p:spPr bwMode="auto">
            <a:xfrm>
              <a:off x="2753" y="254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08981" name="Text Box 85"/>
            <p:cNvSpPr txBox="1">
              <a:spLocks noChangeArrowheads="1"/>
            </p:cNvSpPr>
            <p:nvPr/>
          </p:nvSpPr>
          <p:spPr bwMode="auto">
            <a:xfrm>
              <a:off x="2875" y="2624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08982" name="Text Box 86"/>
            <p:cNvSpPr txBox="1">
              <a:spLocks noChangeArrowheads="1"/>
            </p:cNvSpPr>
            <p:nvPr/>
          </p:nvSpPr>
          <p:spPr bwMode="auto">
            <a:xfrm>
              <a:off x="1200" y="1680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´</a:t>
              </a:r>
            </a:p>
          </p:txBody>
        </p:sp>
        <p:sp>
          <p:nvSpPr>
            <p:cNvPr id="208983" name="Text Box 87"/>
            <p:cNvSpPr txBox="1">
              <a:spLocks noChangeArrowheads="1"/>
            </p:cNvSpPr>
            <p:nvPr/>
          </p:nvSpPr>
          <p:spPr bwMode="auto">
            <a:xfrm>
              <a:off x="2360" y="168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08984" name="Text Box 88"/>
            <p:cNvSpPr txBox="1">
              <a:spLocks noChangeArrowheads="1"/>
            </p:cNvSpPr>
            <p:nvPr/>
          </p:nvSpPr>
          <p:spPr bwMode="auto">
            <a:xfrm>
              <a:off x="927" y="3225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写放大器</a:t>
              </a:r>
            </a:p>
          </p:txBody>
        </p:sp>
        <p:sp>
          <p:nvSpPr>
            <p:cNvPr id="208985" name="Text Box 89"/>
            <p:cNvSpPr txBox="1">
              <a:spLocks noChangeArrowheads="1"/>
            </p:cNvSpPr>
            <p:nvPr/>
          </p:nvSpPr>
          <p:spPr bwMode="auto">
            <a:xfrm>
              <a:off x="2151" y="3225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写放大器</a:t>
              </a:r>
            </a:p>
          </p:txBody>
        </p:sp>
        <p:sp>
          <p:nvSpPr>
            <p:cNvPr id="208986" name="Text Box 90"/>
            <p:cNvSpPr txBox="1">
              <a:spLocks noChangeArrowheads="1"/>
            </p:cNvSpPr>
            <p:nvPr/>
          </p:nvSpPr>
          <p:spPr bwMode="auto">
            <a:xfrm>
              <a:off x="1726" y="3993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208987" name="Text Box 91"/>
            <p:cNvSpPr txBox="1">
              <a:spLocks noChangeArrowheads="1"/>
            </p:cNvSpPr>
            <p:nvPr/>
          </p:nvSpPr>
          <p:spPr bwMode="auto">
            <a:xfrm>
              <a:off x="2176" y="3936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写选择</a:t>
              </a:r>
            </a:p>
          </p:txBody>
        </p:sp>
        <p:sp>
          <p:nvSpPr>
            <p:cNvPr id="208988" name="Text Box 92"/>
            <p:cNvSpPr txBox="1">
              <a:spLocks noChangeArrowheads="1"/>
            </p:cNvSpPr>
            <p:nvPr/>
          </p:nvSpPr>
          <p:spPr bwMode="auto">
            <a:xfrm>
              <a:off x="3040" y="3945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读选择</a:t>
              </a:r>
            </a:p>
          </p:txBody>
        </p:sp>
        <p:sp>
          <p:nvSpPr>
            <p:cNvPr id="208989" name="Text Box 93"/>
            <p:cNvSpPr txBox="1">
              <a:spLocks noChangeArrowheads="1"/>
            </p:cNvSpPr>
            <p:nvPr/>
          </p:nvSpPr>
          <p:spPr bwMode="auto">
            <a:xfrm>
              <a:off x="3725" y="3177"/>
              <a:ext cx="4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208990" name="Text Box 94"/>
            <p:cNvSpPr txBox="1">
              <a:spLocks noChangeArrowheads="1"/>
            </p:cNvSpPr>
            <p:nvPr/>
          </p:nvSpPr>
          <p:spPr bwMode="auto">
            <a:xfrm>
              <a:off x="3377" y="3129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读放</a:t>
              </a:r>
            </a:p>
          </p:txBody>
        </p:sp>
        <p:sp>
          <p:nvSpPr>
            <p:cNvPr id="208991" name="Text Box 95"/>
            <p:cNvSpPr txBox="1">
              <a:spLocks noChangeArrowheads="1"/>
            </p:cNvSpPr>
            <p:nvPr/>
          </p:nvSpPr>
          <p:spPr bwMode="auto">
            <a:xfrm>
              <a:off x="3351" y="1680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位线</a:t>
              </a:r>
              <a:r>
                <a:rPr lang="en-US" altLang="zh-CN" sz="1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8992" name="Freeform 96"/>
            <p:cNvSpPr>
              <a:spLocks/>
            </p:cNvSpPr>
            <p:nvPr/>
          </p:nvSpPr>
          <p:spPr bwMode="auto">
            <a:xfrm>
              <a:off x="3284" y="1900"/>
              <a:ext cx="259" cy="260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0" y="260"/>
                </a:cxn>
              </a:cxnLst>
              <a:rect l="0" t="0" r="r" b="b"/>
              <a:pathLst>
                <a:path w="259" h="260">
                  <a:moveTo>
                    <a:pt x="259" y="0"/>
                  </a:moveTo>
                  <a:lnTo>
                    <a:pt x="0" y="26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93" name="Text Box 97"/>
            <p:cNvSpPr txBox="1">
              <a:spLocks noChangeArrowheads="1"/>
            </p:cNvSpPr>
            <p:nvPr/>
          </p:nvSpPr>
          <p:spPr bwMode="auto">
            <a:xfrm>
              <a:off x="29" y="1680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位线</a:t>
              </a:r>
              <a:r>
                <a:rPr lang="en-US" altLang="zh-CN" sz="1800">
                  <a:latin typeface="Times New Roman" pitchFamily="18" charset="0"/>
                </a:rPr>
                <a:t>A</a:t>
              </a:r>
              <a:endParaRPr lang="zh-CN" altLang="en-US" sz="1800">
                <a:latin typeface="Times New Roman" pitchFamily="18" charset="0"/>
              </a:endParaRPr>
            </a:p>
          </p:txBody>
        </p:sp>
        <p:sp>
          <p:nvSpPr>
            <p:cNvPr id="208994" name="Text Box 98"/>
            <p:cNvSpPr txBox="1">
              <a:spLocks noChangeArrowheads="1"/>
            </p:cNvSpPr>
            <p:nvPr/>
          </p:nvSpPr>
          <p:spPr bwMode="auto">
            <a:xfrm>
              <a:off x="413" y="1603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´</a:t>
              </a:r>
            </a:p>
          </p:txBody>
        </p:sp>
        <p:sp>
          <p:nvSpPr>
            <p:cNvPr id="208995" name="Line 99"/>
            <p:cNvSpPr>
              <a:spLocks noChangeShapeType="1"/>
            </p:cNvSpPr>
            <p:nvPr/>
          </p:nvSpPr>
          <p:spPr bwMode="auto">
            <a:xfrm>
              <a:off x="279" y="192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8996" name="Text Box 100"/>
            <p:cNvSpPr txBox="1">
              <a:spLocks noChangeArrowheads="1"/>
            </p:cNvSpPr>
            <p:nvPr/>
          </p:nvSpPr>
          <p:spPr bwMode="auto">
            <a:xfrm>
              <a:off x="734" y="2937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列地址选择</a:t>
              </a:r>
            </a:p>
          </p:txBody>
        </p:sp>
        <p:sp>
          <p:nvSpPr>
            <p:cNvPr id="208997" name="Text Box 101"/>
            <p:cNvSpPr txBox="1">
              <a:spLocks noChangeArrowheads="1"/>
            </p:cNvSpPr>
            <p:nvPr/>
          </p:nvSpPr>
          <p:spPr bwMode="auto">
            <a:xfrm>
              <a:off x="1325" y="2256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行地址选择</a:t>
              </a:r>
            </a:p>
          </p:txBody>
        </p:sp>
        <p:sp>
          <p:nvSpPr>
            <p:cNvPr id="208998" name="Rectangle 102"/>
            <p:cNvSpPr>
              <a:spLocks noChangeArrowheads="1"/>
            </p:cNvSpPr>
            <p:nvPr/>
          </p:nvSpPr>
          <p:spPr bwMode="auto">
            <a:xfrm>
              <a:off x="708" y="1548"/>
              <a:ext cx="240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999" name="Rectangle 10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09000" name="Text Box 104"/>
          <p:cNvSpPr txBox="1">
            <a:spLocks noChangeArrowheads="1"/>
          </p:cNvSpPr>
          <p:nvPr/>
        </p:nvSpPr>
        <p:spPr bwMode="auto">
          <a:xfrm>
            <a:off x="2422525" y="2819400"/>
            <a:ext cx="12350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</a:rPr>
              <a:t>   ~  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000" baseline="-25000">
                <a:solidFill>
                  <a:schemeClr val="folHlink"/>
                </a:solidFill>
                <a:latin typeface="Times New Roman" pitchFamily="18" charset="0"/>
              </a:rPr>
              <a:t>4</a:t>
            </a:r>
            <a:endParaRPr lang="zh-CN" altLang="en-US" sz="20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09001" name="AutoShape 10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utoUpdateAnimBg="0"/>
      <p:bldP spid="208900" grpId="0" autoUpdateAnimBg="0"/>
      <p:bldP spid="208901" grpId="0" autoUpdateAnimBg="0"/>
      <p:bldP spid="208938" grpId="0" autoUpdateAnimBg="0"/>
      <p:bldP spid="20900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22" name="Group 2"/>
          <p:cNvGrpSpPr>
            <a:grpSpLocks/>
          </p:cNvGrpSpPr>
          <p:nvPr/>
        </p:nvGrpSpPr>
        <p:grpSpPr bwMode="auto">
          <a:xfrm>
            <a:off x="0" y="1066800"/>
            <a:ext cx="7388225" cy="5872163"/>
            <a:chOff x="0" y="672"/>
            <a:chExt cx="4654" cy="3699"/>
          </a:xfrm>
        </p:grpSpPr>
        <p:sp>
          <p:nvSpPr>
            <p:cNvPr id="209923" name="Text Box 3"/>
            <p:cNvSpPr txBox="1">
              <a:spLocks noChangeArrowheads="1"/>
            </p:cNvSpPr>
            <p:nvPr/>
          </p:nvSpPr>
          <p:spPr bwMode="auto">
            <a:xfrm>
              <a:off x="1148" y="739"/>
              <a:ext cx="3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´</a:t>
              </a:r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1452" y="866"/>
              <a:ext cx="1046" cy="4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25" name="Text Box 5"/>
            <p:cNvSpPr txBox="1">
              <a:spLocks noChangeArrowheads="1"/>
            </p:cNvSpPr>
            <p:nvPr/>
          </p:nvSpPr>
          <p:spPr bwMode="auto">
            <a:xfrm>
              <a:off x="1536" y="906"/>
              <a:ext cx="11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="0" baseline="-25000">
                  <a:latin typeface="Times New Roman" pitchFamily="18" charset="0"/>
                </a:rPr>
                <a:t> </a:t>
              </a:r>
              <a:r>
                <a:rPr lang="en-US" altLang="zh-CN" sz="2800" b="0">
                  <a:latin typeface="Times New Roman" pitchFamily="18" charset="0"/>
                </a:rPr>
                <a:t>  ~  </a:t>
              </a: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209926" name="Freeform 6"/>
            <p:cNvSpPr>
              <a:spLocks/>
            </p:cNvSpPr>
            <p:nvPr/>
          </p:nvSpPr>
          <p:spPr bwMode="auto">
            <a:xfrm>
              <a:off x="2498" y="1109"/>
              <a:ext cx="343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144"/>
                </a:cxn>
              </a:cxnLst>
              <a:rect l="0" t="0" r="r" b="b"/>
              <a:pathLst>
                <a:path w="336" h="144">
                  <a:moveTo>
                    <a:pt x="0" y="0"/>
                  </a:moveTo>
                  <a:lnTo>
                    <a:pt x="336" y="0"/>
                  </a:lnTo>
                  <a:lnTo>
                    <a:pt x="336" y="14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27" name="Freeform 7"/>
            <p:cNvSpPr>
              <a:spLocks/>
            </p:cNvSpPr>
            <p:nvPr/>
          </p:nvSpPr>
          <p:spPr bwMode="auto">
            <a:xfrm>
              <a:off x="1105" y="1102"/>
              <a:ext cx="331" cy="226"/>
            </a:xfrm>
            <a:custGeom>
              <a:avLst/>
              <a:gdLst/>
              <a:ahLst/>
              <a:cxnLst>
                <a:cxn ang="0">
                  <a:pos x="319" y="0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319" h="184">
                  <a:moveTo>
                    <a:pt x="319" y="0"/>
                  </a:moveTo>
                  <a:lnTo>
                    <a:pt x="0" y="0"/>
                  </a:lnTo>
                  <a:lnTo>
                    <a:pt x="0" y="1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9928" name="Group 8"/>
            <p:cNvGrpSpPr>
              <a:grpSpLocks/>
            </p:cNvGrpSpPr>
            <p:nvPr/>
          </p:nvGrpSpPr>
          <p:grpSpPr bwMode="auto">
            <a:xfrm>
              <a:off x="2770" y="1328"/>
              <a:ext cx="265" cy="74"/>
              <a:chOff x="3459" y="1296"/>
              <a:chExt cx="243" cy="48"/>
            </a:xfrm>
          </p:grpSpPr>
          <p:sp>
            <p:nvSpPr>
              <p:cNvPr id="209929" name="Line 9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0" name="Line 10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9931" name="Group 11"/>
            <p:cNvGrpSpPr>
              <a:grpSpLocks/>
            </p:cNvGrpSpPr>
            <p:nvPr/>
          </p:nvGrpSpPr>
          <p:grpSpPr bwMode="auto">
            <a:xfrm>
              <a:off x="933" y="1328"/>
              <a:ext cx="264" cy="74"/>
              <a:chOff x="3459" y="1296"/>
              <a:chExt cx="243" cy="48"/>
            </a:xfrm>
          </p:grpSpPr>
          <p:sp>
            <p:nvSpPr>
              <p:cNvPr id="209932" name="Line 12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3" name="Line 13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9934" name="Group 14"/>
            <p:cNvGrpSpPr>
              <a:grpSpLocks/>
            </p:cNvGrpSpPr>
            <p:nvPr/>
          </p:nvGrpSpPr>
          <p:grpSpPr bwMode="auto">
            <a:xfrm>
              <a:off x="3143" y="2256"/>
              <a:ext cx="76" cy="369"/>
              <a:chOff x="3143" y="2256"/>
              <a:chExt cx="76" cy="369"/>
            </a:xfrm>
          </p:grpSpPr>
          <p:sp>
            <p:nvSpPr>
              <p:cNvPr id="209935" name="Line 15"/>
              <p:cNvSpPr>
                <a:spLocks noChangeShapeType="1"/>
              </p:cNvSpPr>
              <p:nvPr/>
            </p:nvSpPr>
            <p:spPr bwMode="auto">
              <a:xfrm rot="5400000">
                <a:off x="3034" y="2441"/>
                <a:ext cx="3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6" name="Line 16"/>
              <p:cNvSpPr>
                <a:spLocks noChangeShapeType="1"/>
              </p:cNvSpPr>
              <p:nvPr/>
            </p:nvSpPr>
            <p:spPr bwMode="auto">
              <a:xfrm rot="5400000">
                <a:off x="3031" y="2436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9937" name="Group 17"/>
            <p:cNvGrpSpPr>
              <a:grpSpLocks/>
            </p:cNvGrpSpPr>
            <p:nvPr/>
          </p:nvGrpSpPr>
          <p:grpSpPr bwMode="auto">
            <a:xfrm>
              <a:off x="771" y="2256"/>
              <a:ext cx="76" cy="369"/>
              <a:chOff x="771" y="2256"/>
              <a:chExt cx="76" cy="369"/>
            </a:xfrm>
          </p:grpSpPr>
          <p:sp>
            <p:nvSpPr>
              <p:cNvPr id="209938" name="Line 18"/>
              <p:cNvSpPr>
                <a:spLocks noChangeShapeType="1"/>
              </p:cNvSpPr>
              <p:nvPr/>
            </p:nvSpPr>
            <p:spPr bwMode="auto">
              <a:xfrm rot="16200000">
                <a:off x="586" y="2441"/>
                <a:ext cx="3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9" name="Line 19"/>
              <p:cNvSpPr>
                <a:spLocks noChangeShapeType="1"/>
              </p:cNvSpPr>
              <p:nvPr/>
            </p:nvSpPr>
            <p:spPr bwMode="auto">
              <a:xfrm rot="16200000">
                <a:off x="735" y="2446"/>
                <a:ext cx="2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9940" name="Freeform 20"/>
            <p:cNvSpPr>
              <a:spLocks/>
            </p:cNvSpPr>
            <p:nvPr/>
          </p:nvSpPr>
          <p:spPr bwMode="auto">
            <a:xfrm>
              <a:off x="860" y="2423"/>
              <a:ext cx="227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72" y="1"/>
                </a:cxn>
              </a:cxnLst>
              <a:rect l="0" t="0" r="r" b="b"/>
              <a:pathLst>
                <a:path w="2272" h="1">
                  <a:moveTo>
                    <a:pt x="0" y="0"/>
                  </a:moveTo>
                  <a:lnTo>
                    <a:pt x="2272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41" name="Freeform 21"/>
            <p:cNvSpPr>
              <a:spLocks/>
            </p:cNvSpPr>
            <p:nvPr/>
          </p:nvSpPr>
          <p:spPr bwMode="auto">
            <a:xfrm>
              <a:off x="3230" y="2495"/>
              <a:ext cx="210" cy="10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672"/>
                </a:cxn>
              </a:cxnLst>
              <a:rect l="0" t="0" r="r" b="b"/>
              <a:pathLst>
                <a:path w="192" h="672">
                  <a:moveTo>
                    <a:pt x="0" y="0"/>
                  </a:moveTo>
                  <a:lnTo>
                    <a:pt x="192" y="0"/>
                  </a:lnTo>
                  <a:lnTo>
                    <a:pt x="192" y="67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42" name="AutoShape 22"/>
            <p:cNvSpPr>
              <a:spLocks noChangeArrowheads="1"/>
            </p:cNvSpPr>
            <p:nvPr/>
          </p:nvSpPr>
          <p:spPr bwMode="auto">
            <a:xfrm rot="5400000">
              <a:off x="2070" y="3361"/>
              <a:ext cx="437" cy="31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3" name="AutoShape 23"/>
            <p:cNvSpPr>
              <a:spLocks noChangeArrowheads="1"/>
            </p:cNvSpPr>
            <p:nvPr/>
          </p:nvSpPr>
          <p:spPr bwMode="auto">
            <a:xfrm rot="16200000">
              <a:off x="1389" y="3360"/>
              <a:ext cx="437" cy="31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4" name="Oval 24"/>
            <p:cNvSpPr>
              <a:spLocks noChangeArrowheads="1"/>
            </p:cNvSpPr>
            <p:nvPr/>
          </p:nvSpPr>
          <p:spPr bwMode="auto">
            <a:xfrm rot="10800000">
              <a:off x="1380" y="3484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5" name="Line 25"/>
            <p:cNvSpPr>
              <a:spLocks noChangeShapeType="1"/>
            </p:cNvSpPr>
            <p:nvPr/>
          </p:nvSpPr>
          <p:spPr bwMode="auto">
            <a:xfrm>
              <a:off x="2446" y="3518"/>
              <a:ext cx="1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46" name="AutoShape 26"/>
            <p:cNvSpPr>
              <a:spLocks noChangeArrowheads="1"/>
            </p:cNvSpPr>
            <p:nvPr/>
          </p:nvSpPr>
          <p:spPr bwMode="auto">
            <a:xfrm rot="5400000">
              <a:off x="3587" y="3361"/>
              <a:ext cx="437" cy="31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7" name="Line 27"/>
            <p:cNvSpPr>
              <a:spLocks noChangeShapeType="1"/>
            </p:cNvSpPr>
            <p:nvPr/>
          </p:nvSpPr>
          <p:spPr bwMode="auto">
            <a:xfrm>
              <a:off x="3963" y="3518"/>
              <a:ext cx="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48" name="Line 28"/>
            <p:cNvSpPr>
              <a:spLocks noChangeShapeType="1"/>
            </p:cNvSpPr>
            <p:nvPr/>
          </p:nvSpPr>
          <p:spPr bwMode="auto">
            <a:xfrm>
              <a:off x="1766" y="3518"/>
              <a:ext cx="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49" name="Freeform 29"/>
            <p:cNvSpPr>
              <a:spLocks/>
            </p:cNvSpPr>
            <p:nvPr/>
          </p:nvSpPr>
          <p:spPr bwMode="auto">
            <a:xfrm>
              <a:off x="1951" y="3518"/>
              <a:ext cx="1" cy="6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22"/>
                </a:cxn>
              </a:cxnLst>
              <a:rect l="0" t="0" r="r" b="b"/>
              <a:pathLst>
                <a:path w="1" h="622">
                  <a:moveTo>
                    <a:pt x="0" y="0"/>
                  </a:moveTo>
                  <a:lnTo>
                    <a:pt x="1" y="62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50" name="Freeform 30"/>
            <p:cNvSpPr>
              <a:spLocks/>
            </p:cNvSpPr>
            <p:nvPr/>
          </p:nvSpPr>
          <p:spPr bwMode="auto">
            <a:xfrm>
              <a:off x="2267" y="3639"/>
              <a:ext cx="6" cy="498"/>
            </a:xfrm>
            <a:custGeom>
              <a:avLst/>
              <a:gdLst/>
              <a:ahLst/>
              <a:cxnLst>
                <a:cxn ang="0">
                  <a:pos x="4" y="498"/>
                </a:cxn>
                <a:cxn ang="0">
                  <a:pos x="0" y="9"/>
                </a:cxn>
                <a:cxn ang="0">
                  <a:pos x="6" y="0"/>
                </a:cxn>
                <a:cxn ang="0">
                  <a:pos x="6" y="2"/>
                </a:cxn>
              </a:cxnLst>
              <a:rect l="0" t="0" r="r" b="b"/>
              <a:pathLst>
                <a:path w="6" h="498">
                  <a:moveTo>
                    <a:pt x="4" y="498"/>
                  </a:moveTo>
                  <a:lnTo>
                    <a:pt x="0" y="9"/>
                  </a:lnTo>
                  <a:lnTo>
                    <a:pt x="6" y="0"/>
                  </a:lnTo>
                  <a:lnTo>
                    <a:pt x="6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51" name="Freeform 31"/>
            <p:cNvSpPr>
              <a:spLocks/>
            </p:cNvSpPr>
            <p:nvPr/>
          </p:nvSpPr>
          <p:spPr bwMode="auto">
            <a:xfrm>
              <a:off x="1596" y="3624"/>
              <a:ext cx="677" cy="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06"/>
                </a:cxn>
                <a:cxn ang="0">
                  <a:pos x="677" y="312"/>
                </a:cxn>
              </a:cxnLst>
              <a:rect l="0" t="0" r="r" b="b"/>
              <a:pathLst>
                <a:path w="677" h="312">
                  <a:moveTo>
                    <a:pt x="0" y="0"/>
                  </a:moveTo>
                  <a:lnTo>
                    <a:pt x="0" y="306"/>
                  </a:lnTo>
                  <a:lnTo>
                    <a:pt x="677" y="31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med" len="lg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52" name="Freeform 32"/>
            <p:cNvSpPr>
              <a:spLocks/>
            </p:cNvSpPr>
            <p:nvPr/>
          </p:nvSpPr>
          <p:spPr bwMode="auto">
            <a:xfrm>
              <a:off x="510" y="2495"/>
              <a:ext cx="862" cy="1023"/>
            </a:xfrm>
            <a:custGeom>
              <a:avLst/>
              <a:gdLst/>
              <a:ahLst/>
              <a:cxnLst>
                <a:cxn ang="0">
                  <a:pos x="262" y="0"/>
                </a:cxn>
                <a:cxn ang="0">
                  <a:pos x="0" y="0"/>
                </a:cxn>
                <a:cxn ang="0">
                  <a:pos x="0" y="1023"/>
                </a:cxn>
                <a:cxn ang="0">
                  <a:pos x="862" y="1023"/>
                </a:cxn>
                <a:cxn ang="0">
                  <a:pos x="838" y="1023"/>
                </a:cxn>
              </a:cxnLst>
              <a:rect l="0" t="0" r="r" b="b"/>
              <a:pathLst>
                <a:path w="862" h="1023">
                  <a:moveTo>
                    <a:pt x="262" y="0"/>
                  </a:moveTo>
                  <a:lnTo>
                    <a:pt x="0" y="0"/>
                  </a:lnTo>
                  <a:lnTo>
                    <a:pt x="0" y="1023"/>
                  </a:lnTo>
                  <a:lnTo>
                    <a:pt x="862" y="1023"/>
                  </a:lnTo>
                  <a:lnTo>
                    <a:pt x="838" y="102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53" name="Freeform 33"/>
            <p:cNvSpPr>
              <a:spLocks/>
            </p:cNvSpPr>
            <p:nvPr/>
          </p:nvSpPr>
          <p:spPr bwMode="auto">
            <a:xfrm>
              <a:off x="301" y="2423"/>
              <a:ext cx="1674" cy="583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872" y="384"/>
                </a:cxn>
                <a:cxn ang="0">
                  <a:pos x="0" y="384"/>
                </a:cxn>
              </a:cxnLst>
              <a:rect l="0" t="0" r="r" b="b"/>
              <a:pathLst>
                <a:path w="1872" h="384">
                  <a:moveTo>
                    <a:pt x="1872" y="0"/>
                  </a:moveTo>
                  <a:lnTo>
                    <a:pt x="1872" y="384"/>
                  </a:lnTo>
                  <a:lnTo>
                    <a:pt x="0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54" name="Line 34"/>
            <p:cNvSpPr>
              <a:spLocks noChangeShapeType="1"/>
            </p:cNvSpPr>
            <p:nvPr/>
          </p:nvSpPr>
          <p:spPr bwMode="auto">
            <a:xfrm flipV="1">
              <a:off x="3806" y="3641"/>
              <a:ext cx="0" cy="7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55" name="Freeform 35"/>
            <p:cNvSpPr>
              <a:spLocks/>
            </p:cNvSpPr>
            <p:nvPr/>
          </p:nvSpPr>
          <p:spPr bwMode="auto">
            <a:xfrm>
              <a:off x="510" y="1091"/>
              <a:ext cx="492" cy="1259"/>
            </a:xfrm>
            <a:custGeom>
              <a:avLst/>
              <a:gdLst/>
              <a:ahLst/>
              <a:cxnLst>
                <a:cxn ang="0">
                  <a:pos x="492" y="233"/>
                </a:cxn>
                <a:cxn ang="0">
                  <a:pos x="492" y="0"/>
                </a:cxn>
                <a:cxn ang="0">
                  <a:pos x="1" y="0"/>
                </a:cxn>
                <a:cxn ang="0">
                  <a:pos x="0" y="1259"/>
                </a:cxn>
                <a:cxn ang="0">
                  <a:pos x="262" y="1259"/>
                </a:cxn>
              </a:cxnLst>
              <a:rect l="0" t="0" r="r" b="b"/>
              <a:pathLst>
                <a:path w="492" h="1259">
                  <a:moveTo>
                    <a:pt x="492" y="233"/>
                  </a:moveTo>
                  <a:lnTo>
                    <a:pt x="492" y="0"/>
                  </a:lnTo>
                  <a:lnTo>
                    <a:pt x="1" y="0"/>
                  </a:lnTo>
                  <a:lnTo>
                    <a:pt x="0" y="1259"/>
                  </a:lnTo>
                  <a:lnTo>
                    <a:pt x="262" y="125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56" name="Freeform 36"/>
            <p:cNvSpPr>
              <a:spLocks/>
            </p:cNvSpPr>
            <p:nvPr/>
          </p:nvSpPr>
          <p:spPr bwMode="auto">
            <a:xfrm>
              <a:off x="2942" y="1109"/>
              <a:ext cx="523" cy="1244"/>
            </a:xfrm>
            <a:custGeom>
              <a:avLst/>
              <a:gdLst/>
              <a:ahLst/>
              <a:cxnLst>
                <a:cxn ang="0">
                  <a:pos x="0" y="219"/>
                </a:cxn>
                <a:cxn ang="0">
                  <a:pos x="0" y="0"/>
                </a:cxn>
                <a:cxn ang="0">
                  <a:pos x="523" y="0"/>
                </a:cxn>
                <a:cxn ang="0">
                  <a:pos x="523" y="1244"/>
                </a:cxn>
                <a:cxn ang="0">
                  <a:pos x="278" y="1244"/>
                </a:cxn>
              </a:cxnLst>
              <a:rect l="0" t="0" r="r" b="b"/>
              <a:pathLst>
                <a:path w="523" h="1244">
                  <a:moveTo>
                    <a:pt x="0" y="219"/>
                  </a:moveTo>
                  <a:lnTo>
                    <a:pt x="0" y="0"/>
                  </a:lnTo>
                  <a:lnTo>
                    <a:pt x="523" y="0"/>
                  </a:lnTo>
                  <a:lnTo>
                    <a:pt x="523" y="1244"/>
                  </a:lnTo>
                  <a:lnTo>
                    <a:pt x="278" y="124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57" name="Text Box 37"/>
            <p:cNvSpPr txBox="1">
              <a:spLocks noChangeArrowheads="1"/>
            </p:cNvSpPr>
            <p:nvPr/>
          </p:nvSpPr>
          <p:spPr bwMode="auto">
            <a:xfrm>
              <a:off x="685" y="1231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5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209958" name="Text Box 38"/>
            <p:cNvSpPr txBox="1">
              <a:spLocks noChangeArrowheads="1"/>
            </p:cNvSpPr>
            <p:nvPr/>
          </p:nvSpPr>
          <p:spPr bwMode="auto">
            <a:xfrm>
              <a:off x="3037" y="1231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6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209959" name="Text Box 39"/>
            <p:cNvSpPr txBox="1">
              <a:spLocks noChangeArrowheads="1"/>
            </p:cNvSpPr>
            <p:nvPr/>
          </p:nvSpPr>
          <p:spPr bwMode="auto">
            <a:xfrm>
              <a:off x="824" y="215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7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209960" name="Text Box 40"/>
            <p:cNvSpPr txBox="1">
              <a:spLocks noChangeArrowheads="1"/>
            </p:cNvSpPr>
            <p:nvPr/>
          </p:nvSpPr>
          <p:spPr bwMode="auto">
            <a:xfrm>
              <a:off x="2864" y="2150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8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209961" name="Text Box 41"/>
            <p:cNvSpPr txBox="1">
              <a:spLocks noChangeArrowheads="1"/>
            </p:cNvSpPr>
            <p:nvPr/>
          </p:nvSpPr>
          <p:spPr bwMode="auto">
            <a:xfrm>
              <a:off x="2540" y="81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09962" name="Freeform 42"/>
            <p:cNvSpPr>
              <a:spLocks/>
            </p:cNvSpPr>
            <p:nvPr/>
          </p:nvSpPr>
          <p:spPr bwMode="auto">
            <a:xfrm>
              <a:off x="249" y="1402"/>
              <a:ext cx="2642" cy="365"/>
            </a:xfrm>
            <a:custGeom>
              <a:avLst/>
              <a:gdLst/>
              <a:ahLst/>
              <a:cxnLst>
                <a:cxn ang="0">
                  <a:pos x="2736" y="0"/>
                </a:cxn>
                <a:cxn ang="0">
                  <a:pos x="2736" y="240"/>
                </a:cxn>
                <a:cxn ang="0">
                  <a:pos x="0" y="240"/>
                </a:cxn>
              </a:cxnLst>
              <a:rect l="0" t="0" r="r" b="b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63" name="Line 43"/>
            <p:cNvSpPr>
              <a:spLocks noChangeShapeType="1"/>
            </p:cNvSpPr>
            <p:nvPr/>
          </p:nvSpPr>
          <p:spPr bwMode="auto">
            <a:xfrm>
              <a:off x="1045" y="1402"/>
              <a:ext cx="0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64" name="Text Box 44"/>
            <p:cNvSpPr txBox="1">
              <a:spLocks noChangeArrowheads="1"/>
            </p:cNvSpPr>
            <p:nvPr/>
          </p:nvSpPr>
          <p:spPr bwMode="auto">
            <a:xfrm>
              <a:off x="907" y="3230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写放大器</a:t>
              </a:r>
            </a:p>
          </p:txBody>
        </p:sp>
        <p:sp>
          <p:nvSpPr>
            <p:cNvPr id="209965" name="Text Box 45"/>
            <p:cNvSpPr txBox="1">
              <a:spLocks noChangeArrowheads="1"/>
            </p:cNvSpPr>
            <p:nvPr/>
          </p:nvSpPr>
          <p:spPr bwMode="auto">
            <a:xfrm>
              <a:off x="2289" y="3225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写放大器</a:t>
              </a:r>
            </a:p>
          </p:txBody>
        </p:sp>
        <p:sp>
          <p:nvSpPr>
            <p:cNvPr id="209966" name="Text Box 46"/>
            <p:cNvSpPr txBox="1">
              <a:spLocks noChangeArrowheads="1"/>
            </p:cNvSpPr>
            <p:nvPr/>
          </p:nvSpPr>
          <p:spPr bwMode="auto">
            <a:xfrm>
              <a:off x="1449" y="3993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290" y="3984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写选择</a:t>
              </a:r>
            </a:p>
          </p:txBody>
        </p:sp>
        <p:sp>
          <p:nvSpPr>
            <p:cNvPr id="209968" name="Text Box 48"/>
            <p:cNvSpPr txBox="1">
              <a:spLocks noChangeArrowheads="1"/>
            </p:cNvSpPr>
            <p:nvPr/>
          </p:nvSpPr>
          <p:spPr bwMode="auto">
            <a:xfrm>
              <a:off x="3262" y="3993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读选择</a:t>
              </a:r>
            </a:p>
          </p:txBody>
        </p:sp>
        <p:sp>
          <p:nvSpPr>
            <p:cNvPr id="209969" name="Text Box 49"/>
            <p:cNvSpPr txBox="1">
              <a:spLocks noChangeArrowheads="1"/>
            </p:cNvSpPr>
            <p:nvPr/>
          </p:nvSpPr>
          <p:spPr bwMode="auto">
            <a:xfrm>
              <a:off x="3539" y="2976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读放</a:t>
              </a:r>
            </a:p>
          </p:txBody>
        </p:sp>
        <p:sp>
          <p:nvSpPr>
            <p:cNvPr id="209970" name="Text Box 50"/>
            <p:cNvSpPr txBox="1">
              <a:spLocks noChangeArrowheads="1"/>
            </p:cNvSpPr>
            <p:nvPr/>
          </p:nvSpPr>
          <p:spPr bwMode="auto">
            <a:xfrm>
              <a:off x="3657" y="729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位线</a:t>
              </a:r>
              <a:r>
                <a:rPr lang="en-US" altLang="zh-CN" sz="1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9971" name="Line 51"/>
            <p:cNvSpPr>
              <a:spLocks noChangeShapeType="1"/>
            </p:cNvSpPr>
            <p:nvPr/>
          </p:nvSpPr>
          <p:spPr bwMode="auto">
            <a:xfrm flipH="1">
              <a:off x="3513" y="912"/>
              <a:ext cx="28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9972" name="Group 52"/>
            <p:cNvGrpSpPr>
              <a:grpSpLocks/>
            </p:cNvGrpSpPr>
            <p:nvPr/>
          </p:nvGrpSpPr>
          <p:grpSpPr bwMode="auto">
            <a:xfrm>
              <a:off x="0" y="672"/>
              <a:ext cx="628" cy="365"/>
              <a:chOff x="-58" y="1603"/>
              <a:chExt cx="628" cy="365"/>
            </a:xfrm>
          </p:grpSpPr>
          <p:sp>
            <p:nvSpPr>
              <p:cNvPr id="209973" name="Text Box 53"/>
              <p:cNvSpPr txBox="1">
                <a:spLocks noChangeArrowheads="1"/>
              </p:cNvSpPr>
              <p:nvPr/>
            </p:nvSpPr>
            <p:spPr bwMode="auto">
              <a:xfrm>
                <a:off x="-58" y="1680"/>
                <a:ext cx="5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位线</a:t>
                </a:r>
                <a:r>
                  <a:rPr lang="en-US" altLang="zh-CN" sz="1800">
                    <a:latin typeface="Times New Roman" pitchFamily="18" charset="0"/>
                  </a:rPr>
                  <a:t>A</a:t>
                </a:r>
                <a:endParaRPr lang="zh-CN" altLang="en-US" sz="1800">
                  <a:latin typeface="Times New Roman" pitchFamily="18" charset="0"/>
                </a:endParaRPr>
              </a:p>
            </p:txBody>
          </p:sp>
          <p:sp>
            <p:nvSpPr>
              <p:cNvPr id="209974" name="Text Box 54"/>
              <p:cNvSpPr txBox="1">
                <a:spLocks noChangeArrowheads="1"/>
              </p:cNvSpPr>
              <p:nvPr/>
            </p:nvSpPr>
            <p:spPr bwMode="auto">
              <a:xfrm>
                <a:off x="326" y="1603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  <a:cs typeface="Times New Roman" pitchFamily="18" charset="0"/>
                  </a:rPr>
                  <a:t>´</a:t>
                </a:r>
              </a:p>
            </p:txBody>
          </p:sp>
        </p:grpSp>
        <p:sp>
          <p:nvSpPr>
            <p:cNvPr id="209975" name="Line 55"/>
            <p:cNvSpPr>
              <a:spLocks noChangeShapeType="1"/>
            </p:cNvSpPr>
            <p:nvPr/>
          </p:nvSpPr>
          <p:spPr bwMode="auto">
            <a:xfrm>
              <a:off x="249" y="96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9976" name="Text Box 56"/>
            <p:cNvSpPr txBox="1">
              <a:spLocks noChangeArrowheads="1"/>
            </p:cNvSpPr>
            <p:nvPr/>
          </p:nvSpPr>
          <p:spPr bwMode="auto">
            <a:xfrm>
              <a:off x="825" y="2736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列地址选择</a:t>
              </a:r>
            </a:p>
          </p:txBody>
        </p:sp>
        <p:sp>
          <p:nvSpPr>
            <p:cNvPr id="209977" name="Text Box 57"/>
            <p:cNvSpPr txBox="1">
              <a:spLocks noChangeArrowheads="1"/>
            </p:cNvSpPr>
            <p:nvPr/>
          </p:nvSpPr>
          <p:spPr bwMode="auto">
            <a:xfrm>
              <a:off x="1497" y="1488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行地址选择</a:t>
              </a:r>
            </a:p>
          </p:txBody>
        </p:sp>
        <p:sp>
          <p:nvSpPr>
            <p:cNvPr id="209978" name="Text Box 58"/>
            <p:cNvSpPr txBox="1">
              <a:spLocks noChangeArrowheads="1"/>
            </p:cNvSpPr>
            <p:nvPr/>
          </p:nvSpPr>
          <p:spPr bwMode="auto">
            <a:xfrm>
              <a:off x="4122" y="3216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OUT</a:t>
              </a:r>
            </a:p>
          </p:txBody>
        </p:sp>
      </p:grpSp>
      <p:sp>
        <p:nvSpPr>
          <p:cNvPr id="209979" name="Text Box 59"/>
          <p:cNvSpPr txBox="1">
            <a:spLocks noChangeArrowheads="1"/>
          </p:cNvSpPr>
          <p:nvPr/>
        </p:nvSpPr>
        <p:spPr bwMode="auto">
          <a:xfrm>
            <a:off x="533400" y="381000"/>
            <a:ext cx="701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① </a:t>
            </a:r>
            <a:r>
              <a:rPr lang="zh-CN" altLang="en-US" sz="3200">
                <a:latin typeface="Times New Roman" pitchFamily="18" charset="0"/>
              </a:rPr>
              <a:t>静态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基本电路的 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读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操作 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09980" name="Freeform 60"/>
          <p:cNvSpPr>
            <a:spLocks/>
          </p:cNvSpPr>
          <p:nvPr/>
        </p:nvSpPr>
        <p:spPr bwMode="auto">
          <a:xfrm>
            <a:off x="474663" y="3862388"/>
            <a:ext cx="2657475" cy="925512"/>
          </a:xfrm>
          <a:custGeom>
            <a:avLst/>
            <a:gdLst/>
            <a:ahLst/>
            <a:cxnLst>
              <a:cxn ang="0">
                <a:pos x="1872" y="0"/>
              </a:cxn>
              <a:cxn ang="0">
                <a:pos x="1872" y="384"/>
              </a:cxn>
              <a:cxn ang="0">
                <a:pos x="0" y="384"/>
              </a:cxn>
            </a:cxnLst>
            <a:rect l="0" t="0" r="r" b="b"/>
            <a:pathLst>
              <a:path w="1872" h="384">
                <a:moveTo>
                  <a:pt x="1872" y="0"/>
                </a:moveTo>
                <a:lnTo>
                  <a:pt x="1872" y="384"/>
                </a:lnTo>
                <a:lnTo>
                  <a:pt x="0" y="384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 type="oval" w="sm" len="sm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81" name="Freeform 61"/>
          <p:cNvSpPr>
            <a:spLocks/>
          </p:cNvSpPr>
          <p:nvPr/>
        </p:nvSpPr>
        <p:spPr bwMode="auto">
          <a:xfrm>
            <a:off x="1331913" y="3867150"/>
            <a:ext cx="3640137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2293" y="0"/>
              </a:cxn>
            </a:cxnLst>
            <a:rect l="0" t="0" r="r" b="b"/>
            <a:pathLst>
              <a:path w="2293" h="2">
                <a:moveTo>
                  <a:pt x="0" y="2"/>
                </a:moveTo>
                <a:lnTo>
                  <a:pt x="2293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82" name="Freeform 62"/>
          <p:cNvSpPr>
            <a:spLocks/>
          </p:cNvSpPr>
          <p:nvPr/>
        </p:nvSpPr>
        <p:spPr bwMode="auto">
          <a:xfrm>
            <a:off x="3952875" y="1752600"/>
            <a:ext cx="542925" cy="347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2" y="0"/>
              </a:cxn>
              <a:cxn ang="0">
                <a:pos x="342" y="219"/>
              </a:cxn>
            </a:cxnLst>
            <a:rect l="0" t="0" r="r" b="b"/>
            <a:pathLst>
              <a:path w="342" h="219">
                <a:moveTo>
                  <a:pt x="0" y="0"/>
                </a:moveTo>
                <a:lnTo>
                  <a:pt x="342" y="0"/>
                </a:lnTo>
                <a:lnTo>
                  <a:pt x="342" y="219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 type="oval" w="sm" len="sm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9983" name="Group 63"/>
          <p:cNvGrpSpPr>
            <a:grpSpLocks/>
          </p:cNvGrpSpPr>
          <p:nvPr/>
        </p:nvGrpSpPr>
        <p:grpSpPr bwMode="auto">
          <a:xfrm>
            <a:off x="1219200" y="3581400"/>
            <a:ext cx="3886200" cy="585788"/>
            <a:chOff x="768" y="2256"/>
            <a:chExt cx="2448" cy="369"/>
          </a:xfrm>
        </p:grpSpPr>
        <p:grpSp>
          <p:nvGrpSpPr>
            <p:cNvPr id="209984" name="Group 64"/>
            <p:cNvGrpSpPr>
              <a:grpSpLocks/>
            </p:cNvGrpSpPr>
            <p:nvPr/>
          </p:nvGrpSpPr>
          <p:grpSpPr bwMode="auto">
            <a:xfrm>
              <a:off x="768" y="2256"/>
              <a:ext cx="76" cy="369"/>
              <a:chOff x="768" y="2256"/>
              <a:chExt cx="76" cy="369"/>
            </a:xfrm>
          </p:grpSpPr>
          <p:sp>
            <p:nvSpPr>
              <p:cNvPr id="209985" name="Line 65"/>
              <p:cNvSpPr>
                <a:spLocks noChangeShapeType="1"/>
              </p:cNvSpPr>
              <p:nvPr/>
            </p:nvSpPr>
            <p:spPr bwMode="auto">
              <a:xfrm rot="16200000">
                <a:off x="583" y="2441"/>
                <a:ext cx="369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86" name="Line 66"/>
              <p:cNvSpPr>
                <a:spLocks noChangeShapeType="1"/>
              </p:cNvSpPr>
              <p:nvPr/>
            </p:nvSpPr>
            <p:spPr bwMode="auto">
              <a:xfrm rot="16200000">
                <a:off x="732" y="2446"/>
                <a:ext cx="2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9987" name="Group 67"/>
            <p:cNvGrpSpPr>
              <a:grpSpLocks/>
            </p:cNvGrpSpPr>
            <p:nvPr/>
          </p:nvGrpSpPr>
          <p:grpSpPr bwMode="auto">
            <a:xfrm>
              <a:off x="3140" y="2256"/>
              <a:ext cx="76" cy="369"/>
              <a:chOff x="3140" y="2256"/>
              <a:chExt cx="76" cy="369"/>
            </a:xfrm>
          </p:grpSpPr>
          <p:sp>
            <p:nvSpPr>
              <p:cNvPr id="209988" name="Line 68"/>
              <p:cNvSpPr>
                <a:spLocks noChangeShapeType="1"/>
              </p:cNvSpPr>
              <p:nvPr/>
            </p:nvSpPr>
            <p:spPr bwMode="auto">
              <a:xfrm rot="5400000">
                <a:off x="3031" y="2441"/>
                <a:ext cx="369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89" name="Line 69"/>
              <p:cNvSpPr>
                <a:spLocks noChangeShapeType="1"/>
              </p:cNvSpPr>
              <p:nvPr/>
            </p:nvSpPr>
            <p:spPr bwMode="auto">
              <a:xfrm rot="5400000">
                <a:off x="3028" y="2436"/>
                <a:ext cx="2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09990" name="Freeform 70"/>
          <p:cNvSpPr>
            <a:spLocks/>
          </p:cNvSpPr>
          <p:nvPr/>
        </p:nvSpPr>
        <p:spPr bwMode="auto">
          <a:xfrm>
            <a:off x="5105400" y="3956050"/>
            <a:ext cx="333375" cy="1622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0"/>
              </a:cxn>
              <a:cxn ang="0">
                <a:pos x="192" y="672"/>
              </a:cxn>
            </a:cxnLst>
            <a:rect l="0" t="0" r="r" b="b"/>
            <a:pathLst>
              <a:path w="192" h="672">
                <a:moveTo>
                  <a:pt x="0" y="0"/>
                </a:moveTo>
                <a:lnTo>
                  <a:pt x="192" y="0"/>
                </a:lnTo>
                <a:lnTo>
                  <a:pt x="192" y="672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/>
            <a:tailEnd type="oval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91" name="Line 71"/>
          <p:cNvSpPr>
            <a:spLocks noChangeShapeType="1"/>
          </p:cNvSpPr>
          <p:nvPr/>
        </p:nvSpPr>
        <p:spPr bwMode="auto">
          <a:xfrm>
            <a:off x="5449888" y="5562600"/>
            <a:ext cx="354012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92" name="Freeform 72"/>
          <p:cNvSpPr>
            <a:spLocks/>
          </p:cNvSpPr>
          <p:nvPr/>
        </p:nvSpPr>
        <p:spPr bwMode="auto">
          <a:xfrm>
            <a:off x="6042025" y="5738813"/>
            <a:ext cx="3175" cy="1138237"/>
          </a:xfrm>
          <a:custGeom>
            <a:avLst/>
            <a:gdLst/>
            <a:ahLst/>
            <a:cxnLst>
              <a:cxn ang="0">
                <a:pos x="2" y="717"/>
              </a:cxn>
              <a:cxn ang="0">
                <a:pos x="0" y="0"/>
              </a:cxn>
            </a:cxnLst>
            <a:rect l="0" t="0" r="r" b="b"/>
            <a:pathLst>
              <a:path w="2" h="717">
                <a:moveTo>
                  <a:pt x="2" y="717"/>
                </a:moveTo>
                <a:lnTo>
                  <a:pt x="0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93" name="AutoShape 73"/>
          <p:cNvSpPr>
            <a:spLocks noChangeArrowheads="1"/>
          </p:cNvSpPr>
          <p:nvPr/>
        </p:nvSpPr>
        <p:spPr bwMode="auto">
          <a:xfrm rot="5400000">
            <a:off x="5676900" y="5372100"/>
            <a:ext cx="685800" cy="457200"/>
          </a:xfrm>
          <a:prstGeom prst="triangle">
            <a:avLst>
              <a:gd name="adj" fmla="val 47912"/>
            </a:avLst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94" name="Freeform 74"/>
          <p:cNvSpPr>
            <a:spLocks/>
          </p:cNvSpPr>
          <p:nvPr/>
        </p:nvSpPr>
        <p:spPr bwMode="auto">
          <a:xfrm>
            <a:off x="4648200" y="1743075"/>
            <a:ext cx="830263" cy="198437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0" y="6"/>
              </a:cxn>
              <a:cxn ang="0">
                <a:pos x="523" y="6"/>
              </a:cxn>
              <a:cxn ang="0">
                <a:pos x="523" y="1250"/>
              </a:cxn>
              <a:cxn ang="0">
                <a:pos x="278" y="1250"/>
              </a:cxn>
            </a:cxnLst>
            <a:rect l="0" t="0" r="r" b="b"/>
            <a:pathLst>
              <a:path w="523" h="1250">
                <a:moveTo>
                  <a:pt x="3" y="0"/>
                </a:moveTo>
                <a:lnTo>
                  <a:pt x="0" y="6"/>
                </a:lnTo>
                <a:lnTo>
                  <a:pt x="523" y="6"/>
                </a:lnTo>
                <a:lnTo>
                  <a:pt x="523" y="1250"/>
                </a:lnTo>
                <a:lnTo>
                  <a:pt x="278" y="1250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9995" name="Group 75"/>
          <p:cNvGrpSpPr>
            <a:grpSpLocks/>
          </p:cNvGrpSpPr>
          <p:nvPr/>
        </p:nvGrpSpPr>
        <p:grpSpPr bwMode="auto">
          <a:xfrm>
            <a:off x="5668963" y="2060575"/>
            <a:ext cx="3155950" cy="579438"/>
            <a:chOff x="3552" y="1344"/>
            <a:chExt cx="1988" cy="365"/>
          </a:xfrm>
        </p:grpSpPr>
        <p:sp>
          <p:nvSpPr>
            <p:cNvPr id="209996" name="Text Box 76"/>
            <p:cNvSpPr txBox="1">
              <a:spLocks noChangeArrowheads="1"/>
            </p:cNvSpPr>
            <p:nvPr/>
          </p:nvSpPr>
          <p:spPr bwMode="auto">
            <a:xfrm>
              <a:off x="3552" y="1344"/>
              <a:ext cx="1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r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行选</a:t>
              </a:r>
              <a:r>
                <a:rPr lang="zh-CN" altLang="en-US" sz="3200">
                  <a:latin typeface="Times New Roman" pitchFamily="18" charset="0"/>
                </a:rPr>
                <a:t>     </a:t>
              </a:r>
            </a:p>
          </p:txBody>
        </p:sp>
        <p:sp>
          <p:nvSpPr>
            <p:cNvPr id="209997" name="Text Box 77"/>
            <p:cNvSpPr txBox="1">
              <a:spLocks noChangeArrowheads="1"/>
            </p:cNvSpPr>
            <p:nvPr/>
          </p:nvSpPr>
          <p:spPr bwMode="auto">
            <a:xfrm>
              <a:off x="4427" y="1382"/>
              <a:ext cx="11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5</a:t>
              </a:r>
              <a:r>
                <a:rPr lang="en-US" altLang="zh-CN" sz="2400">
                  <a:latin typeface="Times New Roman" pitchFamily="18" charset="0"/>
                </a:rPr>
                <a:t>、T</a:t>
              </a:r>
              <a:r>
                <a:rPr lang="en-US" altLang="zh-CN" sz="2400" baseline="-25000">
                  <a:latin typeface="Times New Roman" pitchFamily="18" charset="0"/>
                </a:rPr>
                <a:t>6  </a:t>
              </a:r>
              <a:r>
                <a:rPr lang="zh-CN" altLang="en-US" sz="2400">
                  <a:latin typeface="Times New Roman" pitchFamily="18" charset="0"/>
                </a:rPr>
                <a:t>开</a:t>
              </a:r>
            </a:p>
          </p:txBody>
        </p:sp>
        <p:sp>
          <p:nvSpPr>
            <p:cNvPr id="209998" name="Line 78"/>
            <p:cNvSpPr>
              <a:spLocks noChangeShapeType="1"/>
            </p:cNvSpPr>
            <p:nvPr/>
          </p:nvSpPr>
          <p:spPr bwMode="auto">
            <a:xfrm>
              <a:off x="4032" y="1536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9999" name="Freeform 79"/>
          <p:cNvSpPr>
            <a:spLocks/>
          </p:cNvSpPr>
          <p:nvPr/>
        </p:nvSpPr>
        <p:spPr bwMode="auto">
          <a:xfrm>
            <a:off x="4643438" y="1714500"/>
            <a:ext cx="1587" cy="376238"/>
          </a:xfrm>
          <a:custGeom>
            <a:avLst/>
            <a:gdLst/>
            <a:ahLst/>
            <a:cxnLst>
              <a:cxn ang="0">
                <a:pos x="0" y="237"/>
              </a:cxn>
              <a:cxn ang="0">
                <a:pos x="0" y="0"/>
              </a:cxn>
            </a:cxnLst>
            <a:rect l="0" t="0" r="r" b="b"/>
            <a:pathLst>
              <a:path w="1" h="237">
                <a:moveTo>
                  <a:pt x="0" y="237"/>
                </a:moveTo>
                <a:lnTo>
                  <a:pt x="0" y="0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0000" name="Rectangle 8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grpSp>
        <p:nvGrpSpPr>
          <p:cNvPr id="210001" name="Group 81"/>
          <p:cNvGrpSpPr>
            <a:grpSpLocks/>
          </p:cNvGrpSpPr>
          <p:nvPr/>
        </p:nvGrpSpPr>
        <p:grpSpPr bwMode="auto">
          <a:xfrm>
            <a:off x="395288" y="2225675"/>
            <a:ext cx="4194175" cy="579438"/>
            <a:chOff x="249" y="1402"/>
            <a:chExt cx="2642" cy="365"/>
          </a:xfrm>
        </p:grpSpPr>
        <p:sp>
          <p:nvSpPr>
            <p:cNvPr id="210002" name="Freeform 82"/>
            <p:cNvSpPr>
              <a:spLocks/>
            </p:cNvSpPr>
            <p:nvPr/>
          </p:nvSpPr>
          <p:spPr bwMode="auto">
            <a:xfrm>
              <a:off x="249" y="1402"/>
              <a:ext cx="2642" cy="365"/>
            </a:xfrm>
            <a:custGeom>
              <a:avLst/>
              <a:gdLst/>
              <a:ahLst/>
              <a:cxnLst>
                <a:cxn ang="0">
                  <a:pos x="2736" y="0"/>
                </a:cxn>
                <a:cxn ang="0">
                  <a:pos x="2736" y="240"/>
                </a:cxn>
                <a:cxn ang="0">
                  <a:pos x="0" y="240"/>
                </a:cxn>
              </a:cxnLst>
              <a:rect l="0" t="0" r="r" b="b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003" name="Line 83"/>
            <p:cNvSpPr>
              <a:spLocks noChangeShapeType="1"/>
            </p:cNvSpPr>
            <p:nvPr/>
          </p:nvSpPr>
          <p:spPr bwMode="auto">
            <a:xfrm>
              <a:off x="1056" y="1402"/>
              <a:ext cx="0" cy="36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0004" name="Group 84"/>
          <p:cNvGrpSpPr>
            <a:grpSpLocks/>
          </p:cNvGrpSpPr>
          <p:nvPr/>
        </p:nvGrpSpPr>
        <p:grpSpPr bwMode="auto">
          <a:xfrm>
            <a:off x="1481138" y="2108200"/>
            <a:ext cx="3336925" cy="117475"/>
            <a:chOff x="933" y="1328"/>
            <a:chExt cx="2102" cy="74"/>
          </a:xfrm>
        </p:grpSpPr>
        <p:grpSp>
          <p:nvGrpSpPr>
            <p:cNvPr id="210005" name="Group 85"/>
            <p:cNvGrpSpPr>
              <a:grpSpLocks/>
            </p:cNvGrpSpPr>
            <p:nvPr/>
          </p:nvGrpSpPr>
          <p:grpSpPr bwMode="auto">
            <a:xfrm>
              <a:off x="933" y="1328"/>
              <a:ext cx="264" cy="74"/>
              <a:chOff x="3459" y="1296"/>
              <a:chExt cx="243" cy="48"/>
            </a:xfrm>
          </p:grpSpPr>
          <p:sp>
            <p:nvSpPr>
              <p:cNvPr id="210006" name="Line 86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007" name="Line 87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0008" name="Group 88"/>
            <p:cNvGrpSpPr>
              <a:grpSpLocks/>
            </p:cNvGrpSpPr>
            <p:nvPr/>
          </p:nvGrpSpPr>
          <p:grpSpPr bwMode="auto">
            <a:xfrm>
              <a:off x="2770" y="1328"/>
              <a:ext cx="265" cy="74"/>
              <a:chOff x="3459" y="1296"/>
              <a:chExt cx="243" cy="48"/>
            </a:xfrm>
          </p:grpSpPr>
          <p:sp>
            <p:nvSpPr>
              <p:cNvPr id="210009" name="Line 89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010" name="Line 90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10011" name="Group 91"/>
          <p:cNvGrpSpPr>
            <a:grpSpLocks/>
          </p:cNvGrpSpPr>
          <p:nvPr/>
        </p:nvGrpSpPr>
        <p:grpSpPr bwMode="auto">
          <a:xfrm>
            <a:off x="5745163" y="2746375"/>
            <a:ext cx="3079750" cy="457200"/>
            <a:chOff x="3600" y="1776"/>
            <a:chExt cx="1940" cy="288"/>
          </a:xfrm>
        </p:grpSpPr>
        <p:sp>
          <p:nvSpPr>
            <p:cNvPr id="210012" name="Text Box 92"/>
            <p:cNvSpPr txBox="1">
              <a:spLocks noChangeArrowheads="1"/>
            </p:cNvSpPr>
            <p:nvPr/>
          </p:nvSpPr>
          <p:spPr bwMode="auto">
            <a:xfrm>
              <a:off x="4427" y="1776"/>
              <a:ext cx="11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7</a:t>
              </a:r>
              <a:r>
                <a:rPr lang="en-US" altLang="zh-CN" sz="2400">
                  <a:latin typeface="Times New Roman" pitchFamily="18" charset="0"/>
                </a:rPr>
                <a:t>、T</a:t>
              </a:r>
              <a:r>
                <a:rPr lang="en-US" altLang="zh-CN" sz="2400" baseline="-25000">
                  <a:latin typeface="Times New Roman" pitchFamily="18" charset="0"/>
                </a:rPr>
                <a:t>8  </a:t>
              </a:r>
              <a:r>
                <a:rPr lang="zh-CN" altLang="en-US" sz="2400">
                  <a:latin typeface="Times New Roman" pitchFamily="18" charset="0"/>
                </a:rPr>
                <a:t>开</a:t>
              </a:r>
            </a:p>
          </p:txBody>
        </p:sp>
        <p:sp>
          <p:nvSpPr>
            <p:cNvPr id="210013" name="Text Box 93"/>
            <p:cNvSpPr txBox="1">
              <a:spLocks noChangeArrowheads="1"/>
            </p:cNvSpPr>
            <p:nvPr/>
          </p:nvSpPr>
          <p:spPr bwMode="auto">
            <a:xfrm>
              <a:off x="3600" y="177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列选</a:t>
              </a:r>
            </a:p>
          </p:txBody>
        </p:sp>
        <p:sp>
          <p:nvSpPr>
            <p:cNvPr id="210014" name="Line 94"/>
            <p:cNvSpPr>
              <a:spLocks noChangeShapeType="1"/>
            </p:cNvSpPr>
            <p:nvPr/>
          </p:nvSpPr>
          <p:spPr bwMode="auto">
            <a:xfrm>
              <a:off x="4032" y="1929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0015" name="Group 95"/>
          <p:cNvGrpSpPr>
            <a:grpSpLocks/>
          </p:cNvGrpSpPr>
          <p:nvPr/>
        </p:nvGrpSpPr>
        <p:grpSpPr bwMode="auto">
          <a:xfrm>
            <a:off x="5734050" y="3871913"/>
            <a:ext cx="4132263" cy="1084262"/>
            <a:chOff x="3612" y="2149"/>
            <a:chExt cx="2603" cy="683"/>
          </a:xfrm>
        </p:grpSpPr>
        <p:sp>
          <p:nvSpPr>
            <p:cNvPr id="210016" name="Text Box 96"/>
            <p:cNvSpPr txBox="1">
              <a:spLocks noChangeArrowheads="1"/>
            </p:cNvSpPr>
            <p:nvPr/>
          </p:nvSpPr>
          <p:spPr bwMode="auto">
            <a:xfrm>
              <a:off x="4416" y="254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读放</a:t>
              </a:r>
            </a:p>
          </p:txBody>
        </p:sp>
        <p:sp>
          <p:nvSpPr>
            <p:cNvPr id="210017" name="Text Box 97"/>
            <p:cNvSpPr txBox="1">
              <a:spLocks noChangeArrowheads="1"/>
            </p:cNvSpPr>
            <p:nvPr/>
          </p:nvSpPr>
          <p:spPr bwMode="auto">
            <a:xfrm>
              <a:off x="5136" y="2544"/>
              <a:ext cx="10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210018" name="Line 98"/>
            <p:cNvSpPr>
              <a:spLocks noChangeShapeType="1"/>
            </p:cNvSpPr>
            <p:nvPr/>
          </p:nvSpPr>
          <p:spPr bwMode="auto">
            <a:xfrm>
              <a:off x="4051" y="2688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019" name="Line 99"/>
            <p:cNvSpPr>
              <a:spLocks noChangeShapeType="1"/>
            </p:cNvSpPr>
            <p:nvPr/>
          </p:nvSpPr>
          <p:spPr bwMode="auto">
            <a:xfrm>
              <a:off x="4850" y="2688"/>
              <a:ext cx="3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0020" name="Group 100"/>
            <p:cNvGrpSpPr>
              <a:grpSpLocks/>
            </p:cNvGrpSpPr>
            <p:nvPr/>
          </p:nvGrpSpPr>
          <p:grpSpPr bwMode="auto">
            <a:xfrm>
              <a:off x="3612" y="2149"/>
              <a:ext cx="1832" cy="288"/>
              <a:chOff x="3612" y="2149"/>
              <a:chExt cx="1832" cy="288"/>
            </a:xfrm>
          </p:grpSpPr>
          <p:sp>
            <p:nvSpPr>
              <p:cNvPr id="210021" name="Text Box 101"/>
              <p:cNvSpPr txBox="1">
                <a:spLocks noChangeArrowheads="1"/>
              </p:cNvSpPr>
              <p:nvPr/>
            </p:nvSpPr>
            <p:spPr bwMode="auto">
              <a:xfrm>
                <a:off x="3612" y="2149"/>
                <a:ext cx="8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V</a:t>
                </a:r>
                <a:r>
                  <a:rPr lang="en-US" altLang="zh-CN" sz="2400" baseline="-250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0022" name="Line 102"/>
              <p:cNvSpPr>
                <a:spLocks noChangeShapeType="1"/>
              </p:cNvSpPr>
              <p:nvPr/>
            </p:nvSpPr>
            <p:spPr bwMode="auto">
              <a:xfrm>
                <a:off x="4051" y="2304"/>
                <a:ext cx="3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023" name="Line 103"/>
              <p:cNvSpPr>
                <a:spLocks noChangeShapeType="1"/>
              </p:cNvSpPr>
              <p:nvPr/>
            </p:nvSpPr>
            <p:spPr bwMode="auto">
              <a:xfrm>
                <a:off x="4850" y="2304"/>
                <a:ext cx="3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024" name="Rectangle 104"/>
              <p:cNvSpPr>
                <a:spLocks noChangeArrowheads="1"/>
              </p:cNvSpPr>
              <p:nvPr/>
            </p:nvSpPr>
            <p:spPr bwMode="auto">
              <a:xfrm>
                <a:off x="4446" y="214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r>
                  <a:rPr lang="en-US" altLang="zh-CN" sz="2400" baseline="-25000">
                    <a:latin typeface="Times New Roman" pitchFamily="18" charset="0"/>
                  </a:rPr>
                  <a:t>6</a:t>
                </a:r>
                <a:endParaRPr lang="zh-CN" altLang="en-US" sz="2400" baseline="-25000">
                  <a:latin typeface="Times New Roman" pitchFamily="18" charset="0"/>
                </a:endParaRPr>
              </a:p>
            </p:txBody>
          </p:sp>
          <p:sp>
            <p:nvSpPr>
              <p:cNvPr id="210025" name="Rectangle 105"/>
              <p:cNvSpPr>
                <a:spLocks noChangeArrowheads="1"/>
              </p:cNvSpPr>
              <p:nvPr/>
            </p:nvSpPr>
            <p:spPr bwMode="auto">
              <a:xfrm>
                <a:off x="5136" y="214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r>
                  <a:rPr lang="en-US" altLang="zh-CN" sz="2400" baseline="-25000">
                    <a:latin typeface="Times New Roman" pitchFamily="18" charset="0"/>
                  </a:rPr>
                  <a:t>8</a:t>
                </a:r>
                <a:endParaRPr lang="zh-CN" altLang="en-US" sz="2400" baseline="-25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10026" name="Group 106"/>
          <p:cNvGrpSpPr>
            <a:grpSpLocks/>
          </p:cNvGrpSpPr>
          <p:nvPr/>
        </p:nvGrpSpPr>
        <p:grpSpPr bwMode="auto">
          <a:xfrm>
            <a:off x="6229350" y="5105400"/>
            <a:ext cx="1158875" cy="482600"/>
            <a:chOff x="3924" y="3216"/>
            <a:chExt cx="730" cy="304"/>
          </a:xfrm>
        </p:grpSpPr>
        <p:sp>
          <p:nvSpPr>
            <p:cNvPr id="210027" name="Freeform 107"/>
            <p:cNvSpPr>
              <a:spLocks/>
            </p:cNvSpPr>
            <p:nvPr/>
          </p:nvSpPr>
          <p:spPr bwMode="auto">
            <a:xfrm>
              <a:off x="3924" y="3519"/>
              <a:ext cx="39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98" y="0"/>
                </a:cxn>
              </a:cxnLst>
              <a:rect l="0" t="0" r="r" b="b"/>
              <a:pathLst>
                <a:path w="398" h="1">
                  <a:moveTo>
                    <a:pt x="0" y="0"/>
                  </a:moveTo>
                  <a:lnTo>
                    <a:pt x="398" y="0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028" name="Text Box 108"/>
            <p:cNvSpPr txBox="1">
              <a:spLocks noChangeArrowheads="1"/>
            </p:cNvSpPr>
            <p:nvPr/>
          </p:nvSpPr>
          <p:spPr bwMode="auto">
            <a:xfrm>
              <a:off x="4122" y="3216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OUT</a:t>
              </a:r>
            </a:p>
          </p:txBody>
        </p:sp>
      </p:grpSp>
      <p:sp>
        <p:nvSpPr>
          <p:cNvPr id="210029" name="Text Box 109"/>
          <p:cNvSpPr txBox="1">
            <a:spLocks noChangeArrowheads="1"/>
          </p:cNvSpPr>
          <p:nvPr/>
        </p:nvSpPr>
        <p:spPr bwMode="auto">
          <a:xfrm>
            <a:off x="5676900" y="3322638"/>
            <a:ext cx="266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读选择有效</a:t>
            </a:r>
          </a:p>
        </p:txBody>
      </p:sp>
      <p:sp>
        <p:nvSpPr>
          <p:cNvPr id="210030" name="AutoShape 1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1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0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0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20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0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20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0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0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21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80" grpId="0" animBg="1"/>
      <p:bldP spid="209981" grpId="0" animBg="1"/>
      <p:bldP spid="209982" grpId="0" animBg="1"/>
      <p:bldP spid="209990" grpId="0" animBg="1"/>
      <p:bldP spid="209991" grpId="0" animBg="1"/>
      <p:bldP spid="209992" grpId="0" animBg="1"/>
      <p:bldP spid="209993" grpId="0" animBg="1"/>
      <p:bldP spid="209994" grpId="0" animBg="1"/>
      <p:bldP spid="209999" grpId="0" animBg="1"/>
      <p:bldP spid="2100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212725" y="1020763"/>
            <a:ext cx="7202488" cy="5257800"/>
            <a:chOff x="134" y="643"/>
            <a:chExt cx="4537" cy="3312"/>
          </a:xfrm>
        </p:grpSpPr>
        <p:sp>
          <p:nvSpPr>
            <p:cNvPr id="210947" name="Rectangle 3"/>
            <p:cNvSpPr>
              <a:spLocks noChangeArrowheads="1"/>
            </p:cNvSpPr>
            <p:nvPr/>
          </p:nvSpPr>
          <p:spPr bwMode="auto">
            <a:xfrm>
              <a:off x="1413" y="798"/>
              <a:ext cx="1009" cy="4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48" name="Text Box 4"/>
            <p:cNvSpPr txBox="1">
              <a:spLocks noChangeArrowheads="1"/>
            </p:cNvSpPr>
            <p:nvPr/>
          </p:nvSpPr>
          <p:spPr bwMode="auto">
            <a:xfrm>
              <a:off x="1451" y="801"/>
              <a:ext cx="9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="0">
                  <a:latin typeface="Times New Roman" pitchFamily="18" charset="0"/>
                </a:rPr>
                <a:t>   ~  </a:t>
              </a: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4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  <p:sp>
          <p:nvSpPr>
            <p:cNvPr id="210949" name="Freeform 5"/>
            <p:cNvSpPr>
              <a:spLocks/>
            </p:cNvSpPr>
            <p:nvPr/>
          </p:nvSpPr>
          <p:spPr bwMode="auto">
            <a:xfrm>
              <a:off x="2422" y="1034"/>
              <a:ext cx="310" cy="17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08" y="0"/>
                </a:cxn>
                <a:cxn ang="0">
                  <a:pos x="310" y="171"/>
                </a:cxn>
              </a:cxnLst>
              <a:rect l="0" t="0" r="r" b="b"/>
              <a:pathLst>
                <a:path w="310" h="171">
                  <a:moveTo>
                    <a:pt x="0" y="1"/>
                  </a:moveTo>
                  <a:lnTo>
                    <a:pt x="308" y="0"/>
                  </a:lnTo>
                  <a:lnTo>
                    <a:pt x="310" y="17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50" name="Freeform 6"/>
            <p:cNvSpPr>
              <a:spLocks/>
            </p:cNvSpPr>
            <p:nvPr/>
          </p:nvSpPr>
          <p:spPr bwMode="auto">
            <a:xfrm>
              <a:off x="1106" y="1029"/>
              <a:ext cx="291" cy="179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0" y="2"/>
                </a:cxn>
                <a:cxn ang="0">
                  <a:pos x="0" y="179"/>
                </a:cxn>
              </a:cxnLst>
              <a:rect l="0" t="0" r="r" b="b"/>
              <a:pathLst>
                <a:path w="291" h="179">
                  <a:moveTo>
                    <a:pt x="291" y="0"/>
                  </a:moveTo>
                  <a:lnTo>
                    <a:pt x="0" y="2"/>
                  </a:lnTo>
                  <a:lnTo>
                    <a:pt x="0" y="17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10951" name="Group 7"/>
            <p:cNvGrpSpPr>
              <a:grpSpLocks/>
            </p:cNvGrpSpPr>
            <p:nvPr/>
          </p:nvGrpSpPr>
          <p:grpSpPr bwMode="auto">
            <a:xfrm>
              <a:off x="2673" y="1213"/>
              <a:ext cx="256" cy="60"/>
              <a:chOff x="2673" y="1213"/>
              <a:chExt cx="256" cy="60"/>
            </a:xfrm>
          </p:grpSpPr>
          <p:sp>
            <p:nvSpPr>
              <p:cNvPr id="210952" name="Line 8"/>
              <p:cNvSpPr>
                <a:spLocks noChangeShapeType="1"/>
              </p:cNvSpPr>
              <p:nvPr/>
            </p:nvSpPr>
            <p:spPr bwMode="auto">
              <a:xfrm>
                <a:off x="2673" y="1213"/>
                <a:ext cx="2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53" name="Line 9"/>
              <p:cNvSpPr>
                <a:spLocks noChangeShapeType="1"/>
              </p:cNvSpPr>
              <p:nvPr/>
            </p:nvSpPr>
            <p:spPr bwMode="auto">
              <a:xfrm>
                <a:off x="2720" y="1273"/>
                <a:ext cx="1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0954" name="Group 10"/>
            <p:cNvGrpSpPr>
              <a:grpSpLocks/>
            </p:cNvGrpSpPr>
            <p:nvPr/>
          </p:nvGrpSpPr>
          <p:grpSpPr bwMode="auto">
            <a:xfrm>
              <a:off x="941" y="1212"/>
              <a:ext cx="244" cy="62"/>
              <a:chOff x="941" y="1212"/>
              <a:chExt cx="244" cy="62"/>
            </a:xfrm>
          </p:grpSpPr>
          <p:sp>
            <p:nvSpPr>
              <p:cNvPr id="210955" name="Freeform 11"/>
              <p:cNvSpPr>
                <a:spLocks/>
              </p:cNvSpPr>
              <p:nvPr/>
            </p:nvSpPr>
            <p:spPr bwMode="auto">
              <a:xfrm>
                <a:off x="941" y="1212"/>
                <a:ext cx="244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1"/>
                    </a:moveTo>
                    <a:lnTo>
                      <a:pt x="24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56" name="Freeform 12"/>
              <p:cNvSpPr>
                <a:spLocks/>
              </p:cNvSpPr>
              <p:nvPr/>
            </p:nvSpPr>
            <p:spPr bwMode="auto">
              <a:xfrm>
                <a:off x="988" y="1273"/>
                <a:ext cx="149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9" y="1"/>
                  </a:cxn>
                </a:cxnLst>
                <a:rect l="0" t="0" r="r" b="b"/>
                <a:pathLst>
                  <a:path w="149" h="1">
                    <a:moveTo>
                      <a:pt x="0" y="0"/>
                    </a:moveTo>
                    <a:lnTo>
                      <a:pt x="149" y="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0957" name="Group 13"/>
            <p:cNvGrpSpPr>
              <a:grpSpLocks/>
            </p:cNvGrpSpPr>
            <p:nvPr/>
          </p:nvGrpSpPr>
          <p:grpSpPr bwMode="auto">
            <a:xfrm>
              <a:off x="3045" y="1965"/>
              <a:ext cx="75" cy="303"/>
              <a:chOff x="3045" y="1965"/>
              <a:chExt cx="75" cy="303"/>
            </a:xfrm>
          </p:grpSpPr>
          <p:sp>
            <p:nvSpPr>
              <p:cNvPr id="210958" name="Freeform 14"/>
              <p:cNvSpPr>
                <a:spLocks/>
              </p:cNvSpPr>
              <p:nvPr/>
            </p:nvSpPr>
            <p:spPr bwMode="auto">
              <a:xfrm>
                <a:off x="3119" y="1965"/>
                <a:ext cx="1" cy="3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03"/>
                  </a:cxn>
                </a:cxnLst>
                <a:rect l="0" t="0" r="r" b="b"/>
                <a:pathLst>
                  <a:path w="1" h="303">
                    <a:moveTo>
                      <a:pt x="0" y="0"/>
                    </a:moveTo>
                    <a:lnTo>
                      <a:pt x="0" y="303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59" name="Freeform 15"/>
              <p:cNvSpPr>
                <a:spLocks/>
              </p:cNvSpPr>
              <p:nvPr/>
            </p:nvSpPr>
            <p:spPr bwMode="auto">
              <a:xfrm>
                <a:off x="3045" y="2025"/>
                <a:ext cx="1" cy="17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9"/>
                  </a:cxn>
                </a:cxnLst>
                <a:rect l="0" t="0" r="r" b="b"/>
                <a:pathLst>
                  <a:path w="1" h="179">
                    <a:moveTo>
                      <a:pt x="0" y="0"/>
                    </a:moveTo>
                    <a:lnTo>
                      <a:pt x="0" y="17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0960" name="Group 16"/>
            <p:cNvGrpSpPr>
              <a:grpSpLocks/>
            </p:cNvGrpSpPr>
            <p:nvPr/>
          </p:nvGrpSpPr>
          <p:grpSpPr bwMode="auto">
            <a:xfrm>
              <a:off x="747" y="1968"/>
              <a:ext cx="75" cy="297"/>
              <a:chOff x="747" y="1968"/>
              <a:chExt cx="75" cy="297"/>
            </a:xfrm>
          </p:grpSpPr>
          <p:sp>
            <p:nvSpPr>
              <p:cNvPr id="210961" name="Freeform 17"/>
              <p:cNvSpPr>
                <a:spLocks/>
              </p:cNvSpPr>
              <p:nvPr/>
            </p:nvSpPr>
            <p:spPr bwMode="auto">
              <a:xfrm>
                <a:off x="747" y="1968"/>
                <a:ext cx="1" cy="297"/>
              </a:xfrm>
              <a:custGeom>
                <a:avLst/>
                <a:gdLst/>
                <a:ahLst/>
                <a:cxnLst>
                  <a:cxn ang="0">
                    <a:pos x="0" y="297"/>
                  </a:cxn>
                  <a:cxn ang="0">
                    <a:pos x="0" y="0"/>
                  </a:cxn>
                </a:cxnLst>
                <a:rect l="0" t="0" r="r" b="b"/>
                <a:pathLst>
                  <a:path w="1" h="297">
                    <a:moveTo>
                      <a:pt x="0" y="297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62" name="Freeform 18"/>
              <p:cNvSpPr>
                <a:spLocks/>
              </p:cNvSpPr>
              <p:nvPr/>
            </p:nvSpPr>
            <p:spPr bwMode="auto">
              <a:xfrm>
                <a:off x="821" y="2033"/>
                <a:ext cx="1" cy="180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1" y="0"/>
                  </a:cxn>
                </a:cxnLst>
                <a:rect l="0" t="0" r="r" b="b"/>
                <a:pathLst>
                  <a:path w="1" h="180">
                    <a:moveTo>
                      <a:pt x="0" y="180"/>
                    </a:moveTo>
                    <a:lnTo>
                      <a:pt x="1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0963" name="Freeform 19"/>
            <p:cNvSpPr>
              <a:spLocks/>
            </p:cNvSpPr>
            <p:nvPr/>
          </p:nvSpPr>
          <p:spPr bwMode="auto">
            <a:xfrm>
              <a:off x="816" y="2112"/>
              <a:ext cx="2217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5" y="3"/>
                </a:cxn>
              </a:cxnLst>
              <a:rect l="0" t="0" r="r" b="b"/>
              <a:pathLst>
                <a:path w="2225" h="3">
                  <a:moveTo>
                    <a:pt x="0" y="0"/>
                  </a:moveTo>
                  <a:lnTo>
                    <a:pt x="2225" y="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64" name="Freeform 20"/>
            <p:cNvSpPr>
              <a:spLocks/>
            </p:cNvSpPr>
            <p:nvPr/>
          </p:nvSpPr>
          <p:spPr bwMode="auto">
            <a:xfrm>
              <a:off x="3128" y="2163"/>
              <a:ext cx="202" cy="8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672"/>
                </a:cxn>
              </a:cxnLst>
              <a:rect l="0" t="0" r="r" b="b"/>
              <a:pathLst>
                <a:path w="192" h="672">
                  <a:moveTo>
                    <a:pt x="0" y="0"/>
                  </a:moveTo>
                  <a:lnTo>
                    <a:pt x="192" y="0"/>
                  </a:lnTo>
                  <a:lnTo>
                    <a:pt x="192" y="67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65" name="AutoShape 21"/>
            <p:cNvSpPr>
              <a:spLocks noChangeArrowheads="1"/>
            </p:cNvSpPr>
            <p:nvPr/>
          </p:nvSpPr>
          <p:spPr bwMode="auto">
            <a:xfrm rot="5400000">
              <a:off x="2024" y="2840"/>
              <a:ext cx="356" cy="30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66" name="AutoShape 22"/>
            <p:cNvSpPr>
              <a:spLocks noChangeArrowheads="1"/>
            </p:cNvSpPr>
            <p:nvPr/>
          </p:nvSpPr>
          <p:spPr bwMode="auto">
            <a:xfrm rot="16200000">
              <a:off x="1404" y="2837"/>
              <a:ext cx="356" cy="30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67" name="Oval 23"/>
            <p:cNvSpPr>
              <a:spLocks noChangeArrowheads="1"/>
            </p:cNvSpPr>
            <p:nvPr/>
          </p:nvSpPr>
          <p:spPr bwMode="auto">
            <a:xfrm rot="10800000">
              <a:off x="1343" y="2956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68" name="Freeform 24"/>
            <p:cNvSpPr>
              <a:spLocks/>
            </p:cNvSpPr>
            <p:nvPr/>
          </p:nvSpPr>
          <p:spPr bwMode="auto">
            <a:xfrm>
              <a:off x="2352" y="2987"/>
              <a:ext cx="118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81" y="1"/>
                </a:cxn>
              </a:cxnLst>
              <a:rect l="0" t="0" r="r" b="b"/>
              <a:pathLst>
                <a:path w="1181" h="1">
                  <a:moveTo>
                    <a:pt x="0" y="0"/>
                  </a:moveTo>
                  <a:lnTo>
                    <a:pt x="1181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69" name="AutoShape 25"/>
            <p:cNvSpPr>
              <a:spLocks noChangeArrowheads="1"/>
            </p:cNvSpPr>
            <p:nvPr/>
          </p:nvSpPr>
          <p:spPr bwMode="auto">
            <a:xfrm rot="5400000">
              <a:off x="3506" y="2843"/>
              <a:ext cx="356" cy="303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70" name="Line 26"/>
            <p:cNvSpPr>
              <a:spLocks noChangeShapeType="1"/>
            </p:cNvSpPr>
            <p:nvPr/>
          </p:nvSpPr>
          <p:spPr bwMode="auto">
            <a:xfrm>
              <a:off x="3835" y="2995"/>
              <a:ext cx="3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71" name="Freeform 27"/>
            <p:cNvSpPr>
              <a:spLocks/>
            </p:cNvSpPr>
            <p:nvPr/>
          </p:nvSpPr>
          <p:spPr bwMode="auto">
            <a:xfrm>
              <a:off x="1731" y="2994"/>
              <a:ext cx="320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0" y="2"/>
                </a:cxn>
              </a:cxnLst>
              <a:rect l="0" t="0" r="r" b="b"/>
              <a:pathLst>
                <a:path w="320" h="2">
                  <a:moveTo>
                    <a:pt x="0" y="0"/>
                  </a:moveTo>
                  <a:lnTo>
                    <a:pt x="320" y="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72" name="Freeform 28"/>
            <p:cNvSpPr>
              <a:spLocks/>
            </p:cNvSpPr>
            <p:nvPr/>
          </p:nvSpPr>
          <p:spPr bwMode="auto">
            <a:xfrm>
              <a:off x="1880" y="2996"/>
              <a:ext cx="1" cy="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9"/>
                </a:cxn>
              </a:cxnLst>
              <a:rect l="0" t="0" r="r" b="b"/>
              <a:pathLst>
                <a:path w="1" h="649">
                  <a:moveTo>
                    <a:pt x="0" y="0"/>
                  </a:moveTo>
                  <a:lnTo>
                    <a:pt x="0" y="64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73" name="Freeform 29"/>
            <p:cNvSpPr>
              <a:spLocks/>
            </p:cNvSpPr>
            <p:nvPr/>
          </p:nvSpPr>
          <p:spPr bwMode="auto">
            <a:xfrm>
              <a:off x="2202" y="3074"/>
              <a:ext cx="2" cy="571"/>
            </a:xfrm>
            <a:custGeom>
              <a:avLst/>
              <a:gdLst/>
              <a:ahLst/>
              <a:cxnLst>
                <a:cxn ang="0">
                  <a:pos x="0" y="571"/>
                </a:cxn>
                <a:cxn ang="0">
                  <a:pos x="2" y="0"/>
                </a:cxn>
              </a:cxnLst>
              <a:rect l="0" t="0" r="r" b="b"/>
              <a:pathLst>
                <a:path w="2" h="571">
                  <a:moveTo>
                    <a:pt x="0" y="571"/>
                  </a:moveTo>
                  <a:lnTo>
                    <a:pt x="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74" name="Freeform 30"/>
            <p:cNvSpPr>
              <a:spLocks/>
            </p:cNvSpPr>
            <p:nvPr/>
          </p:nvSpPr>
          <p:spPr bwMode="auto">
            <a:xfrm>
              <a:off x="1553" y="3043"/>
              <a:ext cx="652" cy="3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77"/>
                </a:cxn>
                <a:cxn ang="0">
                  <a:pos x="652" y="374"/>
                </a:cxn>
              </a:cxnLst>
              <a:rect l="0" t="0" r="r" b="b"/>
              <a:pathLst>
                <a:path w="652" h="377">
                  <a:moveTo>
                    <a:pt x="0" y="0"/>
                  </a:moveTo>
                  <a:lnTo>
                    <a:pt x="1" y="377"/>
                  </a:lnTo>
                  <a:lnTo>
                    <a:pt x="652" y="37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med" len="lg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75" name="Freeform 31"/>
            <p:cNvSpPr>
              <a:spLocks/>
            </p:cNvSpPr>
            <p:nvPr/>
          </p:nvSpPr>
          <p:spPr bwMode="auto">
            <a:xfrm>
              <a:off x="492" y="2159"/>
              <a:ext cx="858" cy="829"/>
            </a:xfrm>
            <a:custGeom>
              <a:avLst/>
              <a:gdLst/>
              <a:ahLst/>
              <a:cxnLst>
                <a:cxn ang="0">
                  <a:pos x="266" y="0"/>
                </a:cxn>
                <a:cxn ang="0">
                  <a:pos x="0" y="0"/>
                </a:cxn>
                <a:cxn ang="0">
                  <a:pos x="0" y="828"/>
                </a:cxn>
                <a:cxn ang="0">
                  <a:pos x="858" y="829"/>
                </a:cxn>
              </a:cxnLst>
              <a:rect l="0" t="0" r="r" b="b"/>
              <a:pathLst>
                <a:path w="858" h="829">
                  <a:moveTo>
                    <a:pt x="266" y="0"/>
                  </a:moveTo>
                  <a:lnTo>
                    <a:pt x="0" y="0"/>
                  </a:lnTo>
                  <a:lnTo>
                    <a:pt x="0" y="828"/>
                  </a:lnTo>
                  <a:lnTo>
                    <a:pt x="858" y="82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76" name="Freeform 32"/>
            <p:cNvSpPr>
              <a:spLocks/>
            </p:cNvSpPr>
            <p:nvPr/>
          </p:nvSpPr>
          <p:spPr bwMode="auto">
            <a:xfrm>
              <a:off x="302" y="2104"/>
              <a:ext cx="1615" cy="475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872" y="384"/>
                </a:cxn>
                <a:cxn ang="0">
                  <a:pos x="0" y="384"/>
                </a:cxn>
              </a:cxnLst>
              <a:rect l="0" t="0" r="r" b="b"/>
              <a:pathLst>
                <a:path w="1872" h="384">
                  <a:moveTo>
                    <a:pt x="1872" y="0"/>
                  </a:moveTo>
                  <a:lnTo>
                    <a:pt x="1872" y="384"/>
                  </a:lnTo>
                  <a:lnTo>
                    <a:pt x="0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77" name="Freeform 33"/>
            <p:cNvSpPr>
              <a:spLocks/>
            </p:cNvSpPr>
            <p:nvPr/>
          </p:nvSpPr>
          <p:spPr bwMode="auto">
            <a:xfrm>
              <a:off x="3684" y="3072"/>
              <a:ext cx="1" cy="456"/>
            </a:xfrm>
            <a:custGeom>
              <a:avLst/>
              <a:gdLst/>
              <a:ahLst/>
              <a:cxnLst>
                <a:cxn ang="0">
                  <a:pos x="0" y="456"/>
                </a:cxn>
                <a:cxn ang="0">
                  <a:pos x="0" y="0"/>
                </a:cxn>
              </a:cxnLst>
              <a:rect l="0" t="0" r="r" b="b"/>
              <a:pathLst>
                <a:path w="1" h="456">
                  <a:moveTo>
                    <a:pt x="0" y="456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78" name="Freeform 34"/>
            <p:cNvSpPr>
              <a:spLocks/>
            </p:cNvSpPr>
            <p:nvPr/>
          </p:nvSpPr>
          <p:spPr bwMode="auto">
            <a:xfrm>
              <a:off x="491" y="1040"/>
              <a:ext cx="526" cy="1017"/>
            </a:xfrm>
            <a:custGeom>
              <a:avLst/>
              <a:gdLst/>
              <a:ahLst/>
              <a:cxnLst>
                <a:cxn ang="0">
                  <a:pos x="526" y="173"/>
                </a:cxn>
                <a:cxn ang="0">
                  <a:pos x="526" y="0"/>
                </a:cxn>
                <a:cxn ang="0">
                  <a:pos x="1" y="0"/>
                </a:cxn>
                <a:cxn ang="0">
                  <a:pos x="0" y="1017"/>
                </a:cxn>
                <a:cxn ang="0">
                  <a:pos x="264" y="1017"/>
                </a:cxn>
              </a:cxnLst>
              <a:rect l="0" t="0" r="r" b="b"/>
              <a:pathLst>
                <a:path w="526" h="1017">
                  <a:moveTo>
                    <a:pt x="526" y="173"/>
                  </a:moveTo>
                  <a:lnTo>
                    <a:pt x="526" y="0"/>
                  </a:lnTo>
                  <a:lnTo>
                    <a:pt x="1" y="0"/>
                  </a:lnTo>
                  <a:lnTo>
                    <a:pt x="0" y="1017"/>
                  </a:lnTo>
                  <a:lnTo>
                    <a:pt x="264" y="1017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79" name="Text Box 35"/>
            <p:cNvSpPr txBox="1">
              <a:spLocks noChangeArrowheads="1"/>
            </p:cNvSpPr>
            <p:nvPr/>
          </p:nvSpPr>
          <p:spPr bwMode="auto">
            <a:xfrm>
              <a:off x="685" y="1094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5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210980" name="Text Box 36"/>
            <p:cNvSpPr txBox="1">
              <a:spLocks noChangeArrowheads="1"/>
            </p:cNvSpPr>
            <p:nvPr/>
          </p:nvSpPr>
          <p:spPr bwMode="auto">
            <a:xfrm>
              <a:off x="2941" y="1094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6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210981" name="Text Box 37"/>
            <p:cNvSpPr txBox="1">
              <a:spLocks noChangeArrowheads="1"/>
            </p:cNvSpPr>
            <p:nvPr/>
          </p:nvSpPr>
          <p:spPr bwMode="auto">
            <a:xfrm>
              <a:off x="807" y="183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7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210982" name="Text Box 38"/>
            <p:cNvSpPr txBox="1">
              <a:spLocks noChangeArrowheads="1"/>
            </p:cNvSpPr>
            <p:nvPr/>
          </p:nvSpPr>
          <p:spPr bwMode="auto">
            <a:xfrm>
              <a:off x="2775" y="1838"/>
              <a:ext cx="2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en-US" altLang="zh-CN" sz="2000" baseline="-25000">
                  <a:latin typeface="Times New Roman" pitchFamily="18" charset="0"/>
                </a:rPr>
                <a:t>8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210983" name="Text Box 39"/>
            <p:cNvSpPr txBox="1">
              <a:spLocks noChangeArrowheads="1"/>
            </p:cNvSpPr>
            <p:nvPr/>
          </p:nvSpPr>
          <p:spPr bwMode="auto">
            <a:xfrm>
              <a:off x="1104" y="643"/>
              <a:ext cx="38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´</a:t>
              </a:r>
            </a:p>
          </p:txBody>
        </p:sp>
        <p:sp>
          <p:nvSpPr>
            <p:cNvPr id="210984" name="Text Box 40"/>
            <p:cNvSpPr txBox="1">
              <a:spLocks noChangeArrowheads="1"/>
            </p:cNvSpPr>
            <p:nvPr/>
          </p:nvSpPr>
          <p:spPr bwMode="auto">
            <a:xfrm>
              <a:off x="2462" y="71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210985" name="Freeform 41"/>
            <p:cNvSpPr>
              <a:spLocks/>
            </p:cNvSpPr>
            <p:nvPr/>
          </p:nvSpPr>
          <p:spPr bwMode="auto">
            <a:xfrm>
              <a:off x="240" y="1273"/>
              <a:ext cx="2549" cy="297"/>
            </a:xfrm>
            <a:custGeom>
              <a:avLst/>
              <a:gdLst/>
              <a:ahLst/>
              <a:cxnLst>
                <a:cxn ang="0">
                  <a:pos x="2736" y="0"/>
                </a:cxn>
                <a:cxn ang="0">
                  <a:pos x="2736" y="240"/>
                </a:cxn>
                <a:cxn ang="0">
                  <a:pos x="0" y="240"/>
                </a:cxn>
              </a:cxnLst>
              <a:rect l="0" t="0" r="r" b="b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86" name="Line 42"/>
            <p:cNvSpPr>
              <a:spLocks noChangeShapeType="1"/>
            </p:cNvSpPr>
            <p:nvPr/>
          </p:nvSpPr>
          <p:spPr bwMode="auto">
            <a:xfrm>
              <a:off x="1068" y="128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87" name="Freeform 43"/>
            <p:cNvSpPr>
              <a:spLocks/>
            </p:cNvSpPr>
            <p:nvPr/>
          </p:nvSpPr>
          <p:spPr bwMode="auto">
            <a:xfrm>
              <a:off x="2844" y="1031"/>
              <a:ext cx="480" cy="100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480" y="0"/>
                </a:cxn>
                <a:cxn ang="0">
                  <a:pos x="480" y="1008"/>
                </a:cxn>
                <a:cxn ang="0">
                  <a:pos x="288" y="1008"/>
                </a:cxn>
              </a:cxnLst>
              <a:rect l="0" t="0" r="r" b="b"/>
              <a:pathLst>
                <a:path w="480" h="1008">
                  <a:moveTo>
                    <a:pt x="0" y="192"/>
                  </a:moveTo>
                  <a:lnTo>
                    <a:pt x="0" y="0"/>
                  </a:lnTo>
                  <a:lnTo>
                    <a:pt x="480" y="0"/>
                  </a:lnTo>
                  <a:lnTo>
                    <a:pt x="480" y="1008"/>
                  </a:lnTo>
                  <a:lnTo>
                    <a:pt x="288" y="100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0988" name="Text Box 44"/>
            <p:cNvSpPr txBox="1">
              <a:spLocks noChangeArrowheads="1"/>
            </p:cNvSpPr>
            <p:nvPr/>
          </p:nvSpPr>
          <p:spPr bwMode="auto">
            <a:xfrm>
              <a:off x="1670" y="3705"/>
              <a:ext cx="3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IN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210989" name="Text Box 45"/>
            <p:cNvSpPr txBox="1">
              <a:spLocks noChangeArrowheads="1"/>
            </p:cNvSpPr>
            <p:nvPr/>
          </p:nvSpPr>
          <p:spPr bwMode="auto">
            <a:xfrm>
              <a:off x="3312" y="681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位线</a:t>
              </a:r>
              <a:r>
                <a:rPr lang="en-US" altLang="zh-CN" sz="1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10990" name="Freeform 46"/>
            <p:cNvSpPr>
              <a:spLocks/>
            </p:cNvSpPr>
            <p:nvPr/>
          </p:nvSpPr>
          <p:spPr bwMode="auto">
            <a:xfrm>
              <a:off x="3360" y="927"/>
              <a:ext cx="221" cy="321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0" y="321"/>
                </a:cxn>
              </a:cxnLst>
              <a:rect l="0" t="0" r="r" b="b"/>
              <a:pathLst>
                <a:path w="221" h="321">
                  <a:moveTo>
                    <a:pt x="221" y="0"/>
                  </a:moveTo>
                  <a:lnTo>
                    <a:pt x="0" y="32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0991" name="Text Box 47"/>
            <p:cNvSpPr txBox="1">
              <a:spLocks noChangeArrowheads="1"/>
            </p:cNvSpPr>
            <p:nvPr/>
          </p:nvSpPr>
          <p:spPr bwMode="auto">
            <a:xfrm>
              <a:off x="134" y="666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位线</a:t>
              </a:r>
              <a:r>
                <a:rPr lang="en-US" altLang="zh-CN" sz="2000">
                  <a:latin typeface="Times New Roman" pitchFamily="18" charset="0"/>
                </a:rPr>
                <a:t>A </a:t>
              </a:r>
              <a:r>
                <a:rPr lang="zh-CN" altLang="en-US" sz="2000">
                  <a:latin typeface="Times New Roman" pitchFamily="18" charset="0"/>
                  <a:cs typeface="Times New Roman" pitchFamily="18" charset="0"/>
                </a:rPr>
                <a:t>´</a:t>
              </a:r>
              <a:endParaRPr lang="en-US" altLang="zh-CN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992" name="Freeform 48"/>
            <p:cNvSpPr>
              <a:spLocks/>
            </p:cNvSpPr>
            <p:nvPr/>
          </p:nvSpPr>
          <p:spPr bwMode="auto">
            <a:xfrm>
              <a:off x="297" y="900"/>
              <a:ext cx="176" cy="2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299"/>
                </a:cxn>
              </a:cxnLst>
              <a:rect l="0" t="0" r="r" b="b"/>
              <a:pathLst>
                <a:path w="176" h="299">
                  <a:moveTo>
                    <a:pt x="0" y="0"/>
                  </a:moveTo>
                  <a:lnTo>
                    <a:pt x="176" y="299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0993" name="Text Box 49"/>
            <p:cNvSpPr txBox="1">
              <a:spLocks noChangeArrowheads="1"/>
            </p:cNvSpPr>
            <p:nvPr/>
          </p:nvSpPr>
          <p:spPr bwMode="auto">
            <a:xfrm>
              <a:off x="902" y="2361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列地址选择</a:t>
              </a:r>
            </a:p>
          </p:txBody>
        </p:sp>
        <p:sp>
          <p:nvSpPr>
            <p:cNvPr id="210994" name="Text Box 50"/>
            <p:cNvSpPr txBox="1">
              <a:spLocks noChangeArrowheads="1"/>
            </p:cNvSpPr>
            <p:nvPr/>
          </p:nvSpPr>
          <p:spPr bwMode="auto">
            <a:xfrm>
              <a:off x="1574" y="1353"/>
              <a:ext cx="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行地址选择</a:t>
              </a:r>
            </a:p>
          </p:txBody>
        </p:sp>
        <p:sp>
          <p:nvSpPr>
            <p:cNvPr id="210995" name="Text Box 51"/>
            <p:cNvSpPr txBox="1">
              <a:spLocks noChangeArrowheads="1"/>
            </p:cNvSpPr>
            <p:nvPr/>
          </p:nvSpPr>
          <p:spPr bwMode="auto">
            <a:xfrm>
              <a:off x="1200" y="269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写放</a:t>
              </a:r>
            </a:p>
          </p:txBody>
        </p:sp>
        <p:sp>
          <p:nvSpPr>
            <p:cNvPr id="210996" name="Text Box 52"/>
            <p:cNvSpPr txBox="1">
              <a:spLocks noChangeArrowheads="1"/>
            </p:cNvSpPr>
            <p:nvPr/>
          </p:nvSpPr>
          <p:spPr bwMode="auto">
            <a:xfrm>
              <a:off x="2138" y="269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写放</a:t>
              </a:r>
            </a:p>
          </p:txBody>
        </p:sp>
        <p:sp>
          <p:nvSpPr>
            <p:cNvPr id="210997" name="Text Box 53"/>
            <p:cNvSpPr txBox="1">
              <a:spLocks noChangeArrowheads="1"/>
            </p:cNvSpPr>
            <p:nvPr/>
          </p:nvSpPr>
          <p:spPr bwMode="auto">
            <a:xfrm>
              <a:off x="3578" y="2649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读放</a:t>
              </a:r>
            </a:p>
          </p:txBody>
        </p:sp>
        <p:sp>
          <p:nvSpPr>
            <p:cNvPr id="210998" name="Text Box 54"/>
            <p:cNvSpPr txBox="1">
              <a:spLocks noChangeArrowheads="1"/>
            </p:cNvSpPr>
            <p:nvPr/>
          </p:nvSpPr>
          <p:spPr bwMode="auto">
            <a:xfrm>
              <a:off x="4214" y="3033"/>
              <a:ext cx="4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D</a:t>
              </a:r>
              <a:r>
                <a:rPr lang="en-US" altLang="zh-CN" sz="2000" baseline="-25000">
                  <a:latin typeface="Times New Roman" pitchFamily="18" charset="0"/>
                </a:rPr>
                <a:t>OUT</a:t>
              </a:r>
              <a:endParaRPr lang="zh-CN" altLang="en-US" sz="2000" baseline="-25000">
                <a:latin typeface="Times New Roman" pitchFamily="18" charset="0"/>
              </a:endParaRPr>
            </a:p>
          </p:txBody>
        </p:sp>
        <p:sp>
          <p:nvSpPr>
            <p:cNvPr id="210999" name="Text Box 55"/>
            <p:cNvSpPr txBox="1">
              <a:spLocks noChangeArrowheads="1"/>
            </p:cNvSpPr>
            <p:nvPr/>
          </p:nvSpPr>
          <p:spPr bwMode="auto">
            <a:xfrm>
              <a:off x="2208" y="3312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写选择</a:t>
              </a:r>
            </a:p>
          </p:txBody>
        </p:sp>
        <p:sp>
          <p:nvSpPr>
            <p:cNvPr id="211000" name="Text Box 56"/>
            <p:cNvSpPr txBox="1">
              <a:spLocks noChangeArrowheads="1"/>
            </p:cNvSpPr>
            <p:nvPr/>
          </p:nvSpPr>
          <p:spPr bwMode="auto">
            <a:xfrm>
              <a:off x="3696" y="3326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读选择</a:t>
              </a:r>
            </a:p>
          </p:txBody>
        </p:sp>
      </p:grpSp>
      <p:sp>
        <p:nvSpPr>
          <p:cNvPr id="211001" name="Text Box 57"/>
          <p:cNvSpPr txBox="1">
            <a:spLocks noChangeArrowheads="1"/>
          </p:cNvSpPr>
          <p:nvPr/>
        </p:nvSpPr>
        <p:spPr bwMode="auto">
          <a:xfrm>
            <a:off x="457200" y="381000"/>
            <a:ext cx="7010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② </a:t>
            </a:r>
            <a:r>
              <a:rPr lang="zh-CN" altLang="en-US" sz="3200">
                <a:latin typeface="Times New Roman" pitchFamily="18" charset="0"/>
              </a:rPr>
              <a:t>静态 </a:t>
            </a:r>
            <a:r>
              <a:rPr lang="en-US" altLang="zh-CN" sz="3200">
                <a:latin typeface="Times New Roman" pitchFamily="18" charset="0"/>
              </a:rPr>
              <a:t>RAM </a:t>
            </a:r>
            <a:r>
              <a:rPr lang="zh-CN" altLang="en-US" sz="3200">
                <a:latin typeface="Times New Roman" pitchFamily="18" charset="0"/>
              </a:rPr>
              <a:t>基本电路的 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写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操作  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211002" name="Group 58"/>
          <p:cNvGrpSpPr>
            <a:grpSpLocks/>
          </p:cNvGrpSpPr>
          <p:nvPr/>
        </p:nvGrpSpPr>
        <p:grpSpPr bwMode="auto">
          <a:xfrm>
            <a:off x="381000" y="2039938"/>
            <a:ext cx="4046538" cy="474662"/>
            <a:chOff x="240" y="1285"/>
            <a:chExt cx="2549" cy="299"/>
          </a:xfrm>
        </p:grpSpPr>
        <p:sp>
          <p:nvSpPr>
            <p:cNvPr id="211003" name="Freeform 59"/>
            <p:cNvSpPr>
              <a:spLocks/>
            </p:cNvSpPr>
            <p:nvPr/>
          </p:nvSpPr>
          <p:spPr bwMode="auto">
            <a:xfrm>
              <a:off x="240" y="1287"/>
              <a:ext cx="2549" cy="297"/>
            </a:xfrm>
            <a:custGeom>
              <a:avLst/>
              <a:gdLst/>
              <a:ahLst/>
              <a:cxnLst>
                <a:cxn ang="0">
                  <a:pos x="2736" y="0"/>
                </a:cxn>
                <a:cxn ang="0">
                  <a:pos x="2736" y="240"/>
                </a:cxn>
                <a:cxn ang="0">
                  <a:pos x="0" y="240"/>
                </a:cxn>
              </a:cxnLst>
              <a:rect l="0" t="0" r="r" b="b"/>
              <a:pathLst>
                <a:path w="2736" h="240">
                  <a:moveTo>
                    <a:pt x="2736" y="0"/>
                  </a:moveTo>
                  <a:lnTo>
                    <a:pt x="2736" y="240"/>
                  </a:lnTo>
                  <a:lnTo>
                    <a:pt x="0" y="240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04" name="Line 60"/>
            <p:cNvSpPr>
              <a:spLocks noChangeShapeType="1"/>
            </p:cNvSpPr>
            <p:nvPr/>
          </p:nvSpPr>
          <p:spPr bwMode="auto">
            <a:xfrm>
              <a:off x="1056" y="1285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005" name="Freeform 61"/>
          <p:cNvSpPr>
            <a:spLocks/>
          </p:cNvSpPr>
          <p:nvPr/>
        </p:nvSpPr>
        <p:spPr bwMode="auto">
          <a:xfrm>
            <a:off x="484188" y="3352800"/>
            <a:ext cx="2563812" cy="754063"/>
          </a:xfrm>
          <a:custGeom>
            <a:avLst/>
            <a:gdLst/>
            <a:ahLst/>
            <a:cxnLst>
              <a:cxn ang="0">
                <a:pos x="1872" y="0"/>
              </a:cxn>
              <a:cxn ang="0">
                <a:pos x="1872" y="384"/>
              </a:cxn>
              <a:cxn ang="0">
                <a:pos x="0" y="384"/>
              </a:cxn>
            </a:cxnLst>
            <a:rect l="0" t="0" r="r" b="b"/>
            <a:pathLst>
              <a:path w="1872" h="384">
                <a:moveTo>
                  <a:pt x="1872" y="0"/>
                </a:moveTo>
                <a:lnTo>
                  <a:pt x="1872" y="384"/>
                </a:lnTo>
                <a:lnTo>
                  <a:pt x="0" y="384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 type="oval" w="sm" len="sm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006" name="Freeform 62"/>
          <p:cNvSpPr>
            <a:spLocks/>
          </p:cNvSpPr>
          <p:nvPr/>
        </p:nvSpPr>
        <p:spPr bwMode="auto">
          <a:xfrm>
            <a:off x="1314450" y="3371850"/>
            <a:ext cx="35242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0" y="0"/>
              </a:cxn>
            </a:cxnLst>
            <a:rect l="0" t="0" r="r" b="b"/>
            <a:pathLst>
              <a:path w="2220" h="1">
                <a:moveTo>
                  <a:pt x="0" y="0"/>
                </a:moveTo>
                <a:lnTo>
                  <a:pt x="2220" y="0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007" name="Line 63"/>
          <p:cNvSpPr>
            <a:spLocks noChangeShapeType="1"/>
          </p:cNvSpPr>
          <p:nvPr/>
        </p:nvSpPr>
        <p:spPr bwMode="auto">
          <a:xfrm>
            <a:off x="2984500" y="4752975"/>
            <a:ext cx="0" cy="1036638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oval" w="sm" len="sm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1008" name="Group 64"/>
          <p:cNvGrpSpPr>
            <a:grpSpLocks/>
          </p:cNvGrpSpPr>
          <p:nvPr/>
        </p:nvGrpSpPr>
        <p:grpSpPr bwMode="auto">
          <a:xfrm>
            <a:off x="2114550" y="4462463"/>
            <a:ext cx="1619250" cy="566737"/>
            <a:chOff x="1332" y="2811"/>
            <a:chExt cx="1020" cy="357"/>
          </a:xfrm>
        </p:grpSpPr>
        <p:grpSp>
          <p:nvGrpSpPr>
            <p:cNvPr id="211009" name="Group 65"/>
            <p:cNvGrpSpPr>
              <a:grpSpLocks/>
            </p:cNvGrpSpPr>
            <p:nvPr/>
          </p:nvGrpSpPr>
          <p:grpSpPr bwMode="auto">
            <a:xfrm>
              <a:off x="1332" y="2811"/>
              <a:ext cx="396" cy="356"/>
              <a:chOff x="1332" y="2811"/>
              <a:chExt cx="396" cy="356"/>
            </a:xfrm>
          </p:grpSpPr>
          <p:sp>
            <p:nvSpPr>
              <p:cNvPr id="211010" name="AutoShape 66"/>
              <p:cNvSpPr>
                <a:spLocks noChangeArrowheads="1"/>
              </p:cNvSpPr>
              <p:nvPr/>
            </p:nvSpPr>
            <p:spPr bwMode="auto">
              <a:xfrm rot="16200000">
                <a:off x="1399" y="2838"/>
                <a:ext cx="356" cy="302"/>
              </a:xfrm>
              <a:prstGeom prst="triangle">
                <a:avLst>
                  <a:gd name="adj" fmla="val 50000"/>
                </a:avLst>
              </a:prstGeom>
              <a:noFill/>
              <a:ln w="762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011" name="Oval 67"/>
              <p:cNvSpPr>
                <a:spLocks noChangeArrowheads="1"/>
              </p:cNvSpPr>
              <p:nvPr/>
            </p:nvSpPr>
            <p:spPr bwMode="auto">
              <a:xfrm rot="10800000">
                <a:off x="1332" y="2958"/>
                <a:ext cx="79" cy="79"/>
              </a:xfrm>
              <a:prstGeom prst="ellips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1012" name="AutoShape 68"/>
            <p:cNvSpPr>
              <a:spLocks noChangeArrowheads="1"/>
            </p:cNvSpPr>
            <p:nvPr/>
          </p:nvSpPr>
          <p:spPr bwMode="auto">
            <a:xfrm rot="5400000">
              <a:off x="2023" y="2839"/>
              <a:ext cx="356" cy="302"/>
            </a:xfrm>
            <a:prstGeom prst="triangle">
              <a:avLst>
                <a:gd name="adj" fmla="val 50000"/>
              </a:avLst>
            </a:prstGeom>
            <a:noFill/>
            <a:ln w="762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1013" name="Group 69"/>
          <p:cNvGrpSpPr>
            <a:grpSpLocks/>
          </p:cNvGrpSpPr>
          <p:nvPr/>
        </p:nvGrpSpPr>
        <p:grpSpPr bwMode="auto">
          <a:xfrm>
            <a:off x="742950" y="4741863"/>
            <a:ext cx="4522788" cy="1587"/>
            <a:chOff x="462" y="2987"/>
            <a:chExt cx="2849" cy="1"/>
          </a:xfrm>
        </p:grpSpPr>
        <p:sp>
          <p:nvSpPr>
            <p:cNvPr id="211014" name="Line 70"/>
            <p:cNvSpPr>
              <a:spLocks noChangeShapeType="1"/>
            </p:cNvSpPr>
            <p:nvPr/>
          </p:nvSpPr>
          <p:spPr bwMode="auto">
            <a:xfrm>
              <a:off x="2351" y="2987"/>
              <a:ext cx="96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1015" name="Freeform 71"/>
            <p:cNvSpPr>
              <a:spLocks/>
            </p:cNvSpPr>
            <p:nvPr/>
          </p:nvSpPr>
          <p:spPr bwMode="auto">
            <a:xfrm>
              <a:off x="462" y="2987"/>
              <a:ext cx="845" cy="1"/>
            </a:xfrm>
            <a:custGeom>
              <a:avLst/>
              <a:gdLst/>
              <a:ahLst/>
              <a:cxnLst>
                <a:cxn ang="0">
                  <a:pos x="833" y="0"/>
                </a:cxn>
                <a:cxn ang="0">
                  <a:pos x="845" y="1"/>
                </a:cxn>
                <a:cxn ang="0">
                  <a:pos x="0" y="1"/>
                </a:cxn>
              </a:cxnLst>
              <a:rect l="0" t="0" r="r" b="b"/>
              <a:pathLst>
                <a:path w="845" h="1">
                  <a:moveTo>
                    <a:pt x="833" y="0"/>
                  </a:moveTo>
                  <a:lnTo>
                    <a:pt x="845" y="1"/>
                  </a:lnTo>
                  <a:lnTo>
                    <a:pt x="0" y="1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1016" name="Group 72"/>
          <p:cNvGrpSpPr>
            <a:grpSpLocks/>
          </p:cNvGrpSpPr>
          <p:nvPr/>
        </p:nvGrpSpPr>
        <p:grpSpPr bwMode="auto">
          <a:xfrm>
            <a:off x="784225" y="1619250"/>
            <a:ext cx="4481513" cy="1685925"/>
            <a:chOff x="494" y="1020"/>
            <a:chExt cx="2823" cy="1062"/>
          </a:xfrm>
        </p:grpSpPr>
        <p:sp>
          <p:nvSpPr>
            <p:cNvPr id="211017" name="Freeform 73"/>
            <p:cNvSpPr>
              <a:spLocks/>
            </p:cNvSpPr>
            <p:nvPr/>
          </p:nvSpPr>
          <p:spPr bwMode="auto">
            <a:xfrm>
              <a:off x="494" y="1043"/>
              <a:ext cx="515" cy="1039"/>
            </a:xfrm>
            <a:custGeom>
              <a:avLst/>
              <a:gdLst/>
              <a:ahLst/>
              <a:cxnLst>
                <a:cxn ang="0">
                  <a:pos x="1" y="1039"/>
                </a:cxn>
                <a:cxn ang="0">
                  <a:pos x="0" y="0"/>
                </a:cxn>
                <a:cxn ang="0">
                  <a:pos x="515" y="0"/>
                </a:cxn>
                <a:cxn ang="0">
                  <a:pos x="515" y="164"/>
                </a:cxn>
              </a:cxnLst>
              <a:rect l="0" t="0" r="r" b="b"/>
              <a:pathLst>
                <a:path w="515" h="1039">
                  <a:moveTo>
                    <a:pt x="1" y="1039"/>
                  </a:moveTo>
                  <a:lnTo>
                    <a:pt x="0" y="0"/>
                  </a:lnTo>
                  <a:lnTo>
                    <a:pt x="515" y="0"/>
                  </a:lnTo>
                  <a:lnTo>
                    <a:pt x="515" y="164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1018" name="Freeform 74"/>
            <p:cNvSpPr>
              <a:spLocks/>
            </p:cNvSpPr>
            <p:nvPr/>
          </p:nvSpPr>
          <p:spPr bwMode="auto">
            <a:xfrm>
              <a:off x="2835" y="1020"/>
              <a:ext cx="482" cy="1043"/>
            </a:xfrm>
            <a:custGeom>
              <a:avLst/>
              <a:gdLst/>
              <a:ahLst/>
              <a:cxnLst>
                <a:cxn ang="0">
                  <a:pos x="482" y="1043"/>
                </a:cxn>
                <a:cxn ang="0">
                  <a:pos x="482" y="0"/>
                </a:cxn>
                <a:cxn ang="0">
                  <a:pos x="0" y="0"/>
                </a:cxn>
                <a:cxn ang="0">
                  <a:pos x="0" y="198"/>
                </a:cxn>
              </a:cxnLst>
              <a:rect l="0" t="0" r="r" b="b"/>
              <a:pathLst>
                <a:path w="482" h="1043">
                  <a:moveTo>
                    <a:pt x="482" y="1043"/>
                  </a:moveTo>
                  <a:lnTo>
                    <a:pt x="482" y="0"/>
                  </a:lnTo>
                  <a:lnTo>
                    <a:pt x="0" y="0"/>
                  </a:lnTo>
                  <a:lnTo>
                    <a:pt x="0" y="198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1019" name="Group 75"/>
          <p:cNvGrpSpPr>
            <a:grpSpLocks/>
          </p:cNvGrpSpPr>
          <p:nvPr/>
        </p:nvGrpSpPr>
        <p:grpSpPr bwMode="auto">
          <a:xfrm>
            <a:off x="1752600" y="1633538"/>
            <a:ext cx="2590800" cy="273050"/>
            <a:chOff x="924" y="1029"/>
            <a:chExt cx="1632" cy="172"/>
          </a:xfrm>
        </p:grpSpPr>
        <p:sp>
          <p:nvSpPr>
            <p:cNvPr id="211020" name="Freeform 76"/>
            <p:cNvSpPr>
              <a:spLocks/>
            </p:cNvSpPr>
            <p:nvPr/>
          </p:nvSpPr>
          <p:spPr bwMode="auto">
            <a:xfrm>
              <a:off x="924" y="1029"/>
              <a:ext cx="281" cy="171"/>
            </a:xfrm>
            <a:custGeom>
              <a:avLst/>
              <a:gdLst/>
              <a:ahLst/>
              <a:cxnLst>
                <a:cxn ang="0">
                  <a:pos x="319" y="0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319" h="184">
                  <a:moveTo>
                    <a:pt x="319" y="0"/>
                  </a:moveTo>
                  <a:lnTo>
                    <a:pt x="0" y="0"/>
                  </a:lnTo>
                  <a:lnTo>
                    <a:pt x="0" y="184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21" name="Freeform 77"/>
            <p:cNvSpPr>
              <a:spLocks/>
            </p:cNvSpPr>
            <p:nvPr/>
          </p:nvSpPr>
          <p:spPr bwMode="auto">
            <a:xfrm>
              <a:off x="2230" y="1036"/>
              <a:ext cx="326" cy="1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6" y="0"/>
                </a:cxn>
                <a:cxn ang="0">
                  <a:pos x="336" y="144"/>
                </a:cxn>
              </a:cxnLst>
              <a:rect l="0" t="0" r="r" b="b"/>
              <a:pathLst>
                <a:path w="336" h="144">
                  <a:moveTo>
                    <a:pt x="0" y="0"/>
                  </a:moveTo>
                  <a:lnTo>
                    <a:pt x="336" y="0"/>
                  </a:lnTo>
                  <a:lnTo>
                    <a:pt x="336" y="144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 type="oval" w="sm" len="sm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022" name="Line 78"/>
          <p:cNvSpPr>
            <a:spLocks noChangeShapeType="1"/>
          </p:cNvSpPr>
          <p:nvPr/>
        </p:nvSpPr>
        <p:spPr bwMode="auto">
          <a:xfrm flipV="1">
            <a:off x="3494088" y="4879975"/>
            <a:ext cx="0" cy="942975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1023" name="Freeform 79"/>
          <p:cNvSpPr>
            <a:spLocks/>
          </p:cNvSpPr>
          <p:nvPr/>
        </p:nvSpPr>
        <p:spPr bwMode="auto">
          <a:xfrm>
            <a:off x="2747963" y="4748213"/>
            <a:ext cx="528637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3" y="4"/>
              </a:cxn>
            </a:cxnLst>
            <a:rect l="0" t="0" r="r" b="b"/>
            <a:pathLst>
              <a:path w="333" h="4">
                <a:moveTo>
                  <a:pt x="0" y="0"/>
                </a:moveTo>
                <a:lnTo>
                  <a:pt x="333" y="4"/>
                </a:lnTo>
              </a:path>
            </a:pathLst>
          </a:custGeom>
          <a:noFill/>
          <a:ln w="762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1024" name="Group 80"/>
          <p:cNvGrpSpPr>
            <a:grpSpLocks/>
          </p:cNvGrpSpPr>
          <p:nvPr/>
        </p:nvGrpSpPr>
        <p:grpSpPr bwMode="auto">
          <a:xfrm>
            <a:off x="762000" y="3236913"/>
            <a:ext cx="4514850" cy="31750"/>
            <a:chOff x="288" y="2039"/>
            <a:chExt cx="2844" cy="20"/>
          </a:xfrm>
        </p:grpSpPr>
        <p:sp>
          <p:nvSpPr>
            <p:cNvPr id="211025" name="Freeform 81"/>
            <p:cNvSpPr>
              <a:spLocks/>
            </p:cNvSpPr>
            <p:nvPr/>
          </p:nvSpPr>
          <p:spPr bwMode="auto">
            <a:xfrm>
              <a:off x="288" y="2058"/>
              <a:ext cx="276" cy="1"/>
            </a:xfrm>
            <a:custGeom>
              <a:avLst/>
              <a:gdLst/>
              <a:ahLst/>
              <a:cxnLst>
                <a:cxn ang="0">
                  <a:pos x="276" y="0"/>
                </a:cxn>
                <a:cxn ang="0">
                  <a:pos x="0" y="0"/>
                </a:cxn>
              </a:cxnLst>
              <a:rect l="0" t="0" r="r" b="b"/>
              <a:pathLst>
                <a:path w="276" h="1">
                  <a:moveTo>
                    <a:pt x="276" y="0"/>
                  </a:move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1026" name="Line 82"/>
            <p:cNvSpPr>
              <a:spLocks noChangeShapeType="1"/>
            </p:cNvSpPr>
            <p:nvPr/>
          </p:nvSpPr>
          <p:spPr bwMode="auto">
            <a:xfrm>
              <a:off x="2940" y="2039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11027" name="Group 83"/>
          <p:cNvGrpSpPr>
            <a:grpSpLocks/>
          </p:cNvGrpSpPr>
          <p:nvPr/>
        </p:nvGrpSpPr>
        <p:grpSpPr bwMode="auto">
          <a:xfrm>
            <a:off x="1190625" y="3124200"/>
            <a:ext cx="3762375" cy="477838"/>
            <a:chOff x="750" y="1968"/>
            <a:chExt cx="2370" cy="301"/>
          </a:xfrm>
        </p:grpSpPr>
        <p:grpSp>
          <p:nvGrpSpPr>
            <p:cNvPr id="211028" name="Group 84"/>
            <p:cNvGrpSpPr>
              <a:grpSpLocks/>
            </p:cNvGrpSpPr>
            <p:nvPr/>
          </p:nvGrpSpPr>
          <p:grpSpPr bwMode="auto">
            <a:xfrm>
              <a:off x="750" y="1968"/>
              <a:ext cx="74" cy="301"/>
              <a:chOff x="750" y="1968"/>
              <a:chExt cx="74" cy="301"/>
            </a:xfrm>
          </p:grpSpPr>
          <p:sp>
            <p:nvSpPr>
              <p:cNvPr id="211029" name="Line 85"/>
              <p:cNvSpPr>
                <a:spLocks noChangeShapeType="1"/>
              </p:cNvSpPr>
              <p:nvPr/>
            </p:nvSpPr>
            <p:spPr bwMode="auto">
              <a:xfrm rot="16200000">
                <a:off x="599" y="2119"/>
                <a:ext cx="301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30" name="Line 86"/>
              <p:cNvSpPr>
                <a:spLocks noChangeShapeType="1"/>
              </p:cNvSpPr>
              <p:nvPr/>
            </p:nvSpPr>
            <p:spPr bwMode="auto">
              <a:xfrm rot="16200000">
                <a:off x="733" y="2123"/>
                <a:ext cx="18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1031" name="Group 87"/>
            <p:cNvGrpSpPr>
              <a:grpSpLocks/>
            </p:cNvGrpSpPr>
            <p:nvPr/>
          </p:nvGrpSpPr>
          <p:grpSpPr bwMode="auto">
            <a:xfrm>
              <a:off x="3046" y="1968"/>
              <a:ext cx="74" cy="301"/>
              <a:chOff x="3046" y="1968"/>
              <a:chExt cx="74" cy="301"/>
            </a:xfrm>
          </p:grpSpPr>
          <p:sp>
            <p:nvSpPr>
              <p:cNvPr id="211032" name="Line 88"/>
              <p:cNvSpPr>
                <a:spLocks noChangeShapeType="1"/>
              </p:cNvSpPr>
              <p:nvPr/>
            </p:nvSpPr>
            <p:spPr bwMode="auto">
              <a:xfrm rot="5400000">
                <a:off x="2969" y="2119"/>
                <a:ext cx="301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33" name="Line 89"/>
              <p:cNvSpPr>
                <a:spLocks noChangeShapeType="1"/>
              </p:cNvSpPr>
              <p:nvPr/>
            </p:nvSpPr>
            <p:spPr bwMode="auto">
              <a:xfrm rot="5400000">
                <a:off x="2955" y="2115"/>
                <a:ext cx="18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11034" name="Group 90"/>
          <p:cNvGrpSpPr>
            <a:grpSpLocks/>
          </p:cNvGrpSpPr>
          <p:nvPr/>
        </p:nvGrpSpPr>
        <p:grpSpPr bwMode="auto">
          <a:xfrm>
            <a:off x="1489075" y="1920875"/>
            <a:ext cx="3159125" cy="95250"/>
            <a:chOff x="929" y="1212"/>
            <a:chExt cx="1988" cy="60"/>
          </a:xfrm>
        </p:grpSpPr>
        <p:grpSp>
          <p:nvGrpSpPr>
            <p:cNvPr id="211035" name="Group 91"/>
            <p:cNvGrpSpPr>
              <a:grpSpLocks/>
            </p:cNvGrpSpPr>
            <p:nvPr/>
          </p:nvGrpSpPr>
          <p:grpSpPr bwMode="auto">
            <a:xfrm>
              <a:off x="929" y="1212"/>
              <a:ext cx="255" cy="60"/>
              <a:chOff x="3459" y="1296"/>
              <a:chExt cx="243" cy="48"/>
            </a:xfrm>
          </p:grpSpPr>
          <p:sp>
            <p:nvSpPr>
              <p:cNvPr id="211036" name="Line 92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37" name="Line 93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11038" name="Group 94"/>
            <p:cNvGrpSpPr>
              <a:grpSpLocks/>
            </p:cNvGrpSpPr>
            <p:nvPr/>
          </p:nvGrpSpPr>
          <p:grpSpPr bwMode="auto">
            <a:xfrm>
              <a:off x="2661" y="1212"/>
              <a:ext cx="256" cy="60"/>
              <a:chOff x="3459" y="1296"/>
              <a:chExt cx="243" cy="48"/>
            </a:xfrm>
          </p:grpSpPr>
          <p:sp>
            <p:nvSpPr>
              <p:cNvPr id="211039" name="Line 95"/>
              <p:cNvSpPr>
                <a:spLocks noChangeShapeType="1"/>
              </p:cNvSpPr>
              <p:nvPr/>
            </p:nvSpPr>
            <p:spPr bwMode="auto">
              <a:xfrm>
                <a:off x="3459" y="1296"/>
                <a:ext cx="243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40" name="Line 96"/>
              <p:cNvSpPr>
                <a:spLocks noChangeShapeType="1"/>
              </p:cNvSpPr>
              <p:nvPr/>
            </p:nvSpPr>
            <p:spPr bwMode="auto">
              <a:xfrm>
                <a:off x="3504" y="1344"/>
                <a:ext cx="147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11041" name="Group 97"/>
          <p:cNvGrpSpPr>
            <a:grpSpLocks/>
          </p:cNvGrpSpPr>
          <p:nvPr/>
        </p:nvGrpSpPr>
        <p:grpSpPr bwMode="auto">
          <a:xfrm>
            <a:off x="781050" y="3424238"/>
            <a:ext cx="4492625" cy="1341437"/>
            <a:chOff x="492" y="2157"/>
            <a:chExt cx="2830" cy="845"/>
          </a:xfrm>
        </p:grpSpPr>
        <p:sp>
          <p:nvSpPr>
            <p:cNvPr id="211042" name="Freeform 98"/>
            <p:cNvSpPr>
              <a:spLocks/>
            </p:cNvSpPr>
            <p:nvPr/>
          </p:nvSpPr>
          <p:spPr bwMode="auto">
            <a:xfrm>
              <a:off x="492" y="2157"/>
              <a:ext cx="251" cy="845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845"/>
                </a:cxn>
              </a:cxnLst>
              <a:rect l="0" t="0" r="r" b="b"/>
              <a:pathLst>
                <a:path w="251" h="845">
                  <a:moveTo>
                    <a:pt x="251" y="0"/>
                  </a:moveTo>
                  <a:lnTo>
                    <a:pt x="0" y="0"/>
                  </a:lnTo>
                  <a:lnTo>
                    <a:pt x="0" y="845"/>
                  </a:lnTo>
                </a:path>
              </a:pathLst>
            </a:custGeom>
            <a:noFill/>
            <a:ln w="76200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1043" name="Freeform 99"/>
            <p:cNvSpPr>
              <a:spLocks/>
            </p:cNvSpPr>
            <p:nvPr/>
          </p:nvSpPr>
          <p:spPr bwMode="auto">
            <a:xfrm>
              <a:off x="3120" y="2160"/>
              <a:ext cx="202" cy="8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672"/>
                </a:cxn>
              </a:cxnLst>
              <a:rect l="0" t="0" r="r" b="b"/>
              <a:pathLst>
                <a:path w="192" h="672">
                  <a:moveTo>
                    <a:pt x="0" y="0"/>
                  </a:moveTo>
                  <a:lnTo>
                    <a:pt x="192" y="0"/>
                  </a:lnTo>
                  <a:lnTo>
                    <a:pt x="192" y="672"/>
                  </a:lnTo>
                </a:path>
              </a:pathLst>
            </a:custGeom>
            <a:noFill/>
            <a:ln w="76200" cmpd="sng">
              <a:solidFill>
                <a:schemeClr val="folHlink"/>
              </a:solidFill>
              <a:round/>
              <a:headEnd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1044" name="Group 100"/>
          <p:cNvGrpSpPr>
            <a:grpSpLocks/>
          </p:cNvGrpSpPr>
          <p:nvPr/>
        </p:nvGrpSpPr>
        <p:grpSpPr bwMode="auto">
          <a:xfrm>
            <a:off x="5775325" y="1949450"/>
            <a:ext cx="3368675" cy="457200"/>
            <a:chOff x="3638" y="1228"/>
            <a:chExt cx="2122" cy="288"/>
          </a:xfrm>
        </p:grpSpPr>
        <p:sp>
          <p:nvSpPr>
            <p:cNvPr id="211045" name="Text Box 101"/>
            <p:cNvSpPr txBox="1">
              <a:spLocks noChangeArrowheads="1"/>
            </p:cNvSpPr>
            <p:nvPr/>
          </p:nvSpPr>
          <p:spPr bwMode="auto">
            <a:xfrm>
              <a:off x="3638" y="122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54000" rIns="54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行选</a:t>
              </a:r>
            </a:p>
          </p:txBody>
        </p:sp>
        <p:sp>
          <p:nvSpPr>
            <p:cNvPr id="211046" name="Text Box 102"/>
            <p:cNvSpPr txBox="1">
              <a:spLocks noChangeArrowheads="1"/>
            </p:cNvSpPr>
            <p:nvPr/>
          </p:nvSpPr>
          <p:spPr bwMode="auto">
            <a:xfrm>
              <a:off x="4416" y="1228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5</a:t>
              </a:r>
              <a:r>
                <a:rPr lang="en-US" altLang="zh-CN" sz="2400">
                  <a:latin typeface="Times New Roman" pitchFamily="18" charset="0"/>
                </a:rPr>
                <a:t>、T</a:t>
              </a:r>
              <a:r>
                <a:rPr lang="en-US" altLang="zh-CN" sz="2400" baseline="-25000">
                  <a:latin typeface="Times New Roman" pitchFamily="18" charset="0"/>
                </a:rPr>
                <a:t>6   </a:t>
              </a:r>
              <a:r>
                <a:rPr lang="zh-CN" altLang="en-US" sz="2400">
                  <a:latin typeface="Times New Roman" pitchFamily="18" charset="0"/>
                </a:rPr>
                <a:t>开</a:t>
              </a:r>
            </a:p>
          </p:txBody>
        </p:sp>
        <p:sp>
          <p:nvSpPr>
            <p:cNvPr id="211047" name="Line 103"/>
            <p:cNvSpPr>
              <a:spLocks noChangeShapeType="1"/>
            </p:cNvSpPr>
            <p:nvPr/>
          </p:nvSpPr>
          <p:spPr bwMode="auto">
            <a:xfrm>
              <a:off x="4128" y="137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1048" name="Group 104"/>
          <p:cNvGrpSpPr>
            <a:grpSpLocks/>
          </p:cNvGrpSpPr>
          <p:nvPr/>
        </p:nvGrpSpPr>
        <p:grpSpPr bwMode="auto">
          <a:xfrm>
            <a:off x="5775325" y="3692525"/>
            <a:ext cx="2759075" cy="457200"/>
            <a:chOff x="3638" y="2038"/>
            <a:chExt cx="1738" cy="288"/>
          </a:xfrm>
        </p:grpSpPr>
        <p:sp>
          <p:nvSpPr>
            <p:cNvPr id="211049" name="Text Box 105"/>
            <p:cNvSpPr txBox="1">
              <a:spLocks noChangeArrowheads="1"/>
            </p:cNvSpPr>
            <p:nvPr/>
          </p:nvSpPr>
          <p:spPr bwMode="auto">
            <a:xfrm>
              <a:off x="4368" y="203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itchFamily="18" charset="0"/>
                </a:rPr>
                <a:t> 两个写放 </a:t>
              </a:r>
            </a:p>
          </p:txBody>
        </p:sp>
        <p:sp>
          <p:nvSpPr>
            <p:cNvPr id="211050" name="Line 106"/>
            <p:cNvSpPr>
              <a:spLocks noChangeShapeType="1"/>
            </p:cNvSpPr>
            <p:nvPr/>
          </p:nvSpPr>
          <p:spPr bwMode="auto">
            <a:xfrm>
              <a:off x="4128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51" name="Text Box 107"/>
            <p:cNvSpPr txBox="1">
              <a:spLocks noChangeArrowheads="1"/>
            </p:cNvSpPr>
            <p:nvPr/>
          </p:nvSpPr>
          <p:spPr bwMode="auto">
            <a:xfrm>
              <a:off x="3638" y="2038"/>
              <a:ext cx="3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IN</a:t>
              </a:r>
            </a:p>
          </p:txBody>
        </p:sp>
      </p:grpSp>
      <p:sp>
        <p:nvSpPr>
          <p:cNvPr id="211052" name="Rectangle 10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4.2</a:t>
            </a:r>
          </a:p>
        </p:txBody>
      </p:sp>
      <p:sp>
        <p:nvSpPr>
          <p:cNvPr id="211053" name="Freeform 109"/>
          <p:cNvSpPr>
            <a:spLocks/>
          </p:cNvSpPr>
          <p:nvPr/>
        </p:nvSpPr>
        <p:spPr bwMode="auto">
          <a:xfrm>
            <a:off x="2465388" y="4830763"/>
            <a:ext cx="1035050" cy="598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377"/>
              </a:cxn>
              <a:cxn ang="0">
                <a:pos x="652" y="374"/>
              </a:cxn>
            </a:cxnLst>
            <a:rect l="0" t="0" r="r" b="b"/>
            <a:pathLst>
              <a:path w="652" h="377">
                <a:moveTo>
                  <a:pt x="0" y="0"/>
                </a:moveTo>
                <a:lnTo>
                  <a:pt x="1" y="377"/>
                </a:lnTo>
                <a:lnTo>
                  <a:pt x="652" y="374"/>
                </a:lnTo>
              </a:path>
            </a:pathLst>
          </a:custGeom>
          <a:noFill/>
          <a:ln w="76200" cmpd="sng">
            <a:solidFill>
              <a:schemeClr val="folHlink"/>
            </a:solidFill>
            <a:round/>
            <a:headEnd type="stealth" w="med" len="lg"/>
            <a:tailEnd type="oval" w="sm" len="sm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1054" name="Group 110"/>
          <p:cNvGrpSpPr>
            <a:grpSpLocks/>
          </p:cNvGrpSpPr>
          <p:nvPr/>
        </p:nvGrpSpPr>
        <p:grpSpPr bwMode="auto">
          <a:xfrm>
            <a:off x="5775325" y="2571750"/>
            <a:ext cx="3368675" cy="457200"/>
            <a:chOff x="3638" y="1620"/>
            <a:chExt cx="2122" cy="288"/>
          </a:xfrm>
        </p:grpSpPr>
        <p:grpSp>
          <p:nvGrpSpPr>
            <p:cNvPr id="211055" name="Group 111"/>
            <p:cNvGrpSpPr>
              <a:grpSpLocks/>
            </p:cNvGrpSpPr>
            <p:nvPr/>
          </p:nvGrpSpPr>
          <p:grpSpPr bwMode="auto">
            <a:xfrm>
              <a:off x="3638" y="1620"/>
              <a:ext cx="720" cy="288"/>
              <a:chOff x="3638" y="1620"/>
              <a:chExt cx="720" cy="288"/>
            </a:xfrm>
          </p:grpSpPr>
          <p:sp>
            <p:nvSpPr>
              <p:cNvPr id="211056" name="Text Box 112"/>
              <p:cNvSpPr txBox="1">
                <a:spLocks noChangeArrowheads="1"/>
              </p:cNvSpPr>
              <p:nvPr/>
            </p:nvSpPr>
            <p:spPr bwMode="auto">
              <a:xfrm>
                <a:off x="3638" y="1620"/>
                <a:ext cx="4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列选</a:t>
                </a:r>
              </a:p>
            </p:txBody>
          </p:sp>
          <p:sp>
            <p:nvSpPr>
              <p:cNvPr id="211057" name="Line 113"/>
              <p:cNvSpPr>
                <a:spLocks noChangeShapeType="1"/>
              </p:cNvSpPr>
              <p:nvPr/>
            </p:nvSpPr>
            <p:spPr bwMode="auto">
              <a:xfrm>
                <a:off x="4118" y="176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1058" name="Text Box 114"/>
            <p:cNvSpPr txBox="1">
              <a:spLocks noChangeArrowheads="1"/>
            </p:cNvSpPr>
            <p:nvPr/>
          </p:nvSpPr>
          <p:spPr bwMode="auto">
            <a:xfrm>
              <a:off x="4416" y="1620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7</a:t>
              </a:r>
              <a:r>
                <a:rPr lang="en-US" altLang="zh-CN" sz="2400">
                  <a:latin typeface="Times New Roman" pitchFamily="18" charset="0"/>
                </a:rPr>
                <a:t>、T</a:t>
              </a:r>
              <a:r>
                <a:rPr lang="en-US" altLang="zh-CN" sz="2400" baseline="-25000">
                  <a:latin typeface="Times New Roman" pitchFamily="18" charset="0"/>
                </a:rPr>
                <a:t>8   </a:t>
              </a:r>
              <a:r>
                <a:rPr lang="zh-CN" altLang="en-US" sz="2400">
                  <a:latin typeface="Times New Roman" pitchFamily="18" charset="0"/>
                </a:rPr>
                <a:t>开</a:t>
              </a:r>
            </a:p>
          </p:txBody>
        </p:sp>
      </p:grpSp>
      <p:grpSp>
        <p:nvGrpSpPr>
          <p:cNvPr id="211059" name="Group 115"/>
          <p:cNvGrpSpPr>
            <a:grpSpLocks/>
          </p:cNvGrpSpPr>
          <p:nvPr/>
        </p:nvGrpSpPr>
        <p:grpSpPr bwMode="auto">
          <a:xfrm>
            <a:off x="3352800" y="5646738"/>
            <a:ext cx="5638800" cy="1038225"/>
            <a:chOff x="2112" y="3609"/>
            <a:chExt cx="3552" cy="654"/>
          </a:xfrm>
        </p:grpSpPr>
        <p:grpSp>
          <p:nvGrpSpPr>
            <p:cNvPr id="211060" name="Group 116"/>
            <p:cNvGrpSpPr>
              <a:grpSpLocks/>
            </p:cNvGrpSpPr>
            <p:nvPr/>
          </p:nvGrpSpPr>
          <p:grpSpPr bwMode="auto">
            <a:xfrm>
              <a:off x="2112" y="3609"/>
              <a:ext cx="3552" cy="654"/>
              <a:chOff x="2112" y="3609"/>
              <a:chExt cx="3552" cy="654"/>
            </a:xfrm>
          </p:grpSpPr>
          <p:sp>
            <p:nvSpPr>
              <p:cNvPr id="211061" name="Text Box 117"/>
              <p:cNvSpPr txBox="1">
                <a:spLocks noChangeArrowheads="1"/>
              </p:cNvSpPr>
              <p:nvPr/>
            </p:nvSpPr>
            <p:spPr bwMode="auto">
              <a:xfrm>
                <a:off x="2112" y="3609"/>
                <a:ext cx="9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（左）</a:t>
                </a:r>
                <a:r>
                  <a:rPr lang="zh-CN" altLang="en-US" sz="28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211062" name="Text Box 118"/>
              <p:cNvSpPr txBox="1">
                <a:spLocks noChangeArrowheads="1"/>
              </p:cNvSpPr>
              <p:nvPr/>
            </p:nvSpPr>
            <p:spPr bwMode="auto">
              <a:xfrm>
                <a:off x="3360" y="3628"/>
                <a:ext cx="62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反相</a:t>
                </a:r>
              </a:p>
            </p:txBody>
          </p:sp>
          <p:sp>
            <p:nvSpPr>
              <p:cNvPr id="211063" name="Line 119"/>
              <p:cNvSpPr>
                <a:spLocks noChangeShapeType="1"/>
              </p:cNvSpPr>
              <p:nvPr/>
            </p:nvSpPr>
            <p:spPr bwMode="auto">
              <a:xfrm>
                <a:off x="3120" y="377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64" name="Line 120"/>
              <p:cNvSpPr>
                <a:spLocks noChangeShapeType="1"/>
              </p:cNvSpPr>
              <p:nvPr/>
            </p:nvSpPr>
            <p:spPr bwMode="auto">
              <a:xfrm>
                <a:off x="3888" y="377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65" name="Line 121"/>
              <p:cNvSpPr>
                <a:spLocks noChangeShapeType="1"/>
              </p:cNvSpPr>
              <p:nvPr/>
            </p:nvSpPr>
            <p:spPr bwMode="auto">
              <a:xfrm>
                <a:off x="4464" y="377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66" name="Rectangle 122"/>
              <p:cNvSpPr>
                <a:spLocks noChangeArrowheads="1"/>
              </p:cNvSpPr>
              <p:nvPr/>
            </p:nvSpPr>
            <p:spPr bwMode="auto">
              <a:xfrm>
                <a:off x="4700" y="3641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r>
                  <a:rPr lang="en-US" altLang="zh-CN" sz="2400" baseline="-25000">
                    <a:latin typeface="Times New Roman" pitchFamily="18" charset="0"/>
                  </a:rPr>
                  <a:t>5</a:t>
                </a:r>
                <a:endParaRPr lang="zh-CN" altLang="en-US" sz="2400" baseline="-25000">
                  <a:latin typeface="Times New Roman" pitchFamily="18" charset="0"/>
                </a:endParaRPr>
              </a:p>
            </p:txBody>
          </p:sp>
          <p:sp>
            <p:nvSpPr>
              <p:cNvPr id="211067" name="Line 123"/>
              <p:cNvSpPr>
                <a:spLocks noChangeShapeType="1"/>
              </p:cNvSpPr>
              <p:nvPr/>
            </p:nvSpPr>
            <p:spPr bwMode="auto">
              <a:xfrm>
                <a:off x="5036" y="3773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68" name="Text Box 124"/>
              <p:cNvSpPr txBox="1">
                <a:spLocks noChangeArrowheads="1"/>
              </p:cNvSpPr>
              <p:nvPr/>
            </p:nvSpPr>
            <p:spPr bwMode="auto">
              <a:xfrm>
                <a:off x="5324" y="3609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A</a:t>
                </a:r>
                <a:r>
                  <a:rPr lang="zh-CN" altLang="en-US" sz="2800">
                    <a:latin typeface="Times New Roman" pitchFamily="18" charset="0"/>
                    <a:cs typeface="Times New Roman" pitchFamily="18" charset="0"/>
                  </a:rPr>
                  <a:t>´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211069" name="Text Box 125"/>
              <p:cNvSpPr txBox="1">
                <a:spLocks noChangeArrowheads="1"/>
              </p:cNvSpPr>
              <p:nvPr/>
            </p:nvSpPr>
            <p:spPr bwMode="auto">
              <a:xfrm>
                <a:off x="2112" y="3936"/>
                <a:ext cx="8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（右）</a:t>
                </a:r>
                <a:r>
                  <a:rPr lang="zh-CN" altLang="en-US" sz="28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211070" name="Freeform 126"/>
              <p:cNvSpPr>
                <a:spLocks/>
              </p:cNvSpPr>
              <p:nvPr/>
            </p:nvSpPr>
            <p:spPr bwMode="auto">
              <a:xfrm>
                <a:off x="3120" y="4101"/>
                <a:ext cx="101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14" y="0"/>
                  </a:cxn>
                </a:cxnLst>
                <a:rect l="0" t="0" r="r" b="b"/>
                <a:pathLst>
                  <a:path w="1014" h="1">
                    <a:moveTo>
                      <a:pt x="0" y="0"/>
                    </a:moveTo>
                    <a:lnTo>
                      <a:pt x="101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71" name="Rectangle 127"/>
              <p:cNvSpPr>
                <a:spLocks noChangeArrowheads="1"/>
              </p:cNvSpPr>
              <p:nvPr/>
            </p:nvSpPr>
            <p:spPr bwMode="auto">
              <a:xfrm>
                <a:off x="4132" y="393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r>
                  <a:rPr lang="en-US" altLang="zh-CN" sz="2400" baseline="-25000">
                    <a:latin typeface="Times New Roman" pitchFamily="18" charset="0"/>
                  </a:rPr>
                  <a:t>8</a:t>
                </a:r>
                <a:endParaRPr lang="zh-CN" altLang="en-US" sz="2400" baseline="-25000">
                  <a:latin typeface="Times New Roman" pitchFamily="18" charset="0"/>
                </a:endParaRPr>
              </a:p>
            </p:txBody>
          </p:sp>
          <p:sp>
            <p:nvSpPr>
              <p:cNvPr id="211072" name="Line 128"/>
              <p:cNvSpPr>
                <a:spLocks noChangeShapeType="1"/>
              </p:cNvSpPr>
              <p:nvPr/>
            </p:nvSpPr>
            <p:spPr bwMode="auto">
              <a:xfrm>
                <a:off x="4468" y="41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73" name="Rectangle 129"/>
              <p:cNvSpPr>
                <a:spLocks noChangeArrowheads="1"/>
              </p:cNvSpPr>
              <p:nvPr/>
            </p:nvSpPr>
            <p:spPr bwMode="auto">
              <a:xfrm>
                <a:off x="4704" y="393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T</a:t>
                </a:r>
                <a:r>
                  <a:rPr lang="en-US" altLang="zh-CN" sz="2400" baseline="-25000">
                    <a:latin typeface="Times New Roman" pitchFamily="18" charset="0"/>
                  </a:rPr>
                  <a:t>6</a:t>
                </a:r>
                <a:endParaRPr lang="zh-CN" altLang="en-US" sz="2400" baseline="-25000">
                  <a:latin typeface="Times New Roman" pitchFamily="18" charset="0"/>
                </a:endParaRPr>
              </a:p>
            </p:txBody>
          </p:sp>
          <p:sp>
            <p:nvSpPr>
              <p:cNvPr id="211074" name="Line 130"/>
              <p:cNvSpPr>
                <a:spLocks noChangeShapeType="1"/>
              </p:cNvSpPr>
              <p:nvPr/>
            </p:nvSpPr>
            <p:spPr bwMode="auto">
              <a:xfrm>
                <a:off x="5040" y="41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75" name="Text Box 131"/>
              <p:cNvSpPr txBox="1">
                <a:spLocks noChangeArrowheads="1"/>
              </p:cNvSpPr>
              <p:nvPr/>
            </p:nvSpPr>
            <p:spPr bwMode="auto">
              <a:xfrm>
                <a:off x="5328" y="393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A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11076" name="Text Box 132"/>
              <p:cNvSpPr txBox="1">
                <a:spLocks noChangeArrowheads="1"/>
              </p:cNvSpPr>
              <p:nvPr/>
            </p:nvSpPr>
            <p:spPr bwMode="auto">
              <a:xfrm>
                <a:off x="2736" y="3629"/>
                <a:ext cx="3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  <a:r>
                  <a:rPr lang="en-US" altLang="zh-CN" sz="2400" baseline="-25000">
                    <a:latin typeface="Times New Roman" pitchFamily="18" charset="0"/>
                  </a:rPr>
                  <a:t>IN</a:t>
                </a:r>
              </a:p>
            </p:txBody>
          </p:sp>
          <p:sp>
            <p:nvSpPr>
              <p:cNvPr id="211077" name="Text Box 133"/>
              <p:cNvSpPr txBox="1">
                <a:spLocks noChangeArrowheads="1"/>
              </p:cNvSpPr>
              <p:nvPr/>
            </p:nvSpPr>
            <p:spPr bwMode="auto">
              <a:xfrm>
                <a:off x="2736" y="3964"/>
                <a:ext cx="39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D</a:t>
                </a:r>
                <a:r>
                  <a:rPr lang="en-US" altLang="zh-CN" sz="2400" baseline="-25000">
                    <a:latin typeface="Times New Roman" pitchFamily="18" charset="0"/>
                  </a:rPr>
                  <a:t>IN</a:t>
                </a:r>
              </a:p>
            </p:txBody>
          </p:sp>
        </p:grpSp>
        <p:sp>
          <p:nvSpPr>
            <p:cNvPr id="211078" name="Rectangle 134"/>
            <p:cNvSpPr>
              <a:spLocks noChangeArrowheads="1"/>
            </p:cNvSpPr>
            <p:nvPr/>
          </p:nvSpPr>
          <p:spPr bwMode="auto">
            <a:xfrm>
              <a:off x="4156" y="364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latin typeface="Times New Roman" pitchFamily="18" charset="0"/>
                </a:rPr>
                <a:t>7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</p:grpSp>
      <p:sp>
        <p:nvSpPr>
          <p:cNvPr id="211079" name="Text Box 135"/>
          <p:cNvSpPr txBox="1">
            <a:spLocks noChangeArrowheads="1"/>
          </p:cNvSpPr>
          <p:nvPr/>
        </p:nvSpPr>
        <p:spPr bwMode="auto">
          <a:xfrm>
            <a:off x="5676900" y="3141663"/>
            <a:ext cx="2665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写选择有效</a:t>
            </a:r>
          </a:p>
        </p:txBody>
      </p:sp>
      <p:grpSp>
        <p:nvGrpSpPr>
          <p:cNvPr id="211080" name="Group 136"/>
          <p:cNvGrpSpPr>
            <a:grpSpLocks/>
          </p:cNvGrpSpPr>
          <p:nvPr/>
        </p:nvGrpSpPr>
        <p:grpSpPr bwMode="auto">
          <a:xfrm>
            <a:off x="2243138" y="1266825"/>
            <a:ext cx="1601787" cy="638175"/>
            <a:chOff x="1413" y="798"/>
            <a:chExt cx="1009" cy="402"/>
          </a:xfrm>
        </p:grpSpPr>
        <p:sp>
          <p:nvSpPr>
            <p:cNvPr id="211081" name="Rectangle 137"/>
            <p:cNvSpPr>
              <a:spLocks noChangeArrowheads="1"/>
            </p:cNvSpPr>
            <p:nvPr/>
          </p:nvSpPr>
          <p:spPr bwMode="auto">
            <a:xfrm>
              <a:off x="1413" y="798"/>
              <a:ext cx="1009" cy="402"/>
            </a:xfrm>
            <a:prstGeom prst="rect">
              <a:avLst/>
            </a:prstGeom>
            <a:noFill/>
            <a:ln w="762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400" b="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11082" name="Text Box 138"/>
            <p:cNvSpPr txBox="1">
              <a:spLocks noChangeArrowheads="1"/>
            </p:cNvSpPr>
            <p:nvPr/>
          </p:nvSpPr>
          <p:spPr bwMode="auto">
            <a:xfrm>
              <a:off x="1451" y="801"/>
              <a:ext cx="9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800" b="0">
                  <a:solidFill>
                    <a:schemeClr val="folHlink"/>
                  </a:solidFill>
                  <a:latin typeface="Times New Roman" pitchFamily="18" charset="0"/>
                </a:rPr>
                <a:t>   ~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aseline="-250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  <a:endParaRPr lang="zh-CN" altLang="en-US" sz="2400" baseline="-2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211083" name="AutoShape 13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1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1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1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21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500"/>
                                        <p:tgtEl>
                                          <p:spTgt spid="2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1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21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1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21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1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1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05" grpId="0" animBg="1"/>
      <p:bldP spid="211006" grpId="0" animBg="1"/>
      <p:bldP spid="211007" grpId="0" animBg="1"/>
      <p:bldP spid="211022" grpId="0" animBg="1"/>
      <p:bldP spid="211023" grpId="0" animBg="1"/>
      <p:bldP spid="211053" grpId="0" animBg="1"/>
      <p:bldP spid="2110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/>
          <p:cNvGrpSpPr>
            <a:grpSpLocks/>
          </p:cNvGrpSpPr>
          <p:nvPr/>
        </p:nvGrpSpPr>
        <p:grpSpPr bwMode="auto">
          <a:xfrm>
            <a:off x="758825" y="1771650"/>
            <a:ext cx="2222500" cy="4389438"/>
            <a:chOff x="384" y="1116"/>
            <a:chExt cx="1400" cy="2765"/>
          </a:xfrm>
        </p:grpSpPr>
        <p:sp>
          <p:nvSpPr>
            <p:cNvPr id="163843" name="Text Box 3"/>
            <p:cNvSpPr txBox="1">
              <a:spLocks noChangeArrowheads="1"/>
            </p:cNvSpPr>
            <p:nvPr/>
          </p:nvSpPr>
          <p:spPr bwMode="auto">
            <a:xfrm>
              <a:off x="384" y="1116"/>
              <a:ext cx="1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1. 机械特性</a:t>
              </a:r>
            </a:p>
          </p:txBody>
        </p:sp>
        <p:sp>
          <p:nvSpPr>
            <p:cNvPr id="163844" name="Text Box 4"/>
            <p:cNvSpPr txBox="1">
              <a:spLocks noChangeArrowheads="1"/>
            </p:cNvSpPr>
            <p:nvPr/>
          </p:nvSpPr>
          <p:spPr bwMode="auto">
            <a:xfrm>
              <a:off x="384" y="1916"/>
              <a:ext cx="1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2. 电气特性</a:t>
              </a:r>
            </a:p>
          </p:txBody>
        </p:sp>
        <p:sp>
          <p:nvSpPr>
            <p:cNvPr id="163845" name="Text Box 5"/>
            <p:cNvSpPr txBox="1">
              <a:spLocks noChangeArrowheads="1"/>
            </p:cNvSpPr>
            <p:nvPr/>
          </p:nvSpPr>
          <p:spPr bwMode="auto">
            <a:xfrm>
              <a:off x="384" y="2716"/>
              <a:ext cx="1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3. 功能特性</a:t>
              </a:r>
            </a:p>
          </p:txBody>
        </p:sp>
        <p:sp>
          <p:nvSpPr>
            <p:cNvPr id="163846" name="Text Box 6"/>
            <p:cNvSpPr txBox="1">
              <a:spLocks noChangeArrowheads="1"/>
            </p:cNvSpPr>
            <p:nvPr/>
          </p:nvSpPr>
          <p:spPr bwMode="auto">
            <a:xfrm>
              <a:off x="384" y="3516"/>
              <a:ext cx="1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4. 时间特性</a:t>
              </a:r>
            </a:p>
          </p:txBody>
        </p:sp>
      </p:grp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395288" y="45720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二、总线特性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3406775" y="1795463"/>
            <a:ext cx="5934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尺寸</a:t>
            </a:r>
            <a:r>
              <a:rPr lang="zh-CN" altLang="en-US" sz="2800">
                <a:latin typeface="Times New Roman" pitchFamily="18" charset="0"/>
              </a:rPr>
              <a:t>、形状、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管脚数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　</a:t>
            </a:r>
            <a:r>
              <a:rPr lang="zh-CN" altLang="en-US" sz="2800">
                <a:latin typeface="Times New Roman" pitchFamily="18" charset="0"/>
              </a:rPr>
              <a:t>及</a:t>
            </a:r>
            <a:r>
              <a:rPr lang="zh-CN" altLang="en-US">
                <a:latin typeface="Times New Roman" pitchFamily="18" charset="0"/>
              </a:rPr>
              <a:t>　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排列顺序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3406775" y="3062288"/>
            <a:ext cx="508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传输方向 </a:t>
            </a:r>
            <a:r>
              <a:rPr lang="zh-CN" altLang="en-US" sz="2800">
                <a:latin typeface="Times New Roman" pitchFamily="18" charset="0"/>
              </a:rPr>
              <a:t>和有效的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电平</a:t>
            </a:r>
            <a:r>
              <a:rPr lang="zh-CN" altLang="en-US" sz="2800">
                <a:latin typeface="Times New Roman" pitchFamily="18" charset="0"/>
              </a:rPr>
              <a:t> 范围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3406775" y="4337050"/>
            <a:ext cx="355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每根传输线的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功能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3406775" y="5638800"/>
            <a:ext cx="340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信号的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时序 </a:t>
            </a:r>
            <a:r>
              <a:rPr lang="zh-CN" altLang="en-US" sz="2800">
                <a:latin typeface="Times New Roman" pitchFamily="18" charset="0"/>
              </a:rPr>
              <a:t>关系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6854825" y="3733800"/>
            <a:ext cx="1820863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地址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数据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控制</a:t>
            </a:r>
          </a:p>
        </p:txBody>
      </p:sp>
      <p:sp>
        <p:nvSpPr>
          <p:cNvPr id="163854" name="AutoShape 14"/>
          <p:cNvSpPr>
            <a:spLocks/>
          </p:cNvSpPr>
          <p:nvPr/>
        </p:nvSpPr>
        <p:spPr bwMode="auto">
          <a:xfrm>
            <a:off x="6657975" y="40513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56" name="AutoShape 1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593725" y="457200"/>
            <a:ext cx="43132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三、总线的性能指标</a:t>
            </a:r>
          </a:p>
        </p:txBody>
      </p:sp>
      <p:grpSp>
        <p:nvGrpSpPr>
          <p:cNvPr id="164867" name="Group 3"/>
          <p:cNvGrpSpPr>
            <a:grpSpLocks/>
          </p:cNvGrpSpPr>
          <p:nvPr/>
        </p:nvGrpSpPr>
        <p:grpSpPr bwMode="auto">
          <a:xfrm>
            <a:off x="379413" y="1371600"/>
            <a:ext cx="3141662" cy="5018088"/>
            <a:chOff x="240" y="864"/>
            <a:chExt cx="1979" cy="3161"/>
          </a:xfrm>
        </p:grpSpPr>
        <p:sp>
          <p:nvSpPr>
            <p:cNvPr id="164868" name="Text Box 4"/>
            <p:cNvSpPr txBox="1">
              <a:spLocks noChangeArrowheads="1"/>
            </p:cNvSpPr>
            <p:nvPr/>
          </p:nvSpPr>
          <p:spPr bwMode="auto">
            <a:xfrm>
              <a:off x="240" y="864"/>
              <a:ext cx="14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1. 总线宽度</a:t>
              </a:r>
            </a:p>
          </p:txBody>
        </p:sp>
        <p:sp>
          <p:nvSpPr>
            <p:cNvPr id="164869" name="Text Box 5"/>
            <p:cNvSpPr txBox="1">
              <a:spLocks noChangeArrowheads="1"/>
            </p:cNvSpPr>
            <p:nvPr/>
          </p:nvSpPr>
          <p:spPr bwMode="auto">
            <a:xfrm>
              <a:off x="240" y="1371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2. 总线带宽</a:t>
              </a:r>
            </a:p>
          </p:txBody>
        </p:sp>
        <p:sp>
          <p:nvSpPr>
            <p:cNvPr id="164870" name="Text Box 6"/>
            <p:cNvSpPr txBox="1">
              <a:spLocks noChangeArrowheads="1"/>
            </p:cNvSpPr>
            <p:nvPr/>
          </p:nvSpPr>
          <p:spPr bwMode="auto">
            <a:xfrm>
              <a:off x="240" y="1811"/>
              <a:ext cx="19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3. 时钟同步/异步</a:t>
              </a:r>
            </a:p>
          </p:txBody>
        </p:sp>
        <p:sp>
          <p:nvSpPr>
            <p:cNvPr id="164871" name="Text Box 7"/>
            <p:cNvSpPr txBox="1">
              <a:spLocks noChangeArrowheads="1"/>
            </p:cNvSpPr>
            <p:nvPr/>
          </p:nvSpPr>
          <p:spPr bwMode="auto">
            <a:xfrm>
              <a:off x="240" y="2287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dist"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4. 总线复用</a:t>
              </a:r>
            </a:p>
          </p:txBody>
        </p:sp>
        <p:sp>
          <p:nvSpPr>
            <p:cNvPr id="164872" name="Text Box 8"/>
            <p:cNvSpPr txBox="1">
              <a:spLocks noChangeArrowheads="1"/>
            </p:cNvSpPr>
            <p:nvPr/>
          </p:nvSpPr>
          <p:spPr bwMode="auto">
            <a:xfrm>
              <a:off x="240" y="2744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5. 信号线数</a:t>
              </a:r>
            </a:p>
          </p:txBody>
        </p:sp>
        <p:sp>
          <p:nvSpPr>
            <p:cNvPr id="164873" name="Text Box 9"/>
            <p:cNvSpPr txBox="1">
              <a:spLocks noChangeArrowheads="1"/>
            </p:cNvSpPr>
            <p:nvPr/>
          </p:nvSpPr>
          <p:spPr bwMode="auto">
            <a:xfrm>
              <a:off x="240" y="3202"/>
              <a:ext cx="19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6. 总线控制方式</a:t>
              </a:r>
            </a:p>
          </p:txBody>
        </p:sp>
        <p:sp>
          <p:nvSpPr>
            <p:cNvPr id="164874" name="Text Box 10"/>
            <p:cNvSpPr txBox="1">
              <a:spLocks noChangeArrowheads="1"/>
            </p:cNvSpPr>
            <p:nvPr/>
          </p:nvSpPr>
          <p:spPr bwMode="auto">
            <a:xfrm>
              <a:off x="240" y="3660"/>
              <a:ext cx="1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7. 其他指标</a:t>
              </a:r>
            </a:p>
          </p:txBody>
        </p:sp>
      </p:grp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3454400" y="1403350"/>
            <a:ext cx="416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数据线</a:t>
            </a:r>
            <a:r>
              <a:rPr lang="zh-CN" altLang="en-US" sz="2800">
                <a:latin typeface="Times New Roman" pitchFamily="18" charset="0"/>
              </a:rPr>
              <a:t> 的根数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3454400" y="2184400"/>
            <a:ext cx="5378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每秒传输的最大字节数（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MBps</a:t>
            </a:r>
            <a:r>
              <a:rPr lang="en-US" altLang="zh-CN" sz="2800">
                <a:latin typeface="Times New Roman" pitchFamily="18" charset="0"/>
              </a:rPr>
              <a:t>）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454400" y="2900363"/>
            <a:ext cx="332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同步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不同步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3454400" y="3636963"/>
            <a:ext cx="462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地址线 </a:t>
            </a:r>
            <a:r>
              <a:rPr lang="zh-CN" altLang="en-US" sz="2800">
                <a:latin typeface="Times New Roman" pitchFamily="18" charset="0"/>
              </a:rPr>
              <a:t>与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数据线 </a:t>
            </a:r>
            <a:r>
              <a:rPr lang="zh-CN" altLang="en-US" sz="2800">
                <a:latin typeface="Times New Roman" pitchFamily="18" charset="0"/>
              </a:rPr>
              <a:t>复用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3454400" y="4367213"/>
            <a:ext cx="599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地址线、数据线和控制线的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总和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54400" y="5843588"/>
            <a:ext cx="233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负载能力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3454400" y="5105400"/>
            <a:ext cx="568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并发、自动、仲裁、逻辑、计数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sp>
        <p:nvSpPr>
          <p:cNvPr id="164884" name="AutoShape 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6361113" y="2060575"/>
            <a:ext cx="3195637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ISA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EISA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VESA(LV-BUS)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PCI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AGP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RS-232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USB</a:t>
            </a:r>
          </a:p>
        </p:txBody>
      </p:sp>
      <p:grpSp>
        <p:nvGrpSpPr>
          <p:cNvPr id="166915" name="Group 3"/>
          <p:cNvGrpSpPr>
            <a:grpSpLocks/>
          </p:cNvGrpSpPr>
          <p:nvPr/>
        </p:nvGrpSpPr>
        <p:grpSpPr bwMode="auto">
          <a:xfrm>
            <a:off x="539750" y="2286000"/>
            <a:ext cx="1143000" cy="1143000"/>
            <a:chOff x="636" y="1440"/>
            <a:chExt cx="720" cy="720"/>
          </a:xfrm>
        </p:grpSpPr>
        <p:sp>
          <p:nvSpPr>
            <p:cNvPr id="166916" name="Oval 4"/>
            <p:cNvSpPr>
              <a:spLocks noChangeArrowheads="1"/>
            </p:cNvSpPr>
            <p:nvPr/>
          </p:nvSpPr>
          <p:spPr bwMode="auto">
            <a:xfrm>
              <a:off x="636" y="1440"/>
              <a:ext cx="720" cy="72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17" name="Text Box 5"/>
            <p:cNvSpPr txBox="1">
              <a:spLocks noChangeArrowheads="1"/>
            </p:cNvSpPr>
            <p:nvPr/>
          </p:nvSpPr>
          <p:spPr bwMode="auto">
            <a:xfrm>
              <a:off x="672" y="1617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模块</a:t>
              </a:r>
            </a:p>
          </p:txBody>
        </p:sp>
      </p:grpSp>
      <p:grpSp>
        <p:nvGrpSpPr>
          <p:cNvPr id="166918" name="Group 6"/>
          <p:cNvGrpSpPr>
            <a:grpSpLocks/>
          </p:cNvGrpSpPr>
          <p:nvPr/>
        </p:nvGrpSpPr>
        <p:grpSpPr bwMode="auto">
          <a:xfrm>
            <a:off x="3708400" y="4191000"/>
            <a:ext cx="1143000" cy="1143000"/>
            <a:chOff x="2412" y="2640"/>
            <a:chExt cx="720" cy="720"/>
          </a:xfrm>
        </p:grpSpPr>
        <p:sp>
          <p:nvSpPr>
            <p:cNvPr id="166919" name="Oval 7"/>
            <p:cNvSpPr>
              <a:spLocks noChangeArrowheads="1"/>
            </p:cNvSpPr>
            <p:nvPr/>
          </p:nvSpPr>
          <p:spPr bwMode="auto">
            <a:xfrm>
              <a:off x="2412" y="2640"/>
              <a:ext cx="720" cy="720"/>
            </a:xfrm>
            <a:prstGeom prst="ellipse">
              <a:avLst/>
            </a:prstGeom>
            <a:solidFill>
              <a:srgbClr val="EBF010"/>
            </a:solidFill>
            <a:ln w="9525">
              <a:solidFill>
                <a:srgbClr val="EBF01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2448" y="2797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系统</a:t>
              </a:r>
            </a:p>
          </p:txBody>
        </p:sp>
      </p:grpSp>
      <p:sp>
        <p:nvSpPr>
          <p:cNvPr id="166921" name="AutoShape 9"/>
          <p:cNvSpPr>
            <a:spLocks/>
          </p:cNvSpPr>
          <p:nvPr/>
        </p:nvSpPr>
        <p:spPr bwMode="auto">
          <a:xfrm>
            <a:off x="5980113" y="2371725"/>
            <a:ext cx="320675" cy="3275013"/>
          </a:xfrm>
          <a:prstGeom prst="leftBrace">
            <a:avLst>
              <a:gd name="adj1" fmla="val 8510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3200" b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5364163" y="2986088"/>
            <a:ext cx="541337" cy="20415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总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线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标</a:t>
            </a:r>
          </a:p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准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593725" y="485775"/>
            <a:ext cx="5045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四、总线标准</a:t>
            </a:r>
          </a:p>
        </p:txBody>
      </p:sp>
      <p:grpSp>
        <p:nvGrpSpPr>
          <p:cNvPr id="166924" name="Group 12"/>
          <p:cNvGrpSpPr>
            <a:grpSpLocks/>
          </p:cNvGrpSpPr>
          <p:nvPr/>
        </p:nvGrpSpPr>
        <p:grpSpPr bwMode="auto">
          <a:xfrm>
            <a:off x="323850" y="4343400"/>
            <a:ext cx="1676400" cy="914400"/>
            <a:chOff x="396" y="2736"/>
            <a:chExt cx="1056" cy="576"/>
          </a:xfrm>
        </p:grpSpPr>
        <p:sp>
          <p:nvSpPr>
            <p:cNvPr id="166925" name="AutoShape 13"/>
            <p:cNvSpPr>
              <a:spLocks noChangeArrowheads="1"/>
            </p:cNvSpPr>
            <p:nvPr/>
          </p:nvSpPr>
          <p:spPr bwMode="auto">
            <a:xfrm>
              <a:off x="396" y="2736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26" name="Text Box 14"/>
            <p:cNvSpPr txBox="1">
              <a:spLocks noChangeArrowheads="1"/>
            </p:cNvSpPr>
            <p:nvPr/>
          </p:nvSpPr>
          <p:spPr bwMode="auto">
            <a:xfrm>
              <a:off x="618" y="2845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系统</a:t>
              </a:r>
            </a:p>
          </p:txBody>
        </p:sp>
      </p:grpSp>
      <p:grpSp>
        <p:nvGrpSpPr>
          <p:cNvPr id="166927" name="Group 15"/>
          <p:cNvGrpSpPr>
            <a:grpSpLocks/>
          </p:cNvGrpSpPr>
          <p:nvPr/>
        </p:nvGrpSpPr>
        <p:grpSpPr bwMode="auto">
          <a:xfrm>
            <a:off x="3371850" y="2362200"/>
            <a:ext cx="1676400" cy="914400"/>
            <a:chOff x="288" y="3504"/>
            <a:chExt cx="1056" cy="576"/>
          </a:xfrm>
        </p:grpSpPr>
        <p:sp>
          <p:nvSpPr>
            <p:cNvPr id="166928" name="AutoShape 16"/>
            <p:cNvSpPr>
              <a:spLocks noChangeArrowheads="1"/>
            </p:cNvSpPr>
            <p:nvPr/>
          </p:nvSpPr>
          <p:spPr bwMode="auto">
            <a:xfrm>
              <a:off x="288" y="3504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29" name="Text Box 17"/>
            <p:cNvSpPr txBox="1">
              <a:spLocks noChangeArrowheads="1"/>
            </p:cNvSpPr>
            <p:nvPr/>
          </p:nvSpPr>
          <p:spPr bwMode="auto">
            <a:xfrm>
              <a:off x="480" y="3613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bg2"/>
                  </a:solidFill>
                  <a:latin typeface="Times New Roman" pitchFamily="18" charset="0"/>
                </a:rPr>
                <a:t>模块</a:t>
              </a:r>
            </a:p>
          </p:txBody>
        </p:sp>
      </p:grp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grpSp>
        <p:nvGrpSpPr>
          <p:cNvPr id="166931" name="Group 19"/>
          <p:cNvGrpSpPr>
            <a:grpSpLocks/>
          </p:cNvGrpSpPr>
          <p:nvPr/>
        </p:nvGrpSpPr>
        <p:grpSpPr bwMode="auto">
          <a:xfrm>
            <a:off x="2152650" y="1981200"/>
            <a:ext cx="1066800" cy="3886200"/>
            <a:chOff x="1548" y="1248"/>
            <a:chExt cx="672" cy="2448"/>
          </a:xfrm>
        </p:grpSpPr>
        <p:sp>
          <p:nvSpPr>
            <p:cNvPr id="166932" name="Rectangle 20"/>
            <p:cNvSpPr>
              <a:spLocks noChangeArrowheads="1"/>
            </p:cNvSpPr>
            <p:nvPr/>
          </p:nvSpPr>
          <p:spPr bwMode="auto">
            <a:xfrm>
              <a:off x="1548" y="1248"/>
              <a:ext cx="672" cy="2352"/>
            </a:xfrm>
            <a:prstGeom prst="rect">
              <a:avLst/>
            </a:prstGeom>
            <a:noFill/>
            <a:ln w="38100">
              <a:solidFill>
                <a:srgbClr val="EBF01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33" name="Text Box 21"/>
            <p:cNvSpPr txBox="1">
              <a:spLocks noChangeArrowheads="1"/>
            </p:cNvSpPr>
            <p:nvPr/>
          </p:nvSpPr>
          <p:spPr bwMode="auto">
            <a:xfrm>
              <a:off x="1650" y="1680"/>
              <a:ext cx="462" cy="201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>
                  <a:latin typeface="Times New Roman" pitchFamily="18" charset="0"/>
                </a:rPr>
                <a:t>标 准 界 面</a:t>
              </a:r>
            </a:p>
          </p:txBody>
        </p:sp>
      </p:grpSp>
      <p:sp>
        <p:nvSpPr>
          <p:cNvPr id="166935" name="AutoShape 2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21" grpId="0" animBg="1" autoUpdateAnimBg="0"/>
      <p:bldP spid="1669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038" name="Group 102"/>
          <p:cNvGraphicFramePr>
            <a:graphicFrameLocks noGrp="1"/>
          </p:cNvGraphicFramePr>
          <p:nvPr>
            <p:ph/>
          </p:nvPr>
        </p:nvGraphicFramePr>
        <p:xfrm>
          <a:off x="454025" y="1111250"/>
          <a:ext cx="8134350" cy="5378392"/>
        </p:xfrm>
        <a:graphic>
          <a:graphicData uri="http://schemas.openxmlformats.org/drawingml/2006/table">
            <a:tbl>
              <a:tblPr/>
              <a:tblGrid>
                <a:gridCol w="1798638"/>
                <a:gridCol w="1798637"/>
                <a:gridCol w="2268538"/>
                <a:gridCol w="2268537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数据线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总线时钟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带宽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ISA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16 MBps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EISA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VESA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(VL-BUS)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33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PCI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33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132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528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AGP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66.7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133 MHz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（独立）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266 MBps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533 MBps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RS-232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串行通信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数据终端设备（计算机）和数据通信设备（调制解调器）之间的标准接口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USB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串行接口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总线标准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普通无屏蔽双绞线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带屏蔽双绞线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最高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1.5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 Mbps (USB1.0)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480 Mbps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(USB2.0)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92" name="Rectangle 5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3.3</a:t>
            </a:r>
          </a:p>
        </p:txBody>
      </p:sp>
      <p:sp>
        <p:nvSpPr>
          <p:cNvPr id="167993" name="Text Box 57"/>
          <p:cNvSpPr txBox="1">
            <a:spLocks noChangeArrowheads="1"/>
          </p:cNvSpPr>
          <p:nvPr/>
        </p:nvSpPr>
        <p:spPr bwMode="auto">
          <a:xfrm>
            <a:off x="593725" y="260350"/>
            <a:ext cx="5045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四、总线标准</a:t>
            </a:r>
          </a:p>
        </p:txBody>
      </p:sp>
      <p:sp>
        <p:nvSpPr>
          <p:cNvPr id="168040" name="AutoShape 10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zh-CN" altLang="en-US" b="1"/>
              <a:t>3.4  总线结构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669925" y="1006475"/>
            <a:ext cx="458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一、单总线结构</a:t>
            </a:r>
          </a:p>
        </p:txBody>
      </p:sp>
      <p:grpSp>
        <p:nvGrpSpPr>
          <p:cNvPr id="168964" name="Group 4"/>
          <p:cNvGrpSpPr>
            <a:grpSpLocks/>
          </p:cNvGrpSpPr>
          <p:nvPr/>
        </p:nvGrpSpPr>
        <p:grpSpPr bwMode="auto">
          <a:xfrm>
            <a:off x="609600" y="1781175"/>
            <a:ext cx="8229600" cy="695325"/>
            <a:chOff x="384" y="1056"/>
            <a:chExt cx="5184" cy="438"/>
          </a:xfrm>
        </p:grpSpPr>
        <p:sp>
          <p:nvSpPr>
            <p:cNvPr id="168965" name="Rectangle 5"/>
            <p:cNvSpPr>
              <a:spLocks noChangeArrowheads="1"/>
            </p:cNvSpPr>
            <p:nvPr/>
          </p:nvSpPr>
          <p:spPr bwMode="auto">
            <a:xfrm>
              <a:off x="2046" y="1056"/>
              <a:ext cx="20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</a:rPr>
                <a:t>单总线（系统总线）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68966" name="Freeform 6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208" y="148"/>
                </a:cxn>
                <a:cxn ang="0">
                  <a:pos x="208" y="124"/>
                </a:cxn>
                <a:cxn ang="0">
                  <a:pos x="4364" y="124"/>
                </a:cxn>
                <a:cxn ang="0">
                  <a:pos x="4364" y="148"/>
                </a:cxn>
                <a:cxn ang="0">
                  <a:pos x="4569" y="74"/>
                </a:cxn>
                <a:cxn ang="0">
                  <a:pos x="4364" y="0"/>
                </a:cxn>
                <a:cxn ang="0">
                  <a:pos x="4364" y="25"/>
                </a:cxn>
                <a:cxn ang="0">
                  <a:pos x="208" y="25"/>
                </a:cxn>
                <a:cxn ang="0">
                  <a:pos x="208" y="0"/>
                </a:cxn>
                <a:cxn ang="0">
                  <a:pos x="0" y="74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chemeClr val="folHlink"/>
            </a:solidFill>
            <a:ln w="17463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8967" name="Group 7"/>
          <p:cNvGrpSpPr>
            <a:grpSpLocks/>
          </p:cNvGrpSpPr>
          <p:nvPr/>
        </p:nvGrpSpPr>
        <p:grpSpPr bwMode="auto">
          <a:xfrm>
            <a:off x="838200" y="2428875"/>
            <a:ext cx="7959725" cy="3819525"/>
            <a:chOff x="528" y="1368"/>
            <a:chExt cx="5014" cy="2406"/>
          </a:xfrm>
        </p:grpSpPr>
        <p:grpSp>
          <p:nvGrpSpPr>
            <p:cNvPr id="168968" name="Group 8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168969" name="Rectangle 9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CPU</a:t>
                </a:r>
              </a:p>
            </p:txBody>
          </p:sp>
          <p:sp>
            <p:nvSpPr>
              <p:cNvPr id="168970" name="Freeform 10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141" y="94"/>
                  </a:cxn>
                  <a:cxn ang="0">
                    <a:pos x="106" y="94"/>
                  </a:cxn>
                  <a:cxn ang="0">
                    <a:pos x="106" y="387"/>
                  </a:cxn>
                  <a:cxn ang="0">
                    <a:pos x="141" y="387"/>
                  </a:cxn>
                  <a:cxn ang="0">
                    <a:pos x="69" y="482"/>
                  </a:cxn>
                  <a:cxn ang="0">
                    <a:pos x="0" y="387"/>
                  </a:cxn>
                  <a:cxn ang="0">
                    <a:pos x="34" y="387"/>
                  </a:cxn>
                  <a:cxn ang="0">
                    <a:pos x="34" y="94"/>
                  </a:cxn>
                  <a:cxn ang="0">
                    <a:pos x="0" y="94"/>
                  </a:cxn>
                  <a:cxn ang="0">
                    <a:pos x="69" y="0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8971" name="Group 11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168972" name="Rectangle 12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zh-CN" sz="32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latin typeface="Times New Roman" pitchFamily="18" charset="0"/>
                  </a:rPr>
                  <a:t> </a:t>
                </a:r>
                <a:r>
                  <a:rPr lang="zh-CN" altLang="en-US" sz="28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168973" name="Freeform 13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141" y="94"/>
                  </a:cxn>
                  <a:cxn ang="0">
                    <a:pos x="106" y="94"/>
                  </a:cxn>
                  <a:cxn ang="0">
                    <a:pos x="106" y="387"/>
                  </a:cxn>
                  <a:cxn ang="0">
                    <a:pos x="141" y="387"/>
                  </a:cxn>
                  <a:cxn ang="0">
                    <a:pos x="69" y="482"/>
                  </a:cxn>
                  <a:cxn ang="0">
                    <a:pos x="0" y="387"/>
                  </a:cxn>
                  <a:cxn ang="0">
                    <a:pos x="34" y="387"/>
                  </a:cxn>
                  <a:cxn ang="0">
                    <a:pos x="34" y="94"/>
                  </a:cxn>
                  <a:cxn ang="0">
                    <a:pos x="0" y="94"/>
                  </a:cxn>
                  <a:cxn ang="0">
                    <a:pos x="69" y="0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8974" name="Rectangle 14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68975" name="Freeform 15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6" name="Freeform 16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7" name="Rectangle 17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设备1</a:t>
              </a:r>
            </a:p>
          </p:txBody>
        </p:sp>
        <p:sp>
          <p:nvSpPr>
            <p:cNvPr id="168978" name="Rectangle 18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设备2</a:t>
              </a: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68980" name="Freeform 20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1" name="Freeform 21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4368" y="2116"/>
              <a:ext cx="240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68983" name="Rectangle 23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I/O</a:t>
              </a:r>
              <a:endParaRPr lang="zh-CN" altLang="en-US" sz="240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   设备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68984" name="Rectangle 24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 I/O</a:t>
              </a:r>
              <a:r>
                <a:rPr lang="zh-CN" altLang="en-US" sz="2400">
                  <a:latin typeface="Times New Roman" pitchFamily="18" charset="0"/>
                </a:rPr>
                <a:t>接口</a:t>
              </a:r>
            </a:p>
          </p:txBody>
        </p:sp>
        <p:sp>
          <p:nvSpPr>
            <p:cNvPr id="168985" name="Freeform 25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9"/>
                </a:cxn>
                <a:cxn ang="0">
                  <a:pos x="104" y="99"/>
                </a:cxn>
                <a:cxn ang="0">
                  <a:pos x="104" y="396"/>
                </a:cxn>
                <a:cxn ang="0">
                  <a:pos x="139" y="396"/>
                </a:cxn>
                <a:cxn ang="0">
                  <a:pos x="71" y="495"/>
                </a:cxn>
                <a:cxn ang="0">
                  <a:pos x="0" y="396"/>
                </a:cxn>
                <a:cxn ang="0">
                  <a:pos x="35" y="396"/>
                </a:cxn>
                <a:cxn ang="0">
                  <a:pos x="35" y="99"/>
                </a:cxn>
                <a:cxn ang="0">
                  <a:pos x="0" y="99"/>
                </a:cxn>
                <a:cxn ang="0">
                  <a:pos x="71" y="0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6" name="Freeform 26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39" y="94"/>
                </a:cxn>
                <a:cxn ang="0">
                  <a:pos x="104" y="94"/>
                </a:cxn>
                <a:cxn ang="0">
                  <a:pos x="104" y="374"/>
                </a:cxn>
                <a:cxn ang="0">
                  <a:pos x="139" y="374"/>
                </a:cxn>
                <a:cxn ang="0">
                  <a:pos x="71" y="467"/>
                </a:cxn>
                <a:cxn ang="0">
                  <a:pos x="0" y="374"/>
                </a:cxn>
                <a:cxn ang="0">
                  <a:pos x="35" y="374"/>
                </a:cxn>
                <a:cxn ang="0">
                  <a:pos x="35" y="94"/>
                </a:cxn>
                <a:cxn ang="0">
                  <a:pos x="0" y="94"/>
                </a:cxn>
                <a:cxn ang="0">
                  <a:pos x="71" y="0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4368" y="3294"/>
              <a:ext cx="336" cy="2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/>
                </a:rPr>
                <a:t>…</a:t>
              </a:r>
              <a:endParaRPr lang="zh-CN" altLang="en-US" sz="2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68989" name="AutoShape 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charset="-122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charset="-122"/>
            <a:ea typeface="宋体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8411</TotalTime>
  <Words>2527</Words>
  <Application>Microsoft Office PowerPoint</Application>
  <PresentationFormat>全屏显示(4:3)</PresentationFormat>
  <Paragraphs>973</Paragraphs>
  <Slides>47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Soaring</vt:lpstr>
      <vt:lpstr>第３章  系统总线</vt:lpstr>
      <vt:lpstr>3.2 总线的分类</vt:lpstr>
      <vt:lpstr>PowerPoint 演示文稿</vt:lpstr>
      <vt:lpstr>3.3 总线特性及性能指标</vt:lpstr>
      <vt:lpstr>PowerPoint 演示文稿</vt:lpstr>
      <vt:lpstr>PowerPoint 演示文稿</vt:lpstr>
      <vt:lpstr>PowerPoint 演示文稿</vt:lpstr>
      <vt:lpstr>PowerPoint 演示文稿</vt:lpstr>
      <vt:lpstr>3.4  总线结构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 总线控制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第４章  存 储 器</vt:lpstr>
      <vt:lpstr>4.1  概  述</vt:lpstr>
      <vt:lpstr>PowerPoint 演示文稿</vt:lpstr>
      <vt:lpstr>PowerPoint 演示文稿</vt:lpstr>
      <vt:lpstr>PowerPoint 演示文稿</vt:lpstr>
      <vt:lpstr>PowerPoint 演示文稿</vt:lpstr>
      <vt:lpstr>4.2 主存储器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think</cp:lastModifiedBy>
  <cp:revision>1546</cp:revision>
  <dcterms:created xsi:type="dcterms:W3CDTF">1601-01-01T00:00:00Z</dcterms:created>
  <dcterms:modified xsi:type="dcterms:W3CDTF">2013-06-07T02:34:40Z</dcterms:modified>
</cp:coreProperties>
</file>