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7" r:id="rId3"/>
    <p:sldId id="308" r:id="rId4"/>
    <p:sldId id="258" r:id="rId5"/>
    <p:sldId id="309" r:id="rId6"/>
    <p:sldId id="310" r:id="rId7"/>
    <p:sldId id="264" r:id="rId8"/>
    <p:sldId id="311" r:id="rId9"/>
    <p:sldId id="303" r:id="rId10"/>
    <p:sldId id="305" r:id="rId11"/>
    <p:sldId id="299" r:id="rId12"/>
    <p:sldId id="300" r:id="rId13"/>
    <p:sldId id="322" r:id="rId14"/>
    <p:sldId id="323" r:id="rId15"/>
    <p:sldId id="324" r:id="rId16"/>
    <p:sldId id="325" r:id="rId17"/>
    <p:sldId id="326" r:id="rId18"/>
    <p:sldId id="312" r:id="rId19"/>
    <p:sldId id="263" r:id="rId20"/>
    <p:sldId id="296" r:id="rId21"/>
    <p:sldId id="304" r:id="rId22"/>
    <p:sldId id="265" r:id="rId23"/>
    <p:sldId id="268" r:id="rId24"/>
    <p:sldId id="269" r:id="rId25"/>
    <p:sldId id="266" r:id="rId26"/>
    <p:sldId id="270" r:id="rId27"/>
    <p:sldId id="271" r:id="rId28"/>
    <p:sldId id="267" r:id="rId29"/>
    <p:sldId id="272" r:id="rId30"/>
    <p:sldId id="273" r:id="rId31"/>
    <p:sldId id="274" r:id="rId32"/>
    <p:sldId id="275" r:id="rId33"/>
    <p:sldId id="276" r:id="rId34"/>
    <p:sldId id="286" r:id="rId35"/>
    <p:sldId id="287" r:id="rId36"/>
    <p:sldId id="289" r:id="rId37"/>
    <p:sldId id="288" r:id="rId38"/>
    <p:sldId id="290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Krause " initials="AJK" lastIdx="1" clrIdx="0">
    <p:extLst>
      <p:ext uri="{19B8F6BF-5375-455C-9EA6-DF929625EA0E}">
        <p15:presenceInfo xmlns:p15="http://schemas.microsoft.com/office/powerpoint/2012/main" userId="Adam Krause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81525" autoAdjust="0"/>
  </p:normalViewPr>
  <p:slideViewPr>
    <p:cSldViewPr snapToGrid="0">
      <p:cViewPr>
        <p:scale>
          <a:sx n="75" d="100"/>
          <a:sy n="75" d="100"/>
        </p:scale>
        <p:origin x="10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0D9B-1AC2-4744-939B-F43A4DF9D4F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F156B-48B4-4D26-B27A-28F05D03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3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Correlations between RT and Choice type by 1/3 of task</a:t>
            </a:r>
          </a:p>
          <a:p>
            <a:r>
              <a:rPr lang="en-US" sz="1200" b="0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r,p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corrcoef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SubMeans_RT_First_third_SR_PRO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SubMeans_Choice_First_third_SR_PRO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)%r=-0,02; p=.90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r,p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corrcoef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SubMeans_RT_Second_third_SR_PRO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SubMeans_Choice_Second_third_SR_PRO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)%r=-0,06; p=.75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r,p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corrcoef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SubMeans_RT_Third_third_SR_PRO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SubMeans_Choice_Third_third_SR_PRO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)%r=-0,17; p=.39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r,p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corrcoef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SubMeans_RT_First_third_SR_ANTI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SubMeans_Choice_First_third_SR_ANTI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)%r=.12; p=.55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r,p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corrcoef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SubMeans_RT_Second_third_SR_ANTI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SubMeans_Choice_Second_third_SR_ANTI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)%r=.02; p=.89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r,p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corrcoef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SubMeans_RT_Third_third_SR_ANTI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SubMeans_Choice_Third_third_SR_ANTI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)%r=-.05; p=.78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r,p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corrcoef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SubMeans_RT_First_third_SD_PRO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SubMeans_Choice_First_third_SD_PRO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)%r=0.26; p=.19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r,p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corrcoef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SubMeans_RT_Second_third_SD_PRO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SubMeans_Choice_Second_third_SD_PRO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)%r=0.07; p=.72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r,p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corrcoef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SubMeans_RT_Third_third_SD_PRO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SubMeans_Choice_Third_third_SD_PRO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rows','complete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')%r=0.17; p=.43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r,p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corrcoef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SubMeans_RT_First_third_SD_ANTI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SubMeans_Choice_First_third_SD_ANTI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)%r=0.07; p=.71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r,p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corrcoef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SubMeans_RT_Second_third_SD_ANTI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SubMeans_Choice_Second_third_SD_ANTI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)%r=0.39; p=.0498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r,p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corrcoef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SubMeans_RT_Third_third_SD_ANTI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SubMeans_Choice_Third_third_SD_ANTI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)%r=0.38; p=.06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F156B-48B4-4D26-B27A-28F05D038D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1D94-FDCD-4D46-A661-58B94E00C95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9F03-CC5A-4BF3-ACD5-7057CEEE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1D94-FDCD-4D46-A661-58B94E00C95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9F03-CC5A-4BF3-ACD5-7057CEEE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1D94-FDCD-4D46-A661-58B94E00C95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9F03-CC5A-4BF3-ACD5-7057CEEE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1D94-FDCD-4D46-A661-58B94E00C95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9F03-CC5A-4BF3-ACD5-7057CEEE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1D94-FDCD-4D46-A661-58B94E00C95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9F03-CC5A-4BF3-ACD5-7057CEEE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8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1D94-FDCD-4D46-A661-58B94E00C95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9F03-CC5A-4BF3-ACD5-7057CEEE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1D94-FDCD-4D46-A661-58B94E00C95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9F03-CC5A-4BF3-ACD5-7057CEEE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1D94-FDCD-4D46-A661-58B94E00C95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9F03-CC5A-4BF3-ACD5-7057CEEE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1D94-FDCD-4D46-A661-58B94E00C95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9F03-CC5A-4BF3-ACD5-7057CEEE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1D94-FDCD-4D46-A661-58B94E00C95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9F03-CC5A-4BF3-ACD5-7057CEEE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1D94-FDCD-4D46-A661-58B94E00C95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9F03-CC5A-4BF3-ACD5-7057CEEE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1D94-FDCD-4D46-A661-58B94E00C95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C9F03-CC5A-4BF3-ACD5-7057CEEE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IPD Behavioral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N=25</a:t>
            </a:r>
          </a:p>
          <a:p>
            <a:r>
              <a:rPr lang="en-US" dirty="0" smtClean="0"/>
              <a:t>Updated 9/24/18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7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0"/>
            <a:ext cx="10515600" cy="1451611"/>
          </a:xfrm>
        </p:spPr>
        <p:txBody>
          <a:bodyPr>
            <a:noAutofit/>
          </a:bodyPr>
          <a:lstStyle/>
          <a:p>
            <a:r>
              <a:rPr lang="en-US" sz="2400" dirty="0"/>
              <a:t>Choice </a:t>
            </a:r>
            <a:r>
              <a:rPr lang="en-US" sz="2400" dirty="0" smtClean="0"/>
              <a:t>RT Comparisons 1/3rds –Rounds 2-6; 7-11; 12-16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90" y="377824"/>
            <a:ext cx="4432300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432435"/>
            <a:ext cx="4432300" cy="3324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377824"/>
            <a:ext cx="4432300" cy="3324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3702049"/>
            <a:ext cx="4165600" cy="3124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3756660"/>
            <a:ext cx="4165600" cy="3124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3756660"/>
            <a:ext cx="4165600" cy="3124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74462" y="886791"/>
            <a:ext cx="205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b="1" dirty="0" smtClean="0"/>
              <a:t> = 0.006</a:t>
            </a:r>
            <a:endParaRPr lang="en-US" sz="24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37810" y="886791"/>
            <a:ext cx="205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b="1" dirty="0" smtClean="0"/>
              <a:t> = 0.01</a:t>
            </a:r>
            <a:endParaRPr lang="en-US" sz="24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9392302" y="968357"/>
            <a:ext cx="205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b="1" dirty="0" smtClean="0"/>
              <a:t> = 0.037</a:t>
            </a:r>
            <a:endParaRPr lang="en-US" sz="24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74462" y="4254482"/>
            <a:ext cx="205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b="1" dirty="0" smtClean="0"/>
              <a:t> = 0.0029</a:t>
            </a:r>
            <a:endParaRPr lang="en-US" sz="24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97500" y="4485314"/>
            <a:ext cx="205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b="1" dirty="0" smtClean="0"/>
              <a:t> = 0.006</a:t>
            </a:r>
            <a:endParaRPr lang="en-US" sz="2400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39250" y="4376397"/>
            <a:ext cx="205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b="1" dirty="0" smtClean="0"/>
              <a:t> = 0.0019</a:t>
            </a:r>
            <a:endParaRPr lang="en-US" sz="2400" b="1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9347200" y="-18307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4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14" y="1147494"/>
            <a:ext cx="6503761" cy="4877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77" y="-280756"/>
            <a:ext cx="10515600" cy="1325563"/>
          </a:xfrm>
        </p:spPr>
        <p:txBody>
          <a:bodyPr/>
          <a:lstStyle/>
          <a:p>
            <a:r>
              <a:rPr lang="en-US" dirty="0" smtClean="0"/>
              <a:t>Group Raw Choices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1074" y="6018373"/>
            <a:ext cx="1037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Removing participants (n=3, PRO; n=2, ANTI) who purely cooperated does not change these p-values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44807"/>
            <a:ext cx="6631422" cy="49735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16889" y="3162258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*0.04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875777" y="3028936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0.08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726472" y="3398268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47200" y="-18307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5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7" y="1598886"/>
            <a:ext cx="53340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65" y="37940"/>
            <a:ext cx="10515600" cy="777653"/>
          </a:xfrm>
        </p:spPr>
        <p:txBody>
          <a:bodyPr/>
          <a:lstStyle/>
          <a:p>
            <a:r>
              <a:rPr lang="en-US" dirty="0" smtClean="0"/>
              <a:t>Group Smoothed Choices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7840" y="2585986"/>
            <a:ext cx="116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p &gt; .12</a:t>
            </a:r>
            <a:endParaRPr lang="en-US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81074" y="6018373"/>
            <a:ext cx="1037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Removing participants (n=3, PRO; n=2, ANTI) who purely cooperated does not change these p-values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965" y="1000259"/>
            <a:ext cx="115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-round </a:t>
            </a:r>
            <a:r>
              <a:rPr lang="en-US" dirty="0" smtClean="0"/>
              <a:t>moving mean smoothing. No averaging for rounds 1-3.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98886"/>
            <a:ext cx="5334000" cy="4000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43920" y="3919486"/>
            <a:ext cx="116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p &gt; .25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347200" y="-18307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2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Round by round </a:t>
            </a:r>
            <a:br>
              <a:rPr lang="en-US" sz="3200" dirty="0" smtClean="0"/>
            </a:br>
            <a:r>
              <a:rPr lang="en-US" sz="3200" dirty="0" smtClean="0"/>
              <a:t>Choice RT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0"/>
            <a:ext cx="4788648" cy="3591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1700"/>
            <a:ext cx="4523691" cy="3392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3443286"/>
            <a:ext cx="4521574" cy="33911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47200" y="-18307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9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03" y="3755623"/>
            <a:ext cx="4294058" cy="32205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7" y="904204"/>
            <a:ext cx="3696651" cy="27724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07" y="3735799"/>
            <a:ext cx="4216997" cy="3162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3428"/>
          </a:xfrm>
        </p:spPr>
        <p:txBody>
          <a:bodyPr/>
          <a:lstStyle/>
          <a:p>
            <a:r>
              <a:rPr lang="en-US" dirty="0" smtClean="0"/>
              <a:t>Reaction Time and Choice-Type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5465"/>
            <a:ext cx="12367260" cy="4117975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Sleep Deprivation </a:t>
            </a:r>
            <a:r>
              <a:rPr lang="en-US" sz="2200" dirty="0" smtClean="0"/>
              <a:t>has</a:t>
            </a:r>
            <a:r>
              <a:rPr lang="en-US" sz="2200" b="1" dirty="0" smtClean="0"/>
              <a:t> </a:t>
            </a:r>
            <a:r>
              <a:rPr lang="en-US" sz="2200" dirty="0" smtClean="0"/>
              <a:t>significantly different RTs for cooperate vs defect choices. No difference for Sleep Rested. 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 flipV="1">
            <a:off x="11788588" y="-329667"/>
            <a:ext cx="224118" cy="17566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719021" y="4146502"/>
            <a:ext cx="6736817" cy="2083622"/>
            <a:chOff x="2719021" y="4146502"/>
            <a:chExt cx="6736817" cy="2083622"/>
          </a:xfrm>
        </p:grpSpPr>
        <p:sp>
          <p:nvSpPr>
            <p:cNvPr id="8" name="TextBox 7"/>
            <p:cNvSpPr txBox="1"/>
            <p:nvPr/>
          </p:nvSpPr>
          <p:spPr>
            <a:xfrm>
              <a:off x="2719021" y="4146502"/>
              <a:ext cx="2025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P=0.014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30823" y="4213860"/>
              <a:ext cx="2025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P=0.0003</a:t>
              </a:r>
              <a:endParaRPr lang="en-US" dirty="0"/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5657462" y="3337946"/>
              <a:ext cx="983754" cy="4800601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16816" y="4892590"/>
              <a:ext cx="2025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P&gt;0.22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105150" y="1172667"/>
            <a:ext cx="20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P&gt;0.59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30" y="881577"/>
            <a:ext cx="3755074" cy="281630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727949" y="1151691"/>
            <a:ext cx="20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P&gt;0.47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47200" y="-18307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  <p:sp>
        <p:nvSpPr>
          <p:cNvPr id="28" name="Left Bracket 27"/>
          <p:cNvSpPr/>
          <p:nvPr/>
        </p:nvSpPr>
        <p:spPr>
          <a:xfrm rot="5400000">
            <a:off x="4964060" y="2674739"/>
            <a:ext cx="311947" cy="462157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82609" y="4460222"/>
            <a:ext cx="20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P&gt;0.65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5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305175"/>
            <a:ext cx="4737100" cy="3552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0"/>
            <a:ext cx="4737100" cy="3552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5174"/>
            <a:ext cx="4737100" cy="3552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480"/>
            <a:ext cx="3722146" cy="296877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RT analysis</a:t>
            </a:r>
            <a:br>
              <a:rPr lang="en-US" sz="3200" dirty="0" smtClean="0"/>
            </a:br>
            <a:r>
              <a:rPr lang="en-US" sz="3200" dirty="0" smtClean="0"/>
              <a:t>Conditional Choice-RT</a:t>
            </a:r>
            <a:br>
              <a:rPr lang="en-US" sz="3200" dirty="0" smtClean="0"/>
            </a:br>
            <a:r>
              <a:rPr lang="en-US" sz="3200" dirty="0" smtClean="0"/>
              <a:t>1-back </a:t>
            </a:r>
            <a:br>
              <a:rPr lang="en-US" sz="3200" dirty="0" smtClean="0"/>
            </a:br>
            <a:r>
              <a:rPr lang="en-US" sz="3200" dirty="0" smtClean="0"/>
              <a:t>following Partner Coop. Does RT differ depending on prior partner behavior?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5066" y="519762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P=0.00004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96966" y="3750786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.0007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61073" y="3896328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0.0023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47200" y="-18307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5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944" y="3272417"/>
            <a:ext cx="4710056" cy="35325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43" y="0"/>
            <a:ext cx="4710056" cy="3532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8339"/>
            <a:ext cx="4710056" cy="3532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909959" cy="311971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RT analysis</a:t>
            </a:r>
            <a:br>
              <a:rPr lang="en-US" sz="3200" dirty="0" smtClean="0"/>
            </a:br>
            <a:r>
              <a:rPr lang="en-US" sz="3200" dirty="0" smtClean="0"/>
              <a:t>Conditional Choice-RT</a:t>
            </a:r>
            <a:br>
              <a:rPr lang="en-US" sz="3200" dirty="0" smtClean="0"/>
            </a:br>
            <a:r>
              <a:rPr lang="en-US" sz="3200" dirty="0" smtClean="0"/>
              <a:t>1-back </a:t>
            </a:r>
            <a:br>
              <a:rPr lang="en-US" sz="3200" dirty="0" smtClean="0"/>
            </a:br>
            <a:r>
              <a:rPr lang="en-US" sz="3200" dirty="0" smtClean="0"/>
              <a:t>following Partner Defect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1600" dirty="0" smtClean="0"/>
              <a:t>NOTE: These RTs are averaged regardless of whether Player Cooperated or Defected. See next slide for that.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822576" y="787811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P=0.01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37186" y="4553436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P=0.92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36972" y="4553436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P=0.0013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47200" y="-18307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7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92522"/>
            <a:ext cx="4140200" cy="3105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53" y="180638"/>
            <a:ext cx="4140200" cy="3105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752850"/>
            <a:ext cx="4140200" cy="3105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53" y="3572297"/>
            <a:ext cx="4140200" cy="3105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9726" y="0"/>
            <a:ext cx="3162748" cy="3285788"/>
          </a:xfrm>
        </p:spPr>
        <p:txBody>
          <a:bodyPr>
            <a:noAutofit/>
          </a:bodyPr>
          <a:lstStyle/>
          <a:p>
            <a:r>
              <a:rPr lang="en-US" sz="2600" dirty="0" smtClean="0"/>
              <a:t>RT analysis</a:t>
            </a:r>
            <a:br>
              <a:rPr lang="en-US" sz="2600" dirty="0" smtClean="0"/>
            </a:br>
            <a:r>
              <a:rPr lang="en-US" sz="2600" dirty="0" smtClean="0"/>
              <a:t>Conditional Choice-RT 1-back </a:t>
            </a:r>
            <a:br>
              <a:rPr lang="en-US" sz="2600" dirty="0" smtClean="0"/>
            </a:br>
            <a:r>
              <a:rPr lang="en-US" sz="2600" dirty="0" smtClean="0"/>
              <a:t>Player Coop/Defect </a:t>
            </a:r>
            <a:r>
              <a:rPr lang="en-US" sz="2600" b="1" dirty="0" smtClean="0"/>
              <a:t>RT</a:t>
            </a:r>
            <a:r>
              <a:rPr lang="en-US" sz="2600" dirty="0" smtClean="0"/>
              <a:t> following Partner Coop/Defect</a:t>
            </a:r>
            <a:endParaRPr lang="en-US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3478" y="1026124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P=0.000009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5462" y="4513618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P=0.00019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56769" y="656792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81569" y="4144286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P=0.02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83200" y="20825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165" y="-369981"/>
            <a:ext cx="10515600" cy="1325563"/>
          </a:xfrm>
        </p:spPr>
        <p:txBody>
          <a:bodyPr/>
          <a:lstStyle/>
          <a:p>
            <a:r>
              <a:rPr lang="en-US" dirty="0" smtClean="0"/>
              <a:t>Conditional Choice Analyses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Player Choice affected by prior Partner Choices?</a:t>
            </a:r>
          </a:p>
          <a:p>
            <a:endParaRPr lang="en-US" dirty="0" smtClean="0"/>
          </a:p>
          <a:p>
            <a:r>
              <a:rPr lang="en-US" dirty="0" smtClean="0"/>
              <a:t>What is the temporal window of previous Partner choices used for subsequent Player choices? </a:t>
            </a:r>
          </a:p>
          <a:p>
            <a:pPr lvl="1"/>
            <a:r>
              <a:rPr lang="en-US" dirty="0" smtClean="0"/>
              <a:t>1-back vs 2-back vs 3-back</a:t>
            </a:r>
          </a:p>
          <a:p>
            <a:endParaRPr lang="en-US" dirty="0" smtClean="0"/>
          </a:p>
          <a:p>
            <a:r>
              <a:rPr lang="en-US" dirty="0" smtClean="0"/>
              <a:t>Is choice deliberation-time affected by prior Partner choice?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8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53" y="1476950"/>
            <a:ext cx="5921665" cy="4441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" y="1395048"/>
            <a:ext cx="6140068" cy="4605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53" y="-405840"/>
            <a:ext cx="10515600" cy="1325563"/>
          </a:xfrm>
        </p:spPr>
        <p:txBody>
          <a:bodyPr/>
          <a:lstStyle/>
          <a:p>
            <a:r>
              <a:rPr lang="en-US" dirty="0" smtClean="0"/>
              <a:t>Conditional Choices (1-back)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53" y="334116"/>
            <a:ext cx="11202147" cy="8104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Notation: C,C reads as Player Cooperation given prior Partner Cooperation</a:t>
            </a:r>
          </a:p>
          <a:p>
            <a:r>
              <a:rPr lang="en-US" sz="1800" dirty="0" smtClean="0"/>
              <a:t>D,C – Player Defection given prior Partner Cooperation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777920" y="3069900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P=0.86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39056" y="2545148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P=0.59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142155" y="2372314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P=0.19</a:t>
            </a:r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 rot="5400000">
            <a:off x="3883967" y="1578747"/>
            <a:ext cx="212503" cy="24589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Left Bracket 17"/>
          <p:cNvSpPr/>
          <p:nvPr/>
        </p:nvSpPr>
        <p:spPr>
          <a:xfrm rot="5400000">
            <a:off x="3174687" y="3651927"/>
            <a:ext cx="208411" cy="224133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42155" y="4299057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P=0.64</a:t>
            </a:r>
            <a:endParaRPr lang="en-US" dirty="0"/>
          </a:p>
        </p:txBody>
      </p:sp>
      <p:sp>
        <p:nvSpPr>
          <p:cNvPr id="20" name="Left Bracket 19"/>
          <p:cNvSpPr/>
          <p:nvPr/>
        </p:nvSpPr>
        <p:spPr>
          <a:xfrm rot="5400000">
            <a:off x="9431482" y="2053188"/>
            <a:ext cx="429975" cy="20248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 rot="5400000">
            <a:off x="8892830" y="2498291"/>
            <a:ext cx="288141" cy="20248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347200" y="-18307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1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16 trials / run; 2 runs / condition. </a:t>
            </a:r>
          </a:p>
          <a:p>
            <a:pPr eaLnBrk="1" hangingPunct="1"/>
            <a:r>
              <a:rPr lang="en-US" altLang="en-US" b="1" dirty="0" err="1" smtClean="0"/>
              <a:t>Pro</a:t>
            </a:r>
            <a:r>
              <a:rPr lang="en-US" altLang="en-US" dirty="0" err="1" smtClean="0"/>
              <a:t>Social</a:t>
            </a:r>
            <a:r>
              <a:rPr lang="en-US" altLang="en-US" dirty="0" smtClean="0"/>
              <a:t>/</a:t>
            </a:r>
            <a:r>
              <a:rPr lang="en-US" altLang="en-US" b="1" dirty="0" err="1" smtClean="0"/>
              <a:t>Anti</a:t>
            </a:r>
            <a:r>
              <a:rPr lang="en-US" altLang="en-US" dirty="0" err="1" smtClean="0"/>
              <a:t>Social</a:t>
            </a:r>
            <a:r>
              <a:rPr lang="en-US" altLang="en-US" dirty="0" smtClean="0"/>
              <a:t> Partner random order </a:t>
            </a:r>
          </a:p>
          <a:p>
            <a:pPr eaLnBrk="1" hangingPunct="1"/>
            <a:r>
              <a:rPr lang="en-US" altLang="en-US" dirty="0" smtClean="0"/>
              <a:t>Outcome Measures: </a:t>
            </a:r>
          </a:p>
          <a:p>
            <a:pPr lvl="1" eaLnBrk="1" hangingPunct="1"/>
            <a:r>
              <a:rPr lang="en-US" altLang="en-US" dirty="0" smtClean="0"/>
              <a:t>Overall Cooperation – </a:t>
            </a:r>
            <a:r>
              <a:rPr lang="en-US" altLang="en-US" i="1" dirty="0" smtClean="0"/>
              <a:t>rate of cooperation</a:t>
            </a:r>
          </a:p>
          <a:p>
            <a:pPr lvl="1" eaLnBrk="1" hangingPunct="1"/>
            <a:r>
              <a:rPr lang="en-US" altLang="en-US" dirty="0" smtClean="0"/>
              <a:t>First Move – </a:t>
            </a:r>
            <a:r>
              <a:rPr lang="en-US" altLang="en-US" i="1" dirty="0" smtClean="0"/>
              <a:t>Coop or Defect in first interaction?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First Defection – </a:t>
            </a:r>
            <a:r>
              <a:rPr lang="en-US" altLang="en-US" i="1" dirty="0" smtClean="0"/>
              <a:t>Round of first defection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Conditional Choice</a:t>
            </a:r>
          </a:p>
          <a:p>
            <a:pPr lvl="2"/>
            <a:r>
              <a:rPr lang="en-US" altLang="en-US" dirty="0" smtClean="0"/>
              <a:t>1-back vs 2-back vs 3-back</a:t>
            </a:r>
          </a:p>
          <a:p>
            <a:pPr lvl="1" eaLnBrk="1" hangingPunct="1"/>
            <a:r>
              <a:rPr lang="en-US" altLang="en-US" dirty="0" smtClean="0"/>
              <a:t>Choice Deliberation-Time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40589" y="1380569"/>
            <a:ext cx="301214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C=Cooperate=0</a:t>
            </a:r>
          </a:p>
          <a:p>
            <a:r>
              <a:rPr lang="en-US" dirty="0" smtClean="0"/>
              <a:t>D=Defect=1</a:t>
            </a:r>
          </a:p>
          <a:p>
            <a:endParaRPr lang="en-US" dirty="0"/>
          </a:p>
          <a:p>
            <a:r>
              <a:rPr lang="en-US" dirty="0" smtClean="0"/>
              <a:t>SD=‘Sleep Deprived’</a:t>
            </a:r>
          </a:p>
          <a:p>
            <a:r>
              <a:rPr lang="en-US" dirty="0" smtClean="0"/>
              <a:t>SR=‘Sleep Rested’</a:t>
            </a:r>
          </a:p>
          <a:p>
            <a:endParaRPr lang="en-US" dirty="0"/>
          </a:p>
          <a:p>
            <a:r>
              <a:rPr lang="en-US" dirty="0" smtClean="0"/>
              <a:t>PRO=Prosocial task partner</a:t>
            </a:r>
          </a:p>
          <a:p>
            <a:r>
              <a:rPr lang="en-US" dirty="0" smtClean="0"/>
              <a:t>ANTI=Antisocial task partner</a:t>
            </a:r>
          </a:p>
          <a:p>
            <a:endParaRPr lang="en-US" dirty="0"/>
          </a:p>
          <a:p>
            <a:r>
              <a:rPr lang="en-US" dirty="0" smtClean="0"/>
              <a:t>‘Player’ = Participant</a:t>
            </a:r>
          </a:p>
          <a:p>
            <a:r>
              <a:rPr lang="en-US" dirty="0" smtClean="0"/>
              <a:t>‘Partner’ =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1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39" y="1554685"/>
            <a:ext cx="5334000" cy="400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3" y="1539449"/>
            <a:ext cx="53340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53" y="-405840"/>
            <a:ext cx="10515600" cy="1325563"/>
          </a:xfrm>
        </p:spPr>
        <p:txBody>
          <a:bodyPr/>
          <a:lstStyle/>
          <a:p>
            <a:r>
              <a:rPr lang="en-US" dirty="0" smtClean="0"/>
              <a:t>Conditional Choices (1-back) normalized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5407" y="2587948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P=0.24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88539" y="2789557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P=0.20</a:t>
            </a:r>
          </a:p>
        </p:txBody>
      </p:sp>
      <p:sp>
        <p:nvSpPr>
          <p:cNvPr id="20" name="Left Bracket 19"/>
          <p:cNvSpPr/>
          <p:nvPr/>
        </p:nvSpPr>
        <p:spPr>
          <a:xfrm rot="5400000">
            <a:off x="3446978" y="1674270"/>
            <a:ext cx="341575" cy="213425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 rot="5400000">
            <a:off x="9363303" y="1665028"/>
            <a:ext cx="550540" cy="21923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>
          <a:xfrm rot="5400000">
            <a:off x="2685224" y="2250420"/>
            <a:ext cx="575509" cy="214314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5413" y="3057734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P=0.30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43352" y="2116624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P=0.18</a:t>
            </a:r>
          </a:p>
        </p:txBody>
      </p:sp>
      <p:sp>
        <p:nvSpPr>
          <p:cNvPr id="25" name="Left Bracket 24"/>
          <p:cNvSpPr/>
          <p:nvPr/>
        </p:nvSpPr>
        <p:spPr>
          <a:xfrm rot="5400000">
            <a:off x="8588512" y="1931855"/>
            <a:ext cx="594363" cy="235358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347200" y="-18307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6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17" y="1712143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50" y="1883338"/>
            <a:ext cx="53340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31" y="46477"/>
            <a:ext cx="10515600" cy="1325563"/>
          </a:xfrm>
        </p:spPr>
        <p:txBody>
          <a:bodyPr/>
          <a:lstStyle/>
          <a:p>
            <a:r>
              <a:rPr lang="en-US" dirty="0" smtClean="0"/>
              <a:t>Conditional Choices (1-back) normalized</a:t>
            </a:r>
            <a:br>
              <a:rPr lang="en-US" dirty="0" smtClean="0"/>
            </a:br>
            <a:r>
              <a:rPr lang="en-US" dirty="0" smtClean="0"/>
              <a:t>PRO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45779" y="2473656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P=0.22</a:t>
            </a:r>
            <a:endParaRPr lang="en-US" dirty="0"/>
          </a:p>
        </p:txBody>
      </p:sp>
      <p:sp>
        <p:nvSpPr>
          <p:cNvPr id="20" name="Left Bracket 19"/>
          <p:cNvSpPr/>
          <p:nvPr/>
        </p:nvSpPr>
        <p:spPr>
          <a:xfrm rot="5400000">
            <a:off x="3640360" y="1865997"/>
            <a:ext cx="429975" cy="218768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 rot="5400000">
            <a:off x="2818030" y="2600318"/>
            <a:ext cx="645160" cy="222415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3550" y="3095313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P=0.40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89381" y="3343061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P=0.29</a:t>
            </a:r>
            <a:endParaRPr lang="en-US" dirty="0"/>
          </a:p>
        </p:txBody>
      </p:sp>
      <p:sp>
        <p:nvSpPr>
          <p:cNvPr id="18" name="Left Bracket 17"/>
          <p:cNvSpPr/>
          <p:nvPr/>
        </p:nvSpPr>
        <p:spPr>
          <a:xfrm rot="5400000">
            <a:off x="9583962" y="2789747"/>
            <a:ext cx="429975" cy="218768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 rot="5400000">
            <a:off x="8974393" y="1871463"/>
            <a:ext cx="429975" cy="218768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064086" y="2375518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P=0.15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47200" y="-18307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8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53" y="-405840"/>
            <a:ext cx="10515600" cy="1325563"/>
          </a:xfrm>
        </p:spPr>
        <p:txBody>
          <a:bodyPr/>
          <a:lstStyle/>
          <a:p>
            <a:r>
              <a:rPr lang="en-US" dirty="0" smtClean="0"/>
              <a:t>Conditional Choices (2-back)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2653"/>
            <a:ext cx="11273118" cy="10630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C,CC - Player Cooperation given 100% partner coop</a:t>
            </a:r>
            <a:endParaRPr lang="en-US" dirty="0"/>
          </a:p>
          <a:p>
            <a:r>
              <a:rPr lang="en-US" dirty="0" smtClean="0"/>
              <a:t>C,CD (or DC) – Player cooperation given 50% partner cooperation</a:t>
            </a:r>
            <a:endParaRPr lang="en-US" dirty="0"/>
          </a:p>
          <a:p>
            <a:r>
              <a:rPr lang="en-US" dirty="0" smtClean="0"/>
              <a:t>C, DD—Player cooperation given 0% partner cooperation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72639" y="1727741"/>
            <a:ext cx="7331363" cy="5141689"/>
            <a:chOff x="1729739" y="1716311"/>
            <a:chExt cx="7331363" cy="51416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015" y="1721185"/>
              <a:ext cx="6849087" cy="513681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29739" y="1716311"/>
              <a:ext cx="23122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ANTI and PRO</a:t>
              </a:r>
              <a:endParaRPr lang="en-US" dirty="0"/>
            </a:p>
          </p:txBody>
        </p:sp>
        <p:sp>
          <p:nvSpPr>
            <p:cNvPr id="6" name="Right Bracket 5"/>
            <p:cNvSpPr/>
            <p:nvPr/>
          </p:nvSpPr>
          <p:spPr>
            <a:xfrm rot="5400000" flipH="1">
              <a:off x="4974546" y="4277316"/>
              <a:ext cx="411480" cy="2715347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14788" y="5119116"/>
              <a:ext cx="12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P=0.61</a:t>
              </a:r>
              <a:endParaRPr lang="en-US" dirty="0"/>
            </a:p>
          </p:txBody>
        </p:sp>
        <p:sp>
          <p:nvSpPr>
            <p:cNvPr id="8" name="Right Bracket 7"/>
            <p:cNvSpPr/>
            <p:nvPr/>
          </p:nvSpPr>
          <p:spPr>
            <a:xfrm rot="5400000" flipH="1">
              <a:off x="5552127" y="3647236"/>
              <a:ext cx="363845" cy="273558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13867" y="4517484"/>
              <a:ext cx="12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P=0.21</a:t>
              </a:r>
              <a:endParaRPr lang="en-US" dirty="0"/>
            </a:p>
          </p:txBody>
        </p:sp>
        <p:sp>
          <p:nvSpPr>
            <p:cNvPr id="10" name="Right Bracket 9"/>
            <p:cNvSpPr/>
            <p:nvPr/>
          </p:nvSpPr>
          <p:spPr>
            <a:xfrm rot="5400000" flipH="1">
              <a:off x="6080539" y="1966068"/>
              <a:ext cx="404077" cy="273558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78060" y="3080418"/>
              <a:ext cx="12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P=0.089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347200" y="0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53" y="-405840"/>
            <a:ext cx="10515600" cy="1325563"/>
          </a:xfrm>
        </p:spPr>
        <p:txBody>
          <a:bodyPr/>
          <a:lstStyle/>
          <a:p>
            <a:r>
              <a:rPr lang="en-US" dirty="0" smtClean="0"/>
              <a:t>Conditional Choices (2-back) Histograms - SR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66" y="3280411"/>
            <a:ext cx="4770120" cy="35775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65" y="524591"/>
            <a:ext cx="4368906" cy="3276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" y="3458689"/>
            <a:ext cx="4513525" cy="3385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99394" y="550391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2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53" y="-405840"/>
            <a:ext cx="10515600" cy="1325563"/>
          </a:xfrm>
        </p:spPr>
        <p:txBody>
          <a:bodyPr/>
          <a:lstStyle/>
          <a:p>
            <a:r>
              <a:rPr lang="en-US" dirty="0" smtClean="0"/>
              <a:t>Conditional Choices (2-back) Histograms - SD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3" y="3403029"/>
            <a:ext cx="4606627" cy="34549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420" y="3528340"/>
            <a:ext cx="4439546" cy="3329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80" y="529535"/>
            <a:ext cx="4404359" cy="3303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84553" y="550391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40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194560" y="731520"/>
            <a:ext cx="7650480" cy="5737860"/>
            <a:chOff x="2343150" y="1120140"/>
            <a:chExt cx="7650480" cy="57378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150" y="1120140"/>
              <a:ext cx="7650480" cy="5737860"/>
            </a:xfrm>
            <a:prstGeom prst="rect">
              <a:avLst/>
            </a:prstGeom>
          </p:spPr>
        </p:pic>
        <p:sp>
          <p:nvSpPr>
            <p:cNvPr id="5" name="Right Bracket 4"/>
            <p:cNvSpPr/>
            <p:nvPr/>
          </p:nvSpPr>
          <p:spPr>
            <a:xfrm rot="5400000" flipH="1">
              <a:off x="5580336" y="4414476"/>
              <a:ext cx="148590" cy="3046817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38750" y="2693069"/>
              <a:ext cx="1337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P=0.08</a:t>
              </a:r>
              <a:endParaRPr lang="en-US" dirty="0"/>
            </a:p>
          </p:txBody>
        </p:sp>
        <p:sp>
          <p:nvSpPr>
            <p:cNvPr id="7" name="Right Bracket 6"/>
            <p:cNvSpPr/>
            <p:nvPr/>
          </p:nvSpPr>
          <p:spPr>
            <a:xfrm rot="5400000" flipH="1">
              <a:off x="6248990" y="3822257"/>
              <a:ext cx="148590" cy="3046817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40730" y="5537952"/>
              <a:ext cx="1337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P=0.54</a:t>
              </a:r>
              <a:endParaRPr lang="en-US" dirty="0"/>
            </a:p>
          </p:txBody>
        </p:sp>
        <p:sp>
          <p:nvSpPr>
            <p:cNvPr id="9" name="Right Bracket 8"/>
            <p:cNvSpPr/>
            <p:nvPr/>
          </p:nvSpPr>
          <p:spPr>
            <a:xfrm rot="5400000" flipH="1">
              <a:off x="6856389" y="1224906"/>
              <a:ext cx="148590" cy="3046817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38750" y="4909658"/>
              <a:ext cx="1337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P=0.56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347200" y="0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80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76" y="-274395"/>
            <a:ext cx="3705339" cy="22917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Conditional Choices (2-back) Histograms – SR PRO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850"/>
            <a:ext cx="4648200" cy="3486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23" y="3277552"/>
            <a:ext cx="4773930" cy="3580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15" y="0"/>
            <a:ext cx="4800599" cy="36004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7200" y="139700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29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76" y="-274395"/>
            <a:ext cx="3705339" cy="22917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Conditional Choices (2-back) Histograms – SD PRO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6120"/>
            <a:ext cx="4815840" cy="3611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80" y="3190312"/>
            <a:ext cx="4890250" cy="3667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15" y="17144"/>
            <a:ext cx="4698626" cy="35239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47200" y="0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72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23160" y="685800"/>
            <a:ext cx="7604760" cy="5703570"/>
            <a:chOff x="2423160" y="685800"/>
            <a:chExt cx="7604760" cy="57035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160" y="685800"/>
              <a:ext cx="7604760" cy="5703570"/>
            </a:xfrm>
            <a:prstGeom prst="rect">
              <a:avLst/>
            </a:prstGeom>
          </p:spPr>
        </p:pic>
        <p:sp>
          <p:nvSpPr>
            <p:cNvPr id="5" name="Right Bracket 4"/>
            <p:cNvSpPr/>
            <p:nvPr/>
          </p:nvSpPr>
          <p:spPr>
            <a:xfrm rot="5400000" flipH="1">
              <a:off x="5626056" y="3420066"/>
              <a:ext cx="148590" cy="3046817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0351" y="4574142"/>
              <a:ext cx="994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P=0.84</a:t>
              </a:r>
              <a:endParaRPr lang="en-US" dirty="0"/>
            </a:p>
          </p:txBody>
        </p:sp>
        <p:sp>
          <p:nvSpPr>
            <p:cNvPr id="7" name="Right Bracket 6"/>
            <p:cNvSpPr/>
            <p:nvPr/>
          </p:nvSpPr>
          <p:spPr>
            <a:xfrm rot="5400000" flipH="1">
              <a:off x="6006347" y="2649973"/>
              <a:ext cx="644126" cy="305562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97556" y="3449240"/>
              <a:ext cx="126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*P=0.038</a:t>
              </a:r>
              <a:endParaRPr lang="en-US" dirty="0"/>
            </a:p>
          </p:txBody>
        </p:sp>
        <p:sp>
          <p:nvSpPr>
            <p:cNvPr id="9" name="Right Bracket 8"/>
            <p:cNvSpPr/>
            <p:nvPr/>
          </p:nvSpPr>
          <p:spPr>
            <a:xfrm rot="5400000" flipH="1">
              <a:off x="6898596" y="810454"/>
              <a:ext cx="148590" cy="3046817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39774" y="2258735"/>
              <a:ext cx="126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P=0.36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47200" y="0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71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76" y="-274395"/>
            <a:ext cx="3705339" cy="22917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Conditional Choices (2-back) Histograms – SR ANTI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3308983"/>
            <a:ext cx="4732020" cy="3549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3311842"/>
            <a:ext cx="4705350" cy="3529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10" y="17144"/>
            <a:ext cx="4728211" cy="3546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47200" y="12700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2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04" y="121158"/>
            <a:ext cx="6353175" cy="49149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13" idx="2"/>
          </p:cNvCxnSpPr>
          <p:nvPr/>
        </p:nvCxnSpPr>
        <p:spPr>
          <a:xfrm>
            <a:off x="2514600" y="5760720"/>
            <a:ext cx="4178808" cy="8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39312" y="5366480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8776" y="5391388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Choice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9432" y="5354289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2744" y="5400008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056" y="5426178"/>
            <a:ext cx="128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Trial: (x16)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01824" y="5781532"/>
            <a:ext cx="6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0sec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23488" y="5769340"/>
            <a:ext cx="3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20184" y="5760196"/>
            <a:ext cx="60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52744" y="5748004"/>
            <a:ext cx="60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53600" y="735724"/>
            <a:ext cx="1870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Total Earned: $$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623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76" y="-274395"/>
            <a:ext cx="3705339" cy="22917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Conditional Choices (2-back) Histograms – SD ANTI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65" y="3257550"/>
            <a:ext cx="4800600" cy="3600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0" y="3217122"/>
            <a:ext cx="4854502" cy="3640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97" y="17144"/>
            <a:ext cx="4650554" cy="3487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7200" y="0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39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17820" cy="189738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Comparing 1-back to 2-back</a:t>
            </a:r>
            <a:br>
              <a:rPr lang="en-US" sz="3200" dirty="0" smtClean="0"/>
            </a:br>
            <a:r>
              <a:rPr lang="en-US" sz="3200" dirty="0" smtClean="0"/>
              <a:t>#-Player </a:t>
            </a:r>
            <a:r>
              <a:rPr lang="en-US" sz="3200" dirty="0" err="1" smtClean="0"/>
              <a:t>Cooperations</a:t>
            </a:r>
            <a:r>
              <a:rPr lang="en-US" sz="3200" dirty="0" smtClean="0"/>
              <a:t> following Partner Cooperation</a:t>
            </a:r>
            <a:br>
              <a:rPr lang="en-US" sz="3200" dirty="0" smtClean="0"/>
            </a:br>
            <a:r>
              <a:rPr lang="en-US" sz="3200" dirty="0" smtClean="0"/>
              <a:t>PRO+ANTI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2811780" y="1737360"/>
            <a:ext cx="6736080" cy="5052060"/>
            <a:chOff x="2811780" y="1725930"/>
            <a:chExt cx="6736080" cy="50520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780" y="1725930"/>
              <a:ext cx="6736080" cy="505206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292546" y="4438949"/>
              <a:ext cx="99257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R = 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0.94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5295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17820" cy="189738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Comparing 1-back to 2-back</a:t>
            </a:r>
            <a:br>
              <a:rPr lang="en-US" sz="3200" dirty="0" smtClean="0"/>
            </a:br>
            <a:r>
              <a:rPr lang="en-US" sz="3200" dirty="0" smtClean="0"/>
              <a:t>#-Player </a:t>
            </a:r>
            <a:r>
              <a:rPr lang="en-US" sz="3200" dirty="0" err="1" smtClean="0"/>
              <a:t>Cooperations</a:t>
            </a:r>
            <a:r>
              <a:rPr lang="en-US" sz="3200" dirty="0" smtClean="0"/>
              <a:t> following Partner Cooperation</a:t>
            </a:r>
            <a:br>
              <a:rPr lang="en-US" sz="3200" dirty="0" smtClean="0"/>
            </a:br>
            <a:r>
              <a:rPr lang="en-US" sz="3200" dirty="0" smtClean="0"/>
              <a:t>PRO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10" y="1531620"/>
            <a:ext cx="6842760" cy="5132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92546" y="4438949"/>
            <a:ext cx="99257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 =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44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17820" cy="189738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Comparing 1-back to 2-back</a:t>
            </a:r>
            <a:br>
              <a:rPr lang="en-US" sz="3200" dirty="0" smtClean="0"/>
            </a:br>
            <a:r>
              <a:rPr lang="en-US" sz="3200" dirty="0" smtClean="0"/>
              <a:t>#-Player </a:t>
            </a:r>
            <a:r>
              <a:rPr lang="en-US" sz="3200" dirty="0" err="1" smtClean="0"/>
              <a:t>Cooperations</a:t>
            </a:r>
            <a:r>
              <a:rPr lang="en-US" sz="3200" dirty="0" smtClean="0"/>
              <a:t> following Partner Cooperation</a:t>
            </a:r>
            <a:br>
              <a:rPr lang="en-US" sz="3200" dirty="0" smtClean="0"/>
            </a:br>
            <a:r>
              <a:rPr lang="en-US" sz="3200" dirty="0" smtClean="0"/>
              <a:t>ANTI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20" y="1451610"/>
            <a:ext cx="6812280" cy="51092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92546" y="4438949"/>
            <a:ext cx="99257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 =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17820" cy="189738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Comparing 1-back to 3-back</a:t>
            </a:r>
            <a:br>
              <a:rPr lang="en-US" sz="3200" dirty="0" smtClean="0"/>
            </a:br>
            <a:r>
              <a:rPr lang="en-US" sz="3200" dirty="0" smtClean="0"/>
              <a:t>#-Player </a:t>
            </a:r>
            <a:r>
              <a:rPr lang="en-US" sz="3200" dirty="0" err="1" smtClean="0"/>
              <a:t>Cooperations</a:t>
            </a:r>
            <a:r>
              <a:rPr lang="en-US" sz="3200" dirty="0" smtClean="0"/>
              <a:t> following Partner Cooperation</a:t>
            </a:r>
            <a:br>
              <a:rPr lang="en-US" sz="3200" dirty="0" smtClean="0"/>
            </a:br>
            <a:r>
              <a:rPr lang="en-US" sz="3200" dirty="0" smtClean="0"/>
              <a:t>PRO+ANTI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0" y="1428750"/>
            <a:ext cx="6979920" cy="52349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87267" y="3907274"/>
            <a:ext cx="99257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 =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69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17820" cy="189738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Comparing 1-back to 3-back</a:t>
            </a:r>
            <a:br>
              <a:rPr lang="en-US" sz="3200" dirty="0" smtClean="0"/>
            </a:br>
            <a:r>
              <a:rPr lang="en-US" sz="3200" dirty="0" smtClean="0"/>
              <a:t>#-Player </a:t>
            </a:r>
            <a:r>
              <a:rPr lang="en-US" sz="3200" dirty="0" err="1" smtClean="0"/>
              <a:t>Cooperations</a:t>
            </a:r>
            <a:r>
              <a:rPr lang="en-US" sz="3200" dirty="0" smtClean="0"/>
              <a:t> following Partner Cooperation</a:t>
            </a:r>
            <a:br>
              <a:rPr lang="en-US" sz="3200" dirty="0" smtClean="0"/>
            </a:br>
            <a:r>
              <a:rPr lang="en-US" sz="3200" dirty="0" smtClean="0"/>
              <a:t>PRO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57" y="1365780"/>
            <a:ext cx="7117080" cy="53378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65752" y="4431709"/>
            <a:ext cx="99257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 =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0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28750"/>
            <a:ext cx="7223760" cy="5417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17820" cy="189738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Comparing 1-back to 3-back</a:t>
            </a:r>
            <a:br>
              <a:rPr lang="en-US" sz="3200" dirty="0" smtClean="0"/>
            </a:br>
            <a:r>
              <a:rPr lang="en-US" sz="3200" dirty="0" smtClean="0"/>
              <a:t>#-Player </a:t>
            </a:r>
            <a:r>
              <a:rPr lang="en-US" sz="3200" dirty="0" err="1" smtClean="0"/>
              <a:t>Cooperations</a:t>
            </a:r>
            <a:r>
              <a:rPr lang="en-US" sz="3200" dirty="0" smtClean="0"/>
              <a:t> following Partner Cooperation</a:t>
            </a:r>
            <a:br>
              <a:rPr lang="en-US" sz="3200" dirty="0" smtClean="0"/>
            </a:br>
            <a:r>
              <a:rPr lang="en-US" sz="3200" dirty="0" smtClean="0"/>
              <a:t>ANTI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8065752" y="4431709"/>
            <a:ext cx="99257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 =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74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304" y="-398034"/>
            <a:ext cx="11585986" cy="215152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Comparing N-Back Conditional Choice (not normalized)</a:t>
            </a:r>
            <a:br>
              <a:rPr lang="en-US" sz="3200" dirty="0" smtClean="0"/>
            </a:br>
            <a:r>
              <a:rPr lang="en-US" sz="3200" dirty="0" smtClean="0"/>
              <a:t>Given 100% Prior Partner Cooperation</a:t>
            </a:r>
            <a:br>
              <a:rPr lang="en-US" sz="3200" dirty="0" smtClean="0"/>
            </a:br>
            <a:r>
              <a:rPr lang="en-US" sz="3200" dirty="0" smtClean="0"/>
              <a:t>SD vs SR P-values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084505"/>
            <a:ext cx="72390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1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/>
              <a:t>Defection following Partner Coop</a:t>
            </a:r>
            <a:br>
              <a:rPr lang="en-US" sz="3600" dirty="0" smtClean="0"/>
            </a:br>
            <a:r>
              <a:rPr lang="en-US" sz="3600" dirty="0" smtClean="0"/>
              <a:t>Correlations to IL6</a:t>
            </a:r>
            <a:br>
              <a:rPr lang="en-US" sz="3600" dirty="0" smtClean="0"/>
            </a:br>
            <a:r>
              <a:rPr lang="en-US" sz="3600" dirty="0" smtClean="0"/>
              <a:t>raw and %-change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8290"/>
            <a:ext cx="5626249" cy="4092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248" y="2588290"/>
            <a:ext cx="5486219" cy="4035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4981618"/>
            <a:ext cx="828339" cy="666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R=0.04</a:t>
            </a:r>
          </a:p>
          <a:p>
            <a:r>
              <a:rPr lang="en-US" dirty="0" smtClean="0"/>
              <a:t>P=0.87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4785" y="5273040"/>
            <a:ext cx="828339" cy="666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R=0.25</a:t>
            </a:r>
          </a:p>
          <a:p>
            <a:r>
              <a:rPr lang="en-US" dirty="0" smtClean="0"/>
              <a:t>P=0.29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550" y="2939149"/>
            <a:ext cx="177321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R=0.15</a:t>
            </a:r>
          </a:p>
          <a:p>
            <a:r>
              <a:rPr lang="en-US" dirty="0" smtClean="0"/>
              <a:t>P=0.54</a:t>
            </a:r>
          </a:p>
          <a:p>
            <a:r>
              <a:rPr lang="en-US" i="1" dirty="0" smtClean="0"/>
              <a:t>Outlier removed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098175" y="2962062"/>
            <a:ext cx="177321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R=0.17</a:t>
            </a:r>
          </a:p>
          <a:p>
            <a:r>
              <a:rPr lang="en-US" dirty="0" smtClean="0"/>
              <a:t>P=0.50</a:t>
            </a:r>
          </a:p>
          <a:p>
            <a:r>
              <a:rPr lang="en-US" i="1" dirty="0" smtClean="0"/>
              <a:t>Outlier removed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1822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90143"/>
            <a:ext cx="10515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3-back Conditional Choice</a:t>
            </a:r>
            <a:br>
              <a:rPr lang="en-US" sz="3600" dirty="0" smtClean="0"/>
            </a:br>
            <a:r>
              <a:rPr lang="en-US" sz="3600" dirty="0" smtClean="0"/>
              <a:t>ANTI+PRO</a:t>
            </a:r>
            <a:br>
              <a:rPr lang="en-US" sz="3600" dirty="0" smtClean="0"/>
            </a:br>
            <a:r>
              <a:rPr lang="en-US" sz="3600" dirty="0" smtClean="0"/>
              <a:t>Raw Cooperation Count </a:t>
            </a:r>
            <a:endParaRPr lang="en-US" sz="3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88920" y="1485900"/>
            <a:ext cx="7162800" cy="5372100"/>
            <a:chOff x="2777490" y="1131570"/>
            <a:chExt cx="7162800" cy="53721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490" y="1131570"/>
              <a:ext cx="7162800" cy="5372100"/>
            </a:xfrm>
            <a:prstGeom prst="rect">
              <a:avLst/>
            </a:prstGeom>
          </p:spPr>
        </p:pic>
        <p:sp>
          <p:nvSpPr>
            <p:cNvPr id="5" name="Left Bracket 4"/>
            <p:cNvSpPr/>
            <p:nvPr/>
          </p:nvSpPr>
          <p:spPr>
            <a:xfrm rot="5400000">
              <a:off x="6926580" y="1897380"/>
              <a:ext cx="320040" cy="26974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06540" y="2803803"/>
              <a:ext cx="1451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P=0.082</a:t>
              </a:r>
              <a:endParaRPr lang="en-US" dirty="0"/>
            </a:p>
          </p:txBody>
        </p:sp>
        <p:sp>
          <p:nvSpPr>
            <p:cNvPr id="7" name="Left Bracket 6"/>
            <p:cNvSpPr/>
            <p:nvPr/>
          </p:nvSpPr>
          <p:spPr>
            <a:xfrm rot="5400000">
              <a:off x="6324600" y="2952750"/>
              <a:ext cx="320040" cy="26974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8890" y="3761542"/>
              <a:ext cx="1451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P=0.24</a:t>
              </a:r>
              <a:endParaRPr lang="en-US" dirty="0"/>
            </a:p>
          </p:txBody>
        </p:sp>
        <p:sp>
          <p:nvSpPr>
            <p:cNvPr id="9" name="Left Bracket 8"/>
            <p:cNvSpPr/>
            <p:nvPr/>
          </p:nvSpPr>
          <p:spPr>
            <a:xfrm rot="5400000">
              <a:off x="5722620" y="4133850"/>
              <a:ext cx="320040" cy="26974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08370" y="4953238"/>
              <a:ext cx="1451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P=0.37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09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73" y="1130731"/>
            <a:ext cx="6155778" cy="45087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944"/>
            <a:ext cx="6230693" cy="4354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Cooperation Rate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5161" y="18300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P= </a:t>
            </a:r>
            <a:r>
              <a:rPr lang="en-US" dirty="0" smtClean="0"/>
              <a:t>0.43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85437" y="2014678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P= </a:t>
            </a:r>
            <a:r>
              <a:rPr lang="en-US" dirty="0" smtClean="0"/>
              <a:t>0.71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25158" y="5639457"/>
            <a:ext cx="32030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Excluding </a:t>
            </a:r>
            <a:r>
              <a:rPr lang="en-US" dirty="0" err="1" smtClean="0"/>
              <a:t>Cooperaters</a:t>
            </a:r>
            <a:r>
              <a:rPr lang="en-US" dirty="0"/>
              <a:t>-</a:t>
            </a:r>
            <a:r>
              <a:rPr lang="en-US" dirty="0" smtClean="0"/>
              <a:t>only does not change significance</a:t>
            </a:r>
          </a:p>
          <a:p>
            <a:r>
              <a:rPr lang="en-US" dirty="0" smtClean="0"/>
              <a:t>PRO, </a:t>
            </a:r>
            <a:r>
              <a:rPr lang="en-US" dirty="0" smtClean="0"/>
              <a:t>p=0.43; </a:t>
            </a:r>
            <a:r>
              <a:rPr lang="en-US" dirty="0" smtClean="0"/>
              <a:t>ANTI, </a:t>
            </a:r>
            <a:r>
              <a:rPr lang="en-US" dirty="0" smtClean="0"/>
              <a:t>p=0.71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75043" y="196034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32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70" y="0"/>
            <a:ext cx="48768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890"/>
            <a:ext cx="5189220" cy="173736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3-back Conditional Choice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ANTI+PRO </a:t>
            </a:r>
            <a:br>
              <a:rPr lang="en-US" sz="3600" dirty="0" smtClean="0"/>
            </a:br>
            <a:r>
              <a:rPr lang="en-US" sz="3600" dirty="0" smtClean="0"/>
              <a:t>Raw Cooperation Count – </a:t>
            </a:r>
            <a:br>
              <a:rPr lang="en-US" sz="3600" dirty="0" smtClean="0"/>
            </a:br>
            <a:r>
              <a:rPr lang="en-US" sz="3600" dirty="0" smtClean="0"/>
              <a:t>Histograms</a:t>
            </a:r>
            <a:br>
              <a:rPr lang="en-US" sz="3600" dirty="0" smtClean="0"/>
            </a:br>
            <a:r>
              <a:rPr lang="en-US" sz="3600" dirty="0" smtClean="0"/>
              <a:t>SR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560"/>
            <a:ext cx="4693920" cy="35204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0" y="3257550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11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890"/>
            <a:ext cx="5189220" cy="173736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3-back Conditional Choice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ANTI+PRO </a:t>
            </a:r>
            <a:br>
              <a:rPr lang="en-US" sz="3600" dirty="0" smtClean="0"/>
            </a:br>
            <a:r>
              <a:rPr lang="en-US" sz="3600" dirty="0" smtClean="0"/>
              <a:t>Raw Cooperation Count – </a:t>
            </a:r>
            <a:br>
              <a:rPr lang="en-US" sz="3600" dirty="0" smtClean="0"/>
            </a:br>
            <a:r>
              <a:rPr lang="en-US" sz="3600" dirty="0" smtClean="0"/>
              <a:t>Histograms</a:t>
            </a:r>
            <a:br>
              <a:rPr lang="en-US" sz="3600" dirty="0" smtClean="0"/>
            </a:br>
            <a:r>
              <a:rPr lang="en-US" sz="3600" dirty="0" smtClean="0"/>
              <a:t>SR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0410"/>
            <a:ext cx="4770119" cy="3577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1" y="3406140"/>
            <a:ext cx="4602479" cy="3451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30" y="0"/>
            <a:ext cx="4907280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56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90143"/>
            <a:ext cx="10515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3-back Conditional Choice</a:t>
            </a:r>
            <a:br>
              <a:rPr lang="en-US" sz="3600" dirty="0" smtClean="0"/>
            </a:br>
            <a:r>
              <a:rPr lang="en-US" sz="3600" dirty="0" smtClean="0"/>
              <a:t>PRO</a:t>
            </a:r>
            <a:br>
              <a:rPr lang="en-US" sz="3600" dirty="0" smtClean="0"/>
            </a:br>
            <a:r>
              <a:rPr lang="en-US" sz="3600" dirty="0" smtClean="0"/>
              <a:t>Raw Cooperation Count </a:t>
            </a:r>
            <a:endParaRPr lang="en-US" sz="3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720340" y="1333143"/>
            <a:ext cx="7391400" cy="5543550"/>
            <a:chOff x="2720340" y="1333143"/>
            <a:chExt cx="7391400" cy="55435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340" y="1333143"/>
              <a:ext cx="7391400" cy="5543550"/>
            </a:xfrm>
            <a:prstGeom prst="rect">
              <a:avLst/>
            </a:prstGeom>
          </p:spPr>
        </p:pic>
        <p:sp>
          <p:nvSpPr>
            <p:cNvPr id="13" name="Left Bracket 12"/>
            <p:cNvSpPr/>
            <p:nvPr/>
          </p:nvSpPr>
          <p:spPr>
            <a:xfrm rot="5400000">
              <a:off x="6983730" y="1668780"/>
              <a:ext cx="320040" cy="26974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6381750" y="3193137"/>
              <a:ext cx="320040" cy="26974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 rot="5400000">
              <a:off x="5722620" y="4120515"/>
              <a:ext cx="320040" cy="26974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0275" y="4939903"/>
              <a:ext cx="1451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P=0.33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65545" y="3985974"/>
              <a:ext cx="1451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P=0.90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45580" y="2870596"/>
              <a:ext cx="1451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P=0.07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339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890"/>
            <a:ext cx="5189220" cy="173736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3-back Conditional Choice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PRO </a:t>
            </a:r>
            <a:br>
              <a:rPr lang="en-US" sz="3600" dirty="0" smtClean="0"/>
            </a:br>
            <a:r>
              <a:rPr lang="en-US" sz="3600" dirty="0" smtClean="0"/>
              <a:t>Raw Cooperation Count – </a:t>
            </a:r>
            <a:br>
              <a:rPr lang="en-US" sz="3600" dirty="0" smtClean="0"/>
            </a:br>
            <a:r>
              <a:rPr lang="en-US" sz="3600" dirty="0" smtClean="0"/>
              <a:t>Histograms</a:t>
            </a:r>
            <a:br>
              <a:rPr lang="en-US" sz="3600" dirty="0" smtClean="0"/>
            </a:br>
            <a:r>
              <a:rPr lang="en-US" sz="3600" dirty="0" smtClean="0"/>
              <a:t>SR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3447"/>
            <a:ext cx="4236721" cy="3384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0"/>
            <a:ext cx="5044440" cy="3783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3577590"/>
            <a:ext cx="4431030" cy="32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9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890"/>
            <a:ext cx="5189220" cy="1737360"/>
          </a:xfrm>
        </p:spPr>
        <p:txBody>
          <a:bodyPr>
            <a:noAutofit/>
          </a:bodyPr>
          <a:lstStyle/>
          <a:p>
            <a:r>
              <a:rPr lang="en-US" sz="3000" dirty="0" smtClean="0"/>
              <a:t>3-back Conditional Choice</a:t>
            </a:r>
            <a:r>
              <a:rPr lang="en-US" sz="3000" dirty="0"/>
              <a:t>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PRO </a:t>
            </a:r>
            <a:br>
              <a:rPr lang="en-US" sz="3000" dirty="0" smtClean="0"/>
            </a:br>
            <a:r>
              <a:rPr lang="en-US" sz="3000" dirty="0" smtClean="0"/>
              <a:t>Raw Cooperation Count – </a:t>
            </a:r>
            <a:br>
              <a:rPr lang="en-US" sz="3000" dirty="0" smtClean="0"/>
            </a:br>
            <a:r>
              <a:rPr lang="en-US" sz="3000" dirty="0" smtClean="0"/>
              <a:t>Histograms</a:t>
            </a:r>
            <a:br>
              <a:rPr lang="en-US" sz="3000" dirty="0" smtClean="0"/>
            </a:br>
            <a:r>
              <a:rPr lang="en-US" sz="3000" dirty="0" smtClean="0"/>
              <a:t>SD 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" y="3234690"/>
            <a:ext cx="4831080" cy="3623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0"/>
            <a:ext cx="4632960" cy="3474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3243262"/>
            <a:ext cx="481965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6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90143"/>
            <a:ext cx="10515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3-back Conditional Choice</a:t>
            </a:r>
            <a:br>
              <a:rPr lang="en-US" sz="3600" dirty="0" smtClean="0"/>
            </a:br>
            <a:r>
              <a:rPr lang="en-US" sz="3600" dirty="0" smtClean="0"/>
              <a:t>ANTI</a:t>
            </a:r>
            <a:br>
              <a:rPr lang="en-US" sz="3600" dirty="0" smtClean="0"/>
            </a:br>
            <a:r>
              <a:rPr lang="en-US" sz="3600" dirty="0" smtClean="0"/>
              <a:t>Raw Cooperation Count 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47950" y="1411605"/>
            <a:ext cx="7261860" cy="5446395"/>
            <a:chOff x="2647950" y="1411605"/>
            <a:chExt cx="7261860" cy="54463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950" y="1411605"/>
              <a:ext cx="7261860" cy="5446395"/>
            </a:xfrm>
            <a:prstGeom prst="rect">
              <a:avLst/>
            </a:prstGeom>
          </p:spPr>
        </p:pic>
        <p:sp>
          <p:nvSpPr>
            <p:cNvPr id="12" name="Left Bracket 11"/>
            <p:cNvSpPr/>
            <p:nvPr/>
          </p:nvSpPr>
          <p:spPr>
            <a:xfrm rot="5400000">
              <a:off x="6926580" y="1543050"/>
              <a:ext cx="320040" cy="26974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ket 18"/>
            <p:cNvSpPr/>
            <p:nvPr/>
          </p:nvSpPr>
          <p:spPr>
            <a:xfrm rot="5400000">
              <a:off x="6100941" y="2368629"/>
              <a:ext cx="607338" cy="26974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ket 19"/>
            <p:cNvSpPr/>
            <p:nvPr/>
          </p:nvSpPr>
          <p:spPr>
            <a:xfrm rot="5400000">
              <a:off x="5634603" y="4332357"/>
              <a:ext cx="206514" cy="26974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15965" y="5242798"/>
              <a:ext cx="117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P=0.54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6060" y="2686706"/>
              <a:ext cx="117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P=0.33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06490" y="3353872"/>
              <a:ext cx="117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P=0.13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6826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890"/>
            <a:ext cx="5189220" cy="173736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3-back Conditional Choice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ANTI </a:t>
            </a:r>
            <a:br>
              <a:rPr lang="en-US" sz="3600" dirty="0" smtClean="0"/>
            </a:br>
            <a:r>
              <a:rPr lang="en-US" sz="3600" dirty="0" smtClean="0"/>
              <a:t>Raw Cooperation Count – </a:t>
            </a:r>
            <a:br>
              <a:rPr lang="en-US" sz="3600" dirty="0" smtClean="0"/>
            </a:br>
            <a:r>
              <a:rPr lang="en-US" sz="3600" dirty="0" smtClean="0"/>
              <a:t>Histograms</a:t>
            </a:r>
            <a:br>
              <a:rPr lang="en-US" sz="3600" dirty="0" smtClean="0"/>
            </a:br>
            <a:r>
              <a:rPr lang="en-US" sz="3600" dirty="0" smtClean="0"/>
              <a:t>SR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" y="3637596"/>
            <a:ext cx="4293870" cy="3220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95" y="108585"/>
            <a:ext cx="5044440" cy="3783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70" y="3663314"/>
            <a:ext cx="4259580" cy="31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61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890"/>
            <a:ext cx="5189220" cy="173736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3-back Conditional Choice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ANTI </a:t>
            </a:r>
            <a:br>
              <a:rPr lang="en-US" sz="3600" dirty="0" smtClean="0"/>
            </a:br>
            <a:r>
              <a:rPr lang="en-US" sz="3600" dirty="0" smtClean="0"/>
              <a:t>Raw Cooperation Count – </a:t>
            </a:r>
            <a:br>
              <a:rPr lang="en-US" sz="3600" dirty="0" smtClean="0"/>
            </a:br>
            <a:r>
              <a:rPr lang="en-US" sz="3600" dirty="0" smtClean="0"/>
              <a:t>Histograms</a:t>
            </a:r>
            <a:br>
              <a:rPr lang="en-US" sz="3600" dirty="0" smtClean="0"/>
            </a:br>
            <a:r>
              <a:rPr lang="en-US" sz="3600" dirty="0" smtClean="0"/>
              <a:t>SD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90" y="3383280"/>
            <a:ext cx="4632960" cy="347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10" y="0"/>
            <a:ext cx="4766310" cy="3574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3449001"/>
            <a:ext cx="4545330" cy="34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4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85" y="3272314"/>
            <a:ext cx="4498340" cy="33737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0" y="0"/>
            <a:ext cx="4498340" cy="33737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3035"/>
            <a:ext cx="4498340" cy="3373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0675"/>
            <a:ext cx="10515600" cy="1325563"/>
          </a:xfrm>
        </p:spPr>
        <p:txBody>
          <a:bodyPr/>
          <a:lstStyle/>
          <a:p>
            <a:r>
              <a:rPr lang="en-US" dirty="0" smtClean="0"/>
              <a:t>First Round Choice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32220" y="457200"/>
            <a:ext cx="24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=.</a:t>
            </a:r>
            <a:r>
              <a:rPr lang="en-US" dirty="0" smtClean="0"/>
              <a:t>81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5490" y="4004310"/>
            <a:ext cx="24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=.72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25000" y="3864412"/>
            <a:ext cx="24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P=.99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310" y="736044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 and SD identical behavior at beginning of game. Also evident in choice-RTs.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75043" y="196034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2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15" y="3516985"/>
            <a:ext cx="4454685" cy="3341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9044"/>
            <a:ext cx="4651940" cy="3488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0" y="97510"/>
            <a:ext cx="4559300" cy="341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7510"/>
            <a:ext cx="4254500" cy="3190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214" y="292373"/>
            <a:ext cx="3379469" cy="31839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is first non-cooperative choice?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Round of First Defection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4937" y="3908880"/>
            <a:ext cx="240002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*Always Cooperated</a:t>
            </a:r>
          </a:p>
          <a:p>
            <a:r>
              <a:rPr lang="en-US" dirty="0" smtClean="0"/>
              <a:t>(More constant-cooperators in SR vs SD)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" y="4324378"/>
            <a:ext cx="49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8800" y="107707"/>
            <a:ext cx="49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63890" y="5252004"/>
            <a:ext cx="49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07680" y="107707"/>
            <a:ext cx="49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29481" y="67065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0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99" y="3670885"/>
            <a:ext cx="4147765" cy="3110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25" y="3713298"/>
            <a:ext cx="4238172" cy="3178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61" y="361619"/>
            <a:ext cx="4468905" cy="33516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94" y="395546"/>
            <a:ext cx="4378434" cy="3283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66" y="-3984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half /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half Choice Comparisons 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8394" y="4233663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P=0.45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9220" y="4115037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P=0.88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46535" y="1351777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P=0.14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89033" y="1447481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P=0.22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75043" y="196034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6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3409950"/>
            <a:ext cx="4597400" cy="3448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3542994"/>
            <a:ext cx="4330700" cy="3248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0"/>
            <a:ext cx="48768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89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RT analysis</a:t>
            </a:r>
            <a:br>
              <a:rPr lang="en-US" sz="3200" dirty="0" smtClean="0"/>
            </a:br>
            <a:r>
              <a:rPr lang="en-US" sz="3200" dirty="0" smtClean="0"/>
              <a:t>Overall Choice-RT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655930" y="4023905"/>
            <a:ext cx="16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0.0000004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06516" y="4023905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P&lt;0.0000001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60016" y="543812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P&lt;0.0000001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75043" y="196034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8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0"/>
            <a:ext cx="10515600" cy="1451611"/>
          </a:xfrm>
        </p:spPr>
        <p:txBody>
          <a:bodyPr>
            <a:noAutofit/>
          </a:bodyPr>
          <a:lstStyle/>
          <a:p>
            <a:r>
              <a:rPr lang="en-US" sz="2400" dirty="0"/>
              <a:t>Choice Comparisons 3rds </a:t>
            </a:r>
            <a:r>
              <a:rPr lang="en-US" sz="2400" dirty="0" smtClean="0"/>
              <a:t>–Rounds 2-6; 7-11; 12-16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050"/>
            <a:ext cx="4112191" cy="3084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03" y="344857"/>
            <a:ext cx="4112191" cy="3084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774" y="419945"/>
            <a:ext cx="3729013" cy="3092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1751"/>
            <a:ext cx="4248332" cy="31862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87" y="3650138"/>
            <a:ext cx="4248332" cy="31862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774" y="3650138"/>
            <a:ext cx="4248332" cy="31862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57640" y="1408292"/>
            <a:ext cx="205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b="1" dirty="0" smtClean="0"/>
              <a:t> = 0.61</a:t>
            </a:r>
            <a:endParaRPr lang="en-US" sz="24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92403" y="1394791"/>
            <a:ext cx="205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b="1" dirty="0" smtClean="0"/>
              <a:t> = 0.07</a:t>
            </a:r>
            <a:endParaRPr lang="en-US" sz="24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9301303" y="1451611"/>
            <a:ext cx="205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b="1" dirty="0" smtClean="0"/>
              <a:t> = 0.33</a:t>
            </a:r>
            <a:endParaRPr lang="en-US" sz="24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01903" y="4248101"/>
            <a:ext cx="205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b="1" dirty="0" smtClean="0"/>
              <a:t> = 0.88</a:t>
            </a:r>
            <a:endParaRPr lang="en-US" sz="24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5529403" y="4261602"/>
            <a:ext cx="205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b="1" dirty="0" smtClean="0"/>
              <a:t> = 0.53</a:t>
            </a:r>
            <a:endParaRPr lang="en-US" sz="24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9567562" y="4450057"/>
            <a:ext cx="205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b="1" dirty="0" smtClean="0"/>
              <a:t> = 0.28</a:t>
            </a:r>
            <a:endParaRPr lang="en-US" sz="2400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9347200" y="-18307"/>
            <a:ext cx="284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Fixed for missed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1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27837</TotalTime>
  <Words>945</Words>
  <Application>Microsoft Office PowerPoint</Application>
  <PresentationFormat>Widescreen</PresentationFormat>
  <Paragraphs>240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IPD Behavioral Results</vt:lpstr>
      <vt:lpstr>Review</vt:lpstr>
      <vt:lpstr>PowerPoint Presentation</vt:lpstr>
      <vt:lpstr>Cooperation Rate</vt:lpstr>
      <vt:lpstr>First Round Choice</vt:lpstr>
      <vt:lpstr>When is first non-cooperative choice?  Round of First Defection</vt:lpstr>
      <vt:lpstr>1st half / 2nd half Choice Comparisons </vt:lpstr>
      <vt:lpstr>RT analysis Overall Choice-RT</vt:lpstr>
      <vt:lpstr>Choice Comparisons 3rds –Rounds 2-6; 7-11; 12-16      </vt:lpstr>
      <vt:lpstr>Choice RT Comparisons 1/3rds –Rounds 2-6; 7-11; 12-16      </vt:lpstr>
      <vt:lpstr>Group Raw Choices</vt:lpstr>
      <vt:lpstr>Group Smoothed Choices</vt:lpstr>
      <vt:lpstr>Round by round  Choice RT</vt:lpstr>
      <vt:lpstr>Reaction Time and Choice-Type</vt:lpstr>
      <vt:lpstr>RT analysis Conditional Choice-RT 1-back  following Partner Coop. Does RT differ depending on prior partner behavior?</vt:lpstr>
      <vt:lpstr>RT analysis Conditional Choice-RT 1-back  following Partner Defect  NOTE: These RTs are averaged regardless of whether Player Cooperated or Defected. See next slide for that. </vt:lpstr>
      <vt:lpstr>RT analysis Conditional Choice-RT 1-back  Player Coop/Defect RT following Partner Coop/Defect</vt:lpstr>
      <vt:lpstr>Conditional Choice Analyses </vt:lpstr>
      <vt:lpstr>Conditional Choices (1-back) raw</vt:lpstr>
      <vt:lpstr>Conditional Choices (1-back) normalized</vt:lpstr>
      <vt:lpstr>Conditional Choices (1-back) normalized PRO</vt:lpstr>
      <vt:lpstr>Conditional Choices (2-back) </vt:lpstr>
      <vt:lpstr>Conditional Choices (2-back) Histograms - SR</vt:lpstr>
      <vt:lpstr>Conditional Choices (2-back) Histograms - SD</vt:lpstr>
      <vt:lpstr>PowerPoint Presentation</vt:lpstr>
      <vt:lpstr>Conditional Choices (2-back) Histograms – SR PRO</vt:lpstr>
      <vt:lpstr>Conditional Choices (2-back) Histograms – SD PRO</vt:lpstr>
      <vt:lpstr>PowerPoint Presentation</vt:lpstr>
      <vt:lpstr>Conditional Choices (2-back) Histograms – SR ANTI</vt:lpstr>
      <vt:lpstr>Conditional Choices (2-back) Histograms – SD ANTI</vt:lpstr>
      <vt:lpstr>Comparing 1-back to 2-back #-Player Cooperations following Partner Cooperation PRO+ANTI</vt:lpstr>
      <vt:lpstr>Comparing 1-back to 2-back #-Player Cooperations following Partner Cooperation PRO</vt:lpstr>
      <vt:lpstr>Comparing 1-back to 2-back #-Player Cooperations following Partner Cooperation ANTI</vt:lpstr>
      <vt:lpstr>Comparing 1-back to 3-back #-Player Cooperations following Partner Cooperation PRO+ANTI</vt:lpstr>
      <vt:lpstr>Comparing 1-back to 3-back #-Player Cooperations following Partner Cooperation PRO</vt:lpstr>
      <vt:lpstr>Comparing 1-back to 3-back #-Player Cooperations following Partner Cooperation ANTI</vt:lpstr>
      <vt:lpstr>Comparing N-Back Conditional Choice (not normalized) Given 100% Prior Partner Cooperation SD vs SR P-values</vt:lpstr>
      <vt:lpstr>Defection following Partner Coop Correlations to IL6 raw and %-change</vt:lpstr>
      <vt:lpstr>3-back Conditional Choice ANTI+PRO Raw Cooperation Count </vt:lpstr>
      <vt:lpstr>3-back Conditional Choice  ANTI+PRO  Raw Cooperation Count –  Histograms SR </vt:lpstr>
      <vt:lpstr>3-back Conditional Choice  ANTI+PRO  Raw Cooperation Count –  Histograms SR </vt:lpstr>
      <vt:lpstr>3-back Conditional Choice PRO Raw Cooperation Count </vt:lpstr>
      <vt:lpstr>3-back Conditional Choice  PRO  Raw Cooperation Count –  Histograms SR </vt:lpstr>
      <vt:lpstr>3-back Conditional Choice  PRO  Raw Cooperation Count –  Histograms SD </vt:lpstr>
      <vt:lpstr>3-back Conditional Choice ANTI Raw Cooperation Count </vt:lpstr>
      <vt:lpstr>3-back Conditional Choice  ANTI  Raw Cooperation Count –  Histograms SR </vt:lpstr>
      <vt:lpstr>3-back Conditional Choice  ANTI  Raw Cooperation Count –  Histograms SD </vt:lpstr>
    </vt:vector>
  </TitlesOfParts>
  <Company>UC Berkeley Psychology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IPD Behavioral Results</dc:title>
  <dc:creator>Adam Krause</dc:creator>
  <cp:lastModifiedBy>Adam Krause </cp:lastModifiedBy>
  <cp:revision>226</cp:revision>
  <dcterms:created xsi:type="dcterms:W3CDTF">2018-07-09T23:54:07Z</dcterms:created>
  <dcterms:modified xsi:type="dcterms:W3CDTF">2018-09-25T03:41:22Z</dcterms:modified>
</cp:coreProperties>
</file>