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75" r:id="rId8"/>
    <p:sldId id="27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E1D-125C-4283-AB8E-EC264952063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C9D8-B088-44DD-9C21-30E0B8E6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E1D-125C-4283-AB8E-EC264952063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C9D8-B088-44DD-9C21-30E0B8E6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E1D-125C-4283-AB8E-EC264952063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C9D8-B088-44DD-9C21-30E0B8E6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E1D-125C-4283-AB8E-EC264952063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C9D8-B088-44DD-9C21-30E0B8E6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E1D-125C-4283-AB8E-EC264952063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C9D8-B088-44DD-9C21-30E0B8E6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E1D-125C-4283-AB8E-EC264952063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C9D8-B088-44DD-9C21-30E0B8E6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8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E1D-125C-4283-AB8E-EC264952063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C9D8-B088-44DD-9C21-30E0B8E6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E1D-125C-4283-AB8E-EC264952063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C9D8-B088-44DD-9C21-30E0B8E6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E1D-125C-4283-AB8E-EC264952063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C9D8-B088-44DD-9C21-30E0B8E6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1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E1D-125C-4283-AB8E-EC264952063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C9D8-B088-44DD-9C21-30E0B8E6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8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E1D-125C-4283-AB8E-EC264952063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C9D8-B088-44DD-9C21-30E0B8E6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7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6E1D-125C-4283-AB8E-EC264952063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C9D8-B088-44DD-9C21-30E0B8E6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IPD Behavioral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N=25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2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544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Is Player-Choice affected by prior Partner (1-back) Choice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48" y="1798412"/>
            <a:ext cx="4762500" cy="3800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1807" y="2571056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P=0.09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56564" y="3532484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P=0.61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92" y="1731737"/>
            <a:ext cx="4829175" cy="3867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2155" y="2372314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P=0.19</a:t>
            </a:r>
            <a:endParaRPr lang="en-US" dirty="0"/>
          </a:p>
        </p:txBody>
      </p:sp>
      <p:sp>
        <p:nvSpPr>
          <p:cNvPr id="13" name="Left Bracket 12"/>
          <p:cNvSpPr/>
          <p:nvPr/>
        </p:nvSpPr>
        <p:spPr>
          <a:xfrm rot="5400000">
            <a:off x="3636168" y="1822050"/>
            <a:ext cx="217000" cy="196786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Left Bracket 13"/>
          <p:cNvSpPr/>
          <p:nvPr/>
        </p:nvSpPr>
        <p:spPr>
          <a:xfrm rot="5400000">
            <a:off x="3033655" y="3620370"/>
            <a:ext cx="217000" cy="196786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06949" y="4106137"/>
            <a:ext cx="12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P=0.18</a:t>
            </a:r>
            <a:endParaRPr lang="en-US" dirty="0"/>
          </a:p>
        </p:txBody>
      </p:sp>
      <p:sp>
        <p:nvSpPr>
          <p:cNvPr id="16" name="Left Bracket 15"/>
          <p:cNvSpPr/>
          <p:nvPr/>
        </p:nvSpPr>
        <p:spPr>
          <a:xfrm rot="5400000">
            <a:off x="9204053" y="2117035"/>
            <a:ext cx="429975" cy="20248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 rot="5400000">
            <a:off x="8604485" y="2972120"/>
            <a:ext cx="288141" cy="20248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99123" y="125083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Subsequent-Cooperation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13532" y="12750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Subsequent-Defection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9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544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Is Player-Cooperation affected by prior Partner (2-back) Choice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0" y="1033576"/>
            <a:ext cx="5257816" cy="4378826"/>
            <a:chOff x="2212015" y="1153928"/>
            <a:chExt cx="6849087" cy="570407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015" y="1721185"/>
              <a:ext cx="6849087" cy="513681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199916" y="1153928"/>
              <a:ext cx="3068269" cy="481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ANTI and PRO</a:t>
              </a:r>
              <a:endParaRPr lang="en-US" dirty="0"/>
            </a:p>
          </p:txBody>
        </p:sp>
        <p:sp>
          <p:nvSpPr>
            <p:cNvPr id="23" name="Right Bracket 22"/>
            <p:cNvSpPr/>
            <p:nvPr/>
          </p:nvSpPr>
          <p:spPr>
            <a:xfrm rot="5400000" flipH="1">
              <a:off x="4974546" y="4277316"/>
              <a:ext cx="411480" cy="2715347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14788" y="5119116"/>
              <a:ext cx="12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P=0.61</a:t>
              </a:r>
              <a:endParaRPr lang="en-US" dirty="0"/>
            </a:p>
          </p:txBody>
        </p:sp>
        <p:sp>
          <p:nvSpPr>
            <p:cNvPr id="25" name="Right Bracket 24"/>
            <p:cNvSpPr/>
            <p:nvPr/>
          </p:nvSpPr>
          <p:spPr>
            <a:xfrm rot="5400000" flipH="1">
              <a:off x="5552127" y="3647236"/>
              <a:ext cx="363845" cy="273558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13867" y="4517484"/>
              <a:ext cx="12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P=0.21</a:t>
              </a:r>
              <a:endParaRPr lang="en-US" dirty="0"/>
            </a:p>
          </p:txBody>
        </p:sp>
        <p:sp>
          <p:nvSpPr>
            <p:cNvPr id="27" name="Right Bracket 26"/>
            <p:cNvSpPr/>
            <p:nvPr/>
          </p:nvSpPr>
          <p:spPr>
            <a:xfrm rot="5400000" flipH="1">
              <a:off x="6080539" y="1966068"/>
              <a:ext cx="404077" cy="273558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78059" y="3080418"/>
              <a:ext cx="12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P=0.089</a:t>
              </a:r>
              <a:endParaRPr lang="en-US" dirty="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15" y="860115"/>
            <a:ext cx="2581182" cy="19358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87" y="917804"/>
            <a:ext cx="2504264" cy="187819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737" y="917804"/>
            <a:ext cx="2504263" cy="187819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16" y="3059381"/>
            <a:ext cx="2581182" cy="19358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87" y="3059381"/>
            <a:ext cx="2581182" cy="193588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737" y="3076139"/>
            <a:ext cx="2536492" cy="19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544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Is Player-Cooperation affected by prior Partner (3-back) Choice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1883260"/>
            <a:ext cx="4911762" cy="3683822"/>
            <a:chOff x="2777490" y="1131570"/>
            <a:chExt cx="7162800" cy="53721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490" y="1131570"/>
              <a:ext cx="7162800" cy="5372100"/>
            </a:xfrm>
            <a:prstGeom prst="rect">
              <a:avLst/>
            </a:prstGeom>
          </p:spPr>
        </p:pic>
        <p:sp>
          <p:nvSpPr>
            <p:cNvPr id="35" name="Left Bracket 34"/>
            <p:cNvSpPr/>
            <p:nvPr/>
          </p:nvSpPr>
          <p:spPr>
            <a:xfrm rot="5400000">
              <a:off x="6926580" y="1897380"/>
              <a:ext cx="320040" cy="26974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05576" y="2655570"/>
              <a:ext cx="145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P=0.082</a:t>
              </a:r>
              <a:endParaRPr lang="en-US" dirty="0"/>
            </a:p>
          </p:txBody>
        </p:sp>
        <p:sp>
          <p:nvSpPr>
            <p:cNvPr id="37" name="Left Bracket 36"/>
            <p:cNvSpPr/>
            <p:nvPr/>
          </p:nvSpPr>
          <p:spPr>
            <a:xfrm rot="5400000">
              <a:off x="6324600" y="2952750"/>
              <a:ext cx="320040" cy="26974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58890" y="3761542"/>
              <a:ext cx="1451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P=0.24</a:t>
              </a:r>
              <a:endParaRPr lang="en-US" dirty="0"/>
            </a:p>
          </p:txBody>
        </p:sp>
        <p:sp>
          <p:nvSpPr>
            <p:cNvPr id="39" name="Left Bracket 38"/>
            <p:cNvSpPr/>
            <p:nvPr/>
          </p:nvSpPr>
          <p:spPr>
            <a:xfrm rot="5400000">
              <a:off x="5722620" y="4133850"/>
              <a:ext cx="320040" cy="26974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08370" y="4953238"/>
              <a:ext cx="1451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P=0.37</a:t>
              </a:r>
              <a:endParaRPr lang="en-US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82" y="654425"/>
            <a:ext cx="2656018" cy="19920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27" y="654425"/>
            <a:ext cx="2556417" cy="191731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23" y="685550"/>
            <a:ext cx="2614518" cy="196088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90" y="3100821"/>
            <a:ext cx="2474597" cy="18559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7" y="3100821"/>
            <a:ext cx="2501074" cy="18758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641" y="3181579"/>
            <a:ext cx="2545752" cy="19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4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39600" cy="69924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Comparing magnitude of SD-SR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8851" y="1779719"/>
            <a:ext cx="5068197" cy="3801148"/>
            <a:chOff x="2811780" y="1725930"/>
            <a:chExt cx="6736080" cy="50520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780" y="1725930"/>
              <a:ext cx="6736080" cy="505206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292546" y="4438948"/>
              <a:ext cx="1409357" cy="4908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R = 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0.94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02188" y="1779719"/>
            <a:ext cx="4885765" cy="3801148"/>
            <a:chOff x="6451003" y="1779719"/>
            <a:chExt cx="4736950" cy="355271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003" y="1779719"/>
              <a:ext cx="4736950" cy="355271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351290" y="3769211"/>
              <a:ext cx="99257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R = 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0.87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87670" y="1299883"/>
            <a:ext cx="48409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1-back vs. 3-back Conditional Cooperation Count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529" y="1269018"/>
            <a:ext cx="48409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1-back vs. 2-back Conditional Cooperation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5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41" y="1753495"/>
            <a:ext cx="6219265" cy="466444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75304" y="80683"/>
            <a:ext cx="11585986" cy="131781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Comparing N-Back Conditional Cooperative Choice </a:t>
            </a:r>
            <a:br>
              <a:rPr lang="en-US" sz="3200" dirty="0" smtClean="0"/>
            </a:br>
            <a:r>
              <a:rPr lang="en-US" sz="3200" dirty="0" smtClean="0"/>
              <a:t>Given 100% Prior Partner Cooperation</a:t>
            </a:r>
            <a:br>
              <a:rPr lang="en-US" sz="3200" dirty="0" smtClean="0"/>
            </a:br>
            <a:r>
              <a:rPr lang="en-US" sz="3200" dirty="0" smtClean="0"/>
              <a:t>SD vs SR P-values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02659" y="4195482"/>
            <a:ext cx="3352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Maximal </a:t>
            </a:r>
            <a:r>
              <a:rPr lang="en-US" dirty="0" err="1" smtClean="0"/>
              <a:t>SDvsSR</a:t>
            </a:r>
            <a:r>
              <a:rPr lang="en-US" dirty="0" smtClean="0"/>
              <a:t> conditional cooperation difference using 1-back window, particularly PRO condition. </a:t>
            </a:r>
            <a:endParaRPr lang="en-US" dirty="0"/>
          </a:p>
        </p:txBody>
      </p:sp>
      <p:sp>
        <p:nvSpPr>
          <p:cNvPr id="7" name="Left Bracket 6"/>
          <p:cNvSpPr/>
          <p:nvPr/>
        </p:nvSpPr>
        <p:spPr>
          <a:xfrm>
            <a:off x="4679576" y="4195482"/>
            <a:ext cx="1038113" cy="1200329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6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12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Choice Reaction Time (Deliberation)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46392"/>
            <a:ext cx="3201970" cy="1016187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 smtClean="0"/>
              <a:t>Overall Deliberation time (</a:t>
            </a:r>
            <a:r>
              <a:rPr lang="en-US" sz="2200" dirty="0" err="1" smtClean="0"/>
              <a:t>ms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SD consistently faster choice</a:t>
            </a:r>
            <a:endParaRPr lang="en-US" sz="2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58255" y="993328"/>
            <a:ext cx="3797448" cy="3172832"/>
            <a:chOff x="3801484" y="0"/>
            <a:chExt cx="4664337" cy="34982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484" y="0"/>
              <a:ext cx="4664337" cy="349825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98372" y="1021928"/>
              <a:ext cx="1430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P&lt;0.0001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3729318"/>
            <a:ext cx="4031205" cy="3128682"/>
            <a:chOff x="-32946" y="3335542"/>
            <a:chExt cx="4696611" cy="35224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946" y="3335542"/>
              <a:ext cx="4696611" cy="352245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045746" y="4562987"/>
              <a:ext cx="1430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P&lt;0.0001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82753" y="3532093"/>
            <a:ext cx="4087905" cy="3065929"/>
            <a:chOff x="7495390" y="3335542"/>
            <a:chExt cx="4696610" cy="35224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390" y="3335542"/>
              <a:ext cx="4696610" cy="35224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565341" y="4393237"/>
              <a:ext cx="1430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P&lt;0.0001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45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12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Choice Reaction Time (Deliberation)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96" y="558937"/>
            <a:ext cx="4996016" cy="752101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2200" dirty="0" smtClean="0"/>
              <a:t>SD consistently faster choice</a:t>
            </a:r>
          </a:p>
          <a:p>
            <a:r>
              <a:rPr lang="en-US" sz="1800" dirty="0" smtClean="0"/>
              <a:t>NOTE: These RTs are averaged regardless of whether Player Cooperated or Defected. See next slide for that. </a:t>
            </a:r>
            <a:endParaRPr lang="en-US" sz="1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879113" y="2420471"/>
            <a:ext cx="4632745" cy="3474559"/>
            <a:chOff x="3720925" y="778161"/>
            <a:chExt cx="4073314" cy="305498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925" y="778161"/>
              <a:ext cx="4073314" cy="305498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430819" y="1566339"/>
              <a:ext cx="1430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P&lt;0.0001</a:t>
              </a:r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726831" y="1542589"/>
            <a:ext cx="3400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Deliberation time following partner prior </a:t>
            </a:r>
            <a:r>
              <a:rPr lang="en-US" b="1" dirty="0"/>
              <a:t>Cooperation(</a:t>
            </a:r>
            <a:r>
              <a:rPr lang="en-US" b="1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78444" y="1542588"/>
            <a:ext cx="3400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Deliberation time following partner prior </a:t>
            </a:r>
            <a:r>
              <a:rPr lang="en-US" b="1" dirty="0" smtClean="0"/>
              <a:t>Defection(</a:t>
            </a:r>
            <a:r>
              <a:rPr lang="en-US" b="1" dirty="0" err="1" smtClean="0"/>
              <a:t>ms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166281" y="2428309"/>
            <a:ext cx="4622295" cy="3466721"/>
            <a:chOff x="6166281" y="2428309"/>
            <a:chExt cx="4622295" cy="346672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6281" y="2428309"/>
              <a:ext cx="4622295" cy="346672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8247529" y="3552288"/>
              <a:ext cx="1430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P=0.02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724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566" y="-801436"/>
            <a:ext cx="3162748" cy="3285788"/>
          </a:xfrm>
        </p:spPr>
        <p:txBody>
          <a:bodyPr>
            <a:noAutofit/>
          </a:bodyPr>
          <a:lstStyle/>
          <a:p>
            <a:r>
              <a:rPr lang="en-US" sz="2600" dirty="0" smtClean="0"/>
              <a:t>Player Deliberation time (RT) following partner Cooperation or Defection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71"/>
            <a:ext cx="4402566" cy="3301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2" y="39052"/>
            <a:ext cx="4381051" cy="3285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6266"/>
            <a:ext cx="4269888" cy="32024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833" y="3420934"/>
            <a:ext cx="4690331" cy="35177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09707" y="656792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P&lt;0.00001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75862" y="4463206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P=0.003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32304" y="656792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2153" y="4348360"/>
            <a:ext cx="1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Round by round </a:t>
            </a:r>
            <a:br>
              <a:rPr lang="en-US" sz="3200" dirty="0" smtClean="0"/>
            </a:br>
            <a:r>
              <a:rPr lang="en-US" sz="3200" dirty="0" smtClean="0"/>
              <a:t>Choice RT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19" y="3291168"/>
            <a:ext cx="4724400" cy="354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04" y="0"/>
            <a:ext cx="4843631" cy="3632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7636"/>
            <a:ext cx="4755776" cy="35668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471" y="1237129"/>
            <a:ext cx="378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 and SD begin at same choice RT, but retain short deliberation time across task, while SR increases deliberation time across task.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1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753"/>
            <a:ext cx="10515600" cy="955582"/>
          </a:xfrm>
        </p:spPr>
        <p:txBody>
          <a:bodyPr/>
          <a:lstStyle/>
          <a:p>
            <a:r>
              <a:rPr lang="en-US" dirty="0" smtClean="0"/>
              <a:t>Questions / Further Analyses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36" y="1018335"/>
            <a:ext cx="11873752" cy="5723124"/>
          </a:xfrm>
        </p:spPr>
        <p:txBody>
          <a:bodyPr/>
          <a:lstStyle/>
          <a:p>
            <a:r>
              <a:rPr lang="en-US" dirty="0" smtClean="0"/>
              <a:t>Overall behavior (e.g. cooperation rate) not significantly different, but reaction times suggest different deliberation strategies following sleep deprivation. </a:t>
            </a:r>
          </a:p>
          <a:p>
            <a:endParaRPr lang="en-US" dirty="0" smtClean="0"/>
          </a:p>
          <a:p>
            <a:r>
              <a:rPr lang="en-US" dirty="0" smtClean="0"/>
              <a:t>How best to model fMRI correlates of impulsivity (shortened RTs), even though overall cooperation rate not significantly different?</a:t>
            </a:r>
          </a:p>
          <a:p>
            <a:endParaRPr lang="en-US" dirty="0" smtClean="0"/>
          </a:p>
          <a:p>
            <a:r>
              <a:rPr lang="en-US" dirty="0" smtClean="0"/>
              <a:t>Methods to model social learning. Which data signal learning about partner-type (PRO/ANTI)? Prediction-errors?</a:t>
            </a:r>
          </a:p>
          <a:p>
            <a:endParaRPr lang="en-US" dirty="0" smtClean="0"/>
          </a:p>
          <a:p>
            <a:r>
              <a:rPr lang="en-US" dirty="0" smtClean="0"/>
              <a:t>How to treat participants who always cooperate, particularly those who always cooperate in both SR/SD conditions?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16 trials / run; 2 runs / condition. </a:t>
            </a:r>
          </a:p>
          <a:p>
            <a:pPr eaLnBrk="1" hangingPunct="1"/>
            <a:r>
              <a:rPr lang="en-US" altLang="en-US" b="1" dirty="0" err="1" smtClean="0"/>
              <a:t>Pro</a:t>
            </a:r>
            <a:r>
              <a:rPr lang="en-US" altLang="en-US" dirty="0" err="1" smtClean="0"/>
              <a:t>Social</a:t>
            </a:r>
            <a:r>
              <a:rPr lang="en-US" altLang="en-US" dirty="0" smtClean="0"/>
              <a:t>/</a:t>
            </a:r>
            <a:r>
              <a:rPr lang="en-US" altLang="en-US" b="1" dirty="0" err="1" smtClean="0"/>
              <a:t>Anti</a:t>
            </a:r>
            <a:r>
              <a:rPr lang="en-US" altLang="en-US" dirty="0" err="1" smtClean="0"/>
              <a:t>Social</a:t>
            </a:r>
            <a:r>
              <a:rPr lang="en-US" altLang="en-US" dirty="0" smtClean="0"/>
              <a:t> Partner random order </a:t>
            </a:r>
          </a:p>
          <a:p>
            <a:pPr eaLnBrk="1" hangingPunct="1"/>
            <a:r>
              <a:rPr lang="en-US" altLang="en-US" dirty="0" smtClean="0"/>
              <a:t>Outcome Measures: </a:t>
            </a:r>
          </a:p>
          <a:p>
            <a:pPr lvl="1" eaLnBrk="1" hangingPunct="1"/>
            <a:r>
              <a:rPr lang="en-US" altLang="en-US" dirty="0" smtClean="0"/>
              <a:t>Overall Cooperation – </a:t>
            </a:r>
            <a:r>
              <a:rPr lang="en-US" altLang="en-US" i="1" dirty="0" smtClean="0"/>
              <a:t>rate of cooperation</a:t>
            </a:r>
          </a:p>
          <a:p>
            <a:pPr lvl="1" eaLnBrk="1" hangingPunct="1"/>
            <a:r>
              <a:rPr lang="en-US" altLang="en-US" dirty="0" smtClean="0"/>
              <a:t>First Move – </a:t>
            </a:r>
            <a:r>
              <a:rPr lang="en-US" altLang="en-US" i="1" dirty="0" smtClean="0"/>
              <a:t>Coop or Defect in first interaction?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First Defection – </a:t>
            </a:r>
            <a:r>
              <a:rPr lang="en-US" altLang="en-US" i="1" dirty="0" smtClean="0"/>
              <a:t>Round of first defection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Conditional Choice</a:t>
            </a:r>
          </a:p>
          <a:p>
            <a:pPr lvl="2"/>
            <a:r>
              <a:rPr lang="en-US" altLang="en-US" dirty="0" smtClean="0"/>
              <a:t>1-back vs 2-back vs 3-back</a:t>
            </a:r>
          </a:p>
          <a:p>
            <a:pPr lvl="1" eaLnBrk="1" hangingPunct="1"/>
            <a:r>
              <a:rPr lang="en-US" altLang="en-US" dirty="0" smtClean="0"/>
              <a:t>Choice Deliberation-Time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40589" y="1380569"/>
            <a:ext cx="301214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C=Cooperate=0</a:t>
            </a:r>
          </a:p>
          <a:p>
            <a:r>
              <a:rPr lang="en-US" dirty="0" smtClean="0"/>
              <a:t>D=Defect=1</a:t>
            </a:r>
          </a:p>
          <a:p>
            <a:endParaRPr lang="en-US" dirty="0"/>
          </a:p>
          <a:p>
            <a:r>
              <a:rPr lang="en-US" dirty="0" smtClean="0"/>
              <a:t>SD=‘Sleep Deprived’</a:t>
            </a:r>
          </a:p>
          <a:p>
            <a:r>
              <a:rPr lang="en-US" dirty="0" smtClean="0"/>
              <a:t>SR=‘Sleep Rested’</a:t>
            </a:r>
          </a:p>
          <a:p>
            <a:endParaRPr lang="en-US" dirty="0"/>
          </a:p>
          <a:p>
            <a:r>
              <a:rPr lang="en-US" dirty="0" smtClean="0"/>
              <a:t>PRO=Prosocial task partner</a:t>
            </a:r>
          </a:p>
          <a:p>
            <a:r>
              <a:rPr lang="en-US" dirty="0" smtClean="0"/>
              <a:t>ANTI=Antisocial task partner</a:t>
            </a:r>
          </a:p>
          <a:p>
            <a:endParaRPr lang="en-US" dirty="0"/>
          </a:p>
          <a:p>
            <a:r>
              <a:rPr lang="en-US" dirty="0" smtClean="0"/>
              <a:t>‘Player’ = Participant</a:t>
            </a:r>
          </a:p>
          <a:p>
            <a:r>
              <a:rPr lang="en-US" dirty="0" smtClean="0"/>
              <a:t>‘Partner’ =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4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9260"/>
            <a:ext cx="10515600" cy="1325563"/>
          </a:xfrm>
        </p:spPr>
        <p:txBody>
          <a:bodyPr/>
          <a:lstStyle/>
          <a:p>
            <a:r>
              <a:rPr lang="en-US" dirty="0" smtClean="0"/>
              <a:t>Group Smoothed Choices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490" y="617220"/>
            <a:ext cx="115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2-round moving mean smoothing. Excluding Round 1.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965" y="2255043"/>
            <a:ext cx="6019800" cy="4514850"/>
            <a:chOff x="91965" y="2243613"/>
            <a:chExt cx="6019800" cy="45148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5" y="2243613"/>
              <a:ext cx="6019800" cy="45148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47460" y="3291362"/>
              <a:ext cx="19088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</a:t>
              </a:r>
              <a:r>
                <a:rPr lang="en-US" dirty="0" err="1" smtClean="0"/>
                <a:t>sig.diff</a:t>
              </a:r>
              <a:r>
                <a:rPr lang="en-US" dirty="0" smtClean="0"/>
                <a:t>. rounds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72200" y="2255044"/>
            <a:ext cx="6019800" cy="4514850"/>
            <a:chOff x="6172200" y="2243614"/>
            <a:chExt cx="6019800" cy="45148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243614"/>
              <a:ext cx="6019800" cy="451485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227695" y="3106696"/>
              <a:ext cx="19088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</a:t>
              </a:r>
              <a:r>
                <a:rPr lang="en-US" dirty="0" err="1" smtClean="0"/>
                <a:t>sig.diff</a:t>
              </a:r>
              <a:r>
                <a:rPr lang="en-US" dirty="0" smtClean="0"/>
                <a:t>. rounds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6067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9260"/>
            <a:ext cx="10515600" cy="1325563"/>
          </a:xfrm>
        </p:spPr>
        <p:txBody>
          <a:bodyPr/>
          <a:lstStyle/>
          <a:p>
            <a:r>
              <a:rPr lang="en-US" dirty="0" smtClean="0"/>
              <a:t>Group Smoothed Choices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" y="589122"/>
            <a:ext cx="115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-round moving mean smoothing. Excluding Round 1.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645920"/>
            <a:ext cx="6050280" cy="4537710"/>
            <a:chOff x="0" y="2320290"/>
            <a:chExt cx="6050280" cy="45377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20290"/>
              <a:ext cx="6050280" cy="453771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91490" y="4674631"/>
              <a:ext cx="8274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P=0.06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47460" y="3291362"/>
              <a:ext cx="19088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</a:t>
              </a:r>
              <a:r>
                <a:rPr lang="en-US" dirty="0" err="1" smtClean="0"/>
                <a:t>sig.diff</a:t>
              </a:r>
              <a:r>
                <a:rPr lang="en-US" dirty="0" smtClean="0"/>
                <a:t>. rounds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03730" y="1731406"/>
            <a:ext cx="6050280" cy="4537710"/>
            <a:chOff x="6246495" y="2320290"/>
            <a:chExt cx="6050280" cy="45377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495" y="2320290"/>
              <a:ext cx="6050280" cy="453771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437770" y="2922030"/>
              <a:ext cx="19088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</a:t>
              </a:r>
              <a:r>
                <a:rPr lang="en-US" dirty="0" err="1" smtClean="0"/>
                <a:t>sig.diff</a:t>
              </a:r>
              <a:r>
                <a:rPr lang="en-US" dirty="0" smtClean="0"/>
                <a:t>. rounds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70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04" y="121158"/>
            <a:ext cx="6353175" cy="49149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13" idx="2"/>
          </p:cNvCxnSpPr>
          <p:nvPr/>
        </p:nvCxnSpPr>
        <p:spPr>
          <a:xfrm>
            <a:off x="2514600" y="5760720"/>
            <a:ext cx="4178808" cy="8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39312" y="5366480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8776" y="5391388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Choice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9432" y="5354289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2744" y="5400008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056" y="5426178"/>
            <a:ext cx="128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Trial: (x16)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01824" y="5781532"/>
            <a:ext cx="6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0sec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23488" y="5769340"/>
            <a:ext cx="3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20184" y="5760196"/>
            <a:ext cx="60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52744" y="5748004"/>
            <a:ext cx="60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53600" y="735724"/>
            <a:ext cx="1870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Total Earned: $$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641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Cooperation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28" y="1638957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86" y="1638957"/>
            <a:ext cx="5334000" cy="4000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23450" y="235095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P= 0.1232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9188" y="216628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P= 0.5842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25158" y="5639457"/>
            <a:ext cx="32030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Excluding participants who only cooperate does not change significance</a:t>
            </a:r>
          </a:p>
          <a:p>
            <a:r>
              <a:rPr lang="en-US" dirty="0" smtClean="0"/>
              <a:t>PRO, p=0.1234; ANTI, p=0.5852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0675"/>
            <a:ext cx="10515600" cy="1325563"/>
          </a:xfrm>
        </p:spPr>
        <p:txBody>
          <a:bodyPr/>
          <a:lstStyle/>
          <a:p>
            <a:r>
              <a:rPr lang="en-US" dirty="0" smtClean="0"/>
              <a:t>First Round Choice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90" y="3226116"/>
            <a:ext cx="4842510" cy="3631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90" y="0"/>
            <a:ext cx="4678680" cy="3509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4700"/>
            <a:ext cx="4724400" cy="354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2220" y="457200"/>
            <a:ext cx="24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P=.99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5490" y="4004310"/>
            <a:ext cx="24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P=.99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25000" y="3864412"/>
            <a:ext cx="24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P=.99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310" y="736044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 and SD identical behavior at beginning of game. Also evident in choice-RTs.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9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214" y="292373"/>
            <a:ext cx="3379469" cy="31839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is first non-cooperative choice?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Round of First Defection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" y="0"/>
            <a:ext cx="4340647" cy="3255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30" y="42862"/>
            <a:ext cx="4522470" cy="3391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30" y="3466146"/>
            <a:ext cx="4522470" cy="3391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0419"/>
            <a:ext cx="4663440" cy="3497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4937" y="3908880"/>
            <a:ext cx="240002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*Always Cooperated</a:t>
            </a:r>
          </a:p>
          <a:p>
            <a:r>
              <a:rPr lang="en-US" dirty="0" smtClean="0"/>
              <a:t>(More constant-cooperators in SR vs SD)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7070" y="5162072"/>
            <a:ext cx="49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8500" y="97510"/>
            <a:ext cx="49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52790" y="5531404"/>
            <a:ext cx="49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22310" y="1017118"/>
            <a:ext cx="49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668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1559719"/>
            <a:ext cx="5334000" cy="400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9" y="1559719"/>
            <a:ext cx="53340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7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Raw Player Choice</a:t>
            </a:r>
            <a:br>
              <a:rPr lang="en-US" dirty="0" smtClean="0"/>
            </a:br>
            <a:r>
              <a:rPr lang="en-US" dirty="0" smtClean="0"/>
              <a:t>Defect=1</a:t>
            </a:r>
            <a:br>
              <a:rPr lang="en-US" dirty="0" smtClean="0"/>
            </a:br>
            <a:r>
              <a:rPr lang="en-US" dirty="0" smtClean="0"/>
              <a:t>Cooperate=0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4318" y="3210180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*0.04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81074" y="6018373"/>
            <a:ext cx="1037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Removing participants (n=3, PRO; n=2, ANTI) who purely cooperated does not change these p-values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491465" y="292458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0.17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045380" y="3025514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0.08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0290561" y="3579512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0.09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908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636365"/>
            <a:ext cx="5334000" cy="400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1636365"/>
            <a:ext cx="53340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175" y="-150318"/>
            <a:ext cx="11875917" cy="1961189"/>
          </a:xfrm>
        </p:spPr>
        <p:txBody>
          <a:bodyPr>
            <a:noAutofit/>
          </a:bodyPr>
          <a:lstStyle/>
          <a:p>
            <a:r>
              <a:rPr lang="en-US" sz="3200" dirty="0" smtClean="0"/>
              <a:t>Smoothed Choices </a:t>
            </a:r>
            <a:br>
              <a:rPr lang="en-US" sz="3200" dirty="0" smtClean="0"/>
            </a:br>
            <a:r>
              <a:rPr lang="en-US" sz="3200" dirty="0" smtClean="0"/>
              <a:t>Moving Mean (width = 4)</a:t>
            </a:r>
            <a:br>
              <a:rPr lang="en-US" sz="3200" dirty="0" smtClean="0"/>
            </a:br>
            <a:r>
              <a:rPr lang="en-US" sz="3200" dirty="0" smtClean="0"/>
              <a:t>Defect=1</a:t>
            </a:r>
            <a:br>
              <a:rPr lang="en-US" sz="3200" dirty="0" smtClean="0"/>
            </a:br>
            <a:r>
              <a:rPr lang="en-US" sz="3200" dirty="0" smtClean="0"/>
              <a:t>Cooperate=0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879347" y="3832092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*0.04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5292" y="3144316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0.08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52712" y="4016758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1074" y="6018373"/>
            <a:ext cx="1037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Removing participants (n=3, PRO; n=2, ANTI) who purely cooperated does not change these p-values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953" y="369873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0.13</a:t>
            </a:r>
          </a:p>
        </p:txBody>
      </p:sp>
    </p:spTree>
    <p:extLst>
      <p:ext uri="{BB962C8B-B14F-4D97-AF65-F5344CB8AC3E}">
        <p14:creationId xmlns:p14="http://schemas.microsoft.com/office/powerpoint/2010/main" val="395896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165" y="-369981"/>
            <a:ext cx="10515600" cy="1325563"/>
          </a:xfrm>
        </p:spPr>
        <p:txBody>
          <a:bodyPr/>
          <a:lstStyle/>
          <a:p>
            <a:r>
              <a:rPr lang="en-US" dirty="0" smtClean="0"/>
              <a:t>Conditional Choice Analyses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Player Choice affected by prior Partner Choices?</a:t>
            </a:r>
          </a:p>
          <a:p>
            <a:endParaRPr lang="en-US" dirty="0" smtClean="0"/>
          </a:p>
          <a:p>
            <a:r>
              <a:rPr lang="en-US" dirty="0" smtClean="0"/>
              <a:t>What is the temporal window of previous Partner choices used for subsequent Player choices? </a:t>
            </a:r>
          </a:p>
          <a:p>
            <a:pPr lvl="1"/>
            <a:r>
              <a:rPr lang="en-US" dirty="0" smtClean="0"/>
              <a:t>1-back vs 2-back vs 3-back</a:t>
            </a:r>
          </a:p>
          <a:p>
            <a:endParaRPr lang="en-US" dirty="0" smtClean="0"/>
          </a:p>
          <a:p>
            <a:r>
              <a:rPr lang="en-US" dirty="0" smtClean="0"/>
              <a:t>Is choice deliberation-time affected by prior Partner choice?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4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595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IPD Behavioral Results</vt:lpstr>
      <vt:lpstr>Review</vt:lpstr>
      <vt:lpstr>PowerPoint Presentation</vt:lpstr>
      <vt:lpstr>Cooperation Rate</vt:lpstr>
      <vt:lpstr>First Round Choice</vt:lpstr>
      <vt:lpstr>When is first non-cooperative choice?  Round of First Defection</vt:lpstr>
      <vt:lpstr>Raw Player Choice Defect=1 Cooperate=0 </vt:lpstr>
      <vt:lpstr>Smoothed Choices  Moving Mean (width = 4) Defect=1 Cooperate=0 </vt:lpstr>
      <vt:lpstr>Conditional Choice Analyses </vt:lpstr>
      <vt:lpstr>Is Player-Choice affected by prior Partner (1-back) Choice</vt:lpstr>
      <vt:lpstr>Is Player-Cooperation affected by prior Partner (2-back) Choice</vt:lpstr>
      <vt:lpstr>Is Player-Cooperation affected by prior Partner (3-back) Choice</vt:lpstr>
      <vt:lpstr>Comparing magnitude of SD-SR </vt:lpstr>
      <vt:lpstr>Comparing N-Back Conditional Cooperative Choice  Given 100% Prior Partner Cooperation SD vs SR P-values</vt:lpstr>
      <vt:lpstr>Choice Reaction Time (Deliberation) Analyses</vt:lpstr>
      <vt:lpstr>Choice Reaction Time (Deliberation) Analyses</vt:lpstr>
      <vt:lpstr>Player Deliberation time (RT) following partner Cooperation or Defection</vt:lpstr>
      <vt:lpstr>Round by round  Choice RT</vt:lpstr>
      <vt:lpstr>Questions / Further Analyses </vt:lpstr>
      <vt:lpstr>Group Smoothed Choices</vt:lpstr>
      <vt:lpstr>Group Smoothed Choices</vt:lpstr>
    </vt:vector>
  </TitlesOfParts>
  <Company>UC Berkeley Psychology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IPD Behavioral Results</dc:title>
  <dc:creator>Adam Krause</dc:creator>
  <cp:lastModifiedBy>Adam Krause </cp:lastModifiedBy>
  <cp:revision>41</cp:revision>
  <dcterms:created xsi:type="dcterms:W3CDTF">2018-07-23T21:21:58Z</dcterms:created>
  <dcterms:modified xsi:type="dcterms:W3CDTF">2018-09-25T00:00:18Z</dcterms:modified>
</cp:coreProperties>
</file>