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25" r:id="rId3"/>
    <p:sldId id="258" r:id="rId4"/>
    <p:sldId id="257" r:id="rId5"/>
    <p:sldId id="262" r:id="rId6"/>
    <p:sldId id="263" r:id="rId7"/>
    <p:sldId id="264" r:id="rId8"/>
    <p:sldId id="265" r:id="rId9"/>
    <p:sldId id="316" r:id="rId10"/>
    <p:sldId id="273" r:id="rId11"/>
    <p:sldId id="275" r:id="rId12"/>
    <p:sldId id="281" r:id="rId13"/>
    <p:sldId id="322" r:id="rId14"/>
    <p:sldId id="276" r:id="rId15"/>
    <p:sldId id="286" r:id="rId16"/>
    <p:sldId id="277" r:id="rId17"/>
    <p:sldId id="287" r:id="rId18"/>
    <p:sldId id="289" r:id="rId19"/>
    <p:sldId id="291" r:id="rId20"/>
    <p:sldId id="305" r:id="rId21"/>
    <p:sldId id="283" r:id="rId22"/>
    <p:sldId id="278" r:id="rId23"/>
    <p:sldId id="284" r:id="rId24"/>
    <p:sldId id="292" r:id="rId25"/>
    <p:sldId id="310" r:id="rId26"/>
    <p:sldId id="307" r:id="rId27"/>
    <p:sldId id="303" r:id="rId28"/>
    <p:sldId id="295" r:id="rId29"/>
    <p:sldId id="315" r:id="rId30"/>
    <p:sldId id="311" r:id="rId31"/>
    <p:sldId id="312" r:id="rId32"/>
    <p:sldId id="313" r:id="rId33"/>
    <p:sldId id="300" r:id="rId34"/>
    <p:sldId id="314" r:id="rId35"/>
    <p:sldId id="317" r:id="rId36"/>
    <p:sldId id="318" r:id="rId37"/>
    <p:sldId id="324" r:id="rId38"/>
    <p:sldId id="319" r:id="rId39"/>
    <p:sldId id="321" r:id="rId40"/>
    <p:sldId id="260" r:id="rId41"/>
    <p:sldId id="259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73" autoAdjust="0"/>
  </p:normalViewPr>
  <p:slideViewPr>
    <p:cSldViewPr snapToGrid="0" snapToObjects="1"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kailian:Documents:&#39033;&#30446;&#31649;&#29702;:hdd(15000&#36716;)&#21644;ssd&#24615;&#33021;&#23545;&#27604;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102181209249296"/>
          <c:y val="4.8598130841121502E-2"/>
        </c:manualLayout>
      </c:layout>
      <c:overlay val="0"/>
      <c:txPr>
        <a:bodyPr/>
        <a:lstStyle/>
        <a:p>
          <a:pPr>
            <a:defRPr sz="2000"/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Sheet1!$F$469</c:f>
              <c:strCache>
                <c:ptCount val="1"/>
                <c:pt idx="0">
                  <c:v>qps</c:v>
                </c:pt>
              </c:strCache>
            </c:strRef>
          </c:tx>
          <c:dLbls>
            <c:dLbl>
              <c:idx val="2"/>
              <c:layout>
                <c:manualLayout>
                  <c:x val="-8.2955301120131497E-17"/>
                  <c:y val="-5.60747663551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26244343891403E-3"/>
                  <c:y val="-0.149532710280373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7873303167420799E-3"/>
                  <c:y val="-0.15700934579439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Sheet1!$E$470:$E$474</c:f>
              <c:strCach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strCache>
            </c:strRef>
          </c:cat>
          <c:val>
            <c:numRef>
              <c:f>Sheet1!$F$470:$F$474</c:f>
              <c:numCache>
                <c:formatCode>General</c:formatCode>
                <c:ptCount val="5"/>
                <c:pt idx="0">
                  <c:v>316</c:v>
                </c:pt>
                <c:pt idx="1">
                  <c:v>1453</c:v>
                </c:pt>
                <c:pt idx="2">
                  <c:v>4141</c:v>
                </c:pt>
                <c:pt idx="3">
                  <c:v>7650</c:v>
                </c:pt>
                <c:pt idx="4">
                  <c:v>8163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55168"/>
        <c:axId val="89656704"/>
      </c:areaChart>
      <c:catAx>
        <c:axId val="89655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zh-CN"/>
          </a:p>
        </c:txPr>
        <c:crossAx val="89656704"/>
        <c:crosses val="autoZero"/>
        <c:auto val="1"/>
        <c:lblAlgn val="ctr"/>
        <c:lblOffset val="100"/>
        <c:noMultiLvlLbl val="0"/>
      </c:catAx>
      <c:valAx>
        <c:axId val="89656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zh-CN"/>
          </a:p>
        </c:txPr>
        <c:crossAx val="89655168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2000"/>
          </a:pPr>
          <a:endParaRPr lang="zh-CN"/>
        </a:p>
      </c:txPr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80CAD3-255B-C242-90C3-A6BC6DADB475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F61373-A0A3-574A-BEC5-E17613EBC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5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463A6-69E4-4BCA-904F-B1D95FD80BB0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5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2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3816-F045-0749-B6A1-081A6B152D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7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在设计上，我们只缓存可以转化为</a:t>
            </a:r>
            <a:r>
              <a:rPr lang="en-US" altLang="zh-CN" dirty="0" smtClean="0"/>
              <a:t>KV</a:t>
            </a:r>
            <a:r>
              <a:rPr lang="zh-CN" altLang="en-US" dirty="0" smtClean="0"/>
              <a:t>类型数据的查询结果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这部分查询占了总请求数量的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，可以分为两类，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3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1C0CEA-0014-A140-A2D2-6FBFCED892BA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002DDA-771F-6E47-8A68-0E6DF72D2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7B9A-25A8-B248-A844-E3FE1A438C60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CB03C-D46E-6541-BEB9-C08867961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246A7-98EA-C74E-89E8-5D25400FA7EF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1C21F-D874-4248-968A-007F4561B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21087-3AE4-44E3-B83E-AF1D3B79B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2" y="75621"/>
            <a:ext cx="8229600" cy="632114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He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570"/>
            <a:ext cx="8229600" cy="4530142"/>
          </a:xfrm>
        </p:spPr>
        <p:txBody>
          <a:bodyPr/>
          <a:lstStyle>
            <a:lvl1pPr>
              <a:defRPr>
                <a:solidFill>
                  <a:srgbClr val="FF4281"/>
                </a:solidFill>
                <a:latin typeface="Arial"/>
                <a:cs typeface="Hei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Hei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Hei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Hei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He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356350"/>
            <a:ext cx="2895600" cy="3651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36000" y="6486525"/>
            <a:ext cx="536575" cy="284163"/>
          </a:xfrm>
        </p:spPr>
        <p:txBody>
          <a:bodyPr/>
          <a:lstStyle>
            <a:lvl1pPr algn="l"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</a:t>
            </a:r>
            <a:fld id="{C62648CA-3979-3249-BF07-61B4AE6A1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8591">
            <a:off x="2353317" y="1648073"/>
            <a:ext cx="5090806" cy="1362075"/>
          </a:xfrm>
        </p:spPr>
        <p:txBody>
          <a:bodyPr>
            <a:normAutofit/>
          </a:bodyPr>
          <a:lstStyle>
            <a:lvl1pPr algn="l">
              <a:defRPr sz="3600" b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6707">
            <a:off x="3343313" y="3214880"/>
            <a:ext cx="4171796" cy="74219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00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7ACA1-749B-F043-9D0E-8CF25F34A4B5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59B0D-F730-6D44-8D90-2DADB1AB3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8E2F-9535-DD4C-97F7-564801F3AB36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46F-3E41-9F41-AF6B-22BD0507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B6ED-BE60-F143-9538-693C9E428D13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F189A-6DF2-E446-890F-B1EAFB2CB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8B8F9-F382-A945-8DB0-8EC2F0DFC715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CF84-475F-2D4D-9622-B4C1A2382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F30ED-1DCA-4A44-90BF-FABF146DA70D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D8B69-6BBD-4A41-AD75-BA231ED8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19CA-A77E-C542-9D3F-E769D7801A18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7AAF-EA33-6945-B5AE-6D8FC18EB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  <a:cs typeface="+mn-cs"/>
              </a:defRPr>
            </a:lvl1pPr>
          </a:lstStyle>
          <a:p>
            <a:pPr>
              <a:defRPr/>
            </a:pPr>
            <a:fld id="{1823AF2E-11D6-4440-A00A-FDCB235EDDA0}" type="datetimeFigureOut">
              <a:rPr lang="en-US"/>
              <a:pPr>
                <a:defRPr/>
              </a:pPr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ea typeface="黑体" charset="0"/>
                <a:cs typeface="黑体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  <a:cs typeface="+mn-cs"/>
              </a:defRPr>
            </a:lvl1pPr>
          </a:lstStyle>
          <a:p>
            <a:pPr>
              <a:defRPr/>
            </a:pPr>
            <a:fld id="{4EB73E47-2E27-B443-87A6-C2BD7D3E5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/>
          <a:ea typeface="黑体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/>
          <a:ea typeface="黑体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/>
          <a:ea typeface="黑体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/>
          <a:ea typeface="黑体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/>
          <a:ea typeface="黑体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/>
          <a:ea typeface="黑体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mper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530725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问题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解决方</a:t>
            </a:r>
            <a:r>
              <a:rPr lang="zh-CN" altLang="en-US" b="1" dirty="0" smtClean="0">
                <a:solidFill>
                  <a:srgbClr val="FF0000"/>
                </a:solidFill>
              </a:rPr>
              <a:t>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水平分表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CN" b="1" dirty="0" smtClean="0">
                <a:solidFill>
                  <a:srgbClr val="FF0000"/>
                </a:solidFill>
              </a:rPr>
              <a:t>cache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系统结构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下一步计划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)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" y="852488"/>
            <a:ext cx="7874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如何划分数据呢</a:t>
            </a:r>
            <a:r>
              <a:rPr lang="en-US" altLang="zh-CN" dirty="0" smtClean="0"/>
              <a:t>?</a:t>
            </a:r>
            <a:endParaRPr lang="en-US" altLang="zh-CN" sz="2800" dirty="0"/>
          </a:p>
          <a:p>
            <a:pPr lvl="1"/>
            <a:r>
              <a:rPr lang="zh-CN" altLang="en-US" sz="2600" dirty="0"/>
              <a:t>经常被一起请求的数据放入同一个</a:t>
            </a:r>
            <a:r>
              <a:rPr lang="en-US" altLang="zh-CN" sz="2600" dirty="0"/>
              <a:t>shard</a:t>
            </a:r>
          </a:p>
          <a:p>
            <a:pPr lvl="1"/>
            <a:r>
              <a:rPr lang="zh-CN" altLang="en-US" sz="2600" dirty="0"/>
              <a:t>读写负载均衡</a:t>
            </a:r>
            <a:endParaRPr lang="en-US" altLang="zh-CN" sz="2600" dirty="0"/>
          </a:p>
          <a:p>
            <a:pPr lvl="1"/>
            <a:r>
              <a:rPr lang="zh-CN" altLang="en-US" sz="2600" dirty="0"/>
              <a:t>扩展</a:t>
            </a:r>
            <a:r>
              <a:rPr lang="en-US" altLang="zh-CN" sz="2600" dirty="0"/>
              <a:t>(</a:t>
            </a:r>
            <a:r>
              <a:rPr lang="zh-CN" altLang="en-US" sz="2600" dirty="0"/>
              <a:t>二次</a:t>
            </a:r>
            <a:r>
              <a:rPr lang="en-US" altLang="zh-CN" sz="2600" dirty="0"/>
              <a:t>shard)</a:t>
            </a:r>
            <a:r>
              <a:rPr lang="zh-CN" altLang="en-US" sz="2600" dirty="0"/>
              <a:t>时数据迁移方便或者不需要迁移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r>
              <a:rPr lang="zh-CN" altLang="zh-CN" dirty="0" smtClean="0"/>
              <a:t>－</a:t>
            </a:r>
            <a:r>
              <a:rPr lang="zh-CN" altLang="en-US" dirty="0" smtClean="0"/>
              <a:t>二次</a:t>
            </a:r>
            <a:r>
              <a:rPr lang="en-US" altLang="zh-CN" dirty="0" err="1" smtClean="0"/>
              <a:t>sharding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860425"/>
            <a:ext cx="5283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sz="2800" dirty="0" smtClean="0">
                <a:solidFill>
                  <a:schemeClr val="tx1"/>
                </a:solidFill>
              </a:rPr>
              <a:t>选</a:t>
            </a:r>
            <a:r>
              <a:rPr lang="zh-CN" altLang="en-US" sz="2800" dirty="0">
                <a:solidFill>
                  <a:schemeClr val="tx1"/>
                </a:solidFill>
              </a:rPr>
              <a:t>取</a:t>
            </a:r>
            <a:r>
              <a:rPr lang="en-US" altLang="zh-CN" sz="2800" dirty="0">
                <a:solidFill>
                  <a:schemeClr val="tx1"/>
                </a:solidFill>
              </a:rPr>
              <a:t>partition key</a:t>
            </a:r>
            <a:r>
              <a:rPr lang="zh-CN" altLang="en-US" sz="2800" dirty="0" smtClean="0">
                <a:solidFill>
                  <a:schemeClr val="tx1"/>
                </a:solidFill>
              </a:rPr>
              <a:t>与分区函数</a:t>
            </a:r>
            <a:endParaRPr lang="en-US" altLang="zh-CN" dirty="0" smtClean="0"/>
          </a:p>
          <a:p>
            <a:pPr marL="674370" lvl="2"/>
            <a:r>
              <a:rPr lang="en-US" altLang="zh-CN" sz="2600" dirty="0"/>
              <a:t>partition key</a:t>
            </a:r>
            <a:r>
              <a:rPr lang="zh-CN" altLang="en-US" sz="2600" dirty="0"/>
              <a:t>－按照</a:t>
            </a:r>
            <a:r>
              <a:rPr lang="zh-CN" altLang="en-US" sz="2600" dirty="0" smtClean="0"/>
              <a:t>表的哪个列拆分</a:t>
            </a:r>
            <a:endParaRPr lang="en-US" altLang="zh-CN" sz="2600" dirty="0"/>
          </a:p>
          <a:p>
            <a:pPr marL="1131570" lvl="3"/>
            <a:r>
              <a:rPr lang="en-US" altLang="zh-CN" sz="2400" dirty="0"/>
              <a:t>unique</a:t>
            </a:r>
            <a:r>
              <a:rPr lang="zh-CN" altLang="en-US" sz="2400" dirty="0"/>
              <a:t>约束列</a:t>
            </a:r>
            <a:endParaRPr lang="en-US" altLang="zh-CN" sz="2400" dirty="0"/>
          </a:p>
          <a:p>
            <a:pPr marL="1131570" lvl="3"/>
            <a:r>
              <a:rPr lang="zh-CN" altLang="en-US" sz="2400" dirty="0"/>
              <a:t>非</a:t>
            </a:r>
            <a:r>
              <a:rPr lang="en-US" altLang="zh-CN" sz="2400" dirty="0"/>
              <a:t>unique</a:t>
            </a:r>
            <a:r>
              <a:rPr lang="zh-CN" altLang="en-US" sz="2400" dirty="0"/>
              <a:t>约束列</a:t>
            </a:r>
            <a:endParaRPr lang="en-US" altLang="zh-CN" sz="2400" dirty="0"/>
          </a:p>
          <a:p>
            <a:pPr marL="674370" lvl="2"/>
            <a:r>
              <a:rPr lang="zh-CN" altLang="en-US" sz="2600" dirty="0"/>
              <a:t>分区函数</a:t>
            </a:r>
            <a:endParaRPr lang="en-US" altLang="zh-CN" sz="2600" dirty="0"/>
          </a:p>
          <a:p>
            <a:pPr marL="1131570" lvl="3"/>
            <a:r>
              <a:rPr lang="zh-CN" altLang="en-US" sz="2400" dirty="0"/>
              <a:t>取模</a:t>
            </a:r>
            <a:endParaRPr lang="en-US" altLang="zh-CN" sz="2400" dirty="0"/>
          </a:p>
          <a:p>
            <a:pPr marL="1131570" lvl="3"/>
            <a:r>
              <a:rPr lang="zh-CN" altLang="en-US" sz="2400" dirty="0"/>
              <a:t>按号段</a:t>
            </a:r>
            <a:endParaRPr lang="en-US" altLang="zh-CN" sz="2400" dirty="0"/>
          </a:p>
          <a:p>
            <a:pPr marL="1131570" lvl="3"/>
            <a:r>
              <a:rPr lang="zh-CN" altLang="en-US" sz="2400" dirty="0"/>
              <a:t>动态切片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将分片信息存储到中心结点上</a:t>
            </a:r>
            <a:endParaRPr lang="zh-CN" altLang="en-US" sz="2400" dirty="0"/>
          </a:p>
          <a:p>
            <a:pPr marL="674370" lvl="2"/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sz="2800" dirty="0" smtClean="0"/>
              <a:t>动态</a:t>
            </a:r>
            <a:r>
              <a:rPr lang="zh-CN" altLang="en-US" sz="2800" dirty="0"/>
              <a:t>切片</a:t>
            </a:r>
            <a:r>
              <a:rPr lang="en-US" altLang="zh-CN" sz="2800" dirty="0"/>
              <a:t>– </a:t>
            </a:r>
            <a:r>
              <a:rPr lang="zh-CN" altLang="en-US" sz="2800" dirty="0"/>
              <a:t>中心结点</a:t>
            </a:r>
            <a:endParaRPr lang="en-US" altLang="zh-CN" sz="2800" dirty="0"/>
          </a:p>
          <a:p>
            <a:pPr lvl="1"/>
            <a:r>
              <a:rPr lang="zh-CN" altLang="en-US" sz="2600" dirty="0" smtClean="0"/>
              <a:t>优化－</a:t>
            </a:r>
            <a:r>
              <a:rPr lang="zh-CN" altLang="en-US" dirty="0" smtClean="0"/>
              <a:t>一组</a:t>
            </a:r>
            <a:r>
              <a:rPr lang="en-US" altLang="zh-CN" dirty="0"/>
              <a:t>id-&gt;</a:t>
            </a:r>
            <a:r>
              <a:rPr lang="en-US" altLang="zh-CN" dirty="0" err="1"/>
              <a:t>mysql</a:t>
            </a:r>
            <a:r>
              <a:rPr lang="zh-CN" altLang="en-US" dirty="0"/>
              <a:t>位置，减少中心数据的大小，可以放到中间层的内存中</a:t>
            </a: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79688"/>
            <a:ext cx="8216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>
                <a:solidFill>
                  <a:schemeClr val="tx1"/>
                </a:solidFill>
              </a:rPr>
              <a:t>确定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sz="2800" dirty="0" smtClean="0"/>
              <a:t>hard</a:t>
            </a:r>
            <a:r>
              <a:rPr lang="zh-CN" altLang="en-US" sz="2800" dirty="0" smtClean="0"/>
              <a:t>粒度</a:t>
            </a:r>
            <a:endParaRPr lang="en-US" altLang="zh-CN" dirty="0" smtClean="0"/>
          </a:p>
          <a:p>
            <a:pPr marL="674370" lvl="2"/>
            <a:r>
              <a:rPr lang="zh-CN" altLang="en-US" sz="2600" dirty="0" smtClean="0"/>
              <a:t>单台机器适合</a:t>
            </a:r>
            <a:r>
              <a:rPr lang="zh-CN" altLang="en-US" sz="2600" dirty="0"/>
              <a:t>放</a:t>
            </a:r>
            <a:r>
              <a:rPr lang="zh-CN" altLang="en-US" sz="2600" dirty="0" smtClean="0"/>
              <a:t>多大的数据</a:t>
            </a:r>
            <a:endParaRPr lang="en-US" altLang="zh-CN" sz="2600" dirty="0" smtClean="0"/>
          </a:p>
          <a:p>
            <a:pPr marL="674370" lvl="2"/>
            <a:r>
              <a:rPr lang="zh-CN" altLang="en-US" sz="2600" dirty="0" smtClean="0"/>
              <a:t>单个</a:t>
            </a:r>
            <a:r>
              <a:rPr lang="en-US" altLang="zh-CN" sz="2600" dirty="0" smtClean="0"/>
              <a:t>shard</a:t>
            </a:r>
            <a:r>
              <a:rPr lang="zh-CN" altLang="en-US" sz="2600" dirty="0" smtClean="0"/>
              <a:t>保持</a:t>
            </a:r>
            <a:r>
              <a:rPr lang="zh-CN" altLang="en-US" sz="2600" dirty="0"/>
              <a:t>多大性能能达</a:t>
            </a:r>
            <a:r>
              <a:rPr lang="zh-CN" altLang="en-US" sz="2600" dirty="0" smtClean="0"/>
              <a:t>到最佳</a:t>
            </a:r>
            <a:endParaRPr lang="en-US" altLang="zh-CN" sz="2600" dirty="0" smtClean="0"/>
          </a:p>
          <a:p>
            <a:pPr marL="674370" lvl="2"/>
            <a:r>
              <a:rPr lang="en-US" altLang="zh-CN" sz="2600" dirty="0">
                <a:solidFill>
                  <a:srgbClr val="000000"/>
                </a:solidFill>
              </a:rPr>
              <a:t>s</a:t>
            </a:r>
            <a:r>
              <a:rPr lang="en-US" altLang="zh-CN" sz="2600" dirty="0" smtClean="0">
                <a:solidFill>
                  <a:srgbClr val="000000"/>
                </a:solidFill>
              </a:rPr>
              <a:t>hard</a:t>
            </a:r>
            <a:r>
              <a:rPr lang="zh-CN" altLang="en-US" sz="2600" dirty="0" smtClean="0">
                <a:solidFill>
                  <a:srgbClr val="000000"/>
                </a:solidFill>
              </a:rPr>
              <a:t>的表示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marL="1131570" lvl="3"/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个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mysqld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个库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个</a:t>
            </a:r>
            <a:r>
              <a:rPr lang="en-US" altLang="zh-CN" sz="2400" dirty="0" smtClean="0">
                <a:solidFill>
                  <a:srgbClr val="000000"/>
                </a:solidFill>
              </a:rPr>
              <a:t>shard</a:t>
            </a:r>
            <a:r>
              <a:rPr lang="zh-CN" altLang="en-US" sz="2400" dirty="0" smtClean="0">
                <a:solidFill>
                  <a:srgbClr val="000000"/>
                </a:solidFill>
              </a:rPr>
              <a:t>，方便数据的迁移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水平分表</a:t>
            </a:r>
            <a:r>
              <a:rPr lang="zh-CN" altLang="en-US" dirty="0" smtClean="0"/>
              <a:t>－</a:t>
            </a:r>
            <a:r>
              <a:rPr lang="zh-CN" altLang="en-US" dirty="0"/>
              <a:t>拆分</a:t>
            </a:r>
            <a:r>
              <a:rPr lang="en-US" altLang="zh-CN" dirty="0"/>
              <a:t>twitter</a:t>
            </a:r>
            <a:r>
              <a:rPr lang="zh-CN" altLang="en-US" dirty="0"/>
              <a:t>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endParaRPr lang="en-US" altLang="zh-CN" sz="2800" dirty="0" smtClean="0">
              <a:solidFill>
                <a:schemeClr val="tx1"/>
              </a:solidFill>
            </a:endParaRPr>
          </a:p>
          <a:p>
            <a:pPr marL="274320" lvl="1"/>
            <a:endParaRPr lang="en-US" altLang="zh-CN" dirty="0">
              <a:solidFill>
                <a:schemeClr val="tx1"/>
              </a:solidFill>
            </a:endParaRPr>
          </a:p>
          <a:p>
            <a:pPr marL="274320" lvl="1"/>
            <a:r>
              <a:rPr lang="zh-CN" altLang="en-US" sz="2800" dirty="0" smtClean="0">
                <a:solidFill>
                  <a:schemeClr val="tx1"/>
                </a:solidFill>
              </a:rPr>
              <a:t>选</a:t>
            </a:r>
            <a:r>
              <a:rPr lang="zh-CN" altLang="en-US" sz="2800" dirty="0">
                <a:solidFill>
                  <a:schemeClr val="tx1"/>
                </a:solidFill>
              </a:rPr>
              <a:t>取</a:t>
            </a:r>
            <a:r>
              <a:rPr lang="en-US" altLang="zh-CN" sz="2800" dirty="0">
                <a:solidFill>
                  <a:schemeClr val="tx1"/>
                </a:solidFill>
              </a:rPr>
              <a:t>partition key</a:t>
            </a:r>
            <a:r>
              <a:rPr lang="zh-CN" altLang="en-US" sz="2800" dirty="0" smtClean="0">
                <a:solidFill>
                  <a:schemeClr val="tx1"/>
                </a:solidFill>
              </a:rPr>
              <a:t>与分区函数</a:t>
            </a:r>
            <a:endParaRPr lang="en-US" altLang="zh-CN" dirty="0" smtClean="0"/>
          </a:p>
          <a:p>
            <a:pPr marL="674370" lvl="2"/>
            <a:r>
              <a:rPr lang="en-US" altLang="zh-CN" sz="2600" dirty="0"/>
              <a:t>s</a:t>
            </a:r>
            <a:r>
              <a:rPr lang="en-US" altLang="zh-CN" sz="2600" dirty="0" smtClean="0"/>
              <a:t>elect content from A where </a:t>
            </a:r>
            <a:r>
              <a:rPr lang="en-US" altLang="zh-CN" sz="2600" dirty="0" err="1" smtClean="0"/>
              <a:t>user_id</a:t>
            </a:r>
            <a:r>
              <a:rPr lang="en-US" altLang="zh-CN" sz="2600" dirty="0" smtClean="0"/>
              <a:t> = xxx</a:t>
            </a:r>
          </a:p>
          <a:p>
            <a:pPr marL="674370" lvl="2"/>
            <a:r>
              <a:rPr lang="en-US" altLang="zh-CN" sz="2600" dirty="0"/>
              <a:t>s</a:t>
            </a:r>
            <a:r>
              <a:rPr lang="en-US" altLang="zh-CN" sz="2600" dirty="0" smtClean="0"/>
              <a:t>elect content from A where id in (xxx,…)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46596"/>
              </p:ext>
            </p:extLst>
          </p:nvPr>
        </p:nvGraphicFramePr>
        <p:xfrm>
          <a:off x="798917" y="1222375"/>
          <a:ext cx="73950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018"/>
                <a:gridCol w="1479018"/>
                <a:gridCol w="1479018"/>
                <a:gridCol w="1479018"/>
                <a:gridCol w="1479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Twitter</a:t>
                      </a:r>
                      <a:r>
                        <a:rPr lang="zh-CN" altLang="en-US" sz="2400" dirty="0" smtClean="0"/>
                        <a:t>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contnent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datetime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索引列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3173" y="4399119"/>
            <a:ext cx="5461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d  +  </a:t>
            </a:r>
            <a:r>
              <a:rPr lang="zh-CN" altLang="en-US" sz="3200" dirty="0" smtClean="0"/>
              <a:t>按号段</a:t>
            </a:r>
            <a:r>
              <a:rPr lang="en-US" altLang="zh-CN" sz="3200" dirty="0" smtClean="0"/>
              <a:t>, </a:t>
            </a:r>
          </a:p>
          <a:p>
            <a:r>
              <a:rPr lang="zh-CN" altLang="en-US" sz="3200" dirty="0" smtClean="0"/>
              <a:t>扩展方便，不需要做数据迁移</a:t>
            </a:r>
            <a:endParaRPr lang="en-US" altLang="zh-CN" sz="3200" dirty="0" smtClean="0"/>
          </a:p>
          <a:p>
            <a:r>
              <a:rPr lang="zh-CN" altLang="en-US" sz="3200" dirty="0" smtClean="0"/>
              <a:t>需要解决负载均衡问题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2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水平分表</a:t>
            </a:r>
            <a:r>
              <a:rPr lang="zh-CN" altLang="en-US" dirty="0" smtClean="0"/>
              <a:t>－拆分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读负载不均衡</a:t>
            </a:r>
            <a:endParaRPr lang="en-US" altLang="zh-CN" dirty="0"/>
          </a:p>
          <a:p>
            <a:pPr lvl="1"/>
            <a:r>
              <a:rPr lang="zh-CN" altLang="en-US" sz="2600" dirty="0"/>
              <a:t>热的</a:t>
            </a:r>
            <a:r>
              <a:rPr lang="en-US" altLang="zh-CN" sz="2600" dirty="0"/>
              <a:t>shard</a:t>
            </a:r>
            <a:r>
              <a:rPr lang="zh-CN" altLang="en-US" sz="2600" dirty="0"/>
              <a:t>分配更多的从库</a:t>
            </a:r>
            <a:endParaRPr lang="en-US" altLang="zh-CN" sz="2600" dirty="0"/>
          </a:p>
          <a:p>
            <a:pPr lvl="1"/>
            <a:r>
              <a:rPr lang="zh-CN" altLang="en-US" sz="2600" dirty="0"/>
              <a:t>增加内存</a:t>
            </a:r>
            <a:r>
              <a:rPr lang="en-US" altLang="zh-CN" sz="2600" dirty="0"/>
              <a:t>cache</a:t>
            </a:r>
          </a:p>
          <a:p>
            <a:pPr marL="274320" lvl="1"/>
            <a:r>
              <a:rPr lang="zh-CN" altLang="en-US" dirty="0" smtClean="0"/>
              <a:t>写负载不均衡</a:t>
            </a:r>
            <a:endParaRPr lang="en-US" altLang="zh-CN" dirty="0"/>
          </a:p>
          <a:p>
            <a:pPr lvl="1"/>
            <a:r>
              <a:rPr lang="zh-CN" altLang="en-US" sz="2600" dirty="0"/>
              <a:t>多</a:t>
            </a:r>
            <a:r>
              <a:rPr lang="en-US" altLang="zh-CN" sz="2600" dirty="0"/>
              <a:t>IDC</a:t>
            </a:r>
            <a:r>
              <a:rPr lang="zh-CN" altLang="en-US" sz="2600" dirty="0"/>
              <a:t>－多个写点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水平分表</a:t>
            </a:r>
            <a:r>
              <a:rPr lang="zh-CN" altLang="en-US" dirty="0" smtClean="0"/>
              <a:t>－拆分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单台机器放多少数据</a:t>
            </a:r>
            <a:endParaRPr lang="en-US" altLang="zh-CN" dirty="0" smtClean="0"/>
          </a:p>
          <a:p>
            <a:pPr marL="274320" lvl="1"/>
            <a:endParaRPr lang="en-US" altLang="zh-CN" sz="3200" dirty="0"/>
          </a:p>
          <a:p>
            <a:pPr marL="274320" lvl="1"/>
            <a:endParaRPr lang="en-US" altLang="zh-CN" sz="3200" dirty="0" smtClean="0"/>
          </a:p>
          <a:p>
            <a:pPr marL="274320" lvl="1"/>
            <a:endParaRPr lang="en-US" altLang="zh-CN" sz="3200" dirty="0"/>
          </a:p>
          <a:p>
            <a:pPr marL="274320" lvl="1"/>
            <a:endParaRPr lang="en-US" altLang="zh-CN" sz="3200" dirty="0" smtClean="0"/>
          </a:p>
          <a:p>
            <a:pPr marL="274320" lvl="1"/>
            <a:endParaRPr lang="en-US" altLang="zh-CN" sz="3200" dirty="0"/>
          </a:p>
          <a:p>
            <a:pPr marL="274320" lvl="1"/>
            <a:endParaRPr lang="en-US" altLang="zh-CN" sz="3200" dirty="0" smtClean="0"/>
          </a:p>
          <a:p>
            <a:pPr marL="445770" lvl="2" indent="0">
              <a:buNone/>
            </a:pPr>
            <a:r>
              <a:rPr lang="en-US" altLang="zh-CN" dirty="0" smtClean="0"/>
              <a:t>														</a:t>
            </a:r>
            <a:r>
              <a:rPr lang="zh-CN" altLang="en-US" dirty="0" smtClean="0"/>
              <a:t>内存数据比</a:t>
            </a:r>
            <a:endParaRPr lang="en-US" altLang="zh-CN" dirty="0"/>
          </a:p>
          <a:p>
            <a:pPr marL="274320" lvl="1"/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870485"/>
              </p:ext>
            </p:extLst>
          </p:nvPr>
        </p:nvGraphicFramePr>
        <p:xfrm>
          <a:off x="827939" y="1898444"/>
          <a:ext cx="6997700" cy="3815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77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188" y="1933575"/>
            <a:ext cx="7542212" cy="38957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高性能数据库应用之“美丽说”技术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专场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>
              <a:defRPr/>
            </a:pP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>
              <a:defRPr/>
            </a:pP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hlinkClick r:id=""/>
            </a:endParaRPr>
          </a:p>
          <a:p>
            <a:pP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"/>
              </a:rPr>
              <a:t>www.LAMPER.cn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://weibo.com/lampercn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233838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水平分表</a:t>
            </a:r>
            <a:r>
              <a:rPr lang="zh-CN" altLang="en-US" dirty="0" smtClean="0"/>
              <a:t>－拆分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表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en-US" altLang="zh-CN" sz="2800" dirty="0" smtClean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shard</a:t>
            </a:r>
            <a:r>
              <a:rPr lang="zh-CN" altLang="en-US" sz="2800" dirty="0"/>
              <a:t>适合放多少行数据</a:t>
            </a:r>
            <a:endParaRPr lang="en-US" altLang="zh-CN" sz="2800" dirty="0"/>
          </a:p>
          <a:p>
            <a:pPr lvl="1"/>
            <a:r>
              <a:rPr lang="zh-CN" altLang="en-US" sz="2400" dirty="0"/>
              <a:t>从测试结果可以看出，在热点数据能全部放入内存的情况下</a:t>
            </a:r>
            <a:r>
              <a:rPr lang="en-US" altLang="zh-CN" sz="2400" dirty="0"/>
              <a:t>,</a:t>
            </a:r>
            <a:r>
              <a:rPr lang="zh-CN" altLang="en-US" sz="2400" dirty="0"/>
              <a:t>表</a:t>
            </a:r>
            <a:r>
              <a:rPr lang="en-US" altLang="zh-CN" sz="2400" dirty="0"/>
              <a:t>size</a:t>
            </a:r>
            <a:r>
              <a:rPr lang="zh-CN" altLang="en-US" sz="2400" dirty="0"/>
              <a:t>大小对平均查询时间影响不大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8" y="2561772"/>
            <a:ext cx="6643914" cy="40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r>
              <a:rPr lang="zh-CN" altLang="zh-CN" dirty="0"/>
              <a:t>－</a:t>
            </a:r>
            <a:r>
              <a:rPr lang="zh-CN" altLang="en-US" dirty="0" smtClean="0"/>
              <a:t>数据如何访问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sz="2800" dirty="0" smtClean="0"/>
              <a:t>数据如何访问</a:t>
            </a:r>
            <a:endParaRPr lang="en-US" altLang="zh-CN" sz="2800" dirty="0" smtClean="0"/>
          </a:p>
          <a:p>
            <a:pPr marL="674370" lvl="2"/>
            <a:r>
              <a:rPr lang="en-US" altLang="zh-CN" sz="2600" dirty="0"/>
              <a:t>s</a:t>
            </a:r>
            <a:r>
              <a:rPr lang="en-US" altLang="zh-CN" sz="2600" dirty="0" smtClean="0"/>
              <a:t>elect * from twitter where id in (xxx,…) 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2142671"/>
            <a:ext cx="6413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r>
              <a:rPr lang="zh-CN" altLang="zh-CN" dirty="0"/>
              <a:t>－</a:t>
            </a:r>
            <a:r>
              <a:rPr lang="zh-CN" altLang="en-US" dirty="0" smtClean="0"/>
              <a:t>数据如何访问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sz="2800" dirty="0" smtClean="0"/>
              <a:t>数据如何访问</a:t>
            </a:r>
            <a:r>
              <a:rPr lang="zh-CN" altLang="zh-CN" sz="2800" dirty="0" smtClean="0"/>
              <a:t>－</a:t>
            </a:r>
            <a:r>
              <a:rPr lang="zh-CN" altLang="en-US" sz="2800" dirty="0" smtClean="0"/>
              <a:t>中间件支持</a:t>
            </a:r>
            <a:endParaRPr lang="en-US" altLang="zh-CN" sz="2800" dirty="0" smtClean="0"/>
          </a:p>
          <a:p>
            <a:pPr marL="674370" lvl="2"/>
            <a:r>
              <a:rPr lang="zh-CN" altLang="en-US" sz="2600" dirty="0" smtClean="0"/>
              <a:t>屏蔽分表细节</a:t>
            </a:r>
            <a:endParaRPr lang="en-US" altLang="zh-CN" sz="2600" dirty="0" smtClean="0"/>
          </a:p>
          <a:p>
            <a:pPr marL="674370" lvl="2"/>
            <a:r>
              <a:rPr lang="zh-CN" altLang="en-US" sz="2600" dirty="0" smtClean="0"/>
              <a:t>提供</a:t>
            </a:r>
            <a:r>
              <a:rPr lang="en-US" altLang="zh-CN" sz="2600" dirty="0" err="1" smtClean="0"/>
              <a:t>sql</a:t>
            </a:r>
            <a:r>
              <a:rPr lang="zh-CN" altLang="en-US" sz="2600" dirty="0" smtClean="0"/>
              <a:t>访问接口</a:t>
            </a:r>
            <a:endParaRPr lang="en-US" altLang="zh-CN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"/>
            <a:ext cx="62357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水平分表</a:t>
            </a:r>
            <a:r>
              <a:rPr lang="zh-CN" altLang="zh-CN" dirty="0" smtClean="0"/>
              <a:t>－</a:t>
            </a:r>
            <a:r>
              <a:rPr kumimoji="0" lang="zh-CN" altLang="en-US" dirty="0" smtClean="0">
                <a:latin typeface="Arial" charset="0"/>
                <a:cs typeface="Arial" charset="0"/>
              </a:rPr>
              <a:t>问题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中间件增加了开销</a:t>
            </a:r>
            <a:endParaRPr lang="en-US" altLang="zh-CN" dirty="0" smtClean="0"/>
          </a:p>
          <a:p>
            <a:pPr marL="674370" lvl="2"/>
            <a:r>
              <a:rPr kumimoji="0" lang="en-US" sz="2600" dirty="0">
                <a:ea typeface="+mn-ea"/>
              </a:rPr>
              <a:t>s</a:t>
            </a:r>
            <a:r>
              <a:rPr kumimoji="0" lang="en-US" sz="2600" dirty="0" smtClean="0">
                <a:ea typeface="+mn-ea"/>
              </a:rPr>
              <a:t>elect content from twitter where id in (xxx,…)</a:t>
            </a:r>
            <a:endParaRPr kumimoji="0" lang="en-US" sz="2600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3" y="2203128"/>
            <a:ext cx="7497277" cy="46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－数据访问</a:t>
            </a:r>
            <a:r>
              <a:rPr lang="zh-CN" altLang="en-US" dirty="0"/>
              <a:t>特点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数据访问特点</a:t>
            </a:r>
            <a:endParaRPr lang="en-US" altLang="zh-CN" dirty="0" smtClean="0"/>
          </a:p>
          <a:p>
            <a:pPr marL="674370" lvl="2"/>
            <a:r>
              <a:rPr lang="en-US" altLang="zh-CN" sz="2600" dirty="0" smtClean="0"/>
              <a:t>id </a:t>
            </a:r>
            <a:r>
              <a:rPr lang="en-US" altLang="zh-CN" sz="2600" dirty="0"/>
              <a:t>in (xxx,…</a:t>
            </a:r>
            <a:r>
              <a:rPr lang="en-US" altLang="zh-CN" sz="2600" dirty="0" smtClean="0"/>
              <a:t>)</a:t>
            </a:r>
          </a:p>
          <a:p>
            <a:pPr marL="674370" lvl="2"/>
            <a:r>
              <a:rPr lang="en-US" altLang="zh-CN" sz="2600" dirty="0" err="1" smtClean="0"/>
              <a:t>user_id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= </a:t>
            </a:r>
            <a:r>
              <a:rPr lang="en-US" altLang="zh-CN" sz="2600" dirty="0" smtClean="0"/>
              <a:t>xxx</a:t>
            </a:r>
          </a:p>
          <a:p>
            <a:pPr marL="674370" lvl="2"/>
            <a:r>
              <a:rPr lang="zh-CN" altLang="en-US" sz="2600" dirty="0" smtClean="0"/>
              <a:t>方便的转化为</a:t>
            </a:r>
            <a:r>
              <a:rPr lang="en-US" altLang="zh-CN" sz="2600" dirty="0"/>
              <a:t>KV</a:t>
            </a:r>
            <a:r>
              <a:rPr lang="zh-CN" altLang="en-US" sz="2600" dirty="0" smtClean="0"/>
              <a:t>查询</a:t>
            </a:r>
            <a:endParaRPr lang="en-US" altLang="zh-CN" sz="2600" dirty="0" smtClean="0"/>
          </a:p>
          <a:p>
            <a:pPr marL="674370" lvl="2"/>
            <a:r>
              <a:rPr lang="zh-CN" altLang="en-US" sz="2600" dirty="0" smtClean="0"/>
              <a:t>数据存在热点</a:t>
            </a:r>
            <a:r>
              <a:rPr lang="zh-CN" altLang="en-US" sz="2600" dirty="0"/>
              <a:t>－活跃用户，最新，最热</a:t>
            </a:r>
            <a:r>
              <a:rPr lang="en-US" altLang="zh-CN" sz="2600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>
                <a:latin typeface="Arial" charset="0"/>
                <a:cs typeface="Arial" charset="0"/>
              </a:rPr>
              <a:t>引入</a:t>
            </a:r>
            <a:r>
              <a:rPr kumimoji="0" lang="en-US" altLang="zh-CN" dirty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内存数据库相比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marL="274320" lvl="1"/>
            <a:r>
              <a:rPr lang="en-US" altLang="zh-CN" dirty="0" err="1" smtClean="0"/>
              <a:t>memcache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en-US" altLang="zh-CN" dirty="0"/>
          </a:p>
          <a:p>
            <a:pPr marL="622300" lvl="2" indent="-342900">
              <a:buFont typeface="Arial"/>
              <a:buChar char="•"/>
            </a:pPr>
            <a:r>
              <a:rPr lang="en-US" altLang="zh-CN" sz="2600" dirty="0" err="1" smtClean="0"/>
              <a:t>memcache</a:t>
            </a:r>
            <a:endParaRPr lang="en-US" altLang="zh-CN" sz="2600" dirty="0"/>
          </a:p>
          <a:p>
            <a:pPr marL="909637" lvl="3" indent="-342900">
              <a:buFont typeface="Arial"/>
              <a:buChar char="•"/>
            </a:pPr>
            <a:r>
              <a:rPr lang="en-US" altLang="zh-CN" sz="2400" dirty="0"/>
              <a:t>v</a:t>
            </a:r>
            <a:r>
              <a:rPr lang="en-US" altLang="zh-CN" sz="2400" dirty="0" smtClean="0"/>
              <a:t>alue</a:t>
            </a:r>
            <a:r>
              <a:rPr lang="zh-CN" altLang="en-US" sz="2400" dirty="0" smtClean="0"/>
              <a:t>只能是二进制数据</a:t>
            </a:r>
            <a:endParaRPr lang="en-US" altLang="zh-CN" sz="2400" dirty="0" smtClean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 smtClean="0"/>
              <a:t>成熟稳定</a:t>
            </a:r>
            <a:endParaRPr lang="en-US" altLang="zh-CN" sz="2400" dirty="0" smtClean="0"/>
          </a:p>
          <a:p>
            <a:pPr marL="622300" lvl="2" indent="-342900">
              <a:buFont typeface="Arial"/>
              <a:buChar char="•"/>
            </a:pPr>
            <a:r>
              <a:rPr lang="en-US" altLang="zh-CN" sz="2600" dirty="0" err="1"/>
              <a:t>r</a:t>
            </a:r>
            <a:r>
              <a:rPr lang="en-US" altLang="zh-CN" sz="2600" dirty="0" err="1" smtClean="0"/>
              <a:t>edis</a:t>
            </a:r>
            <a:endParaRPr lang="en-US" altLang="zh-CN" sz="2600" dirty="0"/>
          </a:p>
          <a:p>
            <a:pPr marL="909637" lvl="3" indent="-342900">
              <a:buFont typeface="Arial"/>
              <a:buChar char="•"/>
            </a:pPr>
            <a:r>
              <a:rPr lang="en-US" altLang="zh-CN" sz="2400" dirty="0"/>
              <a:t>v</a:t>
            </a:r>
            <a:r>
              <a:rPr lang="en-US" altLang="zh-CN" sz="2400" dirty="0" smtClean="0"/>
              <a:t>alue</a:t>
            </a:r>
            <a:r>
              <a:rPr lang="zh-CN" altLang="en-US" sz="2400" dirty="0" smtClean="0"/>
              <a:t>支持丰</a:t>
            </a:r>
            <a:r>
              <a:rPr lang="zh-CN" altLang="en-US" sz="2400" dirty="0"/>
              <a:t>富的数据类型，</a:t>
            </a:r>
            <a:r>
              <a:rPr lang="en-US" altLang="zh-CN" sz="2400" dirty="0"/>
              <a:t>string, set, list, </a:t>
            </a:r>
            <a:r>
              <a:rPr lang="en-US" altLang="zh-CN" sz="2400" dirty="0" err="1"/>
              <a:t>hashtable</a:t>
            </a:r>
            <a:r>
              <a:rPr lang="zh-CN" altLang="en-US" sz="2400" dirty="0"/>
              <a:t>等</a:t>
            </a:r>
            <a:r>
              <a:rPr lang="zh-CN" altLang="zh-CN" sz="2400" dirty="0"/>
              <a:t>，</a:t>
            </a:r>
            <a:r>
              <a:rPr lang="zh-CN" altLang="en-US" sz="2400" dirty="0"/>
              <a:t>支持范围查询，排序，局部</a:t>
            </a:r>
            <a:r>
              <a:rPr lang="zh-CN" altLang="en-US" sz="2400" dirty="0" smtClean="0"/>
              <a:t>更新</a:t>
            </a:r>
            <a:endParaRPr lang="en-US" altLang="zh-CN" sz="2400" dirty="0" smtClean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 smtClean="0"/>
              <a:t>持久化，主从同步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引入</a:t>
            </a:r>
            <a:r>
              <a:rPr kumimoji="0" lang="en-US" altLang="zh-CN" dirty="0" smtClean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缓存</a:t>
            </a:r>
            <a:r>
              <a:rPr lang="en-US" altLang="zh-CN" dirty="0" smtClean="0"/>
              <a:t>KV</a:t>
            </a:r>
            <a:r>
              <a:rPr lang="zh-CN" altLang="en-US" dirty="0" smtClean="0"/>
              <a:t>类型的查询结果</a:t>
            </a:r>
            <a:endParaRPr lang="en-US" altLang="zh-CN" dirty="0"/>
          </a:p>
          <a:p>
            <a:pPr marL="674370" lvl="2"/>
            <a:r>
              <a:rPr lang="zh-CN" altLang="en-US" sz="2600" dirty="0" smtClean="0"/>
              <a:t>分两种类型</a:t>
            </a:r>
            <a:endParaRPr lang="en-US" altLang="zh-CN" sz="2600" dirty="0"/>
          </a:p>
          <a:p>
            <a:pPr marL="1229677" lvl="4" indent="-342900">
              <a:buFont typeface="Arial"/>
              <a:buChar char="•"/>
            </a:pPr>
            <a:r>
              <a:rPr lang="en-US" altLang="zh-CN" sz="2400" dirty="0" err="1" smtClean="0"/>
              <a:t>UniqRow</a:t>
            </a:r>
            <a:r>
              <a:rPr lang="zh-CN" altLang="en-US" sz="2400" dirty="0" smtClean="0"/>
              <a:t>类型－</a:t>
            </a:r>
            <a:r>
              <a:rPr lang="en-US" altLang="zh-CN" sz="2400" dirty="0" smtClean="0"/>
              <a:t>string</a:t>
            </a:r>
          </a:p>
          <a:p>
            <a:pPr marL="1229677" lvl="4" indent="-342900">
              <a:buFont typeface="Arial"/>
              <a:buChar char="•"/>
            </a:pPr>
            <a:r>
              <a:rPr lang="en-US" altLang="zh-CN" sz="2400" dirty="0"/>
              <a:t>twitter:id:1 </a:t>
            </a:r>
            <a:r>
              <a:rPr lang="en-US" altLang="zh-CN" sz="2400" dirty="0">
                <a:sym typeface="Wingdings"/>
              </a:rPr>
              <a:t> serialized row</a:t>
            </a:r>
            <a:endParaRPr lang="en-US" altLang="zh-CN" sz="2400" dirty="0"/>
          </a:p>
          <a:p>
            <a:pPr marL="1229677" lvl="4" indent="-342900">
              <a:buFont typeface="Arial"/>
              <a:buChar char="•"/>
            </a:pPr>
            <a:r>
              <a:rPr lang="en-US" altLang="zh-CN" sz="2400" dirty="0" err="1" smtClean="0"/>
              <a:t>MultiRow</a:t>
            </a:r>
            <a:r>
              <a:rPr lang="zh-CN" altLang="en-US" sz="2400" dirty="0" smtClean="0"/>
              <a:t>类型</a:t>
            </a:r>
            <a:r>
              <a:rPr lang="zh-CN" altLang="zh-CN" sz="2400" dirty="0" smtClean="0"/>
              <a:t>－</a:t>
            </a:r>
            <a:r>
              <a:rPr lang="en-US" altLang="zh-CN" sz="2400" dirty="0" err="1" smtClean="0"/>
              <a:t>zset</a:t>
            </a:r>
            <a:endParaRPr lang="en-US" altLang="zh-CN" sz="2400" dirty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/>
              <a:t>针对这类查询设计专门的</a:t>
            </a:r>
            <a:r>
              <a:rPr lang="en-US" altLang="zh-CN" sz="2400" dirty="0"/>
              <a:t>KV</a:t>
            </a:r>
            <a:r>
              <a:rPr lang="zh-CN" altLang="en-US" sz="2400" dirty="0"/>
              <a:t>接</a:t>
            </a:r>
            <a:r>
              <a:rPr lang="zh-CN" altLang="en-US" sz="2400" dirty="0" smtClean="0"/>
              <a:t>口</a:t>
            </a:r>
            <a:endParaRPr lang="en-US" altLang="zh-CN" sz="2400" dirty="0" smtClean="0"/>
          </a:p>
          <a:p>
            <a:pPr marL="1366837" lvl="4" indent="-342900">
              <a:buFont typeface="Arial"/>
              <a:buChar char="•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elect content from twitter where id=1</a:t>
            </a:r>
          </a:p>
          <a:p>
            <a:pPr marL="1366837" lvl="4" indent="-342900">
              <a:buFont typeface="Arial"/>
              <a:buChar char="•"/>
            </a:pPr>
            <a:r>
              <a:rPr lang="en-US" altLang="zh-CN" sz="2400" dirty="0" err="1" smtClean="0"/>
              <a:t>UniqRowGet</a:t>
            </a:r>
            <a:r>
              <a:rPr lang="en-US" altLang="zh-CN" sz="2400" dirty="0" smtClean="0"/>
              <a:t>(‘content’,’twitter’,’id’,1,’’)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1056"/>
            <a:ext cx="8229600" cy="515602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zh-CN" altLang="en-US" sz="2800" dirty="0" smtClean="0"/>
              <a:t>智能</a:t>
            </a:r>
            <a:r>
              <a:rPr lang="en-US" altLang="zh-CN" sz="2800" dirty="0" smtClean="0"/>
              <a:t>cache</a:t>
            </a:r>
            <a:endParaRPr lang="en-US" altLang="zh-CN" sz="2800" dirty="0"/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 smtClean="0"/>
              <a:t>中间件</a:t>
            </a:r>
            <a:r>
              <a:rPr lang="en-US" altLang="zh-CN" sz="2600" dirty="0" smtClean="0"/>
              <a:t>SQL</a:t>
            </a:r>
            <a:r>
              <a:rPr lang="zh-CN" altLang="en-US" sz="2600" dirty="0" smtClean="0"/>
              <a:t>查询接口内部集成</a:t>
            </a:r>
            <a:r>
              <a:rPr lang="en-US" altLang="zh-CN" sz="2600" dirty="0" smtClean="0"/>
              <a:t>profiling</a:t>
            </a:r>
            <a:r>
              <a:rPr lang="zh-CN" altLang="en-US" sz="2600" dirty="0" smtClean="0"/>
              <a:t>模块，</a:t>
            </a:r>
            <a:r>
              <a:rPr lang="en-US" altLang="zh-CN" sz="2600" dirty="0" smtClean="0"/>
              <a:t>SQL</a:t>
            </a:r>
            <a:r>
              <a:rPr lang="zh-CN" altLang="en-US" sz="2600" dirty="0" smtClean="0"/>
              <a:t>查询</a:t>
            </a:r>
            <a:r>
              <a:rPr lang="en-US" altLang="zh-CN" sz="2600" dirty="0" smtClean="0">
                <a:sym typeface="Wingdings"/>
              </a:rPr>
              <a:t>KV</a:t>
            </a:r>
            <a:r>
              <a:rPr lang="zh-CN" altLang="en-US" sz="2600" dirty="0" smtClean="0">
                <a:sym typeface="Wingdings"/>
              </a:rPr>
              <a:t>查询</a:t>
            </a:r>
            <a:endParaRPr lang="en-US" altLang="zh-C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cache</a:t>
            </a:r>
            <a:endParaRPr lang="en-US" dirty="0"/>
          </a:p>
        </p:txBody>
      </p:sp>
      <p:pic>
        <p:nvPicPr>
          <p:cNvPr id="4" name="Picture 3" descr="UniqR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9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引入</a:t>
            </a:r>
            <a:r>
              <a:rPr kumimoji="0" lang="en-US" altLang="zh-CN" dirty="0" smtClean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智能</a:t>
            </a:r>
            <a:r>
              <a:rPr lang="en-US" altLang="zh-CN" dirty="0"/>
              <a:t>cache</a:t>
            </a:r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/>
              <a:t>中间</a:t>
            </a:r>
            <a:r>
              <a:rPr lang="zh-CN" altLang="en-US" sz="2600" dirty="0" smtClean="0"/>
              <a:t>件集成</a:t>
            </a:r>
            <a:r>
              <a:rPr lang="en-US" altLang="zh-CN" sz="2600" dirty="0"/>
              <a:t>profiling</a:t>
            </a:r>
            <a:r>
              <a:rPr lang="zh-CN" altLang="en-US" sz="2600" dirty="0"/>
              <a:t>模块，</a:t>
            </a:r>
            <a:r>
              <a:rPr lang="en-US" altLang="zh-CN" sz="2600" dirty="0"/>
              <a:t>SQL</a:t>
            </a:r>
            <a:r>
              <a:rPr lang="zh-CN" altLang="en-US" sz="2600" dirty="0"/>
              <a:t>查询</a:t>
            </a:r>
            <a:r>
              <a:rPr lang="en-US" altLang="zh-CN" sz="2600" dirty="0">
                <a:sym typeface="Wingdings"/>
              </a:rPr>
              <a:t>KV</a:t>
            </a:r>
            <a:r>
              <a:rPr lang="zh-CN" altLang="en-US" sz="2600" dirty="0">
                <a:sym typeface="Wingdings"/>
              </a:rPr>
              <a:t>查询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1428591">
            <a:off x="2352675" y="1647825"/>
            <a:ext cx="5091113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/>
              <a:t>分布式</a:t>
            </a:r>
            <a:r>
              <a:rPr lang="en-US" altLang="zh-CN" sz="4000" dirty="0" err="1" smtClean="0"/>
              <a:t>mysql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>	</a:t>
            </a:r>
            <a:r>
              <a:rPr lang="en-US" altLang="zh-CN" sz="4000" dirty="0" smtClean="0"/>
              <a:t>			</a:t>
            </a:r>
            <a:r>
              <a:rPr lang="zh-CN" altLang="en-US" sz="4000" dirty="0" smtClean="0"/>
              <a:t>的美丽说实现</a:t>
            </a:r>
            <a:endParaRPr kumimoji="0" lang="en-US" sz="4000" dirty="0">
              <a:ea typeface="+mj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rot="166707">
            <a:off x="3343275" y="3214688"/>
            <a:ext cx="4171950" cy="742950"/>
          </a:xfrm>
        </p:spPr>
        <p:txBody>
          <a:bodyPr rtlCol="0">
            <a:normAutofit/>
          </a:bodyPr>
          <a:lstStyle/>
          <a:p>
            <a:pPr algn="r"/>
            <a:r>
              <a:rPr lang="zh-CN" altLang="en-US" sz="2400" dirty="0" smtClean="0"/>
              <a:t>张开练</a:t>
            </a:r>
            <a:r>
              <a:rPr lang="en-US" altLang="zh-CN" sz="2400" dirty="0" smtClean="0"/>
              <a:t> 2013</a:t>
            </a:r>
            <a:r>
              <a:rPr lang="en-US" altLang="zh-CN" sz="2400" dirty="0"/>
              <a:t>-3-16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引入</a:t>
            </a:r>
            <a:r>
              <a:rPr kumimoji="0" lang="en-US" altLang="zh-CN" dirty="0" smtClean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数据一致性－最终一致性</a:t>
            </a:r>
            <a:endParaRPr lang="en-US" altLang="zh-CN" dirty="0"/>
          </a:p>
          <a:p>
            <a:pPr marL="622300" lvl="2" indent="-342900">
              <a:buFont typeface="Arial"/>
              <a:buChar char="•"/>
            </a:pPr>
            <a:r>
              <a:rPr lang="en-US" altLang="zh-CN" sz="2600" dirty="0" err="1"/>
              <a:t>mysql</a:t>
            </a:r>
            <a:r>
              <a:rPr lang="zh-CN" altLang="en-US" sz="2600" dirty="0"/>
              <a:t>数据与</a:t>
            </a:r>
            <a:r>
              <a:rPr lang="en-US" altLang="zh-CN" sz="2600" dirty="0" err="1"/>
              <a:t>redis</a:t>
            </a:r>
            <a:r>
              <a:rPr lang="zh-CN" altLang="en-US" sz="2600" dirty="0"/>
              <a:t>实时同步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transformer</a:t>
            </a:r>
            <a:r>
              <a:rPr lang="zh-CN" altLang="en-US" sz="2600" dirty="0" smtClean="0"/>
              <a:t>模块</a:t>
            </a:r>
            <a:r>
              <a:rPr lang="en-US" altLang="zh-CN" sz="2600" dirty="0" smtClean="0"/>
              <a:t>)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01" y="2312988"/>
            <a:ext cx="6007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引入</a:t>
            </a:r>
            <a:r>
              <a:rPr kumimoji="0" lang="en-US" altLang="zh-CN" dirty="0" smtClean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提</a:t>
            </a:r>
            <a:r>
              <a:rPr lang="zh-CN" altLang="en-US" dirty="0"/>
              <a:t>升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  <a:endParaRPr lang="en-US" altLang="zh-CN" dirty="0"/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/>
              <a:t>缓存容量问题</a:t>
            </a:r>
            <a:r>
              <a:rPr lang="zh-CN" altLang="zh-CN" sz="2600" dirty="0"/>
              <a:t>－</a:t>
            </a:r>
            <a:r>
              <a:rPr lang="zh-CN" altLang="en-US" sz="2600" dirty="0"/>
              <a:t>分布式</a:t>
            </a:r>
            <a:r>
              <a:rPr lang="en-US" altLang="zh-CN" sz="2600" dirty="0"/>
              <a:t>cache</a:t>
            </a:r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/>
              <a:t>数据</a:t>
            </a:r>
            <a:r>
              <a:rPr lang="zh-CN" altLang="en-US" sz="2600" dirty="0" smtClean="0"/>
              <a:t>淘汰策略</a:t>
            </a:r>
            <a:endParaRPr lang="en-US" altLang="zh-CN" sz="2600" dirty="0"/>
          </a:p>
          <a:p>
            <a:pPr marL="1079500" lvl="3" indent="-342900">
              <a:buFont typeface="Arial"/>
              <a:buChar char="•"/>
            </a:pP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自动淘汰－非</a:t>
            </a:r>
            <a:r>
              <a:rPr lang="en-US" altLang="zh-CN" sz="2400" dirty="0" smtClean="0"/>
              <a:t>LRU</a:t>
            </a:r>
          </a:p>
          <a:p>
            <a:pPr marL="1079500" lvl="3" indent="-342900">
              <a:buFont typeface="Arial"/>
              <a:buChar char="•"/>
            </a:pPr>
            <a:r>
              <a:rPr lang="en-US" altLang="zh-CN" sz="2400" dirty="0" smtClean="0"/>
              <a:t>expire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引入</a:t>
            </a:r>
            <a:r>
              <a:rPr kumimoji="0" lang="en-US" altLang="zh-CN" dirty="0" smtClean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分布式缓存</a:t>
            </a:r>
            <a:endParaRPr lang="en-US" altLang="zh-CN" dirty="0"/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/>
              <a:t>根据表分布</a:t>
            </a:r>
            <a:endParaRPr lang="en-US" altLang="zh-CN" sz="2600" dirty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/>
              <a:t>负载不均衡</a:t>
            </a:r>
            <a:endParaRPr lang="en-US" altLang="zh-CN" sz="2400" dirty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 smtClean="0"/>
              <a:t>单点</a:t>
            </a:r>
            <a:endParaRPr lang="en-US" altLang="zh-CN" sz="2400" dirty="0"/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/>
              <a:t>按照</a:t>
            </a:r>
            <a:r>
              <a:rPr lang="en-US" altLang="zh-CN" sz="2600" dirty="0"/>
              <a:t>key</a:t>
            </a:r>
            <a:r>
              <a:rPr lang="zh-CN" altLang="en-US" sz="2600" dirty="0"/>
              <a:t>的一致性</a:t>
            </a:r>
            <a:r>
              <a:rPr lang="en-US" altLang="zh-CN" sz="2600" dirty="0"/>
              <a:t>hash</a:t>
            </a:r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/>
              <a:t>负载均衡</a:t>
            </a:r>
            <a:endParaRPr lang="en-US" altLang="zh-CN" sz="2400" dirty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/>
              <a:t>单个结点挂掉，影响</a:t>
            </a:r>
            <a:r>
              <a:rPr lang="en-US" altLang="zh-CN" sz="2400" dirty="0"/>
              <a:t>1/n</a:t>
            </a:r>
            <a:r>
              <a:rPr lang="zh-CN" altLang="en-US" sz="2400" dirty="0"/>
              <a:t>的数据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8100"/>
            <a:ext cx="8191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引入</a:t>
            </a:r>
            <a:r>
              <a:rPr kumimoji="0" lang="en-US" altLang="zh-CN" dirty="0" smtClean="0">
                <a:latin typeface="Arial" charset="0"/>
                <a:cs typeface="Arial" charset="0"/>
              </a:rPr>
              <a:t>cache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en-US" altLang="zh-CN" dirty="0" smtClean="0"/>
              <a:t>cache</a:t>
            </a:r>
            <a:r>
              <a:rPr lang="zh-CN" altLang="en-US" dirty="0"/>
              <a:t>相关的其它问题</a:t>
            </a:r>
            <a:endParaRPr lang="en-US" altLang="zh-CN" dirty="0"/>
          </a:p>
          <a:p>
            <a:pPr marL="622300" lvl="2" indent="-342900">
              <a:buFont typeface="Arial"/>
              <a:buChar char="•"/>
            </a:pPr>
            <a:r>
              <a:rPr lang="zh-CN" altLang="en-US" sz="2600" dirty="0"/>
              <a:t>脚本或者爬虫访问非热点数据，导致缓存命中率降低－多级</a:t>
            </a:r>
            <a:r>
              <a:rPr lang="en-US" altLang="zh-CN" sz="2600" dirty="0"/>
              <a:t>cache?</a:t>
            </a:r>
          </a:p>
          <a:p>
            <a:pPr marL="622300" lvl="2" indent="-342900">
              <a:buFont typeface="Arial"/>
              <a:buChar char="•"/>
            </a:pPr>
            <a:r>
              <a:rPr lang="en-US" altLang="zh-CN" sz="2600" dirty="0" err="1"/>
              <a:t>redis</a:t>
            </a:r>
            <a:r>
              <a:rPr lang="zh-CN" altLang="en-US" sz="2600" dirty="0"/>
              <a:t>单点</a:t>
            </a:r>
            <a:endParaRPr lang="en-US" altLang="zh-CN" sz="2600" dirty="0"/>
          </a:p>
          <a:p>
            <a:pPr marL="909637" lvl="3" indent="-342900">
              <a:buFont typeface="Arial"/>
              <a:buChar char="•"/>
            </a:pPr>
            <a:r>
              <a:rPr lang="en-US" altLang="zh-CN" sz="2400" dirty="0" err="1"/>
              <a:t>redis</a:t>
            </a:r>
            <a:r>
              <a:rPr lang="zh-CN" altLang="en-US" sz="2400" dirty="0" smtClean="0"/>
              <a:t>主从同步，读写分离</a:t>
            </a:r>
            <a:endParaRPr lang="en-US" altLang="zh-CN" sz="2400" dirty="0"/>
          </a:p>
          <a:p>
            <a:pPr marL="909637" lvl="3" indent="-342900">
              <a:buFont typeface="Arial"/>
              <a:buChar char="•"/>
            </a:pPr>
            <a:r>
              <a:rPr lang="zh-CN" altLang="en-US" sz="2400" dirty="0"/>
              <a:t>持久化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530725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问题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解决方案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水平分表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引入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cache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系统结构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下一步计划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95" y="67819"/>
            <a:ext cx="8229600" cy="930987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0300"/>
            <a:ext cx="9144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应用情况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应用于多个数据库</a:t>
            </a:r>
            <a:endParaRPr lang="en-US" altLang="zh-CN" dirty="0"/>
          </a:p>
          <a:p>
            <a:pPr marL="742950" lvl="2" indent="-342900"/>
            <a:r>
              <a:rPr lang="zh-CN" altLang="en-US" sz="2600" dirty="0"/>
              <a:t>数据库负载变小</a:t>
            </a:r>
            <a:r>
              <a:rPr lang="en-US" altLang="zh-CN" sz="2600" dirty="0"/>
              <a:t>,</a:t>
            </a:r>
            <a:r>
              <a:rPr lang="zh-CN" altLang="en-US" sz="2600" dirty="0"/>
              <a:t>稳定性增强</a:t>
            </a:r>
            <a:endParaRPr lang="en-US" altLang="zh-CN" sz="2600" dirty="0"/>
          </a:p>
          <a:p>
            <a:pPr marL="742950" lvl="2" indent="-342900"/>
            <a:r>
              <a:rPr lang="zh-CN" altLang="en-US" sz="2600" dirty="0" smtClean="0"/>
              <a:t>服务</a:t>
            </a:r>
            <a:r>
              <a:rPr lang="zh-CN" altLang="en-US" sz="2600" dirty="0"/>
              <a:t>性能</a:t>
            </a:r>
            <a:endParaRPr lang="en-US" altLang="zh-CN" sz="2600" dirty="0"/>
          </a:p>
          <a:p>
            <a:pPr marL="1200150" lvl="3" indent="-342900"/>
            <a:r>
              <a:rPr lang="en-US" altLang="zh-CN" sz="2400" dirty="0" smtClean="0"/>
              <a:t>10</a:t>
            </a:r>
            <a:r>
              <a:rPr lang="zh-CN" altLang="en-US" sz="2400" dirty="0" smtClean="0"/>
              <a:t>亿次／天</a:t>
            </a:r>
            <a:endParaRPr lang="en-US" altLang="zh-CN" sz="2400" dirty="0"/>
          </a:p>
          <a:p>
            <a:pPr marL="1200150" lvl="3" indent="-342900"/>
            <a:r>
              <a:rPr lang="zh-CN" altLang="en-US" sz="2400" dirty="0"/>
              <a:t>平均时</a:t>
            </a:r>
            <a:r>
              <a:rPr lang="zh-CN" altLang="en-US" sz="2400" dirty="0" smtClean="0"/>
              <a:t>延</a:t>
            </a:r>
            <a:r>
              <a:rPr lang="en-US" altLang="zh-CN" sz="2400" dirty="0" smtClean="0"/>
              <a:t> &lt; 10ms</a:t>
            </a:r>
          </a:p>
          <a:p>
            <a:pPr marL="1200150" lvl="3" indent="-342900"/>
            <a:r>
              <a:rPr lang="zh-CN" altLang="en-US" sz="2400" dirty="0" smtClean="0"/>
              <a:t>成功率</a:t>
            </a:r>
            <a:r>
              <a:rPr lang="en-US" altLang="zh-CN" sz="2400" dirty="0" smtClean="0"/>
              <a:t> &gt; 99.99</a:t>
            </a:r>
            <a:r>
              <a:rPr lang="en-US" altLang="zh-CN" sz="2400" dirty="0"/>
              <a:t>%</a:t>
            </a:r>
          </a:p>
          <a:p>
            <a:pPr marL="1200150" lvl="3" indent="-342900"/>
            <a:r>
              <a:rPr lang="en-US" altLang="zh-CN" sz="2400" dirty="0"/>
              <a:t>Cache</a:t>
            </a:r>
            <a:r>
              <a:rPr lang="zh-CN" altLang="en-US" sz="2400" dirty="0" smtClean="0"/>
              <a:t>命中率</a:t>
            </a:r>
            <a:r>
              <a:rPr lang="en-US" altLang="zh-CN" sz="2400" dirty="0" smtClean="0"/>
              <a:t> &gt; 90%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530725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问题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解决方案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水平分表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引入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cache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系统结构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下一步计划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latin typeface="Arial" charset="0"/>
                <a:cs typeface="Arial" charset="0"/>
              </a:rPr>
              <a:t>下一步计划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完整的支持</a:t>
            </a:r>
            <a:r>
              <a:rPr lang="en-US" altLang="zh-CN" dirty="0" err="1"/>
              <a:t>mysql</a:t>
            </a:r>
            <a:r>
              <a:rPr lang="zh-CN" altLang="en-US" dirty="0"/>
              <a:t>协议－减少迁移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marL="274320" lvl="1"/>
            <a:r>
              <a:rPr lang="zh-CN" altLang="en-US" dirty="0" smtClean="0"/>
              <a:t>支持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－目前只支持单表查询</a:t>
            </a:r>
            <a:endParaRPr lang="en-US" altLang="zh-CN" dirty="0" smtClean="0"/>
          </a:p>
          <a:p>
            <a:pPr marL="274320" lvl="1"/>
            <a:r>
              <a:rPr lang="en-US" altLang="zh-CN" dirty="0" smtClean="0"/>
              <a:t>transformer</a:t>
            </a:r>
            <a:r>
              <a:rPr lang="zh-CN" altLang="en-US" dirty="0"/>
              <a:t>系统支持</a:t>
            </a:r>
            <a:r>
              <a:rPr lang="en-US" altLang="zh-CN" dirty="0"/>
              <a:t>statement</a:t>
            </a:r>
            <a:r>
              <a:rPr lang="zh-CN" altLang="en-US" dirty="0"/>
              <a:t>模式的</a:t>
            </a:r>
            <a:r>
              <a:rPr lang="en-US" altLang="zh-CN" dirty="0" err="1"/>
              <a:t>binlog</a:t>
            </a: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530725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背景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问题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解决方案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水平分表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引入</a:t>
            </a:r>
            <a:r>
              <a:rPr lang="en-US" altLang="zh-CN" dirty="0" smtClean="0">
                <a:solidFill>
                  <a:schemeClr val="tx1"/>
                </a:solidFill>
              </a:rPr>
              <a:t>cache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系统结构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下一步计划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1428591">
            <a:off x="2352675" y="1647825"/>
            <a:ext cx="5091113" cy="1362075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Q&amp;A</a:t>
            </a:r>
            <a:endParaRPr kumimoji="0" lang="en-US" dirty="0">
              <a:ea typeface="+mj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rot="166707">
            <a:off x="3343275" y="3214688"/>
            <a:ext cx="4171950" cy="742950"/>
          </a:xfrm>
        </p:spPr>
        <p:txBody>
          <a:bodyPr rtlCol="0"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44636">
            <a:off x="4892675" y="1839913"/>
            <a:ext cx="2397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cap="all" dirty="0">
                <a:solidFill>
                  <a:srgbClr val="595959"/>
                </a:solidFill>
                <a:latin typeface="Arial"/>
                <a:ea typeface="+mn-ea"/>
                <a:cs typeface="Arial"/>
              </a:rPr>
              <a:t>Many 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530725"/>
          </a:xfrm>
        </p:spPr>
        <p:txBody>
          <a:bodyPr rtlCol="0"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解决方案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水平分表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引入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cache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系统结构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下一步计划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背景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问题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 smtClean="0"/>
              <a:t>数据及访问快速增长</a:t>
            </a:r>
            <a:endParaRPr lang="en-US" altLang="zh-CN" dirty="0" smtClean="0"/>
          </a:p>
          <a:p>
            <a:pPr marL="674370" lvl="2"/>
            <a:r>
              <a:rPr lang="zh-CN" altLang="en-US" sz="2600" dirty="0" smtClean="0"/>
              <a:t>单表记录</a:t>
            </a:r>
            <a:r>
              <a:rPr lang="en-US" altLang="zh-CN" sz="2600" dirty="0"/>
              <a:t>4</a:t>
            </a:r>
            <a:r>
              <a:rPr lang="zh-CN" altLang="en-US" sz="2600" dirty="0"/>
              <a:t>亿行，数据</a:t>
            </a:r>
            <a:r>
              <a:rPr lang="en-US" altLang="zh-CN" sz="2600" dirty="0"/>
              <a:t>size</a:t>
            </a:r>
            <a:r>
              <a:rPr lang="en-US" altLang="zh-CN" sz="2600" dirty="0" smtClean="0"/>
              <a:t>=200G</a:t>
            </a:r>
          </a:p>
          <a:p>
            <a:pPr marL="674370" lvl="2"/>
            <a:r>
              <a:rPr lang="zh-CN" altLang="en-US" sz="2600" dirty="0" smtClean="0"/>
              <a:t>持续增长</a:t>
            </a:r>
            <a:endParaRPr lang="en-US" altLang="zh-CN" sz="2600" dirty="0" smtClean="0"/>
          </a:p>
          <a:p>
            <a:pPr marL="674370" lvl="2"/>
            <a:r>
              <a:rPr lang="zh-CN" altLang="en-US" sz="2600" dirty="0" smtClean="0"/>
              <a:t>每秒查询量近万</a:t>
            </a:r>
            <a:endParaRPr lang="en-US" altLang="zh-CN" sz="2600" dirty="0" smtClean="0"/>
          </a:p>
          <a:p>
            <a:pPr marL="274320" lvl="1"/>
            <a:r>
              <a:rPr lang="zh-CN" altLang="en-US" dirty="0" smtClean="0"/>
              <a:t>遇到的问题</a:t>
            </a:r>
            <a:endParaRPr lang="en-US" altLang="zh-CN" dirty="0"/>
          </a:p>
          <a:p>
            <a:pPr marL="674370" lvl="2"/>
            <a:r>
              <a:rPr lang="zh-CN" altLang="en-US" sz="2600" dirty="0"/>
              <a:t>查询慢，主从不同步，数据库服务不稳定</a:t>
            </a:r>
            <a:r>
              <a:rPr lang="en-US" altLang="zh-CN" sz="2600" dirty="0" smtClean="0"/>
              <a:t>…</a:t>
            </a:r>
          </a:p>
          <a:p>
            <a:pPr marL="274320" lvl="1"/>
            <a:endParaRPr lang="en-US" altLang="zh-CN" dirty="0"/>
          </a:p>
          <a:p>
            <a:pPr marL="674370" lvl="2"/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背景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问题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en-US" altLang="zh-CN" dirty="0" err="1"/>
              <a:t>mysql</a:t>
            </a:r>
            <a:r>
              <a:rPr lang="zh-CN" altLang="en-US" dirty="0" smtClean="0"/>
              <a:t>的单机瓶颈</a:t>
            </a:r>
            <a:r>
              <a:rPr lang="zh-CN" altLang="zh-CN" dirty="0" smtClean="0"/>
              <a:t>－</a:t>
            </a:r>
            <a:r>
              <a:rPr lang="en-US" altLang="zh-CN" dirty="0" err="1"/>
              <a:t>iops</a:t>
            </a:r>
            <a:endParaRPr lang="en-US" altLang="zh-CN" sz="2600" dirty="0"/>
          </a:p>
          <a:p>
            <a:pPr marL="553720" lvl="2"/>
            <a:r>
              <a:rPr lang="en-US" altLang="zh-CN" sz="2600" dirty="0" err="1"/>
              <a:t>iops</a:t>
            </a:r>
            <a:r>
              <a:rPr lang="zh-CN" altLang="zh-CN" sz="2600" dirty="0"/>
              <a:t>－</a:t>
            </a:r>
            <a:r>
              <a:rPr lang="zh-CN" altLang="en-US" sz="2600" dirty="0"/>
              <a:t>磁盘每秒随机读写次数</a:t>
            </a:r>
            <a:r>
              <a:rPr lang="en-US" altLang="zh-CN" sz="2600" dirty="0"/>
              <a:t>(15K,hdd=200)</a:t>
            </a:r>
          </a:p>
          <a:p>
            <a:pPr marL="553720" lvl="2"/>
            <a:r>
              <a:rPr lang="zh-CN" altLang="en-US" sz="2600" dirty="0"/>
              <a:t>数据</a:t>
            </a:r>
            <a:r>
              <a:rPr lang="en-US" altLang="zh-CN" sz="2600" dirty="0"/>
              <a:t>size &gt; </a:t>
            </a:r>
            <a:r>
              <a:rPr lang="en-US" altLang="zh-CN" sz="2600" dirty="0" err="1" smtClean="0"/>
              <a:t>innodb_buffer_pool_size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innodb</a:t>
            </a:r>
            <a:r>
              <a:rPr lang="en-US" altLang="zh-CN" sz="2600" dirty="0" smtClean="0"/>
              <a:t>)</a:t>
            </a:r>
            <a:r>
              <a:rPr lang="zh-CN" altLang="zh-CN" sz="2600" dirty="0" smtClean="0"/>
              <a:t>，</a:t>
            </a:r>
            <a:r>
              <a:rPr lang="zh-CN" altLang="en-US" sz="2600" dirty="0"/>
              <a:t>随机读磁盘</a:t>
            </a:r>
            <a:endParaRPr lang="en-US" altLang="zh-CN" sz="2600" dirty="0"/>
          </a:p>
          <a:p>
            <a:pPr marL="553720" lvl="2"/>
            <a:r>
              <a:rPr lang="en-US" altLang="zh-CN" sz="2600" dirty="0"/>
              <a:t>show engine </a:t>
            </a:r>
            <a:r>
              <a:rPr lang="en-US" altLang="zh-CN" sz="2600" dirty="0" err="1"/>
              <a:t>innodb</a:t>
            </a:r>
            <a:r>
              <a:rPr lang="en-US" altLang="zh-CN" sz="2600" dirty="0"/>
              <a:t> status\G; </a:t>
            </a:r>
            <a:r>
              <a:rPr lang="nl-NL" altLang="zh-CN" sz="2600" dirty="0"/>
              <a:t>Buffer pool hit </a:t>
            </a:r>
            <a:r>
              <a:rPr lang="nl-NL" altLang="zh-CN" sz="2600" dirty="0" err="1"/>
              <a:t>rate</a:t>
            </a:r>
            <a:r>
              <a:rPr lang="nl-NL" altLang="zh-CN" sz="2600" dirty="0"/>
              <a:t> &lt; 95%</a:t>
            </a:r>
            <a:r>
              <a:rPr lang="zh-CN" altLang="en-US" sz="2600" dirty="0"/>
              <a:t>时，性能较明显下降</a:t>
            </a:r>
            <a:endParaRPr lang="en-US" altLang="zh-CN" sz="2600" dirty="0"/>
          </a:p>
          <a:p>
            <a:pPr marL="553720" lvl="2"/>
            <a:r>
              <a:rPr lang="en-US" altLang="zh-CN" sz="2600" dirty="0" err="1" smtClean="0"/>
              <a:t>iowait</a:t>
            </a:r>
            <a:r>
              <a:rPr lang="zh-CN" altLang="en-US" sz="2600" dirty="0" smtClean="0"/>
              <a:t>高</a:t>
            </a:r>
            <a:r>
              <a:rPr lang="en-US" altLang="zh-CN" sz="2600" dirty="0" smtClean="0"/>
              <a:t>&gt;10%</a:t>
            </a:r>
            <a:r>
              <a:rPr lang="zh-CN" altLang="en-US" sz="2600" dirty="0" smtClean="0"/>
              <a:t>，</a:t>
            </a:r>
            <a:r>
              <a:rPr lang="en-US" altLang="zh-CN" sz="2600" dirty="0" err="1"/>
              <a:t>util</a:t>
            </a:r>
            <a:r>
              <a:rPr lang="en-US" altLang="zh-CN" sz="2600" dirty="0"/>
              <a:t>%</a:t>
            </a:r>
            <a:r>
              <a:rPr lang="zh-CN" altLang="en-US" sz="2600" dirty="0"/>
              <a:t>到达</a:t>
            </a:r>
            <a:r>
              <a:rPr lang="en-US" altLang="zh-CN" sz="2600" dirty="0"/>
              <a:t>100</a:t>
            </a:r>
            <a:r>
              <a:rPr lang="en-US" altLang="zh-CN" sz="2600" dirty="0" smtClean="0"/>
              <a:t>%</a:t>
            </a:r>
          </a:p>
          <a:p>
            <a:pPr marL="553720" lvl="2"/>
            <a:r>
              <a:rPr lang="en-US" altLang="zh-CN" sz="2600" dirty="0" smtClean="0"/>
              <a:t>show </a:t>
            </a:r>
            <a:r>
              <a:rPr lang="en-US" altLang="zh-CN" sz="2600" dirty="0" err="1" smtClean="0"/>
              <a:t>processlist</a:t>
            </a:r>
            <a:r>
              <a:rPr lang="zh-CN" altLang="en-US" sz="2600" dirty="0" smtClean="0"/>
              <a:t>，比较多的</a:t>
            </a:r>
            <a:r>
              <a:rPr lang="en-US" altLang="zh-CN" sz="2600" dirty="0" err="1" smtClean="0"/>
              <a:t>sql</a:t>
            </a:r>
            <a:r>
              <a:rPr lang="zh-CN" altLang="en-US" sz="2600" dirty="0" smtClean="0"/>
              <a:t>执行时间超过</a:t>
            </a:r>
            <a:r>
              <a:rPr lang="en-US" altLang="zh-CN" sz="2600" dirty="0" smtClean="0"/>
              <a:t>1s</a:t>
            </a:r>
            <a:endParaRPr lang="en-US" altLang="zh-CN" sz="2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31780"/>
            <a:ext cx="7408333" cy="4056313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endParaRPr lang="en-US" altLang="zh-CN" sz="2800" dirty="0"/>
          </a:p>
          <a:p>
            <a:pPr marL="0" lvl="1" indent="0" algn="ctr">
              <a:buNone/>
            </a:pPr>
            <a:endParaRPr lang="en-US" altLang="zh-CN" sz="2800" dirty="0" smtClean="0"/>
          </a:p>
          <a:p>
            <a:pPr marL="0" lvl="1" indent="0" algn="ctr">
              <a:buNone/>
            </a:pPr>
            <a:r>
              <a:rPr lang="zh-CN" altLang="en-US" sz="2800" dirty="0" smtClean="0"/>
              <a:t>如何解决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表无限增大的问题？？？</a:t>
            </a:r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5888" y="76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我们的目标</a:t>
            </a:r>
            <a:endParaRPr kumimoji="0"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5"/>
            <a:ext cx="8229600" cy="4899107"/>
          </a:xfrm>
        </p:spPr>
        <p:txBody>
          <a:bodyPr rtlCol="0">
            <a:normAutofit/>
          </a:bodyPr>
          <a:lstStyle/>
          <a:p>
            <a:pPr marL="274320" lvl="1"/>
            <a:r>
              <a:rPr lang="zh-CN" altLang="en-US" dirty="0"/>
              <a:t>实现基于</a:t>
            </a:r>
            <a:r>
              <a:rPr lang="en-US" altLang="zh-CN" dirty="0" err="1"/>
              <a:t>mysql</a:t>
            </a:r>
            <a:r>
              <a:rPr lang="zh-CN" altLang="en-US" dirty="0"/>
              <a:t>的分布式数据库存储系统</a:t>
            </a:r>
            <a:endParaRPr lang="en-US" altLang="zh-CN" dirty="0"/>
          </a:p>
          <a:p>
            <a:pPr marL="553720" lvl="2"/>
            <a:r>
              <a:rPr lang="zh-CN" altLang="en-US" dirty="0" smtClean="0"/>
              <a:t>对表的大小没</a:t>
            </a:r>
            <a:r>
              <a:rPr lang="zh-CN" altLang="en-US" dirty="0"/>
              <a:t>有限制</a:t>
            </a:r>
            <a:r>
              <a:rPr lang="zh-CN" altLang="zh-CN" dirty="0"/>
              <a:t>，</a:t>
            </a:r>
            <a:r>
              <a:rPr lang="zh-CN" altLang="en-US" dirty="0"/>
              <a:t>扩展方便</a:t>
            </a:r>
            <a:endParaRPr lang="en-US" altLang="zh-CN" dirty="0"/>
          </a:p>
          <a:p>
            <a:pPr marL="553720" lvl="2"/>
            <a:r>
              <a:rPr lang="zh-CN" altLang="en-US" dirty="0" smtClean="0"/>
              <a:t>同时保证查询高性能与稳</a:t>
            </a:r>
            <a:r>
              <a:rPr lang="zh-CN" altLang="en-US" dirty="0"/>
              <a:t>定性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1032</Words>
  <Application>Microsoft Office PowerPoint</Application>
  <PresentationFormat>全屏显示(4:3)</PresentationFormat>
  <Paragraphs>273</Paragraphs>
  <Slides>41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PowerPoint 演示文稿</vt:lpstr>
      <vt:lpstr>PowerPoint 演示文稿</vt:lpstr>
      <vt:lpstr>分布式mysql     的美丽说实现</vt:lpstr>
      <vt:lpstr>主要内容</vt:lpstr>
      <vt:lpstr>主要内容</vt:lpstr>
      <vt:lpstr>背景&amp;问题</vt:lpstr>
      <vt:lpstr>背景&amp;问题</vt:lpstr>
      <vt:lpstr>背景&amp;问题</vt:lpstr>
      <vt:lpstr>我们的目标</vt:lpstr>
      <vt:lpstr>主要内容</vt:lpstr>
      <vt:lpstr>水平分表(sharding)</vt:lpstr>
      <vt:lpstr>水平分表</vt:lpstr>
      <vt:lpstr>水平分表－二次sharding</vt:lpstr>
      <vt:lpstr>水平分表</vt:lpstr>
      <vt:lpstr>水平分表</vt:lpstr>
      <vt:lpstr>水平分表</vt:lpstr>
      <vt:lpstr>水平分表－拆分twitter表</vt:lpstr>
      <vt:lpstr>水平分表－拆分twitter表</vt:lpstr>
      <vt:lpstr>水平分表－拆分twitter表</vt:lpstr>
      <vt:lpstr>水平分表－拆分twitter表</vt:lpstr>
      <vt:lpstr>水平分表－数据如何访问</vt:lpstr>
      <vt:lpstr>水平分表－数据如何访问</vt:lpstr>
      <vt:lpstr>PowerPoint 演示文稿</vt:lpstr>
      <vt:lpstr>水平分表－问题</vt:lpstr>
      <vt:lpstr>引入cache－数据访问特点</vt:lpstr>
      <vt:lpstr>引入cache</vt:lpstr>
      <vt:lpstr>引入cache</vt:lpstr>
      <vt:lpstr>增加cache</vt:lpstr>
      <vt:lpstr>引入cache</vt:lpstr>
      <vt:lpstr>引入cache</vt:lpstr>
      <vt:lpstr>引入cache</vt:lpstr>
      <vt:lpstr>引入cache</vt:lpstr>
      <vt:lpstr>PowerPoint 演示文稿</vt:lpstr>
      <vt:lpstr>引入cache</vt:lpstr>
      <vt:lpstr>主要内容</vt:lpstr>
      <vt:lpstr>系统结构</vt:lpstr>
      <vt:lpstr>应用情况</vt:lpstr>
      <vt:lpstr>主要内容</vt:lpstr>
      <vt:lpstr>下一步计划</vt:lpstr>
      <vt:lpstr>Q&amp;A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我</dc:creator>
  <cp:lastModifiedBy>pan</cp:lastModifiedBy>
  <cp:revision>120</cp:revision>
  <dcterms:created xsi:type="dcterms:W3CDTF">2013-01-04T07:34:34Z</dcterms:created>
  <dcterms:modified xsi:type="dcterms:W3CDTF">2013-03-16T13:30:47Z</dcterms:modified>
</cp:coreProperties>
</file>