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79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6652B4-A571-4FA0-AA86-77E9CD47E49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99C3-26DC-4FAB-8D14-AB620DBF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9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C4CCE-BC15-2709-0850-1487A5CA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447801"/>
            <a:ext cx="7932993" cy="2927554"/>
          </a:xfrm>
        </p:spPr>
        <p:txBody>
          <a:bodyPr/>
          <a:lstStyle/>
          <a:p>
            <a:r>
              <a:rPr lang="en-US" sz="3600" dirty="0"/>
              <a:t>A PREDICTIVE MODEL FOR WATER PUMPS STATUS TO IMPROVE EFFICIENCY ON DELIVERY IN TANZANIA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17CDD-CD33-9A80-320C-DD8F56255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072" y="4178710"/>
            <a:ext cx="9105542" cy="18483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THE FUNCTIONALITY OF THE PUMPS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ACHIEVED 81%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WILL ENABLE BETTER DECISION MAKING &amp; SERVICE 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A8DDED-6D23-96F4-9280-73758F7DEEC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53730" y="3805084"/>
            <a:ext cx="7806812" cy="570270"/>
          </a:xfrm>
        </p:spPr>
        <p:txBody>
          <a:bodyPr>
            <a:normAutofit/>
          </a:bodyPr>
          <a:lstStyle/>
          <a:p>
            <a:r>
              <a:rPr lang="en-US" sz="1800" b="1" dirty="0"/>
              <a:t>Key </a:t>
            </a:r>
            <a:r>
              <a:rPr lang="en-US" sz="2000" b="1" dirty="0"/>
              <a:t>results</a:t>
            </a:r>
            <a:r>
              <a:rPr lang="en-US" sz="18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337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93E4BB-FC2E-F654-863B-D6ED2D9B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45141" cy="609166"/>
          </a:xfrm>
        </p:spPr>
        <p:txBody>
          <a:bodyPr/>
          <a:lstStyle/>
          <a:p>
            <a:r>
              <a:rPr lang="en-US" sz="3600" dirty="0"/>
              <a:t>Performance of the Model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 err="1"/>
              <a:t>Model</a:t>
            </a:r>
            <a:r>
              <a:rPr lang="en-US" sz="2000" dirty="0"/>
              <a:t> used: Random Forest Classifier</a:t>
            </a:r>
            <a:br>
              <a:rPr lang="en-US" sz="2000" dirty="0"/>
            </a:br>
            <a:r>
              <a:rPr lang="en-US" sz="2000" dirty="0"/>
              <a:t>Accuracy: 81%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Key Metrics:</a:t>
            </a:r>
            <a:br>
              <a:rPr lang="en-US" sz="2000" dirty="0"/>
            </a:br>
            <a:r>
              <a:rPr lang="en-US" sz="2000" dirty="0"/>
              <a:t>Fully Functional – F1: 0.85 | Precision: 0.81 | Recall: 0.89</a:t>
            </a:r>
            <a:br>
              <a:rPr lang="en-US" sz="2000" dirty="0"/>
            </a:br>
            <a:r>
              <a:rPr lang="en-US" sz="2000" dirty="0"/>
              <a:t>Need repairs- F1: 0.41 | Precision: 0.55 | Recall: 0.33</a:t>
            </a:r>
            <a:br>
              <a:rPr lang="en-US" sz="2000" dirty="0"/>
            </a:br>
            <a:r>
              <a:rPr lang="en-US" sz="2000" dirty="0"/>
              <a:t>Not functioning- F1: 0.81 | Precision: 0.84 | Recall: 0.78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Conclusion: The class of pumps that are functioning but need repairs is the hardest to predict</a:t>
            </a:r>
            <a:br>
              <a:rPr lang="en-US" sz="24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20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7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C80E-6301-BDCD-0AEC-FC356D74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61450" cy="982792"/>
          </a:xfrm>
        </p:spPr>
        <p:txBody>
          <a:bodyPr/>
          <a:lstStyle/>
          <a:p>
            <a:r>
              <a:rPr lang="en-US" sz="2800" b="1" dirty="0"/>
              <a:t>Key takeaways for the Management Company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000" dirty="0"/>
              <a:t>A significant number of non-functional pumps might have been prevented through timely intervention &amp; preventive maintenance.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Key Predictors of Pump Failure:</a:t>
            </a:r>
            <a:br>
              <a:rPr lang="en-US" sz="2000" dirty="0"/>
            </a:br>
            <a:r>
              <a:rPr lang="en-US" sz="2000" b="1" dirty="0"/>
              <a:t>Construction Year</a:t>
            </a:r>
            <a:r>
              <a:rPr lang="en-US" sz="2000" dirty="0"/>
              <a:t> – Older pumps show higher likelihood of failure</a:t>
            </a:r>
            <a:br>
              <a:rPr lang="en-US" sz="2000" dirty="0"/>
            </a:br>
            <a:r>
              <a:rPr lang="en-US" sz="2000" b="1" dirty="0"/>
              <a:t>Region</a:t>
            </a:r>
            <a:r>
              <a:rPr lang="en-US" sz="2000" dirty="0"/>
              <a:t> – Geographic disparities influence functionality</a:t>
            </a:r>
            <a:br>
              <a:rPr lang="en-US" sz="2000" dirty="0"/>
            </a:br>
            <a:r>
              <a:rPr lang="en-US" sz="2000" b="1" dirty="0"/>
              <a:t>Management Type</a:t>
            </a:r>
            <a:r>
              <a:rPr lang="en-US" sz="2000" dirty="0"/>
              <a:t> – Community or institutional oversight impacts performance</a:t>
            </a:r>
            <a:br>
              <a:rPr lang="en-US" sz="2000" dirty="0"/>
            </a:br>
            <a:r>
              <a:rPr lang="en-US" sz="2000" b="1" dirty="0"/>
              <a:t>Installer</a:t>
            </a:r>
            <a:r>
              <a:rPr lang="en-US" sz="2000" dirty="0"/>
              <a:t> – Quality and consistency vary by installation provider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model enables </a:t>
            </a:r>
            <a:r>
              <a:rPr lang="en-US" sz="2000" b="1" dirty="0"/>
              <a:t>proactive identification of high-risk pumps</a:t>
            </a:r>
            <a:r>
              <a:rPr lang="en-US" sz="2000" dirty="0"/>
              <a:t>, allowing stakeholders to </a:t>
            </a:r>
            <a:r>
              <a:rPr lang="en-US" sz="2000" b="1" dirty="0"/>
              <a:t>forecast failures before they occur</a:t>
            </a:r>
            <a:r>
              <a:rPr lang="en-US" sz="2000" dirty="0"/>
              <a:t> and prioritize preventive maintenance.</a:t>
            </a:r>
            <a:br>
              <a:rPr lang="en-US" sz="20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51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CE8EF-0406-D08B-B931-C60E6AE0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Recommendations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B4BF0-BF1A-D1DA-49CF-D406D9AA6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52" y="1400816"/>
            <a:ext cx="114082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Maintenance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inspections and repairs for pumps flagged as high-risk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Investment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funding and resources to regions with high failure rates to maximize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Collection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field teams and standardize reporting formats to improve data quality and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Monitoring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sensors or mobile applications for real-time tracking and remote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Dashboard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interactive platform to visualize pump functionality, risk levels, and predictive insights.</a:t>
            </a:r>
          </a:p>
        </p:txBody>
      </p:sp>
    </p:spTree>
    <p:extLst>
      <p:ext uri="{BB962C8B-B14F-4D97-AF65-F5344CB8AC3E}">
        <p14:creationId xmlns:p14="http://schemas.microsoft.com/office/powerpoint/2010/main" val="16429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2DA8-7225-67A9-A02E-4323C846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Impact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792A-AF61-A639-A8EC-B90F9DDF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4840"/>
            <a:ext cx="9745053" cy="4773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Short-Term Benefits:</a:t>
            </a:r>
            <a:endParaRPr lang="en-US" dirty="0"/>
          </a:p>
          <a:p>
            <a:r>
              <a:rPr lang="en-US" b="1" dirty="0"/>
              <a:t>Reduced Downtime:</a:t>
            </a:r>
            <a:r>
              <a:rPr lang="en-US" dirty="0"/>
              <a:t> Minimize pump outages and mitigate water scarcity</a:t>
            </a:r>
          </a:p>
          <a:p>
            <a:r>
              <a:rPr lang="en-US" b="1" dirty="0"/>
              <a:t>Optimized Maintenance:</a:t>
            </a:r>
            <a:r>
              <a:rPr lang="en-US" dirty="0"/>
              <a:t> Enable efficient, predictive scheduling of repairs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Long-Term Benefits:</a:t>
            </a:r>
            <a:endParaRPr lang="en-US" dirty="0"/>
          </a:p>
          <a:p>
            <a:r>
              <a:rPr lang="en-US" b="1" dirty="0"/>
              <a:t>Cost Savings:</a:t>
            </a:r>
            <a:r>
              <a:rPr lang="en-US" dirty="0"/>
              <a:t> Decrease long-term repair and replacement expenses</a:t>
            </a:r>
          </a:p>
          <a:p>
            <a:r>
              <a:rPr lang="en-US" b="1" dirty="0"/>
              <a:t>Better Planning:</a:t>
            </a:r>
            <a:r>
              <a:rPr lang="en-US" dirty="0"/>
              <a:t> Support smarter infrastructure investment and resource allocation</a:t>
            </a:r>
          </a:p>
          <a:p>
            <a:r>
              <a:rPr lang="en-US" b="1" dirty="0"/>
              <a:t>Scalability:</a:t>
            </a:r>
            <a:r>
              <a:rPr lang="en-US" dirty="0"/>
              <a:t> Apply the model across broader water and utility systems</a:t>
            </a:r>
          </a:p>
          <a:p>
            <a:r>
              <a:rPr lang="en-US" b="1" dirty="0"/>
              <a:t>Community Trust:</a:t>
            </a:r>
            <a:r>
              <a:rPr lang="en-US" dirty="0"/>
              <a:t> Improve service reliability and stakeholder confidence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6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ide Template">
            <a:extLst>
              <a:ext uri="{FF2B5EF4-FFF2-40B4-BE49-F238E27FC236}">
                <a16:creationId xmlns:a16="http://schemas.microsoft.com/office/drawing/2014/main" id="{5ED5EDAD-9D39-EBCE-78DD-6987C902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925000"/>
            <a:ext cx="6685936" cy="50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3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381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 PREDICTIVE MODEL FOR WATER PUMPS STATUS TO IMPROVE EFFICIENCY ON DELIVERY IN TANZANIA</vt:lpstr>
      <vt:lpstr>Performance of the Model  Model used: Random Forest Classifier Accuracy: 81%  Key Metrics: Fully Functional – F1: 0.85 | Precision: 0.81 | Recall: 0.89 Need repairs- F1: 0.41 | Precision: 0.55 | Recall: 0.33 Not functioning- F1: 0.81 | Precision: 0.84 | Recall: 0.78  Conclusion: The class of pumps that are functioning but need repairs is the hardest to predict     </vt:lpstr>
      <vt:lpstr>Key takeaways for the Management Company  A significant number of non-functional pumps might have been prevented through timely intervention &amp; preventive maintenance.  Key Predictors of Pump Failure: Construction Year – Older pumps show higher likelihood of failure Region – Geographic disparities influence functionality Management Type – Community or institutional oversight impacts performance Installer – Quality and consistency vary by installation provider  The model enables proactive identification of high-risk pumps, allowing stakeholders to forecast failures before they occur and prioritize preventive maintenance.    </vt:lpstr>
      <vt:lpstr>Recommendations</vt:lpstr>
      <vt:lpstr>Impact Potential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Malinga</dc:creator>
  <cp:lastModifiedBy>Derrick Malinga</cp:lastModifiedBy>
  <cp:revision>1</cp:revision>
  <dcterms:created xsi:type="dcterms:W3CDTF">2025-07-23T18:19:42Z</dcterms:created>
  <dcterms:modified xsi:type="dcterms:W3CDTF">2025-07-23T19:05:23Z</dcterms:modified>
</cp:coreProperties>
</file>