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48F940C-4B0F-40A0-8555-94EE2A232488}" type="datetimeFigureOut">
              <a:rPr lang="en-US" smtClean="0"/>
              <a:t>4/29/2025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7E37AEFE-5BFB-43E0-B7F7-85EC184BDF4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031544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F940C-4B0F-40A0-8555-94EE2A232488}"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7AEFE-5BFB-43E0-B7F7-85EC184BDF4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993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F940C-4B0F-40A0-8555-94EE2A232488}"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7AEFE-5BFB-43E0-B7F7-85EC184BDF4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483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8F940C-4B0F-40A0-8555-94EE2A232488}"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7AEFE-5BFB-43E0-B7F7-85EC184BDF4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59870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48F940C-4B0F-40A0-8555-94EE2A232488}"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37AEFE-5BFB-43E0-B7F7-85EC184BDF4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04049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48F940C-4B0F-40A0-8555-94EE2A232488}"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7AEFE-5BFB-43E0-B7F7-85EC184BDF4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58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48F940C-4B0F-40A0-8555-94EE2A232488}"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37AEFE-5BFB-43E0-B7F7-85EC184BDF4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78021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48F940C-4B0F-40A0-8555-94EE2A232488}"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37AEFE-5BFB-43E0-B7F7-85EC184BDF4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705666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F940C-4B0F-40A0-8555-94EE2A232488}"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37AEFE-5BFB-43E0-B7F7-85EC184BDF40}" type="slidenum">
              <a:rPr lang="en-US" smtClean="0"/>
              <a:t>‹#›</a:t>
            </a:fld>
            <a:endParaRPr lang="en-US"/>
          </a:p>
        </p:txBody>
      </p:sp>
    </p:spTree>
    <p:extLst>
      <p:ext uri="{BB962C8B-B14F-4D97-AF65-F5344CB8AC3E}">
        <p14:creationId xmlns:p14="http://schemas.microsoft.com/office/powerpoint/2010/main" val="23154069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48F940C-4B0F-40A0-8555-94EE2A232488}"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37AEFE-5BFB-43E0-B7F7-85EC184BDF4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669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48F940C-4B0F-40A0-8555-94EE2A232488}" type="datetimeFigureOut">
              <a:rPr lang="en-US" smtClean="0"/>
              <a:t>4/29/2025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7E37AEFE-5BFB-43E0-B7F7-85EC184BDF4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54808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48F940C-4B0F-40A0-8555-94EE2A232488}" type="datetimeFigureOut">
              <a:rPr lang="en-US" smtClean="0"/>
              <a:t>4/29/2025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7E37AEFE-5BFB-43E0-B7F7-85EC184BDF4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120909"/>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01" r:id="rId3"/>
    <p:sldLayoutId id="2147483802" r:id="rId4"/>
    <p:sldLayoutId id="2147483803" r:id="rId5"/>
    <p:sldLayoutId id="2147483804" r:id="rId6"/>
    <p:sldLayoutId id="2147483805" r:id="rId7"/>
    <p:sldLayoutId id="2147483806" r:id="rId8"/>
    <p:sldLayoutId id="2147483807" r:id="rId9"/>
    <p:sldLayoutId id="2147483808" r:id="rId10"/>
    <p:sldLayoutId id="214748380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471E8-84B4-A23F-561B-A3035B2E4EF3}"/>
              </a:ext>
            </a:extLst>
          </p:cNvPr>
          <p:cNvSpPr>
            <a:spLocks noGrp="1"/>
          </p:cNvSpPr>
          <p:nvPr>
            <p:ph type="ctrTitle"/>
          </p:nvPr>
        </p:nvSpPr>
        <p:spPr/>
        <p:txBody>
          <a:bodyPr/>
          <a:lstStyle/>
          <a:p>
            <a:r>
              <a:rPr lang="en-US" dirty="0"/>
              <a:t>Aircraft review</a:t>
            </a:r>
          </a:p>
        </p:txBody>
      </p:sp>
      <p:sp>
        <p:nvSpPr>
          <p:cNvPr id="3" name="Subtitle 2">
            <a:extLst>
              <a:ext uri="{FF2B5EF4-FFF2-40B4-BE49-F238E27FC236}">
                <a16:creationId xmlns:a16="http://schemas.microsoft.com/office/drawing/2014/main" id="{9AB26CD4-2B67-F42A-768E-0C5C60F5AAB1}"/>
              </a:ext>
            </a:extLst>
          </p:cNvPr>
          <p:cNvSpPr>
            <a:spLocks noGrp="1"/>
          </p:cNvSpPr>
          <p:nvPr>
            <p:ph type="subTitle" idx="1"/>
          </p:nvPr>
        </p:nvSpPr>
        <p:spPr/>
        <p:txBody>
          <a:bodyPr>
            <a:normAutofit/>
          </a:bodyPr>
          <a:lstStyle/>
          <a:p>
            <a:r>
              <a:rPr lang="en-US" sz="2800" dirty="0"/>
              <a:t>Expansion into the aviation industry</a:t>
            </a:r>
          </a:p>
        </p:txBody>
      </p:sp>
    </p:spTree>
    <p:extLst>
      <p:ext uri="{BB962C8B-B14F-4D97-AF65-F5344CB8AC3E}">
        <p14:creationId xmlns:p14="http://schemas.microsoft.com/office/powerpoint/2010/main" val="2850481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F59A4-5567-DED6-007D-362223B61B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A5F42E7-CDE2-7CCF-895B-C33B8034B822}"/>
              </a:ext>
            </a:extLst>
          </p:cNvPr>
          <p:cNvSpPr txBox="1"/>
          <p:nvPr/>
        </p:nvSpPr>
        <p:spPr>
          <a:xfrm>
            <a:off x="147484" y="186812"/>
            <a:ext cx="10343536" cy="4801314"/>
          </a:xfrm>
          <a:prstGeom prst="rect">
            <a:avLst/>
          </a:prstGeom>
          <a:noFill/>
        </p:spPr>
        <p:txBody>
          <a:bodyPr wrap="square">
            <a:spAutoFit/>
          </a:bodyPr>
          <a:lstStyle/>
          <a:p>
            <a:r>
              <a:rPr lang="en-US" b="1" dirty="0"/>
              <a:t>Recommendations</a:t>
            </a:r>
          </a:p>
          <a:p>
            <a:r>
              <a:rPr lang="en-US" b="1" dirty="0"/>
              <a:t>Make &amp; Model Combinations </a:t>
            </a:r>
          </a:p>
          <a:p>
            <a:pPr marL="285750" indent="-285750">
              <a:buFont typeface="Arial" panose="020B0604020202020204" pitchFamily="34" charset="0"/>
              <a:buChar char="•"/>
            </a:pPr>
            <a:r>
              <a:rPr lang="en-US" dirty="0"/>
              <a:t>Purchasing aircraft based on historical safety performance, accident records, and maintenance requirements is essential to reduce operational risks and ensure long-term reliability.</a:t>
            </a:r>
          </a:p>
          <a:p>
            <a:pPr marL="285750" indent="-285750">
              <a:buFont typeface="Arial" panose="020B0604020202020204" pitchFamily="34" charset="0"/>
              <a:buChar char="•"/>
            </a:pPr>
            <a:r>
              <a:rPr lang="en-US" dirty="0"/>
              <a:t>It is advised that the company avoid acquiring aircraft like the Quicksilver, which has been associated with a higher number of incidents, or any aircraft linked to fatal accidents. Instead, the company should prioritize aircraft models with fewer or no accidents. Aircrafts such as the Cessna T210L and Beech B23, exhibit greater durability therefore should be considered safer options. </a:t>
            </a:r>
          </a:p>
          <a:p>
            <a:r>
              <a:rPr lang="en-US" b="1" dirty="0"/>
              <a:t>Strategic Recommendations for Improving Aircraft Safety and Minimizing Risk:</a:t>
            </a:r>
          </a:p>
          <a:p>
            <a:pPr marL="285750" indent="-285750">
              <a:buFont typeface="Arial" panose="020B0604020202020204" pitchFamily="34" charset="0"/>
              <a:buChar char="•"/>
            </a:pPr>
            <a:r>
              <a:rPr lang="en-US" dirty="0"/>
              <a:t>The company should develop operational strategies that prioritize Instrument Meteorological Conditions (IMC), as these conditions have been associated with fewer accidents compared to Visual Meteorological Conditions (VMC). When planning flight purposes, it is advisable to focus on specialized aircraft missions, such as firefighting, air drops, and glider towing, which have shown lower incident rates. In contrast, aircraft used for personal and instructional activities have exhibited a significantly higher number of incidents, highlighting the greater exposure to risk associated with these types of flights.</a:t>
            </a:r>
            <a:endParaRPr lang="en-US" b="1" dirty="0"/>
          </a:p>
          <a:p>
            <a:pPr marL="285750" indent="-285750">
              <a:buFont typeface="Arial" panose="020B0604020202020204" pitchFamily="34" charset="0"/>
              <a:buChar char="•"/>
            </a:pPr>
            <a:endParaRPr lang="en-US" b="1" dirty="0"/>
          </a:p>
          <a:p>
            <a:endParaRPr lang="en-US" b="1" dirty="0"/>
          </a:p>
        </p:txBody>
      </p:sp>
    </p:spTree>
    <p:extLst>
      <p:ext uri="{BB962C8B-B14F-4D97-AF65-F5344CB8AC3E}">
        <p14:creationId xmlns:p14="http://schemas.microsoft.com/office/powerpoint/2010/main" val="1393364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7134F3-9920-9F26-F047-833BF9E44C66}"/>
              </a:ext>
            </a:extLst>
          </p:cNvPr>
          <p:cNvSpPr>
            <a:spLocks noGrp="1"/>
          </p:cNvSpPr>
          <p:nvPr>
            <p:ph type="title"/>
          </p:nvPr>
        </p:nvSpPr>
        <p:spPr/>
        <p:txBody>
          <a:bodyPr/>
          <a:lstStyle/>
          <a:p>
            <a:r>
              <a:rPr lang="en-US" dirty="0"/>
              <a:t>Business statement</a:t>
            </a:r>
          </a:p>
        </p:txBody>
      </p:sp>
      <p:sp>
        <p:nvSpPr>
          <p:cNvPr id="3" name="Content Placeholder 2">
            <a:extLst>
              <a:ext uri="{FF2B5EF4-FFF2-40B4-BE49-F238E27FC236}">
                <a16:creationId xmlns:a16="http://schemas.microsoft.com/office/drawing/2014/main" id="{9FEC4FB6-7D59-860A-ABA3-43B37716A73F}"/>
              </a:ext>
            </a:extLst>
          </p:cNvPr>
          <p:cNvSpPr>
            <a:spLocks noGrp="1"/>
          </p:cNvSpPr>
          <p:nvPr>
            <p:ph idx="1"/>
          </p:nvPr>
        </p:nvSpPr>
        <p:spPr/>
        <p:txBody>
          <a:bodyPr>
            <a:normAutofit fontScale="92500"/>
          </a:bodyPr>
          <a:lstStyle/>
          <a:p>
            <a:pPr marL="0" indent="0">
              <a:buNone/>
            </a:pPr>
            <a:r>
              <a:rPr lang="en-US" dirty="0"/>
              <a:t>• As the company considers expanding into the commercial and private aviation sectors, it is essential to evaluate the risks linked to various aircraft types. </a:t>
            </a:r>
          </a:p>
          <a:p>
            <a:pPr marL="0" indent="0">
              <a:buNone/>
            </a:pPr>
            <a:r>
              <a:rPr lang="en-US" dirty="0"/>
              <a:t>• This analysis reviews historical aviation data to identify trends in accidents and fatalities, providing insights to support risk-aware aircraft acquisition decisions.</a:t>
            </a:r>
          </a:p>
          <a:p>
            <a:pPr marL="0" indent="0">
              <a:buNone/>
            </a:pPr>
            <a:r>
              <a:rPr lang="en-US" dirty="0"/>
              <a:t> • The following questions guided the objectivity of the analysis, aligned with the main risk areas identified: a) Safety risks - What are the historical accident and fatality rates for each aircraft type ? b) Risk of aircraft damage - How frequently do different aircraft types experience damage incidents and what is the extent or severity of the damage? c) External risks - To what extent do external factors (e.g., weather) contribute to accidents and operational disruptions? </a:t>
            </a:r>
          </a:p>
        </p:txBody>
      </p:sp>
    </p:spTree>
    <p:extLst>
      <p:ext uri="{BB962C8B-B14F-4D97-AF65-F5344CB8AC3E}">
        <p14:creationId xmlns:p14="http://schemas.microsoft.com/office/powerpoint/2010/main" val="30691155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A9C223-CDFD-CBEC-7295-809781B24C59}"/>
              </a:ext>
            </a:extLst>
          </p:cNvPr>
          <p:cNvSpPr>
            <a:spLocks noGrp="1"/>
          </p:cNvSpPr>
          <p:nvPr>
            <p:ph type="title"/>
          </p:nvPr>
        </p:nvSpPr>
        <p:spPr/>
        <p:txBody>
          <a:bodyPr/>
          <a:lstStyle/>
          <a:p>
            <a:r>
              <a:rPr lang="en-US" dirty="0"/>
              <a:t>Data review</a:t>
            </a:r>
          </a:p>
        </p:txBody>
      </p:sp>
      <p:sp>
        <p:nvSpPr>
          <p:cNvPr id="5" name="Content Placeholder 4">
            <a:extLst>
              <a:ext uri="{FF2B5EF4-FFF2-40B4-BE49-F238E27FC236}">
                <a16:creationId xmlns:a16="http://schemas.microsoft.com/office/drawing/2014/main" id="{8D09EF4B-9677-AA0A-0403-F95837C7FF10}"/>
              </a:ext>
            </a:extLst>
          </p:cNvPr>
          <p:cNvSpPr>
            <a:spLocks noGrp="1"/>
          </p:cNvSpPr>
          <p:nvPr>
            <p:ph idx="1"/>
          </p:nvPr>
        </p:nvSpPr>
        <p:spPr>
          <a:xfrm>
            <a:off x="1451579" y="1853754"/>
            <a:ext cx="10199647" cy="3947278"/>
          </a:xfrm>
        </p:spPr>
        <p:txBody>
          <a:bodyPr>
            <a:normAutofit fontScale="92500" lnSpcReduction="10000"/>
          </a:bodyPr>
          <a:lstStyle/>
          <a:p>
            <a:r>
              <a:rPr lang="en-US" dirty="0"/>
              <a:t>Data Source: The dataset was sourced from the National Transportation Safety Board and contains historical aviation safety records of incidents and accidents involving various aircraft types, starting from 1962. </a:t>
            </a:r>
          </a:p>
          <a:p>
            <a:r>
              <a:rPr lang="en-US" dirty="0"/>
              <a:t>Data Preparations: To ensure the data reflected modern aviation standards, records from 2010 to 2022 were selected. Given the significant evolution in aviation technology, safety practices, and regulations since 1962, older records may not accurately represent current industry realities. The dataset was also cleaned to remove inconsistencies, incomplete entries, and irrelevant fields, enhancing the quality and reliability of the analysis. </a:t>
            </a:r>
          </a:p>
          <a:p>
            <a:r>
              <a:rPr lang="en-US" dirty="0"/>
              <a:t>Relevance to Analysis: This dataset offers valuable insights into accident trends, fatality rates, and aircraft damage, enabling an assessment of the risk profiles of different aircraft types to support informed decision-making. </a:t>
            </a:r>
          </a:p>
        </p:txBody>
      </p:sp>
    </p:spTree>
    <p:extLst>
      <p:ext uri="{BB962C8B-B14F-4D97-AF65-F5344CB8AC3E}">
        <p14:creationId xmlns:p14="http://schemas.microsoft.com/office/powerpoint/2010/main" val="32795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F6DF09A-B706-EB7C-A3A7-61984664B489}"/>
              </a:ext>
            </a:extLst>
          </p:cNvPr>
          <p:cNvSpPr txBox="1"/>
          <p:nvPr/>
        </p:nvSpPr>
        <p:spPr>
          <a:xfrm>
            <a:off x="127819" y="196645"/>
            <a:ext cx="10343536" cy="954107"/>
          </a:xfrm>
          <a:prstGeom prst="rect">
            <a:avLst/>
          </a:prstGeom>
          <a:noFill/>
        </p:spPr>
        <p:txBody>
          <a:bodyPr wrap="square">
            <a:spAutoFit/>
          </a:bodyPr>
          <a:lstStyle/>
          <a:p>
            <a:r>
              <a:rPr lang="en-US" b="1" dirty="0"/>
              <a:t>1. </a:t>
            </a:r>
            <a:r>
              <a:rPr lang="en-US" sz="2000" b="1" dirty="0"/>
              <a:t>Safety</a:t>
            </a:r>
            <a:r>
              <a:rPr lang="en-US" dirty="0"/>
              <a:t>: To assess the severity of accidents, several analyses were conducted, including a count of each injury severity, accident trends over time, and the evolution of fatal injuries and uninjured individuals over the years. The charts below highlight these findings, showcasing the differences and trends in accident severity</a:t>
            </a:r>
          </a:p>
        </p:txBody>
      </p:sp>
      <p:pic>
        <p:nvPicPr>
          <p:cNvPr id="9" name="Picture 8">
            <a:extLst>
              <a:ext uri="{FF2B5EF4-FFF2-40B4-BE49-F238E27FC236}">
                <a16:creationId xmlns:a16="http://schemas.microsoft.com/office/drawing/2014/main" id="{85D220D9-859E-A2A4-CCA0-323809B34D95}"/>
              </a:ext>
            </a:extLst>
          </p:cNvPr>
          <p:cNvPicPr>
            <a:picLocks noChangeAspect="1"/>
          </p:cNvPicPr>
          <p:nvPr/>
        </p:nvPicPr>
        <p:blipFill>
          <a:blip r:embed="rId2"/>
          <a:stretch>
            <a:fillRect/>
          </a:stretch>
        </p:blipFill>
        <p:spPr>
          <a:xfrm>
            <a:off x="127819" y="1105739"/>
            <a:ext cx="6190328" cy="2357668"/>
          </a:xfrm>
          <a:prstGeom prst="rect">
            <a:avLst/>
          </a:prstGeom>
        </p:spPr>
      </p:pic>
      <p:pic>
        <p:nvPicPr>
          <p:cNvPr id="11" name="Picture 10">
            <a:extLst>
              <a:ext uri="{FF2B5EF4-FFF2-40B4-BE49-F238E27FC236}">
                <a16:creationId xmlns:a16="http://schemas.microsoft.com/office/drawing/2014/main" id="{2719F336-2037-3581-B6DD-1CB302F454D4}"/>
              </a:ext>
            </a:extLst>
          </p:cNvPr>
          <p:cNvPicPr>
            <a:picLocks noChangeAspect="1"/>
          </p:cNvPicPr>
          <p:nvPr/>
        </p:nvPicPr>
        <p:blipFill>
          <a:blip r:embed="rId3"/>
          <a:stretch>
            <a:fillRect/>
          </a:stretch>
        </p:blipFill>
        <p:spPr>
          <a:xfrm>
            <a:off x="279758" y="3463407"/>
            <a:ext cx="5886450" cy="2585807"/>
          </a:xfrm>
          <a:prstGeom prst="rect">
            <a:avLst/>
          </a:prstGeom>
        </p:spPr>
      </p:pic>
      <p:pic>
        <p:nvPicPr>
          <p:cNvPr id="13" name="Picture 12">
            <a:extLst>
              <a:ext uri="{FF2B5EF4-FFF2-40B4-BE49-F238E27FC236}">
                <a16:creationId xmlns:a16="http://schemas.microsoft.com/office/drawing/2014/main" id="{658FA034-10F9-CE07-BC34-EE10686FAAF7}"/>
              </a:ext>
            </a:extLst>
          </p:cNvPr>
          <p:cNvPicPr>
            <a:picLocks noChangeAspect="1"/>
          </p:cNvPicPr>
          <p:nvPr/>
        </p:nvPicPr>
        <p:blipFill>
          <a:blip r:embed="rId4"/>
          <a:stretch>
            <a:fillRect/>
          </a:stretch>
        </p:blipFill>
        <p:spPr>
          <a:xfrm>
            <a:off x="7265731" y="1105739"/>
            <a:ext cx="4038600" cy="4902495"/>
          </a:xfrm>
          <a:prstGeom prst="rect">
            <a:avLst/>
          </a:prstGeom>
        </p:spPr>
      </p:pic>
    </p:spTree>
    <p:extLst>
      <p:ext uri="{BB962C8B-B14F-4D97-AF65-F5344CB8AC3E}">
        <p14:creationId xmlns:p14="http://schemas.microsoft.com/office/powerpoint/2010/main" val="391365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5B284F-8DD2-D14D-51C3-87C91CC96E84}"/>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87CF7D4-9550-1459-ACB1-17548F8DBCB3}"/>
              </a:ext>
            </a:extLst>
          </p:cNvPr>
          <p:cNvSpPr txBox="1"/>
          <p:nvPr/>
        </p:nvSpPr>
        <p:spPr>
          <a:xfrm>
            <a:off x="127819" y="196645"/>
            <a:ext cx="10343536" cy="954107"/>
          </a:xfrm>
          <a:prstGeom prst="rect">
            <a:avLst/>
          </a:prstGeom>
          <a:noFill/>
        </p:spPr>
        <p:txBody>
          <a:bodyPr wrap="square">
            <a:spAutoFit/>
          </a:bodyPr>
          <a:lstStyle/>
          <a:p>
            <a:r>
              <a:rPr lang="en-US" b="1" dirty="0"/>
              <a:t>2. Reliability: </a:t>
            </a:r>
            <a:r>
              <a:rPr lang="en-US" dirty="0"/>
              <a:t>To evaluate the risk associated with specific type of aircraft, the registration number, make, model and the extent of different aircraft was </a:t>
            </a:r>
            <a:r>
              <a:rPr lang="en-US" dirty="0" err="1"/>
              <a:t>analysed</a:t>
            </a:r>
            <a:r>
              <a:rPr lang="en-US" dirty="0"/>
              <a:t>. Number of engines and engine type was also considered, as certain configurations may be more prone to accidents, influencing the overall risk factor</a:t>
            </a:r>
          </a:p>
        </p:txBody>
      </p:sp>
      <p:pic>
        <p:nvPicPr>
          <p:cNvPr id="3" name="Picture 2">
            <a:extLst>
              <a:ext uri="{FF2B5EF4-FFF2-40B4-BE49-F238E27FC236}">
                <a16:creationId xmlns:a16="http://schemas.microsoft.com/office/drawing/2014/main" id="{F7DA56E2-F89B-FCAF-240E-11D1B4E7CFDD}"/>
              </a:ext>
            </a:extLst>
          </p:cNvPr>
          <p:cNvPicPr>
            <a:picLocks noChangeAspect="1"/>
          </p:cNvPicPr>
          <p:nvPr/>
        </p:nvPicPr>
        <p:blipFill>
          <a:blip r:embed="rId2"/>
          <a:stretch>
            <a:fillRect/>
          </a:stretch>
        </p:blipFill>
        <p:spPr>
          <a:xfrm>
            <a:off x="127819" y="1534210"/>
            <a:ext cx="4886325" cy="2647950"/>
          </a:xfrm>
          <a:prstGeom prst="rect">
            <a:avLst/>
          </a:prstGeom>
        </p:spPr>
      </p:pic>
      <p:pic>
        <p:nvPicPr>
          <p:cNvPr id="5" name="Picture 4">
            <a:extLst>
              <a:ext uri="{FF2B5EF4-FFF2-40B4-BE49-F238E27FC236}">
                <a16:creationId xmlns:a16="http://schemas.microsoft.com/office/drawing/2014/main" id="{96F40A2C-1C81-D52A-28F1-464A4ED94DE8}"/>
              </a:ext>
            </a:extLst>
          </p:cNvPr>
          <p:cNvPicPr>
            <a:picLocks noChangeAspect="1"/>
          </p:cNvPicPr>
          <p:nvPr/>
        </p:nvPicPr>
        <p:blipFill>
          <a:blip r:embed="rId3"/>
          <a:stretch>
            <a:fillRect/>
          </a:stretch>
        </p:blipFill>
        <p:spPr>
          <a:xfrm>
            <a:off x="5702710" y="1414302"/>
            <a:ext cx="6162675" cy="2887765"/>
          </a:xfrm>
          <a:prstGeom prst="rect">
            <a:avLst/>
          </a:prstGeom>
        </p:spPr>
      </p:pic>
    </p:spTree>
    <p:extLst>
      <p:ext uri="{BB962C8B-B14F-4D97-AF65-F5344CB8AC3E}">
        <p14:creationId xmlns:p14="http://schemas.microsoft.com/office/powerpoint/2010/main" val="3136821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AF0F0-C0DB-FEF4-BAD2-8665B168C27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4004879-36B6-2D02-0115-2D468713273F}"/>
              </a:ext>
            </a:extLst>
          </p:cNvPr>
          <p:cNvSpPr txBox="1"/>
          <p:nvPr/>
        </p:nvSpPr>
        <p:spPr>
          <a:xfrm>
            <a:off x="127819" y="196645"/>
            <a:ext cx="10343536" cy="1200329"/>
          </a:xfrm>
          <a:prstGeom prst="rect">
            <a:avLst/>
          </a:prstGeom>
          <a:noFill/>
        </p:spPr>
        <p:txBody>
          <a:bodyPr wrap="square">
            <a:spAutoFit/>
          </a:bodyPr>
          <a:lstStyle/>
          <a:p>
            <a:r>
              <a:rPr lang="en-US" b="1" dirty="0"/>
              <a:t>3.Make &amp; Model Combination: </a:t>
            </a:r>
            <a:r>
              <a:rPr lang="en-US" dirty="0"/>
              <a:t>An analysis of make and model combinations was conducted to determine accident counts for each pairing. This helped identify which combinations were most and least prone to accidents. Combinations associated with a higher frequency of fatal accidents were highlighted, providing further insight into aircraft types that pose greater safety risks.</a:t>
            </a:r>
          </a:p>
        </p:txBody>
      </p:sp>
      <p:pic>
        <p:nvPicPr>
          <p:cNvPr id="4" name="Picture 3">
            <a:extLst>
              <a:ext uri="{FF2B5EF4-FFF2-40B4-BE49-F238E27FC236}">
                <a16:creationId xmlns:a16="http://schemas.microsoft.com/office/drawing/2014/main" id="{D23C4232-F8A2-B94D-2F60-13E5F32A58BC}"/>
              </a:ext>
            </a:extLst>
          </p:cNvPr>
          <p:cNvPicPr>
            <a:picLocks noChangeAspect="1"/>
          </p:cNvPicPr>
          <p:nvPr/>
        </p:nvPicPr>
        <p:blipFill>
          <a:blip r:embed="rId2"/>
          <a:stretch>
            <a:fillRect/>
          </a:stretch>
        </p:blipFill>
        <p:spPr>
          <a:xfrm>
            <a:off x="-802250" y="1396974"/>
            <a:ext cx="7134225" cy="2647950"/>
          </a:xfrm>
          <a:prstGeom prst="rect">
            <a:avLst/>
          </a:prstGeom>
        </p:spPr>
      </p:pic>
      <p:pic>
        <p:nvPicPr>
          <p:cNvPr id="8" name="Picture 7">
            <a:extLst>
              <a:ext uri="{FF2B5EF4-FFF2-40B4-BE49-F238E27FC236}">
                <a16:creationId xmlns:a16="http://schemas.microsoft.com/office/drawing/2014/main" id="{EA522C0A-7070-DED1-7A2A-31446525D714}"/>
              </a:ext>
            </a:extLst>
          </p:cNvPr>
          <p:cNvPicPr>
            <a:picLocks noChangeAspect="1"/>
          </p:cNvPicPr>
          <p:nvPr/>
        </p:nvPicPr>
        <p:blipFill>
          <a:blip r:embed="rId3"/>
          <a:stretch>
            <a:fillRect/>
          </a:stretch>
        </p:blipFill>
        <p:spPr>
          <a:xfrm>
            <a:off x="6213986" y="1104133"/>
            <a:ext cx="5732207" cy="3686175"/>
          </a:xfrm>
          <a:prstGeom prst="rect">
            <a:avLst/>
          </a:prstGeom>
        </p:spPr>
      </p:pic>
    </p:spTree>
    <p:extLst>
      <p:ext uri="{BB962C8B-B14F-4D97-AF65-F5344CB8AC3E}">
        <p14:creationId xmlns:p14="http://schemas.microsoft.com/office/powerpoint/2010/main" val="14948493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550E47-8F42-393B-72CF-A22EDFE3DC1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D3790AAD-5C5F-5257-E2C8-F6AC31A3E5B0}"/>
              </a:ext>
            </a:extLst>
          </p:cNvPr>
          <p:cNvSpPr txBox="1"/>
          <p:nvPr/>
        </p:nvSpPr>
        <p:spPr>
          <a:xfrm>
            <a:off x="127819" y="196645"/>
            <a:ext cx="10343536" cy="1200329"/>
          </a:xfrm>
          <a:prstGeom prst="rect">
            <a:avLst/>
          </a:prstGeom>
          <a:noFill/>
        </p:spPr>
        <p:txBody>
          <a:bodyPr wrap="square">
            <a:spAutoFit/>
          </a:bodyPr>
          <a:lstStyle/>
          <a:p>
            <a:r>
              <a:rPr lang="en-US" b="1" dirty="0"/>
              <a:t>4. Flight use &amp; Weather Conditions:  </a:t>
            </a:r>
            <a:r>
              <a:rPr lang="en-US" dirty="0"/>
              <a:t>To offer a more comprehensive risk assessment, the analysis examined whether certain flight purposes (e.g., personal vs. commercial) contribute to higher accident risks. I considered the impact of weather conditions and if it can significantly influence safety, reliability, and aircraft performance, thereby increasing the likelihood of incidents.</a:t>
            </a:r>
          </a:p>
        </p:txBody>
      </p:sp>
      <p:pic>
        <p:nvPicPr>
          <p:cNvPr id="3" name="Picture 2">
            <a:extLst>
              <a:ext uri="{FF2B5EF4-FFF2-40B4-BE49-F238E27FC236}">
                <a16:creationId xmlns:a16="http://schemas.microsoft.com/office/drawing/2014/main" id="{79742C53-DCD2-19EA-5F2F-4F3B212D3D42}"/>
              </a:ext>
            </a:extLst>
          </p:cNvPr>
          <p:cNvPicPr>
            <a:picLocks noChangeAspect="1"/>
          </p:cNvPicPr>
          <p:nvPr/>
        </p:nvPicPr>
        <p:blipFill>
          <a:blip r:embed="rId2"/>
          <a:stretch>
            <a:fillRect/>
          </a:stretch>
        </p:blipFill>
        <p:spPr>
          <a:xfrm>
            <a:off x="127819" y="1478526"/>
            <a:ext cx="6781800" cy="3329448"/>
          </a:xfrm>
          <a:prstGeom prst="rect">
            <a:avLst/>
          </a:prstGeom>
        </p:spPr>
      </p:pic>
      <p:pic>
        <p:nvPicPr>
          <p:cNvPr id="6" name="Picture 5">
            <a:extLst>
              <a:ext uri="{FF2B5EF4-FFF2-40B4-BE49-F238E27FC236}">
                <a16:creationId xmlns:a16="http://schemas.microsoft.com/office/drawing/2014/main" id="{BFAC4FB3-1FA5-C945-55AF-6EFD5F907806}"/>
              </a:ext>
            </a:extLst>
          </p:cNvPr>
          <p:cNvPicPr>
            <a:picLocks noChangeAspect="1"/>
          </p:cNvPicPr>
          <p:nvPr/>
        </p:nvPicPr>
        <p:blipFill>
          <a:blip r:embed="rId3"/>
          <a:stretch>
            <a:fillRect/>
          </a:stretch>
        </p:blipFill>
        <p:spPr>
          <a:xfrm>
            <a:off x="7282169" y="1521849"/>
            <a:ext cx="4352925" cy="3286125"/>
          </a:xfrm>
          <a:prstGeom prst="rect">
            <a:avLst/>
          </a:prstGeom>
        </p:spPr>
      </p:pic>
    </p:spTree>
    <p:extLst>
      <p:ext uri="{BB962C8B-B14F-4D97-AF65-F5344CB8AC3E}">
        <p14:creationId xmlns:p14="http://schemas.microsoft.com/office/powerpoint/2010/main" val="36020746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C0C52-2187-E74B-C734-D064BD935D4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57F168E-094E-2923-DED4-24F5476CF517}"/>
              </a:ext>
            </a:extLst>
          </p:cNvPr>
          <p:cNvSpPr txBox="1"/>
          <p:nvPr/>
        </p:nvSpPr>
        <p:spPr>
          <a:xfrm>
            <a:off x="117987" y="167148"/>
            <a:ext cx="10343536" cy="5355312"/>
          </a:xfrm>
          <a:prstGeom prst="rect">
            <a:avLst/>
          </a:prstGeom>
          <a:noFill/>
        </p:spPr>
        <p:txBody>
          <a:bodyPr wrap="square">
            <a:spAutoFit/>
          </a:bodyPr>
          <a:lstStyle/>
          <a:p>
            <a:r>
              <a:rPr lang="en-US" b="1" dirty="0"/>
              <a:t>Result &amp; Findings</a:t>
            </a:r>
          </a:p>
          <a:p>
            <a:pPr marL="285750" indent="-285750">
              <a:buFont typeface="Arial" panose="020B0604020202020204" pitchFamily="34" charset="0"/>
              <a:buChar char="•"/>
            </a:pPr>
            <a:r>
              <a:rPr lang="en-US" dirty="0"/>
              <a:t>Aircraft with one or two engines accounted for the highest number of accidents, while aircraft equipped with eight engines showed significantly no accident, suggesting that a higher number of engines may contribute to greater safety.</a:t>
            </a:r>
          </a:p>
          <a:p>
            <a:pPr marL="285750" indent="-285750">
              <a:buFont typeface="Arial" panose="020B0604020202020204" pitchFamily="34" charset="0"/>
              <a:buChar char="•"/>
            </a:pPr>
            <a:r>
              <a:rPr lang="en-US" dirty="0"/>
              <a:t>In terms of engine type, aircraft with reciprocating engines and turbo variants (turbo-prop, turbo-shaft, turbo-fan, turbo-jet) experienced the most accidents. In contrast, aircraft powered by electric engines recorded the least accidents, indicating a higher level of safety</a:t>
            </a:r>
          </a:p>
          <a:p>
            <a:pPr marL="285750" indent="-285750">
              <a:buFont typeface="Arial" panose="020B0604020202020204" pitchFamily="34" charset="0"/>
              <a:buChar char="•"/>
            </a:pPr>
            <a:r>
              <a:rPr lang="en-US" dirty="0"/>
              <a:t>Majority of aircraft makes and models experienced either substantial or complete damage during incidents, indicating a higher level of risk associated with acquiring them. Only a few aircraft types recorded minor or no damage, suggesting a lower risk profile. </a:t>
            </a:r>
          </a:p>
          <a:p>
            <a:pPr marL="285750" indent="-285750">
              <a:buFont typeface="Arial" panose="020B0604020202020204" pitchFamily="34" charset="0"/>
              <a:buChar char="•"/>
            </a:pPr>
            <a:r>
              <a:rPr lang="en-US" dirty="0"/>
              <a:t>Overall, aviation safety has shown improvement in recent years, indicating advancements in industry standards and practices. The number of non-fatal incidents consistently exceeded fatal incidents, which is a positive sign. The injury severity has also been decreasing over time, further highlighting the progress made in enhancing aviation safety.</a:t>
            </a:r>
          </a:p>
          <a:p>
            <a:pPr marL="285750" indent="-285750">
              <a:buFont typeface="Arial" panose="020B0604020202020204" pitchFamily="34" charset="0"/>
              <a:buChar char="•"/>
            </a:pPr>
            <a:r>
              <a:rPr lang="en-US" dirty="0"/>
              <a:t>Although the Cessna 172 aircraft recorded the highest number of accidents, the Cirrus Design Corp SR22 had fewer total accidents but accounted for the highest number of fatal accidents, making it the deadliest aircraft.</a:t>
            </a:r>
          </a:p>
          <a:p>
            <a:pPr marL="285750" indent="-285750">
              <a:buFont typeface="Arial" panose="020B0604020202020204" pitchFamily="34" charset="0"/>
              <a:buChar char="•"/>
            </a:pPr>
            <a:r>
              <a:rPr lang="en-US" dirty="0"/>
              <a:t>Aircrafts with minimal accidents such as the Rans S6S, Hawk Arrow II, Kitfox Super Sport suggests that factors like design, usage, or operational procedures may contribute to their safety.</a:t>
            </a:r>
          </a:p>
        </p:txBody>
      </p:sp>
    </p:spTree>
    <p:extLst>
      <p:ext uri="{BB962C8B-B14F-4D97-AF65-F5344CB8AC3E}">
        <p14:creationId xmlns:p14="http://schemas.microsoft.com/office/powerpoint/2010/main" val="1559911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5EB163-B99D-337C-D281-C944A297DF5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7DD27EE1-C4AD-FA4B-4714-F24D5E423FFE}"/>
              </a:ext>
            </a:extLst>
          </p:cNvPr>
          <p:cNvSpPr txBox="1"/>
          <p:nvPr/>
        </p:nvSpPr>
        <p:spPr>
          <a:xfrm>
            <a:off x="117987" y="167148"/>
            <a:ext cx="10343536" cy="5601533"/>
          </a:xfrm>
          <a:prstGeom prst="rect">
            <a:avLst/>
          </a:prstGeom>
          <a:noFill/>
        </p:spPr>
        <p:txBody>
          <a:bodyPr wrap="square">
            <a:spAutoFit/>
          </a:bodyPr>
          <a:lstStyle/>
          <a:p>
            <a:r>
              <a:rPr lang="en-US" b="1" dirty="0"/>
              <a:t>Result &amp; Findings</a:t>
            </a:r>
          </a:p>
          <a:p>
            <a:pPr marL="285750" indent="-285750">
              <a:buFont typeface="Arial" panose="020B0604020202020204" pitchFamily="34" charset="0"/>
              <a:buChar char="•"/>
            </a:pPr>
            <a:r>
              <a:rPr lang="en-US" dirty="0"/>
              <a:t>The Quicksilver aircraft make has been involved in a notably high number of incidents counts suggesting a greater need for frequent maintenance, raising concerns about its long-term reliability. </a:t>
            </a:r>
          </a:p>
          <a:p>
            <a:pPr marL="285750" indent="-285750">
              <a:buFont typeface="Arial" panose="020B0604020202020204" pitchFamily="34" charset="0"/>
              <a:buChar char="•"/>
            </a:pPr>
            <a:r>
              <a:rPr lang="en-US" dirty="0"/>
              <a:t>Aircraft engaged in personal and instructional activities exhibited a significantly higher number of incidents, indicating greater exposure to risk compared to other types of flight operations. Specialized aircraft missions such as firefighting, air drops, and glider towing reported relatively low incident rates.</a:t>
            </a:r>
          </a:p>
          <a:p>
            <a:pPr marL="285750" indent="-285750">
              <a:buFont typeface="Arial" panose="020B0604020202020204" pitchFamily="34" charset="0"/>
              <a:buChar char="•"/>
            </a:pPr>
            <a:r>
              <a:rPr lang="en-US" dirty="0"/>
              <a:t>Weather conditions have a significant impact on aviation accidents. Visual Meteorological conditions (VMC) are associated with the highest number of accidents, likely due to increased flight activity.  </a:t>
            </a:r>
          </a:p>
          <a:p>
            <a:pPr marL="285750" indent="-285750">
              <a:buFont typeface="Arial" panose="020B0604020202020204" pitchFamily="34" charset="0"/>
              <a:buChar char="•"/>
            </a:pPr>
            <a:endParaRPr lang="en-US" dirty="0"/>
          </a:p>
          <a:p>
            <a:r>
              <a:rPr lang="en-US" b="1" dirty="0"/>
              <a:t>Recommendations</a:t>
            </a:r>
          </a:p>
          <a:p>
            <a:r>
              <a:rPr lang="en-US" sz="1600" b="1" dirty="0"/>
              <a:t>Prioritize Aircraft with higher engines counts and Electric Engine for improved Safety and Reliability:</a:t>
            </a:r>
          </a:p>
          <a:p>
            <a:pPr marL="285750" indent="-285750">
              <a:buFont typeface="Arial" panose="020B0604020202020204" pitchFamily="34" charset="0"/>
              <a:buChar char="•"/>
            </a:pPr>
            <a:r>
              <a:rPr lang="en-US" dirty="0"/>
              <a:t>Focusing on aircraft with more engines has shown to significantly reduce the risk of accidents, indicating a clear correlation between the number of engines and improved safety. To further enhance safety and minimize operational risks, it is recommended that the company prioritize acquiring aircraft with higher engine counts. </a:t>
            </a:r>
          </a:p>
          <a:p>
            <a:pPr marL="285750" indent="-285750">
              <a:buFont typeface="Arial" panose="020B0604020202020204" pitchFamily="34" charset="0"/>
              <a:buChar char="•"/>
            </a:pPr>
            <a:r>
              <a:rPr lang="en-US" dirty="0"/>
              <a:t>Transitioning to electric engine for new fleet acquisitions improves safety while reducing long-term operational costs. This shift would not only boost reliability but also position the company as a forward-thinking player in the evolving aviation industry. </a:t>
            </a:r>
          </a:p>
          <a:p>
            <a:pPr marL="285750" indent="-285750">
              <a:buFont typeface="Arial" panose="020B0604020202020204" pitchFamily="34" charset="0"/>
              <a:buChar char="•"/>
            </a:pPr>
            <a:endParaRPr lang="en-US" b="1" dirty="0"/>
          </a:p>
          <a:p>
            <a:endParaRPr lang="en-US" b="1" dirty="0"/>
          </a:p>
        </p:txBody>
      </p:sp>
    </p:spTree>
    <p:extLst>
      <p:ext uri="{BB962C8B-B14F-4D97-AF65-F5344CB8AC3E}">
        <p14:creationId xmlns:p14="http://schemas.microsoft.com/office/powerpoint/2010/main" val="3442968805"/>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51</TotalTime>
  <Words>1208</Words>
  <Application>Microsoft Office PowerPoint</Application>
  <PresentationFormat>Widescreen</PresentationFormat>
  <Paragraphs>36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Gill Sans MT</vt:lpstr>
      <vt:lpstr>Gallery</vt:lpstr>
      <vt:lpstr>Aircraft review</vt:lpstr>
      <vt:lpstr>Business statement</vt:lpstr>
      <vt:lpstr>Data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Derrick Malinga</dc:creator>
  <cp:lastModifiedBy>Derrick Malinga</cp:lastModifiedBy>
  <cp:revision>1</cp:revision>
  <dcterms:created xsi:type="dcterms:W3CDTF">2025-04-29T19:24:18Z</dcterms:created>
  <dcterms:modified xsi:type="dcterms:W3CDTF">2025-04-29T20:15:20Z</dcterms:modified>
</cp:coreProperties>
</file>