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Default Extension="tiff" ContentType="image/tiff"/>
  <Override PartName="/docProps/core.xml" ContentType="application/vnd.openxmlformats-package.core-properties+xml"/>
  <Override PartName="/docProps/app.xml" ContentType="application/vnd.openxmlformats-officedocument.extended-properties+xml"/>
  <Default Extension="jpeg" ContentType="image/jpeg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png" ContentType="image/pn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F7F7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33" d="100"/>
          <a:sy n="33" d="100"/>
        </p:scale>
        <p:origin x="-520" y="92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1138" y="42348466"/>
            <a:ext cx="3219985" cy="28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Poster Print Size:</a:t>
            </a:r>
            <a:endParaRPr sz="8800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:</a:t>
            </a:r>
            <a:endParaRPr sz="8800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Avenir Black"/>
                <a:cs typeface="Avenir Black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</a:t>
            </a:r>
            <a:r>
              <a:rPr sz="6000" dirty="0">
                <a:solidFill>
                  <a:srgbClr val="7F7F7F"/>
                </a:solidFill>
                <a:latin typeface="Avenir Black"/>
                <a:cs typeface="Avenir Black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Avenir Black"/>
                <a:cs typeface="Avenir Black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Avenir Black"/>
                <a:cs typeface="Avenir Black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</a:br>
            <a: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12/14/14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fld id="{985D6BDF-9D0E-4E2B-85B8-D8F4790360C9}" type="datetimeFigureOut">
              <a:rPr lang="en-US" smtClean="0"/>
              <a:pPr/>
              <a:t>12/14/14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Avenir Black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856037" y="1250286"/>
            <a:ext cx="22289066" cy="195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000" b="1" i="1" dirty="0" smtClean="0">
                <a:solidFill>
                  <a:schemeClr val="bg1"/>
                </a:solidFill>
                <a:latin typeface="Arial"/>
                <a:cs typeface="Arial"/>
              </a:rPr>
              <a:t>A#: Music </a:t>
            </a:r>
            <a:r>
              <a:rPr lang="en-US" sz="7000" b="1" i="1" dirty="0" err="1" smtClean="0">
                <a:solidFill>
                  <a:schemeClr val="bg1"/>
                </a:solidFill>
                <a:latin typeface="Arial"/>
                <a:cs typeface="Arial"/>
              </a:rPr>
              <a:t>Visualizer</a:t>
            </a:r>
            <a:endParaRPr lang="en-US" sz="70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41837" y="2499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 err="1" smtClean="0"/>
              <a:t>Emre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Fındık</a:t>
            </a:r>
            <a:r>
              <a:rPr lang="en-US" sz="4800" b="1" dirty="0" smtClean="0"/>
              <a:t>, Shane Moore, Joseph Vinegrad, Zachary Zimmerman</a:t>
            </a:r>
            <a:endParaRPr lang="en-US" sz="48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3974186" cy="23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>
                <a:latin typeface="Avenir Black"/>
              </a:rPr>
              <a:t>&lt;your name&gt;</a:t>
            </a:r>
          </a:p>
          <a:p>
            <a:r>
              <a:rPr lang="en-US" sz="3000" dirty="0">
                <a:latin typeface="Avenir Black"/>
              </a:rPr>
              <a:t>&lt;your organization&gt;</a:t>
            </a:r>
          </a:p>
          <a:p>
            <a:r>
              <a:rPr lang="en-US" sz="3000" dirty="0">
                <a:latin typeface="Avenir Black"/>
              </a:rPr>
              <a:t>Email:</a:t>
            </a:r>
          </a:p>
          <a:p>
            <a:r>
              <a:rPr lang="en-US" sz="3000" dirty="0">
                <a:latin typeface="Avenir Black"/>
              </a:rPr>
              <a:t>Website:</a:t>
            </a:r>
          </a:p>
          <a:p>
            <a:r>
              <a:rPr lang="en-US" sz="3000" dirty="0">
                <a:latin typeface="Avenir Black"/>
              </a:rPr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753267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latin typeface="Avenir Black"/>
              </a:rPr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13452122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 </a:t>
            </a:r>
          </a:p>
          <a:p>
            <a:pPr marL="434850" indent="-434850">
              <a:buFont typeface="+mj-lt"/>
              <a:buAutoNum type="arabicPeriod"/>
            </a:pPr>
            <a:endParaRPr lang="en-US" sz="1600" dirty="0">
              <a:latin typeface="Avenir Blac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92560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latin typeface="Avenir Black"/>
              </a:rPr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731837" y="7147719"/>
            <a:ext cx="13716000" cy="970768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We find that the typical music visualization does fine at looking good alongside the music, but fails to go beyond and provide actual interpretation or insight into the song.</a:t>
            </a:r>
            <a:r>
              <a:rPr lang="en-US" sz="3600" dirty="0" smtClean="0"/>
              <a:t> </a:t>
            </a:r>
            <a:r>
              <a:rPr lang="en-US" sz="3600" dirty="0" smtClean="0"/>
              <a:t>The goal of our project is to create a </a:t>
            </a:r>
            <a:r>
              <a:rPr lang="en-US" sz="3600" dirty="0" err="1" smtClean="0"/>
              <a:t>visualizer</a:t>
            </a:r>
            <a:r>
              <a:rPr lang="en-US" sz="3600" dirty="0" smtClean="0"/>
              <a:t> that accurately represents the characteristics of music. 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The main question we set out to answer are:</a:t>
            </a:r>
          </a:p>
          <a:p>
            <a:pPr eaLnBrk="1" hangingPunct="1"/>
            <a:endParaRPr lang="en-US" sz="3600" dirty="0" smtClean="0"/>
          </a:p>
          <a:p>
            <a:pPr marL="742950" indent="-742950" eaLnBrk="1" hangingPunct="1">
              <a:buAutoNum type="arabicParenBoth"/>
            </a:pPr>
            <a:r>
              <a:rPr lang="en-US" sz="3600" dirty="0" smtClean="0"/>
              <a:t>What shapes/surfaces should we use to model our </a:t>
            </a:r>
            <a:r>
              <a:rPr lang="en-US" sz="3600" dirty="0" err="1" smtClean="0"/>
              <a:t>visualizer</a:t>
            </a:r>
            <a:r>
              <a:rPr lang="en-US" sz="3600" dirty="0" smtClean="0"/>
              <a:t>?</a:t>
            </a:r>
          </a:p>
          <a:p>
            <a:pPr marL="742950" indent="-742950" eaLnBrk="1" hangingPunct="1"/>
            <a:endParaRPr lang="en-US" sz="3600" dirty="0" smtClean="0"/>
          </a:p>
          <a:p>
            <a:pPr marL="742950" indent="-742950" eaLnBrk="1" hangingPunct="1">
              <a:buAutoNum type="arabicParenBoth"/>
            </a:pPr>
            <a:r>
              <a:rPr lang="en-US" sz="3600" dirty="0" smtClean="0"/>
              <a:t>How can we use animation to represent features of a song?</a:t>
            </a:r>
          </a:p>
          <a:p>
            <a:pPr marL="742950" indent="-742950" eaLnBrk="1" hangingPunct="1"/>
            <a:endParaRPr lang="en-US" sz="3600" dirty="0" smtClean="0"/>
          </a:p>
          <a:p>
            <a:pPr marL="742950" indent="-742950" eaLnBrk="1" hangingPunct="1">
              <a:buAutoNum type="arabicParenBoth"/>
            </a:pPr>
            <a:r>
              <a:rPr lang="en-US" sz="3600" dirty="0" smtClean="0"/>
              <a:t>What features of a song should we consider?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655637" y="58523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Overview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8037" y="22997319"/>
            <a:ext cx="13639800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rial"/>
              </a:rPr>
              <a:t>Implementation/Software Design</a:t>
            </a:r>
            <a:endParaRPr lang="en-US" sz="5400" b="1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808037" y="24445119"/>
            <a:ext cx="13639800" cy="422926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Our codebase is divided into two main parts:</a:t>
            </a:r>
          </a:p>
          <a:p>
            <a:pPr eaLnBrk="1" hangingPunct="1"/>
            <a:endParaRPr lang="en-US" sz="3600" dirty="0" smtClean="0"/>
          </a:p>
          <a:p>
            <a:pPr marL="742950" indent="-742950" eaLnBrk="1" hangingPunct="1">
              <a:buAutoNum type="arabicParenBoth"/>
            </a:pPr>
            <a:r>
              <a:rPr lang="en-US" sz="3600" dirty="0" smtClean="0"/>
              <a:t>Sound Analysis – the specified song file is loaded and various data about features of the song are obtained</a:t>
            </a:r>
          </a:p>
          <a:p>
            <a:pPr marL="742950" indent="-742950" eaLnBrk="1" hangingPunct="1"/>
            <a:endParaRPr lang="en-US" sz="3600" dirty="0" smtClean="0"/>
          </a:p>
          <a:p>
            <a:pPr marL="742950" indent="-742950" eaLnBrk="1" hangingPunct="1">
              <a:buAutoNum type="arabicParenBoth"/>
            </a:pPr>
            <a:r>
              <a:rPr lang="en-US" sz="3600" dirty="0" smtClean="0"/>
              <a:t>Graphics – data from the sound analysis is used to determine the appearance of the </a:t>
            </a:r>
            <a:r>
              <a:rPr lang="en-US" sz="3600" dirty="0" smtClean="0"/>
              <a:t>sphere</a:t>
            </a:r>
            <a:endParaRPr lang="en-US" sz="3600" dirty="0" smtClean="0"/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31837" y="21397119"/>
            <a:ext cx="13411200" cy="10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 1</a:t>
            </a:r>
            <a:r>
              <a:rPr lang="en-US" sz="3000" b="1" dirty="0" smtClean="0">
                <a:latin typeface="Arial"/>
              </a:rPr>
              <a:t>. </a:t>
            </a:r>
            <a:r>
              <a:rPr lang="en-US" sz="3000" dirty="0" smtClean="0">
                <a:latin typeface="Arial"/>
              </a:rPr>
              <a:t>On the left: </a:t>
            </a:r>
            <a:r>
              <a:rPr lang="en-US" sz="3000" dirty="0" smtClean="0">
                <a:latin typeface="Arial"/>
              </a:rPr>
              <a:t>o</a:t>
            </a:r>
            <a:r>
              <a:rPr lang="en-US" sz="3000" dirty="0" smtClean="0">
                <a:latin typeface="Arial"/>
              </a:rPr>
              <a:t>ur </a:t>
            </a:r>
            <a:r>
              <a:rPr lang="en-US" sz="3000" dirty="0" err="1" smtClean="0">
                <a:latin typeface="Arial"/>
              </a:rPr>
              <a:t>visualizer</a:t>
            </a:r>
            <a:r>
              <a:rPr lang="en-US" sz="3000" dirty="0" smtClean="0">
                <a:latin typeface="Arial"/>
              </a:rPr>
              <a:t> at rest </a:t>
            </a:r>
            <a:r>
              <a:rPr lang="en-US" sz="3000" dirty="0" smtClean="0">
                <a:latin typeface="Arial"/>
              </a:rPr>
              <a:t>(no music).</a:t>
            </a:r>
            <a:r>
              <a:rPr lang="en-US" sz="3000" dirty="0" smtClean="0">
                <a:latin typeface="Arial"/>
              </a:rPr>
              <a:t> On the right:</a:t>
            </a:r>
            <a:r>
              <a:rPr lang="en-US" sz="3000" dirty="0" smtClean="0">
                <a:latin typeface="Arial"/>
              </a:rPr>
              <a:t> our </a:t>
            </a:r>
            <a:r>
              <a:rPr lang="en-US" sz="3000" dirty="0" err="1" smtClean="0">
                <a:latin typeface="Arial"/>
              </a:rPr>
              <a:t>visualizer</a:t>
            </a:r>
            <a:r>
              <a:rPr lang="en-US" sz="3000" dirty="0" smtClean="0">
                <a:latin typeface="Arial"/>
              </a:rPr>
              <a:t> at work!</a:t>
            </a:r>
            <a:r>
              <a:rPr lang="en-US" sz="3000" dirty="0" smtClean="0">
                <a:latin typeface="Arial"/>
              </a:rPr>
              <a:t> </a:t>
            </a:r>
            <a:endParaRPr lang="en-US" sz="3000" dirty="0">
              <a:latin typeface="Arial"/>
            </a:endParaRPr>
          </a:p>
        </p:txBody>
      </p:sp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32278637" y="15148719"/>
            <a:ext cx="4515173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venir Black"/>
              </a:rPr>
              <a:t>Chart 1.</a:t>
            </a:r>
            <a:r>
              <a:rPr lang="en-US" sz="2400" dirty="0">
                <a:latin typeface="Avenir Black"/>
              </a:rPr>
              <a:t> Label in 24pt Calibri.</a:t>
            </a:r>
          </a:p>
        </p:txBody>
      </p:sp>
      <p:pic>
        <p:nvPicPr>
          <p:cNvPr id="2" name="Picture 1" descr="Cornell_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55637" y="975519"/>
            <a:ext cx="3276600" cy="3276600"/>
          </a:xfrm>
          <a:prstGeom prst="rect">
            <a:avLst/>
          </a:prstGeom>
        </p:spPr>
      </p:pic>
      <p:pic>
        <p:nvPicPr>
          <p:cNvPr id="38" name="Picture 37" descr="Cornell_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106437" y="975519"/>
            <a:ext cx="3276600" cy="3276600"/>
          </a:xfrm>
          <a:prstGeom prst="rect">
            <a:avLst/>
          </a:prstGeom>
        </p:spPr>
      </p:pic>
      <p:pic>
        <p:nvPicPr>
          <p:cNvPr id="22" name="Picture 21" descr="betweenn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973837" y="11033919"/>
            <a:ext cx="6705600" cy="5029200"/>
          </a:xfrm>
          <a:prstGeom prst="rect">
            <a:avLst/>
          </a:prstGeom>
        </p:spPr>
      </p:pic>
      <p:sp>
        <p:nvSpPr>
          <p:cNvPr id="55" name="Text Box 190"/>
          <p:cNvSpPr txBox="1">
            <a:spLocks noChangeArrowheads="1"/>
          </p:cNvSpPr>
          <p:nvPr/>
        </p:nvSpPr>
        <p:spPr bwMode="auto">
          <a:xfrm>
            <a:off x="15743237" y="18653919"/>
            <a:ext cx="13563600" cy="47832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We decided to </a:t>
            </a:r>
            <a:r>
              <a:rPr lang="en-US" sz="3600" dirty="0" smtClean="0"/>
              <a:t>model a single sphere using a triangle mesh in our </a:t>
            </a:r>
            <a:r>
              <a:rPr lang="en-US" sz="3600" dirty="0" err="1" smtClean="0"/>
              <a:t>visualizer</a:t>
            </a:r>
            <a:r>
              <a:rPr lang="en-US" sz="3600" dirty="0" smtClean="0"/>
              <a:t>. Animations on the sphere include:</a:t>
            </a:r>
          </a:p>
          <a:p>
            <a:pPr eaLnBrk="1" hangingPunct="1"/>
            <a:endParaRPr lang="en-US" sz="3600" dirty="0" smtClean="0"/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Radius growth/shrinking</a:t>
            </a:r>
          </a:p>
          <a:p>
            <a:pPr lvl="1" eaLnBrk="1" hangingPunct="1">
              <a:buFont typeface="Arial"/>
              <a:buChar char="•"/>
            </a:pPr>
            <a:endParaRPr lang="en-US" sz="3600" dirty="0" smtClean="0"/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Displacement Mapping</a:t>
            </a:r>
          </a:p>
          <a:p>
            <a:pPr lvl="1" eaLnBrk="1" hangingPunct="1">
              <a:buFont typeface="Arial"/>
              <a:buChar char="•"/>
            </a:pPr>
            <a:endParaRPr lang="en-US" sz="3600" dirty="0" smtClean="0"/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Vertical Translations </a:t>
            </a:r>
          </a:p>
        </p:txBody>
      </p:sp>
      <p:sp>
        <p:nvSpPr>
          <p:cNvPr id="57" name="Text Box 190"/>
          <p:cNvSpPr txBox="1">
            <a:spLocks noChangeArrowheads="1"/>
          </p:cNvSpPr>
          <p:nvPr/>
        </p:nvSpPr>
        <p:spPr bwMode="auto">
          <a:xfrm>
            <a:off x="15743237" y="32293719"/>
            <a:ext cx="13487400" cy="6999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Our </a:t>
            </a:r>
            <a:r>
              <a:rPr lang="en-US" sz="3600" dirty="0" err="1" smtClean="0"/>
              <a:t>visualizer</a:t>
            </a:r>
            <a:r>
              <a:rPr lang="en-US" sz="3600" dirty="0" smtClean="0"/>
              <a:t> does a good job of representing volume and beat tracking. It also </a:t>
            </a:r>
            <a:r>
              <a:rPr lang="en-US" sz="3600" dirty="0" smtClean="0"/>
              <a:t>provides an accurate (and really cool) visualization of amplitudes of different frequencies in a song.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In the future, we would like to extend our </a:t>
            </a:r>
            <a:r>
              <a:rPr lang="en-US" sz="3600" dirty="0" err="1" smtClean="0"/>
              <a:t>visualizer</a:t>
            </a:r>
            <a:r>
              <a:rPr lang="en-US" sz="3600" dirty="0" smtClean="0"/>
              <a:t> to include color as a representation of the mood of a song. We would also like to come up with a better way to integrate translations of the sphere to characterize musical features. </a:t>
            </a:r>
            <a:endParaRPr lang="en-US" sz="3600" dirty="0" smtClean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  <p:sp>
        <p:nvSpPr>
          <p:cNvPr id="58" name="Text Box 180"/>
          <p:cNvSpPr txBox="1">
            <a:spLocks noChangeArrowheads="1"/>
          </p:cNvSpPr>
          <p:nvPr/>
        </p:nvSpPr>
        <p:spPr bwMode="auto">
          <a:xfrm>
            <a:off x="1189037" y="37627719"/>
            <a:ext cx="13411200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Arial"/>
              </a:rPr>
              <a:t>Figure </a:t>
            </a:r>
            <a:r>
              <a:rPr lang="en-US" sz="3000" b="1" dirty="0">
                <a:latin typeface="Arial"/>
              </a:rPr>
              <a:t>3</a:t>
            </a:r>
            <a:r>
              <a:rPr lang="en-US" sz="3000" b="1" dirty="0" smtClean="0">
                <a:latin typeface="Arial"/>
              </a:rPr>
              <a:t>.</a:t>
            </a:r>
            <a:r>
              <a:rPr lang="en-US" sz="3000" dirty="0" smtClean="0">
                <a:latin typeface="Arial"/>
              </a:rPr>
              <a:t> A </a:t>
            </a:r>
            <a:r>
              <a:rPr lang="en-US" sz="3000" dirty="0" err="1" smtClean="0">
                <a:latin typeface="Arial"/>
              </a:rPr>
              <a:t>melspectrogram</a:t>
            </a:r>
            <a:r>
              <a:rPr lang="en-US" sz="3000" dirty="0" smtClean="0">
                <a:latin typeface="Arial"/>
              </a:rPr>
              <a:t> showing frequency amplitudes over time</a:t>
            </a:r>
            <a:endParaRPr lang="en-US" sz="3000" dirty="0">
              <a:latin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667037" y="174347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Modeling/Animation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743237" y="307697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Conclusions &amp; Further Steps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37246719"/>
            <a:ext cx="30267275" cy="5547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0" y="39304119"/>
            <a:ext cx="30267275" cy="3490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4165163" y="431816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 descr="green_spher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7" y="15072519"/>
            <a:ext cx="8077200" cy="6172201"/>
          </a:xfrm>
          <a:prstGeom prst="rect">
            <a:avLst/>
          </a:prstGeom>
        </p:spPr>
      </p:pic>
      <p:pic>
        <p:nvPicPr>
          <p:cNvPr id="45" name="Picture 44" descr="orange_sphe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7" y="15072519"/>
            <a:ext cx="8763000" cy="6172200"/>
          </a:xfrm>
          <a:prstGeom prst="rect">
            <a:avLst/>
          </a:prstGeom>
        </p:spPr>
      </p:pic>
      <p:pic>
        <p:nvPicPr>
          <p:cNvPr id="59" name="Picture 58" descr="disp_map13.436898946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6637" y="23683119"/>
            <a:ext cx="4343400" cy="4343400"/>
          </a:xfrm>
          <a:prstGeom prst="rect">
            <a:avLst/>
          </a:prstGeom>
        </p:spPr>
      </p:pic>
      <p:sp>
        <p:nvSpPr>
          <p:cNvPr id="61" name="Text Box 180"/>
          <p:cNvSpPr txBox="1">
            <a:spLocks noChangeArrowheads="1"/>
          </p:cNvSpPr>
          <p:nvPr/>
        </p:nvSpPr>
        <p:spPr bwMode="auto">
          <a:xfrm>
            <a:off x="16124237" y="28407519"/>
            <a:ext cx="13411200" cy="10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</a:t>
            </a:r>
            <a:r>
              <a:rPr lang="en-US" sz="3000" b="1" dirty="0" smtClean="0">
                <a:latin typeface="Arial"/>
              </a:rPr>
              <a:t> </a:t>
            </a:r>
            <a:r>
              <a:rPr lang="en-US" sz="3000" b="1" dirty="0" smtClean="0">
                <a:latin typeface="Arial"/>
              </a:rPr>
              <a:t>4</a:t>
            </a:r>
            <a:r>
              <a:rPr lang="en-US" sz="3000" b="1" dirty="0" smtClean="0">
                <a:latin typeface="Arial"/>
              </a:rPr>
              <a:t>. </a:t>
            </a:r>
            <a:r>
              <a:rPr lang="en-US" sz="3000" dirty="0" smtClean="0">
                <a:latin typeface="Arial"/>
              </a:rPr>
              <a:t>An illustration of a dynamically generated texture map (for frequency amplitudes)</a:t>
            </a:r>
            <a:endParaRPr lang="en-US" sz="3000" dirty="0">
              <a:latin typeface="Arial"/>
            </a:endParaRPr>
          </a:p>
        </p:txBody>
      </p:sp>
      <p:pic>
        <p:nvPicPr>
          <p:cNvPr id="72" name="Picture 71" descr="mel_power_spe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9437" y="12329319"/>
            <a:ext cx="11128375" cy="381158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5667037" y="5852319"/>
            <a:ext cx="13639800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rial"/>
              </a:rPr>
              <a:t>Sound Analysis</a:t>
            </a:r>
            <a:endParaRPr lang="en-US" sz="5400" b="1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4" name="Picture 83" descr="modeling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4237" y="39492238"/>
            <a:ext cx="12788900" cy="3302000"/>
          </a:xfrm>
          <a:prstGeom prst="rect">
            <a:avLst/>
          </a:prstGeom>
        </p:spPr>
      </p:pic>
      <p:sp>
        <p:nvSpPr>
          <p:cNvPr id="86" name="Text Box 180"/>
          <p:cNvSpPr txBox="1">
            <a:spLocks noChangeArrowheads="1"/>
          </p:cNvSpPr>
          <p:nvPr/>
        </p:nvSpPr>
        <p:spPr bwMode="auto">
          <a:xfrm>
            <a:off x="15743237" y="16291719"/>
            <a:ext cx="13411200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</a:t>
            </a:r>
            <a:r>
              <a:rPr lang="en-US" sz="3000" b="1" dirty="0" smtClean="0">
                <a:latin typeface="Arial"/>
              </a:rPr>
              <a:t> </a:t>
            </a:r>
            <a:r>
              <a:rPr lang="en-US" sz="3000" b="1" dirty="0" smtClean="0">
                <a:latin typeface="Arial"/>
              </a:rPr>
              <a:t>3</a:t>
            </a:r>
            <a:r>
              <a:rPr lang="en-US" sz="3000" b="1" dirty="0" smtClean="0">
                <a:latin typeface="Arial"/>
              </a:rPr>
              <a:t>. </a:t>
            </a:r>
            <a:r>
              <a:rPr lang="en-US" sz="3000" dirty="0" smtClean="0">
                <a:latin typeface="Arial"/>
              </a:rPr>
              <a:t>A </a:t>
            </a:r>
            <a:r>
              <a:rPr lang="en-US" sz="3000" dirty="0" err="1" smtClean="0">
                <a:latin typeface="Arial"/>
              </a:rPr>
              <a:t>mel</a:t>
            </a:r>
            <a:r>
              <a:rPr lang="en-US" sz="3000" dirty="0" smtClean="0">
                <a:latin typeface="Arial"/>
              </a:rPr>
              <a:t> spectrogram showing frequency amplitudes over time</a:t>
            </a:r>
            <a:endParaRPr lang="en-US" sz="3000" dirty="0">
              <a:latin typeface="Arial"/>
            </a:endParaRPr>
          </a:p>
        </p:txBody>
      </p:sp>
      <p:sp>
        <p:nvSpPr>
          <p:cNvPr id="88" name="Text Box 180"/>
          <p:cNvSpPr txBox="1">
            <a:spLocks noChangeArrowheads="1"/>
          </p:cNvSpPr>
          <p:nvPr/>
        </p:nvSpPr>
        <p:spPr bwMode="auto">
          <a:xfrm>
            <a:off x="1036637" y="37246719"/>
            <a:ext cx="13411200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</a:t>
            </a:r>
            <a:r>
              <a:rPr lang="en-US" sz="3000" b="1" dirty="0" smtClean="0">
                <a:latin typeface="Arial"/>
              </a:rPr>
              <a:t> </a:t>
            </a:r>
            <a:r>
              <a:rPr lang="en-US" sz="3000" b="1" dirty="0" smtClean="0">
                <a:latin typeface="Arial"/>
              </a:rPr>
              <a:t>2. </a:t>
            </a:r>
            <a:r>
              <a:rPr lang="en-US" sz="3000" dirty="0" smtClean="0">
                <a:latin typeface="Arial"/>
              </a:rPr>
              <a:t>An illustration of our software architecture</a:t>
            </a:r>
            <a:endParaRPr lang="en-US" sz="3000" dirty="0">
              <a:latin typeface="Arial"/>
            </a:endParaRPr>
          </a:p>
        </p:txBody>
      </p:sp>
      <p:sp>
        <p:nvSpPr>
          <p:cNvPr id="91" name="Text Box 189"/>
          <p:cNvSpPr txBox="1">
            <a:spLocks noChangeArrowheads="1"/>
          </p:cNvSpPr>
          <p:nvPr/>
        </p:nvSpPr>
        <p:spPr bwMode="auto">
          <a:xfrm>
            <a:off x="15667037" y="7223919"/>
            <a:ext cx="13563600" cy="533725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Each song is analyzed in a variety of ways:</a:t>
            </a:r>
          </a:p>
          <a:p>
            <a:pPr eaLnBrk="1" hangingPunct="1"/>
            <a:r>
              <a:rPr lang="en-US" sz="3600" dirty="0" smtClean="0"/>
              <a:t>	</a:t>
            </a:r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 Tempo/Beat tracking</a:t>
            </a:r>
          </a:p>
          <a:p>
            <a:pPr eaLnBrk="1" hangingPunct="1"/>
            <a:endParaRPr lang="en-US" sz="3600" dirty="0" smtClean="0"/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 Frequency Amplitudes</a:t>
            </a:r>
          </a:p>
          <a:p>
            <a:pPr lvl="1" eaLnBrk="1" hangingPunct="1"/>
            <a:endParaRPr lang="en-US" sz="3600" dirty="0" smtClean="0"/>
          </a:p>
          <a:p>
            <a:pPr lvl="1" eaLnBrk="1" hangingPunct="1">
              <a:buFont typeface="Arial"/>
              <a:buChar char="•"/>
            </a:pPr>
            <a:r>
              <a:rPr lang="en-US" sz="3600" dirty="0" smtClean="0"/>
              <a:t> Mood Detection</a:t>
            </a:r>
          </a:p>
          <a:p>
            <a:pPr lvl="1" eaLnBrk="1" hangingPunct="1"/>
            <a:endParaRPr lang="en-US" sz="3600" dirty="0" smtClean="0"/>
          </a:p>
          <a:p>
            <a:pPr eaLnBrk="1" hangingPunct="1">
              <a:buFont typeface="Arial"/>
              <a:buChar char="•"/>
            </a:pPr>
            <a:endParaRPr lang="en-US" sz="3600" dirty="0" smtClean="0"/>
          </a:p>
        </p:txBody>
      </p:sp>
      <p:pic>
        <p:nvPicPr>
          <p:cNvPr id="94" name="Picture 93" descr="Untitled Diagram-3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837" y="29779119"/>
            <a:ext cx="11709400" cy="6654800"/>
          </a:xfrm>
          <a:prstGeom prst="rect">
            <a:avLst/>
          </a:prstGeom>
        </p:spPr>
      </p:pic>
      <p:pic>
        <p:nvPicPr>
          <p:cNvPr id="96" name="Picture 95" descr="Screen Shot 2014-12-15 at 2.49.40 A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1637" y="20482719"/>
            <a:ext cx="756190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7D1117"/>
      </a:accent1>
      <a:accent2>
        <a:srgbClr val="1C124D"/>
      </a:accent2>
      <a:accent3>
        <a:srgbClr val="FFFFFF"/>
      </a:accent3>
      <a:accent4>
        <a:srgbClr val="2A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401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Genigraphics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Joseph Vinegrad</cp:lastModifiedBy>
  <cp:revision>125</cp:revision>
  <cp:lastPrinted>2013-02-12T02:21:55Z</cp:lastPrinted>
  <dcterms:created xsi:type="dcterms:W3CDTF">2014-12-15T03:12:53Z</dcterms:created>
  <dcterms:modified xsi:type="dcterms:W3CDTF">2014-12-15T07:56:30Z</dcterms:modified>
</cp:coreProperties>
</file>