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4" autoAdjust="0"/>
    <p:restoredTop sz="94629" autoAdjust="0"/>
  </p:normalViewPr>
  <p:slideViewPr>
    <p:cSldViewPr>
      <p:cViewPr>
        <p:scale>
          <a:sx n="25" d="100"/>
          <a:sy n="25" d="100"/>
        </p:scale>
        <p:origin x="-2432" y="1648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>
              <a:latin typeface="Avenir Black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>
              <a:latin typeface="Avenir Black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>
              <a:latin typeface="Avenir Black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>
              <a:latin typeface="Avenir Black"/>
            </a:endParaRPr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38" y="42348466"/>
            <a:ext cx="3219985" cy="28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Poster Print Size:</a:t>
            </a:r>
            <a:endParaRPr sz="8800" dirty="0">
              <a:solidFill>
                <a:srgbClr val="7F7F7F"/>
              </a:solidFill>
              <a:latin typeface="Avenir Black"/>
              <a:cs typeface="Avenir Black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Avenir Black"/>
              <a:cs typeface="Avenir Black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:</a:t>
            </a:r>
            <a:endParaRPr sz="8800" dirty="0">
              <a:solidFill>
                <a:srgbClr val="7F7F7F"/>
              </a:solidFill>
              <a:latin typeface="Avenir Black"/>
              <a:cs typeface="Avenir Black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Avenir Black"/>
                <a:cs typeface="Avenir Black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 </a:t>
            </a:r>
            <a:r>
              <a:rPr sz="6000" dirty="0">
                <a:solidFill>
                  <a:srgbClr val="7F7F7F"/>
                </a:solidFill>
                <a:latin typeface="Avenir Black"/>
                <a:cs typeface="Avenir Black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Avenir Black"/>
                <a:cs typeface="Avenir Black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Avenir Black"/>
                <a:cs typeface="Avenir Black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Avenir Black"/>
                <a:cs typeface="Avenir Black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Avenir Black"/>
                <a:cs typeface="Avenir Black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Avenir Black"/>
                <a:cs typeface="Avenir Black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Avenir Black"/>
                <a:cs typeface="Avenir Black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Avenir Black"/>
                <a:cs typeface="Avenir Black"/>
              </a:rPr>
            </a:br>
            <a:r>
              <a:rPr lang="en-US" sz="4400" dirty="0" smtClean="0">
                <a:solidFill>
                  <a:srgbClr val="7F7F7F"/>
                </a:solidFill>
                <a:latin typeface="Avenir Black"/>
                <a:cs typeface="Avenir Black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Avenir Black"/>
                <a:cs typeface="Avenir Black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Avenir Black"/>
                  <a:cs typeface="Avenir Black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venir Black"/>
              </a:defRPr>
            </a:lvl1pPr>
          </a:lstStyle>
          <a:p>
            <a:fld id="{985D6BDF-9D0E-4E2B-85B8-D8F4790360C9}" type="datetimeFigureOut">
              <a:rPr lang="en-US" smtClean="0"/>
              <a:pPr/>
              <a:t>12/4/14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venir Blac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venir Black"/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Avenir Black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Avenir Black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3856037" y="1250286"/>
            <a:ext cx="22289066" cy="195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000" b="1" i="1" dirty="0" smtClean="0">
                <a:solidFill>
                  <a:schemeClr val="bg1"/>
                </a:solidFill>
                <a:latin typeface="Arial"/>
                <a:cs typeface="Arial"/>
              </a:rPr>
              <a:t>18: Model Friend Memberships to Multiple Circles</a:t>
            </a:r>
            <a:endParaRPr lang="en-US" sz="7000" b="1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41837" y="249951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Ameya Acharya, Steven </a:t>
            </a:r>
            <a:r>
              <a:rPr lang="en-US" sz="4600" dirty="0" err="1" smtClean="0">
                <a:solidFill>
                  <a:schemeClr val="bg1"/>
                </a:solidFill>
                <a:latin typeface="Avenir Next Medium"/>
                <a:cs typeface="Avenir Next Medium"/>
              </a:rPr>
              <a:t>Dourmashkin</a:t>
            </a:r>
            <a:r>
              <a:rPr lang="en-US" sz="4600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, Shane Moore</a:t>
            </a:r>
            <a:endParaRPr lang="en-US" sz="4600" dirty="0">
              <a:solidFill>
                <a:schemeClr val="bg1"/>
              </a:solidFill>
              <a:latin typeface="Avenir Next Medium"/>
              <a:cs typeface="Avenir Next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1136" y="39049741"/>
            <a:ext cx="3974186" cy="23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dirty="0">
                <a:latin typeface="Avenir Black"/>
              </a:rPr>
              <a:t>&lt;your name&gt;</a:t>
            </a:r>
          </a:p>
          <a:p>
            <a:r>
              <a:rPr lang="en-US" sz="3000" dirty="0">
                <a:latin typeface="Avenir Black"/>
              </a:rPr>
              <a:t>&lt;your organization&gt;</a:t>
            </a:r>
          </a:p>
          <a:p>
            <a:r>
              <a:rPr lang="en-US" sz="3000" dirty="0">
                <a:latin typeface="Avenir Black"/>
              </a:rPr>
              <a:t>Email:</a:t>
            </a:r>
          </a:p>
          <a:p>
            <a:r>
              <a:rPr lang="en-US" sz="3000" dirty="0">
                <a:latin typeface="Avenir Black"/>
              </a:rPr>
              <a:t>Website:</a:t>
            </a:r>
          </a:p>
          <a:p>
            <a:r>
              <a:rPr lang="en-US" sz="3000" dirty="0">
                <a:latin typeface="Avenir Black"/>
              </a:rPr>
              <a:t>Phone: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61136" y="37890733"/>
            <a:ext cx="2753267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>
                <a:latin typeface="Avenir Black"/>
              </a:rPr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133638" y="39049741"/>
            <a:ext cx="13452122" cy="2852949"/>
          </a:xfrm>
          <a:prstGeom prst="rect">
            <a:avLst/>
          </a:prstGeom>
          <a:noFill/>
        </p:spPr>
        <p:txBody>
          <a:bodyPr wrap="square" lIns="86970" tIns="86970" rIns="86970" bIns="86970" numCol="1" spcCol="434850" rtlCol="0">
            <a:noAutofit/>
          </a:bodyPr>
          <a:lstStyle/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>
                <a:latin typeface="Avenir Black"/>
              </a:rPr>
              <a:t>  </a:t>
            </a:r>
          </a:p>
          <a:p>
            <a:pPr marL="434850" indent="-434850">
              <a:buFont typeface="+mj-lt"/>
              <a:buAutoNum type="arabicPeriod"/>
            </a:pPr>
            <a:endParaRPr lang="en-US" sz="1600" dirty="0">
              <a:latin typeface="Avenir Blac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133638" y="37890733"/>
            <a:ext cx="392560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>
                <a:latin typeface="Avenir Black"/>
              </a:rPr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731837" y="7147719"/>
            <a:ext cx="13716000" cy="693769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Our </a:t>
            </a:r>
            <a:r>
              <a:rPr lang="en-US" sz="3600" b="1" dirty="0"/>
              <a:t>social networks </a:t>
            </a:r>
            <a:r>
              <a:rPr lang="en-US" sz="3600" dirty="0"/>
              <a:t>are constantly growing and there is no good way to </a:t>
            </a:r>
            <a:r>
              <a:rPr lang="en-US" sz="3600" b="1" dirty="0"/>
              <a:t>organize</a:t>
            </a:r>
            <a:r>
              <a:rPr lang="en-US" sz="3600" dirty="0"/>
              <a:t> them</a:t>
            </a:r>
            <a:r>
              <a:rPr lang="en-US" sz="3600" dirty="0" smtClean="0"/>
              <a:t>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Current options are to:</a:t>
            </a:r>
          </a:p>
          <a:p>
            <a:pPr eaLnBrk="1" hangingPunct="1"/>
            <a:endParaRPr lang="en-US" sz="3600" dirty="0" smtClean="0"/>
          </a:p>
          <a:p>
            <a:pPr marL="457200" indent="-457200" eaLnBrk="1" hangingPunct="1">
              <a:buFont typeface="Arial"/>
              <a:buChar char="•"/>
            </a:pPr>
            <a:r>
              <a:rPr lang="en-US" sz="3600" dirty="0" smtClean="0"/>
              <a:t>Manually </a:t>
            </a:r>
            <a:r>
              <a:rPr lang="en-US" sz="3600" dirty="0"/>
              <a:t>sort connections into </a:t>
            </a:r>
            <a:r>
              <a:rPr lang="en-US" sz="3600" dirty="0" smtClean="0"/>
              <a:t>circles. </a:t>
            </a:r>
          </a:p>
          <a:p>
            <a:pPr marL="457200" indent="-457200" eaLnBrk="1" hangingPunct="1">
              <a:buFont typeface="Arial"/>
              <a:buChar char="•"/>
            </a:pPr>
            <a:r>
              <a:rPr lang="en-US" sz="3600" dirty="0" smtClean="0"/>
              <a:t>Select friends </a:t>
            </a:r>
            <a:r>
              <a:rPr lang="en-US" sz="3600" dirty="0"/>
              <a:t>that share one feature (e.g., university or hometown</a:t>
            </a:r>
            <a:r>
              <a:rPr lang="en-US" sz="3600" dirty="0" smtClean="0"/>
              <a:t>). 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Identifying social circles is important for both users and social networking </a:t>
            </a:r>
            <a:r>
              <a:rPr lang="en-US" sz="3600" dirty="0" smtClean="0"/>
              <a:t>sites.</a:t>
            </a:r>
            <a:endParaRPr lang="en-US" sz="3600" dirty="0"/>
          </a:p>
          <a:p>
            <a:pPr eaLnBrk="1" hangingPunct="1"/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655637" y="5852319"/>
            <a:ext cx="13756922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venir Next Medium"/>
              </a:rPr>
              <a:t>Motivation</a:t>
            </a:r>
            <a:endParaRPr lang="en-US" sz="5400" b="1" i="1" dirty="0">
              <a:solidFill>
                <a:srgbClr val="000000"/>
              </a:solidFill>
              <a:latin typeface="Arial"/>
              <a:cs typeface="Avenir Next Medium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8037" y="22997319"/>
            <a:ext cx="13639800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rial"/>
              </a:rPr>
              <a:t>Research Questions</a:t>
            </a:r>
            <a:endParaRPr lang="en-US" sz="5400" b="1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514637" y="7147719"/>
            <a:ext cx="14173200" cy="367526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b="1" dirty="0" smtClean="0"/>
              <a:t>Divisive</a:t>
            </a:r>
            <a:r>
              <a:rPr lang="en-US" sz="3600" dirty="0" smtClean="0"/>
              <a:t> algorithm</a:t>
            </a:r>
          </a:p>
          <a:p>
            <a:pPr marL="1200150" lvl="1" indent="-457200">
              <a:buFont typeface="Arial"/>
              <a:buChar char="•"/>
            </a:pPr>
            <a:r>
              <a:rPr lang="en-US" sz="3600" dirty="0" smtClean="0"/>
              <a:t>Calculate </a:t>
            </a:r>
            <a:r>
              <a:rPr lang="en-US" sz="3600" b="1" dirty="0" err="1"/>
              <a:t>b</a:t>
            </a:r>
            <a:r>
              <a:rPr lang="en-US" sz="3600" b="1" dirty="0" err="1" smtClean="0"/>
              <a:t>etweenness</a:t>
            </a:r>
            <a:endParaRPr lang="en-US" sz="3600" b="1" dirty="0" smtClean="0"/>
          </a:p>
          <a:p>
            <a:pPr marL="1600200" lvl="2" indent="-457200">
              <a:buFont typeface="Arial"/>
              <a:buChar char="•"/>
            </a:pPr>
            <a:r>
              <a:rPr lang="en-US" sz="3600" dirty="0" smtClean="0"/>
              <a:t>At each step, we remove the edges that connect </a:t>
            </a:r>
            <a:r>
              <a:rPr lang="en-US" sz="3600" dirty="0"/>
              <a:t>many other pairs of </a:t>
            </a:r>
            <a:r>
              <a:rPr lang="en-US" sz="3600" dirty="0" smtClean="0"/>
              <a:t>vertices (i.e. high </a:t>
            </a:r>
            <a:r>
              <a:rPr lang="en-US" sz="3600" dirty="0" err="1" smtClean="0"/>
              <a:t>betweenness</a:t>
            </a:r>
            <a:r>
              <a:rPr lang="en-US" sz="3600" dirty="0" smtClean="0"/>
              <a:t>).</a:t>
            </a:r>
          </a:p>
          <a:p>
            <a:pPr marL="1200150" lvl="1" indent="-457200">
              <a:buFont typeface="Arial"/>
              <a:buChar char="•"/>
            </a:pPr>
            <a:r>
              <a:rPr lang="en-US" sz="3600" dirty="0" smtClean="0"/>
              <a:t>Form </a:t>
            </a:r>
            <a:r>
              <a:rPr lang="en-US" sz="3600" b="1" dirty="0" err="1" smtClean="0"/>
              <a:t>dendrogram</a:t>
            </a:r>
            <a:endParaRPr lang="en-US" sz="3600" b="1" dirty="0" smtClean="0"/>
          </a:p>
          <a:p>
            <a:pPr marL="1600200" lvl="2" indent="-457200">
              <a:buFont typeface="Arial"/>
              <a:buChar char="•"/>
            </a:pPr>
            <a:r>
              <a:rPr lang="en-US" sz="3600" dirty="0" smtClean="0"/>
              <a:t>Choose the optimal level of splits by computing </a:t>
            </a:r>
            <a:r>
              <a:rPr lang="en-US" sz="3600" b="1" dirty="0" smtClean="0"/>
              <a:t>modularity.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808037" y="24445119"/>
            <a:ext cx="13639800" cy="47832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/>
              <a:t>An </a:t>
            </a:r>
            <a:r>
              <a:rPr lang="en-US" sz="3600" b="1" i="1" dirty="0"/>
              <a:t>e</a:t>
            </a:r>
            <a:r>
              <a:rPr lang="en-US" sz="3600" b="1" i="1" dirty="0" smtClean="0"/>
              <a:t>go network</a:t>
            </a:r>
            <a:r>
              <a:rPr lang="en-US" sz="3600" i="1" dirty="0" smtClean="0"/>
              <a:t> </a:t>
            </a:r>
            <a:r>
              <a:rPr lang="en-US" sz="3600" dirty="0" smtClean="0"/>
              <a:t>is a user’s direct </a:t>
            </a:r>
            <a:r>
              <a:rPr lang="en-US" sz="3600" dirty="0"/>
              <a:t>friends, and any connections between these friends. </a:t>
            </a:r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A </a:t>
            </a:r>
            <a:r>
              <a:rPr lang="en-US" sz="3600" b="1" i="1" dirty="0" smtClean="0"/>
              <a:t>social circle </a:t>
            </a:r>
            <a:r>
              <a:rPr lang="en-US" sz="3600" dirty="0" smtClean="0"/>
              <a:t>is </a:t>
            </a:r>
            <a:r>
              <a:rPr lang="en-US" sz="3600" dirty="0"/>
              <a:t>a </a:t>
            </a:r>
            <a:r>
              <a:rPr lang="en-US" sz="3600" dirty="0" smtClean="0"/>
              <a:t>highly-connected subset </a:t>
            </a:r>
            <a:r>
              <a:rPr lang="en-US" sz="3600" dirty="0"/>
              <a:t>of a user's </a:t>
            </a:r>
            <a:r>
              <a:rPr lang="en-US" sz="3600" dirty="0" smtClean="0"/>
              <a:t>friends.</a:t>
            </a:r>
            <a:endParaRPr lang="en-US" sz="3600" b="1" dirty="0" smtClean="0"/>
          </a:p>
          <a:p>
            <a:pPr eaLnBrk="1" hangingPunct="1"/>
            <a:endParaRPr lang="en-US" sz="3600" b="1" dirty="0" smtClean="0"/>
          </a:p>
          <a:p>
            <a:pPr eaLnBrk="1" hangingPunct="1"/>
            <a:r>
              <a:rPr lang="en-US" sz="3600" dirty="0" smtClean="0"/>
              <a:t>How can we infer users’ </a:t>
            </a:r>
            <a:r>
              <a:rPr lang="en-US" sz="3600" dirty="0"/>
              <a:t>social circles based on their ego </a:t>
            </a:r>
            <a:r>
              <a:rPr lang="en-US" sz="3600" dirty="0" smtClean="0"/>
              <a:t>networks and Facebook profiles?</a:t>
            </a:r>
          </a:p>
          <a:p>
            <a:pPr eaLnBrk="1" hangingPunct="1"/>
            <a:endParaRPr lang="en-US" sz="3600" dirty="0" smtClean="0"/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884237" y="21854319"/>
            <a:ext cx="13411200" cy="54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Arial"/>
              </a:rPr>
              <a:t>Figure 1.</a:t>
            </a:r>
            <a:r>
              <a:rPr lang="en-US" sz="3000" dirty="0">
                <a:latin typeface="Arial"/>
              </a:rPr>
              <a:t> </a:t>
            </a:r>
            <a:r>
              <a:rPr lang="en-US" sz="3000" dirty="0" smtClean="0">
                <a:latin typeface="Arial"/>
              </a:rPr>
              <a:t>An example ego network and division into clusters.</a:t>
            </a:r>
            <a:endParaRPr lang="en-US" sz="3000" dirty="0">
              <a:latin typeface="Arial"/>
            </a:endParaRPr>
          </a:p>
        </p:txBody>
      </p:sp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32278637" y="15148719"/>
            <a:ext cx="4515173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Avenir Black"/>
              </a:rPr>
              <a:t>Chart 1.</a:t>
            </a:r>
            <a:r>
              <a:rPr lang="en-US" sz="2400" dirty="0">
                <a:latin typeface="Avenir Black"/>
              </a:rPr>
              <a:t> Label in 24pt Calibri.</a:t>
            </a:r>
          </a:p>
        </p:txBody>
      </p:sp>
      <p:pic>
        <p:nvPicPr>
          <p:cNvPr id="2" name="Picture 1" descr="Cornell_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" y="975519"/>
            <a:ext cx="3276600" cy="3276600"/>
          </a:xfrm>
          <a:prstGeom prst="rect">
            <a:avLst/>
          </a:prstGeom>
        </p:spPr>
      </p:pic>
      <p:pic>
        <p:nvPicPr>
          <p:cNvPr id="38" name="Picture 37" descr="Cornell_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437" y="975519"/>
            <a:ext cx="3276600" cy="3276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429037" y="4709319"/>
            <a:ext cx="138382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/>
              </a:rPr>
              <a:t>Modeled off </a:t>
            </a:r>
            <a:r>
              <a:rPr lang="en-US" sz="2600" i="1" dirty="0" smtClean="0">
                <a:solidFill>
                  <a:schemeClr val="bg1"/>
                </a:solidFill>
                <a:latin typeface="Arial"/>
              </a:rPr>
              <a:t>Finding and evaluating community structure in </a:t>
            </a:r>
            <a:r>
              <a:rPr lang="en-US" sz="2600" dirty="0" smtClean="0">
                <a:solidFill>
                  <a:schemeClr val="bg1"/>
                </a:solidFill>
                <a:latin typeface="Arial"/>
              </a:rPr>
              <a:t>networks: Newman, Girvan, 2003.</a:t>
            </a:r>
            <a:endParaRPr lang="en-US" sz="26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2" name="Picture 21" descr="betweenn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837" y="11033919"/>
            <a:ext cx="6705600" cy="5029200"/>
          </a:xfrm>
          <a:prstGeom prst="rect">
            <a:avLst/>
          </a:prstGeom>
        </p:spPr>
      </p:pic>
      <p:pic>
        <p:nvPicPr>
          <p:cNvPr id="28" name="Picture 27" descr="Dendrogram_Modularit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037" y="10576719"/>
            <a:ext cx="8077200" cy="6057900"/>
          </a:xfrm>
          <a:prstGeom prst="rect">
            <a:avLst/>
          </a:prstGeom>
        </p:spPr>
      </p:pic>
      <p:sp>
        <p:nvSpPr>
          <p:cNvPr id="54" name="Text Box 180"/>
          <p:cNvSpPr txBox="1">
            <a:spLocks noChangeArrowheads="1"/>
          </p:cNvSpPr>
          <p:nvPr/>
        </p:nvSpPr>
        <p:spPr bwMode="auto">
          <a:xfrm>
            <a:off x="960437" y="35646519"/>
            <a:ext cx="13411200" cy="101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Arial"/>
              </a:rPr>
              <a:t>Figure </a:t>
            </a:r>
            <a:r>
              <a:rPr lang="en-US" sz="3000" b="1" dirty="0" smtClean="0">
                <a:latin typeface="Arial"/>
              </a:rPr>
              <a:t>2.</a:t>
            </a:r>
            <a:r>
              <a:rPr lang="en-US" sz="3000" dirty="0">
                <a:latin typeface="Arial"/>
              </a:rPr>
              <a:t> </a:t>
            </a:r>
            <a:r>
              <a:rPr lang="en-US" sz="3000" dirty="0" smtClean="0">
                <a:latin typeface="Arial"/>
              </a:rPr>
              <a:t>An illustration of </a:t>
            </a:r>
            <a:r>
              <a:rPr lang="en-US" sz="3000" dirty="0" err="1" smtClean="0">
                <a:latin typeface="Arial"/>
              </a:rPr>
              <a:t>betweenness</a:t>
            </a:r>
            <a:r>
              <a:rPr lang="en-US" sz="3000" dirty="0" smtClean="0">
                <a:latin typeface="Arial"/>
              </a:rPr>
              <a:t>; colored </a:t>
            </a:r>
            <a:r>
              <a:rPr lang="en-US" sz="3000" dirty="0" smtClean="0">
                <a:latin typeface="Arial"/>
              </a:rPr>
              <a:t>edges have </a:t>
            </a:r>
            <a:r>
              <a:rPr lang="en-US" sz="3000" dirty="0" smtClean="0">
                <a:latin typeface="Arial"/>
              </a:rPr>
              <a:t>higher </a:t>
            </a:r>
            <a:r>
              <a:rPr lang="en-US" sz="3000" dirty="0" err="1" smtClean="0">
                <a:latin typeface="Arial"/>
              </a:rPr>
              <a:t>betweenness</a:t>
            </a:r>
            <a:r>
              <a:rPr lang="en-US" sz="3000" dirty="0" smtClean="0">
                <a:latin typeface="Arial"/>
              </a:rPr>
              <a:t>.</a:t>
            </a:r>
            <a:endParaRPr lang="en-US" sz="3000" dirty="0">
              <a:latin typeface="Arial"/>
            </a:endParaRPr>
          </a:p>
        </p:txBody>
      </p:sp>
      <p:sp>
        <p:nvSpPr>
          <p:cNvPr id="55" name="Text Box 190"/>
          <p:cNvSpPr txBox="1">
            <a:spLocks noChangeArrowheads="1"/>
          </p:cNvSpPr>
          <p:nvPr/>
        </p:nvSpPr>
        <p:spPr bwMode="auto">
          <a:xfrm>
            <a:off x="15743237" y="17891919"/>
            <a:ext cx="13563600" cy="90527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/>
              <a:t>Our preliminary approach has reasonable training set </a:t>
            </a:r>
            <a:r>
              <a:rPr lang="en-US" sz="3600" dirty="0" smtClean="0"/>
              <a:t>accuracy.</a:t>
            </a:r>
            <a:endParaRPr lang="en-US" sz="3600" dirty="0" smtClean="0"/>
          </a:p>
        </p:txBody>
      </p:sp>
      <p:sp>
        <p:nvSpPr>
          <p:cNvPr id="57" name="Text Box 190"/>
          <p:cNvSpPr txBox="1">
            <a:spLocks noChangeArrowheads="1"/>
          </p:cNvSpPr>
          <p:nvPr/>
        </p:nvSpPr>
        <p:spPr bwMode="auto">
          <a:xfrm>
            <a:off x="15743237" y="31150719"/>
            <a:ext cx="13487400" cy="86612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/>
              <a:t>Our algorithm has fairly </a:t>
            </a:r>
            <a:r>
              <a:rPr lang="en-US" sz="3600" b="1" dirty="0" smtClean="0"/>
              <a:t>high runtime complexity</a:t>
            </a:r>
            <a:r>
              <a:rPr lang="en-US" sz="3600" dirty="0" smtClean="0"/>
              <a:t>, although this was to be expected. There are still more time optimizations that may be necessary, particularly in calculating </a:t>
            </a:r>
            <a:r>
              <a:rPr lang="en-US" sz="3600" dirty="0" err="1" smtClean="0"/>
              <a:t>betweenness</a:t>
            </a:r>
            <a:r>
              <a:rPr lang="en-US" sz="3600" dirty="0" smtClean="0"/>
              <a:t>.</a:t>
            </a:r>
          </a:p>
          <a:p>
            <a:pPr eaLnBrk="1" hangingPunct="1"/>
            <a:r>
              <a:rPr lang="en-US" sz="3600" dirty="0" smtClean="0"/>
              <a:t> </a:t>
            </a:r>
            <a:endParaRPr lang="en-US" sz="3600" dirty="0"/>
          </a:p>
          <a:p>
            <a:pPr eaLnBrk="1" hangingPunct="1"/>
            <a:r>
              <a:rPr lang="en-US" sz="3600" dirty="0" smtClean="0"/>
              <a:t>We would like to incorporate shared </a:t>
            </a:r>
            <a:r>
              <a:rPr lang="en-US" sz="3600" b="1" dirty="0" smtClean="0"/>
              <a:t>features</a:t>
            </a:r>
            <a:r>
              <a:rPr lang="en-US" sz="3600" dirty="0" smtClean="0"/>
              <a:t> into our social circle calculations.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 smtClean="0"/>
              <a:t>Our current method does not account for </a:t>
            </a:r>
            <a:r>
              <a:rPr lang="en-US" sz="3600" b="1" dirty="0" smtClean="0"/>
              <a:t>overlapping</a:t>
            </a:r>
            <a:r>
              <a:rPr lang="en-US" sz="3600" dirty="0" smtClean="0"/>
              <a:t> </a:t>
            </a:r>
            <a:r>
              <a:rPr lang="en-US" sz="3600" b="1" dirty="0" smtClean="0"/>
              <a:t>clusters</a:t>
            </a:r>
            <a:r>
              <a:rPr lang="en-US" sz="3600" dirty="0" smtClean="0"/>
              <a:t>, which is something that we need to take into account. This will likely improve our </a:t>
            </a:r>
            <a:r>
              <a:rPr lang="en-US" sz="3600" dirty="0" err="1" smtClean="0"/>
              <a:t>dendrogram</a:t>
            </a:r>
            <a:r>
              <a:rPr lang="en-US" sz="3600" dirty="0" smtClean="0"/>
              <a:t>-level-selection.</a:t>
            </a:r>
          </a:p>
          <a:p>
            <a:pPr eaLnBrk="1" hangingPunct="1"/>
            <a:endParaRPr lang="en-US" sz="3600" dirty="0"/>
          </a:p>
          <a:p>
            <a:pPr eaLnBrk="1" hangingPunct="1"/>
            <a:endParaRPr lang="en-US" sz="3600" dirty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  <p:sp>
        <p:nvSpPr>
          <p:cNvPr id="58" name="Text Box 180"/>
          <p:cNvSpPr txBox="1">
            <a:spLocks noChangeArrowheads="1"/>
          </p:cNvSpPr>
          <p:nvPr/>
        </p:nvSpPr>
        <p:spPr bwMode="auto">
          <a:xfrm>
            <a:off x="16200437" y="15758319"/>
            <a:ext cx="13411200" cy="54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>
                <a:latin typeface="Arial"/>
              </a:rPr>
              <a:t>Figure 3</a:t>
            </a:r>
            <a:r>
              <a:rPr lang="en-US" sz="3000" b="1" dirty="0" smtClean="0">
                <a:latin typeface="Arial"/>
              </a:rPr>
              <a:t>.</a:t>
            </a:r>
            <a:r>
              <a:rPr lang="en-US" sz="3000" dirty="0" smtClean="0">
                <a:latin typeface="Arial"/>
              </a:rPr>
              <a:t> A sample </a:t>
            </a:r>
            <a:r>
              <a:rPr lang="en-US" sz="3000" dirty="0" err="1" smtClean="0">
                <a:latin typeface="Arial"/>
              </a:rPr>
              <a:t>dendrogram</a:t>
            </a:r>
            <a:r>
              <a:rPr lang="en-US" sz="3000" dirty="0" smtClean="0">
                <a:latin typeface="Arial"/>
              </a:rPr>
              <a:t> with the optimal split level highlighted.</a:t>
            </a:r>
            <a:endParaRPr lang="en-US" sz="3000" dirty="0">
              <a:latin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667037" y="5852319"/>
            <a:ext cx="13756922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venir Next Medium"/>
              </a:rPr>
              <a:t>Methodology</a:t>
            </a:r>
            <a:endParaRPr lang="en-US" sz="5400" b="1" i="1" dirty="0">
              <a:solidFill>
                <a:srgbClr val="000000"/>
              </a:solidFill>
              <a:latin typeface="Arial"/>
              <a:cs typeface="Avenir Next Mediu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667037" y="16748919"/>
            <a:ext cx="13756922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venir Next Medium"/>
              </a:rPr>
              <a:t>Preliminary Evidence</a:t>
            </a:r>
            <a:endParaRPr lang="en-US" sz="5400" b="1" i="1" dirty="0">
              <a:solidFill>
                <a:srgbClr val="000000"/>
              </a:solidFill>
              <a:latin typeface="Arial"/>
              <a:cs typeface="Avenir Next Medium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743237" y="29931519"/>
            <a:ext cx="13756922" cy="891547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venir Next Medium"/>
              </a:rPr>
              <a:t>Conclusions &amp; Further Steps</a:t>
            </a:r>
            <a:endParaRPr lang="en-US" sz="5400" b="1" i="1" dirty="0">
              <a:solidFill>
                <a:srgbClr val="000000"/>
              </a:solidFill>
              <a:latin typeface="Arial"/>
              <a:cs typeface="Avenir Next Medium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37246719"/>
            <a:ext cx="30267275" cy="5547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373" y="38846919"/>
            <a:ext cx="30244901" cy="3947319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r>
              <a:rPr lang="en-US" sz="5400" b="1" i="1" dirty="0">
                <a:solidFill>
                  <a:srgbClr val="000000"/>
                </a:solidFill>
                <a:latin typeface="Arial"/>
                <a:cs typeface="Avenir Next Medium"/>
              </a:rPr>
              <a:t> </a:t>
            </a:r>
            <a:r>
              <a:rPr lang="en-US" sz="5400" b="1" i="1" dirty="0" smtClean="0">
                <a:solidFill>
                  <a:srgbClr val="000000"/>
                </a:solidFill>
                <a:latin typeface="Arial"/>
                <a:cs typeface="Avenir Next Medium"/>
              </a:rPr>
              <a:t>  References</a:t>
            </a:r>
          </a:p>
          <a:p>
            <a:endParaRPr lang="en-US" sz="2000" b="1" i="1" dirty="0" smtClean="0">
              <a:solidFill>
                <a:srgbClr val="000000"/>
              </a:solidFill>
              <a:latin typeface="Arial"/>
              <a:cs typeface="Avenir Next Medium"/>
            </a:endParaRPr>
          </a:p>
          <a:p>
            <a:pPr marL="457200" indent="-457200">
              <a:buAutoNum type="arabicPeriod"/>
            </a:pP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Easley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, D.</a:t>
            </a: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, &amp; 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Kleinberg, J. (2010). </a:t>
            </a: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Networks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, crowds, and markets: reasoning about a highly connected world</a:t>
            </a: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. 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New York: Cambridge University Press.</a:t>
            </a:r>
            <a:endParaRPr lang="en-US" sz="2500" b="1" dirty="0" smtClean="0">
              <a:solidFill>
                <a:srgbClr val="000000"/>
              </a:solidFill>
              <a:latin typeface="Arial"/>
              <a:cs typeface="Avenir Next Medium"/>
            </a:endParaRPr>
          </a:p>
          <a:p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2. </a:t>
            </a:r>
            <a:r>
              <a:rPr lang="en-US" sz="2500" b="1" dirty="0" err="1" smtClean="0">
                <a:solidFill>
                  <a:srgbClr val="000000"/>
                </a:solidFill>
                <a:latin typeface="Arial"/>
                <a:cs typeface="Avenir Next Medium"/>
              </a:rPr>
              <a:t>Leskovec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, J., &amp; </a:t>
            </a:r>
            <a:r>
              <a:rPr lang="en-US" sz="2500" b="1" dirty="0" err="1">
                <a:solidFill>
                  <a:srgbClr val="000000"/>
                </a:solidFill>
                <a:latin typeface="Arial"/>
                <a:cs typeface="Avenir Next Medium"/>
              </a:rPr>
              <a:t>McAuley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, J. J. (2012). Learning to discover social circles in ego networks. In </a:t>
            </a:r>
            <a:r>
              <a:rPr lang="en-US" sz="2500" b="1" i="1" dirty="0">
                <a:solidFill>
                  <a:srgbClr val="000000"/>
                </a:solidFill>
                <a:latin typeface="Arial"/>
                <a:cs typeface="Avenir Next Medium"/>
              </a:rPr>
              <a:t>Advances in neural information processing system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 (pp. 539-547).</a:t>
            </a:r>
            <a:endParaRPr lang="en-US" sz="2500" b="1" dirty="0" smtClean="0">
              <a:solidFill>
                <a:srgbClr val="000000"/>
              </a:solidFill>
              <a:latin typeface="Arial"/>
              <a:cs typeface="Avenir Next Medium"/>
            </a:endParaRPr>
          </a:p>
          <a:p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3. </a:t>
            </a:r>
            <a:r>
              <a:rPr lang="en-US" sz="2500" b="1" dirty="0" err="1" smtClean="0">
                <a:solidFill>
                  <a:srgbClr val="000000"/>
                </a:solidFill>
                <a:latin typeface="Arial"/>
                <a:cs typeface="Avenir Next Medium"/>
              </a:rPr>
              <a:t>Palla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, G., </a:t>
            </a:r>
            <a:r>
              <a:rPr lang="en-US" sz="2500" b="1" dirty="0" err="1">
                <a:solidFill>
                  <a:srgbClr val="000000"/>
                </a:solidFill>
                <a:latin typeface="Arial"/>
                <a:cs typeface="Avenir Next Medium"/>
              </a:rPr>
              <a:t>Derenyi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, I., </a:t>
            </a:r>
            <a:r>
              <a:rPr lang="en-US" sz="2500" b="1" dirty="0" err="1">
                <a:solidFill>
                  <a:srgbClr val="000000"/>
                </a:solidFill>
                <a:latin typeface="Arial"/>
                <a:cs typeface="Avenir Next Medium"/>
              </a:rPr>
              <a:t>Farkas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, I., </a:t>
            </a: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&amp; </a:t>
            </a:r>
            <a:r>
              <a:rPr lang="en-US" sz="2500" b="1" dirty="0" err="1">
                <a:solidFill>
                  <a:srgbClr val="000000"/>
                </a:solidFill>
                <a:latin typeface="Arial"/>
                <a:cs typeface="Avenir Next Medium"/>
              </a:rPr>
              <a:t>Vicsek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, T. (</a:t>
            </a:r>
            <a:r>
              <a:rPr lang="en-US" sz="2500" b="1" dirty="0" err="1">
                <a:solidFill>
                  <a:srgbClr val="000000"/>
                </a:solidFill>
                <a:latin typeface="Arial"/>
                <a:cs typeface="Avenir Next Medium"/>
              </a:rPr>
              <a:t>n.d.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)</a:t>
            </a:r>
            <a:r>
              <a:rPr lang="en-US" sz="2500" b="1" i="1" dirty="0">
                <a:solidFill>
                  <a:srgbClr val="000000"/>
                </a:solidFill>
                <a:latin typeface="Arial"/>
                <a:cs typeface="Avenir Next Medium"/>
              </a:rPr>
              <a:t>. Uncovering the overlapping community structure of complex networks in nature and society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. </a:t>
            </a: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Nature, 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435(7043), 814-</a:t>
            </a: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81.</a:t>
            </a:r>
          </a:p>
          <a:p>
            <a:pPr lvl="0"/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4. Newman,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 M. E. </a:t>
            </a: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J &amp; Girvan, M. (2004). Finding 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and evaluating community structure in </a:t>
            </a: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networks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.</a:t>
            </a:r>
            <a:r>
              <a:rPr lang="en-US" sz="2500" b="1" i="1" dirty="0" smtClean="0">
                <a:solidFill>
                  <a:srgbClr val="000000"/>
                </a:solidFill>
                <a:latin typeface="Arial"/>
                <a:cs typeface="Avenir Next Medium"/>
              </a:rPr>
              <a:t> </a:t>
            </a:r>
            <a:r>
              <a:rPr lang="en-US" sz="2500" b="1" i="1" dirty="0">
                <a:solidFill>
                  <a:srgbClr val="000000"/>
                </a:solidFill>
                <a:latin typeface="Arial"/>
                <a:cs typeface="Avenir Next Medium"/>
              </a:rPr>
              <a:t>Phys. Rev.</a:t>
            </a:r>
            <a:r>
              <a:rPr lang="en-US" sz="2500" b="1" dirty="0">
                <a:solidFill>
                  <a:srgbClr val="000000"/>
                </a:solidFill>
                <a:latin typeface="Arial"/>
                <a:cs typeface="Avenir Next Medium"/>
              </a:rPr>
              <a:t> E 69, </a:t>
            </a:r>
            <a:r>
              <a:rPr lang="en-US" sz="2500" b="1" dirty="0" smtClean="0">
                <a:solidFill>
                  <a:srgbClr val="000000"/>
                </a:solidFill>
                <a:latin typeface="Arial"/>
                <a:cs typeface="Avenir Next Medium"/>
              </a:rPr>
              <a:t>026113.</a:t>
            </a:r>
            <a:endParaRPr lang="en-US" sz="2500" b="1" dirty="0">
              <a:solidFill>
                <a:srgbClr val="000000"/>
              </a:solidFill>
              <a:latin typeface="Arial"/>
              <a:cs typeface="Avenir Next Medium"/>
            </a:endParaRPr>
          </a:p>
          <a:p>
            <a:endParaRPr lang="en-US" sz="5400" b="1" i="1" dirty="0">
              <a:solidFill>
                <a:srgbClr val="000000"/>
              </a:solidFill>
              <a:latin typeface="Arial"/>
              <a:cs typeface="Avenir Next Medium"/>
            </a:endParaRPr>
          </a:p>
        </p:txBody>
      </p:sp>
      <p:pic>
        <p:nvPicPr>
          <p:cNvPr id="48" name="Picture 47" descr="ego_network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9519"/>
            <a:ext cx="14143037" cy="1060727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-4165163" y="431816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trainin_error_pl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37" y="18730119"/>
            <a:ext cx="11430000" cy="857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43237" y="27569319"/>
            <a:ext cx="1386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However, our algorithm for selecting appropriate </a:t>
            </a:r>
            <a:r>
              <a:rPr lang="en-US" sz="3600" dirty="0" err="1" smtClean="0">
                <a:latin typeface="Arial"/>
                <a:cs typeface="Arial"/>
              </a:rPr>
              <a:t>dendrogram</a:t>
            </a:r>
            <a:r>
              <a:rPr lang="en-US" sz="3600" dirty="0" smtClean="0">
                <a:latin typeface="Arial"/>
                <a:cs typeface="Arial"/>
              </a:rPr>
              <a:t> levels isn’t performing as expected. We have proposed solutions in our conclusions section.</a:t>
            </a:r>
          </a:p>
        </p:txBody>
      </p:sp>
      <p:pic>
        <p:nvPicPr>
          <p:cNvPr id="8" name="Picture 7" descr="betweenness (2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7" y="29245719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7D1117"/>
      </a:accent1>
      <a:accent2>
        <a:srgbClr val="1C124D"/>
      </a:accent2>
      <a:accent3>
        <a:srgbClr val="FFFFFF"/>
      </a:accent3>
      <a:accent4>
        <a:srgbClr val="2A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5162</TotalTime>
  <Words>529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Ameya Acharya</cp:lastModifiedBy>
  <cp:revision>102</cp:revision>
  <cp:lastPrinted>2013-02-12T02:21:55Z</cp:lastPrinted>
  <dcterms:created xsi:type="dcterms:W3CDTF">2013-02-10T21:14:48Z</dcterms:created>
  <dcterms:modified xsi:type="dcterms:W3CDTF">2014-12-04T21:00:54Z</dcterms:modified>
</cp:coreProperties>
</file>