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6"/>
  </p:notesMasterIdLst>
  <p:handoutMasterIdLst>
    <p:handoutMasterId r:id="rId57"/>
  </p:handoutMasterIdLst>
  <p:sldIdLst>
    <p:sldId id="1663" r:id="rId5"/>
    <p:sldId id="2051" r:id="rId6"/>
    <p:sldId id="1660" r:id="rId7"/>
    <p:sldId id="2052" r:id="rId8"/>
    <p:sldId id="2055" r:id="rId9"/>
    <p:sldId id="2056" r:id="rId10"/>
    <p:sldId id="2057" r:id="rId11"/>
    <p:sldId id="1527" r:id="rId12"/>
    <p:sldId id="2058" r:id="rId13"/>
    <p:sldId id="2059" r:id="rId14"/>
    <p:sldId id="2060" r:id="rId15"/>
    <p:sldId id="2062" r:id="rId16"/>
    <p:sldId id="2061" r:id="rId17"/>
    <p:sldId id="1670" r:id="rId18"/>
    <p:sldId id="2066" r:id="rId19"/>
    <p:sldId id="2054" r:id="rId20"/>
    <p:sldId id="2053" r:id="rId21"/>
    <p:sldId id="2063" r:id="rId22"/>
    <p:sldId id="2067" r:id="rId23"/>
    <p:sldId id="2076" r:id="rId24"/>
    <p:sldId id="2064" r:id="rId25"/>
    <p:sldId id="2068" r:id="rId26"/>
    <p:sldId id="2065" r:id="rId27"/>
    <p:sldId id="2069" r:id="rId28"/>
    <p:sldId id="2070" r:id="rId29"/>
    <p:sldId id="2073" r:id="rId30"/>
    <p:sldId id="2071" r:id="rId31"/>
    <p:sldId id="2077" r:id="rId32"/>
    <p:sldId id="2078" r:id="rId33"/>
    <p:sldId id="2072" r:id="rId34"/>
    <p:sldId id="2074" r:id="rId35"/>
    <p:sldId id="2075" r:id="rId36"/>
    <p:sldId id="1548" r:id="rId37"/>
    <p:sldId id="1635" r:id="rId38"/>
    <p:sldId id="1523" r:id="rId39"/>
    <p:sldId id="1716" r:id="rId40"/>
    <p:sldId id="1524" r:id="rId41"/>
    <p:sldId id="1906" r:id="rId42"/>
    <p:sldId id="1947" r:id="rId43"/>
    <p:sldId id="1946" r:id="rId44"/>
    <p:sldId id="2045" r:id="rId45"/>
    <p:sldId id="2046" r:id="rId46"/>
    <p:sldId id="1995" r:id="rId47"/>
    <p:sldId id="1994" r:id="rId48"/>
    <p:sldId id="2042" r:id="rId49"/>
    <p:sldId id="1941" r:id="rId50"/>
    <p:sldId id="1804" r:id="rId51"/>
    <p:sldId id="1529" r:id="rId52"/>
    <p:sldId id="1530" r:id="rId53"/>
    <p:sldId id="1531" r:id="rId54"/>
    <p:sldId id="1532" r:id="rId5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51"/>
            <p14:sldId id="1660"/>
            <p14:sldId id="2052"/>
            <p14:sldId id="2055"/>
            <p14:sldId id="2056"/>
            <p14:sldId id="2057"/>
            <p14:sldId id="1527"/>
            <p14:sldId id="2058"/>
            <p14:sldId id="2059"/>
            <p14:sldId id="2060"/>
            <p14:sldId id="2062"/>
            <p14:sldId id="2061"/>
            <p14:sldId id="1670"/>
            <p14:sldId id="2066"/>
            <p14:sldId id="2054"/>
            <p14:sldId id="2053"/>
            <p14:sldId id="2063"/>
            <p14:sldId id="2067"/>
            <p14:sldId id="2076"/>
            <p14:sldId id="2064"/>
            <p14:sldId id="2068"/>
            <p14:sldId id="2065"/>
            <p14:sldId id="2069"/>
            <p14:sldId id="2070"/>
            <p14:sldId id="2073"/>
            <p14:sldId id="2071"/>
            <p14:sldId id="2077"/>
            <p14:sldId id="2078"/>
            <p14:sldId id="2072"/>
            <p14:sldId id="2074"/>
            <p14:sldId id="2075"/>
            <p14:sldId id="1548"/>
            <p14:sldId id="1635"/>
            <p14:sldId id="1523"/>
            <p14:sldId id="1716"/>
            <p14:sldId id="1524"/>
            <p14:sldId id="1906"/>
            <p14:sldId id="1947"/>
            <p14:sldId id="1946"/>
            <p14:sldId id="2045"/>
            <p14:sldId id="2046"/>
            <p14:sldId id="1995"/>
            <p14:sldId id="1994"/>
            <p14:sldId id="2042"/>
            <p14:sldId id="1941"/>
            <p14:sldId id="1804"/>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5" autoAdjust="0"/>
    <p:restoredTop sz="96256" autoAdjust="0"/>
  </p:normalViewPr>
  <p:slideViewPr>
    <p:cSldViewPr snapToGrid="0">
      <p:cViewPr varScale="1">
        <p:scale>
          <a:sx n="98" d="100"/>
          <a:sy n="98" d="100"/>
        </p:scale>
        <p:origin x="36" y="3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8" d="100"/>
          <a:sy n="88" d="100"/>
        </p:scale>
        <p:origin x="29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11/19/2020 9:30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11/19/2020 9:30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11/19/2020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018566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11/19/2020 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7805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11/19/2020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3256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11/19/2020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005256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11/19/2020 2:16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87609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11/19/2020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336814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11/19/2020 9:30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11/19/2020 9:30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43</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45</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11/19/2020 9:30 AM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11/19/2020 9:30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11/19/2020 9:30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11/19/2020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70293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11/19/2020 9:30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11/19/2020 9:44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0628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11/19/2020 9:46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8648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make a directory</a:t>
            </a:r>
          </a:p>
          <a:p>
            <a:r>
              <a:rPr lang="en-US" dirty="0"/>
              <a:t>md angular-unit-testing</a:t>
            </a:r>
          </a:p>
          <a:p>
            <a:r>
              <a:rPr lang="en-US" dirty="0"/>
              <a:t>// create a new angular project</a:t>
            </a:r>
          </a:p>
          <a:p>
            <a:r>
              <a:rPr lang="en-US" dirty="0"/>
              <a:t>ng new angular-unit-testing</a:t>
            </a:r>
          </a:p>
          <a:p>
            <a:r>
              <a:rPr lang="en-US" dirty="0"/>
              <a:t>// Change Directory</a:t>
            </a:r>
          </a:p>
          <a:p>
            <a:r>
              <a:rPr lang="en-US" dirty="0"/>
              <a:t>cd angular-unit-</a:t>
            </a:r>
            <a:r>
              <a:rPr lang="en-US" dirty="0" err="1"/>
              <a:t>teating</a:t>
            </a:r>
            <a:endParaRPr lang="en-US" dirty="0"/>
          </a:p>
          <a:p>
            <a:r>
              <a:rPr lang="en-US" dirty="0"/>
              <a:t>// start the test</a:t>
            </a:r>
          </a:p>
          <a:p>
            <a:r>
              <a:rPr lang="en-US" dirty="0" err="1"/>
              <a:t>npm</a:t>
            </a:r>
            <a:r>
              <a:rPr lang="en-US" dirty="0"/>
              <a:t> test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11/19/2020 10:21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3293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make a directory</a:t>
            </a:r>
          </a:p>
          <a:p>
            <a:pPr marL="0" indent="0">
              <a:buNone/>
            </a:pPr>
            <a:r>
              <a:rPr lang="en-US" dirty="0"/>
              <a:t>md angular-unit-testing</a:t>
            </a:r>
          </a:p>
          <a:p>
            <a:pPr marL="0" indent="0">
              <a:buNone/>
            </a:pPr>
            <a:r>
              <a:rPr lang="en-US" dirty="0"/>
              <a:t>// create a new angular project</a:t>
            </a:r>
          </a:p>
          <a:p>
            <a:pPr marL="0" indent="0">
              <a:buNone/>
            </a:pPr>
            <a:r>
              <a:rPr lang="en-US" dirty="0"/>
              <a:t>ng new angular-unit-testing</a:t>
            </a:r>
          </a:p>
          <a:p>
            <a:pPr marL="0" indent="0">
              <a:buNone/>
            </a:pPr>
            <a:r>
              <a:rPr lang="en-US" dirty="0"/>
              <a:t>// Change Directory</a:t>
            </a:r>
          </a:p>
          <a:p>
            <a:pPr marL="0" indent="0">
              <a:buNone/>
            </a:pPr>
            <a:r>
              <a:rPr lang="en-US" dirty="0"/>
              <a:t>cd angular-unit-</a:t>
            </a:r>
            <a:r>
              <a:rPr lang="en-US" dirty="0" err="1"/>
              <a:t>teating</a:t>
            </a:r>
            <a:endParaRPr lang="en-US" dirty="0"/>
          </a:p>
          <a:p>
            <a:pPr marL="0" indent="0">
              <a:buNone/>
            </a:pPr>
            <a:r>
              <a:rPr lang="en-US" dirty="0"/>
              <a:t>// start the test</a:t>
            </a:r>
          </a:p>
          <a:p>
            <a:pPr marL="0" indent="0">
              <a:buNone/>
            </a:pPr>
            <a:r>
              <a:rPr lang="en-US" dirty="0" err="1"/>
              <a:t>npm</a:t>
            </a:r>
            <a:r>
              <a:rPr lang="en-US" dirty="0"/>
              <a:t> test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11/19/2020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11/19/2020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00095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17.png"/><Relationship Id="rId4" Type="http://schemas.openxmlformats.org/officeDocument/2006/relationships/hyperlink" Target="http://www.paciellogroup.com/resources/contrastAnalyser"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46.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svg"/></Relationships>
</file>

<file path=ppt/slides/_rels/slide47.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hyperlink" Target="https://jasmine.github.io/"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github.com/jasmine/jasmine"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hyperlink" Target="https://karma-runner.github.io/latest/index.html"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karma-runner.github.io/5.2/plus/jenkins.html" TargetMode="External"/><Relationship Id="rId4" Type="http://schemas.openxmlformats.org/officeDocument/2006/relationships/hyperlink" Target="https://karma-runner.github.io/5.2/config/configuration-fil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979539"/>
            <a:ext cx="4167887" cy="553998"/>
          </a:xfrm>
        </p:spPr>
        <p:txBody>
          <a:bodyPr/>
          <a:lstStyle/>
          <a:p>
            <a:r>
              <a:rPr lang="en-US" dirty="0"/>
              <a:t>Angular Unit Testing</a:t>
            </a:r>
          </a:p>
        </p:txBody>
      </p:sp>
      <p:sp>
        <p:nvSpPr>
          <p:cNvPr id="5" name="Text Placeholder 4"/>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F2B4-2995-4C61-B9B8-89541F6F2976}"/>
              </a:ext>
            </a:extLst>
          </p:cNvPr>
          <p:cNvSpPr>
            <a:spLocks noGrp="1"/>
          </p:cNvSpPr>
          <p:nvPr>
            <p:ph type="title"/>
          </p:nvPr>
        </p:nvSpPr>
        <p:spPr/>
        <p:txBody>
          <a:bodyPr/>
          <a:lstStyle/>
          <a:p>
            <a:r>
              <a:rPr lang="en-US" dirty="0"/>
              <a:t>Key Concepts </a:t>
            </a:r>
          </a:p>
        </p:txBody>
      </p:sp>
      <p:sp>
        <p:nvSpPr>
          <p:cNvPr id="3" name="Content Placeholder 2">
            <a:extLst>
              <a:ext uri="{FF2B5EF4-FFF2-40B4-BE49-F238E27FC236}">
                <a16:creationId xmlns:a16="http://schemas.microsoft.com/office/drawing/2014/main" id="{FE8D2364-1877-4B62-9C3C-1BA5E8A93B5C}"/>
              </a:ext>
            </a:extLst>
          </p:cNvPr>
          <p:cNvSpPr>
            <a:spLocks noGrp="1"/>
          </p:cNvSpPr>
          <p:nvPr>
            <p:ph sz="quarter" idx="10"/>
          </p:nvPr>
        </p:nvSpPr>
        <p:spPr>
          <a:xfrm>
            <a:off x="584200" y="1435100"/>
            <a:ext cx="11018838" cy="2499146"/>
          </a:xfrm>
        </p:spPr>
        <p:txBody>
          <a:bodyPr/>
          <a:lstStyle/>
          <a:p>
            <a:r>
              <a:rPr lang="en-US" dirty="0" err="1"/>
              <a:t>beforeEach</a:t>
            </a:r>
            <a:r>
              <a:rPr lang="en-US" dirty="0"/>
              <a:t>()</a:t>
            </a:r>
          </a:p>
          <a:p>
            <a:r>
              <a:rPr lang="en-US" dirty="0" err="1"/>
              <a:t>TestBed</a:t>
            </a:r>
            <a:endParaRPr lang="en-US" dirty="0"/>
          </a:p>
          <a:p>
            <a:r>
              <a:rPr lang="en-US" dirty="0" err="1"/>
              <a:t>compileComponents</a:t>
            </a:r>
            <a:r>
              <a:rPr lang="en-US" dirty="0"/>
              <a:t>()</a:t>
            </a:r>
          </a:p>
          <a:p>
            <a:r>
              <a:rPr lang="en-US" i="1" dirty="0"/>
              <a:t>NO_ERRORS_SHEMA</a:t>
            </a:r>
          </a:p>
          <a:p>
            <a:endParaRPr lang="en-US" dirty="0"/>
          </a:p>
        </p:txBody>
      </p:sp>
    </p:spTree>
    <p:extLst>
      <p:ext uri="{BB962C8B-B14F-4D97-AF65-F5344CB8AC3E}">
        <p14:creationId xmlns:p14="http://schemas.microsoft.com/office/powerpoint/2010/main" val="34282224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18-DCCE-4CA2-99F1-75AB461E6695}"/>
              </a:ext>
            </a:extLst>
          </p:cNvPr>
          <p:cNvSpPr>
            <a:spLocks noGrp="1"/>
          </p:cNvSpPr>
          <p:nvPr>
            <p:ph type="title"/>
          </p:nvPr>
        </p:nvSpPr>
        <p:spPr/>
        <p:txBody>
          <a:bodyPr/>
          <a:lstStyle/>
          <a:p>
            <a:r>
              <a:rPr lang="en-US" dirty="0" err="1"/>
              <a:t>TestBed</a:t>
            </a:r>
            <a:endParaRPr lang="en-US" dirty="0"/>
          </a:p>
        </p:txBody>
      </p:sp>
      <p:sp>
        <p:nvSpPr>
          <p:cNvPr id="3" name="Content Placeholder 2">
            <a:extLst>
              <a:ext uri="{FF2B5EF4-FFF2-40B4-BE49-F238E27FC236}">
                <a16:creationId xmlns:a16="http://schemas.microsoft.com/office/drawing/2014/main" id="{914590A0-D212-4001-ABD4-0AFA4348645A}"/>
              </a:ext>
            </a:extLst>
          </p:cNvPr>
          <p:cNvSpPr>
            <a:spLocks noGrp="1"/>
          </p:cNvSpPr>
          <p:nvPr>
            <p:ph sz="quarter" idx="10"/>
          </p:nvPr>
        </p:nvSpPr>
        <p:spPr>
          <a:xfrm>
            <a:off x="584200" y="1435100"/>
            <a:ext cx="11018838" cy="5293757"/>
          </a:xfrm>
        </p:spPr>
        <p:txBody>
          <a:bodyPr/>
          <a:lstStyle/>
          <a:p>
            <a:pPr marL="0" indent="0">
              <a:buNone/>
            </a:pPr>
            <a:r>
              <a:rPr lang="en-US" dirty="0"/>
              <a:t>Basic building block of angular testing module, creates a dynamically constructed test module that emulates and Angular </a:t>
            </a:r>
            <a:r>
              <a:rPr lang="en-US" dirty="0" err="1"/>
              <a:t>ngModule</a:t>
            </a:r>
            <a:r>
              <a:rPr lang="en-US" dirty="0"/>
              <a:t>.</a:t>
            </a:r>
          </a:p>
          <a:p>
            <a:pPr marL="0" indent="0">
              <a:buNone/>
            </a:pPr>
            <a:r>
              <a:rPr lang="en-US" b="0" i="0" dirty="0">
                <a:solidFill>
                  <a:srgbClr val="D73A49"/>
                </a:solidFill>
                <a:effectLst/>
                <a:latin typeface="SFMono-Regular"/>
              </a:rPr>
              <a:t>import</a:t>
            </a:r>
            <a:r>
              <a:rPr lang="en-US" b="0" i="0" dirty="0">
                <a:solidFill>
                  <a:srgbClr val="24292E"/>
                </a:solidFill>
                <a:effectLst/>
                <a:latin typeface="SFMono-Regular"/>
              </a:rPr>
              <a:t> { </a:t>
            </a:r>
            <a:r>
              <a:rPr lang="en-US" b="0" i="0" dirty="0" err="1">
                <a:solidFill>
                  <a:srgbClr val="24292E"/>
                </a:solidFill>
                <a:effectLst/>
                <a:latin typeface="SFMono-Regular"/>
              </a:rPr>
              <a:t>TestBed</a:t>
            </a:r>
            <a:r>
              <a:rPr lang="en-US" b="0" i="0" dirty="0">
                <a:solidFill>
                  <a:srgbClr val="24292E"/>
                </a:solidFill>
                <a:effectLst/>
                <a:latin typeface="SFMono-Regular"/>
              </a:rPr>
              <a:t>, async } </a:t>
            </a:r>
            <a:r>
              <a:rPr lang="en-US" b="0" i="0" dirty="0">
                <a:solidFill>
                  <a:srgbClr val="D73A49"/>
                </a:solidFill>
                <a:effectLst/>
                <a:latin typeface="SFMono-Regular"/>
              </a:rPr>
              <a:t>from</a:t>
            </a:r>
            <a:r>
              <a:rPr lang="en-US" b="0" i="0" dirty="0">
                <a:solidFill>
                  <a:srgbClr val="24292E"/>
                </a:solidFill>
                <a:effectLst/>
                <a:latin typeface="SFMono-Regular"/>
              </a:rPr>
              <a:t> </a:t>
            </a:r>
            <a:r>
              <a:rPr lang="en-US" b="0" i="0" dirty="0">
                <a:solidFill>
                  <a:srgbClr val="032F62"/>
                </a:solidFill>
                <a:effectLst/>
                <a:latin typeface="SFMono-Regular"/>
              </a:rPr>
              <a:t>'@angular/core/testing'</a:t>
            </a:r>
            <a:r>
              <a:rPr lang="en-US" b="0" i="0" dirty="0">
                <a:solidFill>
                  <a:srgbClr val="24292E"/>
                </a:solidFill>
                <a:effectLst/>
                <a:latin typeface="SFMono-Regular"/>
              </a:rPr>
              <a:t>;</a:t>
            </a:r>
            <a:endParaRPr lang="en-US" dirty="0"/>
          </a:p>
          <a:p>
            <a:r>
              <a:rPr lang="en-US" dirty="0"/>
              <a:t>Metadata similar to </a:t>
            </a:r>
            <a:r>
              <a:rPr lang="en-US" dirty="0" err="1"/>
              <a:t>ngModule</a:t>
            </a:r>
            <a:endParaRPr lang="en-US" dirty="0"/>
          </a:p>
          <a:p>
            <a:r>
              <a:rPr lang="en-US" dirty="0"/>
              <a:t>Used in the </a:t>
            </a:r>
            <a:r>
              <a:rPr lang="en-US" dirty="0" err="1"/>
              <a:t>beforeEach</a:t>
            </a:r>
            <a:endParaRPr lang="en-US" dirty="0"/>
          </a:p>
          <a:p>
            <a:pPr marL="0" indent="0">
              <a:buNone/>
            </a:pPr>
            <a:r>
              <a:rPr lang="en-US" b="0" dirty="0">
                <a:solidFill>
                  <a:srgbClr val="D4D4D4"/>
                </a:solidFill>
                <a:effectLst/>
                <a:latin typeface="Consolas" panose="020B0609020204030204" pitchFamily="49" charset="0"/>
              </a:rPr>
              <a:t> </a:t>
            </a:r>
            <a:r>
              <a:rPr lang="en-US" sz="2000" b="0" dirty="0" err="1">
                <a:effectLst/>
                <a:latin typeface="Consolas" panose="020B0609020204030204" pitchFamily="49" charset="0"/>
              </a:rPr>
              <a:t>TestBed.configureTestingModule</a:t>
            </a:r>
            <a:r>
              <a:rPr lang="en-US" sz="2000" b="0" dirty="0">
                <a:effectLst/>
                <a:latin typeface="Consolas" panose="020B0609020204030204" pitchFamily="49" charset="0"/>
              </a:rPr>
              <a:t>({</a:t>
            </a:r>
          </a:p>
          <a:p>
            <a:pPr marL="0" indent="0">
              <a:buNone/>
            </a:pPr>
            <a:r>
              <a:rPr lang="en-US" sz="2000" b="0" dirty="0">
                <a:effectLst/>
                <a:latin typeface="Consolas" panose="020B0609020204030204" pitchFamily="49" charset="0"/>
              </a:rPr>
              <a:t>      declarations: [</a:t>
            </a:r>
            <a:r>
              <a:rPr lang="en-US" sz="2000" b="0" dirty="0" err="1">
                <a:effectLst/>
                <a:latin typeface="Consolas" panose="020B0609020204030204" pitchFamily="49" charset="0"/>
              </a:rPr>
              <a:t>HeroComponent</a:t>
            </a:r>
            <a:r>
              <a:rPr lang="en-US" sz="2000" b="0" dirty="0">
                <a:effectLst/>
                <a:latin typeface="Consolas" panose="020B0609020204030204" pitchFamily="49" charset="0"/>
              </a:rPr>
              <a:t>],</a:t>
            </a:r>
          </a:p>
          <a:p>
            <a:pPr marL="0" indent="0">
              <a:buNone/>
            </a:pPr>
            <a:r>
              <a:rPr lang="en-US" sz="2000" b="0" dirty="0">
                <a:effectLst/>
                <a:latin typeface="Consolas" panose="020B0609020204030204" pitchFamily="49" charset="0"/>
              </a:rPr>
              <a:t>      schemas: [NO_ERRORS_SCHEMA]</a:t>
            </a:r>
          </a:p>
          <a:p>
            <a:pPr marL="0" indent="0">
              <a:buNone/>
            </a:pPr>
            <a:r>
              <a:rPr lang="en-US" sz="2000" b="0" dirty="0">
                <a:effectLst/>
                <a:latin typeface="Consolas" panose="020B0609020204030204" pitchFamily="49" charset="0"/>
              </a:rPr>
              <a:t>    });</a:t>
            </a:r>
          </a:p>
          <a:p>
            <a:pPr marL="0" indent="0">
              <a:buNone/>
            </a:pPr>
            <a:r>
              <a:rPr lang="en-US" sz="2000" b="0" dirty="0">
                <a:effectLst/>
                <a:latin typeface="Consolas" panose="020B0609020204030204" pitchFamily="49" charset="0"/>
              </a:rPr>
              <a:t>    fixture = </a:t>
            </a:r>
            <a:r>
              <a:rPr lang="en-US" sz="2000" b="0" dirty="0" err="1">
                <a:effectLst/>
                <a:latin typeface="Consolas" panose="020B0609020204030204" pitchFamily="49" charset="0"/>
              </a:rPr>
              <a:t>TestBed.createComponent</a:t>
            </a:r>
            <a:r>
              <a:rPr lang="en-US" sz="2000" b="0" dirty="0">
                <a:effectLst/>
                <a:latin typeface="Consolas" panose="020B0609020204030204" pitchFamily="49" charset="0"/>
              </a:rPr>
              <a:t>(</a:t>
            </a:r>
            <a:r>
              <a:rPr lang="en-US" sz="2000" b="0" dirty="0" err="1">
                <a:effectLst/>
                <a:latin typeface="Consolas" panose="020B0609020204030204" pitchFamily="49" charset="0"/>
              </a:rPr>
              <a:t>HeroComponent</a:t>
            </a:r>
            <a:r>
              <a:rPr lang="en-US" sz="2000" b="0" dirty="0">
                <a:effectLst/>
                <a:latin typeface="Consolas" panose="020B0609020204030204" pitchFamily="49" charset="0"/>
              </a:rPr>
              <a:t>);</a:t>
            </a:r>
          </a:p>
          <a:p>
            <a:pPr marL="0" indent="0">
              <a:buNone/>
            </a:pPr>
            <a:r>
              <a:rPr lang="en-US" sz="2000" b="0" dirty="0">
                <a:effectLst/>
                <a:latin typeface="Consolas" panose="020B0609020204030204" pitchFamily="49" charset="0"/>
              </a:rPr>
              <a:t>  });</a:t>
            </a:r>
          </a:p>
          <a:p>
            <a:endParaRPr lang="en-US" dirty="0"/>
          </a:p>
        </p:txBody>
      </p:sp>
    </p:spTree>
    <p:extLst>
      <p:ext uri="{BB962C8B-B14F-4D97-AF65-F5344CB8AC3E}">
        <p14:creationId xmlns:p14="http://schemas.microsoft.com/office/powerpoint/2010/main" val="10753105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C8D1-C110-4C79-A084-61FE77564591}"/>
              </a:ext>
            </a:extLst>
          </p:cNvPr>
          <p:cNvSpPr>
            <a:spLocks noGrp="1"/>
          </p:cNvSpPr>
          <p:nvPr>
            <p:ph type="title"/>
          </p:nvPr>
        </p:nvSpPr>
        <p:spPr/>
        <p:txBody>
          <a:bodyPr/>
          <a:lstStyle/>
          <a:p>
            <a:r>
              <a:rPr lang="en-US" dirty="0" err="1"/>
              <a:t>complileComponents</a:t>
            </a:r>
            <a:r>
              <a:rPr lang="en-US" dirty="0"/>
              <a:t>()</a:t>
            </a:r>
          </a:p>
        </p:txBody>
      </p:sp>
      <p:sp>
        <p:nvSpPr>
          <p:cNvPr id="3" name="Content Placeholder 2">
            <a:extLst>
              <a:ext uri="{FF2B5EF4-FFF2-40B4-BE49-F238E27FC236}">
                <a16:creationId xmlns:a16="http://schemas.microsoft.com/office/drawing/2014/main" id="{E9055FE0-10E5-4B35-AA37-48FE5E703CA3}"/>
              </a:ext>
            </a:extLst>
          </p:cNvPr>
          <p:cNvSpPr>
            <a:spLocks noGrp="1"/>
          </p:cNvSpPr>
          <p:nvPr>
            <p:ph sz="quarter" idx="10"/>
          </p:nvPr>
        </p:nvSpPr>
        <p:spPr>
          <a:xfrm>
            <a:off x="584200" y="1435100"/>
            <a:ext cx="11018838" cy="2412968"/>
          </a:xfrm>
        </p:spPr>
        <p:txBody>
          <a:bodyPr/>
          <a:lstStyle/>
          <a:p>
            <a:r>
              <a:rPr lang="en-US" dirty="0"/>
              <a:t>Async method if you need </a:t>
            </a:r>
            <a:r>
              <a:rPr lang="en-US" dirty="0" err="1"/>
              <a:t>ansyc</a:t>
            </a:r>
            <a:endParaRPr lang="en-US" dirty="0"/>
          </a:p>
          <a:p>
            <a:r>
              <a:rPr lang="en-US" dirty="0"/>
              <a:t>May require two </a:t>
            </a:r>
            <a:r>
              <a:rPr lang="en-US" dirty="0" err="1"/>
              <a:t>beforeEach</a:t>
            </a:r>
            <a:r>
              <a:rPr lang="en-US" dirty="0"/>
              <a:t> to ensure component is complied before using it</a:t>
            </a:r>
          </a:p>
          <a:p>
            <a:r>
              <a:rPr lang="en-US" dirty="0"/>
              <a:t>Make sure you get the right async from core testing </a:t>
            </a:r>
          </a:p>
          <a:p>
            <a:r>
              <a:rPr lang="en-US" b="0" i="0" dirty="0">
                <a:solidFill>
                  <a:srgbClr val="D73A49"/>
                </a:solidFill>
                <a:effectLst/>
                <a:latin typeface="SFMono-Regular"/>
              </a:rPr>
              <a:t>import</a:t>
            </a:r>
            <a:r>
              <a:rPr lang="en-US" b="0" i="0" dirty="0">
                <a:solidFill>
                  <a:srgbClr val="24292E"/>
                </a:solidFill>
                <a:effectLst/>
                <a:latin typeface="SFMono-Regular"/>
              </a:rPr>
              <a:t> { </a:t>
            </a:r>
            <a:r>
              <a:rPr lang="en-US" b="0" i="0" dirty="0" err="1">
                <a:solidFill>
                  <a:srgbClr val="24292E"/>
                </a:solidFill>
                <a:effectLst/>
                <a:latin typeface="SFMono-Regular"/>
              </a:rPr>
              <a:t>TestBed</a:t>
            </a:r>
            <a:r>
              <a:rPr lang="en-US" b="0" i="0" dirty="0">
                <a:solidFill>
                  <a:srgbClr val="24292E"/>
                </a:solidFill>
                <a:effectLst/>
                <a:latin typeface="SFMono-Regular"/>
              </a:rPr>
              <a:t>, async } </a:t>
            </a:r>
            <a:r>
              <a:rPr lang="en-US" b="0" i="0" dirty="0">
                <a:solidFill>
                  <a:srgbClr val="D73A49"/>
                </a:solidFill>
                <a:effectLst/>
                <a:latin typeface="SFMono-Regular"/>
              </a:rPr>
              <a:t>from</a:t>
            </a:r>
            <a:r>
              <a:rPr lang="en-US" b="0" i="0" dirty="0">
                <a:solidFill>
                  <a:srgbClr val="24292E"/>
                </a:solidFill>
                <a:effectLst/>
                <a:latin typeface="SFMono-Regular"/>
              </a:rPr>
              <a:t> </a:t>
            </a:r>
            <a:r>
              <a:rPr lang="en-US" b="0" i="0" dirty="0">
                <a:solidFill>
                  <a:srgbClr val="032F62"/>
                </a:solidFill>
                <a:effectLst/>
                <a:latin typeface="SFMono-Regular"/>
              </a:rPr>
              <a:t>'@angular/core/testing'</a:t>
            </a:r>
            <a:r>
              <a:rPr lang="en-US" b="0" i="0" dirty="0">
                <a:solidFill>
                  <a:srgbClr val="24292E"/>
                </a:solidFill>
                <a:effectLst/>
                <a:latin typeface="SFMono-Regular"/>
              </a:rPr>
              <a:t>;</a:t>
            </a:r>
            <a:endParaRPr lang="en-US" dirty="0"/>
          </a:p>
        </p:txBody>
      </p:sp>
    </p:spTree>
    <p:extLst>
      <p:ext uri="{BB962C8B-B14F-4D97-AF65-F5344CB8AC3E}">
        <p14:creationId xmlns:p14="http://schemas.microsoft.com/office/powerpoint/2010/main" val="9376490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96F4-1DD7-46BF-AFC6-0BF1AE1E6CBC}"/>
              </a:ext>
            </a:extLst>
          </p:cNvPr>
          <p:cNvSpPr>
            <a:spLocks noGrp="1"/>
          </p:cNvSpPr>
          <p:nvPr>
            <p:ph type="title"/>
          </p:nvPr>
        </p:nvSpPr>
        <p:spPr/>
        <p:txBody>
          <a:bodyPr/>
          <a:lstStyle/>
          <a:p>
            <a:r>
              <a:rPr lang="en-US" dirty="0"/>
              <a:t>NO_ERRORS_SCHEMA</a:t>
            </a:r>
          </a:p>
        </p:txBody>
      </p:sp>
      <p:sp>
        <p:nvSpPr>
          <p:cNvPr id="3" name="Content Placeholder 2">
            <a:extLst>
              <a:ext uri="{FF2B5EF4-FFF2-40B4-BE49-F238E27FC236}">
                <a16:creationId xmlns:a16="http://schemas.microsoft.com/office/drawing/2014/main" id="{203E05E1-6C42-4A26-9456-A54D37B30FB3}"/>
              </a:ext>
            </a:extLst>
          </p:cNvPr>
          <p:cNvSpPr>
            <a:spLocks noGrp="1"/>
          </p:cNvSpPr>
          <p:nvPr>
            <p:ph sz="quarter" idx="10"/>
          </p:nvPr>
        </p:nvSpPr>
        <p:spPr>
          <a:xfrm>
            <a:off x="584200" y="1435100"/>
            <a:ext cx="11018838" cy="2930033"/>
          </a:xfrm>
        </p:spPr>
        <p:txBody>
          <a:bodyPr/>
          <a:lstStyle/>
          <a:p>
            <a:r>
              <a:rPr lang="en-US" dirty="0"/>
              <a:t>Ignore all unrecognized tags while testing components</a:t>
            </a:r>
          </a:p>
          <a:p>
            <a:r>
              <a:rPr lang="en-US" dirty="0"/>
              <a:t>Let try this out using </a:t>
            </a:r>
            <a:r>
              <a:rPr lang="en-US" dirty="0" err="1"/>
              <a:t>focues</a:t>
            </a:r>
            <a:r>
              <a:rPr lang="en-US" dirty="0"/>
              <a:t> test by adding f in front of the outer describe </a:t>
            </a:r>
          </a:p>
          <a:p>
            <a:endParaRPr lang="en-US" dirty="0"/>
          </a:p>
          <a:p>
            <a:endParaRPr lang="en-US" dirty="0"/>
          </a:p>
          <a:p>
            <a:r>
              <a:rPr lang="en-US" b="0" i="0" dirty="0">
                <a:solidFill>
                  <a:srgbClr val="D73A49"/>
                </a:solidFill>
                <a:effectLst/>
                <a:latin typeface="SFMono-Regular"/>
              </a:rPr>
              <a:t>import</a:t>
            </a:r>
            <a:r>
              <a:rPr lang="en-US" b="0" i="0" dirty="0">
                <a:solidFill>
                  <a:srgbClr val="24292E"/>
                </a:solidFill>
                <a:effectLst/>
                <a:latin typeface="SFMono-Regular"/>
              </a:rPr>
              <a:t> { NO_ERRORS_SCHEMA } </a:t>
            </a:r>
            <a:r>
              <a:rPr lang="en-US" b="0" i="0" dirty="0">
                <a:solidFill>
                  <a:srgbClr val="D73A49"/>
                </a:solidFill>
                <a:effectLst/>
                <a:latin typeface="SFMono-Regular"/>
              </a:rPr>
              <a:t>from</a:t>
            </a:r>
            <a:r>
              <a:rPr lang="en-US" b="0" i="0" dirty="0">
                <a:solidFill>
                  <a:srgbClr val="24292E"/>
                </a:solidFill>
                <a:effectLst/>
                <a:latin typeface="SFMono-Regular"/>
              </a:rPr>
              <a:t> </a:t>
            </a:r>
            <a:r>
              <a:rPr lang="en-US" b="0" i="0" dirty="0">
                <a:solidFill>
                  <a:srgbClr val="032F62"/>
                </a:solidFill>
                <a:effectLst/>
                <a:latin typeface="SFMono-Regular"/>
              </a:rPr>
              <a:t>'@angular/core'</a:t>
            </a:r>
            <a:r>
              <a:rPr lang="en-US" b="0" i="0" dirty="0">
                <a:solidFill>
                  <a:srgbClr val="24292E"/>
                </a:solidFill>
                <a:effectLst/>
                <a:latin typeface="SFMono-Regular"/>
              </a:rPr>
              <a:t>;</a:t>
            </a:r>
            <a:r>
              <a:rPr lang="en-US" dirty="0"/>
              <a:t> </a:t>
            </a:r>
          </a:p>
        </p:txBody>
      </p:sp>
    </p:spTree>
    <p:extLst>
      <p:ext uri="{BB962C8B-B14F-4D97-AF65-F5344CB8AC3E}">
        <p14:creationId xmlns:p14="http://schemas.microsoft.com/office/powerpoint/2010/main" val="33263666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Unit Test</a:t>
            </a:r>
          </a:p>
        </p:txBody>
      </p:sp>
      <p:sp>
        <p:nvSpPr>
          <p:cNvPr id="6" name="Text Placeholder 5"/>
          <p:cNvSpPr>
            <a:spLocks noGrp="1"/>
          </p:cNvSpPr>
          <p:nvPr>
            <p:ph sz="quarter" idx="10"/>
          </p:nvPr>
        </p:nvSpPr>
        <p:spPr>
          <a:xfrm>
            <a:off x="584200" y="1435100"/>
            <a:ext cx="11018838" cy="3016210"/>
          </a:xfrm>
        </p:spPr>
        <p:txBody>
          <a:bodyPr/>
          <a:lstStyle/>
          <a:p>
            <a:r>
              <a:rPr lang="en-US" dirty="0"/>
              <a:t>Test Behavior</a:t>
            </a:r>
          </a:p>
          <a:p>
            <a:r>
              <a:rPr lang="en-US" dirty="0"/>
              <a:t>Should run very fast</a:t>
            </a:r>
          </a:p>
          <a:p>
            <a:r>
              <a:rPr lang="en-US" dirty="0"/>
              <a:t>Should be tested in isolation </a:t>
            </a:r>
          </a:p>
          <a:p>
            <a:r>
              <a:rPr lang="en-US" dirty="0"/>
              <a:t>Should constant outcome pass or go</a:t>
            </a:r>
          </a:p>
          <a:p>
            <a:r>
              <a:rPr lang="en-US" dirty="0"/>
              <a:t>Smallest unit</a:t>
            </a:r>
          </a:p>
          <a:p>
            <a:pPr marL="0" indent="0">
              <a:buNone/>
            </a:pPr>
            <a:endParaRPr lang="en-US" dirty="0"/>
          </a:p>
        </p:txBody>
      </p:sp>
    </p:spTree>
    <p:extLst>
      <p:ext uri="{BB962C8B-B14F-4D97-AF65-F5344CB8AC3E}">
        <p14:creationId xmlns:p14="http://schemas.microsoft.com/office/powerpoint/2010/main" val="17937069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F69E-5822-4D44-85DF-704189E12B12}"/>
              </a:ext>
            </a:extLst>
          </p:cNvPr>
          <p:cNvSpPr>
            <a:spLocks noGrp="1"/>
          </p:cNvSpPr>
          <p:nvPr>
            <p:ph type="title"/>
          </p:nvPr>
        </p:nvSpPr>
        <p:spPr/>
        <p:txBody>
          <a:bodyPr/>
          <a:lstStyle/>
          <a:p>
            <a:r>
              <a:rPr lang="en-US" dirty="0"/>
              <a:t>Test Structure</a:t>
            </a:r>
          </a:p>
        </p:txBody>
      </p:sp>
      <p:sp>
        <p:nvSpPr>
          <p:cNvPr id="3" name="Content Placeholder 2">
            <a:extLst>
              <a:ext uri="{FF2B5EF4-FFF2-40B4-BE49-F238E27FC236}">
                <a16:creationId xmlns:a16="http://schemas.microsoft.com/office/drawing/2014/main" id="{B93D190C-D4E3-4915-A5BB-8CBB83F17D66}"/>
              </a:ext>
            </a:extLst>
          </p:cNvPr>
          <p:cNvSpPr>
            <a:spLocks noGrp="1"/>
          </p:cNvSpPr>
          <p:nvPr>
            <p:ph sz="quarter" idx="10"/>
          </p:nvPr>
        </p:nvSpPr>
        <p:spPr>
          <a:xfrm>
            <a:off x="584200" y="1435100"/>
            <a:ext cx="11018838" cy="3533275"/>
          </a:xfrm>
        </p:spPr>
        <p:txBody>
          <a:bodyPr/>
          <a:lstStyle/>
          <a:p>
            <a:r>
              <a:rPr lang="en-US" dirty="0"/>
              <a:t>Describe</a:t>
            </a:r>
          </a:p>
          <a:p>
            <a:r>
              <a:rPr lang="en-US" dirty="0"/>
              <a:t>It()</a:t>
            </a:r>
          </a:p>
          <a:p>
            <a:r>
              <a:rPr lang="en-US" dirty="0"/>
              <a:t>Expect().</a:t>
            </a:r>
            <a:r>
              <a:rPr lang="en-US" dirty="0" err="1"/>
              <a:t>toBeEqual</a:t>
            </a:r>
            <a:r>
              <a:rPr lang="en-US" dirty="0"/>
              <a:t>()</a:t>
            </a:r>
          </a:p>
          <a:p>
            <a:r>
              <a:rPr lang="en-US" dirty="0"/>
              <a:t>Arrange</a:t>
            </a:r>
          </a:p>
          <a:p>
            <a:r>
              <a:rPr lang="en-US" dirty="0"/>
              <a:t>Act</a:t>
            </a:r>
          </a:p>
          <a:p>
            <a:r>
              <a:rPr lang="en-US" dirty="0"/>
              <a:t>Assert</a:t>
            </a:r>
          </a:p>
          <a:p>
            <a:endParaRPr lang="en-US" dirty="0"/>
          </a:p>
        </p:txBody>
      </p:sp>
      <p:sp>
        <p:nvSpPr>
          <p:cNvPr id="5" name="TextBox 4">
            <a:extLst>
              <a:ext uri="{FF2B5EF4-FFF2-40B4-BE49-F238E27FC236}">
                <a16:creationId xmlns:a16="http://schemas.microsoft.com/office/drawing/2014/main" id="{CCBD08D4-3E0A-497C-9D82-C31070EA501A}"/>
              </a:ext>
            </a:extLst>
          </p:cNvPr>
          <p:cNvSpPr txBox="1"/>
          <p:nvPr/>
        </p:nvSpPr>
        <p:spPr>
          <a:xfrm>
            <a:off x="4090481" y="1757820"/>
            <a:ext cx="7163204" cy="3351687"/>
          </a:xfrm>
          <a:prstGeom prst="rect">
            <a:avLst/>
          </a:prstGeom>
          <a:noFill/>
        </p:spPr>
        <p:txBody>
          <a:bodyPr wrap="square">
            <a:spAutoFit/>
          </a:bodyPr>
          <a:lstStyle/>
          <a:p>
            <a:r>
              <a:rPr lang="en-US" dirty="0"/>
              <a:t>describe('new up instance test', () =&gt; {</a:t>
            </a:r>
          </a:p>
          <a:p>
            <a:r>
              <a:rPr lang="en-US" dirty="0"/>
              <a:t>      </a:t>
            </a:r>
          </a:p>
          <a:p>
            <a:r>
              <a:rPr lang="en-US" dirty="0"/>
              <a:t>      it('should have name equal to', () =&gt; {</a:t>
            </a:r>
          </a:p>
          <a:p>
            <a:r>
              <a:rPr lang="en-US" dirty="0"/>
              <a:t>         //arrange</a:t>
            </a:r>
          </a:p>
          <a:p>
            <a:r>
              <a:rPr lang="en-US" dirty="0"/>
              <a:t>         let  </a:t>
            </a:r>
            <a:r>
              <a:rPr lang="en-US" dirty="0" err="1"/>
              <a:t>heroComponent</a:t>
            </a:r>
            <a:r>
              <a:rPr lang="en-US" dirty="0"/>
              <a:t> = new </a:t>
            </a:r>
            <a:r>
              <a:rPr lang="en-US" dirty="0" err="1"/>
              <a:t>HeroComponent</a:t>
            </a:r>
            <a:r>
              <a:rPr lang="en-US" dirty="0"/>
              <a:t>();</a:t>
            </a:r>
          </a:p>
          <a:p>
            <a:r>
              <a:rPr lang="en-US" dirty="0"/>
              <a:t>         //act</a:t>
            </a:r>
          </a:p>
          <a:p>
            <a:r>
              <a:rPr lang="en-US" dirty="0"/>
              <a:t>         </a:t>
            </a:r>
            <a:r>
              <a:rPr lang="en-US" dirty="0" err="1"/>
              <a:t>heroComponent.hero</a:t>
            </a:r>
            <a:r>
              <a:rPr lang="en-US" dirty="0"/>
              <a:t> = {id: 1, name: '</a:t>
            </a:r>
            <a:r>
              <a:rPr lang="en-US" dirty="0" err="1"/>
              <a:t>SuperTim</a:t>
            </a:r>
            <a:r>
              <a:rPr lang="en-US" dirty="0"/>
              <a:t>', strength: 70};</a:t>
            </a:r>
          </a:p>
          <a:p>
            <a:r>
              <a:rPr lang="en-US" dirty="0"/>
              <a:t>         //assert</a:t>
            </a:r>
          </a:p>
          <a:p>
            <a:r>
              <a:rPr lang="en-US" dirty="0"/>
              <a:t>         expect(heroComponent.hero.name).</a:t>
            </a:r>
            <a:r>
              <a:rPr lang="en-US" dirty="0" err="1"/>
              <a:t>toEqual</a:t>
            </a:r>
            <a:r>
              <a:rPr lang="en-US" dirty="0"/>
              <a:t>('</a:t>
            </a:r>
            <a:r>
              <a:rPr lang="en-US" dirty="0" err="1"/>
              <a:t>SuperTim</a:t>
            </a:r>
            <a:r>
              <a:rPr lang="en-US" dirty="0"/>
              <a:t>');</a:t>
            </a:r>
          </a:p>
          <a:p>
            <a:r>
              <a:rPr lang="en-US" dirty="0"/>
              <a:t>      });</a:t>
            </a:r>
          </a:p>
          <a:p>
            <a:endParaRPr lang="en-US" dirty="0"/>
          </a:p>
          <a:p>
            <a:r>
              <a:rPr lang="en-US" dirty="0"/>
              <a:t>  });</a:t>
            </a:r>
          </a:p>
        </p:txBody>
      </p:sp>
    </p:spTree>
    <p:extLst>
      <p:ext uri="{BB962C8B-B14F-4D97-AF65-F5344CB8AC3E}">
        <p14:creationId xmlns:p14="http://schemas.microsoft.com/office/powerpoint/2010/main" val="37997581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When to Test</a:t>
            </a:r>
          </a:p>
        </p:txBody>
      </p:sp>
      <p:sp>
        <p:nvSpPr>
          <p:cNvPr id="6" name="Text Placeholder 5"/>
          <p:cNvSpPr>
            <a:spLocks noGrp="1"/>
          </p:cNvSpPr>
          <p:nvPr>
            <p:ph sz="quarter" idx="10"/>
          </p:nvPr>
        </p:nvSpPr>
        <p:spPr>
          <a:xfrm>
            <a:off x="584200" y="1435100"/>
            <a:ext cx="11018838" cy="2499146"/>
          </a:xfrm>
        </p:spPr>
        <p:txBody>
          <a:bodyPr/>
          <a:lstStyle/>
          <a:p>
            <a:r>
              <a:rPr lang="en-US" dirty="0"/>
              <a:t>At the beginning of development</a:t>
            </a:r>
          </a:p>
          <a:p>
            <a:r>
              <a:rPr lang="en-US" dirty="0"/>
              <a:t>At Completion of development</a:t>
            </a:r>
          </a:p>
          <a:p>
            <a:r>
              <a:rPr lang="en-US" dirty="0"/>
              <a:t>When adding new feature you should write a test first that fails </a:t>
            </a:r>
          </a:p>
          <a:p>
            <a:r>
              <a:rPr lang="en-US" dirty="0"/>
              <a:t>When changing a feature </a:t>
            </a:r>
          </a:p>
          <a:p>
            <a:pPr marL="0" indent="0">
              <a:buNone/>
            </a:pPr>
            <a:endParaRPr lang="en-US" dirty="0"/>
          </a:p>
        </p:txBody>
      </p:sp>
    </p:spTree>
    <p:extLst>
      <p:ext uri="{BB962C8B-B14F-4D97-AF65-F5344CB8AC3E}">
        <p14:creationId xmlns:p14="http://schemas.microsoft.com/office/powerpoint/2010/main" val="21389504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Unit Test Types</a:t>
            </a:r>
          </a:p>
        </p:txBody>
      </p:sp>
      <p:sp>
        <p:nvSpPr>
          <p:cNvPr id="6" name="Text Placeholder 5"/>
          <p:cNvSpPr>
            <a:spLocks noGrp="1"/>
          </p:cNvSpPr>
          <p:nvPr>
            <p:ph sz="quarter" idx="10"/>
          </p:nvPr>
        </p:nvSpPr>
        <p:spPr>
          <a:xfrm>
            <a:off x="584200" y="1435100"/>
            <a:ext cx="11018838" cy="1465016"/>
          </a:xfrm>
        </p:spPr>
        <p:txBody>
          <a:bodyPr/>
          <a:lstStyle/>
          <a:p>
            <a:r>
              <a:rPr lang="en-US" dirty="0"/>
              <a:t>State Test</a:t>
            </a:r>
          </a:p>
          <a:p>
            <a:r>
              <a:rPr lang="en-US" dirty="0"/>
              <a:t>Interaction Test</a:t>
            </a:r>
          </a:p>
          <a:p>
            <a:pPr marL="0" indent="0">
              <a:buNone/>
            </a:pPr>
            <a:endParaRPr lang="en-US" dirty="0"/>
          </a:p>
        </p:txBody>
      </p:sp>
    </p:spTree>
    <p:extLst>
      <p:ext uri="{BB962C8B-B14F-4D97-AF65-F5344CB8AC3E}">
        <p14:creationId xmlns:p14="http://schemas.microsoft.com/office/powerpoint/2010/main" val="22522552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DA2A-DA8E-4556-939C-CED57FCEE8C7}"/>
              </a:ext>
            </a:extLst>
          </p:cNvPr>
          <p:cNvSpPr>
            <a:spLocks noGrp="1"/>
          </p:cNvSpPr>
          <p:nvPr>
            <p:ph type="title"/>
          </p:nvPr>
        </p:nvSpPr>
        <p:spPr/>
        <p:txBody>
          <a:bodyPr/>
          <a:lstStyle/>
          <a:p>
            <a:r>
              <a:rPr lang="en-US" dirty="0"/>
              <a:t>Component testing</a:t>
            </a:r>
          </a:p>
        </p:txBody>
      </p:sp>
      <p:sp>
        <p:nvSpPr>
          <p:cNvPr id="3" name="Content Placeholder 2">
            <a:extLst>
              <a:ext uri="{FF2B5EF4-FFF2-40B4-BE49-F238E27FC236}">
                <a16:creationId xmlns:a16="http://schemas.microsoft.com/office/drawing/2014/main" id="{FE6F8A56-1191-46A1-8E50-BC8C655B7542}"/>
              </a:ext>
            </a:extLst>
          </p:cNvPr>
          <p:cNvSpPr>
            <a:spLocks noGrp="1"/>
          </p:cNvSpPr>
          <p:nvPr>
            <p:ph sz="quarter" idx="10"/>
          </p:nvPr>
        </p:nvSpPr>
        <p:spPr>
          <a:xfrm>
            <a:off x="584200" y="1435100"/>
            <a:ext cx="11018838" cy="3447098"/>
          </a:xfrm>
        </p:spPr>
        <p:txBody>
          <a:bodyPr/>
          <a:lstStyle/>
          <a:p>
            <a:r>
              <a:rPr lang="en-US" dirty="0"/>
              <a:t>Test state is expected </a:t>
            </a:r>
          </a:p>
          <a:p>
            <a:r>
              <a:rPr lang="en-US" dirty="0"/>
              <a:t>Mock Dependency</a:t>
            </a:r>
          </a:p>
          <a:p>
            <a:r>
              <a:rPr lang="en-US" dirty="0"/>
              <a:t>Use </a:t>
            </a:r>
            <a:r>
              <a:rPr lang="en-US" dirty="0" err="1"/>
              <a:t>fixture.detectChanges</a:t>
            </a:r>
            <a:r>
              <a:rPr lang="en-US" dirty="0"/>
              <a:t>() we need be able to detect with a change was made thru Angular built functionality </a:t>
            </a:r>
          </a:p>
          <a:p>
            <a:r>
              <a:rPr lang="en-US" dirty="0" err="1"/>
              <a:t>hero.component.spec.ts</a:t>
            </a:r>
            <a:endParaRPr lang="en-US" dirty="0"/>
          </a:p>
          <a:p>
            <a:r>
              <a:rPr lang="en-US" dirty="0"/>
              <a:t>Use </a:t>
            </a:r>
            <a:r>
              <a:rPr lang="en-US" dirty="0" err="1"/>
              <a:t>xit</a:t>
            </a:r>
            <a:r>
              <a:rPr lang="en-US" dirty="0"/>
              <a:t>() to skip a test when necessary </a:t>
            </a:r>
          </a:p>
          <a:p>
            <a:endParaRPr lang="en-US" dirty="0"/>
          </a:p>
        </p:txBody>
      </p:sp>
    </p:spTree>
    <p:extLst>
      <p:ext uri="{BB962C8B-B14F-4D97-AF65-F5344CB8AC3E}">
        <p14:creationId xmlns:p14="http://schemas.microsoft.com/office/powerpoint/2010/main" val="21125420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94C0-EA4E-4BCF-9E81-440922645922}"/>
              </a:ext>
            </a:extLst>
          </p:cNvPr>
          <p:cNvSpPr>
            <a:spLocks noGrp="1"/>
          </p:cNvSpPr>
          <p:nvPr>
            <p:ph type="title"/>
          </p:nvPr>
        </p:nvSpPr>
        <p:spPr/>
        <p:txBody>
          <a:bodyPr/>
          <a:lstStyle/>
          <a:p>
            <a:r>
              <a:rPr lang="en-US" dirty="0"/>
              <a:t>Mocking</a:t>
            </a:r>
          </a:p>
        </p:txBody>
      </p:sp>
      <p:sp>
        <p:nvSpPr>
          <p:cNvPr id="3" name="Content Placeholder 2">
            <a:extLst>
              <a:ext uri="{FF2B5EF4-FFF2-40B4-BE49-F238E27FC236}">
                <a16:creationId xmlns:a16="http://schemas.microsoft.com/office/drawing/2014/main" id="{1245666F-E20B-4A2D-9C60-5C485F03977F}"/>
              </a:ext>
            </a:extLst>
          </p:cNvPr>
          <p:cNvSpPr>
            <a:spLocks noGrp="1"/>
          </p:cNvSpPr>
          <p:nvPr>
            <p:ph sz="quarter" idx="10"/>
          </p:nvPr>
        </p:nvSpPr>
        <p:spPr>
          <a:xfrm>
            <a:off x="584200" y="1435100"/>
            <a:ext cx="11018838" cy="3964162"/>
          </a:xfrm>
        </p:spPr>
        <p:txBody>
          <a:bodyPr/>
          <a:lstStyle/>
          <a:p>
            <a:r>
              <a:rPr lang="en-US" dirty="0"/>
              <a:t>Use Jasmine </a:t>
            </a:r>
            <a:r>
              <a:rPr lang="en-US" dirty="0" err="1"/>
              <a:t>createSpyObj</a:t>
            </a:r>
            <a:r>
              <a:rPr lang="en-US" dirty="0"/>
              <a:t>()</a:t>
            </a:r>
          </a:p>
          <a:p>
            <a:r>
              <a:rPr lang="en-US" dirty="0"/>
              <a:t>Passing in the methods of the mocked object</a:t>
            </a:r>
          </a:p>
          <a:p>
            <a:r>
              <a:rPr lang="en-US" dirty="0"/>
              <a:t>Provide Dependencies </a:t>
            </a:r>
          </a:p>
          <a:p>
            <a:endParaRPr lang="en-US" dirty="0"/>
          </a:p>
          <a:p>
            <a:pPr marL="0" indent="0">
              <a:buNone/>
            </a:pPr>
            <a:r>
              <a:rPr lang="en-US" dirty="0" err="1">
                <a:solidFill>
                  <a:schemeClr val="tx2">
                    <a:lumMod val="60000"/>
                    <a:lumOff val="40000"/>
                  </a:schemeClr>
                </a:solidFill>
              </a:rPr>
              <a:t>mockHeroService</a:t>
            </a:r>
            <a:r>
              <a:rPr lang="en-US" dirty="0"/>
              <a:t> = </a:t>
            </a:r>
            <a:r>
              <a:rPr lang="en-US" dirty="0" err="1"/>
              <a:t>jasmine.createSpyObj</a:t>
            </a:r>
            <a:r>
              <a:rPr lang="en-US" dirty="0"/>
              <a:t>([</a:t>
            </a:r>
            <a:r>
              <a:rPr lang="en-US" dirty="0">
                <a:solidFill>
                  <a:srgbClr val="FF0000"/>
                </a:solidFill>
              </a:rPr>
              <a:t>'</a:t>
            </a:r>
            <a:r>
              <a:rPr lang="en-US" dirty="0" err="1">
                <a:solidFill>
                  <a:srgbClr val="FF0000"/>
                </a:solidFill>
              </a:rPr>
              <a:t>getHeroes</a:t>
            </a:r>
            <a:r>
              <a:rPr lang="en-US" dirty="0"/>
              <a:t>', </a:t>
            </a:r>
            <a:r>
              <a:rPr lang="en-US" dirty="0">
                <a:solidFill>
                  <a:srgbClr val="FF0000"/>
                </a:solidFill>
              </a:rPr>
              <a:t>'</a:t>
            </a:r>
            <a:r>
              <a:rPr lang="en-US" dirty="0" err="1">
                <a:solidFill>
                  <a:srgbClr val="FF0000"/>
                </a:solidFill>
              </a:rPr>
              <a:t>addHero</a:t>
            </a:r>
            <a:r>
              <a:rPr lang="en-US" dirty="0"/>
              <a:t>', </a:t>
            </a:r>
            <a:r>
              <a:rPr lang="en-US" dirty="0">
                <a:solidFill>
                  <a:srgbClr val="FF0000"/>
                </a:solidFill>
              </a:rPr>
              <a:t>'</a:t>
            </a:r>
            <a:r>
              <a:rPr lang="en-US" dirty="0" err="1">
                <a:solidFill>
                  <a:srgbClr val="FF0000"/>
                </a:solidFill>
              </a:rPr>
              <a:t>deleteHero</a:t>
            </a:r>
            <a:r>
              <a:rPr lang="en-US" dirty="0"/>
              <a:t>’]);</a:t>
            </a:r>
          </a:p>
          <a:p>
            <a:pPr marL="0" indent="0">
              <a:buNone/>
            </a:pPr>
            <a:endParaRPr lang="en-US" dirty="0"/>
          </a:p>
          <a:p>
            <a:pPr marL="0" indent="0">
              <a:buNone/>
            </a:pPr>
            <a:r>
              <a:rPr lang="en-US" dirty="0"/>
              <a:t>component = new </a:t>
            </a:r>
            <a:r>
              <a:rPr lang="en-US" dirty="0" err="1"/>
              <a:t>HeroesComponent</a:t>
            </a:r>
            <a:r>
              <a:rPr lang="en-US" dirty="0"/>
              <a:t>(</a:t>
            </a:r>
            <a:r>
              <a:rPr lang="en-US" dirty="0" err="1">
                <a:solidFill>
                  <a:schemeClr val="tx2">
                    <a:lumMod val="60000"/>
                    <a:lumOff val="40000"/>
                  </a:schemeClr>
                </a:solidFill>
              </a:rPr>
              <a:t>mockHeroService</a:t>
            </a:r>
            <a:r>
              <a:rPr lang="en-US" dirty="0"/>
              <a:t>);</a:t>
            </a:r>
          </a:p>
        </p:txBody>
      </p:sp>
    </p:spTree>
    <p:extLst>
      <p:ext uri="{BB962C8B-B14F-4D97-AF65-F5344CB8AC3E}">
        <p14:creationId xmlns:p14="http://schemas.microsoft.com/office/powerpoint/2010/main" val="1480725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US" dirty="0"/>
              <a:t>Tools</a:t>
            </a:r>
          </a:p>
          <a:p>
            <a:r>
              <a:rPr lang="en-US" dirty="0"/>
              <a:t>Unit Test</a:t>
            </a:r>
          </a:p>
          <a:p>
            <a:r>
              <a:rPr lang="en-US" dirty="0"/>
              <a:t>Integration Tests</a:t>
            </a:r>
          </a:p>
          <a:p>
            <a:r>
              <a:rPr lang="en-US" dirty="0"/>
              <a:t>Best Practices </a:t>
            </a:r>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395713185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27BC-CCA6-43B7-9776-63658B7FFF91}"/>
              </a:ext>
            </a:extLst>
          </p:cNvPr>
          <p:cNvSpPr>
            <a:spLocks noGrp="1"/>
          </p:cNvSpPr>
          <p:nvPr>
            <p:ph type="title"/>
          </p:nvPr>
        </p:nvSpPr>
        <p:spPr/>
        <p:txBody>
          <a:bodyPr/>
          <a:lstStyle/>
          <a:p>
            <a:r>
              <a:rPr lang="en-US" dirty="0"/>
              <a:t>Component Dom</a:t>
            </a:r>
          </a:p>
        </p:txBody>
      </p:sp>
      <p:sp>
        <p:nvSpPr>
          <p:cNvPr id="3" name="Content Placeholder 2">
            <a:extLst>
              <a:ext uri="{FF2B5EF4-FFF2-40B4-BE49-F238E27FC236}">
                <a16:creationId xmlns:a16="http://schemas.microsoft.com/office/drawing/2014/main" id="{96F5A7AB-1EFF-4FB4-9378-4A540939D538}"/>
              </a:ext>
            </a:extLst>
          </p:cNvPr>
          <p:cNvSpPr>
            <a:spLocks noGrp="1"/>
          </p:cNvSpPr>
          <p:nvPr>
            <p:ph sz="quarter" idx="10"/>
          </p:nvPr>
        </p:nvSpPr>
        <p:spPr>
          <a:xfrm>
            <a:off x="584200" y="1435100"/>
            <a:ext cx="11018838" cy="1982081"/>
          </a:xfrm>
        </p:spPr>
        <p:txBody>
          <a:bodyPr/>
          <a:lstStyle/>
          <a:p>
            <a:r>
              <a:rPr lang="en-US" dirty="0"/>
              <a:t>Create a </a:t>
            </a:r>
            <a:r>
              <a:rPr lang="en-US" dirty="0" err="1"/>
              <a:t>FakeComponent</a:t>
            </a:r>
            <a:r>
              <a:rPr lang="en-US" dirty="0"/>
              <a:t> in our test</a:t>
            </a:r>
          </a:p>
          <a:p>
            <a:r>
              <a:rPr lang="en-US" dirty="0" err="1"/>
              <a:t>heroes.component.spec.ts</a:t>
            </a:r>
            <a:endParaRPr lang="en-US" dirty="0"/>
          </a:p>
          <a:p>
            <a:endParaRPr lang="en-US" dirty="0"/>
          </a:p>
          <a:p>
            <a:r>
              <a:rPr lang="en-US" dirty="0"/>
              <a:t>expect(</a:t>
            </a:r>
            <a:r>
              <a:rPr lang="en-US" dirty="0" err="1"/>
              <a:t>fixture.debugElement.queryAll</a:t>
            </a:r>
            <a:r>
              <a:rPr lang="en-US" dirty="0"/>
              <a:t>(</a:t>
            </a:r>
            <a:r>
              <a:rPr lang="en-US" dirty="0">
                <a:solidFill>
                  <a:srgbClr val="FF0000"/>
                </a:solidFill>
              </a:rPr>
              <a:t>By.css('li')).length</a:t>
            </a:r>
            <a:r>
              <a:rPr lang="en-US" dirty="0"/>
              <a:t>).</a:t>
            </a:r>
            <a:r>
              <a:rPr lang="en-US" dirty="0" err="1"/>
              <a:t>toBe</a:t>
            </a:r>
            <a:r>
              <a:rPr lang="en-US" dirty="0"/>
              <a:t>(3);</a:t>
            </a:r>
          </a:p>
        </p:txBody>
      </p:sp>
    </p:spTree>
    <p:extLst>
      <p:ext uri="{BB962C8B-B14F-4D97-AF65-F5344CB8AC3E}">
        <p14:creationId xmlns:p14="http://schemas.microsoft.com/office/powerpoint/2010/main" val="2029296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20630512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B50A-40C4-4F65-9A63-B2E27435F1D1}"/>
              </a:ext>
            </a:extLst>
          </p:cNvPr>
          <p:cNvSpPr>
            <a:spLocks noGrp="1"/>
          </p:cNvSpPr>
          <p:nvPr>
            <p:ph type="title"/>
          </p:nvPr>
        </p:nvSpPr>
        <p:spPr/>
        <p:txBody>
          <a:bodyPr/>
          <a:lstStyle/>
          <a:p>
            <a:r>
              <a:rPr lang="en-US" dirty="0"/>
              <a:t>Test pipes</a:t>
            </a:r>
          </a:p>
        </p:txBody>
      </p:sp>
      <p:sp>
        <p:nvSpPr>
          <p:cNvPr id="3" name="Content Placeholder 2">
            <a:extLst>
              <a:ext uri="{FF2B5EF4-FFF2-40B4-BE49-F238E27FC236}">
                <a16:creationId xmlns:a16="http://schemas.microsoft.com/office/drawing/2014/main" id="{365BB435-AFF1-4996-B417-6008A98C026B}"/>
              </a:ext>
            </a:extLst>
          </p:cNvPr>
          <p:cNvSpPr>
            <a:spLocks noGrp="1"/>
          </p:cNvSpPr>
          <p:nvPr>
            <p:ph sz="quarter" idx="10"/>
          </p:nvPr>
        </p:nvSpPr>
        <p:spPr>
          <a:xfrm>
            <a:off x="584200" y="1435100"/>
            <a:ext cx="11018838" cy="1465016"/>
          </a:xfrm>
        </p:spPr>
        <p:txBody>
          <a:bodyPr/>
          <a:lstStyle/>
          <a:p>
            <a:r>
              <a:rPr lang="en-US" dirty="0" err="1"/>
              <a:t>strength.pipe.spec.ts</a:t>
            </a:r>
            <a:endParaRPr lang="en-US" dirty="0"/>
          </a:p>
          <a:p>
            <a:r>
              <a:rPr lang="en-US" dirty="0"/>
              <a:t>Simple to test in most cases</a:t>
            </a:r>
          </a:p>
          <a:p>
            <a:pPr marL="0" indent="0">
              <a:buNone/>
            </a:pPr>
            <a:endParaRPr lang="en-US" dirty="0"/>
          </a:p>
        </p:txBody>
      </p:sp>
    </p:spTree>
    <p:extLst>
      <p:ext uri="{BB962C8B-B14F-4D97-AF65-F5344CB8AC3E}">
        <p14:creationId xmlns:p14="http://schemas.microsoft.com/office/powerpoint/2010/main" val="40614833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9093509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99C5-7BCD-4CC6-8F31-92AE47CC850F}"/>
              </a:ext>
            </a:extLst>
          </p:cNvPr>
          <p:cNvSpPr>
            <a:spLocks noGrp="1"/>
          </p:cNvSpPr>
          <p:nvPr>
            <p:ph type="title"/>
          </p:nvPr>
        </p:nvSpPr>
        <p:spPr/>
        <p:txBody>
          <a:bodyPr/>
          <a:lstStyle/>
          <a:p>
            <a:r>
              <a:rPr lang="en-US" dirty="0"/>
              <a:t>Events Testing</a:t>
            </a:r>
          </a:p>
        </p:txBody>
      </p:sp>
      <p:sp>
        <p:nvSpPr>
          <p:cNvPr id="3" name="Content Placeholder 2">
            <a:extLst>
              <a:ext uri="{FF2B5EF4-FFF2-40B4-BE49-F238E27FC236}">
                <a16:creationId xmlns:a16="http://schemas.microsoft.com/office/drawing/2014/main" id="{A7255A7C-B8DA-4866-BDAB-D58E25414DED}"/>
              </a:ext>
            </a:extLst>
          </p:cNvPr>
          <p:cNvSpPr>
            <a:spLocks noGrp="1"/>
          </p:cNvSpPr>
          <p:nvPr>
            <p:ph sz="quarter" idx="10"/>
          </p:nvPr>
        </p:nvSpPr>
        <p:spPr>
          <a:xfrm>
            <a:off x="584200" y="1435100"/>
            <a:ext cx="11018838" cy="1465016"/>
          </a:xfrm>
        </p:spPr>
        <p:txBody>
          <a:bodyPr/>
          <a:lstStyle/>
          <a:p>
            <a:r>
              <a:rPr lang="en-US" dirty="0"/>
              <a:t>Test is a event is raised </a:t>
            </a:r>
          </a:p>
          <a:p>
            <a:endParaRPr lang="en-US" dirty="0"/>
          </a:p>
          <a:p>
            <a:r>
              <a:rPr lang="en-US" dirty="0" err="1"/>
              <a:t>heros.component.deep.spec.ts</a:t>
            </a:r>
            <a:endParaRPr lang="en-US" dirty="0"/>
          </a:p>
        </p:txBody>
      </p:sp>
    </p:spTree>
    <p:extLst>
      <p:ext uri="{BB962C8B-B14F-4D97-AF65-F5344CB8AC3E}">
        <p14:creationId xmlns:p14="http://schemas.microsoft.com/office/powerpoint/2010/main" val="32125670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2609661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43B1-336C-4CF3-9ACE-E9D751146694}"/>
              </a:ext>
            </a:extLst>
          </p:cNvPr>
          <p:cNvSpPr>
            <a:spLocks noGrp="1"/>
          </p:cNvSpPr>
          <p:nvPr>
            <p:ph type="title"/>
          </p:nvPr>
        </p:nvSpPr>
        <p:spPr/>
        <p:txBody>
          <a:bodyPr/>
          <a:lstStyle/>
          <a:p>
            <a:r>
              <a:rPr lang="en-US" dirty="0"/>
              <a:t>Routing</a:t>
            </a:r>
          </a:p>
        </p:txBody>
      </p:sp>
      <p:sp>
        <p:nvSpPr>
          <p:cNvPr id="3" name="Content Placeholder 2">
            <a:extLst>
              <a:ext uri="{FF2B5EF4-FFF2-40B4-BE49-F238E27FC236}">
                <a16:creationId xmlns:a16="http://schemas.microsoft.com/office/drawing/2014/main" id="{2EBDFBE6-691A-4F26-9869-6036BEAA8C93}"/>
              </a:ext>
            </a:extLst>
          </p:cNvPr>
          <p:cNvSpPr>
            <a:spLocks noGrp="1"/>
          </p:cNvSpPr>
          <p:nvPr>
            <p:ph sz="quarter" idx="10"/>
          </p:nvPr>
        </p:nvSpPr>
        <p:spPr>
          <a:xfrm>
            <a:off x="584200" y="1435100"/>
            <a:ext cx="11018838" cy="5084469"/>
          </a:xfrm>
        </p:spPr>
        <p:txBody>
          <a:bodyPr/>
          <a:lstStyle/>
          <a:p>
            <a:r>
              <a:rPr lang="en-US" dirty="0" err="1"/>
              <a:t>RouterLinkDirectiveStub</a:t>
            </a:r>
            <a:endParaRPr lang="en-US" dirty="0"/>
          </a:p>
          <a:p>
            <a:r>
              <a:rPr lang="en-US" dirty="0" err="1"/>
              <a:t>heros.component.deep.spec.ts</a:t>
            </a:r>
            <a:endParaRPr lang="en-US" dirty="0"/>
          </a:p>
          <a:p>
            <a:endParaRPr lang="en-US" dirty="0"/>
          </a:p>
          <a:p>
            <a:r>
              <a:rPr lang="en-US" dirty="0"/>
              <a:t>hero.component.html</a:t>
            </a:r>
          </a:p>
          <a:p>
            <a:endParaRPr lang="en-US" dirty="0"/>
          </a:p>
          <a:p>
            <a:pPr marL="0" indent="0">
              <a:buNone/>
            </a:pPr>
            <a:r>
              <a:rPr lang="en-US" dirty="0"/>
              <a:t>&lt;a </a:t>
            </a:r>
            <a:r>
              <a:rPr lang="en-US" dirty="0" err="1"/>
              <a:t>routerLink</a:t>
            </a:r>
            <a:r>
              <a:rPr lang="en-US" dirty="0"/>
              <a:t>="/detail/{{hero.id}}"&gt;</a:t>
            </a:r>
          </a:p>
          <a:p>
            <a:pPr marL="0" indent="0">
              <a:buNone/>
            </a:pPr>
            <a:r>
              <a:rPr lang="en-US" dirty="0"/>
              <a:t>  &lt;span class="badge"&gt;{{hero.id}}&lt;/span&gt; {{hero.name}}</a:t>
            </a:r>
          </a:p>
          <a:p>
            <a:pPr marL="0" indent="0">
              <a:buNone/>
            </a:pPr>
            <a:r>
              <a:rPr lang="en-US" dirty="0"/>
              <a:t>&lt;/a&gt;</a:t>
            </a:r>
          </a:p>
          <a:p>
            <a:pPr marL="0" indent="0">
              <a:buNone/>
            </a:pPr>
            <a:r>
              <a:rPr lang="en-US" dirty="0"/>
              <a:t>&lt;button class="delete" (click)="</a:t>
            </a:r>
            <a:r>
              <a:rPr lang="en-US" dirty="0" err="1"/>
              <a:t>onDeleteClick</a:t>
            </a:r>
            <a:r>
              <a:rPr lang="en-US" dirty="0"/>
              <a:t>($event)"&gt;x&lt;/button&gt;</a:t>
            </a:r>
          </a:p>
          <a:p>
            <a:endParaRPr lang="en-US" dirty="0"/>
          </a:p>
        </p:txBody>
      </p:sp>
    </p:spTree>
    <p:extLst>
      <p:ext uri="{BB962C8B-B14F-4D97-AF65-F5344CB8AC3E}">
        <p14:creationId xmlns:p14="http://schemas.microsoft.com/office/powerpoint/2010/main" val="27949791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83A4-C15A-4044-8627-196AD1909538}"/>
              </a:ext>
            </a:extLst>
          </p:cNvPr>
          <p:cNvSpPr>
            <a:spLocks noGrp="1"/>
          </p:cNvSpPr>
          <p:nvPr>
            <p:ph type="title"/>
          </p:nvPr>
        </p:nvSpPr>
        <p:spPr/>
        <p:txBody>
          <a:bodyPr/>
          <a:lstStyle/>
          <a:p>
            <a:r>
              <a:rPr lang="en-US" dirty="0"/>
              <a:t>Async Test</a:t>
            </a:r>
          </a:p>
        </p:txBody>
      </p:sp>
      <p:sp>
        <p:nvSpPr>
          <p:cNvPr id="3" name="Content Placeholder 2">
            <a:extLst>
              <a:ext uri="{FF2B5EF4-FFF2-40B4-BE49-F238E27FC236}">
                <a16:creationId xmlns:a16="http://schemas.microsoft.com/office/drawing/2014/main" id="{DE5E3129-4BFB-4248-9484-77319839F92E}"/>
              </a:ext>
            </a:extLst>
          </p:cNvPr>
          <p:cNvSpPr>
            <a:spLocks noGrp="1"/>
          </p:cNvSpPr>
          <p:nvPr>
            <p:ph sz="quarter" idx="10"/>
          </p:nvPr>
        </p:nvSpPr>
        <p:spPr>
          <a:xfrm>
            <a:off x="584200" y="1435100"/>
            <a:ext cx="11018838" cy="5084469"/>
          </a:xfrm>
        </p:spPr>
        <p:txBody>
          <a:bodyPr/>
          <a:lstStyle/>
          <a:p>
            <a:r>
              <a:rPr lang="en-US" dirty="0"/>
              <a:t>it('should call </a:t>
            </a:r>
            <a:r>
              <a:rPr lang="en-US" dirty="0" err="1"/>
              <a:t>updateHero</a:t>
            </a:r>
            <a:r>
              <a:rPr lang="en-US" dirty="0"/>
              <a:t> when save is called', </a:t>
            </a:r>
            <a:r>
              <a:rPr lang="en-US" dirty="0">
                <a:solidFill>
                  <a:srgbClr val="FF0000"/>
                </a:solidFill>
              </a:rPr>
              <a:t>async</a:t>
            </a:r>
            <a:r>
              <a:rPr lang="en-US" dirty="0"/>
              <a:t>(() =&gt; {</a:t>
            </a:r>
          </a:p>
          <a:p>
            <a:r>
              <a:rPr lang="en-US" dirty="0" err="1"/>
              <a:t>mockHeroService.updateHero.and.returnValue</a:t>
            </a:r>
            <a:r>
              <a:rPr lang="en-US" dirty="0"/>
              <a:t>(of({}));</a:t>
            </a:r>
          </a:p>
          <a:p>
            <a:r>
              <a:rPr lang="en-US" dirty="0" err="1"/>
              <a:t>fixture.detectChanges</a:t>
            </a:r>
            <a:r>
              <a:rPr lang="en-US" dirty="0"/>
              <a:t>();</a:t>
            </a:r>
          </a:p>
          <a:p>
            <a:endParaRPr lang="en-US" dirty="0"/>
          </a:p>
          <a:p>
            <a:r>
              <a:rPr lang="en-US" dirty="0" err="1"/>
              <a:t>fixture.componentInstance.save</a:t>
            </a:r>
            <a:r>
              <a:rPr lang="en-US" dirty="0"/>
              <a:t>();</a:t>
            </a:r>
          </a:p>
          <a:p>
            <a:r>
              <a:rPr lang="en-US" dirty="0"/>
              <a:t>// will wait until promise is completed</a:t>
            </a:r>
          </a:p>
          <a:p>
            <a:r>
              <a:rPr lang="en-US" dirty="0" err="1"/>
              <a:t>fixture.</a:t>
            </a:r>
            <a:r>
              <a:rPr lang="en-US" dirty="0" err="1">
                <a:solidFill>
                  <a:srgbClr val="FF0000"/>
                </a:solidFill>
              </a:rPr>
              <a:t>whenStable</a:t>
            </a:r>
            <a:r>
              <a:rPr lang="en-US" dirty="0"/>
              <a:t>().then(() =&gt; {</a:t>
            </a:r>
          </a:p>
          <a:p>
            <a:r>
              <a:rPr lang="en-US" dirty="0"/>
              <a:t>expect(</a:t>
            </a:r>
            <a:r>
              <a:rPr lang="en-US" dirty="0" err="1"/>
              <a:t>mockHeroService.updateHero</a:t>
            </a:r>
            <a:r>
              <a:rPr lang="en-US" dirty="0"/>
              <a:t>).</a:t>
            </a:r>
            <a:r>
              <a:rPr lang="en-US" dirty="0" err="1"/>
              <a:t>toHaveBeenCalled</a:t>
            </a:r>
            <a:r>
              <a:rPr lang="en-US" dirty="0"/>
              <a:t>();</a:t>
            </a:r>
          </a:p>
          <a:p>
            <a:r>
              <a:rPr lang="en-US" dirty="0"/>
              <a:t>});</a:t>
            </a:r>
          </a:p>
          <a:p>
            <a:r>
              <a:rPr lang="en-US" dirty="0"/>
              <a:t>}))</a:t>
            </a:r>
          </a:p>
        </p:txBody>
      </p:sp>
    </p:spTree>
    <p:extLst>
      <p:ext uri="{BB962C8B-B14F-4D97-AF65-F5344CB8AC3E}">
        <p14:creationId xmlns:p14="http://schemas.microsoft.com/office/powerpoint/2010/main" val="42111323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F0E9-58B0-4A72-9A8D-D48088D2FF9E}"/>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EDCF0D49-EE33-4DEF-8B2A-2D7BB90CABE2}"/>
              </a:ext>
            </a:extLst>
          </p:cNvPr>
          <p:cNvSpPr>
            <a:spLocks noGrp="1"/>
          </p:cNvSpPr>
          <p:nvPr>
            <p:ph sz="quarter" idx="10"/>
          </p:nvPr>
        </p:nvSpPr>
        <p:spPr>
          <a:xfrm>
            <a:off x="584200" y="1435100"/>
            <a:ext cx="11018838" cy="430887"/>
          </a:xfrm>
        </p:spPr>
        <p:txBody>
          <a:bodyPr/>
          <a:lstStyle/>
          <a:p>
            <a:r>
              <a:rPr lang="en-US" dirty="0"/>
              <a:t>ng test --code--coverage</a:t>
            </a:r>
          </a:p>
        </p:txBody>
      </p:sp>
      <p:pic>
        <p:nvPicPr>
          <p:cNvPr id="7" name="Picture 6">
            <a:extLst>
              <a:ext uri="{FF2B5EF4-FFF2-40B4-BE49-F238E27FC236}">
                <a16:creationId xmlns:a16="http://schemas.microsoft.com/office/drawing/2014/main" id="{EF1730F3-1430-4976-AC11-0F879FEFE1B3}"/>
              </a:ext>
            </a:extLst>
          </p:cNvPr>
          <p:cNvPicPr>
            <a:picLocks noChangeAspect="1"/>
          </p:cNvPicPr>
          <p:nvPr/>
        </p:nvPicPr>
        <p:blipFill>
          <a:blip r:embed="rId2"/>
          <a:stretch>
            <a:fillRect/>
          </a:stretch>
        </p:blipFill>
        <p:spPr>
          <a:xfrm>
            <a:off x="1201264" y="2289889"/>
            <a:ext cx="8982075" cy="3933825"/>
          </a:xfrm>
          <a:prstGeom prst="rect">
            <a:avLst/>
          </a:prstGeom>
        </p:spPr>
      </p:pic>
    </p:spTree>
    <p:extLst>
      <p:ext uri="{BB962C8B-B14F-4D97-AF65-F5344CB8AC3E}">
        <p14:creationId xmlns:p14="http://schemas.microsoft.com/office/powerpoint/2010/main" val="15341149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Mocking</a:t>
            </a:r>
          </a:p>
        </p:txBody>
      </p:sp>
      <p:sp>
        <p:nvSpPr>
          <p:cNvPr id="6" name="Text Placeholder 5"/>
          <p:cNvSpPr>
            <a:spLocks noGrp="1"/>
          </p:cNvSpPr>
          <p:nvPr>
            <p:ph type="body" sz="quarter" idx="10"/>
          </p:nvPr>
        </p:nvSpPr>
        <p:spPr>
          <a:xfrm>
            <a:off x="586390" y="1434370"/>
            <a:ext cx="11018520" cy="1465016"/>
          </a:xfrm>
        </p:spPr>
        <p:txBody>
          <a:bodyPr/>
          <a:lstStyle/>
          <a:p>
            <a:r>
              <a:rPr lang="en-US" dirty="0"/>
              <a:t>Fixtures</a:t>
            </a:r>
            <a:r>
              <a:rPr lang="en-US" sz="2400" dirty="0"/>
              <a:t>   </a:t>
            </a:r>
            <a:r>
              <a:rPr lang="en-US" sz="2000" dirty="0"/>
              <a:t>fixture = </a:t>
            </a:r>
            <a:r>
              <a:rPr lang="en-US" sz="2000" dirty="0" err="1"/>
              <a:t>TestBed.createComponent</a:t>
            </a:r>
            <a:r>
              <a:rPr lang="en-US" sz="2000" dirty="0"/>
              <a:t>(</a:t>
            </a:r>
            <a:r>
              <a:rPr lang="en-US" sz="2000" dirty="0" err="1"/>
              <a:t>HeroesComponent</a:t>
            </a:r>
            <a:r>
              <a:rPr lang="en-US" sz="2000" dirty="0"/>
              <a:t>);</a:t>
            </a:r>
            <a:endParaRPr lang="en-US" sz="2400" dirty="0"/>
          </a:p>
          <a:p>
            <a:r>
              <a:rPr lang="en-US" dirty="0"/>
              <a:t>Mocks  </a:t>
            </a:r>
            <a:r>
              <a:rPr lang="en-US" sz="2000" dirty="0" err="1"/>
              <a:t>mockHeroService</a:t>
            </a:r>
            <a:r>
              <a:rPr lang="en-US" sz="2000" dirty="0"/>
              <a:t> = </a:t>
            </a:r>
            <a:r>
              <a:rPr lang="en-US" sz="2000" dirty="0" err="1"/>
              <a:t>jasmine.createSpyObj</a:t>
            </a:r>
            <a:r>
              <a:rPr lang="en-US" sz="2000" dirty="0"/>
              <a:t>(['</a:t>
            </a:r>
            <a:r>
              <a:rPr lang="en-US" sz="2000" dirty="0" err="1"/>
              <a:t>getHeroes</a:t>
            </a:r>
            <a:r>
              <a:rPr lang="en-US" sz="2000" dirty="0"/>
              <a:t>', '</a:t>
            </a:r>
            <a:r>
              <a:rPr lang="en-US" sz="2000" dirty="0" err="1"/>
              <a:t>addHero</a:t>
            </a:r>
            <a:r>
              <a:rPr lang="en-US" sz="2000" dirty="0"/>
              <a:t>', '</a:t>
            </a:r>
            <a:r>
              <a:rPr lang="en-US" sz="2000" dirty="0" err="1"/>
              <a:t>deleteHero</a:t>
            </a:r>
            <a:r>
              <a:rPr lang="en-US" sz="2000" dirty="0"/>
              <a:t>']);</a:t>
            </a:r>
            <a:endParaRPr lang="en-US" dirty="0"/>
          </a:p>
          <a:p>
            <a:r>
              <a:rPr lang="en-US" dirty="0"/>
              <a:t>Spies   </a:t>
            </a:r>
            <a:r>
              <a:rPr lang="en-US" sz="2000" dirty="0" err="1"/>
              <a:t>spyOn</a:t>
            </a:r>
            <a:r>
              <a:rPr lang="en-US" sz="2000" dirty="0"/>
              <a:t>(</a:t>
            </a:r>
            <a:r>
              <a:rPr lang="en-US" sz="2000" dirty="0" err="1"/>
              <a:t>fixture.componentInstance</a:t>
            </a:r>
            <a:r>
              <a:rPr lang="en-US" sz="2000" dirty="0"/>
              <a:t>, 'delete');</a:t>
            </a:r>
            <a:endParaRPr lang="en-US" dirty="0"/>
          </a:p>
        </p:txBody>
      </p:sp>
    </p:spTree>
    <p:extLst>
      <p:ext uri="{BB962C8B-B14F-4D97-AF65-F5344CB8AC3E}">
        <p14:creationId xmlns:p14="http://schemas.microsoft.com/office/powerpoint/2010/main" val="395772235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30965382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43B1-336C-4CF3-9ACE-E9D751146694}"/>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EBDFBE6-691A-4F26-9869-6036BEAA8C93}"/>
              </a:ext>
            </a:extLst>
          </p:cNvPr>
          <p:cNvSpPr>
            <a:spLocks noGrp="1"/>
          </p:cNvSpPr>
          <p:nvPr>
            <p:ph sz="quarter" idx="10"/>
          </p:nvPr>
        </p:nvSpPr>
        <p:spPr>
          <a:xfrm>
            <a:off x="584200" y="1435100"/>
            <a:ext cx="11018838" cy="4739759"/>
          </a:xfrm>
        </p:spPr>
        <p:txBody>
          <a:bodyPr/>
          <a:lstStyle/>
          <a:p>
            <a:pPr marL="0" indent="0">
              <a:buNone/>
            </a:pPr>
            <a:r>
              <a:rPr lang="en-US" sz="2000" dirty="0"/>
              <a:t>- Make sure unit test runs in an isolated environment so that they run fast.</a:t>
            </a:r>
          </a:p>
          <a:p>
            <a:pPr marL="0" indent="0">
              <a:buNone/>
            </a:pPr>
            <a:r>
              <a:rPr lang="en-US" sz="2000" dirty="0"/>
              <a:t>- Make sure we have at least 80% of the code coverage</a:t>
            </a:r>
          </a:p>
          <a:p>
            <a:pPr marL="0" indent="0">
              <a:buNone/>
            </a:pPr>
            <a:r>
              <a:rPr lang="en-US" sz="2000" dirty="0"/>
              <a:t>- When it comes to testing services, always use spies from the jasmine framework for the dependencies this makes testing a lot faster.</a:t>
            </a:r>
          </a:p>
          <a:p>
            <a:pPr marL="0" indent="0">
              <a:buNone/>
            </a:pPr>
            <a:r>
              <a:rPr lang="en-US" sz="2000" dirty="0"/>
              <a:t>- When we subscribe to observables while testing, Make sure we provide both success and failure callbacks. This will remove unnecessary errors.</a:t>
            </a:r>
          </a:p>
          <a:p>
            <a:pPr marL="0" indent="0">
              <a:buNone/>
            </a:pPr>
            <a:r>
              <a:rPr lang="en-US" sz="2000" dirty="0"/>
              <a:t>- When testing components with service dependencies, always use mock services instead of real services.</a:t>
            </a:r>
          </a:p>
          <a:p>
            <a:pPr marL="0" indent="0">
              <a:buNone/>
            </a:pPr>
            <a:r>
              <a:rPr lang="en-US" sz="2000" dirty="0"/>
              <a:t>- All the </a:t>
            </a:r>
            <a:r>
              <a:rPr lang="en-US" sz="2000" dirty="0" err="1"/>
              <a:t>TestBedConfiguration</a:t>
            </a:r>
            <a:r>
              <a:rPr lang="en-US" sz="2000" dirty="0"/>
              <a:t> should be placed in </a:t>
            </a:r>
            <a:r>
              <a:rPr lang="en-US" sz="2000" dirty="0" err="1"/>
              <a:t>beforeEach</a:t>
            </a:r>
            <a:r>
              <a:rPr lang="en-US" sz="2000" dirty="0"/>
              <a:t> not to repeat the same code for every test.</a:t>
            </a:r>
          </a:p>
          <a:p>
            <a:pPr marL="0" indent="0">
              <a:buNone/>
            </a:pPr>
            <a:r>
              <a:rPr lang="en-US" sz="2000" dirty="0"/>
              <a:t>- while testing components, always access the DOM with </a:t>
            </a:r>
            <a:r>
              <a:rPr lang="en-US" sz="2000" dirty="0" err="1"/>
              <a:t>debugElement</a:t>
            </a:r>
            <a:r>
              <a:rPr lang="en-US" sz="2000" dirty="0"/>
              <a:t> instead of directly calling </a:t>
            </a:r>
            <a:r>
              <a:rPr lang="en-US" sz="2000" dirty="0" err="1"/>
              <a:t>nativeElement</a:t>
            </a:r>
            <a:r>
              <a:rPr lang="en-US" sz="2000" dirty="0"/>
              <a:t>. This is because </a:t>
            </a:r>
            <a:r>
              <a:rPr lang="en-US" sz="2000" dirty="0" err="1"/>
              <a:t>debugElement</a:t>
            </a:r>
            <a:r>
              <a:rPr lang="en-US" sz="2000" dirty="0"/>
              <a:t> provides an abstraction for the underlying runtime environment. This will reduce unnecessary errors.</a:t>
            </a:r>
          </a:p>
          <a:p>
            <a:pPr marL="0" indent="0">
              <a:buNone/>
            </a:pPr>
            <a:r>
              <a:rPr lang="en-US" sz="2000" dirty="0"/>
              <a:t>	</a:t>
            </a:r>
          </a:p>
        </p:txBody>
      </p:sp>
    </p:spTree>
    <p:extLst>
      <p:ext uri="{BB962C8B-B14F-4D97-AF65-F5344CB8AC3E}">
        <p14:creationId xmlns:p14="http://schemas.microsoft.com/office/powerpoint/2010/main" val="228554989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5AD7-D85E-4403-81D2-102CC4802829}"/>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F8259894-B533-4161-8509-79FDB84330C9}"/>
              </a:ext>
            </a:extLst>
          </p:cNvPr>
          <p:cNvSpPr>
            <a:spLocks noGrp="1"/>
          </p:cNvSpPr>
          <p:nvPr>
            <p:ph sz="quarter" idx="10"/>
          </p:nvPr>
        </p:nvSpPr>
        <p:spPr>
          <a:xfrm>
            <a:off x="584200" y="1435100"/>
            <a:ext cx="11018838" cy="5047536"/>
          </a:xfrm>
        </p:spPr>
        <p:txBody>
          <a:bodyPr/>
          <a:lstStyle/>
          <a:p>
            <a:pPr marL="0" indent="0">
              <a:buNone/>
            </a:pPr>
            <a:r>
              <a:rPr lang="en-US" sz="2000" dirty="0"/>
              <a:t>- Prefer By.css instead of </a:t>
            </a:r>
            <a:r>
              <a:rPr lang="en-US" sz="2000" dirty="0" err="1"/>
              <a:t>queryselector</a:t>
            </a:r>
            <a:r>
              <a:rPr lang="en-US" sz="2000" dirty="0"/>
              <a:t> if you are running the app on the server as well. This is because the </a:t>
            </a:r>
            <a:r>
              <a:rPr lang="en-US" sz="2000" dirty="0" err="1"/>
              <a:t>queryselector</a:t>
            </a:r>
            <a:r>
              <a:rPr lang="en-US" sz="2000" dirty="0"/>
              <a:t> works only in the browser. if we are running the app on the server, this will fail. But, we have to unwrap the result to get the actual value.</a:t>
            </a:r>
          </a:p>
          <a:p>
            <a:pPr marL="0" indent="0">
              <a:buNone/>
            </a:pPr>
            <a:r>
              <a:rPr lang="en-US" sz="2000" dirty="0"/>
              <a:t>- Always use a </a:t>
            </a:r>
            <a:r>
              <a:rPr lang="en-US" sz="2000" dirty="0" err="1"/>
              <a:t>fixture.detectChanges</a:t>
            </a:r>
            <a:r>
              <a:rPr lang="en-US" sz="2000" dirty="0"/>
              <a:t>() instead of </a:t>
            </a:r>
            <a:r>
              <a:rPr lang="en-US" sz="2000" dirty="0" err="1"/>
              <a:t>ComponentFixtureAutoDetect</a:t>
            </a:r>
            <a:r>
              <a:rPr lang="en-US" sz="2000" dirty="0"/>
              <a:t>. </a:t>
            </a:r>
            <a:r>
              <a:rPr lang="en-US" sz="2000" dirty="0" err="1"/>
              <a:t>ComponentFixtureAutoDetect</a:t>
            </a:r>
            <a:r>
              <a:rPr lang="en-US" sz="2000" dirty="0"/>
              <a:t> doesn’t know the synchronous update to the components.</a:t>
            </a:r>
          </a:p>
          <a:p>
            <a:pPr marL="0" indent="0">
              <a:buNone/>
            </a:pPr>
            <a:r>
              <a:rPr lang="en-US" sz="2000" dirty="0"/>
              <a:t>- Call </a:t>
            </a:r>
            <a:r>
              <a:rPr lang="en-US" sz="2000" dirty="0" err="1"/>
              <a:t>compileComponents</a:t>
            </a:r>
            <a:r>
              <a:rPr lang="en-US" sz="2000" dirty="0"/>
              <a:t>() if we are running the tests in the non-CLI environment.</a:t>
            </a:r>
          </a:p>
          <a:p>
            <a:pPr marL="0" indent="0">
              <a:buNone/>
            </a:pPr>
            <a:r>
              <a:rPr lang="en-US" sz="2000" dirty="0"/>
              <a:t>- Use </a:t>
            </a:r>
            <a:r>
              <a:rPr lang="en-US" sz="2000" dirty="0" err="1"/>
              <a:t>PageObject</a:t>
            </a:r>
            <a:r>
              <a:rPr lang="en-US" sz="2000" dirty="0"/>
              <a:t> model for reusable functions across components.</a:t>
            </a:r>
          </a:p>
          <a:p>
            <a:pPr marL="0" indent="0">
              <a:buNone/>
            </a:pPr>
            <a:r>
              <a:rPr lang="en-US" sz="2000" dirty="0"/>
              <a:t>- Don’t overuse NO_ERRORS_SCHEMA. This tells angular to ignore the attributes and unrecognized tags, prefer to use component stubs.</a:t>
            </a:r>
          </a:p>
          <a:p>
            <a:pPr marL="0" indent="0">
              <a:buNone/>
            </a:pPr>
            <a:r>
              <a:rPr lang="en-US" sz="2000" dirty="0"/>
              <a:t>- Another advantage of using component stubs instead of NO_ERRORS_SCHEMA is that we can interact with these components if necessary. It’s better to use both techniques together</a:t>
            </a:r>
          </a:p>
          <a:p>
            <a:pPr marL="0" indent="0">
              <a:buNone/>
            </a:pPr>
            <a:r>
              <a:rPr lang="en-US" sz="2000" dirty="0"/>
              <a:t>Never do any setup after calling </a:t>
            </a:r>
            <a:r>
              <a:rPr lang="en-US" sz="2000" dirty="0" err="1"/>
              <a:t>compileComponents</a:t>
            </a:r>
            <a:r>
              <a:rPr lang="en-US" sz="2000" dirty="0"/>
              <a:t>(). </a:t>
            </a:r>
            <a:r>
              <a:rPr lang="en-US" sz="2000" dirty="0" err="1"/>
              <a:t>compileComponents</a:t>
            </a:r>
            <a:r>
              <a:rPr lang="en-US" sz="2000" dirty="0"/>
              <a:t> is asynchronous and should be executed in async </a:t>
            </a:r>
            <a:r>
              <a:rPr lang="en-US" sz="2000" dirty="0" err="1"/>
              <a:t>beforeEach</a:t>
            </a:r>
            <a:r>
              <a:rPr lang="en-US" sz="2000" dirty="0"/>
              <a:t>. Maintain the second </a:t>
            </a:r>
            <a:r>
              <a:rPr lang="en-US" sz="2000" dirty="0" err="1"/>
              <a:t>beforeEach</a:t>
            </a:r>
            <a:r>
              <a:rPr lang="en-US" sz="2000" dirty="0"/>
              <a:t> to do the synchronous setup</a:t>
            </a:r>
          </a:p>
          <a:p>
            <a:endParaRPr lang="en-US" sz="2000" dirty="0"/>
          </a:p>
        </p:txBody>
      </p:sp>
    </p:spTree>
    <p:extLst>
      <p:ext uri="{BB962C8B-B14F-4D97-AF65-F5344CB8AC3E}">
        <p14:creationId xmlns:p14="http://schemas.microsoft.com/office/powerpoint/2010/main" val="165475228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Tools</a:t>
            </a:r>
          </a:p>
        </p:txBody>
      </p:sp>
      <p:sp>
        <p:nvSpPr>
          <p:cNvPr id="6" name="Text Placeholder 5"/>
          <p:cNvSpPr>
            <a:spLocks noGrp="1"/>
          </p:cNvSpPr>
          <p:nvPr>
            <p:ph sz="quarter" idx="10"/>
          </p:nvPr>
        </p:nvSpPr>
        <p:spPr>
          <a:xfrm>
            <a:off x="584200" y="1435100"/>
            <a:ext cx="11018838" cy="947952"/>
          </a:xfrm>
        </p:spPr>
        <p:txBody>
          <a:bodyPr/>
          <a:lstStyle/>
          <a:p>
            <a:r>
              <a:rPr lang="en-US" dirty="0"/>
              <a:t>Jasmine</a:t>
            </a:r>
          </a:p>
          <a:p>
            <a:r>
              <a:rPr lang="en-US" dirty="0"/>
              <a:t>Karma</a:t>
            </a:r>
          </a:p>
        </p:txBody>
      </p:sp>
      <p:sp>
        <p:nvSpPr>
          <p:cNvPr id="2" name="Rectangle 1">
            <a:extLst>
              <a:ext uri="{FF2B5EF4-FFF2-40B4-BE49-F238E27FC236}">
                <a16:creationId xmlns:a16="http://schemas.microsoft.com/office/drawing/2014/main" id="{99704596-BDD9-417D-AE53-7EE780C605D2}"/>
              </a:ext>
            </a:extLst>
          </p:cNvPr>
          <p:cNvSpPr/>
          <p:nvPr/>
        </p:nvSpPr>
        <p:spPr bwMode="auto">
          <a:xfrm>
            <a:off x="3837561" y="1692373"/>
            <a:ext cx="4139119" cy="79280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Angular Unit Test</a:t>
            </a:r>
          </a:p>
        </p:txBody>
      </p:sp>
      <p:sp>
        <p:nvSpPr>
          <p:cNvPr id="7" name="Rectangle 6">
            <a:extLst>
              <a:ext uri="{FF2B5EF4-FFF2-40B4-BE49-F238E27FC236}">
                <a16:creationId xmlns:a16="http://schemas.microsoft.com/office/drawing/2014/main" id="{A628CBA1-16E8-4711-8676-D8CBB48FA09D}"/>
              </a:ext>
            </a:extLst>
          </p:cNvPr>
          <p:cNvSpPr/>
          <p:nvPr/>
        </p:nvSpPr>
        <p:spPr bwMode="auto">
          <a:xfrm>
            <a:off x="3837561" y="2972323"/>
            <a:ext cx="4139119" cy="79280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Jasmine(test written in)</a:t>
            </a:r>
          </a:p>
        </p:txBody>
      </p:sp>
      <p:sp>
        <p:nvSpPr>
          <p:cNvPr id="8" name="Rectangle 7">
            <a:extLst>
              <a:ext uri="{FF2B5EF4-FFF2-40B4-BE49-F238E27FC236}">
                <a16:creationId xmlns:a16="http://schemas.microsoft.com/office/drawing/2014/main" id="{EC418BF7-7C70-40BC-9F3E-D0EC33205617}"/>
              </a:ext>
            </a:extLst>
          </p:cNvPr>
          <p:cNvSpPr/>
          <p:nvPr/>
        </p:nvSpPr>
        <p:spPr bwMode="auto">
          <a:xfrm>
            <a:off x="3837561" y="4191250"/>
            <a:ext cx="4139119" cy="792805"/>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Karma(test runner)</a:t>
            </a:r>
          </a:p>
        </p:txBody>
      </p:sp>
      <p:sp>
        <p:nvSpPr>
          <p:cNvPr id="9" name="Rectangle 8">
            <a:extLst>
              <a:ext uri="{FF2B5EF4-FFF2-40B4-BE49-F238E27FC236}">
                <a16:creationId xmlns:a16="http://schemas.microsoft.com/office/drawing/2014/main" id="{950E1C6D-BD3A-473D-9083-434554C6F269}"/>
              </a:ext>
            </a:extLst>
          </p:cNvPr>
          <p:cNvSpPr/>
          <p:nvPr/>
        </p:nvSpPr>
        <p:spPr bwMode="auto">
          <a:xfrm>
            <a:off x="3837561" y="5410177"/>
            <a:ext cx="4139119" cy="792805"/>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Browser(test viewed in)</a:t>
            </a:r>
          </a:p>
        </p:txBody>
      </p:sp>
      <p:sp>
        <p:nvSpPr>
          <p:cNvPr id="3" name="Arrow: Down 2">
            <a:extLst>
              <a:ext uri="{FF2B5EF4-FFF2-40B4-BE49-F238E27FC236}">
                <a16:creationId xmlns:a16="http://schemas.microsoft.com/office/drawing/2014/main" id="{3C5472B9-13A1-445B-9DEC-FF27ED71AC38}"/>
              </a:ext>
            </a:extLst>
          </p:cNvPr>
          <p:cNvSpPr/>
          <p:nvPr/>
        </p:nvSpPr>
        <p:spPr bwMode="auto">
          <a:xfrm>
            <a:off x="5593404" y="2485178"/>
            <a:ext cx="588524" cy="51314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0" name="Arrow: Down 9">
            <a:extLst>
              <a:ext uri="{FF2B5EF4-FFF2-40B4-BE49-F238E27FC236}">
                <a16:creationId xmlns:a16="http://schemas.microsoft.com/office/drawing/2014/main" id="{A903E331-3EC2-4493-AD5E-F45D8AF3337A}"/>
              </a:ext>
            </a:extLst>
          </p:cNvPr>
          <p:cNvSpPr/>
          <p:nvPr/>
        </p:nvSpPr>
        <p:spPr bwMode="auto">
          <a:xfrm>
            <a:off x="5612858" y="3742685"/>
            <a:ext cx="588524" cy="51314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1" name="Arrow: Down 10">
            <a:extLst>
              <a:ext uri="{FF2B5EF4-FFF2-40B4-BE49-F238E27FC236}">
                <a16:creationId xmlns:a16="http://schemas.microsoft.com/office/drawing/2014/main" id="{6782E1B2-2E25-4F97-BB62-76476076F677}"/>
              </a:ext>
            </a:extLst>
          </p:cNvPr>
          <p:cNvSpPr/>
          <p:nvPr/>
        </p:nvSpPr>
        <p:spPr bwMode="auto">
          <a:xfrm>
            <a:off x="5590970" y="4984055"/>
            <a:ext cx="588524" cy="51314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5" name="Picture 4">
            <a:extLst>
              <a:ext uri="{FF2B5EF4-FFF2-40B4-BE49-F238E27FC236}">
                <a16:creationId xmlns:a16="http://schemas.microsoft.com/office/drawing/2014/main" id="{48A5C92A-E89B-4425-BDDD-02A28565F0C4}"/>
              </a:ext>
            </a:extLst>
          </p:cNvPr>
          <p:cNvPicPr>
            <a:picLocks noChangeAspect="1"/>
          </p:cNvPicPr>
          <p:nvPr/>
        </p:nvPicPr>
        <p:blipFill>
          <a:blip r:embed="rId3"/>
          <a:stretch>
            <a:fillRect/>
          </a:stretch>
        </p:blipFill>
        <p:spPr>
          <a:xfrm>
            <a:off x="7976679" y="2851364"/>
            <a:ext cx="2476196" cy="1034722"/>
          </a:xfrm>
          <a:prstGeom prst="rect">
            <a:avLst/>
          </a:prstGeom>
        </p:spPr>
      </p:pic>
      <p:pic>
        <p:nvPicPr>
          <p:cNvPr id="13" name="Picture 12">
            <a:extLst>
              <a:ext uri="{FF2B5EF4-FFF2-40B4-BE49-F238E27FC236}">
                <a16:creationId xmlns:a16="http://schemas.microsoft.com/office/drawing/2014/main" id="{26627DD8-A96C-4643-AA9D-14C0CA7F8923}"/>
              </a:ext>
            </a:extLst>
          </p:cNvPr>
          <p:cNvPicPr>
            <a:picLocks noChangeAspect="1"/>
          </p:cNvPicPr>
          <p:nvPr/>
        </p:nvPicPr>
        <p:blipFill>
          <a:blip r:embed="rId4"/>
          <a:stretch>
            <a:fillRect/>
          </a:stretch>
        </p:blipFill>
        <p:spPr>
          <a:xfrm>
            <a:off x="8142051" y="4033894"/>
            <a:ext cx="1007318" cy="1007318"/>
          </a:xfrm>
          <a:prstGeom prst="rect">
            <a:avLst/>
          </a:prstGeom>
        </p:spPr>
      </p:pic>
      <p:pic>
        <p:nvPicPr>
          <p:cNvPr id="15" name="Picture 14">
            <a:extLst>
              <a:ext uri="{FF2B5EF4-FFF2-40B4-BE49-F238E27FC236}">
                <a16:creationId xmlns:a16="http://schemas.microsoft.com/office/drawing/2014/main" id="{CA5FA1ED-BC29-4433-8628-D8AFDDA055E7}"/>
              </a:ext>
            </a:extLst>
          </p:cNvPr>
          <p:cNvPicPr>
            <a:picLocks noChangeAspect="1"/>
          </p:cNvPicPr>
          <p:nvPr/>
        </p:nvPicPr>
        <p:blipFill>
          <a:blip r:embed="rId5"/>
          <a:stretch>
            <a:fillRect/>
          </a:stretch>
        </p:blipFill>
        <p:spPr>
          <a:xfrm>
            <a:off x="7976679" y="1441160"/>
            <a:ext cx="1832245" cy="1268999"/>
          </a:xfrm>
          <a:prstGeom prst="rect">
            <a:avLst/>
          </a:prstGeom>
        </p:spPr>
      </p:pic>
      <p:pic>
        <p:nvPicPr>
          <p:cNvPr id="20" name="Picture 19">
            <a:extLst>
              <a:ext uri="{FF2B5EF4-FFF2-40B4-BE49-F238E27FC236}">
                <a16:creationId xmlns:a16="http://schemas.microsoft.com/office/drawing/2014/main" id="{B5D6B703-B52E-4ACD-B717-BE4B094E427C}"/>
              </a:ext>
            </a:extLst>
          </p:cNvPr>
          <p:cNvPicPr>
            <a:picLocks noChangeAspect="1"/>
          </p:cNvPicPr>
          <p:nvPr/>
        </p:nvPicPr>
        <p:blipFill>
          <a:blip r:embed="rId6"/>
          <a:stretch>
            <a:fillRect/>
          </a:stretch>
        </p:blipFill>
        <p:spPr>
          <a:xfrm>
            <a:off x="8142051" y="5418039"/>
            <a:ext cx="1111966" cy="714835"/>
          </a:xfrm>
          <a:prstGeom prst="rect">
            <a:avLst/>
          </a:prstGeom>
        </p:spPr>
      </p:pic>
    </p:spTree>
    <p:extLst>
      <p:ext uri="{BB962C8B-B14F-4D97-AF65-F5344CB8AC3E}">
        <p14:creationId xmlns:p14="http://schemas.microsoft.com/office/powerpoint/2010/main" val="63445858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Jasmine</a:t>
            </a:r>
          </a:p>
        </p:txBody>
      </p:sp>
      <p:sp>
        <p:nvSpPr>
          <p:cNvPr id="6" name="Text Placeholder 5"/>
          <p:cNvSpPr>
            <a:spLocks noGrp="1"/>
          </p:cNvSpPr>
          <p:nvPr>
            <p:ph sz="quarter" idx="10"/>
          </p:nvPr>
        </p:nvSpPr>
        <p:spPr>
          <a:xfrm>
            <a:off x="584200" y="1435100"/>
            <a:ext cx="11018838" cy="4764381"/>
          </a:xfrm>
        </p:spPr>
        <p:txBody>
          <a:bodyPr/>
          <a:lstStyle/>
          <a:p>
            <a:pPr marL="0" indent="0">
              <a:buNone/>
            </a:pPr>
            <a:r>
              <a:rPr lang="en-US" dirty="0"/>
              <a:t>Jasmine is a Behavior Driven Development testing framework for JavaScript. It does not rely on browsers, DOM, or any JavaScript framework.</a:t>
            </a:r>
          </a:p>
          <a:p>
            <a:pPr marL="0" indent="0">
              <a:buNone/>
            </a:pPr>
            <a:endParaRPr lang="en-US" dirty="0"/>
          </a:p>
          <a:p>
            <a:r>
              <a:rPr lang="en-US" sz="2000" dirty="0"/>
              <a:t>Default integration with karma</a:t>
            </a:r>
          </a:p>
          <a:p>
            <a:r>
              <a:rPr lang="en-US" sz="2000" dirty="0"/>
              <a:t>Fakes, spies, pass-</a:t>
            </a:r>
            <a:r>
              <a:rPr lang="en-US" sz="2000" dirty="0" err="1"/>
              <a:t>throughts</a:t>
            </a:r>
            <a:endParaRPr lang="en-US" sz="2000" dirty="0"/>
          </a:p>
          <a:p>
            <a:r>
              <a:rPr lang="en-US" sz="2000" dirty="0"/>
              <a:t>Intergration with reporting </a:t>
            </a:r>
          </a:p>
          <a:p>
            <a:r>
              <a:rPr lang="en-US" sz="2000" dirty="0"/>
              <a:t>Excellent </a:t>
            </a:r>
            <a:r>
              <a:rPr lang="en-US" sz="2000" dirty="0">
                <a:hlinkClick r:id="rId3"/>
              </a:rPr>
              <a:t>Documentation</a:t>
            </a:r>
            <a:r>
              <a:rPr lang="en-US" sz="2000" dirty="0"/>
              <a:t> </a:t>
            </a:r>
          </a:p>
          <a:p>
            <a:r>
              <a:rPr lang="en-US" sz="2000" dirty="0"/>
              <a:t>Jasmine </a:t>
            </a:r>
            <a:r>
              <a:rPr lang="en-US" sz="2000" dirty="0">
                <a:hlinkClick r:id="rId4"/>
              </a:rPr>
              <a:t>GitHub</a:t>
            </a:r>
            <a:endParaRPr lang="en-US" sz="2000" dirty="0"/>
          </a:p>
          <a:p>
            <a:r>
              <a:rPr lang="en-US" sz="2000" dirty="0"/>
              <a:t>Fast low overhead, jasmine-core has now external dependencies</a:t>
            </a:r>
          </a:p>
          <a:p>
            <a:r>
              <a:rPr lang="en-US" sz="2000" dirty="0"/>
              <a:t>Out of the box you have everything you need</a:t>
            </a:r>
          </a:p>
          <a:p>
            <a:r>
              <a:rPr lang="en-US" sz="2000" dirty="0"/>
              <a:t>Node and Browser test with same framework</a:t>
            </a:r>
          </a:p>
        </p:txBody>
      </p:sp>
    </p:spTree>
    <p:extLst>
      <p:ext uri="{BB962C8B-B14F-4D97-AF65-F5344CB8AC3E}">
        <p14:creationId xmlns:p14="http://schemas.microsoft.com/office/powerpoint/2010/main" val="317229875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Karma</a:t>
            </a:r>
          </a:p>
        </p:txBody>
      </p:sp>
      <p:sp>
        <p:nvSpPr>
          <p:cNvPr id="6" name="Text Placeholder 5"/>
          <p:cNvSpPr>
            <a:spLocks noGrp="1"/>
          </p:cNvSpPr>
          <p:nvPr>
            <p:ph sz="quarter" idx="10"/>
          </p:nvPr>
        </p:nvSpPr>
        <p:spPr>
          <a:xfrm>
            <a:off x="584200" y="1435100"/>
            <a:ext cx="11018838" cy="4912114"/>
          </a:xfrm>
        </p:spPr>
        <p:txBody>
          <a:bodyPr/>
          <a:lstStyle/>
          <a:p>
            <a:pPr marL="0" indent="0">
              <a:buNone/>
            </a:pPr>
            <a:r>
              <a:rPr lang="en-US" dirty="0"/>
              <a:t>Karma is a tool for testing client-side JavaScript. Karma executes tests against your application running in a real browser, which ensures correctness and trustworthiness of test results. </a:t>
            </a:r>
          </a:p>
          <a:p>
            <a:pPr marL="0" indent="0">
              <a:buNone/>
            </a:pPr>
            <a:endParaRPr lang="en-US" dirty="0"/>
          </a:p>
          <a:p>
            <a:r>
              <a:rPr lang="en-US" dirty="0"/>
              <a:t>Out the box Angular CLI test-runner</a:t>
            </a:r>
          </a:p>
          <a:p>
            <a:r>
              <a:rPr lang="en-US" dirty="0"/>
              <a:t>Watch files without restart</a:t>
            </a:r>
          </a:p>
          <a:p>
            <a:r>
              <a:rPr lang="en-US" dirty="0"/>
              <a:t>Excellent </a:t>
            </a:r>
            <a:r>
              <a:rPr lang="en-US" dirty="0">
                <a:hlinkClick r:id="rId3"/>
              </a:rPr>
              <a:t>Documentation</a:t>
            </a:r>
            <a:r>
              <a:rPr lang="en-US" dirty="0"/>
              <a:t> </a:t>
            </a:r>
          </a:p>
          <a:p>
            <a:r>
              <a:rPr lang="en-US" dirty="0">
                <a:hlinkClick r:id="rId4"/>
              </a:rPr>
              <a:t>Configuration</a:t>
            </a:r>
            <a:endParaRPr lang="en-US" dirty="0"/>
          </a:p>
          <a:p>
            <a:r>
              <a:rPr lang="en-US" dirty="0">
                <a:hlinkClick r:id="rId5"/>
              </a:rPr>
              <a:t>Continuous intergration </a:t>
            </a:r>
            <a:endParaRPr lang="en-US" dirty="0"/>
          </a:p>
          <a:p>
            <a:pPr marL="0" indent="0">
              <a:buNone/>
            </a:pPr>
            <a:endParaRPr lang="en-US" dirty="0"/>
          </a:p>
        </p:txBody>
      </p:sp>
    </p:spTree>
    <p:extLst>
      <p:ext uri="{BB962C8B-B14F-4D97-AF65-F5344CB8AC3E}">
        <p14:creationId xmlns:p14="http://schemas.microsoft.com/office/powerpoint/2010/main" val="17297083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Karma</a:t>
            </a:r>
          </a:p>
        </p:txBody>
      </p:sp>
      <p:sp>
        <p:nvSpPr>
          <p:cNvPr id="6" name="Text Placeholder 5"/>
          <p:cNvSpPr>
            <a:spLocks noGrp="1"/>
          </p:cNvSpPr>
          <p:nvPr>
            <p:ph sz="quarter" idx="10"/>
          </p:nvPr>
        </p:nvSpPr>
        <p:spPr>
          <a:xfrm>
            <a:off x="584200" y="1435100"/>
            <a:ext cx="11018838" cy="5084469"/>
          </a:xfrm>
        </p:spPr>
        <p:txBody>
          <a:bodyPr/>
          <a:lstStyle/>
          <a:p>
            <a:pPr marL="0" indent="0">
              <a:buNone/>
            </a:pPr>
            <a:r>
              <a:rPr lang="en-US" dirty="0"/>
              <a:t>We can see Karma in action very quickly</a:t>
            </a:r>
          </a:p>
          <a:p>
            <a:pPr marL="0" indent="0">
              <a:buNone/>
            </a:pPr>
            <a:endParaRPr lang="en-US" dirty="0"/>
          </a:p>
          <a:p>
            <a:pPr marL="0" indent="0">
              <a:buNone/>
            </a:pPr>
            <a:r>
              <a:rPr lang="en-US" dirty="0"/>
              <a:t>// make a directory</a:t>
            </a:r>
          </a:p>
          <a:p>
            <a:pPr marL="0" indent="0">
              <a:buNone/>
            </a:pPr>
            <a:r>
              <a:rPr lang="en-US" dirty="0"/>
              <a:t>md angular-unit-testing</a:t>
            </a:r>
          </a:p>
          <a:p>
            <a:pPr marL="0" indent="0">
              <a:buNone/>
            </a:pPr>
            <a:r>
              <a:rPr lang="en-US" dirty="0"/>
              <a:t>// create a new angular project</a:t>
            </a:r>
          </a:p>
          <a:p>
            <a:pPr marL="0" indent="0">
              <a:buNone/>
            </a:pPr>
            <a:r>
              <a:rPr lang="en-US" dirty="0"/>
              <a:t>ng new angular-unit-testing</a:t>
            </a:r>
          </a:p>
          <a:p>
            <a:pPr marL="0" indent="0">
              <a:buNone/>
            </a:pPr>
            <a:r>
              <a:rPr lang="en-US" dirty="0"/>
              <a:t>// Change Directory</a:t>
            </a:r>
          </a:p>
          <a:p>
            <a:pPr marL="0" indent="0">
              <a:buNone/>
            </a:pPr>
            <a:r>
              <a:rPr lang="en-US" dirty="0"/>
              <a:t>cd angular-unit-</a:t>
            </a:r>
            <a:r>
              <a:rPr lang="en-US" dirty="0" err="1"/>
              <a:t>teating</a:t>
            </a:r>
            <a:endParaRPr lang="en-US" dirty="0"/>
          </a:p>
          <a:p>
            <a:pPr marL="0" indent="0">
              <a:buNone/>
            </a:pPr>
            <a:r>
              <a:rPr lang="en-US" dirty="0"/>
              <a:t>// start the test</a:t>
            </a:r>
          </a:p>
          <a:p>
            <a:pPr marL="0" indent="0">
              <a:buNone/>
            </a:pPr>
            <a:r>
              <a:rPr lang="en-US" dirty="0" err="1"/>
              <a:t>npm</a:t>
            </a:r>
            <a:r>
              <a:rPr lang="en-US" dirty="0"/>
              <a:t> test</a:t>
            </a:r>
          </a:p>
        </p:txBody>
      </p:sp>
    </p:spTree>
    <p:extLst>
      <p:ext uri="{BB962C8B-B14F-4D97-AF65-F5344CB8AC3E}">
        <p14:creationId xmlns:p14="http://schemas.microsoft.com/office/powerpoint/2010/main" val="37209995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Tim Oleson</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77F2-2FC1-40DA-B2D3-F1660032D618}"/>
              </a:ext>
            </a:extLst>
          </p:cNvPr>
          <p:cNvSpPr>
            <a:spLocks noGrp="1"/>
          </p:cNvSpPr>
          <p:nvPr>
            <p:ph type="title"/>
          </p:nvPr>
        </p:nvSpPr>
        <p:spPr/>
        <p:txBody>
          <a:bodyPr/>
          <a:lstStyle/>
          <a:p>
            <a:r>
              <a:rPr lang="en-US" dirty="0"/>
              <a:t>Configuration </a:t>
            </a:r>
          </a:p>
        </p:txBody>
      </p:sp>
      <p:sp>
        <p:nvSpPr>
          <p:cNvPr id="3" name="Content Placeholder 2">
            <a:extLst>
              <a:ext uri="{FF2B5EF4-FFF2-40B4-BE49-F238E27FC236}">
                <a16:creationId xmlns:a16="http://schemas.microsoft.com/office/drawing/2014/main" id="{183CCEE3-60CB-4339-8A6F-BC58CFB339BE}"/>
              </a:ext>
            </a:extLst>
          </p:cNvPr>
          <p:cNvSpPr>
            <a:spLocks noGrp="1"/>
          </p:cNvSpPr>
          <p:nvPr>
            <p:ph sz="quarter" idx="10"/>
          </p:nvPr>
        </p:nvSpPr>
        <p:spPr>
          <a:xfrm>
            <a:off x="584200" y="1435100"/>
            <a:ext cx="11018838" cy="2499146"/>
          </a:xfrm>
        </p:spPr>
        <p:txBody>
          <a:bodyPr/>
          <a:lstStyle/>
          <a:p>
            <a:r>
              <a:rPr lang="en-US" dirty="0" err="1"/>
              <a:t>angular.json</a:t>
            </a:r>
            <a:endParaRPr lang="en-US" dirty="0"/>
          </a:p>
          <a:p>
            <a:r>
              <a:rPr lang="en-US" dirty="0" err="1"/>
              <a:t>test.ts</a:t>
            </a:r>
            <a:r>
              <a:rPr lang="en-US" dirty="0"/>
              <a:t> is the main file load all spec files from project</a:t>
            </a:r>
          </a:p>
          <a:p>
            <a:r>
              <a:rPr lang="en-US" dirty="0"/>
              <a:t>Karma.conf.js</a:t>
            </a:r>
          </a:p>
          <a:p>
            <a:endParaRPr lang="en-US" dirty="0"/>
          </a:p>
          <a:p>
            <a:endParaRPr lang="en-US" dirty="0"/>
          </a:p>
        </p:txBody>
      </p:sp>
      <p:pic>
        <p:nvPicPr>
          <p:cNvPr id="5" name="Picture 4">
            <a:extLst>
              <a:ext uri="{FF2B5EF4-FFF2-40B4-BE49-F238E27FC236}">
                <a16:creationId xmlns:a16="http://schemas.microsoft.com/office/drawing/2014/main" id="{2E35E877-E4AF-4BA2-B208-BF15D6849BDC}"/>
              </a:ext>
            </a:extLst>
          </p:cNvPr>
          <p:cNvPicPr>
            <a:picLocks noChangeAspect="1"/>
          </p:cNvPicPr>
          <p:nvPr/>
        </p:nvPicPr>
        <p:blipFill>
          <a:blip r:embed="rId2"/>
          <a:stretch>
            <a:fillRect/>
          </a:stretch>
        </p:blipFill>
        <p:spPr>
          <a:xfrm>
            <a:off x="3292813" y="2610351"/>
            <a:ext cx="8406281" cy="3664428"/>
          </a:xfrm>
          <a:prstGeom prst="rect">
            <a:avLst/>
          </a:prstGeom>
        </p:spPr>
      </p:pic>
    </p:spTree>
    <p:extLst>
      <p:ext uri="{BB962C8B-B14F-4D97-AF65-F5344CB8AC3E}">
        <p14:creationId xmlns:p14="http://schemas.microsoft.com/office/powerpoint/2010/main" val="129676085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pc="http://schemas.microsoft.com/office/infopath/2007/PartnerControls" xmlns:xsi="http://www.w3.org/2001/XMLSchema-instance">
  <documentManagement>
    <SharedWithUsers xmlns="4724af67-6ca7-4004-8ba4-af13d9fc8dce">
      <UserInfo>
        <DisplayName/>
        <AccountId xsi:nil="true"/>
        <AccountType/>
      </UserInfo>
    </SharedWithUsers>
    <SharedWithDetails xmlns="4724af67-6ca7-4004-8ba4-af13d9fc8dc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714CF6683E8041AFD1C5610185BCF7" ma:contentTypeVersion="4" ma:contentTypeDescription="Create a new document." ma:contentTypeScope="" ma:versionID="23e8133fd0b723b68dd84b1165d5a493">
  <xsd:schema xmlns:xsd="http://www.w3.org/2001/XMLSchema" xmlns:xs="http://www.w3.org/2001/XMLSchema" xmlns:p="http://schemas.microsoft.com/office/2006/metadata/properties" xmlns:ns2="4724af67-6ca7-4004-8ba4-af13d9fc8dce" xmlns:ns3="7741d717-973a-4876-bbd8-8b1348132c55" targetNamespace="http://schemas.microsoft.com/office/2006/metadata/properties" ma:root="true" ma:fieldsID="4d5f1598292f6d6fc8cc317357350f0b" ns2:_="" ns3:_="">
    <xsd:import namespace="4724af67-6ca7-4004-8ba4-af13d9fc8dce"/>
    <xsd:import namespace="7741d717-973a-4876-bbd8-8b1348132c5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24af67-6ca7-4004-8ba4-af13d9fc8dc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41d717-973a-4876-bbd8-8b1348132c5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 ds:uri="4724af67-6ca7-4004-8ba4-af13d9fc8dce"/>
  </ds:schemaRefs>
</ds:datastoreItem>
</file>

<file path=customXml/itemProps2.xml><?xml version="1.0" encoding="utf-8"?>
<ds:datastoreItem xmlns:ds="http://schemas.openxmlformats.org/officeDocument/2006/customXml" ds:itemID="{ADA2FBB3-2328-49E3-A671-8DD7C98923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24af67-6ca7-4004-8ba4-af13d9fc8dce"/>
    <ds:schemaRef ds:uri="7741d717-973a-4876-bbd8-8b1348132c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Blue and white brand template</Template>
  <TotalTime>361</TotalTime>
  <Words>3416</Words>
  <Application>Microsoft Office PowerPoint</Application>
  <PresentationFormat>Widescreen</PresentationFormat>
  <Paragraphs>519</Paragraphs>
  <Slides>51</Slides>
  <Notes>30</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Consolas</vt:lpstr>
      <vt:lpstr>Segoe UI</vt:lpstr>
      <vt:lpstr>Segoe UI Semibold</vt:lpstr>
      <vt:lpstr>SFMono-Regular</vt:lpstr>
      <vt:lpstr>Wingdings</vt:lpstr>
      <vt:lpstr>White Template</vt:lpstr>
      <vt:lpstr>Angular Unit Testing</vt:lpstr>
      <vt:lpstr>Agenda</vt:lpstr>
      <vt:lpstr>Mocking</vt:lpstr>
      <vt:lpstr>Tools</vt:lpstr>
      <vt:lpstr>Jasmine</vt:lpstr>
      <vt:lpstr>Karma</vt:lpstr>
      <vt:lpstr>Karma</vt:lpstr>
      <vt:lpstr>Demo</vt:lpstr>
      <vt:lpstr>Configuration </vt:lpstr>
      <vt:lpstr>Key Concepts </vt:lpstr>
      <vt:lpstr>TestBed</vt:lpstr>
      <vt:lpstr>complileComponents()</vt:lpstr>
      <vt:lpstr>NO_ERRORS_SCHEMA</vt:lpstr>
      <vt:lpstr>Unit Test</vt:lpstr>
      <vt:lpstr>Test Structure</vt:lpstr>
      <vt:lpstr>When to Test</vt:lpstr>
      <vt:lpstr>Unit Test Types</vt:lpstr>
      <vt:lpstr>Component testing</vt:lpstr>
      <vt:lpstr>Mocking</vt:lpstr>
      <vt:lpstr>Demo</vt:lpstr>
      <vt:lpstr>Component Dom</vt:lpstr>
      <vt:lpstr>Demo</vt:lpstr>
      <vt:lpstr>Test pipes</vt:lpstr>
      <vt:lpstr>Demo</vt:lpstr>
      <vt:lpstr>Events Testing</vt:lpstr>
      <vt:lpstr>Demo</vt:lpstr>
      <vt:lpstr>Routing</vt:lpstr>
      <vt:lpstr>Async Test</vt:lpstr>
      <vt:lpstr>Code Coverage</vt:lpstr>
      <vt:lpstr>Demo</vt:lpstr>
      <vt:lpstr>Best Practices</vt:lpstr>
      <vt:lpstr>Best Practices</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Questions?</vt:lpstr>
      <vt:lpstr>Software code slide</vt:lpstr>
      <vt:lpstr>Notes (hidden)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Unit Testing</dc:title>
  <dc:subject>&lt;Event name&gt;</dc:subject>
  <dc:creator>Tim Oleson</dc:creator>
  <cp:lastModifiedBy>Tim Oleson</cp:lastModifiedBy>
  <cp:revision>1</cp:revision>
  <dcterms:created xsi:type="dcterms:W3CDTF">2020-11-19T14:30:44Z</dcterms:created>
  <dcterms:modified xsi:type="dcterms:W3CDTF">2020-11-19T20:32:27Z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0x01010013714CF6683E8041AFD1C5610185BCF7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FileLeafRef">
    <vt:lpwstr>Blue and white brand template.potx</vt:lpwstr>
  </property>
</Properties>
</file>