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84" r:id="rId3"/>
    <p:sldId id="287" r:id="rId4"/>
    <p:sldId id="257" r:id="rId5"/>
    <p:sldId id="258" r:id="rId6"/>
    <p:sldId id="259" r:id="rId7"/>
    <p:sldId id="261" r:id="rId8"/>
    <p:sldId id="280" r:id="rId9"/>
    <p:sldId id="262" r:id="rId10"/>
    <p:sldId id="263" r:id="rId11"/>
    <p:sldId id="264" r:id="rId12"/>
    <p:sldId id="265" r:id="rId13"/>
    <p:sldId id="266" r:id="rId14"/>
    <p:sldId id="281" r:id="rId15"/>
    <p:sldId id="282" r:id="rId16"/>
    <p:sldId id="267" r:id="rId17"/>
    <p:sldId id="268" r:id="rId18"/>
    <p:sldId id="269" r:id="rId19"/>
    <p:sldId id="270" r:id="rId20"/>
    <p:sldId id="283" r:id="rId21"/>
    <p:sldId id="271" r:id="rId22"/>
    <p:sldId id="272" r:id="rId23"/>
    <p:sldId id="273" r:id="rId24"/>
    <p:sldId id="278" r:id="rId25"/>
    <p:sldId id="279" r:id="rId26"/>
    <p:sldId id="274" r:id="rId27"/>
    <p:sldId id="275" r:id="rId28"/>
    <p:sldId id="276" r:id="rId29"/>
    <p:sldId id="277" r:id="rId30"/>
    <p:sldId id="285" r:id="rId31"/>
    <p:sldId id="286"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4660"/>
  </p:normalViewPr>
  <p:slideViewPr>
    <p:cSldViewPr snapToGrid="0">
      <p:cViewPr varScale="1">
        <p:scale>
          <a:sx n="82" d="100"/>
          <a:sy n="82" d="100"/>
        </p:scale>
        <p:origin x="45" y="795"/>
      </p:cViewPr>
      <p:guideLst/>
    </p:cSldViewPr>
  </p:slideViewPr>
  <p:notesTextViewPr>
    <p:cViewPr>
      <p:scale>
        <a:sx n="3" d="2"/>
        <a:sy n="3" d="2"/>
      </p:scale>
      <p:origin x="0" y="0"/>
    </p:cViewPr>
  </p:notesTextViewPr>
  <p:notesViewPr>
    <p:cSldViewPr snapToGrid="0">
      <p:cViewPr varScale="1">
        <p:scale>
          <a:sx n="124" d="100"/>
          <a:sy n="124" d="100"/>
        </p:scale>
        <p:origin x="4160"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30A3EE-8058-47C8-B30E-F0770A889E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5DA6B2-42F9-4E38-9B08-D584ECC4CD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4A6F9-B4E1-452F-8ADC-E44DDA962AFA}" type="datetimeFigureOut">
              <a:rPr lang="en-US" smtClean="0"/>
              <a:t>11/5/2020</a:t>
            </a:fld>
            <a:endParaRPr lang="en-US"/>
          </a:p>
        </p:txBody>
      </p:sp>
      <p:sp>
        <p:nvSpPr>
          <p:cNvPr id="4" name="Footer Placeholder 3">
            <a:extLst>
              <a:ext uri="{FF2B5EF4-FFF2-40B4-BE49-F238E27FC236}">
                <a16:creationId xmlns:a16="http://schemas.microsoft.com/office/drawing/2014/main" id="{B4A97822-1B46-4F33-B9C1-ADB46A474A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7944BF-04B4-474C-97B0-1DB6236DD3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0B4573-106A-4AED-BF36-F483FB0D2D9C}" type="slidenum">
              <a:rPr lang="en-US" smtClean="0"/>
              <a:t>‹#›</a:t>
            </a:fld>
            <a:endParaRPr lang="en-US"/>
          </a:p>
        </p:txBody>
      </p:sp>
    </p:spTree>
    <p:extLst>
      <p:ext uri="{BB962C8B-B14F-4D97-AF65-F5344CB8AC3E}">
        <p14:creationId xmlns:p14="http://schemas.microsoft.com/office/powerpoint/2010/main" val="38184372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0FD98A-9CC1-4DC7-97DF-50279A439F68}"/>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8" name="Text Placeholder 4">
            <a:extLst>
              <a:ext uri="{FF2B5EF4-FFF2-40B4-BE49-F238E27FC236}">
                <a16:creationId xmlns:a16="http://schemas.microsoft.com/office/drawing/2014/main" id="{AD6AE994-6475-4950-9ECF-1FA8D3D777A6}"/>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9" name="MS logo white - EMF" descr="Microsoft logo white text version">
            <a:extLst>
              <a:ext uri="{FF2B5EF4-FFF2-40B4-BE49-F238E27FC236}">
                <a16:creationId xmlns:a16="http://schemas.microsoft.com/office/drawing/2014/main" id="{0B6312C9-AB32-41B5-9877-BAC276CBB43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0" name="Picture 9" descr="A meeting in a conference room.">
            <a:extLst>
              <a:ext uri="{FF2B5EF4-FFF2-40B4-BE49-F238E27FC236}">
                <a16:creationId xmlns:a16="http://schemas.microsoft.com/office/drawing/2014/main" id="{EFCEEB5C-3F73-46A4-9C35-147E867DEA26}"/>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289893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4BD8-9E1B-438E-9DF4-EC74F2B2A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1CA08-05BD-499B-AA90-96E90D1AB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FCA9D-CE6C-4DEA-9508-5211268319A3}"/>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8DF4BEE4-E6B9-42C7-9D05-405FA1C7B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1B46C-AFF3-45E3-9021-0E8ADB1FDE12}"/>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71438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C70F5-D54A-4E23-9B14-51AB280C1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7E090-38BC-4786-B282-B6009FA83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1AF9B-63BA-477B-92FA-0C481678EE05}"/>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0C90E459-6B82-4AFB-8EB3-7D4012D0D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4BBC5-8D2D-4D64-8927-7E1F545DBD97}"/>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22077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30632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7554-4A5F-4603-BCC9-206D2C797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B1318-5681-4036-BA08-A9F7BFBFA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ACD3F-854B-4106-B0BB-13F83F7B18F2}"/>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045CF553-C4E1-4BC5-848D-AE713C4D1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28BCF-92BE-4234-9BC8-B2FC79C4048F}"/>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2246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AB87-ADB2-4656-B17D-09D0BB52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CE017-7757-4009-9E69-AB0F66F2BE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06F154-25F4-4724-857D-1C38C7C02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8693F8-4D67-41B3-822C-760DEB8C1F07}"/>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BFAF35B0-7784-4571-8611-28C02EC0A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3C94C-F2A9-4E1C-BCDC-D272E6051DB3}"/>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39195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A321-A875-4405-B594-6DA49F803D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34330-7EF6-48DA-B84A-27A29E0B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42B28-9F4B-471C-94B0-878EFC2F2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81DA86-A608-4129-A044-B2BF4D452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38F87-89EF-49DC-B85C-4C135F545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DA50A8-0695-494D-8328-4C285F988701}"/>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8" name="Footer Placeholder 7">
            <a:extLst>
              <a:ext uri="{FF2B5EF4-FFF2-40B4-BE49-F238E27FC236}">
                <a16:creationId xmlns:a16="http://schemas.microsoft.com/office/drawing/2014/main" id="{CA10555F-57FA-4388-955A-39A8269AFA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67EB3-2314-45DF-87E7-FF57474E64D5}"/>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504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95B3-E46A-4B0F-A4F7-E939C6524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7EC80-9E74-47AC-9D47-ED0F4E95BD57}"/>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4" name="Footer Placeholder 3">
            <a:extLst>
              <a:ext uri="{FF2B5EF4-FFF2-40B4-BE49-F238E27FC236}">
                <a16:creationId xmlns:a16="http://schemas.microsoft.com/office/drawing/2014/main" id="{96CB770D-614B-4755-B912-E5051DB79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3CD2E-32CA-4A61-99C1-55B353E4DA86}"/>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6103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01461-3573-405A-B583-94C592C45FE9}"/>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3" name="Footer Placeholder 2">
            <a:extLst>
              <a:ext uri="{FF2B5EF4-FFF2-40B4-BE49-F238E27FC236}">
                <a16:creationId xmlns:a16="http://schemas.microsoft.com/office/drawing/2014/main" id="{1D02F164-2E6E-43DF-9484-CE793EE05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D04D0-15C9-4A3D-B3C8-170E33E77637}"/>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7717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C38F-01CA-436C-B4CA-3BC765246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FCA90-FFF1-426A-A003-00F4A36E9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0C4DE-2D3C-44C2-A27F-F1BA01FB3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1533-3EAB-4D5B-B64E-4CACDF24D9F5}"/>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54136D1C-26EB-4D76-9CB2-F4D78484C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74A98-311A-432C-A97D-81772A2F1644}"/>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196951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B2BE-E7A7-4B17-A232-812BCA71D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7B8A-8369-4418-8028-487BC820A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26414C-546A-414B-BAB9-71284BBE8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87F8-4699-44E4-8C22-F1D88EE11D29}"/>
              </a:ext>
            </a:extLst>
          </p:cNvPr>
          <p:cNvSpPr>
            <a:spLocks noGrp="1"/>
          </p:cNvSpPr>
          <p:nvPr>
            <p:ph type="dt" sz="half" idx="10"/>
          </p:nvPr>
        </p:nvSpPr>
        <p:spPr/>
        <p:txBody>
          <a:bodyPr/>
          <a:lstStyle/>
          <a:p>
            <a:fld id="{0722691D-3EFC-4B67-BF67-A69CFBFA3A0B}" type="datetimeFigureOut">
              <a:rPr lang="en-US" smtClean="0"/>
              <a:t>11/5/2020</a:t>
            </a:fld>
            <a:endParaRPr lang="en-US"/>
          </a:p>
        </p:txBody>
      </p:sp>
      <p:sp>
        <p:nvSpPr>
          <p:cNvPr id="6" name="Footer Placeholder 5">
            <a:extLst>
              <a:ext uri="{FF2B5EF4-FFF2-40B4-BE49-F238E27FC236}">
                <a16:creationId xmlns:a16="http://schemas.microsoft.com/office/drawing/2014/main" id="{5CACE1C2-ECDD-4F4F-9607-CAF94FBBA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24E4D-3FF2-4161-B351-BEC7CBFAAAA6}"/>
              </a:ext>
            </a:extLst>
          </p:cNvPr>
          <p:cNvSpPr>
            <a:spLocks noGrp="1"/>
          </p:cNvSpPr>
          <p:nvPr>
            <p:ph type="sldNum" sz="quarter" idx="12"/>
          </p:nvPr>
        </p:nvSpPr>
        <p:spPr/>
        <p:txBody>
          <a:bodyPr/>
          <a:lstStyle/>
          <a:p>
            <a:fld id="{CB021D5E-A31D-410E-8605-4586EDD817C5}" type="slidenum">
              <a:rPr lang="en-US" smtClean="0"/>
              <a:t>‹#›</a:t>
            </a:fld>
            <a:endParaRPr lang="en-US"/>
          </a:p>
        </p:txBody>
      </p:sp>
    </p:spTree>
    <p:extLst>
      <p:ext uri="{BB962C8B-B14F-4D97-AF65-F5344CB8AC3E}">
        <p14:creationId xmlns:p14="http://schemas.microsoft.com/office/powerpoint/2010/main" val="391906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C67B5-B0C2-4FB2-B65C-E6C6730DC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9851B-5253-48EB-8CA6-20A5407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A3A0E-5008-4D4E-AD5F-8E60F1D7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2691D-3EFC-4B67-BF67-A69CFBFA3A0B}" type="datetimeFigureOut">
              <a:rPr lang="en-US" smtClean="0"/>
              <a:t>11/5/2020</a:t>
            </a:fld>
            <a:endParaRPr lang="en-US"/>
          </a:p>
        </p:txBody>
      </p:sp>
      <p:sp>
        <p:nvSpPr>
          <p:cNvPr id="5" name="Footer Placeholder 4">
            <a:extLst>
              <a:ext uri="{FF2B5EF4-FFF2-40B4-BE49-F238E27FC236}">
                <a16:creationId xmlns:a16="http://schemas.microsoft.com/office/drawing/2014/main" id="{C48750AB-3C1A-4395-8C6F-7016741A7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434CE-2D13-4611-A134-A04DAF9AD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21D5E-A31D-410E-8605-4586EDD817C5}" type="slidenum">
              <a:rPr lang="en-US" smtClean="0"/>
              <a:t>‹#›</a:t>
            </a:fld>
            <a:endParaRPr lang="en-US"/>
          </a:p>
        </p:txBody>
      </p:sp>
    </p:spTree>
    <p:extLst>
      <p:ext uri="{BB962C8B-B14F-4D97-AF65-F5344CB8AC3E}">
        <p14:creationId xmlns:p14="http://schemas.microsoft.com/office/powerpoint/2010/main" val="253250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utoFixture" TargetMode="External"/><Relationship Id="rId2" Type="http://schemas.openxmlformats.org/officeDocument/2006/relationships/hyperlink" Target="https://github.com/AutoFixture/AutoFixture/wiki/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oq/moq4/wiki/Quickstart" TargetMode="External"/><Relationship Id="rId2" Type="http://schemas.openxmlformats.org/officeDocument/2006/relationships/hyperlink" Target="https://github.com/mo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luentassertions.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visualstudio/modeling/map-dependencies-across-your-solutions?view=vs-201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xunit/xunit" TargetMode="External"/><Relationship Id="rId7" Type="http://schemas.openxmlformats.org/officeDocument/2006/relationships/hyperlink" Target="https://github.com/AutoFixture" TargetMode="External"/><Relationship Id="rId2" Type="http://schemas.openxmlformats.org/officeDocument/2006/relationships/hyperlink" Target="https://docs.microsoft.com/en-us/dotnet/core/testing/?pivots=mstest"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testing/unit-testing-best-practices" TargetMode="External"/><Relationship Id="rId5" Type="http://schemas.openxmlformats.org/officeDocument/2006/relationships/hyperlink" Target="https://github.com/nunit/nunit" TargetMode="External"/><Relationship Id="rId4" Type="http://schemas.openxmlformats.org/officeDocument/2006/relationships/hyperlink" Target="https://github.com/Microsoft/testfx"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bliki/UnitTe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F273-54B8-42B4-AC46-B444B019DFAA}"/>
              </a:ext>
            </a:extLst>
          </p:cNvPr>
          <p:cNvSpPr>
            <a:spLocks noGrp="1"/>
          </p:cNvSpPr>
          <p:nvPr>
            <p:ph type="ctrTitle"/>
          </p:nvPr>
        </p:nvSpPr>
        <p:spPr>
          <a:xfrm>
            <a:off x="94593" y="924167"/>
            <a:ext cx="5180099" cy="2387600"/>
          </a:xfrm>
        </p:spPr>
        <p:txBody>
          <a:bodyPr>
            <a:normAutofit/>
          </a:bodyPr>
          <a:lstStyle/>
          <a:p>
            <a:r>
              <a:rPr lang="en-US" sz="3200" dirty="0"/>
              <a:t>Unit Testing Best Practices and </a:t>
            </a:r>
            <a:br>
              <a:rPr lang="en-US" sz="3200" dirty="0"/>
            </a:br>
            <a:r>
              <a:rPr lang="en-US" sz="3200" dirty="0"/>
              <a:t>Frameworks/Tools</a:t>
            </a:r>
          </a:p>
        </p:txBody>
      </p:sp>
      <p:sp>
        <p:nvSpPr>
          <p:cNvPr id="3" name="Subtitle 2">
            <a:extLst>
              <a:ext uri="{FF2B5EF4-FFF2-40B4-BE49-F238E27FC236}">
                <a16:creationId xmlns:a16="http://schemas.microsoft.com/office/drawing/2014/main" id="{AE438D19-DD6D-454F-87BB-5FCE803F45F3}"/>
              </a:ext>
            </a:extLst>
          </p:cNvPr>
          <p:cNvSpPr>
            <a:spLocks noGrp="1"/>
          </p:cNvSpPr>
          <p:nvPr>
            <p:ph type="subTitle" idx="4294967295"/>
          </p:nvPr>
        </p:nvSpPr>
        <p:spPr>
          <a:xfrm>
            <a:off x="186182" y="3429000"/>
            <a:ext cx="4034472" cy="1655762"/>
          </a:xfrm>
        </p:spPr>
        <p:txBody>
          <a:bodyPr/>
          <a:lstStyle/>
          <a:p>
            <a:pPr marL="0" indent="0">
              <a:buNone/>
            </a:pPr>
            <a:r>
              <a:rPr lang="en-US" dirty="0"/>
              <a:t>Tim Oleson</a:t>
            </a:r>
          </a:p>
        </p:txBody>
      </p:sp>
    </p:spTree>
    <p:extLst>
      <p:ext uri="{BB962C8B-B14F-4D97-AF65-F5344CB8AC3E}">
        <p14:creationId xmlns:p14="http://schemas.microsoft.com/office/powerpoint/2010/main" val="163398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99ED-7187-42E2-A84D-5F225587B8F0}"/>
              </a:ext>
            </a:extLst>
          </p:cNvPr>
          <p:cNvSpPr>
            <a:spLocks noGrp="1"/>
          </p:cNvSpPr>
          <p:nvPr>
            <p:ph type="title" idx="4294967295"/>
          </p:nvPr>
        </p:nvSpPr>
        <p:spPr>
          <a:xfrm>
            <a:off x="838200" y="365125"/>
            <a:ext cx="10515600" cy="1325563"/>
          </a:xfrm>
        </p:spPr>
        <p:txBody>
          <a:bodyPr/>
          <a:lstStyle/>
          <a:p>
            <a:r>
              <a:rPr lang="en-US" dirty="0"/>
              <a:t>Arrange =&gt; Act =&gt; Assert?</a:t>
            </a:r>
          </a:p>
        </p:txBody>
      </p:sp>
      <p:sp>
        <p:nvSpPr>
          <p:cNvPr id="3" name="Content Placeholder 2">
            <a:extLst>
              <a:ext uri="{FF2B5EF4-FFF2-40B4-BE49-F238E27FC236}">
                <a16:creationId xmlns:a16="http://schemas.microsoft.com/office/drawing/2014/main" id="{78A4A949-9E44-4914-946C-EFD60C4A06BE}"/>
              </a:ext>
            </a:extLst>
          </p:cNvPr>
          <p:cNvSpPr>
            <a:spLocks noGrp="1"/>
          </p:cNvSpPr>
          <p:nvPr>
            <p:ph idx="4294967295"/>
          </p:nvPr>
        </p:nvSpPr>
        <p:spPr>
          <a:xfrm>
            <a:off x="838200" y="1825625"/>
            <a:ext cx="10515600" cy="4351338"/>
          </a:xfrm>
        </p:spPr>
        <p:txBody>
          <a:bodyPr/>
          <a:lstStyle/>
          <a:p>
            <a:r>
              <a:rPr lang="en-US" b="1" dirty="0"/>
              <a:t>Arrange</a:t>
            </a:r>
            <a:r>
              <a:rPr lang="en-US" dirty="0"/>
              <a:t> </a:t>
            </a:r>
            <a:br>
              <a:rPr lang="en-US" dirty="0"/>
            </a:br>
            <a:r>
              <a:rPr lang="en-US" dirty="0"/>
              <a:t>- Much of the challenge and where you will spend much of your work and headaches</a:t>
            </a:r>
          </a:p>
          <a:p>
            <a:r>
              <a:rPr lang="en-US" b="1" dirty="0"/>
              <a:t>Act</a:t>
            </a:r>
            <a:r>
              <a:rPr lang="en-US" dirty="0"/>
              <a:t> </a:t>
            </a:r>
            <a:br>
              <a:rPr lang="en-US" dirty="0"/>
            </a:br>
            <a:r>
              <a:rPr lang="en-US" dirty="0"/>
              <a:t>- Much easier where all the magic happens or Actions </a:t>
            </a:r>
          </a:p>
          <a:p>
            <a:r>
              <a:rPr lang="en-US" b="1" dirty="0"/>
              <a:t>Assert</a:t>
            </a:r>
            <a:r>
              <a:rPr lang="en-US" dirty="0"/>
              <a:t> </a:t>
            </a:r>
            <a:br>
              <a:rPr lang="en-US" dirty="0"/>
            </a:br>
            <a:r>
              <a:rPr lang="en-US" dirty="0"/>
              <a:t>- Should be one per test</a:t>
            </a:r>
          </a:p>
          <a:p>
            <a:endParaRPr lang="en-US" dirty="0"/>
          </a:p>
        </p:txBody>
      </p:sp>
    </p:spTree>
    <p:extLst>
      <p:ext uri="{BB962C8B-B14F-4D97-AF65-F5344CB8AC3E}">
        <p14:creationId xmlns:p14="http://schemas.microsoft.com/office/powerpoint/2010/main" val="359445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0423-64BB-41F0-852C-D6E14DD4BFD0}"/>
              </a:ext>
            </a:extLst>
          </p:cNvPr>
          <p:cNvSpPr>
            <a:spLocks noGrp="1"/>
          </p:cNvSpPr>
          <p:nvPr>
            <p:ph type="title" idx="4294967295"/>
          </p:nvPr>
        </p:nvSpPr>
        <p:spPr>
          <a:xfrm>
            <a:off x="838200" y="365125"/>
            <a:ext cx="10515600" cy="1325563"/>
          </a:xfrm>
        </p:spPr>
        <p:txBody>
          <a:bodyPr/>
          <a:lstStyle/>
          <a:p>
            <a:r>
              <a:rPr lang="en-US" dirty="0"/>
              <a:t>Naming Conventions</a:t>
            </a:r>
          </a:p>
        </p:txBody>
      </p:sp>
      <p:sp>
        <p:nvSpPr>
          <p:cNvPr id="3" name="Content Placeholder 2">
            <a:extLst>
              <a:ext uri="{FF2B5EF4-FFF2-40B4-BE49-F238E27FC236}">
                <a16:creationId xmlns:a16="http://schemas.microsoft.com/office/drawing/2014/main" id="{98793464-34B1-4F79-A011-743C18810031}"/>
              </a:ext>
            </a:extLst>
          </p:cNvPr>
          <p:cNvSpPr>
            <a:spLocks noGrp="1"/>
          </p:cNvSpPr>
          <p:nvPr>
            <p:ph idx="4294967295"/>
          </p:nvPr>
        </p:nvSpPr>
        <p:spPr>
          <a:xfrm>
            <a:off x="838200" y="1825625"/>
            <a:ext cx="10515600" cy="4351338"/>
          </a:xfrm>
        </p:spPr>
        <p:txBody>
          <a:bodyPr/>
          <a:lstStyle/>
          <a:p>
            <a:r>
              <a:rPr lang="en-US" dirty="0"/>
              <a:t>Naming Conventions Picking naming convention Example </a:t>
            </a:r>
            <a:r>
              <a:rPr lang="en-US" dirty="0" err="1"/>
              <a:t>Method_Parameter_Result</a:t>
            </a:r>
            <a:endParaRPr lang="en-US" dirty="0"/>
          </a:p>
          <a:p>
            <a:r>
              <a:rPr lang="en-US" dirty="0"/>
              <a:t>There can only be one team must decide a naming convention and stick with it</a:t>
            </a:r>
          </a:p>
          <a:p>
            <a:r>
              <a:rPr lang="en-US" dirty="0"/>
              <a:t>The name of the method being tested.</a:t>
            </a:r>
          </a:p>
          <a:p>
            <a:r>
              <a:rPr lang="en-US" dirty="0"/>
              <a:t>The scenario under which it's being tested.</a:t>
            </a:r>
          </a:p>
          <a:p>
            <a:r>
              <a:rPr lang="en-US" dirty="0"/>
              <a:t>The expected behavior when the scenario is invoked.</a:t>
            </a:r>
          </a:p>
          <a:p>
            <a:endParaRPr lang="en-US" dirty="0"/>
          </a:p>
        </p:txBody>
      </p:sp>
    </p:spTree>
    <p:extLst>
      <p:ext uri="{BB962C8B-B14F-4D97-AF65-F5344CB8AC3E}">
        <p14:creationId xmlns:p14="http://schemas.microsoft.com/office/powerpoint/2010/main" val="283700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94C0-C8C0-4DE0-85EF-B09301505741}"/>
              </a:ext>
            </a:extLst>
          </p:cNvPr>
          <p:cNvSpPr>
            <a:spLocks noGrp="1"/>
          </p:cNvSpPr>
          <p:nvPr>
            <p:ph type="title" idx="4294967295"/>
          </p:nvPr>
        </p:nvSpPr>
        <p:spPr>
          <a:xfrm>
            <a:off x="838200" y="365125"/>
            <a:ext cx="10515600" cy="1325563"/>
          </a:xfrm>
        </p:spPr>
        <p:txBody>
          <a:bodyPr/>
          <a:lstStyle/>
          <a:p>
            <a:r>
              <a:rPr lang="en-US" dirty="0"/>
              <a:t>SOLID</a:t>
            </a:r>
          </a:p>
        </p:txBody>
      </p:sp>
      <p:sp>
        <p:nvSpPr>
          <p:cNvPr id="3" name="Content Placeholder 2">
            <a:extLst>
              <a:ext uri="{FF2B5EF4-FFF2-40B4-BE49-F238E27FC236}">
                <a16:creationId xmlns:a16="http://schemas.microsoft.com/office/drawing/2014/main" id="{9732CD9E-C57F-495D-9F8A-7CFAE122F797}"/>
              </a:ext>
            </a:extLst>
          </p:cNvPr>
          <p:cNvSpPr>
            <a:spLocks noGrp="1"/>
          </p:cNvSpPr>
          <p:nvPr>
            <p:ph idx="4294967295"/>
          </p:nvPr>
        </p:nvSpPr>
        <p:spPr>
          <a:xfrm>
            <a:off x="838200" y="1825625"/>
            <a:ext cx="10515600" cy="4351338"/>
          </a:xfrm>
        </p:spPr>
        <p:txBody>
          <a:bodyPr/>
          <a:lstStyle/>
          <a:p>
            <a:r>
              <a:rPr lang="en-US" b="1" dirty="0"/>
              <a:t>Single Responsibility </a:t>
            </a:r>
            <a:r>
              <a:rPr lang="en-US" dirty="0"/>
              <a:t>(One reason to change do one thing well)</a:t>
            </a:r>
          </a:p>
          <a:p>
            <a:r>
              <a:rPr lang="en-US" b="1" dirty="0"/>
              <a:t>Open Closed </a:t>
            </a:r>
            <a:r>
              <a:rPr lang="en-US" dirty="0"/>
              <a:t>(Open to extension closed to change)</a:t>
            </a:r>
          </a:p>
          <a:p>
            <a:r>
              <a:rPr lang="en-US" dirty="0" err="1"/>
              <a:t>Liskov</a:t>
            </a:r>
            <a:r>
              <a:rPr lang="en-US" dirty="0"/>
              <a:t> Substitution (derived implementation from abstractions should be replaceable)</a:t>
            </a:r>
          </a:p>
          <a:p>
            <a:r>
              <a:rPr lang="en-US" b="1" dirty="0"/>
              <a:t>Interface Segregation </a:t>
            </a:r>
            <a:r>
              <a:rPr lang="en-US" dirty="0"/>
              <a:t>(break up large interfaces in smaller logic organized </a:t>
            </a:r>
            <a:r>
              <a:rPr lang="en-US" dirty="0" err="1"/>
              <a:t>intefaces</a:t>
            </a:r>
            <a:r>
              <a:rPr lang="en-US" dirty="0"/>
              <a:t>)</a:t>
            </a:r>
          </a:p>
          <a:p>
            <a:r>
              <a:rPr lang="en-US" b="1" dirty="0"/>
              <a:t>Dependency Inversion Principle  </a:t>
            </a:r>
            <a:r>
              <a:rPr lang="en-US" dirty="0"/>
              <a:t>(abstraction should not depend details but details should depend on abstractions)</a:t>
            </a:r>
          </a:p>
          <a:p>
            <a:endParaRPr lang="en-US" dirty="0"/>
          </a:p>
        </p:txBody>
      </p:sp>
    </p:spTree>
    <p:extLst>
      <p:ext uri="{BB962C8B-B14F-4D97-AF65-F5344CB8AC3E}">
        <p14:creationId xmlns:p14="http://schemas.microsoft.com/office/powerpoint/2010/main" val="253005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EC39-BCA5-4C9F-A232-865BBA8F2DAD}"/>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17D1D928-DF72-48E2-88EB-0592565D8753}"/>
              </a:ext>
            </a:extLst>
          </p:cNvPr>
          <p:cNvSpPr>
            <a:spLocks noGrp="1"/>
          </p:cNvSpPr>
          <p:nvPr>
            <p:ph idx="4294967295"/>
          </p:nvPr>
        </p:nvSpPr>
        <p:spPr>
          <a:xfrm>
            <a:off x="838200" y="1825625"/>
            <a:ext cx="10515600" cy="4351338"/>
          </a:xfrm>
        </p:spPr>
        <p:txBody>
          <a:bodyPr/>
          <a:lstStyle/>
          <a:p>
            <a:r>
              <a:rPr lang="en-US" dirty="0"/>
              <a:t>Use Dependency Injection </a:t>
            </a:r>
          </a:p>
          <a:p>
            <a:r>
              <a:rPr lang="en-US" dirty="0"/>
              <a:t>New is your enemy </a:t>
            </a:r>
          </a:p>
          <a:p>
            <a:r>
              <a:rPr lang="en-US" dirty="0" err="1"/>
              <a:t>AutoFac</a:t>
            </a:r>
            <a:r>
              <a:rPr lang="en-US" dirty="0"/>
              <a:t> , </a:t>
            </a:r>
            <a:r>
              <a:rPr lang="en-US" dirty="0" err="1"/>
              <a:t>.Net</a:t>
            </a:r>
            <a:r>
              <a:rPr lang="en-US" dirty="0"/>
              <a:t> core built in Dependency Injection </a:t>
            </a:r>
          </a:p>
          <a:p>
            <a:endParaRPr lang="en-US" dirty="0"/>
          </a:p>
        </p:txBody>
      </p:sp>
    </p:spTree>
    <p:extLst>
      <p:ext uri="{BB962C8B-B14F-4D97-AF65-F5344CB8AC3E}">
        <p14:creationId xmlns:p14="http://schemas.microsoft.com/office/powerpoint/2010/main" val="380451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194B-0570-4B5F-B175-27D2D800B449}"/>
              </a:ext>
            </a:extLst>
          </p:cNvPr>
          <p:cNvSpPr>
            <a:spLocks noGrp="1"/>
          </p:cNvSpPr>
          <p:nvPr>
            <p:ph type="title" idx="4294967295"/>
          </p:nvPr>
        </p:nvSpPr>
        <p:spPr>
          <a:xfrm>
            <a:off x="838200" y="365125"/>
            <a:ext cx="10515600" cy="1325563"/>
          </a:xfrm>
        </p:spPr>
        <p:txBody>
          <a:bodyPr/>
          <a:lstStyle/>
          <a:p>
            <a:r>
              <a:rPr lang="en-US" dirty="0"/>
              <a:t>Best Practices</a:t>
            </a:r>
          </a:p>
        </p:txBody>
      </p:sp>
      <p:sp>
        <p:nvSpPr>
          <p:cNvPr id="3" name="Content Placeholder 2">
            <a:extLst>
              <a:ext uri="{FF2B5EF4-FFF2-40B4-BE49-F238E27FC236}">
                <a16:creationId xmlns:a16="http://schemas.microsoft.com/office/drawing/2014/main" id="{FFA4B00D-1EC9-4778-B971-A395EC42F4D7}"/>
              </a:ext>
            </a:extLst>
          </p:cNvPr>
          <p:cNvSpPr>
            <a:spLocks noGrp="1"/>
          </p:cNvSpPr>
          <p:nvPr>
            <p:ph idx="4294967295"/>
          </p:nvPr>
        </p:nvSpPr>
        <p:spPr>
          <a:xfrm>
            <a:off x="838200" y="1825625"/>
            <a:ext cx="10515600" cy="4351338"/>
          </a:xfrm>
        </p:spPr>
        <p:txBody>
          <a:bodyPr>
            <a:normAutofit lnSpcReduction="10000"/>
          </a:bodyPr>
          <a:lstStyle/>
          <a:p>
            <a:pPr marL="0" indent="0">
              <a:buNone/>
            </a:pPr>
            <a:r>
              <a:rPr lang="en-US" sz="3500" dirty="0"/>
              <a:t>Write minimally passing tests</a:t>
            </a:r>
          </a:p>
          <a:p>
            <a:r>
              <a:rPr lang="en-US" dirty="0"/>
              <a:t>The input to be used in a unit test should be the simplest possible in order to verify the behavior that you are currently testing.</a:t>
            </a:r>
          </a:p>
          <a:p>
            <a:r>
              <a:rPr lang="en-US" dirty="0"/>
              <a:t>Why?</a:t>
            </a:r>
          </a:p>
          <a:p>
            <a:pPr lvl="1"/>
            <a:r>
              <a:rPr lang="en-US" dirty="0"/>
              <a:t>Tests become more resilient to future changes in the codebase.</a:t>
            </a:r>
          </a:p>
          <a:p>
            <a:pPr lvl="1"/>
            <a:r>
              <a:rPr lang="en-US" dirty="0"/>
              <a:t>Closer to testing behavior over implementation.</a:t>
            </a:r>
          </a:p>
          <a:p>
            <a:pPr lvl="1"/>
            <a:r>
              <a:rPr lang="en-US" dirty="0"/>
              <a:t>Tests that include more information than required to pass the test have a higher chance of introducing errors into the test and can make the intent of the test less clear. When writing tests, you want to focus on the behavior. Setting extra properties on models or using non-zero values when not required, only detracts from what you are trying to prove.</a:t>
            </a:r>
          </a:p>
          <a:p>
            <a:pPr lvl="1"/>
            <a:endParaRPr lang="en-US" dirty="0"/>
          </a:p>
        </p:txBody>
      </p:sp>
    </p:spTree>
    <p:extLst>
      <p:ext uri="{BB962C8B-B14F-4D97-AF65-F5344CB8AC3E}">
        <p14:creationId xmlns:p14="http://schemas.microsoft.com/office/powerpoint/2010/main" val="419522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07D-0591-4538-BB49-A5C9780B7CC2}"/>
              </a:ext>
            </a:extLst>
          </p:cNvPr>
          <p:cNvSpPr>
            <a:spLocks noGrp="1"/>
          </p:cNvSpPr>
          <p:nvPr>
            <p:ph type="title" idx="4294967295"/>
          </p:nvPr>
        </p:nvSpPr>
        <p:spPr>
          <a:xfrm>
            <a:off x="838200" y="365125"/>
            <a:ext cx="10515600" cy="1325563"/>
          </a:xfrm>
        </p:spPr>
        <p:txBody>
          <a:bodyPr/>
          <a:lstStyle/>
          <a:p>
            <a:r>
              <a:rPr lang="en-US" dirty="0"/>
              <a:t>Best Practices</a:t>
            </a:r>
          </a:p>
        </p:txBody>
      </p:sp>
      <p:sp>
        <p:nvSpPr>
          <p:cNvPr id="3" name="Content Placeholder 2">
            <a:extLst>
              <a:ext uri="{FF2B5EF4-FFF2-40B4-BE49-F238E27FC236}">
                <a16:creationId xmlns:a16="http://schemas.microsoft.com/office/drawing/2014/main" id="{7CF8F4A7-1FBF-4987-B92D-E015FD836868}"/>
              </a:ext>
            </a:extLst>
          </p:cNvPr>
          <p:cNvSpPr>
            <a:spLocks noGrp="1"/>
          </p:cNvSpPr>
          <p:nvPr>
            <p:ph idx="4294967295"/>
          </p:nvPr>
        </p:nvSpPr>
        <p:spPr>
          <a:xfrm>
            <a:off x="838200" y="1825625"/>
            <a:ext cx="10515600" cy="4351338"/>
          </a:xfrm>
        </p:spPr>
        <p:txBody>
          <a:bodyPr>
            <a:normAutofit lnSpcReduction="10000"/>
          </a:bodyPr>
          <a:lstStyle/>
          <a:p>
            <a:pPr marL="0" indent="0">
              <a:buNone/>
            </a:pPr>
            <a:r>
              <a:rPr lang="en-US" dirty="0"/>
              <a:t>Avoid logic in tests</a:t>
            </a:r>
          </a:p>
          <a:p>
            <a:r>
              <a:rPr lang="en-US" dirty="0"/>
              <a:t>When writing your unit tests avoid manual string concatenation and logical conditions such as if, while, for, switch, etc.</a:t>
            </a:r>
          </a:p>
          <a:p>
            <a:r>
              <a:rPr lang="en-US" dirty="0"/>
              <a:t>Why?</a:t>
            </a:r>
          </a:p>
          <a:p>
            <a:pPr lvl="1"/>
            <a:r>
              <a:rPr lang="en-US" dirty="0"/>
              <a:t>Less chance to introduce a bug inside of your tests.</a:t>
            </a:r>
          </a:p>
          <a:p>
            <a:pPr lvl="1"/>
            <a:r>
              <a:rPr lang="en-US" dirty="0"/>
              <a:t>Focus on the end result, rather than implementation details.</a:t>
            </a:r>
          </a:p>
          <a:p>
            <a:pPr lvl="1"/>
            <a:r>
              <a:rPr lang="en-US" dirty="0"/>
              <a:t>When you introduce logic into your test suite, the chance of introducing a bug into it increases dramatically. The last place that you want to find a bug is within your test suite. You should have a high level of confidence that your tests work, otherwise, you will not trust them. Tests that you do not trust, do not provide any value. When a test fails, you want to have a sense that something is actually wrong with your code and that it cannot be ignored.</a:t>
            </a:r>
          </a:p>
        </p:txBody>
      </p:sp>
    </p:spTree>
    <p:extLst>
      <p:ext uri="{BB962C8B-B14F-4D97-AF65-F5344CB8AC3E}">
        <p14:creationId xmlns:p14="http://schemas.microsoft.com/office/powerpoint/2010/main" val="208795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DFC9-8607-4FBD-993D-81A6406E7057}"/>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78FB24E8-C52C-4BF2-9771-F7153B80381D}"/>
              </a:ext>
            </a:extLst>
          </p:cNvPr>
          <p:cNvSpPr>
            <a:spLocks noGrp="1"/>
          </p:cNvSpPr>
          <p:nvPr>
            <p:ph idx="4294967295"/>
          </p:nvPr>
        </p:nvSpPr>
        <p:spPr>
          <a:xfrm>
            <a:off x="838200" y="1825625"/>
            <a:ext cx="10515600" cy="4351338"/>
          </a:xfrm>
        </p:spPr>
        <p:txBody>
          <a:bodyPr/>
          <a:lstStyle/>
          <a:p>
            <a:r>
              <a:rPr lang="en-US" dirty="0"/>
              <a:t>Rely on Abstraction Look for opportunities to implement or wrap implementations Adapter Class that implement interfaces</a:t>
            </a:r>
          </a:p>
          <a:p>
            <a:r>
              <a:rPr lang="en-US" dirty="0"/>
              <a:t>Abstractions make Mocking of dependencies much easier</a:t>
            </a:r>
          </a:p>
          <a:p>
            <a:r>
              <a:rPr lang="en-US" dirty="0"/>
              <a:t>Code base is less coupled and cleaner </a:t>
            </a:r>
          </a:p>
          <a:p>
            <a:r>
              <a:rPr lang="en-US" dirty="0"/>
              <a:t>Code </a:t>
            </a:r>
            <a:r>
              <a:rPr lang="en-US" dirty="0" err="1"/>
              <a:t>achives</a:t>
            </a:r>
            <a:r>
              <a:rPr lang="en-US" dirty="0"/>
              <a:t> High level of Cohesion </a:t>
            </a:r>
          </a:p>
        </p:txBody>
      </p:sp>
    </p:spTree>
    <p:extLst>
      <p:ext uri="{BB962C8B-B14F-4D97-AF65-F5344CB8AC3E}">
        <p14:creationId xmlns:p14="http://schemas.microsoft.com/office/powerpoint/2010/main" val="323713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9E16-E5EC-4776-AF6C-934046860E4F}"/>
              </a:ext>
            </a:extLst>
          </p:cNvPr>
          <p:cNvSpPr>
            <a:spLocks noGrp="1"/>
          </p:cNvSpPr>
          <p:nvPr>
            <p:ph type="title" idx="4294967295"/>
          </p:nvPr>
        </p:nvSpPr>
        <p:spPr>
          <a:xfrm>
            <a:off x="838200" y="365125"/>
            <a:ext cx="10515600" cy="1325563"/>
          </a:xfrm>
        </p:spPr>
        <p:txBody>
          <a:bodyPr/>
          <a:lstStyle/>
          <a:p>
            <a:r>
              <a:rPr lang="en-US" dirty="0"/>
              <a:t>Best Practice </a:t>
            </a:r>
          </a:p>
        </p:txBody>
      </p:sp>
      <p:sp>
        <p:nvSpPr>
          <p:cNvPr id="3" name="Content Placeholder 2">
            <a:extLst>
              <a:ext uri="{FF2B5EF4-FFF2-40B4-BE49-F238E27FC236}">
                <a16:creationId xmlns:a16="http://schemas.microsoft.com/office/drawing/2014/main" id="{828729A4-C3AA-4829-A502-37914CBDDFE6}"/>
              </a:ext>
            </a:extLst>
          </p:cNvPr>
          <p:cNvSpPr>
            <a:spLocks noGrp="1"/>
          </p:cNvSpPr>
          <p:nvPr>
            <p:ph idx="4294967295"/>
          </p:nvPr>
        </p:nvSpPr>
        <p:spPr>
          <a:xfrm>
            <a:off x="838200" y="1690688"/>
            <a:ext cx="10515600" cy="4351338"/>
          </a:xfrm>
        </p:spPr>
        <p:txBody>
          <a:bodyPr/>
          <a:lstStyle/>
          <a:p>
            <a:r>
              <a:rPr lang="en-US" dirty="0"/>
              <a:t>Avoid Static Classes</a:t>
            </a:r>
          </a:p>
          <a:p>
            <a:r>
              <a:rPr lang="en-US" dirty="0"/>
              <a:t>Harder to Mocked </a:t>
            </a:r>
          </a:p>
          <a:p>
            <a:r>
              <a:rPr lang="en-US" sz="2800" dirty="0">
                <a:effectLst/>
                <a:latin typeface="Calibri" panose="020F0502020204030204" pitchFamily="34" charset="0"/>
              </a:rPr>
              <a:t>Wrap with Abstraction for Mocking </a:t>
            </a:r>
          </a:p>
          <a:p>
            <a:endParaRPr lang="en-US" dirty="0"/>
          </a:p>
          <a:p>
            <a:pPr marL="0" marR="0" indent="0">
              <a:spcBef>
                <a:spcPts val="0"/>
              </a:spcBef>
              <a:spcAft>
                <a:spcPts val="0"/>
              </a:spcAft>
              <a:buNone/>
            </a:pPr>
            <a:r>
              <a:rPr lang="en-US" sz="1800" dirty="0">
                <a:solidFill>
                  <a:srgbClr val="FF0000"/>
                </a:solidFill>
                <a:effectLst/>
                <a:latin typeface="Calibri" panose="020F0502020204030204" pitchFamily="34" charset="0"/>
              </a:rPr>
              <a:t>Public static class Cache { … &lt;cache code&gt;}</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a:p>
            <a:endParaRPr lang="en-US" dirty="0"/>
          </a:p>
        </p:txBody>
      </p:sp>
      <p:sp>
        <p:nvSpPr>
          <p:cNvPr id="4" name="TextBox 3">
            <a:extLst>
              <a:ext uri="{FF2B5EF4-FFF2-40B4-BE49-F238E27FC236}">
                <a16:creationId xmlns:a16="http://schemas.microsoft.com/office/drawing/2014/main" id="{9BD59CE6-01C5-425C-99DE-6676C0F4591E}"/>
              </a:ext>
            </a:extLst>
          </p:cNvPr>
          <p:cNvSpPr txBox="1"/>
          <p:nvPr/>
        </p:nvSpPr>
        <p:spPr>
          <a:xfrm>
            <a:off x="5257800" y="3554361"/>
            <a:ext cx="9468464" cy="4524315"/>
          </a:xfrm>
          <a:prstGeom prst="rect">
            <a:avLst/>
          </a:prstGeom>
          <a:noFill/>
        </p:spPr>
        <p:txBody>
          <a:bodyPr wrap="square" rtlCol="0">
            <a:spAutoFit/>
          </a:bodyPr>
          <a:lstStyle/>
          <a:p>
            <a:r>
              <a:rPr lang="en-US" sz="1800" dirty="0">
                <a:effectLst/>
                <a:latin typeface="Calibri" panose="020F0502020204030204" pitchFamily="34" charset="0"/>
              </a:rPr>
              <a:t>Public class </a:t>
            </a:r>
            <a:r>
              <a:rPr lang="en-US" sz="1800" dirty="0" err="1">
                <a:effectLst/>
                <a:latin typeface="Calibri" panose="020F0502020204030204" pitchFamily="34" charset="0"/>
              </a:rPr>
              <a:t>CacheAdapter</a:t>
            </a:r>
            <a:r>
              <a:rPr lang="en-US" sz="1800" dirty="0">
                <a:effectLst/>
                <a:latin typeface="Calibri" panose="020F0502020204030204" pitchFamily="34" charset="0"/>
              </a:rPr>
              <a:t> : </a:t>
            </a:r>
            <a:r>
              <a:rPr lang="en-US" sz="1800" dirty="0" err="1">
                <a:effectLst/>
                <a:latin typeface="Calibri" panose="020F0502020204030204" pitchFamily="34" charset="0"/>
              </a:rPr>
              <a:t>Icache</a:t>
            </a:r>
            <a:r>
              <a:rPr lang="en-US" sz="1800" dirty="0">
                <a:effectLst/>
                <a:latin typeface="Calibri" panose="020F0502020204030204" pitchFamily="34" charset="0"/>
              </a:rPr>
              <a:t> </a:t>
            </a:r>
            <a:r>
              <a:rPr lang="en-US" dirty="0">
                <a:latin typeface="Calibri" panose="020F0502020204030204" pitchFamily="34" charset="0"/>
              </a:rPr>
              <a:t>{</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Public T Get&lt;T&gt;(string key) {</a:t>
            </a:r>
            <a:br>
              <a:rPr lang="en-US" sz="1800" dirty="0">
                <a:effectLst/>
                <a:latin typeface="Calibri" panose="020F0502020204030204" pitchFamily="34" charset="0"/>
              </a:rPr>
            </a:br>
            <a:r>
              <a:rPr lang="en-US" sz="1800" dirty="0">
                <a:effectLst/>
                <a:latin typeface="Calibri" panose="020F0502020204030204" pitchFamily="34" charset="0"/>
              </a:rPr>
              <a:t>      	   return </a:t>
            </a:r>
            <a:r>
              <a:rPr lang="en-US" sz="1800" dirty="0" err="1">
                <a:solidFill>
                  <a:srgbClr val="FF0000"/>
                </a:solidFill>
                <a:effectLst/>
                <a:latin typeface="Calibri" panose="020F0502020204030204" pitchFamily="34" charset="0"/>
              </a:rPr>
              <a:t>Cache</a:t>
            </a:r>
            <a:r>
              <a:rPr lang="en-US" sz="1800" dirty="0" err="1">
                <a:effectLst/>
                <a:latin typeface="Calibri" panose="020F0502020204030204" pitchFamily="34" charset="0"/>
              </a:rPr>
              <a:t>.Get</a:t>
            </a:r>
            <a:r>
              <a:rPr lang="en-US" sz="1800" dirty="0">
                <a:effectLst/>
                <a:latin typeface="Calibri" panose="020F0502020204030204" pitchFamily="34" charset="0"/>
              </a:rPr>
              <a:t>&lt;T&gt;(key);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Public void Set&lt;T&gt;(T input, </a:t>
            </a:r>
          </a:p>
          <a:p>
            <a:pPr marL="0" marR="0">
              <a:spcBef>
                <a:spcPts val="0"/>
              </a:spcBef>
              <a:spcAft>
                <a:spcPts val="0"/>
              </a:spcAft>
            </a:pPr>
            <a:r>
              <a:rPr lang="en-US" dirty="0">
                <a:latin typeface="Calibri" panose="020F0502020204030204" pitchFamily="34" charset="0"/>
              </a:rPr>
              <a:t>		                s</a:t>
            </a:r>
            <a:r>
              <a:rPr lang="en-US" sz="1800" dirty="0">
                <a:effectLst/>
                <a:latin typeface="Calibri" panose="020F0502020204030204" pitchFamily="34" charset="0"/>
              </a:rPr>
              <a:t>tring key, </a:t>
            </a:r>
          </a:p>
          <a:p>
            <a:pPr marL="0" marR="0">
              <a:spcBef>
                <a:spcPts val="0"/>
              </a:spcBef>
              <a:spcAft>
                <a:spcPts val="0"/>
              </a:spcAft>
            </a:pPr>
            <a:r>
              <a:rPr lang="en-US" dirty="0">
                <a:latin typeface="Calibri" panose="020F0502020204030204" pitchFamily="34" charset="0"/>
              </a:rPr>
              <a:t>		                in</a:t>
            </a:r>
            <a:r>
              <a:rPr lang="en-US" sz="1800" dirty="0">
                <a:effectLst/>
                <a:latin typeface="Calibri" panose="020F0502020204030204" pitchFamily="34" charset="0"/>
              </a:rPr>
              <a:t>t </a:t>
            </a:r>
            <a:r>
              <a:rPr lang="en-US" sz="1800" dirty="0" err="1">
                <a:effectLst/>
                <a:latin typeface="Calibri" panose="020F0502020204030204" pitchFamily="34" charset="0"/>
              </a:rPr>
              <a:t>expirationTimeInMinutes</a:t>
            </a:r>
            <a:r>
              <a:rPr lang="en-US" sz="1800" dirty="0">
                <a:effectLst/>
                <a:latin typeface="Calibri" panose="020F0502020204030204" pitchFamily="34" charset="0"/>
              </a:rPr>
              <a:t>){</a:t>
            </a:r>
          </a:p>
          <a:p>
            <a:pPr marL="342900" marR="0">
              <a:spcBef>
                <a:spcPts val="0"/>
              </a:spcBef>
              <a:spcAft>
                <a:spcPts val="0"/>
              </a:spcAft>
            </a:pPr>
            <a:r>
              <a:rPr lang="en-US" sz="1800" dirty="0">
                <a:effectLst/>
                <a:latin typeface="Calibri" panose="020F0502020204030204" pitchFamily="34" charset="0"/>
              </a:rPr>
              <a:t>	   </a:t>
            </a:r>
            <a:r>
              <a:rPr lang="en-US" sz="1800" dirty="0" err="1">
                <a:solidFill>
                  <a:srgbClr val="FF0000"/>
                </a:solidFill>
                <a:effectLst/>
                <a:latin typeface="Calibri" panose="020F0502020204030204" pitchFamily="34" charset="0"/>
              </a:rPr>
              <a:t>Cache</a:t>
            </a:r>
            <a:r>
              <a:rPr lang="en-US" sz="1800" dirty="0" err="1">
                <a:effectLst/>
                <a:latin typeface="Calibri" panose="020F0502020204030204" pitchFamily="34" charset="0"/>
              </a:rPr>
              <a:t>.Set</a:t>
            </a:r>
            <a:r>
              <a:rPr lang="en-US" sz="1800" dirty="0">
                <a:effectLst/>
                <a:latin typeface="Calibri" panose="020F0502020204030204" pitchFamily="34" charset="0"/>
              </a:rPr>
              <a:t>(input, key, </a:t>
            </a:r>
            <a:r>
              <a:rPr lang="en-US" sz="1800" dirty="0" err="1">
                <a:effectLst/>
                <a:latin typeface="Calibri" panose="020F0502020204030204" pitchFamily="34" charset="0"/>
              </a:rPr>
              <a:t>expirationTimeInMinutes</a:t>
            </a:r>
            <a:r>
              <a:rPr lang="en-US" sz="1800" dirty="0">
                <a:effectLst/>
                <a:latin typeface="Calibri" panose="020F0502020204030204" pitchFamily="34" charset="0"/>
              </a:rPr>
              <a:t>);</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 </a:t>
            </a:r>
          </a:p>
          <a:p>
            <a:endParaRPr lang="en-US" sz="1800" dirty="0">
              <a:effectLst/>
              <a:latin typeface="Calibri" panose="020F0502020204030204" pitchFamily="34" charset="0"/>
            </a:endParaRPr>
          </a:p>
          <a:p>
            <a:endParaRPr lang="en-US" dirty="0">
              <a:latin typeface="Calibri" panose="020F0502020204030204" pitchFamily="34" charset="0"/>
            </a:endParaRPr>
          </a:p>
          <a:p>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27920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A0D0-D89A-4FD7-A7BD-803AD7B53D00}"/>
              </a:ext>
            </a:extLst>
          </p:cNvPr>
          <p:cNvSpPr>
            <a:spLocks noGrp="1"/>
          </p:cNvSpPr>
          <p:nvPr>
            <p:ph type="title" idx="4294967295"/>
          </p:nvPr>
        </p:nvSpPr>
        <p:spPr>
          <a:xfrm>
            <a:off x="838200" y="365125"/>
            <a:ext cx="10515600" cy="1325563"/>
          </a:xfrm>
        </p:spPr>
        <p:txBody>
          <a:bodyPr/>
          <a:lstStyle/>
          <a:p>
            <a:r>
              <a:rPr lang="en-US" dirty="0"/>
              <a:t>Best Practice</a:t>
            </a:r>
          </a:p>
        </p:txBody>
      </p:sp>
      <p:sp>
        <p:nvSpPr>
          <p:cNvPr id="3" name="Content Placeholder 2">
            <a:extLst>
              <a:ext uri="{FF2B5EF4-FFF2-40B4-BE49-F238E27FC236}">
                <a16:creationId xmlns:a16="http://schemas.microsoft.com/office/drawing/2014/main" id="{96EB117A-80C5-4BDE-A120-1A8C20B6C1AF}"/>
              </a:ext>
            </a:extLst>
          </p:cNvPr>
          <p:cNvSpPr>
            <a:spLocks noGrp="1"/>
          </p:cNvSpPr>
          <p:nvPr>
            <p:ph idx="4294967295"/>
          </p:nvPr>
        </p:nvSpPr>
        <p:spPr>
          <a:xfrm>
            <a:off x="838200" y="1825625"/>
            <a:ext cx="10515600" cy="4351338"/>
          </a:xfrm>
        </p:spPr>
        <p:txBody>
          <a:bodyPr/>
          <a:lstStyle/>
          <a:p>
            <a:r>
              <a:rPr lang="en-US" dirty="0"/>
              <a:t>The smaller your classes and Methods easier your life becomes</a:t>
            </a:r>
          </a:p>
          <a:p>
            <a:r>
              <a:rPr lang="en-US" dirty="0"/>
              <a:t>"The first of function is that they should be small. The second rule of function is that they should be smaller than that. Functions should not be 100 lines long. Functions should hardly ever be 20 lines long" Robert Martin , Clean Code</a:t>
            </a:r>
          </a:p>
          <a:p>
            <a:endParaRPr lang="en-US" dirty="0"/>
          </a:p>
          <a:p>
            <a:r>
              <a:rPr lang="en-US" dirty="0"/>
              <a:t>Single Responsibility Principle </a:t>
            </a:r>
          </a:p>
          <a:p>
            <a:endParaRPr lang="en-US" dirty="0"/>
          </a:p>
        </p:txBody>
      </p:sp>
    </p:spTree>
    <p:extLst>
      <p:ext uri="{BB962C8B-B14F-4D97-AF65-F5344CB8AC3E}">
        <p14:creationId xmlns:p14="http://schemas.microsoft.com/office/powerpoint/2010/main" val="308572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4B7C-F7A6-4D0B-893B-80AAE752B408}"/>
              </a:ext>
            </a:extLst>
          </p:cNvPr>
          <p:cNvSpPr>
            <a:spLocks noGrp="1"/>
          </p:cNvSpPr>
          <p:nvPr>
            <p:ph type="title" idx="4294967295"/>
          </p:nvPr>
        </p:nvSpPr>
        <p:spPr>
          <a:xfrm>
            <a:off x="838200" y="365125"/>
            <a:ext cx="10515600" cy="1325563"/>
          </a:xfrm>
        </p:spPr>
        <p:txBody>
          <a:bodyPr/>
          <a:lstStyle/>
          <a:p>
            <a:r>
              <a:rPr lang="en-US" dirty="0"/>
              <a:t>Best practice</a:t>
            </a:r>
            <a:br>
              <a:rPr lang="en-US" dirty="0"/>
            </a:br>
            <a:endParaRPr lang="en-US" dirty="0"/>
          </a:p>
        </p:txBody>
      </p:sp>
      <p:sp>
        <p:nvSpPr>
          <p:cNvPr id="3" name="Content Placeholder 2">
            <a:extLst>
              <a:ext uri="{FF2B5EF4-FFF2-40B4-BE49-F238E27FC236}">
                <a16:creationId xmlns:a16="http://schemas.microsoft.com/office/drawing/2014/main" id="{95BE34DA-AB07-4416-A2F0-C882283B37B4}"/>
              </a:ext>
            </a:extLst>
          </p:cNvPr>
          <p:cNvSpPr>
            <a:spLocks noGrp="1"/>
          </p:cNvSpPr>
          <p:nvPr>
            <p:ph idx="4294967295"/>
          </p:nvPr>
        </p:nvSpPr>
        <p:spPr>
          <a:xfrm>
            <a:off x="838200" y="1825625"/>
            <a:ext cx="10515600" cy="4351338"/>
          </a:xfrm>
        </p:spPr>
        <p:txBody>
          <a:bodyPr/>
          <a:lstStyle/>
          <a:p>
            <a:r>
              <a:rPr lang="en-US" dirty="0"/>
              <a:t>Use modern Frameworks because it is easier Unit Test</a:t>
            </a:r>
          </a:p>
          <a:p>
            <a:r>
              <a:rPr lang="en-US" dirty="0"/>
              <a:t>Older framework are harder to Unit Test </a:t>
            </a:r>
          </a:p>
          <a:p>
            <a:endParaRPr lang="en-US" dirty="0"/>
          </a:p>
        </p:txBody>
      </p:sp>
    </p:spTree>
    <p:extLst>
      <p:ext uri="{BB962C8B-B14F-4D97-AF65-F5344CB8AC3E}">
        <p14:creationId xmlns:p14="http://schemas.microsoft.com/office/powerpoint/2010/main" val="11169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419D-C761-48F1-AD61-6F8739B79351}"/>
              </a:ext>
            </a:extLst>
          </p:cNvPr>
          <p:cNvSpPr>
            <a:spLocks noGrp="1"/>
          </p:cNvSpPr>
          <p:nvPr>
            <p:ph type="title" idx="4294967295"/>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C20926AD-5BAF-4E06-A5D1-6B2F2636C6DA}"/>
              </a:ext>
            </a:extLst>
          </p:cNvPr>
          <p:cNvSpPr>
            <a:spLocks noGrp="1"/>
          </p:cNvSpPr>
          <p:nvPr>
            <p:ph idx="4294967295"/>
          </p:nvPr>
        </p:nvSpPr>
        <p:spPr>
          <a:xfrm>
            <a:off x="838200" y="1825625"/>
            <a:ext cx="10515600" cy="4351338"/>
          </a:xfrm>
        </p:spPr>
        <p:txBody>
          <a:bodyPr/>
          <a:lstStyle/>
          <a:p>
            <a:r>
              <a:rPr lang="en-US" dirty="0"/>
              <a:t>TDD Culture Shift</a:t>
            </a:r>
          </a:p>
          <a:p>
            <a:r>
              <a:rPr lang="en-US" dirty="0"/>
              <a:t>Unit Testing</a:t>
            </a:r>
          </a:p>
          <a:p>
            <a:r>
              <a:rPr lang="en-US" dirty="0"/>
              <a:t>Test Doubles </a:t>
            </a:r>
          </a:p>
          <a:p>
            <a:r>
              <a:rPr lang="en-US" dirty="0"/>
              <a:t>Best Practices </a:t>
            </a:r>
          </a:p>
          <a:p>
            <a:r>
              <a:rPr lang="en-US" dirty="0"/>
              <a:t>Tools</a:t>
            </a:r>
          </a:p>
          <a:p>
            <a:r>
              <a:rPr lang="en-US" dirty="0"/>
              <a:t>Frameworks </a:t>
            </a:r>
          </a:p>
          <a:p>
            <a:r>
              <a:rPr lang="en-US" dirty="0"/>
              <a:t>Refactoring </a:t>
            </a:r>
          </a:p>
          <a:p>
            <a:r>
              <a:rPr lang="en-US" dirty="0"/>
              <a:t>Resources</a:t>
            </a:r>
          </a:p>
        </p:txBody>
      </p:sp>
    </p:spTree>
    <p:extLst>
      <p:ext uri="{BB962C8B-B14F-4D97-AF65-F5344CB8AC3E}">
        <p14:creationId xmlns:p14="http://schemas.microsoft.com/office/powerpoint/2010/main" val="64423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7F99-F4E4-45BE-9794-BDCB70627665}"/>
              </a:ext>
            </a:extLst>
          </p:cNvPr>
          <p:cNvSpPr>
            <a:spLocks noGrp="1"/>
          </p:cNvSpPr>
          <p:nvPr>
            <p:ph type="title" idx="4294967295"/>
          </p:nvPr>
        </p:nvSpPr>
        <p:spPr>
          <a:xfrm>
            <a:off x="838200" y="365125"/>
            <a:ext cx="10515600" cy="1325563"/>
          </a:xfrm>
        </p:spPr>
        <p:txBody>
          <a:bodyPr/>
          <a:lstStyle/>
          <a:p>
            <a:r>
              <a:rPr lang="en-US" dirty="0"/>
              <a:t>Avoid multiple asserts</a:t>
            </a:r>
          </a:p>
        </p:txBody>
      </p:sp>
      <p:sp>
        <p:nvSpPr>
          <p:cNvPr id="3" name="Content Placeholder 2">
            <a:extLst>
              <a:ext uri="{FF2B5EF4-FFF2-40B4-BE49-F238E27FC236}">
                <a16:creationId xmlns:a16="http://schemas.microsoft.com/office/drawing/2014/main" id="{0BD5696B-80E3-4AFB-8965-0ECF418A8CB1}"/>
              </a:ext>
            </a:extLst>
          </p:cNvPr>
          <p:cNvSpPr>
            <a:spLocks noGrp="1"/>
          </p:cNvSpPr>
          <p:nvPr>
            <p:ph idx="4294967295"/>
          </p:nvPr>
        </p:nvSpPr>
        <p:spPr>
          <a:xfrm>
            <a:off x="838200" y="1825625"/>
            <a:ext cx="10515600" cy="4351338"/>
          </a:xfrm>
        </p:spPr>
        <p:txBody>
          <a:bodyPr>
            <a:normAutofit fontScale="92500" lnSpcReduction="10000"/>
          </a:bodyPr>
          <a:lstStyle/>
          <a:p>
            <a:r>
              <a:rPr lang="en-US" dirty="0"/>
              <a:t>When writing your tests, try to only include one Assert per test. Common approaches to using only one assert include:</a:t>
            </a:r>
          </a:p>
          <a:p>
            <a:pPr lvl="1"/>
            <a:r>
              <a:rPr lang="en-US" dirty="0"/>
              <a:t>Create a separate test for each assert.</a:t>
            </a:r>
          </a:p>
          <a:p>
            <a:pPr lvl="1"/>
            <a:r>
              <a:rPr lang="en-US" dirty="0"/>
              <a:t>Use parameterized tests.</a:t>
            </a:r>
          </a:p>
          <a:p>
            <a:r>
              <a:rPr lang="en-US" dirty="0"/>
              <a:t>Why?</a:t>
            </a:r>
          </a:p>
          <a:p>
            <a:pPr lvl="1"/>
            <a:r>
              <a:rPr lang="en-US" dirty="0"/>
              <a:t>If one Assert fails, the subsequent Asserts will not be evaluated.</a:t>
            </a:r>
          </a:p>
          <a:p>
            <a:pPr lvl="1"/>
            <a:r>
              <a:rPr lang="en-US" dirty="0"/>
              <a:t>Ensures you are not asserting multiple cases in your tests.</a:t>
            </a:r>
          </a:p>
          <a:p>
            <a:pPr lvl="1"/>
            <a:r>
              <a:rPr lang="en-US" dirty="0"/>
              <a:t>Gives you the entire picture as to why your tests are failing.</a:t>
            </a:r>
          </a:p>
          <a:p>
            <a:pPr lvl="1"/>
            <a:r>
              <a:rPr lang="en-US" dirty="0"/>
              <a:t>When introducing multiple asserts into a test case, it is not guaranteed that all of the asserts will be executed. In most unit testing frameworks, once an assertion fails in a unit test, the proceeding tests are automatically considered to be failing. This can be confusing as functionality that is actually working, will be shown as failing.</a:t>
            </a:r>
          </a:p>
        </p:txBody>
      </p:sp>
    </p:spTree>
    <p:extLst>
      <p:ext uri="{BB962C8B-B14F-4D97-AF65-F5344CB8AC3E}">
        <p14:creationId xmlns:p14="http://schemas.microsoft.com/office/powerpoint/2010/main" val="125470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CB4-FB87-4343-8EA6-F7437BD6EC1C}"/>
              </a:ext>
            </a:extLst>
          </p:cNvPr>
          <p:cNvSpPr>
            <a:spLocks noGrp="1"/>
          </p:cNvSpPr>
          <p:nvPr>
            <p:ph type="title" idx="4294967295"/>
          </p:nvPr>
        </p:nvSpPr>
        <p:spPr>
          <a:xfrm>
            <a:off x="838200" y="365125"/>
            <a:ext cx="10515600" cy="1325563"/>
          </a:xfrm>
        </p:spPr>
        <p:txBody>
          <a:bodyPr/>
          <a:lstStyle/>
          <a:p>
            <a:r>
              <a:rPr lang="en-US" dirty="0"/>
              <a:t>Tools</a:t>
            </a:r>
          </a:p>
        </p:txBody>
      </p:sp>
      <p:sp>
        <p:nvSpPr>
          <p:cNvPr id="3" name="Content Placeholder 2">
            <a:extLst>
              <a:ext uri="{FF2B5EF4-FFF2-40B4-BE49-F238E27FC236}">
                <a16:creationId xmlns:a16="http://schemas.microsoft.com/office/drawing/2014/main" id="{43EFBE72-0E50-4D5C-A2FE-5165A246559E}"/>
              </a:ext>
            </a:extLst>
          </p:cNvPr>
          <p:cNvSpPr>
            <a:spLocks noGrp="1"/>
          </p:cNvSpPr>
          <p:nvPr>
            <p:ph idx="4294967295"/>
          </p:nvPr>
        </p:nvSpPr>
        <p:spPr>
          <a:xfrm>
            <a:off x="838200" y="1825625"/>
            <a:ext cx="10515600" cy="4351338"/>
          </a:xfrm>
        </p:spPr>
        <p:txBody>
          <a:bodyPr/>
          <a:lstStyle/>
          <a:p>
            <a:r>
              <a:rPr lang="en-US" b="1" dirty="0" err="1"/>
              <a:t>AutoFixture</a:t>
            </a:r>
            <a:r>
              <a:rPr lang="en-US" dirty="0"/>
              <a:t> (Anonymous Test Data)</a:t>
            </a:r>
          </a:p>
          <a:p>
            <a:r>
              <a:rPr lang="en-US" b="1" dirty="0" err="1"/>
              <a:t>Moq</a:t>
            </a:r>
            <a:r>
              <a:rPr lang="en-US" dirty="0"/>
              <a:t> (Behavior)</a:t>
            </a:r>
          </a:p>
          <a:p>
            <a:r>
              <a:rPr lang="en-US" b="1" dirty="0"/>
              <a:t>Fluent Assertions  </a:t>
            </a:r>
            <a:r>
              <a:rPr lang="en-US" dirty="0"/>
              <a:t>More intuitive Assertion Implementation </a:t>
            </a:r>
          </a:p>
        </p:txBody>
      </p:sp>
    </p:spTree>
    <p:extLst>
      <p:ext uri="{BB962C8B-B14F-4D97-AF65-F5344CB8AC3E}">
        <p14:creationId xmlns:p14="http://schemas.microsoft.com/office/powerpoint/2010/main" val="727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BB30-5DF2-4C3D-B4F1-FBF9CF6C1DB6}"/>
              </a:ext>
            </a:extLst>
          </p:cNvPr>
          <p:cNvSpPr>
            <a:spLocks noGrp="1"/>
          </p:cNvSpPr>
          <p:nvPr>
            <p:ph type="title" idx="4294967295"/>
          </p:nvPr>
        </p:nvSpPr>
        <p:spPr>
          <a:xfrm>
            <a:off x="838200" y="365125"/>
            <a:ext cx="10515600" cy="1325563"/>
          </a:xfrm>
        </p:spPr>
        <p:txBody>
          <a:bodyPr/>
          <a:lstStyle/>
          <a:p>
            <a:r>
              <a:rPr lang="en-US" dirty="0" err="1"/>
              <a:t>AutoFixture</a:t>
            </a:r>
            <a:endParaRPr lang="en-US" dirty="0"/>
          </a:p>
        </p:txBody>
      </p:sp>
      <p:sp>
        <p:nvSpPr>
          <p:cNvPr id="3" name="Content Placeholder 2">
            <a:extLst>
              <a:ext uri="{FF2B5EF4-FFF2-40B4-BE49-F238E27FC236}">
                <a16:creationId xmlns:a16="http://schemas.microsoft.com/office/drawing/2014/main" id="{557E7F56-F869-4D0D-AC37-9F5C9C946B1C}"/>
              </a:ext>
            </a:extLst>
          </p:cNvPr>
          <p:cNvSpPr>
            <a:spLocks noGrp="1"/>
          </p:cNvSpPr>
          <p:nvPr>
            <p:ph idx="4294967295"/>
          </p:nvPr>
        </p:nvSpPr>
        <p:spPr>
          <a:xfrm>
            <a:off x="838200" y="1825625"/>
            <a:ext cx="10515600" cy="4351338"/>
          </a:xfrm>
        </p:spPr>
        <p:txBody>
          <a:bodyPr>
            <a:normAutofit/>
          </a:bodyPr>
          <a:lstStyle/>
          <a:p>
            <a:r>
              <a:rPr lang="en-US" dirty="0"/>
              <a:t>A test data container</a:t>
            </a:r>
          </a:p>
          <a:p>
            <a:r>
              <a:rPr lang="en-US" dirty="0"/>
              <a:t>Anonymous Test Data</a:t>
            </a:r>
          </a:p>
          <a:p>
            <a:r>
              <a:rPr lang="en-US" dirty="0"/>
              <a:t>Customize</a:t>
            </a:r>
          </a:p>
          <a:p>
            <a:pPr lvl="1"/>
            <a:r>
              <a:rPr lang="en-US" dirty="0"/>
              <a:t>Lets you customize object creation, overriding the build script that </a:t>
            </a:r>
            <a:r>
              <a:rPr lang="en-US" dirty="0" err="1"/>
              <a:t>AutoFixture</a:t>
            </a:r>
            <a:r>
              <a:rPr lang="en-US" dirty="0"/>
              <a:t> normally calls.</a:t>
            </a:r>
          </a:p>
          <a:p>
            <a:r>
              <a:rPr lang="en-US" dirty="0"/>
              <a:t>Designed to minimize the amount of arrange code you need</a:t>
            </a:r>
            <a:endParaRPr lang="en-US" dirty="0">
              <a:hlinkClick r:id="rId2"/>
            </a:endParaRPr>
          </a:p>
          <a:p>
            <a:pPr lvl="1"/>
            <a:r>
              <a:rPr lang="en-US" dirty="0">
                <a:highlight>
                  <a:srgbClr val="FFFF00"/>
                </a:highlight>
                <a:hlinkClick r:id="rId2"/>
              </a:rPr>
              <a:t>https://github.com/AutoFixture/AutoFixture/wiki/cheat-sheet</a:t>
            </a:r>
            <a:endParaRPr lang="en-US" dirty="0">
              <a:highlight>
                <a:srgbClr val="FFFF00"/>
              </a:highlight>
            </a:endParaRPr>
          </a:p>
          <a:p>
            <a:pPr lvl="1"/>
            <a:r>
              <a:rPr lang="en-US" dirty="0">
                <a:highlight>
                  <a:srgbClr val="FFFF00"/>
                </a:highlight>
                <a:hlinkClick r:id="rId3"/>
              </a:rPr>
              <a:t>https://github.com/AutoFixture</a:t>
            </a:r>
            <a:endParaRPr lang="en-US" dirty="0">
              <a:highlight>
                <a:srgbClr val="FFFF00"/>
              </a:highlight>
            </a:endParaRPr>
          </a:p>
          <a:p>
            <a:endParaRPr lang="en-US" dirty="0"/>
          </a:p>
        </p:txBody>
      </p:sp>
    </p:spTree>
    <p:extLst>
      <p:ext uri="{BB962C8B-B14F-4D97-AF65-F5344CB8AC3E}">
        <p14:creationId xmlns:p14="http://schemas.microsoft.com/office/powerpoint/2010/main" val="80010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BD0B-512A-44BC-A94D-DD3C94BDA33C}"/>
              </a:ext>
            </a:extLst>
          </p:cNvPr>
          <p:cNvSpPr>
            <a:spLocks noGrp="1"/>
          </p:cNvSpPr>
          <p:nvPr>
            <p:ph type="title" idx="4294967295"/>
          </p:nvPr>
        </p:nvSpPr>
        <p:spPr>
          <a:xfrm>
            <a:off x="838200" y="365125"/>
            <a:ext cx="10515600" cy="1325563"/>
          </a:xfrm>
        </p:spPr>
        <p:txBody>
          <a:bodyPr/>
          <a:lstStyle/>
          <a:p>
            <a:r>
              <a:rPr lang="en-US" dirty="0" err="1"/>
              <a:t>Moq</a:t>
            </a:r>
            <a:endParaRPr lang="en-US" dirty="0"/>
          </a:p>
        </p:txBody>
      </p:sp>
      <p:sp>
        <p:nvSpPr>
          <p:cNvPr id="3" name="Content Placeholder 2">
            <a:extLst>
              <a:ext uri="{FF2B5EF4-FFF2-40B4-BE49-F238E27FC236}">
                <a16:creationId xmlns:a16="http://schemas.microsoft.com/office/drawing/2014/main" id="{B56EDCD5-B221-41E7-A685-06A363062731}"/>
              </a:ext>
            </a:extLst>
          </p:cNvPr>
          <p:cNvSpPr>
            <a:spLocks noGrp="1"/>
          </p:cNvSpPr>
          <p:nvPr>
            <p:ph idx="4294967295"/>
          </p:nvPr>
        </p:nvSpPr>
        <p:spPr>
          <a:xfrm>
            <a:off x="838200" y="1825625"/>
            <a:ext cx="10515600" cy="4351338"/>
          </a:xfrm>
        </p:spPr>
        <p:txBody>
          <a:bodyPr>
            <a:normAutofit fontScale="85000" lnSpcReduction="20000"/>
          </a:bodyPr>
          <a:lstStyle/>
          <a:p>
            <a:r>
              <a:rPr lang="en-US" dirty="0"/>
              <a:t>Improved test execution speed</a:t>
            </a:r>
          </a:p>
          <a:p>
            <a:pPr lvl="1"/>
            <a:r>
              <a:rPr lang="en-US" dirty="0"/>
              <a:t>Slow algorithms</a:t>
            </a:r>
          </a:p>
          <a:p>
            <a:pPr lvl="1"/>
            <a:r>
              <a:rPr lang="en-US" dirty="0"/>
              <a:t>External Resources like DB, Web Services, </a:t>
            </a:r>
            <a:r>
              <a:rPr lang="en-US" dirty="0" err="1"/>
              <a:t>etc</a:t>
            </a:r>
            <a:endParaRPr lang="en-US" dirty="0"/>
          </a:p>
          <a:p>
            <a:r>
              <a:rPr lang="en-US" dirty="0"/>
              <a:t>Support parallel development streams </a:t>
            </a:r>
          </a:p>
          <a:p>
            <a:pPr lvl="1"/>
            <a:r>
              <a:rPr lang="en-US" dirty="0"/>
              <a:t>Real object not yet developed</a:t>
            </a:r>
          </a:p>
          <a:p>
            <a:pPr lvl="1"/>
            <a:r>
              <a:rPr lang="en-US" dirty="0"/>
              <a:t>Another team</a:t>
            </a:r>
          </a:p>
          <a:p>
            <a:pPr lvl="1"/>
            <a:r>
              <a:rPr lang="en-US" dirty="0"/>
              <a:t>External contractors</a:t>
            </a:r>
          </a:p>
          <a:p>
            <a:r>
              <a:rPr lang="en-US" dirty="0"/>
              <a:t>Improve test </a:t>
            </a:r>
            <a:r>
              <a:rPr lang="en-US" dirty="0" err="1"/>
              <a:t>reliabililty</a:t>
            </a:r>
            <a:endParaRPr lang="en-US" dirty="0"/>
          </a:p>
          <a:p>
            <a:r>
              <a:rPr lang="en-US" dirty="0"/>
              <a:t>Reduce development/testing cost</a:t>
            </a:r>
          </a:p>
          <a:p>
            <a:pPr lvl="1"/>
            <a:r>
              <a:rPr lang="en-US" dirty="0"/>
              <a:t>External company</a:t>
            </a:r>
          </a:p>
          <a:p>
            <a:pPr lvl="1"/>
            <a:r>
              <a:rPr lang="en-US" dirty="0"/>
              <a:t>Interface with mainframe</a:t>
            </a:r>
          </a:p>
          <a:p>
            <a:pPr lvl="1"/>
            <a:r>
              <a:rPr lang="en-US" dirty="0"/>
              <a:t>Developer effort (complexity)</a:t>
            </a:r>
          </a:p>
          <a:p>
            <a:r>
              <a:rPr lang="en-US" dirty="0"/>
              <a:t>Test when non-deterministic dependency</a:t>
            </a:r>
          </a:p>
        </p:txBody>
      </p:sp>
    </p:spTree>
    <p:extLst>
      <p:ext uri="{BB962C8B-B14F-4D97-AF65-F5344CB8AC3E}">
        <p14:creationId xmlns:p14="http://schemas.microsoft.com/office/powerpoint/2010/main" val="371584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0CD4-49C2-4153-8EAA-749730477A1C}"/>
              </a:ext>
            </a:extLst>
          </p:cNvPr>
          <p:cNvSpPr>
            <a:spLocks noGrp="1"/>
          </p:cNvSpPr>
          <p:nvPr>
            <p:ph type="title" idx="4294967295"/>
          </p:nvPr>
        </p:nvSpPr>
        <p:spPr>
          <a:xfrm>
            <a:off x="838200" y="365125"/>
            <a:ext cx="10515600" cy="1325563"/>
          </a:xfrm>
        </p:spPr>
        <p:txBody>
          <a:bodyPr/>
          <a:lstStyle/>
          <a:p>
            <a:r>
              <a:rPr lang="en-US" dirty="0" err="1"/>
              <a:t>Moq</a:t>
            </a:r>
            <a:endParaRPr lang="en-US" dirty="0"/>
          </a:p>
        </p:txBody>
      </p:sp>
      <p:sp>
        <p:nvSpPr>
          <p:cNvPr id="3" name="Content Placeholder 2">
            <a:extLst>
              <a:ext uri="{FF2B5EF4-FFF2-40B4-BE49-F238E27FC236}">
                <a16:creationId xmlns:a16="http://schemas.microsoft.com/office/drawing/2014/main" id="{5094B843-D1F4-4C78-81EA-B472F18381CA}"/>
              </a:ext>
            </a:extLst>
          </p:cNvPr>
          <p:cNvSpPr>
            <a:spLocks noGrp="1"/>
          </p:cNvSpPr>
          <p:nvPr>
            <p:ph idx="4294967295"/>
          </p:nvPr>
        </p:nvSpPr>
        <p:spPr>
          <a:xfrm>
            <a:off x="838200" y="1825625"/>
            <a:ext cx="10515600" cy="4351338"/>
          </a:xfrm>
        </p:spPr>
        <p:txBody>
          <a:bodyPr/>
          <a:lstStyle/>
          <a:p>
            <a:r>
              <a:rPr lang="en-US" dirty="0"/>
              <a:t>Allows the creation on dependencies by creating a mocked instance</a:t>
            </a:r>
          </a:p>
          <a:p>
            <a:r>
              <a:rPr lang="en-US" dirty="0"/>
              <a:t>Allows for easier isolation of the code we want to test</a:t>
            </a:r>
          </a:p>
          <a:p>
            <a:endParaRPr lang="en-US" dirty="0"/>
          </a:p>
          <a:p>
            <a:pPr marL="0" indent="0">
              <a:buNone/>
            </a:pPr>
            <a:r>
              <a:rPr lang="en-US" dirty="0">
                <a:hlinkClick r:id="rId2"/>
              </a:rPr>
              <a:t>https://github.com/moq</a:t>
            </a:r>
            <a:endParaRPr lang="en-US" dirty="0"/>
          </a:p>
          <a:p>
            <a:pPr marL="0" indent="0">
              <a:buNone/>
            </a:pPr>
            <a:r>
              <a:rPr lang="en-US" dirty="0">
                <a:hlinkClick r:id="rId3"/>
              </a:rPr>
              <a:t>https://github.com/Moq/moq4/wiki/Quickstart</a:t>
            </a:r>
            <a:endParaRPr lang="en-US" dirty="0"/>
          </a:p>
        </p:txBody>
      </p:sp>
    </p:spTree>
    <p:extLst>
      <p:ext uri="{BB962C8B-B14F-4D97-AF65-F5344CB8AC3E}">
        <p14:creationId xmlns:p14="http://schemas.microsoft.com/office/powerpoint/2010/main" val="275408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9241-F96E-42E7-9B3B-5D714336A3EE}"/>
              </a:ext>
            </a:extLst>
          </p:cNvPr>
          <p:cNvSpPr>
            <a:spLocks noGrp="1"/>
          </p:cNvSpPr>
          <p:nvPr>
            <p:ph type="title" idx="4294967295"/>
          </p:nvPr>
        </p:nvSpPr>
        <p:spPr>
          <a:xfrm>
            <a:off x="838200" y="365125"/>
            <a:ext cx="10515600" cy="1325563"/>
          </a:xfrm>
        </p:spPr>
        <p:txBody>
          <a:bodyPr/>
          <a:lstStyle/>
          <a:p>
            <a:r>
              <a:rPr lang="en-US" dirty="0"/>
              <a:t>Fluent Assertion</a:t>
            </a:r>
          </a:p>
        </p:txBody>
      </p:sp>
      <p:sp>
        <p:nvSpPr>
          <p:cNvPr id="3" name="Content Placeholder 2">
            <a:extLst>
              <a:ext uri="{FF2B5EF4-FFF2-40B4-BE49-F238E27FC236}">
                <a16:creationId xmlns:a16="http://schemas.microsoft.com/office/drawing/2014/main" id="{0FDFECC4-1480-499E-9846-184FA35655B2}"/>
              </a:ext>
            </a:extLst>
          </p:cNvPr>
          <p:cNvSpPr>
            <a:spLocks noGrp="1"/>
          </p:cNvSpPr>
          <p:nvPr>
            <p:ph idx="4294967295"/>
          </p:nvPr>
        </p:nvSpPr>
        <p:spPr>
          <a:xfrm>
            <a:off x="838200" y="1825625"/>
            <a:ext cx="10515600" cy="4351338"/>
          </a:xfrm>
        </p:spPr>
        <p:txBody>
          <a:bodyPr>
            <a:normAutofit fontScale="85000" lnSpcReduction="20000"/>
          </a:bodyPr>
          <a:lstStyle/>
          <a:p>
            <a:r>
              <a:rPr lang="en-US" dirty="0"/>
              <a:t>More intuitive Assertion more like human readable sentences </a:t>
            </a:r>
          </a:p>
          <a:p>
            <a:r>
              <a:rPr lang="en-US" dirty="0"/>
              <a:t>Less confusion when writing Assertions </a:t>
            </a:r>
          </a:p>
          <a:p>
            <a:r>
              <a:rPr lang="en-US" dirty="0"/>
              <a:t>Better Explanations about why test failed :</a:t>
            </a:r>
          </a:p>
          <a:p>
            <a:pPr marL="0" indent="0">
              <a:buNone/>
            </a:pPr>
            <a:r>
              <a:rPr lang="en-US" dirty="0"/>
              <a:t>	</a:t>
            </a:r>
            <a:r>
              <a:rPr lang="en-US" b="1" dirty="0" err="1"/>
              <a:t>NUnit</a:t>
            </a:r>
            <a:r>
              <a:rPr lang="en-US" dirty="0"/>
              <a:t> </a:t>
            </a:r>
          </a:p>
          <a:p>
            <a:pPr marL="0" indent="0">
              <a:buNone/>
            </a:pPr>
            <a:r>
              <a:rPr lang="en-US" dirty="0"/>
              <a:t>	</a:t>
            </a:r>
            <a:r>
              <a:rPr lang="en-US" dirty="0" err="1"/>
              <a:t>Assert.That</a:t>
            </a:r>
            <a:r>
              <a:rPr lang="en-US" dirty="0"/>
              <a:t>(</a:t>
            </a:r>
            <a:r>
              <a:rPr lang="en-US" dirty="0" err="1"/>
              <a:t>dateDue.ToMonths</a:t>
            </a:r>
            <a:r>
              <a:rPr lang="en-US" dirty="0"/>
              <a:t>(), </a:t>
            </a:r>
            <a:r>
              <a:rPr lang="en-US" dirty="0" err="1"/>
              <a:t>Is.EqualTo</a:t>
            </a:r>
            <a:r>
              <a:rPr lang="en-US" dirty="0"/>
              <a:t>(5)</a:t>
            </a:r>
          </a:p>
          <a:p>
            <a:pPr marL="0" indent="0">
              <a:buNone/>
            </a:pPr>
            <a:r>
              <a:rPr lang="en-US" dirty="0"/>
              <a:t>	</a:t>
            </a:r>
            <a:r>
              <a:rPr lang="en-US" dirty="0">
                <a:solidFill>
                  <a:srgbClr val="FF0000"/>
                </a:solidFill>
              </a:rPr>
              <a:t>Expected: 5</a:t>
            </a:r>
          </a:p>
          <a:p>
            <a:pPr marL="0" indent="0">
              <a:buNone/>
            </a:pPr>
            <a:r>
              <a:rPr lang="en-US" dirty="0">
                <a:solidFill>
                  <a:srgbClr val="FF0000"/>
                </a:solidFill>
              </a:rPr>
              <a:t>	But was: 4</a:t>
            </a:r>
          </a:p>
          <a:p>
            <a:pPr marL="0" indent="0">
              <a:buNone/>
            </a:pPr>
            <a:r>
              <a:rPr lang="en-US" dirty="0"/>
              <a:t>           </a:t>
            </a:r>
            <a:r>
              <a:rPr lang="en-US" b="1" dirty="0"/>
              <a:t>Fluent Assertion</a:t>
            </a:r>
          </a:p>
          <a:p>
            <a:pPr marL="0" indent="0">
              <a:buNone/>
            </a:pPr>
            <a:r>
              <a:rPr lang="en-US" dirty="0"/>
              <a:t>    	</a:t>
            </a:r>
            <a:r>
              <a:rPr lang="en-US" dirty="0">
                <a:solidFill>
                  <a:srgbClr val="FF0000"/>
                </a:solidFill>
              </a:rPr>
              <a:t>Expected </a:t>
            </a:r>
            <a:r>
              <a:rPr lang="en-US" dirty="0" err="1">
                <a:solidFill>
                  <a:srgbClr val="FF0000"/>
                </a:solidFill>
              </a:rPr>
              <a:t>dateDue.ToMonths</a:t>
            </a:r>
            <a:r>
              <a:rPr lang="en-US" dirty="0">
                <a:solidFill>
                  <a:srgbClr val="FF0000"/>
                </a:solidFill>
              </a:rPr>
              <a:t>() to be 5, but found 4</a:t>
            </a:r>
          </a:p>
          <a:p>
            <a:pPr marL="0" indent="0">
              <a:buNone/>
            </a:pPr>
            <a:r>
              <a:rPr lang="en-US" dirty="0">
                <a:hlinkClick r:id="rId2"/>
              </a:rPr>
              <a:t>         </a:t>
            </a:r>
          </a:p>
          <a:p>
            <a:pPr marL="0" indent="0">
              <a:buNone/>
            </a:pPr>
            <a:r>
              <a:rPr lang="en-US" dirty="0">
                <a:highlight>
                  <a:srgbClr val="FFFF00"/>
                </a:highlight>
              </a:rPr>
              <a:t>	</a:t>
            </a:r>
            <a:r>
              <a:rPr lang="en-US" dirty="0">
                <a:highlight>
                  <a:srgbClr val="FFFF00"/>
                </a:highlight>
                <a:hlinkClick r:id="rId2"/>
              </a:rPr>
              <a:t>https://fluentassertions.com/</a:t>
            </a:r>
            <a:endParaRPr lang="en-US" dirty="0">
              <a:solidFill>
                <a:srgbClr val="FF0000"/>
              </a:solidFill>
              <a:highlight>
                <a:srgbClr val="FFFF00"/>
              </a:highlight>
            </a:endParaRPr>
          </a:p>
        </p:txBody>
      </p:sp>
    </p:spTree>
    <p:extLst>
      <p:ext uri="{BB962C8B-B14F-4D97-AF65-F5344CB8AC3E}">
        <p14:creationId xmlns:p14="http://schemas.microsoft.com/office/powerpoint/2010/main" val="419217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2503-65A4-43F5-8966-3899AC292944}"/>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714ED880-A121-46FA-85B9-95B86DE0D8C5}"/>
              </a:ext>
            </a:extLst>
          </p:cNvPr>
          <p:cNvSpPr>
            <a:spLocks noGrp="1"/>
          </p:cNvSpPr>
          <p:nvPr>
            <p:ph idx="4294967295"/>
          </p:nvPr>
        </p:nvSpPr>
        <p:spPr>
          <a:xfrm>
            <a:off x="838200" y="1825625"/>
            <a:ext cx="10515600" cy="4351338"/>
          </a:xfrm>
        </p:spPr>
        <p:txBody>
          <a:bodyPr>
            <a:normAutofit fontScale="92500"/>
          </a:bodyPr>
          <a:lstStyle/>
          <a:p>
            <a:pPr marL="0" indent="0">
              <a:buNone/>
            </a:pPr>
            <a:r>
              <a:rPr lang="en-US" dirty="0" err="1"/>
              <a:t>xUnit.Net</a:t>
            </a:r>
            <a:endParaRPr lang="en-US" dirty="0"/>
          </a:p>
          <a:p>
            <a:r>
              <a:rPr lang="en-US" dirty="0"/>
              <a:t>Pros</a:t>
            </a:r>
          </a:p>
          <a:p>
            <a:pPr lvl="1"/>
            <a:r>
              <a:rPr lang="en-US" dirty="0"/>
              <a:t>Supported and Used By Microsoft</a:t>
            </a:r>
          </a:p>
          <a:p>
            <a:pPr lvl="1"/>
            <a:r>
              <a:rPr lang="en-US" dirty="0"/>
              <a:t>Extensible impressive list of extensions which other testing frameworks are lacking</a:t>
            </a:r>
          </a:p>
          <a:p>
            <a:pPr lvl="1"/>
            <a:r>
              <a:rPr lang="en-US" dirty="0"/>
              <a:t>More Intuitive that other testing frameworks</a:t>
            </a:r>
          </a:p>
          <a:p>
            <a:pPr lvl="1"/>
            <a:r>
              <a:rPr lang="en-US" dirty="0"/>
              <a:t>Updated often with a responsive echo system</a:t>
            </a:r>
          </a:p>
          <a:p>
            <a:pPr lvl="1"/>
            <a:r>
              <a:rPr lang="en-US" dirty="0"/>
              <a:t>More Modern Community approach</a:t>
            </a:r>
          </a:p>
          <a:p>
            <a:pPr lvl="1"/>
            <a:r>
              <a:rPr lang="en-US" dirty="0"/>
              <a:t>Built by the founder of </a:t>
            </a:r>
            <a:r>
              <a:rPr lang="en-US" dirty="0" err="1"/>
              <a:t>NUnit</a:t>
            </a:r>
            <a:r>
              <a:rPr lang="en-US" dirty="0"/>
              <a:t> and Based </a:t>
            </a:r>
            <a:r>
              <a:rPr lang="en-US" dirty="0" err="1"/>
              <a:t>NUnit</a:t>
            </a:r>
            <a:r>
              <a:rPr lang="en-US" dirty="0"/>
              <a:t> with a modern twist</a:t>
            </a:r>
          </a:p>
          <a:p>
            <a:r>
              <a:rPr lang="en-US" dirty="0"/>
              <a:t>Cons</a:t>
            </a:r>
          </a:p>
          <a:p>
            <a:pPr lvl="1"/>
            <a:r>
              <a:rPr lang="en-US" dirty="0"/>
              <a:t>Lack of documentation compared to others</a:t>
            </a:r>
          </a:p>
          <a:p>
            <a:pPr lvl="1"/>
            <a:r>
              <a:rPr lang="en-US" dirty="0"/>
              <a:t>Older </a:t>
            </a:r>
            <a:r>
              <a:rPr lang="en-US" dirty="0" err="1"/>
              <a:t>.Net</a:t>
            </a:r>
            <a:r>
              <a:rPr lang="en-US" dirty="0"/>
              <a:t> frameworks not supported prior to </a:t>
            </a:r>
            <a:r>
              <a:rPr lang="en-US" dirty="0" err="1"/>
              <a:t>.Net</a:t>
            </a:r>
            <a:r>
              <a:rPr lang="en-US" dirty="0"/>
              <a:t> 4.5</a:t>
            </a:r>
          </a:p>
          <a:p>
            <a:endParaRPr lang="en-US" dirty="0"/>
          </a:p>
        </p:txBody>
      </p:sp>
    </p:spTree>
    <p:extLst>
      <p:ext uri="{BB962C8B-B14F-4D97-AF65-F5344CB8AC3E}">
        <p14:creationId xmlns:p14="http://schemas.microsoft.com/office/powerpoint/2010/main" val="141441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D464-E278-4E6C-A27C-1728F24BE47B}"/>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C96EBADE-210B-4EAC-AA9F-E373FC2C38A7}"/>
              </a:ext>
            </a:extLst>
          </p:cNvPr>
          <p:cNvSpPr>
            <a:spLocks noGrp="1"/>
          </p:cNvSpPr>
          <p:nvPr>
            <p:ph idx="4294967295"/>
          </p:nvPr>
        </p:nvSpPr>
        <p:spPr>
          <a:xfrm>
            <a:off x="838200" y="1825625"/>
            <a:ext cx="10515600" cy="4351338"/>
          </a:xfrm>
        </p:spPr>
        <p:txBody>
          <a:bodyPr>
            <a:normAutofit fontScale="92500" lnSpcReduction="10000"/>
          </a:bodyPr>
          <a:lstStyle/>
          <a:p>
            <a:pPr marL="0" indent="0">
              <a:buNone/>
            </a:pPr>
            <a:r>
              <a:rPr lang="en-US" dirty="0" err="1"/>
              <a:t>Nunit</a:t>
            </a:r>
            <a:endParaRPr lang="en-US" dirty="0"/>
          </a:p>
          <a:p>
            <a:r>
              <a:rPr lang="en-US" dirty="0"/>
              <a:t>Pros</a:t>
            </a:r>
          </a:p>
          <a:p>
            <a:pPr lvl="1"/>
            <a:r>
              <a:rPr lang="en-US" dirty="0"/>
              <a:t>Excellent availability of learning resources </a:t>
            </a:r>
          </a:p>
          <a:p>
            <a:pPr lvl="1"/>
            <a:r>
              <a:rPr lang="en-US" dirty="0"/>
              <a:t>Detailed Documentation</a:t>
            </a:r>
          </a:p>
          <a:p>
            <a:pPr lvl="1"/>
            <a:r>
              <a:rPr lang="en-US" dirty="0"/>
              <a:t>Widely Used very popular</a:t>
            </a:r>
          </a:p>
          <a:p>
            <a:pPr lvl="1"/>
            <a:r>
              <a:rPr lang="en-US" dirty="0"/>
              <a:t>Built-in Assertions</a:t>
            </a:r>
          </a:p>
          <a:p>
            <a:pPr lvl="1"/>
            <a:r>
              <a:rPr lang="en-US" dirty="0"/>
              <a:t>Mature 30+ years old</a:t>
            </a:r>
          </a:p>
          <a:p>
            <a:pPr lvl="1"/>
            <a:r>
              <a:rPr lang="en-US" dirty="0"/>
              <a:t>Fast</a:t>
            </a:r>
          </a:p>
          <a:p>
            <a:r>
              <a:rPr lang="en-US" dirty="0"/>
              <a:t>Cons</a:t>
            </a:r>
          </a:p>
          <a:p>
            <a:pPr lvl="1"/>
            <a:r>
              <a:rPr lang="en-US" dirty="0"/>
              <a:t>Slow to adapt to new testing </a:t>
            </a:r>
            <a:r>
              <a:rPr lang="en-US" dirty="0" err="1"/>
              <a:t>appoarches</a:t>
            </a:r>
            <a:r>
              <a:rPr lang="en-US" dirty="0"/>
              <a:t> </a:t>
            </a:r>
          </a:p>
          <a:p>
            <a:pPr lvl="1"/>
            <a:r>
              <a:rPr lang="en-US" dirty="0"/>
              <a:t>Not as intuitive as others </a:t>
            </a:r>
          </a:p>
          <a:p>
            <a:pPr lvl="1"/>
            <a:r>
              <a:rPr lang="en-US" dirty="0"/>
              <a:t>More Maintenance hard to setup </a:t>
            </a:r>
          </a:p>
          <a:p>
            <a:endParaRPr lang="en-US" dirty="0"/>
          </a:p>
        </p:txBody>
      </p:sp>
    </p:spTree>
    <p:extLst>
      <p:ext uri="{BB962C8B-B14F-4D97-AF65-F5344CB8AC3E}">
        <p14:creationId xmlns:p14="http://schemas.microsoft.com/office/powerpoint/2010/main" val="3815264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FC86-B2B3-43D6-A40D-A16417ED8CCC}"/>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9CA1AE3C-1013-4B15-82F6-77210AA86CE8}"/>
              </a:ext>
            </a:extLst>
          </p:cNvPr>
          <p:cNvSpPr>
            <a:spLocks noGrp="1"/>
          </p:cNvSpPr>
          <p:nvPr>
            <p:ph idx="4294967295"/>
          </p:nvPr>
        </p:nvSpPr>
        <p:spPr>
          <a:xfrm>
            <a:off x="838200" y="1825625"/>
            <a:ext cx="10515600" cy="4351338"/>
          </a:xfrm>
        </p:spPr>
        <p:txBody>
          <a:bodyPr/>
          <a:lstStyle/>
          <a:p>
            <a:pPr marL="0" indent="0">
              <a:buNone/>
            </a:pPr>
            <a:r>
              <a:rPr lang="en-US" dirty="0" err="1"/>
              <a:t>MSTest</a:t>
            </a:r>
            <a:endParaRPr lang="en-US" dirty="0"/>
          </a:p>
          <a:p>
            <a:r>
              <a:rPr lang="en-US" dirty="0"/>
              <a:t>Pros</a:t>
            </a:r>
          </a:p>
          <a:p>
            <a:pPr lvl="1"/>
            <a:r>
              <a:rPr lang="en-US" dirty="0"/>
              <a:t>Visual Studio integration</a:t>
            </a:r>
          </a:p>
          <a:p>
            <a:pPr lvl="1"/>
            <a:r>
              <a:rPr lang="en-US" dirty="0"/>
              <a:t>Better suited for only Microsoft technologies</a:t>
            </a:r>
          </a:p>
          <a:p>
            <a:pPr lvl="1"/>
            <a:endParaRPr lang="en-US" dirty="0"/>
          </a:p>
          <a:p>
            <a:r>
              <a:rPr lang="en-US" dirty="0"/>
              <a:t>Cons</a:t>
            </a:r>
          </a:p>
          <a:p>
            <a:pPr lvl="1"/>
            <a:r>
              <a:rPr lang="en-US" dirty="0"/>
              <a:t>Bad at </a:t>
            </a:r>
            <a:r>
              <a:rPr lang="en-US" dirty="0" err="1"/>
              <a:t>briding</a:t>
            </a:r>
            <a:r>
              <a:rPr lang="en-US" dirty="0"/>
              <a:t> Technologies</a:t>
            </a:r>
          </a:p>
          <a:p>
            <a:pPr lvl="1"/>
            <a:r>
              <a:rPr lang="en-US" dirty="0"/>
              <a:t>Not good at mixed technology environments</a:t>
            </a:r>
          </a:p>
          <a:p>
            <a:pPr lvl="1"/>
            <a:r>
              <a:rPr lang="en-US" dirty="0"/>
              <a:t>Slower on the performance front</a:t>
            </a:r>
          </a:p>
        </p:txBody>
      </p:sp>
    </p:spTree>
    <p:extLst>
      <p:ext uri="{BB962C8B-B14F-4D97-AF65-F5344CB8AC3E}">
        <p14:creationId xmlns:p14="http://schemas.microsoft.com/office/powerpoint/2010/main" val="39224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Your pick</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Just do it pick one and go</a:t>
            </a:r>
          </a:p>
          <a:p>
            <a:r>
              <a:rPr lang="en-US" dirty="0"/>
              <a:t>Flip a coin if you have to but pick one you can change later if you want to</a:t>
            </a:r>
          </a:p>
        </p:txBody>
      </p:sp>
    </p:spTree>
    <p:extLst>
      <p:ext uri="{BB962C8B-B14F-4D97-AF65-F5344CB8AC3E}">
        <p14:creationId xmlns:p14="http://schemas.microsoft.com/office/powerpoint/2010/main" val="82658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419D-C761-48F1-AD61-6F8739B79351}"/>
              </a:ext>
            </a:extLst>
          </p:cNvPr>
          <p:cNvSpPr>
            <a:spLocks noGrp="1"/>
          </p:cNvSpPr>
          <p:nvPr>
            <p:ph type="title" idx="4294967295"/>
          </p:nvPr>
        </p:nvSpPr>
        <p:spPr>
          <a:xfrm>
            <a:off x="838200" y="365125"/>
            <a:ext cx="10515600" cy="1325563"/>
          </a:xfrm>
        </p:spPr>
        <p:txBody>
          <a:bodyPr/>
          <a:lstStyle/>
          <a:p>
            <a:r>
              <a:rPr lang="en-US" dirty="0"/>
              <a:t>TDD Culture</a:t>
            </a:r>
          </a:p>
        </p:txBody>
      </p:sp>
      <p:sp>
        <p:nvSpPr>
          <p:cNvPr id="3" name="Content Placeholder 2">
            <a:extLst>
              <a:ext uri="{FF2B5EF4-FFF2-40B4-BE49-F238E27FC236}">
                <a16:creationId xmlns:a16="http://schemas.microsoft.com/office/drawing/2014/main" id="{C20926AD-5BAF-4E06-A5D1-6B2F2636C6DA}"/>
              </a:ext>
            </a:extLst>
          </p:cNvPr>
          <p:cNvSpPr>
            <a:spLocks noGrp="1"/>
          </p:cNvSpPr>
          <p:nvPr>
            <p:ph idx="4294967295"/>
          </p:nvPr>
        </p:nvSpPr>
        <p:spPr>
          <a:xfrm>
            <a:off x="838200" y="1825625"/>
            <a:ext cx="10515600" cy="4351338"/>
          </a:xfrm>
        </p:spPr>
        <p:txBody>
          <a:bodyPr/>
          <a:lstStyle/>
          <a:p>
            <a:r>
              <a:rPr lang="en-US" dirty="0"/>
              <a:t>Acceptance Criteria </a:t>
            </a:r>
          </a:p>
          <a:p>
            <a:r>
              <a:rPr lang="en-US" dirty="0"/>
              <a:t>Rearrange the way you work start in the Test project</a:t>
            </a:r>
          </a:p>
          <a:p>
            <a:r>
              <a:rPr lang="en-US" dirty="0"/>
              <a:t>TDD Life Cycle Red, Green, Refactor</a:t>
            </a:r>
            <a:r>
              <a:rPr lang="en-US" sz="2400" dirty="0"/>
              <a:t>(write test and refactor into code base)</a:t>
            </a:r>
            <a:endParaRPr lang="en-US" dirty="0"/>
          </a:p>
          <a:p>
            <a:r>
              <a:rPr lang="en-US" dirty="0"/>
              <a:t>Tools</a:t>
            </a:r>
          </a:p>
          <a:p>
            <a:r>
              <a:rPr lang="en-US" dirty="0"/>
              <a:t>Frameworks </a:t>
            </a:r>
          </a:p>
          <a:p>
            <a:r>
              <a:rPr lang="en-US" dirty="0"/>
              <a:t>Resources</a:t>
            </a:r>
          </a:p>
        </p:txBody>
      </p:sp>
    </p:spTree>
    <p:extLst>
      <p:ext uri="{BB962C8B-B14F-4D97-AF65-F5344CB8AC3E}">
        <p14:creationId xmlns:p14="http://schemas.microsoft.com/office/powerpoint/2010/main" val="372892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Refactoring </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SOLID Principles in practices</a:t>
            </a:r>
          </a:p>
          <a:p>
            <a:r>
              <a:rPr lang="en-US" dirty="0"/>
              <a:t>Open Closed</a:t>
            </a:r>
          </a:p>
          <a:p>
            <a:r>
              <a:rPr lang="en-US" dirty="0"/>
              <a:t>Interface Segregation</a:t>
            </a:r>
          </a:p>
          <a:p>
            <a:r>
              <a:rPr lang="en-US" dirty="0"/>
              <a:t>Looking for seams</a:t>
            </a:r>
          </a:p>
          <a:p>
            <a:r>
              <a:rPr lang="en-US" dirty="0"/>
              <a:t>Use Interfaces with Adapter pattern</a:t>
            </a:r>
          </a:p>
          <a:p>
            <a:r>
              <a:rPr lang="en-US" dirty="0"/>
              <a:t>Isolate Static Behavior  </a:t>
            </a:r>
          </a:p>
        </p:txBody>
      </p:sp>
    </p:spTree>
    <p:extLst>
      <p:ext uri="{BB962C8B-B14F-4D97-AF65-F5344CB8AC3E}">
        <p14:creationId xmlns:p14="http://schemas.microsoft.com/office/powerpoint/2010/main" val="345208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7C8C-7ADD-4AAF-9CB9-9A6A4C2C2128}"/>
              </a:ext>
            </a:extLst>
          </p:cNvPr>
          <p:cNvSpPr>
            <a:spLocks noGrp="1"/>
          </p:cNvSpPr>
          <p:nvPr>
            <p:ph type="title" idx="4294967295"/>
          </p:nvPr>
        </p:nvSpPr>
        <p:spPr>
          <a:xfrm>
            <a:off x="838200" y="365125"/>
            <a:ext cx="10515600" cy="1325563"/>
          </a:xfrm>
        </p:spPr>
        <p:txBody>
          <a:bodyPr/>
          <a:lstStyle/>
          <a:p>
            <a:r>
              <a:rPr lang="en-US" dirty="0"/>
              <a:t>Demo</a:t>
            </a:r>
          </a:p>
        </p:txBody>
      </p:sp>
      <p:sp>
        <p:nvSpPr>
          <p:cNvPr id="3" name="Content Placeholder 2">
            <a:extLst>
              <a:ext uri="{FF2B5EF4-FFF2-40B4-BE49-F238E27FC236}">
                <a16:creationId xmlns:a16="http://schemas.microsoft.com/office/drawing/2014/main" id="{B76DBA61-925B-424C-A5BD-43D9CDA25862}"/>
              </a:ext>
            </a:extLst>
          </p:cNvPr>
          <p:cNvSpPr>
            <a:spLocks noGrp="1"/>
          </p:cNvSpPr>
          <p:nvPr>
            <p:ph idx="4294967295"/>
          </p:nvPr>
        </p:nvSpPr>
        <p:spPr>
          <a:xfrm>
            <a:off x="838200" y="1825625"/>
            <a:ext cx="10515600" cy="4351338"/>
          </a:xfrm>
        </p:spPr>
        <p:txBody>
          <a:bodyPr/>
          <a:lstStyle/>
          <a:p>
            <a:r>
              <a:rPr lang="en-US" dirty="0"/>
              <a:t>Use Interfaces with Adapter pattern</a:t>
            </a:r>
          </a:p>
          <a:p>
            <a:r>
              <a:rPr lang="en-US" dirty="0"/>
              <a:t>Isolate Static Behavior</a:t>
            </a:r>
          </a:p>
          <a:p>
            <a:r>
              <a:rPr lang="en-US" dirty="0">
                <a:solidFill>
                  <a:srgbClr val="0563C1"/>
                </a:solidFill>
                <a:highlight>
                  <a:srgbClr val="FFFF00"/>
                </a:highlight>
                <a:hlinkClick r:id="rId2">
                  <a:extLst>
                    <a:ext uri="{A12FA001-AC4F-418D-AE19-62706E023703}">
                      <ahyp:hlinkClr xmlns:ahyp="http://schemas.microsoft.com/office/drawing/2018/hyperlinkcolor" val="tx"/>
                    </a:ext>
                  </a:extLst>
                </a:hlinkClick>
              </a:rPr>
              <a:t>Code Map</a:t>
            </a:r>
            <a:r>
              <a:rPr lang="en-US" dirty="0">
                <a:highlight>
                  <a:srgbClr val="FFFF00"/>
                </a:highlight>
                <a:hlinkClick r:id="rId2">
                  <a:extLst>
                    <a:ext uri="{A12FA001-AC4F-418D-AE19-62706E023703}">
                      <ahyp:hlinkClr xmlns:ahyp="http://schemas.microsoft.com/office/drawing/2018/hyperlinkcolor" val="tx"/>
                    </a:ext>
                  </a:extLst>
                </a:hlinkClick>
              </a:rPr>
              <a:t>  </a:t>
            </a:r>
            <a:endParaRPr lang="en-US" dirty="0">
              <a:highlight>
                <a:srgbClr val="FFFF00"/>
              </a:highlight>
            </a:endParaRPr>
          </a:p>
        </p:txBody>
      </p:sp>
    </p:spTree>
    <p:extLst>
      <p:ext uri="{BB962C8B-B14F-4D97-AF65-F5344CB8AC3E}">
        <p14:creationId xmlns:p14="http://schemas.microsoft.com/office/powerpoint/2010/main" val="418509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CD1-26FD-4BB4-8AF2-370F174AAFC8}"/>
              </a:ext>
            </a:extLst>
          </p:cNvPr>
          <p:cNvSpPr>
            <a:spLocks noGrp="1"/>
          </p:cNvSpPr>
          <p:nvPr>
            <p:ph type="title" idx="4294967295"/>
          </p:nvPr>
        </p:nvSpPr>
        <p:spPr>
          <a:xfrm>
            <a:off x="838200" y="365125"/>
            <a:ext cx="10515600" cy="1325563"/>
          </a:xfrm>
        </p:spPr>
        <p:txBody>
          <a:bodyPr/>
          <a:lstStyle/>
          <a:p>
            <a:r>
              <a:rPr lang="en-US" dirty="0"/>
              <a:t>Frameworks</a:t>
            </a:r>
          </a:p>
        </p:txBody>
      </p:sp>
      <p:sp>
        <p:nvSpPr>
          <p:cNvPr id="3" name="Content Placeholder 2">
            <a:extLst>
              <a:ext uri="{FF2B5EF4-FFF2-40B4-BE49-F238E27FC236}">
                <a16:creationId xmlns:a16="http://schemas.microsoft.com/office/drawing/2014/main" id="{4DCD5478-3B46-4AB6-828D-3842E9AA929C}"/>
              </a:ext>
            </a:extLst>
          </p:cNvPr>
          <p:cNvSpPr>
            <a:spLocks noGrp="1"/>
          </p:cNvSpPr>
          <p:nvPr>
            <p:ph idx="4294967295"/>
          </p:nvPr>
        </p:nvSpPr>
        <p:spPr>
          <a:xfrm>
            <a:off x="838200" y="1825625"/>
            <a:ext cx="10515600" cy="4351338"/>
          </a:xfrm>
        </p:spPr>
        <p:txBody>
          <a:bodyPr/>
          <a:lstStyle/>
          <a:p>
            <a:pPr marL="0" marR="0">
              <a:spcBef>
                <a:spcPts val="0"/>
              </a:spcBef>
              <a:spcAft>
                <a:spcPts val="0"/>
              </a:spcAft>
            </a:pPr>
            <a:r>
              <a:rPr lang="en-US" sz="1800" dirty="0">
                <a:effectLst/>
                <a:highlight>
                  <a:srgbClr val="FFFF00"/>
                </a:highlight>
                <a:latin typeface="Calibri" panose="020F0502020204030204" pitchFamily="34" charset="0"/>
                <a:hlinkClick r:id="rId2"/>
              </a:rPr>
              <a:t>https://docs.microsoft.com/en-us/dotnet/core/testing/?pivots=mstest</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highlight>
                  <a:srgbClr val="FFFF00"/>
                </a:highlight>
                <a:latin typeface="Calibri" panose="020F0502020204030204" pitchFamily="34" charset="0"/>
              </a:rPr>
              <a:t> </a:t>
            </a:r>
          </a:p>
          <a:p>
            <a:pPr marL="0" marR="0">
              <a:spcBef>
                <a:spcPts val="0"/>
              </a:spcBef>
              <a:spcAft>
                <a:spcPts val="0"/>
              </a:spcAft>
            </a:pPr>
            <a:r>
              <a:rPr lang="en-US" sz="1800" dirty="0">
                <a:effectLst/>
                <a:highlight>
                  <a:srgbClr val="FFFF00"/>
                </a:highlight>
                <a:latin typeface="Calibri" panose="020F0502020204030204" pitchFamily="34" charset="0"/>
                <a:hlinkClick r:id="rId3"/>
              </a:rPr>
              <a:t>https://github.com/xunit/xunit</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highlight>
                  <a:srgbClr val="FFFF00"/>
                </a:highlight>
                <a:latin typeface="Calibri" panose="020F0502020204030204" pitchFamily="34" charset="0"/>
              </a:rPr>
              <a:t> </a:t>
            </a:r>
          </a:p>
          <a:p>
            <a:pPr marL="0" marR="0">
              <a:spcBef>
                <a:spcPts val="0"/>
              </a:spcBef>
              <a:spcAft>
                <a:spcPts val="0"/>
              </a:spcAft>
            </a:pPr>
            <a:r>
              <a:rPr lang="en-US" sz="1800" dirty="0">
                <a:effectLst/>
                <a:highlight>
                  <a:srgbClr val="FFFF00"/>
                </a:highlight>
                <a:latin typeface="Calibri" panose="020F0502020204030204" pitchFamily="34" charset="0"/>
                <a:hlinkClick r:id="rId4"/>
              </a:rPr>
              <a:t>https://github.com/Microsoft/testfx</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highlight>
                  <a:srgbClr val="FFFF00"/>
                </a:highlight>
                <a:latin typeface="Calibri" panose="020F0502020204030204" pitchFamily="34" charset="0"/>
              </a:rPr>
              <a:t> </a:t>
            </a:r>
          </a:p>
          <a:p>
            <a:pPr marL="0" marR="0">
              <a:spcBef>
                <a:spcPts val="0"/>
              </a:spcBef>
              <a:spcAft>
                <a:spcPts val="0"/>
              </a:spcAft>
            </a:pPr>
            <a:r>
              <a:rPr lang="en-US" sz="1800" dirty="0">
                <a:effectLst/>
                <a:highlight>
                  <a:srgbClr val="FFFF00"/>
                </a:highlight>
                <a:latin typeface="Calibri" panose="020F0502020204030204" pitchFamily="34" charset="0"/>
                <a:hlinkClick r:id="rId5"/>
              </a:rPr>
              <a:t>https://github.com/nunit/nunit</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highlight>
                  <a:srgbClr val="FFFF00"/>
                </a:highlight>
                <a:latin typeface="Calibri" panose="020F0502020204030204" pitchFamily="34" charset="0"/>
              </a:rPr>
              <a:t> </a:t>
            </a:r>
          </a:p>
          <a:p>
            <a:pPr marL="0" marR="0">
              <a:spcBef>
                <a:spcPts val="0"/>
              </a:spcBef>
              <a:spcAft>
                <a:spcPts val="0"/>
              </a:spcAft>
            </a:pPr>
            <a:r>
              <a:rPr lang="en-US" sz="1800" dirty="0">
                <a:effectLst/>
                <a:highlight>
                  <a:srgbClr val="FFFF00"/>
                </a:highlight>
                <a:latin typeface="Calibri" panose="020F0502020204030204" pitchFamily="34" charset="0"/>
                <a:hlinkClick r:id="rId6"/>
              </a:rPr>
              <a:t>https://docs.microsoft.com/en-us/dotnet/core/testing/unit-testing-best-practices</a:t>
            </a:r>
            <a:endParaRPr lang="en-US" sz="1800" dirty="0">
              <a:effectLst/>
              <a:highlight>
                <a:srgbClr val="FFFF00"/>
              </a:highlight>
              <a:latin typeface="Calibri" panose="020F0502020204030204" pitchFamily="34" charset="0"/>
            </a:endParaRPr>
          </a:p>
          <a:p>
            <a:pPr marL="0" marR="0">
              <a:spcBef>
                <a:spcPts val="0"/>
              </a:spcBef>
              <a:spcAft>
                <a:spcPts val="0"/>
              </a:spcAft>
            </a:pPr>
            <a:r>
              <a:rPr lang="en-US" sz="1800" dirty="0">
                <a:effectLst/>
                <a:highlight>
                  <a:srgbClr val="FFFF00"/>
                </a:highlight>
                <a:latin typeface="Calibri" panose="020F0502020204030204" pitchFamily="34" charset="0"/>
              </a:rPr>
              <a:t> </a:t>
            </a:r>
          </a:p>
          <a:p>
            <a:pPr marL="0" marR="0" indent="0">
              <a:spcBef>
                <a:spcPts val="0"/>
              </a:spcBef>
              <a:spcAft>
                <a:spcPts val="0"/>
              </a:spcAft>
              <a:buNone/>
            </a:pPr>
            <a:endParaRPr lang="en-US" sz="1800" dirty="0">
              <a:highlight>
                <a:srgbClr val="FFFF00"/>
              </a:highlight>
              <a:latin typeface="Calibri" panose="020F0502020204030204" pitchFamily="34" charset="0"/>
            </a:endParaRPr>
          </a:p>
          <a:p>
            <a:pPr marL="0" marR="0" indent="0">
              <a:spcBef>
                <a:spcPts val="0"/>
              </a:spcBef>
              <a:spcAft>
                <a:spcPts val="0"/>
              </a:spcAft>
              <a:buNone/>
            </a:pPr>
            <a:r>
              <a:rPr lang="en-US" sz="1800" dirty="0">
                <a:effectLst/>
                <a:highlight>
                  <a:srgbClr val="FFFF00"/>
                </a:highlight>
                <a:latin typeface="Calibri" panose="020F0502020204030204" pitchFamily="34" charset="0"/>
                <a:hlinkClick r:id="rId7"/>
              </a:rPr>
              <a:t>https://github.com/AutoFixture</a:t>
            </a:r>
            <a:endParaRPr lang="en-US" sz="1800" dirty="0">
              <a:effectLst/>
              <a:highlight>
                <a:srgbClr val="FFFF00"/>
              </a:highligh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200698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38F5-64F4-4083-8C93-C2A0C67122D3}"/>
              </a:ext>
            </a:extLst>
          </p:cNvPr>
          <p:cNvSpPr>
            <a:spLocks noGrp="1"/>
          </p:cNvSpPr>
          <p:nvPr>
            <p:ph type="title" idx="4294967295"/>
          </p:nvPr>
        </p:nvSpPr>
        <p:spPr>
          <a:xfrm>
            <a:off x="838200" y="365125"/>
            <a:ext cx="10515600" cy="1325563"/>
          </a:xfrm>
        </p:spPr>
        <p:txBody>
          <a:bodyPr/>
          <a:lstStyle/>
          <a:p>
            <a:r>
              <a:rPr lang="en-US" dirty="0"/>
              <a:t>Unit </a:t>
            </a:r>
            <a:br>
              <a:rPr lang="en-US" dirty="0"/>
            </a:br>
            <a:endParaRPr lang="en-US" dirty="0"/>
          </a:p>
        </p:txBody>
      </p:sp>
      <p:sp>
        <p:nvSpPr>
          <p:cNvPr id="3" name="Content Placeholder 2">
            <a:extLst>
              <a:ext uri="{FF2B5EF4-FFF2-40B4-BE49-F238E27FC236}">
                <a16:creationId xmlns:a16="http://schemas.microsoft.com/office/drawing/2014/main" id="{BCA3917F-055A-46CC-90B0-F5F80D5FA7FF}"/>
              </a:ext>
            </a:extLst>
          </p:cNvPr>
          <p:cNvSpPr>
            <a:spLocks noGrp="1"/>
          </p:cNvSpPr>
          <p:nvPr>
            <p:ph idx="4294967295"/>
          </p:nvPr>
        </p:nvSpPr>
        <p:spPr>
          <a:xfrm>
            <a:off x="838200" y="1825625"/>
            <a:ext cx="10515600" cy="4351338"/>
          </a:xfrm>
        </p:spPr>
        <p:txBody>
          <a:bodyPr/>
          <a:lstStyle/>
          <a:p>
            <a:pPr marL="0" indent="0">
              <a:buNone/>
            </a:pPr>
            <a:r>
              <a:rPr lang="en-US" dirty="0"/>
              <a:t>"It's a situational thing - the team decides what makes sense to be a  unit for the purposes of their understanding of the system and its testing"</a:t>
            </a:r>
          </a:p>
          <a:p>
            <a:pPr marL="0" indent="0">
              <a:buNone/>
            </a:pPr>
            <a:r>
              <a:rPr lang="en-US" dirty="0"/>
              <a:t>Martin Fowler</a:t>
            </a:r>
          </a:p>
          <a:p>
            <a:pPr marL="0" indent="0">
              <a:buNone/>
            </a:pPr>
            <a:endParaRPr lang="en-US" dirty="0"/>
          </a:p>
          <a:p>
            <a:pPr marL="0" indent="0">
              <a:buNone/>
            </a:pPr>
            <a:r>
              <a:rPr lang="en-US" sz="1800" dirty="0">
                <a:effectLst/>
                <a:highlight>
                  <a:srgbClr val="FFFF00"/>
                </a:highlight>
                <a:latin typeface="Calibri" panose="020F0502020204030204" pitchFamily="34" charset="0"/>
                <a:hlinkClick r:id="rId2"/>
              </a:rPr>
              <a:t>https://martinfowler.com/bliki/UnitTest.html</a:t>
            </a:r>
            <a:endParaRPr lang="en-US" dirty="0">
              <a:highlight>
                <a:srgbClr val="FFFF00"/>
              </a:highlight>
            </a:endParaRPr>
          </a:p>
          <a:p>
            <a:endParaRPr lang="en-US" dirty="0"/>
          </a:p>
        </p:txBody>
      </p:sp>
    </p:spTree>
    <p:extLst>
      <p:ext uri="{BB962C8B-B14F-4D97-AF65-F5344CB8AC3E}">
        <p14:creationId xmlns:p14="http://schemas.microsoft.com/office/powerpoint/2010/main" val="324325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A659-F009-41E2-A40D-4F8C85F5808B}"/>
              </a:ext>
            </a:extLst>
          </p:cNvPr>
          <p:cNvSpPr>
            <a:spLocks noGrp="1"/>
          </p:cNvSpPr>
          <p:nvPr>
            <p:ph type="title" idx="4294967295"/>
          </p:nvPr>
        </p:nvSpPr>
        <p:spPr>
          <a:xfrm>
            <a:off x="838200" y="365125"/>
            <a:ext cx="10515600" cy="1325563"/>
          </a:xfrm>
        </p:spPr>
        <p:txBody>
          <a:bodyPr/>
          <a:lstStyle/>
          <a:p>
            <a:r>
              <a:rPr lang="en-US" dirty="0"/>
              <a:t>Testing Units of Behavior </a:t>
            </a:r>
            <a:br>
              <a:rPr lang="en-US" dirty="0"/>
            </a:br>
            <a:endParaRPr lang="en-US" dirty="0"/>
          </a:p>
        </p:txBody>
      </p:sp>
      <p:sp>
        <p:nvSpPr>
          <p:cNvPr id="3" name="Content Placeholder 2">
            <a:extLst>
              <a:ext uri="{FF2B5EF4-FFF2-40B4-BE49-F238E27FC236}">
                <a16:creationId xmlns:a16="http://schemas.microsoft.com/office/drawing/2014/main" id="{8B3FCB6E-213F-4D74-81A6-EE434848613F}"/>
              </a:ext>
            </a:extLst>
          </p:cNvPr>
          <p:cNvSpPr>
            <a:spLocks noGrp="1"/>
          </p:cNvSpPr>
          <p:nvPr>
            <p:ph idx="4294967295"/>
          </p:nvPr>
        </p:nvSpPr>
        <p:spPr>
          <a:xfrm>
            <a:off x="838200" y="1825625"/>
            <a:ext cx="10515600" cy="4351338"/>
          </a:xfrm>
        </p:spPr>
        <p:txBody>
          <a:bodyPr/>
          <a:lstStyle/>
          <a:p>
            <a:r>
              <a:rPr lang="en-US" dirty="0"/>
              <a:t>Focus on Units of behavior over units of implementation </a:t>
            </a:r>
          </a:p>
          <a:p>
            <a:r>
              <a:rPr lang="en-US" dirty="0"/>
              <a:t>Low Level </a:t>
            </a:r>
          </a:p>
          <a:p>
            <a:r>
              <a:rPr lang="en-US" dirty="0"/>
              <a:t>Highly focused</a:t>
            </a:r>
          </a:p>
          <a:p>
            <a:r>
              <a:rPr lang="en-US" dirty="0"/>
              <a:t>Quick to execute</a:t>
            </a:r>
          </a:p>
          <a:p>
            <a:r>
              <a:rPr lang="en-US" dirty="0"/>
              <a:t>Easier to test all logical paths or branches </a:t>
            </a:r>
          </a:p>
          <a:p>
            <a:r>
              <a:rPr lang="en-US" dirty="0"/>
              <a:t>Units can be multiple class or a single method </a:t>
            </a:r>
          </a:p>
          <a:p>
            <a:endParaRPr lang="en-US" dirty="0"/>
          </a:p>
          <a:p>
            <a:endParaRPr lang="en-US" dirty="0"/>
          </a:p>
        </p:txBody>
      </p:sp>
    </p:spTree>
    <p:extLst>
      <p:ext uri="{BB962C8B-B14F-4D97-AF65-F5344CB8AC3E}">
        <p14:creationId xmlns:p14="http://schemas.microsoft.com/office/powerpoint/2010/main" val="245375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58DA-3198-4BB5-BDD2-651170342472}"/>
              </a:ext>
            </a:extLst>
          </p:cNvPr>
          <p:cNvSpPr>
            <a:spLocks noGrp="1"/>
          </p:cNvSpPr>
          <p:nvPr>
            <p:ph type="title" idx="4294967295"/>
          </p:nvPr>
        </p:nvSpPr>
        <p:spPr>
          <a:xfrm>
            <a:off x="838200" y="365125"/>
            <a:ext cx="10515600" cy="1325563"/>
          </a:xfrm>
        </p:spPr>
        <p:txBody>
          <a:bodyPr/>
          <a:lstStyle/>
          <a:p>
            <a:r>
              <a:rPr lang="en-US" dirty="0"/>
              <a:t>Test Doubles </a:t>
            </a:r>
          </a:p>
        </p:txBody>
      </p:sp>
      <p:sp>
        <p:nvSpPr>
          <p:cNvPr id="3" name="Content Placeholder 2">
            <a:extLst>
              <a:ext uri="{FF2B5EF4-FFF2-40B4-BE49-F238E27FC236}">
                <a16:creationId xmlns:a16="http://schemas.microsoft.com/office/drawing/2014/main" id="{DFBE3FF8-CE0B-498D-BE57-28816E2DAA50}"/>
              </a:ext>
            </a:extLst>
          </p:cNvPr>
          <p:cNvSpPr>
            <a:spLocks noGrp="1"/>
          </p:cNvSpPr>
          <p:nvPr>
            <p:ph idx="4294967295"/>
          </p:nvPr>
        </p:nvSpPr>
        <p:spPr>
          <a:xfrm>
            <a:off x="838200" y="1825625"/>
            <a:ext cx="10515600" cy="4351338"/>
          </a:xfrm>
        </p:spPr>
        <p:txBody>
          <a:bodyPr>
            <a:normAutofit fontScale="92500" lnSpcReduction="10000"/>
          </a:bodyPr>
          <a:lstStyle/>
          <a:p>
            <a:r>
              <a:rPr lang="en-US" b="1" dirty="0"/>
              <a:t>Dummies</a:t>
            </a:r>
            <a:r>
              <a:rPr lang="en-US" dirty="0"/>
              <a:t> Passed around Never used/accessed to Satisfy parameters</a:t>
            </a:r>
          </a:p>
          <a:p>
            <a:r>
              <a:rPr lang="en-US" b="1" dirty="0"/>
              <a:t>Stubs</a:t>
            </a:r>
            <a:r>
              <a:rPr lang="en-US" dirty="0"/>
              <a:t> provide canned answers to calls made during the test, usually not responding at all to anything outside what's programmed in for the test</a:t>
            </a:r>
          </a:p>
          <a:p>
            <a:r>
              <a:rPr lang="en-US" b="1" dirty="0"/>
              <a:t>Mocks</a:t>
            </a:r>
            <a:r>
              <a:rPr lang="en-US" dirty="0"/>
              <a:t> </a:t>
            </a:r>
            <a:r>
              <a:rPr lang="en-US" sz="2800" dirty="0">
                <a:effectLst/>
                <a:latin typeface="Calibri" panose="020F0502020204030204" pitchFamily="34" charset="0"/>
              </a:rPr>
              <a:t>Expect/verify calls Properties Methods can Throw exceptions</a:t>
            </a:r>
            <a:endParaRPr lang="en-US" dirty="0"/>
          </a:p>
          <a:p>
            <a:r>
              <a:rPr lang="en-US" b="1" dirty="0"/>
              <a:t>Fakes</a:t>
            </a:r>
            <a:r>
              <a:rPr lang="en-US" dirty="0"/>
              <a:t> Provide actual working implementations, but usually take some shortcut which makes them not suitable for production (</a:t>
            </a:r>
            <a:r>
              <a:rPr lang="en-US" dirty="0" err="1"/>
              <a:t>InMemory</a:t>
            </a:r>
            <a:r>
              <a:rPr lang="en-US" dirty="0"/>
              <a:t> DB) </a:t>
            </a:r>
          </a:p>
          <a:p>
            <a:endParaRPr lang="en-US" dirty="0"/>
          </a:p>
          <a:p>
            <a:pPr marL="0" marR="0" indent="0">
              <a:spcBef>
                <a:spcPts val="0"/>
              </a:spcBef>
              <a:spcAft>
                <a:spcPts val="0"/>
              </a:spcAft>
              <a:buNone/>
            </a:pPr>
            <a:r>
              <a:rPr lang="en-US" sz="1800" dirty="0">
                <a:effectLst/>
                <a:latin typeface="Calibri" panose="020F0502020204030204" pitchFamily="34" charset="0"/>
              </a:rPr>
              <a:t>"Test Double is a generic term for any case where you replace production object for the purpose of testing" </a:t>
            </a:r>
          </a:p>
          <a:p>
            <a:pPr marL="0" indent="0">
              <a:spcBef>
                <a:spcPts val="0"/>
              </a:spcBef>
              <a:buNone/>
            </a:pPr>
            <a:r>
              <a:rPr lang="en-US" sz="1800" dirty="0">
                <a:effectLst/>
                <a:latin typeface="Calibri" panose="020F0502020204030204" pitchFamily="34" charset="0"/>
              </a:rPr>
              <a:t>Martin Fowler</a:t>
            </a:r>
          </a:p>
          <a:p>
            <a:pPr marL="0" marR="0" indent="0">
              <a:spcBef>
                <a:spcPts val="0"/>
              </a:spcBef>
              <a:spcAft>
                <a:spcPts val="0"/>
              </a:spcAft>
              <a:buNone/>
            </a:pPr>
            <a:endParaRPr lang="en-US" sz="1800" dirty="0">
              <a:latin typeface="Calibri" panose="020F0502020204030204" pitchFamily="34" charset="0"/>
            </a:endParaRPr>
          </a:p>
          <a:p>
            <a:pPr marL="0" indent="0">
              <a:spcBef>
                <a:spcPts val="0"/>
              </a:spcBef>
              <a:buNone/>
            </a:pPr>
            <a:r>
              <a:rPr lang="en-US" sz="1800" dirty="0">
                <a:effectLst/>
                <a:highlight>
                  <a:srgbClr val="FFFF00"/>
                </a:highlight>
                <a:latin typeface="Calibri" panose="020F0502020204030204" pitchFamily="34" charset="0"/>
                <a:hlinkClick r:id="rId2"/>
              </a:rPr>
              <a:t>https://martinfowler.com/bliki/TestDouble.html</a:t>
            </a:r>
            <a:endParaRPr lang="en-US" sz="1800" dirty="0">
              <a:effectLst/>
              <a:highlight>
                <a:srgbClr val="FFFF00"/>
              </a:highlight>
              <a:latin typeface="Calibri" panose="020F0502020204030204" pitchFamily="34" charset="0"/>
            </a:endParaRPr>
          </a:p>
          <a:p>
            <a:pPr marL="0" marR="0" indent="0">
              <a:spcBef>
                <a:spcPts val="0"/>
              </a:spcBef>
              <a:spcAft>
                <a:spcPts val="0"/>
              </a:spcAft>
              <a:buNone/>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 </a:t>
            </a:r>
          </a:p>
          <a:p>
            <a:endParaRPr lang="en-US" dirty="0"/>
          </a:p>
        </p:txBody>
      </p:sp>
    </p:spTree>
    <p:extLst>
      <p:ext uri="{BB962C8B-B14F-4D97-AF65-F5344CB8AC3E}">
        <p14:creationId xmlns:p14="http://schemas.microsoft.com/office/powerpoint/2010/main" val="91365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0945-BBF6-46DD-9B9F-C5260A249A85}"/>
              </a:ext>
            </a:extLst>
          </p:cNvPr>
          <p:cNvSpPr>
            <a:spLocks noGrp="1"/>
          </p:cNvSpPr>
          <p:nvPr>
            <p:ph type="title" idx="4294967295"/>
          </p:nvPr>
        </p:nvSpPr>
        <p:spPr>
          <a:xfrm>
            <a:off x="838200" y="365125"/>
            <a:ext cx="10515600" cy="1325563"/>
          </a:xfrm>
        </p:spPr>
        <p:txBody>
          <a:bodyPr/>
          <a:lstStyle/>
          <a:p>
            <a:r>
              <a:rPr lang="en-US" dirty="0"/>
              <a:t>Unit Test Should Be</a:t>
            </a:r>
          </a:p>
        </p:txBody>
      </p:sp>
      <p:sp>
        <p:nvSpPr>
          <p:cNvPr id="3" name="Content Placeholder 2">
            <a:extLst>
              <a:ext uri="{FF2B5EF4-FFF2-40B4-BE49-F238E27FC236}">
                <a16:creationId xmlns:a16="http://schemas.microsoft.com/office/drawing/2014/main" id="{1D0E7C09-74F7-473E-A28E-18163844A6EE}"/>
              </a:ext>
            </a:extLst>
          </p:cNvPr>
          <p:cNvSpPr>
            <a:spLocks noGrp="1"/>
          </p:cNvSpPr>
          <p:nvPr>
            <p:ph idx="4294967295"/>
          </p:nvPr>
        </p:nvSpPr>
        <p:spPr>
          <a:xfrm>
            <a:off x="838200" y="1825625"/>
            <a:ext cx="10515600" cy="4351338"/>
          </a:xfrm>
        </p:spPr>
        <p:txBody>
          <a:bodyPr>
            <a:normAutofit lnSpcReduction="10000"/>
          </a:bodyPr>
          <a:lstStyle/>
          <a:p>
            <a:r>
              <a:rPr lang="en-US" dirty="0"/>
              <a:t>Fast</a:t>
            </a:r>
          </a:p>
          <a:p>
            <a:r>
              <a:rPr lang="en-US" dirty="0"/>
              <a:t>Pass/fail never inconclusive</a:t>
            </a:r>
          </a:p>
          <a:p>
            <a:r>
              <a:rPr lang="en-US" dirty="0"/>
              <a:t>Repeatable</a:t>
            </a:r>
          </a:p>
          <a:p>
            <a:r>
              <a:rPr lang="en-US" dirty="0"/>
              <a:t>Order Independent</a:t>
            </a:r>
          </a:p>
          <a:p>
            <a:r>
              <a:rPr lang="en-US" dirty="0"/>
              <a:t>Easy to set up</a:t>
            </a:r>
          </a:p>
          <a:p>
            <a:r>
              <a:rPr lang="en-US" dirty="0"/>
              <a:t>Test one small piece of functionality</a:t>
            </a:r>
          </a:p>
          <a:p>
            <a:r>
              <a:rPr lang="en-US" dirty="0"/>
              <a:t>Test public interfaces only</a:t>
            </a:r>
          </a:p>
          <a:p>
            <a:r>
              <a:rPr lang="en-US" dirty="0"/>
              <a:t>Isolated</a:t>
            </a:r>
          </a:p>
          <a:p>
            <a:r>
              <a:rPr lang="en-US" dirty="0"/>
              <a:t>Timely</a:t>
            </a:r>
          </a:p>
          <a:p>
            <a:endParaRPr lang="en-US" dirty="0"/>
          </a:p>
        </p:txBody>
      </p:sp>
    </p:spTree>
    <p:extLst>
      <p:ext uri="{BB962C8B-B14F-4D97-AF65-F5344CB8AC3E}">
        <p14:creationId xmlns:p14="http://schemas.microsoft.com/office/powerpoint/2010/main" val="14358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D7D0-4A54-48FF-ADE8-97857C3E0924}"/>
              </a:ext>
            </a:extLst>
          </p:cNvPr>
          <p:cNvSpPr>
            <a:spLocks noGrp="1"/>
          </p:cNvSpPr>
          <p:nvPr>
            <p:ph type="title" idx="4294967295"/>
          </p:nvPr>
        </p:nvSpPr>
        <p:spPr>
          <a:xfrm>
            <a:off x="838200" y="365125"/>
            <a:ext cx="10515600" cy="1325563"/>
          </a:xfrm>
        </p:spPr>
        <p:txBody>
          <a:bodyPr/>
          <a:lstStyle/>
          <a:p>
            <a:r>
              <a:rPr lang="en-US" dirty="0"/>
              <a:t>Why unit test</a:t>
            </a:r>
          </a:p>
        </p:txBody>
      </p:sp>
      <p:sp>
        <p:nvSpPr>
          <p:cNvPr id="3" name="Content Placeholder 2">
            <a:extLst>
              <a:ext uri="{FF2B5EF4-FFF2-40B4-BE49-F238E27FC236}">
                <a16:creationId xmlns:a16="http://schemas.microsoft.com/office/drawing/2014/main" id="{9F68B9DB-3F45-410C-9EDC-DE3CA822D8E1}"/>
              </a:ext>
            </a:extLst>
          </p:cNvPr>
          <p:cNvSpPr>
            <a:spLocks noGrp="1"/>
          </p:cNvSpPr>
          <p:nvPr>
            <p:ph idx="4294967295"/>
          </p:nvPr>
        </p:nvSpPr>
        <p:spPr>
          <a:xfrm>
            <a:off x="838200" y="1825625"/>
            <a:ext cx="10515600" cy="4351338"/>
          </a:xfrm>
        </p:spPr>
        <p:txBody>
          <a:bodyPr/>
          <a:lstStyle/>
          <a:p>
            <a:r>
              <a:rPr lang="en-US" dirty="0"/>
              <a:t>Less time performing functional tests</a:t>
            </a:r>
          </a:p>
          <a:p>
            <a:r>
              <a:rPr lang="en-US" dirty="0"/>
              <a:t>Protection against regression</a:t>
            </a:r>
          </a:p>
          <a:p>
            <a:r>
              <a:rPr lang="en-US" dirty="0"/>
              <a:t>Executable documentation</a:t>
            </a:r>
          </a:p>
          <a:p>
            <a:r>
              <a:rPr lang="en-US" dirty="0"/>
              <a:t>Less coupled code</a:t>
            </a:r>
          </a:p>
        </p:txBody>
      </p:sp>
    </p:spTree>
    <p:extLst>
      <p:ext uri="{BB962C8B-B14F-4D97-AF65-F5344CB8AC3E}">
        <p14:creationId xmlns:p14="http://schemas.microsoft.com/office/powerpoint/2010/main" val="328388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EA49-1347-4519-BF12-104C2689BD6A}"/>
              </a:ext>
            </a:extLst>
          </p:cNvPr>
          <p:cNvSpPr>
            <a:spLocks noGrp="1"/>
          </p:cNvSpPr>
          <p:nvPr>
            <p:ph type="title" idx="4294967295"/>
          </p:nvPr>
        </p:nvSpPr>
        <p:spPr>
          <a:xfrm>
            <a:off x="838200" y="365125"/>
            <a:ext cx="10515600" cy="1325563"/>
          </a:xfrm>
        </p:spPr>
        <p:txBody>
          <a:bodyPr/>
          <a:lstStyle/>
          <a:p>
            <a:r>
              <a:rPr lang="en-US" dirty="0"/>
              <a:t>Test Methods should contain</a:t>
            </a:r>
          </a:p>
        </p:txBody>
      </p:sp>
      <p:sp>
        <p:nvSpPr>
          <p:cNvPr id="3" name="Content Placeholder 2">
            <a:extLst>
              <a:ext uri="{FF2B5EF4-FFF2-40B4-BE49-F238E27FC236}">
                <a16:creationId xmlns:a16="http://schemas.microsoft.com/office/drawing/2014/main" id="{21DB3C08-CB07-4D1A-9F40-2AE8F3F843DA}"/>
              </a:ext>
            </a:extLst>
          </p:cNvPr>
          <p:cNvSpPr>
            <a:spLocks noGrp="1"/>
          </p:cNvSpPr>
          <p:nvPr>
            <p:ph idx="4294967295"/>
          </p:nvPr>
        </p:nvSpPr>
        <p:spPr>
          <a:xfrm>
            <a:off x="838200" y="1825625"/>
            <a:ext cx="10515600" cy="4351338"/>
          </a:xfrm>
        </p:spPr>
        <p:txBody>
          <a:bodyPr/>
          <a:lstStyle/>
          <a:p>
            <a:r>
              <a:rPr lang="en-US" dirty="0"/>
              <a:t>Arrange </a:t>
            </a:r>
          </a:p>
          <a:p>
            <a:r>
              <a:rPr lang="en-US" dirty="0"/>
              <a:t>Act</a:t>
            </a:r>
          </a:p>
          <a:p>
            <a:r>
              <a:rPr lang="en-US" dirty="0"/>
              <a:t>Assert</a:t>
            </a:r>
          </a:p>
        </p:txBody>
      </p:sp>
    </p:spTree>
    <p:extLst>
      <p:ext uri="{BB962C8B-B14F-4D97-AF65-F5344CB8AC3E}">
        <p14:creationId xmlns:p14="http://schemas.microsoft.com/office/powerpoint/2010/main" val="375438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1609</Words>
  <Application>Microsoft Office PowerPoint</Application>
  <PresentationFormat>Widescreen</PresentationFormat>
  <Paragraphs>247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Unit Testing Best Practices and  Frameworks/Tools</vt:lpstr>
      <vt:lpstr>Agenda</vt:lpstr>
      <vt:lpstr>TDD Culture</vt:lpstr>
      <vt:lpstr>Unit  </vt:lpstr>
      <vt:lpstr>Testing Units of Behavior  </vt:lpstr>
      <vt:lpstr>Test Doubles </vt:lpstr>
      <vt:lpstr>Unit Test Should Be</vt:lpstr>
      <vt:lpstr>Why unit test</vt:lpstr>
      <vt:lpstr>Test Methods should contain</vt:lpstr>
      <vt:lpstr>Arrange =&gt; Act =&gt; Assert?</vt:lpstr>
      <vt:lpstr>Naming Conventions</vt:lpstr>
      <vt:lpstr>SOLID</vt:lpstr>
      <vt:lpstr>Best Practice</vt:lpstr>
      <vt:lpstr>Best Practices</vt:lpstr>
      <vt:lpstr>Best Practices</vt:lpstr>
      <vt:lpstr>Best Practice</vt:lpstr>
      <vt:lpstr>Best Practice </vt:lpstr>
      <vt:lpstr>Best Practice</vt:lpstr>
      <vt:lpstr>Best practice </vt:lpstr>
      <vt:lpstr>Avoid multiple asserts</vt:lpstr>
      <vt:lpstr>Tools</vt:lpstr>
      <vt:lpstr>AutoFixture</vt:lpstr>
      <vt:lpstr>Moq</vt:lpstr>
      <vt:lpstr>Moq</vt:lpstr>
      <vt:lpstr>Fluent Assertion</vt:lpstr>
      <vt:lpstr>Frameworks</vt:lpstr>
      <vt:lpstr>Frameworks</vt:lpstr>
      <vt:lpstr>Frameworks</vt:lpstr>
      <vt:lpstr>Your pick</vt:lpstr>
      <vt:lpstr>Refactoring </vt:lpstr>
      <vt:lpstr>Demo</vt:lpstr>
      <vt:lpstr>Frameworks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Best Practices and  Frameworks and tools</dc:title>
  <dc:creator>Tim Oleson</dc:creator>
  <cp:lastModifiedBy>Tim Oleson</cp:lastModifiedBy>
  <cp:revision>6</cp:revision>
  <dcterms:created xsi:type="dcterms:W3CDTF">2020-08-05T17:43:44Z</dcterms:created>
  <dcterms:modified xsi:type="dcterms:W3CDTF">2020-11-05T20:32:55Z</dcterms:modified>
</cp:coreProperties>
</file>