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0" r:id="rId4"/>
    <p:sldId id="263" r:id="rId5"/>
    <p:sldId id="264" r:id="rId6"/>
    <p:sldId id="259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arcellus" panose="020B0604020202020204" charset="0"/>
      <p:regular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912" y="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6.svg"/><Relationship Id="rId7" Type="http://schemas.openxmlformats.org/officeDocument/2006/relationships/image" Target="../media/image28.svg"/><Relationship Id="rId12" Type="http://schemas.openxmlformats.org/officeDocument/2006/relationships/hyperlink" Target="https://digitalagemag.com/wp-content/uploads/2021/05/microsoft-team-0.png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16.svg"/><Relationship Id="rId10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hyperlink" Target="https://www.sussex.ac.uk/wcm/assets/media/254/content/53218.633x400.jp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3.svg"/><Relationship Id="rId7" Type="http://schemas.openxmlformats.org/officeDocument/2006/relationships/image" Target="../media/image35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096233" y="-206777"/>
            <a:ext cx="2163067" cy="375295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810109" y="6641098"/>
            <a:ext cx="5730130" cy="477720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4239687">
            <a:off x="-1595429" y="-1178094"/>
            <a:ext cx="5248259" cy="569559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079369" y="2754367"/>
            <a:ext cx="12129260" cy="4530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 dirty="0">
                <a:solidFill>
                  <a:srgbClr val="000000"/>
                </a:solidFill>
                <a:latin typeface="Marcellus"/>
              </a:rPr>
              <a:t>Design Thinking</a:t>
            </a:r>
          </a:p>
          <a:p>
            <a:pPr algn="ctr">
              <a:lnSpc>
                <a:spcPts val="18199"/>
              </a:lnSpc>
            </a:pPr>
            <a:r>
              <a:rPr lang="en-US" sz="12999" dirty="0">
                <a:solidFill>
                  <a:srgbClr val="EEC7BB"/>
                </a:solidFill>
                <a:latin typeface="Marcellus"/>
              </a:rPr>
              <a:t>Online Study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708921" y="1441100"/>
            <a:ext cx="4870157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dirty="0">
                <a:solidFill>
                  <a:srgbClr val="000000"/>
                </a:solidFill>
                <a:latin typeface="Roboto"/>
              </a:rPr>
              <a:t>BADS 7105 CRM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394350" y="8353425"/>
            <a:ext cx="5499300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dirty="0" err="1">
                <a:solidFill>
                  <a:schemeClr val="bg2">
                    <a:lumMod val="90000"/>
                  </a:schemeClr>
                </a:solidFill>
                <a:latin typeface="Roboto"/>
              </a:rPr>
              <a:t>Wisansaya</a:t>
            </a:r>
            <a:r>
              <a:rPr lang="en-US" sz="3000" dirty="0">
                <a:solidFill>
                  <a:schemeClr val="bg2">
                    <a:lumMod val="90000"/>
                  </a:schemeClr>
                </a:solidFill>
                <a:latin typeface="Roboto"/>
              </a:rPr>
              <a:t> </a:t>
            </a:r>
            <a:r>
              <a:rPr lang="en-US" sz="3000" dirty="0" err="1">
                <a:solidFill>
                  <a:schemeClr val="bg2">
                    <a:lumMod val="90000"/>
                  </a:schemeClr>
                </a:solidFill>
                <a:latin typeface="Roboto"/>
              </a:rPr>
              <a:t>Tipparot</a:t>
            </a:r>
            <a:endParaRPr lang="en-US" sz="3000" dirty="0">
              <a:solidFill>
                <a:schemeClr val="bg2">
                  <a:lumMod val="90000"/>
                </a:schemeClr>
              </a:solidFill>
              <a:latin typeface="Roboto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993729" y="7391295"/>
            <a:ext cx="4044858" cy="2419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93986" y="3677296"/>
            <a:ext cx="15700029" cy="5311337"/>
            <a:chOff x="0" y="0"/>
            <a:chExt cx="28026449" cy="948137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026451" cy="9481379"/>
            </a:xfrm>
            <a:custGeom>
              <a:avLst/>
              <a:gdLst/>
              <a:ahLst/>
              <a:cxnLst/>
              <a:rect l="l" t="t" r="r" b="b"/>
              <a:pathLst>
                <a:path w="28026451" h="9481379">
                  <a:moveTo>
                    <a:pt x="27721651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9176579"/>
                  </a:lnTo>
                  <a:cubicBezTo>
                    <a:pt x="0" y="9345488"/>
                    <a:pt x="135890" y="9481379"/>
                    <a:pt x="304800" y="9481379"/>
                  </a:cubicBezTo>
                  <a:lnTo>
                    <a:pt x="27721651" y="9481379"/>
                  </a:lnTo>
                  <a:cubicBezTo>
                    <a:pt x="27890558" y="9481379"/>
                    <a:pt x="28026451" y="9345488"/>
                    <a:pt x="28026451" y="9176579"/>
                  </a:cubicBezTo>
                  <a:lnTo>
                    <a:pt x="28026451" y="304800"/>
                  </a:lnTo>
                  <a:cubicBezTo>
                    <a:pt x="28026451" y="135890"/>
                    <a:pt x="27890558" y="0"/>
                    <a:pt x="27721651" y="0"/>
                  </a:cubicBezTo>
                  <a:close/>
                </a:path>
              </a:pathLst>
            </a:custGeom>
            <a:solidFill>
              <a:srgbClr val="F1D1C7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3340" y="6332965"/>
            <a:ext cx="2952509" cy="454868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6897869">
            <a:off x="-2249484" y="-1802926"/>
            <a:ext cx="5730130" cy="477720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7281959">
            <a:off x="13594629" y="-745811"/>
            <a:ext cx="6798772" cy="4450105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856548" y="1724025"/>
            <a:ext cx="14574904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dirty="0">
                <a:solidFill>
                  <a:srgbClr val="000000"/>
                </a:solidFill>
                <a:latin typeface="Marcellus"/>
              </a:rPr>
              <a:t>Empathize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5913648" y="8111859"/>
            <a:ext cx="3472856" cy="20773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7D4E2B-5A57-430A-B956-1463BDD8E5B3}"/>
              </a:ext>
            </a:extLst>
          </p:cNvPr>
          <p:cNvSpPr txBox="1"/>
          <p:nvPr/>
        </p:nvSpPr>
        <p:spPr>
          <a:xfrm>
            <a:off x="1520136" y="3908971"/>
            <a:ext cx="1524386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Marcellus" panose="020B0604020202020204" charset="0"/>
              </a:rPr>
              <a:t>Name</a:t>
            </a:r>
            <a:r>
              <a:rPr lang="en-US" sz="3200" dirty="0">
                <a:latin typeface="Marcellus" panose="020B0604020202020204" charset="0"/>
              </a:rPr>
              <a:t> :	</a:t>
            </a:r>
            <a:r>
              <a:rPr lang="en-US" sz="3200" dirty="0" err="1">
                <a:latin typeface="Marcellus" panose="020B0604020202020204" charset="0"/>
              </a:rPr>
              <a:t>Anuwat</a:t>
            </a:r>
            <a:r>
              <a:rPr lang="en-US" sz="3200" dirty="0">
                <a:latin typeface="Marcellus" panose="020B0604020202020204" charset="0"/>
              </a:rPr>
              <a:t> </a:t>
            </a:r>
            <a:r>
              <a:rPr lang="en-US" sz="3200" dirty="0" err="1">
                <a:latin typeface="Marcellus" panose="020B0604020202020204" charset="0"/>
              </a:rPr>
              <a:t>Malinee</a:t>
            </a:r>
            <a:r>
              <a:rPr lang="en-US" sz="3200" dirty="0">
                <a:latin typeface="Marcellus" panose="020B0604020202020204" charset="0"/>
              </a:rPr>
              <a:t> (Mad)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Marcellus" panose="020B0604020202020204" charset="0"/>
              </a:rPr>
              <a:t>Age</a:t>
            </a:r>
            <a:r>
              <a:rPr lang="en-US" sz="3200" dirty="0">
                <a:latin typeface="Marcellus" panose="020B0604020202020204" charset="0"/>
              </a:rPr>
              <a:t> :	29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Marcellus" panose="020B0604020202020204" charset="0"/>
              </a:rPr>
              <a:t>Profile</a:t>
            </a:r>
            <a:r>
              <a:rPr lang="en-US" sz="3200" dirty="0">
                <a:latin typeface="Marcellus" panose="020B0604020202020204" charset="0"/>
              </a:rPr>
              <a:t> :	Student</a:t>
            </a:r>
            <a:r>
              <a:rPr lang="th-TH" sz="3200" dirty="0">
                <a:latin typeface="Marcellus" panose="020B0604020202020204" charset="0"/>
              </a:rPr>
              <a:t> </a:t>
            </a:r>
            <a:r>
              <a:rPr lang="en-US" sz="3200" dirty="0">
                <a:latin typeface="Marcellus" panose="020B0604020202020204" charset="0"/>
              </a:rPr>
              <a:t>and Engineer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Marcellus" panose="020B0604020202020204" charset="0"/>
              </a:rPr>
              <a:t>Lifestyle</a:t>
            </a:r>
            <a:r>
              <a:rPr lang="en-US" sz="3200" dirty="0">
                <a:latin typeface="Marcellus" panose="020B0604020202020204" charset="0"/>
              </a:rPr>
              <a:t> :	</a:t>
            </a:r>
            <a:r>
              <a:rPr lang="th-TH" sz="3200" dirty="0">
                <a:latin typeface="Marcellus" panose="020B0604020202020204" charset="0"/>
              </a:rPr>
              <a:t>นักศึกษาปริญญาโท และทำงานในตำแหน่งวิศวกรของบริษัทเอกชนแห่งหนึ่ง </a:t>
            </a:r>
          </a:p>
          <a:p>
            <a:pPr>
              <a:lnSpc>
                <a:spcPct val="150000"/>
              </a:lnSpc>
            </a:pPr>
            <a:r>
              <a:rPr lang="th-TH" sz="3200" dirty="0">
                <a:latin typeface="Marcellus" panose="020B0604020202020204" charset="0"/>
              </a:rPr>
              <a:t>		เวลาโดยส่วนใหญ่ทุ่มเทให้กับงาน ทำงานล่วงเวลา</a:t>
            </a:r>
            <a:r>
              <a:rPr lang="en-US" sz="3200" dirty="0">
                <a:latin typeface="Marcellus" panose="020B0604020202020204" charset="0"/>
              </a:rPr>
              <a:t> </a:t>
            </a:r>
            <a:r>
              <a:rPr lang="th-TH" sz="3200" dirty="0">
                <a:latin typeface="Marcellus" panose="020B0604020202020204" charset="0"/>
              </a:rPr>
              <a:t>ทำงานในวันหยุด และยังรับโทรศัพท์เรื่องงานได้ตลอดเวลา</a:t>
            </a:r>
            <a:endParaRPr lang="en-US" sz="3200" dirty="0">
              <a:latin typeface="Marcellus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192221" y="3914775"/>
            <a:ext cx="7559468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dirty="0">
                <a:solidFill>
                  <a:srgbClr val="000000"/>
                </a:solidFill>
                <a:latin typeface="Marcellus"/>
              </a:rPr>
              <a:t>Define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913985" y="1311872"/>
            <a:ext cx="8080029" cy="2377162"/>
            <a:chOff x="0" y="0"/>
            <a:chExt cx="14423829" cy="42435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423828" cy="4243521"/>
            </a:xfrm>
            <a:custGeom>
              <a:avLst/>
              <a:gdLst/>
              <a:ahLst/>
              <a:cxnLst/>
              <a:rect l="l" t="t" r="r" b="b"/>
              <a:pathLst>
                <a:path w="14423828" h="4243521">
                  <a:moveTo>
                    <a:pt x="14119028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3938721"/>
                  </a:lnTo>
                  <a:cubicBezTo>
                    <a:pt x="0" y="4107631"/>
                    <a:pt x="135890" y="4243521"/>
                    <a:pt x="304800" y="4243521"/>
                  </a:cubicBezTo>
                  <a:lnTo>
                    <a:pt x="14119028" y="4243521"/>
                  </a:lnTo>
                  <a:cubicBezTo>
                    <a:pt x="14287939" y="4243521"/>
                    <a:pt x="14423828" y="4107631"/>
                    <a:pt x="14423828" y="3938721"/>
                  </a:cubicBezTo>
                  <a:lnTo>
                    <a:pt x="14423828" y="304800"/>
                  </a:lnTo>
                  <a:cubicBezTo>
                    <a:pt x="14423828" y="135890"/>
                    <a:pt x="14287939" y="0"/>
                    <a:pt x="14119028" y="0"/>
                  </a:cubicBezTo>
                  <a:close/>
                </a:path>
              </a:pathLst>
            </a:custGeom>
            <a:solidFill>
              <a:srgbClr val="F1D1C7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8913985" y="3952060"/>
            <a:ext cx="8080029" cy="2377162"/>
            <a:chOff x="0" y="0"/>
            <a:chExt cx="14423829" cy="424352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423828" cy="4243521"/>
            </a:xfrm>
            <a:custGeom>
              <a:avLst/>
              <a:gdLst/>
              <a:ahLst/>
              <a:cxnLst/>
              <a:rect l="l" t="t" r="r" b="b"/>
              <a:pathLst>
                <a:path w="14423828" h="4243521">
                  <a:moveTo>
                    <a:pt x="14119028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3938721"/>
                  </a:lnTo>
                  <a:cubicBezTo>
                    <a:pt x="0" y="4107631"/>
                    <a:pt x="135890" y="4243521"/>
                    <a:pt x="304800" y="4243521"/>
                  </a:cubicBezTo>
                  <a:lnTo>
                    <a:pt x="14119028" y="4243521"/>
                  </a:lnTo>
                  <a:cubicBezTo>
                    <a:pt x="14287939" y="4243521"/>
                    <a:pt x="14423828" y="4107631"/>
                    <a:pt x="14423828" y="3938721"/>
                  </a:cubicBezTo>
                  <a:lnTo>
                    <a:pt x="14423828" y="304800"/>
                  </a:lnTo>
                  <a:cubicBezTo>
                    <a:pt x="14423828" y="135890"/>
                    <a:pt x="14287939" y="0"/>
                    <a:pt x="14119028" y="0"/>
                  </a:cubicBezTo>
                  <a:close/>
                </a:path>
              </a:pathLst>
            </a:custGeom>
            <a:solidFill>
              <a:srgbClr val="F1D1C7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8913985" y="6597966"/>
            <a:ext cx="8080029" cy="2377162"/>
            <a:chOff x="0" y="0"/>
            <a:chExt cx="14423829" cy="424352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423828" cy="4243521"/>
            </a:xfrm>
            <a:custGeom>
              <a:avLst/>
              <a:gdLst/>
              <a:ahLst/>
              <a:cxnLst/>
              <a:rect l="l" t="t" r="r" b="b"/>
              <a:pathLst>
                <a:path w="14423828" h="4243521">
                  <a:moveTo>
                    <a:pt x="14119028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3938721"/>
                  </a:lnTo>
                  <a:cubicBezTo>
                    <a:pt x="0" y="4107631"/>
                    <a:pt x="135890" y="4243521"/>
                    <a:pt x="304800" y="4243521"/>
                  </a:cubicBezTo>
                  <a:lnTo>
                    <a:pt x="14119028" y="4243521"/>
                  </a:lnTo>
                  <a:cubicBezTo>
                    <a:pt x="14287939" y="4243521"/>
                    <a:pt x="14423828" y="4107631"/>
                    <a:pt x="14423828" y="3938721"/>
                  </a:cubicBezTo>
                  <a:lnTo>
                    <a:pt x="14423828" y="304800"/>
                  </a:lnTo>
                  <a:cubicBezTo>
                    <a:pt x="14423828" y="135890"/>
                    <a:pt x="14287939" y="0"/>
                    <a:pt x="14119028" y="0"/>
                  </a:cubicBezTo>
                  <a:close/>
                </a:path>
              </a:pathLst>
            </a:custGeom>
            <a:solidFill>
              <a:srgbClr val="F1D1C7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984001">
            <a:off x="-1388837" y="-1123126"/>
            <a:ext cx="5162115" cy="430365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145130" y="6457950"/>
            <a:ext cx="2904387" cy="44586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7160C4-57DE-4D17-B915-64233401C6ED}"/>
              </a:ext>
            </a:extLst>
          </p:cNvPr>
          <p:cNvSpPr txBox="1"/>
          <p:nvPr/>
        </p:nvSpPr>
        <p:spPr>
          <a:xfrm>
            <a:off x="9116961" y="1495184"/>
            <a:ext cx="75594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Marcellus" panose="020B0604020202020204" charset="0"/>
              </a:rPr>
              <a:t>User Description </a:t>
            </a:r>
            <a:r>
              <a:rPr lang="en-US" sz="3200" dirty="0">
                <a:latin typeface="Marcellus" panose="020B0604020202020204" charset="0"/>
              </a:rPr>
              <a:t>:</a:t>
            </a:r>
          </a:p>
          <a:p>
            <a:r>
              <a:rPr lang="en-US" sz="3200" dirty="0">
                <a:latin typeface="Marcellus" panose="020B0604020202020204" charset="0"/>
              </a:rPr>
              <a:t>	</a:t>
            </a:r>
            <a:r>
              <a:rPr lang="th-TH" sz="3200" dirty="0">
                <a:latin typeface="Marcellus" panose="020B0604020202020204" charset="0"/>
              </a:rPr>
              <a:t>เป็นคนทุ่มเทเวลาให้กับงานมาก จะสมาธิหลุดทุกครั้งเมื่อรับสายที่โทรเข้ามาหรืออ่านไลน์เรื่องงาน ในกรณีที่ไม่สามารถเข้าเรียนได้ สามารถดู</a:t>
            </a:r>
            <a:r>
              <a:rPr lang="en-US" sz="3200" dirty="0">
                <a:latin typeface="Marcellus" panose="020B0604020202020204" charset="0"/>
              </a:rPr>
              <a:t> </a:t>
            </a:r>
            <a:r>
              <a:rPr lang="en-US" sz="2400" dirty="0" err="1">
                <a:latin typeface="Marcellus" panose="020B0604020202020204" charset="0"/>
              </a:rPr>
              <a:t>vdo</a:t>
            </a:r>
            <a:r>
              <a:rPr lang="th-TH" sz="3200" dirty="0">
                <a:latin typeface="Marcellus" panose="020B0604020202020204" charset="0"/>
              </a:rPr>
              <a:t> ย้อนหลังได้ครบทุกคลิปไม่มีตกหล่น</a:t>
            </a:r>
            <a:endParaRPr lang="en-US" sz="3200" dirty="0">
              <a:latin typeface="Marcellus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0DD859-E365-4AE7-B9D6-A03A163766D2}"/>
              </a:ext>
            </a:extLst>
          </p:cNvPr>
          <p:cNvSpPr txBox="1"/>
          <p:nvPr/>
        </p:nvSpPr>
        <p:spPr>
          <a:xfrm>
            <a:off x="9144000" y="4188126"/>
            <a:ext cx="7559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Marcellus" panose="020B0604020202020204" charset="0"/>
              </a:rPr>
              <a:t>Need a way to</a:t>
            </a:r>
            <a:r>
              <a:rPr lang="en-US" sz="3200" dirty="0">
                <a:latin typeface="Marcellus" panose="020B0604020202020204" charset="0"/>
              </a:rPr>
              <a:t> </a:t>
            </a:r>
            <a:r>
              <a:rPr lang="en-US" sz="2400" dirty="0">
                <a:latin typeface="Marcellus" panose="020B0604020202020204" charset="0"/>
              </a:rPr>
              <a:t>(user’s need) </a:t>
            </a:r>
            <a:r>
              <a:rPr lang="en-US" sz="3200" dirty="0">
                <a:latin typeface="Marcellus" panose="020B0604020202020204" charset="0"/>
              </a:rPr>
              <a:t>:</a:t>
            </a:r>
          </a:p>
          <a:p>
            <a:r>
              <a:rPr lang="en-US" sz="3200" dirty="0">
                <a:latin typeface="Marcellus" panose="020B0604020202020204" charset="0"/>
              </a:rPr>
              <a:t>	</a:t>
            </a:r>
            <a:r>
              <a:rPr lang="th-TH" sz="3200" dirty="0">
                <a:latin typeface="Marcellus" panose="020B0604020202020204" charset="0"/>
              </a:rPr>
              <a:t>ต้องการนั่งเรียนกับเพื่อนบ้างในบางครั้ง แต่บางครั้งที่มีงานเร่งด่วน ก็ต้องการ</a:t>
            </a:r>
            <a:r>
              <a:rPr lang="en-US" sz="3200" dirty="0">
                <a:latin typeface="Marcellus" panose="020B0604020202020204" charset="0"/>
              </a:rPr>
              <a:t> </a:t>
            </a:r>
            <a:r>
              <a:rPr lang="en-US" sz="2400" dirty="0" err="1">
                <a:latin typeface="Marcellus" panose="020B0604020202020204" charset="0"/>
              </a:rPr>
              <a:t>vdo</a:t>
            </a:r>
            <a:r>
              <a:rPr lang="th-TH" sz="3200" dirty="0">
                <a:latin typeface="Marcellus" panose="020B0604020202020204" charset="0"/>
              </a:rPr>
              <a:t> สำหรับการเรียนย้อนหลังด้วยตนเอง</a:t>
            </a:r>
            <a:endParaRPr lang="en-US" sz="3200" dirty="0">
              <a:latin typeface="Marcellus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312E26-11B8-480C-B769-E65E78CFFA4A}"/>
              </a:ext>
            </a:extLst>
          </p:cNvPr>
          <p:cNvSpPr txBox="1"/>
          <p:nvPr/>
        </p:nvSpPr>
        <p:spPr>
          <a:xfrm>
            <a:off x="9116961" y="6755495"/>
            <a:ext cx="7559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Marcellus" panose="020B0604020202020204" charset="0"/>
              </a:rPr>
              <a:t>Surprisingly</a:t>
            </a:r>
            <a:r>
              <a:rPr lang="en-US" sz="3200" dirty="0">
                <a:latin typeface="Marcellus" panose="020B0604020202020204" charset="0"/>
              </a:rPr>
              <a:t> </a:t>
            </a:r>
            <a:r>
              <a:rPr lang="en-US" sz="2400" dirty="0">
                <a:latin typeface="Marcellus" panose="020B0604020202020204" charset="0"/>
              </a:rPr>
              <a:t>(user’s insight) </a:t>
            </a:r>
            <a:r>
              <a:rPr lang="en-US" sz="3200" dirty="0">
                <a:latin typeface="Marcellus" panose="020B0604020202020204" charset="0"/>
              </a:rPr>
              <a:t>:</a:t>
            </a:r>
          </a:p>
          <a:p>
            <a:r>
              <a:rPr lang="en-US" sz="3200" dirty="0">
                <a:latin typeface="Marcellus" panose="020B0604020202020204" charset="0"/>
              </a:rPr>
              <a:t>	</a:t>
            </a:r>
            <a:r>
              <a:rPr lang="th-TH" sz="3200" dirty="0">
                <a:latin typeface="Marcellus" panose="020B0604020202020204" charset="0"/>
              </a:rPr>
              <a:t>ในกรณีที่ไม่สามารถเข้าเรียนได้ สามารถดู</a:t>
            </a:r>
            <a:r>
              <a:rPr lang="en-US" sz="3200" dirty="0">
                <a:latin typeface="Marcellus" panose="020B0604020202020204" charset="0"/>
              </a:rPr>
              <a:t> </a:t>
            </a:r>
            <a:r>
              <a:rPr lang="en-US" sz="2400" dirty="0" err="1">
                <a:latin typeface="Marcellus" panose="020B0604020202020204" charset="0"/>
              </a:rPr>
              <a:t>vdo</a:t>
            </a:r>
            <a:r>
              <a:rPr lang="th-TH" sz="3200" dirty="0">
                <a:latin typeface="Marcellus" panose="020B0604020202020204" charset="0"/>
              </a:rPr>
              <a:t> ย้อนหลังได้ครบทุกคลิปไม่มีตกหล่น</a:t>
            </a:r>
            <a:endParaRPr lang="en-US" sz="3200" dirty="0">
              <a:latin typeface="Marcellus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212048" y="1676400"/>
            <a:ext cx="9863904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dirty="0">
                <a:solidFill>
                  <a:srgbClr val="000000"/>
                </a:solidFill>
                <a:latin typeface="Marcellus"/>
              </a:rPr>
              <a:t>Ideate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264443" y="3640833"/>
            <a:ext cx="3808168" cy="5382534"/>
            <a:chOff x="0" y="0"/>
            <a:chExt cx="8654477" cy="122323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654477" cy="12232394"/>
            </a:xfrm>
            <a:custGeom>
              <a:avLst/>
              <a:gdLst/>
              <a:ahLst/>
              <a:cxnLst/>
              <a:rect l="l" t="t" r="r" b="b"/>
              <a:pathLst>
                <a:path w="8654477" h="12232394">
                  <a:moveTo>
                    <a:pt x="834967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1927594"/>
                  </a:lnTo>
                  <a:cubicBezTo>
                    <a:pt x="0" y="12096504"/>
                    <a:pt x="135890" y="12232394"/>
                    <a:pt x="304800" y="12232394"/>
                  </a:cubicBezTo>
                  <a:lnTo>
                    <a:pt x="8349677" y="12232394"/>
                  </a:lnTo>
                  <a:cubicBezTo>
                    <a:pt x="8518587" y="12232394"/>
                    <a:pt x="8654477" y="12096504"/>
                    <a:pt x="8654477" y="11927594"/>
                  </a:cubicBezTo>
                  <a:lnTo>
                    <a:pt x="8654477" y="304800"/>
                  </a:lnTo>
                  <a:cubicBezTo>
                    <a:pt x="8654477" y="135890"/>
                    <a:pt x="8518587" y="0"/>
                    <a:pt x="8349677" y="0"/>
                  </a:cubicBezTo>
                  <a:close/>
                </a:path>
              </a:pathLst>
            </a:custGeom>
            <a:solidFill>
              <a:srgbClr val="F1D1C7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247480" y="3640833"/>
            <a:ext cx="3808168" cy="5382534"/>
            <a:chOff x="0" y="0"/>
            <a:chExt cx="8654477" cy="1223239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654477" cy="12232394"/>
            </a:xfrm>
            <a:custGeom>
              <a:avLst/>
              <a:gdLst/>
              <a:ahLst/>
              <a:cxnLst/>
              <a:rect l="l" t="t" r="r" b="b"/>
              <a:pathLst>
                <a:path w="8654477" h="12232394">
                  <a:moveTo>
                    <a:pt x="834967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1927594"/>
                  </a:lnTo>
                  <a:cubicBezTo>
                    <a:pt x="0" y="12096504"/>
                    <a:pt x="135890" y="12232394"/>
                    <a:pt x="304800" y="12232394"/>
                  </a:cubicBezTo>
                  <a:lnTo>
                    <a:pt x="8349677" y="12232394"/>
                  </a:lnTo>
                  <a:cubicBezTo>
                    <a:pt x="8518587" y="12232394"/>
                    <a:pt x="8654477" y="12096504"/>
                    <a:pt x="8654477" y="11927594"/>
                  </a:cubicBezTo>
                  <a:lnTo>
                    <a:pt x="8654477" y="304800"/>
                  </a:lnTo>
                  <a:cubicBezTo>
                    <a:pt x="8654477" y="135890"/>
                    <a:pt x="8518587" y="0"/>
                    <a:pt x="8349677" y="0"/>
                  </a:cubicBezTo>
                  <a:close/>
                </a:path>
              </a:pathLst>
            </a:custGeom>
            <a:solidFill>
              <a:srgbClr val="F1D1C7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9230518" y="3640833"/>
            <a:ext cx="3808168" cy="5382534"/>
            <a:chOff x="0" y="0"/>
            <a:chExt cx="8654477" cy="1223239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654477" cy="12232394"/>
            </a:xfrm>
            <a:custGeom>
              <a:avLst/>
              <a:gdLst/>
              <a:ahLst/>
              <a:cxnLst/>
              <a:rect l="l" t="t" r="r" b="b"/>
              <a:pathLst>
                <a:path w="8654477" h="12232394">
                  <a:moveTo>
                    <a:pt x="834967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1927594"/>
                  </a:lnTo>
                  <a:cubicBezTo>
                    <a:pt x="0" y="12096504"/>
                    <a:pt x="135890" y="12232394"/>
                    <a:pt x="304800" y="12232394"/>
                  </a:cubicBezTo>
                  <a:lnTo>
                    <a:pt x="8349677" y="12232394"/>
                  </a:lnTo>
                  <a:cubicBezTo>
                    <a:pt x="8518587" y="12232394"/>
                    <a:pt x="8654477" y="12096504"/>
                    <a:pt x="8654477" y="11927594"/>
                  </a:cubicBezTo>
                  <a:lnTo>
                    <a:pt x="8654477" y="304800"/>
                  </a:lnTo>
                  <a:cubicBezTo>
                    <a:pt x="8654477" y="135890"/>
                    <a:pt x="8518587" y="0"/>
                    <a:pt x="8349677" y="0"/>
                  </a:cubicBezTo>
                  <a:close/>
                </a:path>
              </a:pathLst>
            </a:custGeom>
            <a:solidFill>
              <a:srgbClr val="F1D1C7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3213555" y="3640833"/>
            <a:ext cx="3808168" cy="5382534"/>
            <a:chOff x="0" y="0"/>
            <a:chExt cx="8654477" cy="122323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654477" cy="12232394"/>
            </a:xfrm>
            <a:custGeom>
              <a:avLst/>
              <a:gdLst/>
              <a:ahLst/>
              <a:cxnLst/>
              <a:rect l="l" t="t" r="r" b="b"/>
              <a:pathLst>
                <a:path w="8654477" h="12232394">
                  <a:moveTo>
                    <a:pt x="834967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1927594"/>
                  </a:lnTo>
                  <a:cubicBezTo>
                    <a:pt x="0" y="12096504"/>
                    <a:pt x="135890" y="12232394"/>
                    <a:pt x="304800" y="12232394"/>
                  </a:cubicBezTo>
                  <a:lnTo>
                    <a:pt x="8349677" y="12232394"/>
                  </a:lnTo>
                  <a:cubicBezTo>
                    <a:pt x="8518587" y="12232394"/>
                    <a:pt x="8654477" y="12096504"/>
                    <a:pt x="8654477" y="11927594"/>
                  </a:cubicBezTo>
                  <a:lnTo>
                    <a:pt x="8654477" y="304800"/>
                  </a:lnTo>
                  <a:cubicBezTo>
                    <a:pt x="8654477" y="135890"/>
                    <a:pt x="8518587" y="0"/>
                    <a:pt x="8349677" y="0"/>
                  </a:cubicBezTo>
                  <a:close/>
                </a:path>
              </a:pathLst>
            </a:custGeom>
            <a:solidFill>
              <a:srgbClr val="F1D1C7"/>
            </a:solidFill>
          </p:spPr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921503" y="-393211"/>
            <a:ext cx="6147254" cy="2078889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8499379">
            <a:off x="15160484" y="-716091"/>
            <a:ext cx="4554351" cy="38787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439CF9-7A9A-4E7D-9DE7-3ED7B35B3337}"/>
              </a:ext>
            </a:extLst>
          </p:cNvPr>
          <p:cNvSpPr txBox="1"/>
          <p:nvPr/>
        </p:nvSpPr>
        <p:spPr>
          <a:xfrm>
            <a:off x="1394710" y="3823721"/>
            <a:ext cx="35037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Marcellus" panose="020B0604020202020204" charset="0"/>
              </a:rPr>
              <a:t>ระบบสะสม </a:t>
            </a:r>
            <a:r>
              <a:rPr lang="en-US" sz="2400" b="1" dirty="0">
                <a:latin typeface="Marcellus" panose="020B0604020202020204" charset="0"/>
              </a:rPr>
              <a:t>point</a:t>
            </a:r>
            <a:r>
              <a:rPr lang="th-TH" sz="2400" b="1" dirty="0">
                <a:latin typeface="Marcellus" panose="020B0604020202020204" charset="0"/>
              </a:rPr>
              <a:t> </a:t>
            </a:r>
            <a:endParaRPr lang="en-US" sz="2400" b="1" dirty="0">
              <a:latin typeface="Marcellus" panose="020B0604020202020204" charset="0"/>
            </a:endParaRPr>
          </a:p>
          <a:p>
            <a:r>
              <a:rPr lang="th-TH" sz="3200" dirty="0">
                <a:latin typeface="Marcellus" panose="020B0604020202020204" charset="0"/>
              </a:rPr>
              <a:t>เพื่อแลกของรางวัล หรือสิทธิพิเศษ</a:t>
            </a:r>
            <a:endParaRPr lang="en-US" sz="3200" dirty="0">
              <a:latin typeface="Marcellus" panose="020B0604020202020204" charset="0"/>
            </a:endParaRPr>
          </a:p>
          <a:p>
            <a:r>
              <a:rPr lang="th-TH" sz="3200" dirty="0">
                <a:latin typeface="Marcellus" panose="020B0604020202020204" charset="0"/>
              </a:rPr>
              <a:t>โดยประกาศในคาบแรกพร้อม</a:t>
            </a:r>
            <a:r>
              <a:rPr lang="en-US" sz="3200" dirty="0">
                <a:latin typeface="Marcellus" panose="020B0604020202020204" charset="0"/>
              </a:rPr>
              <a:t> </a:t>
            </a:r>
            <a:r>
              <a:rPr lang="en-US" sz="2400" dirty="0">
                <a:latin typeface="Marcellus" panose="020B0604020202020204" charset="0"/>
              </a:rPr>
              <a:t>syllabus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latin typeface="Marcellus" panose="020B0604020202020204" charset="0"/>
              </a:rPr>
              <a:t>Burn point</a:t>
            </a:r>
            <a:r>
              <a:rPr lang="th-TH" sz="2400" dirty="0">
                <a:latin typeface="Marcellus" panose="020B0604020202020204" charset="0"/>
              </a:rPr>
              <a:t> </a:t>
            </a:r>
            <a:r>
              <a:rPr lang="th-TH" sz="3200" dirty="0">
                <a:latin typeface="Marcellus" panose="020B0604020202020204" charset="0"/>
              </a:rPr>
              <a:t>สำหรับคนที่มีคะแนนช่วยเยอะ</a:t>
            </a:r>
            <a:endParaRPr lang="en-US" sz="3200" dirty="0">
              <a:latin typeface="Marcellus" panose="020B060402020202020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3200" dirty="0">
                <a:latin typeface="Marcellus" panose="020B0604020202020204" charset="0"/>
              </a:rPr>
              <a:t>ทุกกิจกรรมจะมี </a:t>
            </a:r>
            <a:r>
              <a:rPr lang="en-US" sz="2400" dirty="0">
                <a:latin typeface="Marcellus" panose="020B0604020202020204" charset="0"/>
              </a:rPr>
              <a:t>point</a:t>
            </a:r>
            <a:endParaRPr lang="en-US" sz="3200" dirty="0">
              <a:latin typeface="Marcellus" panose="020B0604020202020204" charset="0"/>
            </a:endParaRPr>
          </a:p>
          <a:p>
            <a:endParaRPr lang="th-TH" sz="3200" dirty="0">
              <a:latin typeface="Marcellus" panose="020B0604020202020204" charset="0"/>
            </a:endParaRPr>
          </a:p>
          <a:p>
            <a:endParaRPr lang="en-US" sz="3200" dirty="0">
              <a:latin typeface="Marcellus" panose="020B0604020202020204" charset="0"/>
            </a:endParaRPr>
          </a:p>
          <a:p>
            <a:r>
              <a:rPr lang="en-US" sz="2400" dirty="0">
                <a:latin typeface="Marcellus" panose="020B0604020202020204" charset="0"/>
              </a:rPr>
              <a:t>(ref. AIS point)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A868C2-C4DD-4271-876D-F18452A58D55}"/>
              </a:ext>
            </a:extLst>
          </p:cNvPr>
          <p:cNvSpPr txBox="1"/>
          <p:nvPr/>
        </p:nvSpPr>
        <p:spPr>
          <a:xfrm>
            <a:off x="5383738" y="3823721"/>
            <a:ext cx="35037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Marcellus" panose="020B0604020202020204" charset="0"/>
              </a:rPr>
              <a:t>สำรวจนักศึกษาทุกครั้งก่อนเข้าเรียน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3200" dirty="0">
                <a:latin typeface="Marcellus" panose="020B0604020202020204" charset="0"/>
              </a:rPr>
              <a:t>สำหรับคนที่ไม่สามารถเข้าเรียนได้ในคาบนั้นๆ </a:t>
            </a:r>
            <a:r>
              <a:rPr lang="en-US" sz="2400" dirty="0">
                <a:latin typeface="Marcellus" panose="020B0604020202020204" charset="0"/>
              </a:rPr>
              <a:t>(online) </a:t>
            </a:r>
            <a:r>
              <a:rPr lang="th-TH" sz="3200" dirty="0">
                <a:latin typeface="Marcellus" panose="020B0604020202020204" charset="0"/>
              </a:rPr>
              <a:t>จะได้</a:t>
            </a:r>
            <a:r>
              <a:rPr lang="en-US" sz="3200" dirty="0">
                <a:latin typeface="Marcellus" panose="020B0604020202020204" charset="0"/>
              </a:rPr>
              <a:t> </a:t>
            </a:r>
            <a:r>
              <a:rPr lang="en-US" sz="2400" dirty="0">
                <a:latin typeface="Marcellus" panose="020B0604020202020204" charset="0"/>
              </a:rPr>
              <a:t>assignment</a:t>
            </a:r>
            <a:r>
              <a:rPr lang="th-TH" sz="2400" dirty="0">
                <a:latin typeface="Marcellus" panose="020B0604020202020204" charset="0"/>
              </a:rPr>
              <a:t> </a:t>
            </a:r>
            <a:r>
              <a:rPr lang="en-US" sz="2400" dirty="0">
                <a:latin typeface="Marcellus" panose="020B0604020202020204" charset="0"/>
              </a:rPr>
              <a:t>(</a:t>
            </a:r>
            <a:r>
              <a:rPr lang="th-TH" sz="3200" dirty="0">
                <a:latin typeface="Marcellus" panose="020B0604020202020204" charset="0"/>
              </a:rPr>
              <a:t>สะสม</a:t>
            </a:r>
            <a:r>
              <a:rPr lang="en-US" sz="3200" dirty="0">
                <a:latin typeface="Marcellus" panose="020B0604020202020204" charset="0"/>
              </a:rPr>
              <a:t> </a:t>
            </a:r>
            <a:r>
              <a:rPr lang="en-US" sz="2400" dirty="0">
                <a:latin typeface="Marcellus" panose="020B0604020202020204" charset="0"/>
              </a:rPr>
              <a:t>point) </a:t>
            </a:r>
            <a:r>
              <a:rPr lang="th-TH" sz="3200" dirty="0">
                <a:latin typeface="Marcellus" panose="020B0604020202020204" charset="0"/>
              </a:rPr>
              <a:t>ที่ไม่เหมือนเพื่อนๆ และไม่ซ้ำกัน เพื่อส่งเสริมการมีปฏิสัมพันธ์ และการช่วยเหลือกัน</a:t>
            </a:r>
          </a:p>
          <a:p>
            <a:endParaRPr lang="en-US" sz="3200" dirty="0">
              <a:latin typeface="Marcellus" panose="020B060402020202020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6F4EFE-25F4-4F1B-B48A-290671A41533}"/>
              </a:ext>
            </a:extLst>
          </p:cNvPr>
          <p:cNvSpPr txBox="1"/>
          <p:nvPr/>
        </p:nvSpPr>
        <p:spPr>
          <a:xfrm>
            <a:off x="13349813" y="3823721"/>
            <a:ext cx="35037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arcellus" panose="020B0604020202020204" charset="0"/>
              </a:rPr>
              <a:t>vdo</a:t>
            </a:r>
            <a:r>
              <a:rPr lang="th-TH" sz="3200" dirty="0">
                <a:latin typeface="Marcellus" panose="020B0604020202020204" charset="0"/>
              </a:rPr>
              <a:t> สำหรับผู้ที่ไม่สามารถเข้าเรียน</a:t>
            </a:r>
            <a:r>
              <a:rPr lang="en-US" sz="3200" dirty="0">
                <a:latin typeface="Marcellus" panose="020B0604020202020204" charset="0"/>
              </a:rPr>
              <a:t> </a:t>
            </a:r>
            <a:r>
              <a:rPr lang="en-US" sz="2400" dirty="0">
                <a:latin typeface="Marcellus" panose="020B0604020202020204" charset="0"/>
              </a:rPr>
              <a:t>on-site</a:t>
            </a:r>
            <a:r>
              <a:rPr lang="th-TH" sz="3200" dirty="0">
                <a:latin typeface="Marcellus" panose="020B0604020202020204" charset="0"/>
              </a:rPr>
              <a:t> หรือ</a:t>
            </a:r>
            <a:r>
              <a:rPr lang="en-US" sz="3200" dirty="0">
                <a:latin typeface="Marcellus" panose="020B0604020202020204" charset="0"/>
              </a:rPr>
              <a:t> </a:t>
            </a:r>
            <a:r>
              <a:rPr lang="en-US" sz="2400" dirty="0">
                <a:latin typeface="Marcellus" panose="020B0604020202020204" charset="0"/>
              </a:rPr>
              <a:t>online</a:t>
            </a:r>
            <a:r>
              <a:rPr lang="th-TH" sz="3200" dirty="0">
                <a:latin typeface="Marcellus" panose="020B0604020202020204" charset="0"/>
              </a:rPr>
              <a:t> </a:t>
            </a:r>
          </a:p>
          <a:p>
            <a:r>
              <a:rPr lang="en-US" sz="3200" dirty="0">
                <a:latin typeface="Marcellus" panose="020B0604020202020204" charset="0"/>
              </a:rPr>
              <a:t> </a:t>
            </a:r>
            <a:r>
              <a:rPr lang="en-US" sz="2400" dirty="0" err="1">
                <a:latin typeface="Marcellus" panose="020B0604020202020204" charset="0"/>
              </a:rPr>
              <a:t>vdo</a:t>
            </a:r>
            <a:r>
              <a:rPr lang="en-US" sz="3200" dirty="0">
                <a:latin typeface="Marcellus" panose="020B0604020202020204" charset="0"/>
              </a:rPr>
              <a:t> </a:t>
            </a:r>
            <a:r>
              <a:rPr lang="th-TH" sz="3200" dirty="0">
                <a:latin typeface="Marcellus" panose="020B0604020202020204" charset="0"/>
              </a:rPr>
              <a:t>ต้องมีส่วนประกอบดังนี้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3200" dirty="0">
                <a:latin typeface="Marcellus" panose="020B0604020202020204" charset="0"/>
              </a:rPr>
              <a:t>จอแสดงบรรยากาศเพื่อนๆในห้องเรียน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3200" dirty="0">
                <a:latin typeface="Marcellus" panose="020B0604020202020204" charset="0"/>
              </a:rPr>
              <a:t>จอแสดงผลคอมของ อ.</a:t>
            </a:r>
            <a:endParaRPr lang="en-US" sz="3200" dirty="0">
              <a:latin typeface="Marcellus" panose="020B0604020202020204" charset="0"/>
            </a:endParaRPr>
          </a:p>
          <a:p>
            <a:endParaRPr lang="th-TH" sz="3200" dirty="0">
              <a:latin typeface="Marcellus" panose="020B0604020202020204" charset="0"/>
            </a:endParaRPr>
          </a:p>
          <a:p>
            <a:endParaRPr lang="th-TH" sz="3200" dirty="0">
              <a:latin typeface="Marcellus" panose="020B0604020202020204" charset="0"/>
            </a:endParaRPr>
          </a:p>
          <a:p>
            <a:endParaRPr lang="en-US" sz="3200" dirty="0">
              <a:latin typeface="Marcellus" panose="020B0604020202020204" charset="0"/>
            </a:endParaRPr>
          </a:p>
          <a:p>
            <a:r>
              <a:rPr lang="en-US" sz="3200" dirty="0">
                <a:latin typeface="Marcellus" panose="020B0604020202020204" charset="0"/>
              </a:rPr>
              <a:t>(</a:t>
            </a:r>
            <a:r>
              <a:rPr lang="en-US" sz="2400" dirty="0">
                <a:latin typeface="Marcellus" panose="020B0604020202020204" charset="0"/>
              </a:rPr>
              <a:t>ref. </a:t>
            </a:r>
            <a:r>
              <a:rPr lang="th-TH" sz="3200" dirty="0">
                <a:latin typeface="Marcellus" panose="020B0604020202020204" charset="0"/>
              </a:rPr>
              <a:t>ติวเตอร์ครูสมศรี</a:t>
            </a:r>
            <a:r>
              <a:rPr lang="en-US" sz="3200" dirty="0">
                <a:latin typeface="Marcellus" panose="020B0604020202020204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0F28C0-685C-4ADC-B001-EC922435DE33}"/>
              </a:ext>
            </a:extLst>
          </p:cNvPr>
          <p:cNvSpPr txBox="1"/>
          <p:nvPr/>
        </p:nvSpPr>
        <p:spPr>
          <a:xfrm>
            <a:off x="9366776" y="3823721"/>
            <a:ext cx="350377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Marcellus" panose="020B0604020202020204" charset="0"/>
              </a:rPr>
              <a:t>สำรวจนักศึกษาทุกครั้งก่อนเข้าเรียน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3200" dirty="0">
                <a:latin typeface="Marcellus" panose="020B0604020202020204" charset="0"/>
              </a:rPr>
              <a:t>สำหรับนักศึกษาที่เข้าเรียน </a:t>
            </a:r>
            <a:r>
              <a:rPr lang="en-US" sz="2400" dirty="0">
                <a:latin typeface="Marcellus" panose="020B0604020202020204" charset="0"/>
              </a:rPr>
              <a:t>on-site</a:t>
            </a:r>
            <a:r>
              <a:rPr lang="th-TH" sz="4000" dirty="0">
                <a:latin typeface="Marcellus" panose="020B0604020202020204" charset="0"/>
              </a:rPr>
              <a:t> </a:t>
            </a:r>
            <a:r>
              <a:rPr lang="th-TH" sz="3200" dirty="0">
                <a:latin typeface="Marcellus" panose="020B0604020202020204" charset="0"/>
              </a:rPr>
              <a:t>จัดกิจกรรมเหมือนเกมวัดดวง เพิ่มความตื่นเต้นและตื่นตัว</a:t>
            </a:r>
            <a:r>
              <a:rPr lang="en-US" sz="3200" dirty="0">
                <a:latin typeface="Marcellus" panose="020B0604020202020204" charset="0"/>
              </a:rPr>
              <a:t> (</a:t>
            </a:r>
            <a:r>
              <a:rPr lang="th-TH" sz="3200" dirty="0">
                <a:latin typeface="Marcellus" panose="020B0604020202020204" charset="0"/>
              </a:rPr>
              <a:t>สะสม</a:t>
            </a:r>
            <a:r>
              <a:rPr lang="en-US" sz="3200" dirty="0">
                <a:latin typeface="Marcellus" panose="020B0604020202020204" charset="0"/>
              </a:rPr>
              <a:t> </a:t>
            </a:r>
            <a:r>
              <a:rPr lang="en-US" sz="2400" dirty="0">
                <a:latin typeface="Marcellus" panose="020B0604020202020204" charset="0"/>
              </a:rPr>
              <a:t>point</a:t>
            </a:r>
            <a:r>
              <a:rPr lang="en-US" sz="3200" dirty="0">
                <a:latin typeface="Marcellus" panose="020B0604020202020204" charset="0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47376" y="4988064"/>
            <a:ext cx="8511924" cy="4270235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192221" y="4524375"/>
            <a:ext cx="6368843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dirty="0">
                <a:solidFill>
                  <a:srgbClr val="000000"/>
                </a:solidFill>
                <a:latin typeface="Marcellus"/>
              </a:rPr>
              <a:t>Prototype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7961485" y="1311872"/>
            <a:ext cx="9032529" cy="3698988"/>
            <a:chOff x="0" y="0"/>
            <a:chExt cx="16124156" cy="660314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124157" cy="6603141"/>
            </a:xfrm>
            <a:custGeom>
              <a:avLst/>
              <a:gdLst/>
              <a:ahLst/>
              <a:cxnLst/>
              <a:rect l="l" t="t" r="r" b="b"/>
              <a:pathLst>
                <a:path w="16124157" h="6603141">
                  <a:moveTo>
                    <a:pt x="1581935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6298341"/>
                  </a:lnTo>
                  <a:cubicBezTo>
                    <a:pt x="0" y="6467251"/>
                    <a:pt x="135890" y="6603141"/>
                    <a:pt x="304800" y="6603141"/>
                  </a:cubicBezTo>
                  <a:lnTo>
                    <a:pt x="15819357" y="6603141"/>
                  </a:lnTo>
                  <a:cubicBezTo>
                    <a:pt x="15988266" y="6603141"/>
                    <a:pt x="16124157" y="6467251"/>
                    <a:pt x="16124157" y="6298341"/>
                  </a:cubicBezTo>
                  <a:lnTo>
                    <a:pt x="16124157" y="304800"/>
                  </a:lnTo>
                  <a:cubicBezTo>
                    <a:pt x="16124157" y="135890"/>
                    <a:pt x="15988266" y="0"/>
                    <a:pt x="15819357" y="0"/>
                  </a:cubicBezTo>
                  <a:close/>
                </a:path>
              </a:pathLst>
            </a:custGeom>
            <a:solidFill>
              <a:srgbClr val="F1D1C7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7961485" y="5281664"/>
            <a:ext cx="9032529" cy="3693464"/>
            <a:chOff x="0" y="0"/>
            <a:chExt cx="16124156" cy="659327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124157" cy="6593280"/>
            </a:xfrm>
            <a:custGeom>
              <a:avLst/>
              <a:gdLst/>
              <a:ahLst/>
              <a:cxnLst/>
              <a:rect l="l" t="t" r="r" b="b"/>
              <a:pathLst>
                <a:path w="16124157" h="6593280">
                  <a:moveTo>
                    <a:pt x="1581935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6288479"/>
                  </a:lnTo>
                  <a:cubicBezTo>
                    <a:pt x="0" y="6457390"/>
                    <a:pt x="135890" y="6593280"/>
                    <a:pt x="304800" y="6593280"/>
                  </a:cubicBezTo>
                  <a:lnTo>
                    <a:pt x="15819357" y="6593280"/>
                  </a:lnTo>
                  <a:cubicBezTo>
                    <a:pt x="15988266" y="6593280"/>
                    <a:pt x="16124157" y="6457390"/>
                    <a:pt x="16124157" y="6288479"/>
                  </a:cubicBezTo>
                  <a:lnTo>
                    <a:pt x="16124157" y="304800"/>
                  </a:lnTo>
                  <a:cubicBezTo>
                    <a:pt x="16124157" y="135890"/>
                    <a:pt x="15988266" y="0"/>
                    <a:pt x="15819357" y="0"/>
                  </a:cubicBezTo>
                  <a:close/>
                </a:path>
              </a:pathLst>
            </a:custGeom>
            <a:solidFill>
              <a:srgbClr val="F1D1C7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6483644">
            <a:off x="-805256" y="-3064151"/>
            <a:ext cx="5248259" cy="569559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967698" y="7936428"/>
            <a:ext cx="3472856" cy="207739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907255" y="6756717"/>
            <a:ext cx="2567425" cy="39554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2F638E-D78F-4EAE-98C1-3D474B76714E}"/>
              </a:ext>
            </a:extLst>
          </p:cNvPr>
          <p:cNvSpPr txBox="1"/>
          <p:nvPr/>
        </p:nvSpPr>
        <p:spPr>
          <a:xfrm>
            <a:off x="8248650" y="1575902"/>
            <a:ext cx="8458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arcellus" panose="020B0604020202020204" charset="0"/>
              </a:rPr>
              <a:t>Point + on-site</a:t>
            </a:r>
          </a:p>
          <a:p>
            <a:r>
              <a:rPr lang="th-TH" sz="2400" dirty="0">
                <a:latin typeface="Marcellus" panose="020B0604020202020204" charset="0"/>
              </a:rPr>
              <a:t> </a:t>
            </a:r>
            <a:endParaRPr lang="en-US" sz="2400" dirty="0">
              <a:latin typeface="Marcellus" panose="020B060402020202020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h-TH" sz="2400" dirty="0">
                <a:latin typeface="Marcellus" panose="020B0604020202020204" charset="0"/>
              </a:rPr>
              <a:t>เกมวัดดวง ถาม</a:t>
            </a:r>
            <a:r>
              <a:rPr lang="en-US" sz="2400" dirty="0">
                <a:latin typeface="Marcellus" panose="020B0604020202020204" charset="0"/>
              </a:rPr>
              <a:t>-</a:t>
            </a:r>
            <a:r>
              <a:rPr lang="th-TH" sz="2400" dirty="0">
                <a:latin typeface="Marcellus" panose="020B0604020202020204" charset="0"/>
              </a:rPr>
              <a:t>ตอบ ทำกิจกรรม</a:t>
            </a:r>
          </a:p>
          <a:p>
            <a:r>
              <a:rPr lang="th-TH" sz="2400" dirty="0">
                <a:latin typeface="Marcellus" panose="020B0604020202020204" charset="0"/>
              </a:rPr>
              <a:t>โต้ตอบเพื่อสะสม</a:t>
            </a:r>
            <a:r>
              <a:rPr lang="en-US" sz="2400" dirty="0">
                <a:latin typeface="Marcellus" panose="020B0604020202020204" charset="0"/>
              </a:rPr>
              <a:t> point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h-TH" sz="2400" dirty="0">
                <a:latin typeface="Marcellus" panose="020B0604020202020204" charset="0"/>
              </a:rPr>
              <a:t>นำคะแนนไปแลกของรางวัล</a:t>
            </a:r>
            <a:endParaRPr lang="en-US" sz="2400" dirty="0">
              <a:latin typeface="Marcellus" panose="020B0604020202020204" charset="0"/>
            </a:endParaRPr>
          </a:p>
          <a:p>
            <a:r>
              <a:rPr lang="th-TH" sz="2400" dirty="0">
                <a:latin typeface="Marcellus" panose="020B0604020202020204" charset="0"/>
              </a:rPr>
              <a:t>หรือ </a:t>
            </a:r>
            <a:r>
              <a:rPr lang="en-US" sz="2400" dirty="0">
                <a:latin typeface="Marcellus" panose="020B0604020202020204" charset="0"/>
              </a:rPr>
              <a:t>burn point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AEEE93-78BF-47B9-BF07-FCA58CD1228A}"/>
              </a:ext>
            </a:extLst>
          </p:cNvPr>
          <p:cNvSpPr txBox="1"/>
          <p:nvPr/>
        </p:nvSpPr>
        <p:spPr>
          <a:xfrm>
            <a:off x="8248650" y="5562411"/>
            <a:ext cx="8458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arcellus" panose="020B0604020202020204" charset="0"/>
              </a:rPr>
              <a:t>Point + online</a:t>
            </a:r>
            <a:r>
              <a:rPr lang="th-TH" sz="2400" b="1" dirty="0">
                <a:latin typeface="Marcellus" panose="020B0604020202020204" charset="0"/>
              </a:rPr>
              <a:t> </a:t>
            </a:r>
            <a:endParaRPr lang="en-US" sz="2400" b="1" dirty="0">
              <a:latin typeface="Marcellus" panose="020B0604020202020204" charset="0"/>
            </a:endParaRPr>
          </a:p>
        </p:txBody>
      </p:sp>
      <p:pic>
        <p:nvPicPr>
          <p:cNvPr id="1026" name="Picture 2" descr="Guide to Masters study : Masters : Study with us : University of Sussex">
            <a:extLst>
              <a:ext uri="{FF2B5EF4-FFF2-40B4-BE49-F238E27FC236}">
                <a16:creationId xmlns:a16="http://schemas.microsoft.com/office/drawing/2014/main" id="{03664D6A-DC44-4F3A-B590-A7F48A342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00" y="1458682"/>
            <a:ext cx="4972049" cy="314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22DC71-3F6C-46ED-930A-B92CFEC01771}"/>
              </a:ext>
            </a:extLst>
          </p:cNvPr>
          <p:cNvSpPr txBox="1"/>
          <p:nvPr/>
        </p:nvSpPr>
        <p:spPr>
          <a:xfrm>
            <a:off x="8382001" y="4633460"/>
            <a:ext cx="8458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Marcellus" panose="020B0604020202020204" charset="0"/>
                <a:hlinkClick r:id="rId9"/>
              </a:rPr>
              <a:t>https://www.sussex.ac.uk/wcm/assets/media/254/content/53218.633x400.jpg</a:t>
            </a:r>
            <a:endParaRPr lang="en-US" sz="1600" dirty="0">
              <a:latin typeface="Marcellus" panose="020B0604020202020204" charset="0"/>
            </a:endParaRPr>
          </a:p>
        </p:txBody>
      </p:sp>
      <p:pic>
        <p:nvPicPr>
          <p:cNvPr id="1030" name="Picture 6" descr="ซอฟต์แวร์ประชุมออนไลน์ Microsoft Teams อัพเกรดใหญ่ เพิ่มหลายฟีเจอร์ -  digital Age Magazine">
            <a:extLst>
              <a:ext uri="{FF2B5EF4-FFF2-40B4-BE49-F238E27FC236}">
                <a16:creationId xmlns:a16="http://schemas.microsoft.com/office/drawing/2014/main" id="{DC989395-B52D-41A7-98E3-BC5D63D56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1035" y="5481318"/>
            <a:ext cx="5629397" cy="316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ADEC92-E722-43FA-B74D-8FFFE4F4E5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77200" y="6424675"/>
            <a:ext cx="3027291" cy="22496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97FA1F5-2E5D-48A6-8CE1-3D236E325674}"/>
              </a:ext>
            </a:extLst>
          </p:cNvPr>
          <p:cNvSpPr txBox="1"/>
          <p:nvPr/>
        </p:nvSpPr>
        <p:spPr>
          <a:xfrm>
            <a:off x="8535816" y="8608883"/>
            <a:ext cx="8458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Marcellus" panose="020B0604020202020204" charset="0"/>
                <a:hlinkClick r:id="rId12"/>
              </a:rPr>
              <a:t>https://digitalagemag.com/wp-content/uploads/2021/05/microsoft-team-0.png</a:t>
            </a:r>
            <a:endParaRPr lang="en-US" sz="1600" dirty="0">
              <a:latin typeface="Marcellus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549130">
            <a:off x="-1577160" y="7170126"/>
            <a:ext cx="6380533" cy="417634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584532" y="3914775"/>
            <a:ext cx="5935950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dirty="0">
                <a:solidFill>
                  <a:srgbClr val="000000"/>
                </a:solidFill>
                <a:latin typeface="Marcellus"/>
              </a:rPr>
              <a:t>Test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8071353" y="1177909"/>
            <a:ext cx="4380796" cy="3893630"/>
            <a:chOff x="0" y="0"/>
            <a:chExt cx="9955835" cy="884869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955835" cy="8848698"/>
            </a:xfrm>
            <a:custGeom>
              <a:avLst/>
              <a:gdLst/>
              <a:ahLst/>
              <a:cxnLst/>
              <a:rect l="l" t="t" r="r" b="b"/>
              <a:pathLst>
                <a:path w="9955835" h="8848698">
                  <a:moveTo>
                    <a:pt x="9651035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43898"/>
                  </a:lnTo>
                  <a:cubicBezTo>
                    <a:pt x="0" y="8712808"/>
                    <a:pt x="135890" y="8848698"/>
                    <a:pt x="304800" y="8848698"/>
                  </a:cubicBezTo>
                  <a:lnTo>
                    <a:pt x="9651035" y="8848698"/>
                  </a:lnTo>
                  <a:cubicBezTo>
                    <a:pt x="9819945" y="8848698"/>
                    <a:pt x="9955835" y="8712808"/>
                    <a:pt x="9955835" y="8543898"/>
                  </a:cubicBezTo>
                  <a:lnTo>
                    <a:pt x="9955835" y="304800"/>
                  </a:lnTo>
                  <a:cubicBezTo>
                    <a:pt x="9955835" y="135890"/>
                    <a:pt x="9819945" y="0"/>
                    <a:pt x="9651035" y="0"/>
                  </a:cubicBezTo>
                  <a:close/>
                </a:path>
              </a:pathLst>
            </a:custGeom>
            <a:solidFill>
              <a:srgbClr val="F1D1C7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2594178" y="1177909"/>
            <a:ext cx="4380796" cy="3893630"/>
            <a:chOff x="0" y="0"/>
            <a:chExt cx="9955835" cy="8848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955835" cy="8848698"/>
            </a:xfrm>
            <a:custGeom>
              <a:avLst/>
              <a:gdLst/>
              <a:ahLst/>
              <a:cxnLst/>
              <a:rect l="l" t="t" r="r" b="b"/>
              <a:pathLst>
                <a:path w="9955835" h="8848698">
                  <a:moveTo>
                    <a:pt x="9651035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43898"/>
                  </a:lnTo>
                  <a:cubicBezTo>
                    <a:pt x="0" y="8712808"/>
                    <a:pt x="135890" y="8848698"/>
                    <a:pt x="304800" y="8848698"/>
                  </a:cubicBezTo>
                  <a:lnTo>
                    <a:pt x="9651035" y="8848698"/>
                  </a:lnTo>
                  <a:cubicBezTo>
                    <a:pt x="9819945" y="8848698"/>
                    <a:pt x="9955835" y="8712808"/>
                    <a:pt x="9955835" y="8543898"/>
                  </a:cubicBezTo>
                  <a:lnTo>
                    <a:pt x="9955835" y="304800"/>
                  </a:lnTo>
                  <a:cubicBezTo>
                    <a:pt x="9955835" y="135890"/>
                    <a:pt x="9819945" y="0"/>
                    <a:pt x="9651035" y="0"/>
                  </a:cubicBezTo>
                  <a:close/>
                </a:path>
              </a:pathLst>
            </a:custGeom>
            <a:solidFill>
              <a:srgbClr val="F1D1C7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8071353" y="5215461"/>
            <a:ext cx="4380796" cy="3893630"/>
            <a:chOff x="0" y="0"/>
            <a:chExt cx="9955835" cy="884869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955835" cy="8848698"/>
            </a:xfrm>
            <a:custGeom>
              <a:avLst/>
              <a:gdLst/>
              <a:ahLst/>
              <a:cxnLst/>
              <a:rect l="l" t="t" r="r" b="b"/>
              <a:pathLst>
                <a:path w="9955835" h="8848698">
                  <a:moveTo>
                    <a:pt x="9651035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43898"/>
                  </a:lnTo>
                  <a:cubicBezTo>
                    <a:pt x="0" y="8712808"/>
                    <a:pt x="135890" y="8848698"/>
                    <a:pt x="304800" y="8848698"/>
                  </a:cubicBezTo>
                  <a:lnTo>
                    <a:pt x="9651035" y="8848698"/>
                  </a:lnTo>
                  <a:cubicBezTo>
                    <a:pt x="9819945" y="8848698"/>
                    <a:pt x="9955835" y="8712808"/>
                    <a:pt x="9955835" y="8543898"/>
                  </a:cubicBezTo>
                  <a:lnTo>
                    <a:pt x="9955835" y="304800"/>
                  </a:lnTo>
                  <a:cubicBezTo>
                    <a:pt x="9955835" y="135890"/>
                    <a:pt x="9819945" y="0"/>
                    <a:pt x="9651035" y="0"/>
                  </a:cubicBezTo>
                  <a:close/>
                </a:path>
              </a:pathLst>
            </a:custGeom>
            <a:solidFill>
              <a:srgbClr val="F1D1C7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2594178" y="5215461"/>
            <a:ext cx="4380796" cy="3893630"/>
            <a:chOff x="0" y="0"/>
            <a:chExt cx="9955835" cy="884869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955835" cy="8848698"/>
            </a:xfrm>
            <a:custGeom>
              <a:avLst/>
              <a:gdLst/>
              <a:ahLst/>
              <a:cxnLst/>
              <a:rect l="l" t="t" r="r" b="b"/>
              <a:pathLst>
                <a:path w="9955835" h="8848698">
                  <a:moveTo>
                    <a:pt x="9651035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43898"/>
                  </a:lnTo>
                  <a:cubicBezTo>
                    <a:pt x="0" y="8712808"/>
                    <a:pt x="135890" y="8848698"/>
                    <a:pt x="304800" y="8848698"/>
                  </a:cubicBezTo>
                  <a:lnTo>
                    <a:pt x="9651035" y="8848698"/>
                  </a:lnTo>
                  <a:cubicBezTo>
                    <a:pt x="9819945" y="8848698"/>
                    <a:pt x="9955835" y="8712808"/>
                    <a:pt x="9955835" y="8543898"/>
                  </a:cubicBezTo>
                  <a:lnTo>
                    <a:pt x="9955835" y="304800"/>
                  </a:lnTo>
                  <a:cubicBezTo>
                    <a:pt x="9955835" y="135890"/>
                    <a:pt x="9819945" y="0"/>
                    <a:pt x="9651035" y="0"/>
                  </a:cubicBezTo>
                  <a:close/>
                </a:path>
              </a:pathLst>
            </a:custGeom>
            <a:solidFill>
              <a:srgbClr val="F1D1C7"/>
            </a:solidFill>
          </p:spPr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7368775">
            <a:off x="-1595429" y="-2329458"/>
            <a:ext cx="5248259" cy="569559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072766" y="7114651"/>
            <a:ext cx="2281153" cy="354495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2097886">
            <a:off x="14678243" y="8253015"/>
            <a:ext cx="5162115" cy="43036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A1E94B-AF41-4600-81D1-E8C73DAAFED0}"/>
              </a:ext>
            </a:extLst>
          </p:cNvPr>
          <p:cNvSpPr txBox="1"/>
          <p:nvPr/>
        </p:nvSpPr>
        <p:spPr>
          <a:xfrm>
            <a:off x="8353918" y="1361606"/>
            <a:ext cx="39559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arcellus" panose="020B0604020202020204" charset="0"/>
              </a:rPr>
              <a:t>Like</a:t>
            </a:r>
          </a:p>
          <a:p>
            <a:endParaRPr lang="th-TH" sz="3200" dirty="0">
              <a:latin typeface="Marcellus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dirty="0">
                <a:latin typeface="Marcellus" panose="020B0604020202020204" charset="0"/>
              </a:rPr>
              <a:t>มีทางเลือกสำหรับผู้ที่ไม่ได้เข้าเรียนในคาบนั้นๆ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dirty="0">
                <a:latin typeface="Marcellus" panose="020B0604020202020204" charset="0"/>
              </a:rPr>
              <a:t>มีการสะสมแต้มทุกกิจกรรม มองเห็นคะแนนเป็นรูปธรรมมากขึ้น</a:t>
            </a:r>
            <a:endParaRPr lang="en-US" sz="3200" dirty="0">
              <a:latin typeface="Marcellus" panose="020B060402020202020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F617EF-6409-433F-9439-31D0D0E76137}"/>
              </a:ext>
            </a:extLst>
          </p:cNvPr>
          <p:cNvSpPr txBox="1"/>
          <p:nvPr/>
        </p:nvSpPr>
        <p:spPr>
          <a:xfrm>
            <a:off x="8353919" y="5361287"/>
            <a:ext cx="35037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arcellus" panose="020B0604020202020204" charset="0"/>
              </a:rPr>
              <a:t>Question</a:t>
            </a:r>
            <a:endParaRPr lang="th-TH" sz="3200" dirty="0">
              <a:latin typeface="Marcellus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h-TH" sz="3200" dirty="0">
              <a:latin typeface="Marcellus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dirty="0">
                <a:latin typeface="Marcellus" panose="020B0604020202020204" charset="0"/>
              </a:rPr>
              <a:t>ไอเดียยังไม่ตอบโจทย์ ยังไม่ช่วยแก้ปัญหาเกี่ยวกับการเสียสมาธิจากการพะวงเรื่องงาน</a:t>
            </a:r>
            <a:endParaRPr lang="en-US" sz="3200" dirty="0">
              <a:latin typeface="Marcellus" panose="020B060402020202020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A648D5-A0B1-4A66-9AEB-A23DC819C6F7}"/>
              </a:ext>
            </a:extLst>
          </p:cNvPr>
          <p:cNvSpPr txBox="1"/>
          <p:nvPr/>
        </p:nvSpPr>
        <p:spPr>
          <a:xfrm>
            <a:off x="12828158" y="5361287"/>
            <a:ext cx="35037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arcellus" panose="020B0604020202020204" charset="0"/>
              </a:rPr>
              <a:t>Idea</a:t>
            </a:r>
            <a:endParaRPr lang="th-TH" sz="3200" dirty="0">
              <a:latin typeface="Marcellus" panose="020B0604020202020204" charset="0"/>
            </a:endParaRPr>
          </a:p>
          <a:p>
            <a:endParaRPr lang="th-TH" sz="3200" dirty="0">
              <a:latin typeface="Marcellus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dirty="0">
                <a:latin typeface="Marcellus" panose="020B0604020202020204" charset="0"/>
              </a:rPr>
              <a:t>ปิดมือถือ วางไว้ไกลๆในขณะเรียน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E22C56-818C-4698-9CE0-C1627D190E84}"/>
              </a:ext>
            </a:extLst>
          </p:cNvPr>
          <p:cNvSpPr txBox="1"/>
          <p:nvPr/>
        </p:nvSpPr>
        <p:spPr>
          <a:xfrm>
            <a:off x="12828158" y="1355009"/>
            <a:ext cx="3955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arcellus" panose="020B0604020202020204" charset="0"/>
              </a:rPr>
              <a:t>Dislike</a:t>
            </a:r>
          </a:p>
          <a:p>
            <a:endParaRPr lang="th-TH" sz="3200" dirty="0">
              <a:latin typeface="Marcellus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dirty="0">
                <a:latin typeface="Marcellus" panose="020B0604020202020204" charset="0"/>
              </a:rPr>
              <a:t>เงื่อนไข</a:t>
            </a:r>
            <a:r>
              <a:rPr lang="en-US" sz="3200" dirty="0">
                <a:latin typeface="Marcellus" panose="020B0604020202020204" charset="0"/>
              </a:rPr>
              <a:t>/</a:t>
            </a:r>
            <a:r>
              <a:rPr lang="th-TH" sz="3200" dirty="0">
                <a:latin typeface="Marcellus" panose="020B0604020202020204" charset="0"/>
              </a:rPr>
              <a:t>วิธีการเข้าเรียนเข้าใจยาก</a:t>
            </a:r>
            <a:endParaRPr lang="en-US" sz="3200" dirty="0">
              <a:latin typeface="Marcellus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447</Words>
  <Application>Microsoft Office PowerPoint</Application>
  <PresentationFormat>Custom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Roboto</vt:lpstr>
      <vt:lpstr>Arial</vt:lpstr>
      <vt:lpstr>Courier New</vt:lpstr>
      <vt:lpstr>Calibri</vt:lpstr>
      <vt:lpstr>Marcellus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Oneplants</dc:creator>
  <cp:lastModifiedBy>วิศัลย์ศยา ทิพย์โรจน์</cp:lastModifiedBy>
  <cp:revision>3</cp:revision>
  <dcterms:created xsi:type="dcterms:W3CDTF">2006-08-16T00:00:00Z</dcterms:created>
  <dcterms:modified xsi:type="dcterms:W3CDTF">2021-12-28T08:09:04Z</dcterms:modified>
  <dc:identifier>DAEzzYaMlHQ</dc:identifier>
</cp:coreProperties>
</file>