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8" r:id="rId1"/>
  </p:sldMasterIdLst>
  <p:notesMasterIdLst>
    <p:notesMasterId r:id="rId22"/>
  </p:notesMasterIdLst>
  <p:sldIdLst>
    <p:sldId id="256" r:id="rId2"/>
    <p:sldId id="266" r:id="rId3"/>
    <p:sldId id="267" r:id="rId4"/>
    <p:sldId id="268" r:id="rId5"/>
    <p:sldId id="269" r:id="rId6"/>
    <p:sldId id="289" r:id="rId7"/>
    <p:sldId id="276" r:id="rId8"/>
    <p:sldId id="270" r:id="rId9"/>
    <p:sldId id="271" r:id="rId10"/>
    <p:sldId id="286" r:id="rId11"/>
    <p:sldId id="287" r:id="rId12"/>
    <p:sldId id="288" r:id="rId13"/>
    <p:sldId id="278" r:id="rId14"/>
    <p:sldId id="275" r:id="rId15"/>
    <p:sldId id="283" r:id="rId16"/>
    <p:sldId id="284" r:id="rId17"/>
    <p:sldId id="285" r:id="rId18"/>
    <p:sldId id="274" r:id="rId19"/>
    <p:sldId id="277" r:id="rId20"/>
    <p:sldId id="265" r:id="rId21"/>
  </p:sldIdLst>
  <p:sldSz cx="9144000" cy="5143500" type="screen16x9"/>
  <p:notesSz cx="6858000" cy="9144000"/>
  <p:embeddedFontLst>
    <p:embeddedFont>
      <p:font typeface="Trebuchet MS" panose="020B0603020202020204" pitchFamily="34" charset="0"/>
      <p:regular r:id="rId23"/>
      <p:bold r:id="rId24"/>
      <p:italic r:id="rId25"/>
      <p:boldItalic r:id="rId26"/>
    </p:embeddedFont>
    <p:embeddedFont>
      <p:font typeface="Wingdings 3" panose="050401020108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772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9c9da6c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9c9da6c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398665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754604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5303564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249760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38077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44828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042307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2855960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86972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41929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604135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712736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855887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701012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8413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910263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439137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4/17/2024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5292076"/>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11700" y="483079"/>
            <a:ext cx="8520600" cy="845272"/>
          </a:xfrm>
          <a:prstGeom prst="rect">
            <a:avLst/>
          </a:prstGeom>
        </p:spPr>
        <p:txBody>
          <a:bodyPr spcFirstLastPara="1" wrap="square" lIns="91425" tIns="91425" rIns="91425" bIns="91425" anchor="b" anchorCtr="0">
            <a:noAutofit/>
          </a:bodyPr>
          <a:lstStyle/>
          <a:p>
            <a:pPr lvl="0"/>
            <a:r>
              <a:rPr lang="en-US" sz="2800" dirty="0">
                <a:latin typeface="Times New Roman" panose="02020603050405020304" pitchFamily="18" charset="0"/>
                <a:cs typeface="Times New Roman" panose="02020603050405020304" pitchFamily="18" charset="0"/>
              </a:rPr>
              <a:t>INTELLIGENT INVESTMENT ANALYSIS AND </a:t>
            </a:r>
            <a:r>
              <a:rPr lang="en-US" sz="2800" dirty="0" smtClean="0">
                <a:latin typeface="Times New Roman" panose="02020603050405020304" pitchFamily="18" charset="0"/>
                <a:cs typeface="Times New Roman" panose="02020603050405020304" pitchFamily="18" charset="0"/>
              </a:rPr>
              <a:t>PREDICTION; USING </a:t>
            </a:r>
            <a:r>
              <a:rPr lang="en-US" sz="2800" dirty="0">
                <a:latin typeface="Times New Roman" panose="02020603050405020304" pitchFamily="18" charset="0"/>
                <a:cs typeface="Times New Roman" panose="02020603050405020304" pitchFamily="18" charset="0"/>
              </a:rPr>
              <a:t>MACHINE </a:t>
            </a:r>
            <a:r>
              <a:rPr lang="en-US" sz="2800" dirty="0" smtClean="0">
                <a:latin typeface="Times New Roman" panose="02020603050405020304" pitchFamily="18" charset="0"/>
                <a:cs typeface="Times New Roman" panose="02020603050405020304" pitchFamily="18" charset="0"/>
              </a:rPr>
              <a:t>LEARNING.</a:t>
            </a:r>
            <a:endParaRPr sz="2800" dirty="0">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idx="1"/>
          </p:nvPr>
        </p:nvSpPr>
        <p:spPr>
          <a:xfrm>
            <a:off x="311700" y="1661196"/>
            <a:ext cx="8520600" cy="2686517"/>
          </a:xfrm>
        </p:spPr>
        <p:txBody>
          <a:bodyPr/>
          <a:lstStyle/>
          <a:p>
            <a:pPr marL="114300" indent="0">
              <a:buNone/>
            </a:pPr>
            <a:r>
              <a:rPr lang="en-US" dirty="0"/>
              <a:t>Presented by: ONESMUS MUTHAMA</a:t>
            </a:r>
          </a:p>
          <a:p>
            <a:pPr marL="114300" indent="0">
              <a:buNone/>
            </a:pPr>
            <a:endParaRPr lang="en-US" dirty="0"/>
          </a:p>
          <a:p>
            <a:pPr marL="114300" indent="0">
              <a:buNone/>
            </a:pPr>
            <a:r>
              <a:rPr lang="en-US" dirty="0"/>
              <a:t>REG NO: COM/B/01-00154/2020</a:t>
            </a:r>
          </a:p>
          <a:p>
            <a:pPr marL="114300" indent="0">
              <a:buNone/>
            </a:pPr>
            <a:endParaRPr lang="en-US" dirty="0"/>
          </a:p>
          <a:p>
            <a:pPr marL="114300" indent="0">
              <a:buNone/>
            </a:pPr>
            <a:r>
              <a:rPr lang="en-US" dirty="0"/>
              <a:t>SUPERVISOR: Mr. </a:t>
            </a:r>
            <a:r>
              <a:rPr lang="en-US" dirty="0" err="1"/>
              <a:t>Waliaro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8" y="210304"/>
            <a:ext cx="8520600" cy="367766"/>
          </a:xfrm>
        </p:spPr>
        <p:txBody>
          <a:bodyPr>
            <a:normAutofit fontScale="90000"/>
          </a:bodyPr>
          <a:lstStyle/>
          <a:p>
            <a:r>
              <a:rPr lang="en-US" sz="2200" dirty="0" smtClean="0"/>
              <a:t>Software designs</a:t>
            </a:r>
            <a:r>
              <a:rPr lang="en-US" dirty="0" smtClean="0"/>
              <a:t/>
            </a:r>
            <a:br>
              <a:rPr lang="en-US" dirty="0" smtClean="0"/>
            </a:br>
            <a:r>
              <a:rPr lang="en-US" sz="2000" dirty="0" smtClean="0">
                <a:solidFill>
                  <a:schemeClr val="accent4"/>
                </a:solidFill>
              </a:rPr>
              <a:t>Architectural design</a:t>
            </a:r>
            <a:endParaRPr lang="en-US" sz="2000" dirty="0">
              <a:solidFill>
                <a:schemeClr val="accent4"/>
              </a:solidFill>
            </a:endParaRPr>
          </a:p>
        </p:txBody>
      </p:sp>
      <p:sp>
        <p:nvSpPr>
          <p:cNvPr id="3" name="Text Placeholder 2"/>
          <p:cNvSpPr>
            <a:spLocks noGrp="1"/>
          </p:cNvSpPr>
          <p:nvPr>
            <p:ph type="body" idx="1"/>
          </p:nvPr>
        </p:nvSpPr>
        <p:spPr>
          <a:xfrm>
            <a:off x="311700" y="945931"/>
            <a:ext cx="8520600" cy="3622944"/>
          </a:xfrm>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825" y="945931"/>
            <a:ext cx="5848350" cy="3622944"/>
          </a:xfrm>
          <a:prstGeom prst="rect">
            <a:avLst/>
          </a:prstGeom>
        </p:spPr>
      </p:pic>
    </p:spTree>
    <p:extLst>
      <p:ext uri="{BB962C8B-B14F-4D97-AF65-F5344CB8AC3E}">
        <p14:creationId xmlns:p14="http://schemas.microsoft.com/office/powerpoint/2010/main" val="1809846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373117"/>
          </a:xfrm>
        </p:spPr>
        <p:txBody>
          <a:bodyPr>
            <a:noAutofit/>
          </a:bodyPr>
          <a:lstStyle/>
          <a:p>
            <a:r>
              <a:rPr lang="en-US" sz="2000" dirty="0" smtClean="0">
                <a:solidFill>
                  <a:schemeClr val="accent4"/>
                </a:solidFill>
              </a:rPr>
              <a:t>Detailed</a:t>
            </a:r>
            <a:r>
              <a:rPr lang="en-US" sz="2000" dirty="0" smtClean="0">
                <a:solidFill>
                  <a:schemeClr val="accent4"/>
                </a:solidFill>
              </a:rPr>
              <a:t> </a:t>
            </a:r>
            <a:r>
              <a:rPr lang="en-US" sz="2000" dirty="0" smtClean="0">
                <a:solidFill>
                  <a:schemeClr val="accent4"/>
                </a:solidFill>
              </a:rPr>
              <a:t>level design</a:t>
            </a:r>
            <a:endParaRPr lang="en-US" sz="2000" dirty="0">
              <a:solidFill>
                <a:schemeClr val="accent4"/>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599" y="1124607"/>
            <a:ext cx="5685640" cy="3615668"/>
          </a:xfrm>
        </p:spPr>
      </p:pic>
    </p:spTree>
    <p:extLst>
      <p:ext uri="{BB962C8B-B14F-4D97-AF65-F5344CB8AC3E}">
        <p14:creationId xmlns:p14="http://schemas.microsoft.com/office/powerpoint/2010/main" val="1580457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94441"/>
            <a:ext cx="6447501" cy="436179"/>
          </a:xfrm>
        </p:spPr>
        <p:txBody>
          <a:bodyPr>
            <a:normAutofit fontScale="90000"/>
          </a:bodyPr>
          <a:lstStyle/>
          <a:p>
            <a:r>
              <a:rPr lang="en-US" dirty="0" smtClean="0"/>
              <a:t>Detailed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8413" y="194441"/>
            <a:ext cx="2144111" cy="4797973"/>
          </a:xfrm>
        </p:spPr>
      </p:pic>
    </p:spTree>
    <p:extLst>
      <p:ext uri="{BB962C8B-B14F-4D97-AF65-F5344CB8AC3E}">
        <p14:creationId xmlns:p14="http://schemas.microsoft.com/office/powerpoint/2010/main" val="3925129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73414"/>
            <a:ext cx="8520600" cy="378276"/>
          </a:xfrm>
        </p:spPr>
        <p:txBody>
          <a:bodyPr>
            <a:noAutofit/>
          </a:bodyPr>
          <a:lstStyle/>
          <a:p>
            <a:r>
              <a:rPr lang="en-US" sz="1800" dirty="0" smtClean="0"/>
              <a:t>System models</a:t>
            </a:r>
            <a:endParaRPr lang="en-US" sz="1800" dirty="0"/>
          </a:p>
        </p:txBody>
      </p:sp>
      <p:sp>
        <p:nvSpPr>
          <p:cNvPr id="3" name="Text Placeholder 2"/>
          <p:cNvSpPr>
            <a:spLocks noGrp="1"/>
          </p:cNvSpPr>
          <p:nvPr>
            <p:ph type="body" idx="1"/>
          </p:nvPr>
        </p:nvSpPr>
        <p:spPr>
          <a:xfrm>
            <a:off x="311700" y="893379"/>
            <a:ext cx="8520600" cy="3675496"/>
          </a:xfrm>
        </p:spPr>
        <p:txBody>
          <a:bodyPr/>
          <a:lstStyle/>
          <a:p>
            <a:pPr marL="114300" indent="0">
              <a:buNone/>
            </a:pPr>
            <a:r>
              <a:rPr lang="en-US" dirty="0">
                <a:solidFill>
                  <a:schemeClr val="accent4"/>
                </a:solidFill>
              </a:rPr>
              <a:t>User authentication dataflow diagram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629" y="1409748"/>
            <a:ext cx="5316537" cy="3733751"/>
          </a:xfrm>
          <a:prstGeom prst="rect">
            <a:avLst/>
          </a:prstGeom>
        </p:spPr>
      </p:pic>
    </p:spTree>
    <p:extLst>
      <p:ext uri="{BB962C8B-B14F-4D97-AF65-F5344CB8AC3E}">
        <p14:creationId xmlns:p14="http://schemas.microsoft.com/office/powerpoint/2010/main" val="2616950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17" y="410000"/>
            <a:ext cx="8611583" cy="1061448"/>
          </a:xfrm>
        </p:spPr>
        <p:txBody>
          <a:bodyPr>
            <a:noAutofit/>
          </a:bodyPr>
          <a:lstStyle/>
          <a:p>
            <a:r>
              <a:rPr lang="en-US" sz="2400" dirty="0" smtClean="0"/>
              <a:t>System model</a:t>
            </a:r>
            <a:br>
              <a:rPr lang="en-US" sz="2400" dirty="0" smtClean="0"/>
            </a:br>
            <a:r>
              <a:rPr lang="en-US" sz="2400" dirty="0" smtClean="0"/>
              <a:t/>
            </a:r>
            <a:br>
              <a:rPr lang="en-US" sz="2400" dirty="0" smtClean="0"/>
            </a:br>
            <a:r>
              <a:rPr lang="en-US" sz="1600" dirty="0" smtClean="0">
                <a:solidFill>
                  <a:srgbClr val="FF0000"/>
                </a:solidFill>
              </a:rPr>
              <a:t>Dataflow diagram</a:t>
            </a:r>
            <a:endParaRPr lang="en-US" sz="1600" dirty="0">
              <a:solidFill>
                <a:srgbClr val="FF0000"/>
              </a:solidFill>
            </a:endParaRPr>
          </a:p>
        </p:txBody>
      </p:sp>
      <p:sp>
        <p:nvSpPr>
          <p:cNvPr id="4" name="Rectangle 3"/>
          <p:cNvSpPr/>
          <p:nvPr/>
        </p:nvSpPr>
        <p:spPr>
          <a:xfrm>
            <a:off x="946298" y="1988288"/>
            <a:ext cx="1807535" cy="32961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solidFill>
                  <a:schemeClr val="tx1"/>
                </a:solidFill>
              </a:rPr>
              <a:t>Preprocessing of data</a:t>
            </a:r>
            <a:endParaRPr lang="en-US" sz="1200" dirty="0">
              <a:solidFill>
                <a:schemeClr val="tx1"/>
              </a:solidFill>
            </a:endParaRPr>
          </a:p>
        </p:txBody>
      </p:sp>
      <p:sp>
        <p:nvSpPr>
          <p:cNvPr id="5" name="Text Placeholder 4"/>
          <p:cNvSpPr>
            <a:spLocks noGrp="1"/>
          </p:cNvSpPr>
          <p:nvPr>
            <p:ph type="body" idx="1"/>
          </p:nvPr>
        </p:nvSpPr>
        <p:spPr>
          <a:xfrm>
            <a:off x="3080326" y="1988288"/>
            <a:ext cx="1701209" cy="329610"/>
          </a:xfrm>
          <a:prstGeom prst="rect">
            <a:avLst/>
          </a:prstGeom>
        </p:spPr>
        <p:style>
          <a:lnRef idx="0">
            <a:schemeClr val="accent4"/>
          </a:lnRef>
          <a:fillRef idx="3">
            <a:schemeClr val="accent4"/>
          </a:fillRef>
          <a:effectRef idx="3">
            <a:schemeClr val="accent4"/>
          </a:effectRef>
          <a:fontRef idx="minor">
            <a:schemeClr val="lt1"/>
          </a:fontRef>
        </p:style>
        <p:txBody>
          <a:bodyPr rtlCol="0" anchor="ctr">
            <a:normAutofit fontScale="92500" lnSpcReduction="20000"/>
          </a:bodyPr>
          <a:lstStyle/>
          <a:p>
            <a:pPr marL="114300" indent="0">
              <a:buNone/>
            </a:pPr>
            <a:r>
              <a:rPr lang="en-US" sz="1200" dirty="0" smtClean="0">
                <a:solidFill>
                  <a:schemeClr val="tx1"/>
                </a:solidFill>
              </a:rPr>
              <a:t>Training-test split</a:t>
            </a:r>
            <a:endParaRPr lang="en-US" sz="1200" dirty="0">
              <a:solidFill>
                <a:schemeClr val="tx1"/>
              </a:solidFill>
            </a:endParaRPr>
          </a:p>
        </p:txBody>
      </p:sp>
      <p:sp>
        <p:nvSpPr>
          <p:cNvPr id="11" name="Rectangle 10"/>
          <p:cNvSpPr/>
          <p:nvPr/>
        </p:nvSpPr>
        <p:spPr>
          <a:xfrm rot="10800000" flipV="1">
            <a:off x="5108028" y="1951869"/>
            <a:ext cx="1713188" cy="58393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solidFill>
                  <a:schemeClr val="tx1"/>
                </a:solidFill>
              </a:rPr>
              <a:t>Construction of predictive tool using </a:t>
            </a:r>
            <a:r>
              <a:rPr lang="en-US" sz="1200" dirty="0" err="1" smtClean="0">
                <a:solidFill>
                  <a:schemeClr val="tx1"/>
                </a:solidFill>
              </a:rPr>
              <a:t>lstm</a:t>
            </a:r>
            <a:endParaRPr lang="en-US" sz="1200" dirty="0">
              <a:solidFill>
                <a:schemeClr val="tx1"/>
              </a:solidFill>
            </a:endParaRPr>
          </a:p>
        </p:txBody>
      </p:sp>
      <p:sp>
        <p:nvSpPr>
          <p:cNvPr id="12" name="Rectangle 11"/>
          <p:cNvSpPr/>
          <p:nvPr/>
        </p:nvSpPr>
        <p:spPr>
          <a:xfrm>
            <a:off x="4929350" y="3111062"/>
            <a:ext cx="2107867" cy="3161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smtClean="0">
                <a:solidFill>
                  <a:schemeClr val="tx1"/>
                </a:solidFill>
              </a:rPr>
              <a:t>Make prediction on stock data</a:t>
            </a:r>
            <a:endParaRPr lang="en-US" sz="1200" b="1" dirty="0">
              <a:solidFill>
                <a:schemeClr val="tx1"/>
              </a:solidFill>
            </a:endParaRPr>
          </a:p>
        </p:txBody>
      </p:sp>
      <p:sp>
        <p:nvSpPr>
          <p:cNvPr id="13" name="Can 12"/>
          <p:cNvSpPr/>
          <p:nvPr/>
        </p:nvSpPr>
        <p:spPr>
          <a:xfrm>
            <a:off x="946298" y="3111062"/>
            <a:ext cx="1251326" cy="1255094"/>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tx1"/>
                </a:solidFill>
              </a:rPr>
              <a:t>Repository of stock data(</a:t>
            </a:r>
            <a:r>
              <a:rPr lang="en-US" sz="1200" dirty="0" err="1" smtClean="0">
                <a:solidFill>
                  <a:schemeClr val="tx1"/>
                </a:solidFill>
              </a:rPr>
              <a:t>Tiingo</a:t>
            </a:r>
            <a:r>
              <a:rPr lang="en-US" sz="1200" dirty="0" smtClean="0">
                <a:solidFill>
                  <a:schemeClr val="tx1"/>
                </a:solidFill>
              </a:rPr>
              <a:t> API)</a:t>
            </a:r>
            <a:endParaRPr lang="en-US" sz="1200" dirty="0">
              <a:solidFill>
                <a:schemeClr val="tx1"/>
              </a:solidFill>
            </a:endParaRPr>
          </a:p>
        </p:txBody>
      </p:sp>
      <p:sp>
        <p:nvSpPr>
          <p:cNvPr id="14" name="Rectangle 13"/>
          <p:cNvSpPr/>
          <p:nvPr/>
        </p:nvSpPr>
        <p:spPr>
          <a:xfrm>
            <a:off x="5108028" y="3798597"/>
            <a:ext cx="1684550" cy="4686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tx1"/>
                </a:solidFill>
              </a:rPr>
              <a:t>Visualization of results</a:t>
            </a:r>
            <a:endParaRPr lang="en-US" sz="1200" dirty="0">
              <a:solidFill>
                <a:schemeClr val="tx1"/>
              </a:solidFill>
            </a:endParaRPr>
          </a:p>
        </p:txBody>
      </p:sp>
      <p:cxnSp>
        <p:nvCxnSpPr>
          <p:cNvPr id="22" name="Straight Arrow Connector 21"/>
          <p:cNvCxnSpPr>
            <a:stCxn id="13" idx="1"/>
          </p:cNvCxnSpPr>
          <p:nvPr/>
        </p:nvCxnSpPr>
        <p:spPr>
          <a:xfrm flipV="1">
            <a:off x="1571961" y="2406869"/>
            <a:ext cx="0" cy="70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753833" y="2153093"/>
            <a:ext cx="326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781535" y="2153093"/>
            <a:ext cx="326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2" idx="0"/>
          </p:cNvCxnSpPr>
          <p:nvPr/>
        </p:nvCxnSpPr>
        <p:spPr>
          <a:xfrm>
            <a:off x="5964622" y="2535805"/>
            <a:ext cx="18662" cy="575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p:cNvCxnSpPr>
          <p:nvPr/>
        </p:nvCxnSpPr>
        <p:spPr>
          <a:xfrm flipH="1">
            <a:off x="5983283" y="3427166"/>
            <a:ext cx="1" cy="311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465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404648"/>
          </a:xfrm>
        </p:spPr>
        <p:txBody>
          <a:bodyPr>
            <a:normAutofit fontScale="90000"/>
          </a:bodyPr>
          <a:lstStyle/>
          <a:p>
            <a:r>
              <a:rPr lang="en-US" dirty="0" smtClean="0"/>
              <a:t>Sequence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1821" y="1019175"/>
            <a:ext cx="4419196" cy="3511550"/>
          </a:xfrm>
        </p:spPr>
      </p:pic>
    </p:spTree>
    <p:extLst>
      <p:ext uri="{BB962C8B-B14F-4D97-AF65-F5344CB8AC3E}">
        <p14:creationId xmlns:p14="http://schemas.microsoft.com/office/powerpoint/2010/main" val="34683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457200"/>
          </a:xfrm>
        </p:spPr>
        <p:txBody>
          <a:bodyPr>
            <a:normAutofit fontScale="90000"/>
          </a:bodyPr>
          <a:lstStyle/>
          <a:p>
            <a:r>
              <a:rPr lang="en-US" dirty="0" smtClean="0"/>
              <a:t>Use case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2156" y="1785144"/>
            <a:ext cx="3438525" cy="2581275"/>
          </a:xfrm>
        </p:spPr>
      </p:pic>
    </p:spTree>
    <p:extLst>
      <p:ext uri="{BB962C8B-B14F-4D97-AF65-F5344CB8AC3E}">
        <p14:creationId xmlns:p14="http://schemas.microsoft.com/office/powerpoint/2010/main" val="911486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362607"/>
          </a:xfrm>
        </p:spPr>
        <p:txBody>
          <a:bodyPr>
            <a:normAutofit fontScale="90000"/>
          </a:bodyPr>
          <a:lstStyle/>
          <a:p>
            <a:r>
              <a:rPr lang="en-US" dirty="0" smtClean="0"/>
              <a:t>Activity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674" y="977900"/>
            <a:ext cx="6086359" cy="3793797"/>
          </a:xfrm>
        </p:spPr>
      </p:pic>
    </p:spTree>
    <p:extLst>
      <p:ext uri="{BB962C8B-B14F-4D97-AF65-F5344CB8AC3E}">
        <p14:creationId xmlns:p14="http://schemas.microsoft.com/office/powerpoint/2010/main" val="338261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Development environment</a:t>
            </a:r>
            <a:endParaRPr lang="en-US" dirty="0"/>
          </a:p>
        </p:txBody>
      </p:sp>
      <p:sp>
        <p:nvSpPr>
          <p:cNvPr id="3" name="Text Placeholder 2"/>
          <p:cNvSpPr>
            <a:spLocks noGrp="1"/>
          </p:cNvSpPr>
          <p:nvPr>
            <p:ph type="body" idx="1"/>
          </p:nvPr>
        </p:nvSpPr>
        <p:spPr/>
        <p:txBody>
          <a:bodyPr>
            <a:normAutofit/>
          </a:bodyPr>
          <a:lstStyle/>
          <a:p>
            <a:pPr marL="114300" indent="0">
              <a:buNone/>
            </a:pPr>
            <a:r>
              <a:rPr lang="en-US" dirty="0" smtClean="0"/>
              <a:t>Hardware requirement: </a:t>
            </a:r>
            <a:r>
              <a:rPr lang="en" spc="-1" dirty="0">
                <a:solidFill>
                  <a:srgbClr val="38761D"/>
                </a:solidFill>
                <a:latin typeface="Times New Roman"/>
                <a:ea typeface="Times New Roman"/>
              </a:rPr>
              <a:t> 4gb RAM, 500gb Hard Disk, 64-bit operating system </a:t>
            </a:r>
            <a:r>
              <a:rPr lang="en" spc="-1" dirty="0" smtClean="0">
                <a:solidFill>
                  <a:srgbClr val="38761D"/>
                </a:solidFill>
                <a:latin typeface="Times New Roman"/>
                <a:ea typeface="Times New Roman"/>
              </a:rPr>
              <a:t>(Windows), </a:t>
            </a:r>
            <a:r>
              <a:rPr lang="en" spc="-1" dirty="0">
                <a:solidFill>
                  <a:srgbClr val="38761D"/>
                </a:solidFill>
                <a:latin typeface="Times New Roman"/>
                <a:ea typeface="Times New Roman"/>
              </a:rPr>
              <a:t>2.5GHz core i5 processor.</a:t>
            </a:r>
            <a:endParaRPr lang="en-US" spc="-1" dirty="0">
              <a:solidFill>
                <a:srgbClr val="FFFFFF"/>
              </a:solidFill>
              <a:latin typeface="Arial"/>
            </a:endParaRPr>
          </a:p>
          <a:p>
            <a:pPr marL="114300" indent="0">
              <a:buNone/>
            </a:pPr>
            <a:endParaRPr lang="en-US" dirty="0" smtClean="0"/>
          </a:p>
          <a:p>
            <a:pPr marL="114300" indent="0">
              <a:buNone/>
            </a:pPr>
            <a:r>
              <a:rPr lang="en-US" dirty="0" smtClean="0"/>
              <a:t>Software requirement: Python </a:t>
            </a:r>
            <a:r>
              <a:rPr lang="en-US" dirty="0"/>
              <a:t>3.7 and </a:t>
            </a:r>
            <a:r>
              <a:rPr lang="en-US" dirty="0" smtClean="0"/>
              <a:t>above, Windows </a:t>
            </a:r>
            <a:r>
              <a:rPr lang="en-US" dirty="0"/>
              <a:t>10 Operating system and </a:t>
            </a:r>
            <a:r>
              <a:rPr lang="en-US" dirty="0" smtClean="0"/>
              <a:t>above, </a:t>
            </a:r>
            <a:r>
              <a:rPr lang="en-US" dirty="0" err="1"/>
              <a:t>PyCharm</a:t>
            </a:r>
            <a:r>
              <a:rPr lang="en-US" dirty="0"/>
              <a:t> </a:t>
            </a:r>
            <a:r>
              <a:rPr lang="en-US" dirty="0" smtClean="0"/>
              <a:t>IDE, Anaconda</a:t>
            </a:r>
          </a:p>
          <a:p>
            <a:pPr marL="114300" indent="0">
              <a:buNone/>
            </a:pPr>
            <a:endParaRPr lang="en-US" dirty="0" smtClean="0"/>
          </a:p>
          <a:p>
            <a:pPr marL="114300" indent="0">
              <a:buNone/>
            </a:pPr>
            <a:r>
              <a:rPr lang="en" spc="-1" dirty="0">
                <a:solidFill>
                  <a:srgbClr val="00FF00"/>
                </a:solidFill>
                <a:latin typeface="Times New Roman"/>
                <a:ea typeface="Times New Roman"/>
              </a:rPr>
              <a:t>Development Process design</a:t>
            </a:r>
            <a:endParaRPr lang="en-US" spc="-1" dirty="0">
              <a:solidFill>
                <a:srgbClr val="FFFFFF"/>
              </a:solidFill>
              <a:latin typeface="Arial"/>
            </a:endParaRPr>
          </a:p>
          <a:p>
            <a:pPr indent="0">
              <a:spcBef>
                <a:spcPts val="1199"/>
              </a:spcBef>
              <a:buNone/>
              <a:tabLst>
                <a:tab pos="0" algn="l"/>
              </a:tabLst>
            </a:pPr>
            <a:r>
              <a:rPr lang="en" spc="-1" dirty="0">
                <a:solidFill>
                  <a:srgbClr val="38761D"/>
                </a:solidFill>
                <a:latin typeface="Times New Roman"/>
                <a:ea typeface="Times New Roman"/>
              </a:rPr>
              <a:t>Agile methodology:</a:t>
            </a:r>
            <a:endParaRPr lang="en-US" spc="-1" dirty="0">
              <a:solidFill>
                <a:srgbClr val="FFFFFF"/>
              </a:solidFill>
              <a:latin typeface="Arial"/>
            </a:endParaRPr>
          </a:p>
          <a:p>
            <a:pPr indent="-380880">
              <a:spcBef>
                <a:spcPts val="1199"/>
              </a:spcBef>
              <a:buClr>
                <a:srgbClr val="38761D"/>
              </a:buClr>
              <a:buFont typeface="Times New Roman"/>
              <a:buChar char="➢"/>
              <a:tabLst>
                <a:tab pos="0" algn="l"/>
              </a:tabLst>
            </a:pPr>
            <a:r>
              <a:rPr lang="en" spc="-1" dirty="0">
                <a:solidFill>
                  <a:srgbClr val="38761D"/>
                </a:solidFill>
                <a:latin typeface="Times New Roman"/>
                <a:ea typeface="Times New Roman"/>
              </a:rPr>
              <a:t>Faster delivery</a:t>
            </a:r>
            <a:endParaRPr lang="en-US" spc="-1" dirty="0">
              <a:solidFill>
                <a:srgbClr val="FFFFFF"/>
              </a:solidFill>
              <a:latin typeface="Arial"/>
            </a:endParaRPr>
          </a:p>
          <a:p>
            <a:pPr indent="-380880">
              <a:buClr>
                <a:srgbClr val="38761D"/>
              </a:buClr>
              <a:buFont typeface="Times New Roman"/>
              <a:buChar char="➢"/>
              <a:tabLst>
                <a:tab pos="0" algn="l"/>
              </a:tabLst>
            </a:pPr>
            <a:r>
              <a:rPr lang="en" spc="-1" dirty="0">
                <a:solidFill>
                  <a:srgbClr val="38761D"/>
                </a:solidFill>
                <a:latin typeface="Times New Roman"/>
                <a:ea typeface="Times New Roman"/>
              </a:rPr>
              <a:t>Flexible</a:t>
            </a:r>
            <a:endParaRPr lang="en-US" spc="-1" dirty="0">
              <a:solidFill>
                <a:srgbClr val="FFFFFF"/>
              </a:solidFill>
              <a:latin typeface="Arial"/>
            </a:endParaRPr>
          </a:p>
          <a:p>
            <a:pPr indent="-380880">
              <a:buClr>
                <a:srgbClr val="38761D"/>
              </a:buClr>
              <a:buFont typeface="Times New Roman"/>
              <a:buChar char="➢"/>
              <a:tabLst>
                <a:tab pos="0" algn="l"/>
              </a:tabLst>
            </a:pPr>
            <a:r>
              <a:rPr lang="en" spc="-1" dirty="0">
                <a:solidFill>
                  <a:srgbClr val="38761D"/>
                </a:solidFill>
                <a:latin typeface="Times New Roman"/>
                <a:ea typeface="Times New Roman"/>
              </a:rPr>
              <a:t>Lower costs</a:t>
            </a:r>
            <a:endParaRPr lang="en-US" spc="-1" dirty="0">
              <a:solidFill>
                <a:srgbClr val="FFFFFF"/>
              </a:solidFill>
              <a:latin typeface="Arial"/>
            </a:endParaRPr>
          </a:p>
          <a:p>
            <a:pPr marL="114300" indent="0">
              <a:buNone/>
            </a:pPr>
            <a:endParaRPr lang="en-US" dirty="0"/>
          </a:p>
        </p:txBody>
      </p:sp>
    </p:spTree>
    <p:extLst>
      <p:ext uri="{BB962C8B-B14F-4D97-AF65-F5344CB8AC3E}">
        <p14:creationId xmlns:p14="http://schemas.microsoft.com/office/powerpoint/2010/main" val="2897287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21" y="457200"/>
            <a:ext cx="6324881" cy="404648"/>
          </a:xfrm>
        </p:spPr>
        <p:txBody>
          <a:bodyPr>
            <a:normAutofit fontScale="90000"/>
          </a:bodyPr>
          <a:lstStyle/>
          <a:p>
            <a:r>
              <a:rPr lang="en-US" dirty="0" smtClean="0"/>
              <a:t>Implementation process</a:t>
            </a:r>
            <a:endParaRPr lang="en-US" dirty="0"/>
          </a:p>
        </p:txBody>
      </p:sp>
      <p:sp>
        <p:nvSpPr>
          <p:cNvPr id="3" name="Content Placeholder 2"/>
          <p:cNvSpPr>
            <a:spLocks noGrp="1"/>
          </p:cNvSpPr>
          <p:nvPr>
            <p:ph idx="1"/>
          </p:nvPr>
        </p:nvSpPr>
        <p:spPr/>
        <p:txBody>
          <a:bodyPr>
            <a:normAutofit/>
          </a:bodyPr>
          <a:lstStyle/>
          <a:p>
            <a:pPr lvl="0"/>
            <a:r>
              <a:rPr lang="en-US" dirty="0" smtClean="0"/>
              <a:t>Data </a:t>
            </a:r>
            <a:r>
              <a:rPr lang="en-US" dirty="0"/>
              <a:t>Preprocessing using dataset</a:t>
            </a:r>
          </a:p>
          <a:p>
            <a:pPr lvl="0"/>
            <a:r>
              <a:rPr lang="en-US" dirty="0"/>
              <a:t>Visualization of Dataset</a:t>
            </a:r>
          </a:p>
          <a:p>
            <a:pPr lvl="0"/>
            <a:r>
              <a:rPr lang="en-US" dirty="0"/>
              <a:t>Feature Scaling </a:t>
            </a:r>
          </a:p>
          <a:p>
            <a:pPr lvl="0"/>
            <a:r>
              <a:rPr lang="en-US" dirty="0"/>
              <a:t>Preparing the Datasets for training </a:t>
            </a:r>
          </a:p>
          <a:p>
            <a:pPr lvl="0"/>
            <a:r>
              <a:rPr lang="en-US" dirty="0"/>
              <a:t>Reshaping the datasets</a:t>
            </a:r>
          </a:p>
          <a:p>
            <a:pPr lvl="0"/>
            <a:r>
              <a:rPr lang="en-US" dirty="0" smtClean="0"/>
              <a:t>Implementation </a:t>
            </a:r>
            <a:r>
              <a:rPr lang="en-US" dirty="0"/>
              <a:t>of sequential, dense, LSTM and dropout.</a:t>
            </a:r>
          </a:p>
          <a:p>
            <a:pPr lvl="0"/>
            <a:r>
              <a:rPr lang="en-US" dirty="0"/>
              <a:t>Preprocessing the Data</a:t>
            </a:r>
          </a:p>
          <a:p>
            <a:pPr lvl="0"/>
            <a:r>
              <a:rPr lang="en-US" dirty="0"/>
              <a:t>Predicting the Output</a:t>
            </a:r>
          </a:p>
          <a:p>
            <a:pPr lvl="0"/>
            <a:r>
              <a:rPr lang="en-US" dirty="0"/>
              <a:t>Result visualization </a:t>
            </a:r>
          </a:p>
          <a:p>
            <a:endParaRPr lang="en-US" dirty="0"/>
          </a:p>
        </p:txBody>
      </p:sp>
    </p:spTree>
    <p:extLst>
      <p:ext uri="{BB962C8B-B14F-4D97-AF65-F5344CB8AC3E}">
        <p14:creationId xmlns:p14="http://schemas.microsoft.com/office/powerpoint/2010/main" val="3782454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Text Placeholder 2"/>
          <p:cNvSpPr>
            <a:spLocks noGrp="1"/>
          </p:cNvSpPr>
          <p:nvPr>
            <p:ph type="body" idx="1"/>
          </p:nvPr>
        </p:nvSpPr>
        <p:spPr/>
        <p:txBody>
          <a:bodyPr>
            <a:normAutofit/>
          </a:bodyPr>
          <a:lstStyle/>
          <a:p>
            <a:r>
              <a:rPr lang="en-US" dirty="0" smtClean="0"/>
              <a:t>The project is a times series prediction that aims </a:t>
            </a:r>
            <a:r>
              <a:rPr lang="en-US" dirty="0"/>
              <a:t>to revolutionize stock market analysis and investment decision-making. </a:t>
            </a:r>
            <a:endParaRPr lang="en-US" dirty="0" smtClean="0"/>
          </a:p>
          <a:p>
            <a:r>
              <a:rPr lang="en-US" dirty="0" smtClean="0"/>
              <a:t>By use of </a:t>
            </a:r>
            <a:r>
              <a:rPr lang="en-US" dirty="0"/>
              <a:t>advanced machine learning techniques, I</a:t>
            </a:r>
            <a:r>
              <a:rPr lang="en-US" dirty="0" smtClean="0"/>
              <a:t> will develop a </a:t>
            </a:r>
            <a:r>
              <a:rPr lang="en-US" dirty="0"/>
              <a:t>system capable of predicting market trends and assisting users in making informed investment choices. </a:t>
            </a:r>
            <a:endParaRPr lang="en-US" dirty="0" smtClean="0"/>
          </a:p>
          <a:p>
            <a:r>
              <a:rPr lang="en-US" dirty="0" smtClean="0"/>
              <a:t>Through </a:t>
            </a:r>
            <a:r>
              <a:rPr lang="en-US" dirty="0"/>
              <a:t>the integration of Tiingo API for real-time stock data retrieval and LSTM (Long Short-Term Memory) networks for predictive modeling, our solution provides users with valuable insights into stock price movements. </a:t>
            </a:r>
            <a:endParaRPr lang="en-US" dirty="0" smtClean="0"/>
          </a:p>
          <a:p>
            <a:r>
              <a:rPr lang="en-US" dirty="0" smtClean="0"/>
              <a:t>With </a:t>
            </a:r>
            <a:r>
              <a:rPr lang="en-US" dirty="0"/>
              <a:t>a </a:t>
            </a:r>
            <a:r>
              <a:rPr lang="en-US" dirty="0" smtClean="0"/>
              <a:t> </a:t>
            </a:r>
            <a:r>
              <a:rPr lang="en-US" dirty="0"/>
              <a:t>interface powered by Streamlit, investors can visualize historical data, explore predictive analytics, and enhance their investment strategies. </a:t>
            </a:r>
          </a:p>
          <a:p>
            <a:r>
              <a:rPr lang="en-US" dirty="0"/>
              <a:t>E</a:t>
            </a:r>
            <a:r>
              <a:rPr lang="en-US" dirty="0" smtClean="0"/>
              <a:t>mpowers </a:t>
            </a:r>
            <a:r>
              <a:rPr lang="en-US" dirty="0"/>
              <a:t>users to navigate the complexities of the financial markets with confidence and precision, ultimately fostering smarter and more profitable investment decisions.</a:t>
            </a:r>
          </a:p>
        </p:txBody>
      </p:sp>
    </p:spTree>
    <p:extLst>
      <p:ext uri="{BB962C8B-B14F-4D97-AF65-F5344CB8AC3E}">
        <p14:creationId xmlns:p14="http://schemas.microsoft.com/office/powerpoint/2010/main" val="3448822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 sz="2800" spc="-1" dirty="0">
                <a:solidFill>
                  <a:srgbClr val="00FF00"/>
                </a:solidFill>
                <a:latin typeface="Times New Roman"/>
                <a:ea typeface="Times New Roman"/>
              </a:rPr>
              <a:t>Development Budget</a:t>
            </a:r>
            <a:r>
              <a:rPr lang="en-GB" dirty="0" smtClean="0"/>
              <a:t> </a:t>
            </a:r>
            <a:endParaRPr dirty="0"/>
          </a:p>
        </p:txBody>
      </p:sp>
      <p:sp>
        <p:nvSpPr>
          <p:cNvPr id="139" name="Google Shape;139;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endParaRPr dirty="0"/>
          </a:p>
        </p:txBody>
      </p:sp>
      <p:graphicFrame>
        <p:nvGraphicFramePr>
          <p:cNvPr id="3" name="Table 2"/>
          <p:cNvGraphicFramePr>
            <a:graphicFrameLocks noGrp="1"/>
          </p:cNvGraphicFramePr>
          <p:nvPr>
            <p:extLst>
              <p:ext uri="{D42A27DB-BD31-4B8C-83A1-F6EECF244321}">
                <p14:modId xmlns:p14="http://schemas.microsoft.com/office/powerpoint/2010/main" val="3462168919"/>
              </p:ext>
            </p:extLst>
          </p:nvPr>
        </p:nvGraphicFramePr>
        <p:xfrm>
          <a:off x="998484" y="1786855"/>
          <a:ext cx="6621516" cy="1586966"/>
        </p:xfrm>
        <a:graphic>
          <a:graphicData uri="http://schemas.openxmlformats.org/drawingml/2006/table">
            <a:tbl>
              <a:tblPr firstRow="1" bandRow="1">
                <a:tableStyleId>{5C22544A-7EE6-4342-B048-85BDC9FD1C3A}</a:tableStyleId>
              </a:tblPr>
              <a:tblGrid>
                <a:gridCol w="1655379">
                  <a:extLst>
                    <a:ext uri="{9D8B030D-6E8A-4147-A177-3AD203B41FA5}">
                      <a16:colId xmlns:a16="http://schemas.microsoft.com/office/drawing/2014/main" val="4030881934"/>
                    </a:ext>
                  </a:extLst>
                </a:gridCol>
                <a:gridCol w="1655379">
                  <a:extLst>
                    <a:ext uri="{9D8B030D-6E8A-4147-A177-3AD203B41FA5}">
                      <a16:colId xmlns:a16="http://schemas.microsoft.com/office/drawing/2014/main" val="815468444"/>
                    </a:ext>
                  </a:extLst>
                </a:gridCol>
                <a:gridCol w="1655379">
                  <a:extLst>
                    <a:ext uri="{9D8B030D-6E8A-4147-A177-3AD203B41FA5}">
                      <a16:colId xmlns:a16="http://schemas.microsoft.com/office/drawing/2014/main" val="3318733427"/>
                    </a:ext>
                  </a:extLst>
                </a:gridCol>
                <a:gridCol w="1655379">
                  <a:extLst>
                    <a:ext uri="{9D8B030D-6E8A-4147-A177-3AD203B41FA5}">
                      <a16:colId xmlns:a16="http://schemas.microsoft.com/office/drawing/2014/main" val="1433217941"/>
                    </a:ext>
                  </a:extLst>
                </a:gridCol>
              </a:tblGrid>
              <a:tr h="472851">
                <a:tc>
                  <a:txBody>
                    <a:bodyPr/>
                    <a:lstStyle/>
                    <a:p>
                      <a:r>
                        <a:rPr lang="en-US" dirty="0" smtClean="0"/>
                        <a:t>Requirement</a:t>
                      </a:r>
                      <a:endParaRPr lang="en-US" dirty="0"/>
                    </a:p>
                  </a:txBody>
                  <a:tcPr/>
                </a:tc>
                <a:tc>
                  <a:txBody>
                    <a:bodyPr/>
                    <a:lstStyle/>
                    <a:p>
                      <a:r>
                        <a:rPr lang="en-US" dirty="0" smtClean="0"/>
                        <a:t>Specification</a:t>
                      </a:r>
                      <a:endParaRPr lang="en-US" dirty="0"/>
                    </a:p>
                  </a:txBody>
                  <a:tcPr/>
                </a:tc>
                <a:tc>
                  <a:txBody>
                    <a:bodyPr/>
                    <a:lstStyle/>
                    <a:p>
                      <a:r>
                        <a:rPr lang="en-US" dirty="0" smtClean="0"/>
                        <a:t>Cost(KSH)</a:t>
                      </a:r>
                      <a:endParaRPr lang="en-US" dirty="0"/>
                    </a:p>
                  </a:txBody>
                  <a:tcPr/>
                </a:tc>
                <a:tc>
                  <a:txBody>
                    <a:bodyPr/>
                    <a:lstStyle/>
                    <a:p>
                      <a:r>
                        <a:rPr lang="en-US" dirty="0" smtClean="0"/>
                        <a:t>Availability</a:t>
                      </a:r>
                      <a:endParaRPr lang="en-US" dirty="0"/>
                    </a:p>
                  </a:txBody>
                  <a:tcPr/>
                </a:tc>
                <a:extLst>
                  <a:ext uri="{0D108BD9-81ED-4DB2-BD59-A6C34878D82A}">
                    <a16:rowId xmlns:a16="http://schemas.microsoft.com/office/drawing/2014/main" val="23354658"/>
                  </a:ext>
                </a:extLst>
              </a:tr>
              <a:tr h="472851">
                <a:tc>
                  <a:txBody>
                    <a:bodyPr/>
                    <a:lstStyle/>
                    <a:p>
                      <a:r>
                        <a:rPr lang="en-US" dirty="0" smtClean="0"/>
                        <a:t>Hard disk</a:t>
                      </a:r>
                      <a:endParaRPr lang="en-US" dirty="0"/>
                    </a:p>
                  </a:txBody>
                  <a:tcPr/>
                </a:tc>
                <a:tc>
                  <a:txBody>
                    <a:bodyPr/>
                    <a:lstStyle/>
                    <a:p>
                      <a:r>
                        <a:rPr lang="en-US" dirty="0" smtClean="0"/>
                        <a:t>500GB </a:t>
                      </a:r>
                      <a:endParaRPr lang="en-US" dirty="0"/>
                    </a:p>
                  </a:txBody>
                  <a:tcPr/>
                </a:tc>
                <a:tc>
                  <a:txBody>
                    <a:bodyPr/>
                    <a:lstStyle/>
                    <a:p>
                      <a:r>
                        <a:rPr lang="en-US" dirty="0" smtClean="0"/>
                        <a:t>4000</a:t>
                      </a:r>
                      <a:endParaRPr lang="en-US" dirty="0"/>
                    </a:p>
                  </a:txBody>
                  <a:tcPr/>
                </a:tc>
                <a:tc>
                  <a:txBody>
                    <a:bodyPr/>
                    <a:lstStyle/>
                    <a:p>
                      <a:r>
                        <a:rPr lang="en-US" dirty="0" smtClean="0"/>
                        <a:t>Available</a:t>
                      </a:r>
                      <a:endParaRPr lang="en-US" dirty="0"/>
                    </a:p>
                  </a:txBody>
                  <a:tcPr/>
                </a:tc>
                <a:extLst>
                  <a:ext uri="{0D108BD9-81ED-4DB2-BD59-A6C34878D82A}">
                    <a16:rowId xmlns:a16="http://schemas.microsoft.com/office/drawing/2014/main" val="3006248730"/>
                  </a:ext>
                </a:extLst>
              </a:tr>
              <a:tr h="641264">
                <a:tc>
                  <a:txBody>
                    <a:bodyPr/>
                    <a:lstStyle/>
                    <a:p>
                      <a:r>
                        <a:rPr lang="en-US" dirty="0" smtClean="0"/>
                        <a:t>Laptop</a:t>
                      </a:r>
                      <a:endParaRPr lang="en-US" dirty="0"/>
                    </a:p>
                  </a:txBody>
                  <a:tcPr/>
                </a:tc>
                <a:tc>
                  <a:txBody>
                    <a:bodyPr/>
                    <a:lstStyle/>
                    <a:p>
                      <a:r>
                        <a:rPr lang="en-US" dirty="0" smtClean="0"/>
                        <a:t>4gb RAM, Core i5, 2.4 GHz</a:t>
                      </a:r>
                      <a:endParaRPr lang="en-US" dirty="0"/>
                    </a:p>
                  </a:txBody>
                  <a:tcPr/>
                </a:tc>
                <a:tc>
                  <a:txBody>
                    <a:bodyPr/>
                    <a:lstStyle/>
                    <a:p>
                      <a:r>
                        <a:rPr lang="en-US" dirty="0" smtClean="0"/>
                        <a:t>25000</a:t>
                      </a:r>
                      <a:endParaRPr lang="en-US" dirty="0"/>
                    </a:p>
                  </a:txBody>
                  <a:tcPr/>
                </a:tc>
                <a:tc>
                  <a:txBody>
                    <a:bodyPr/>
                    <a:lstStyle/>
                    <a:p>
                      <a:r>
                        <a:rPr lang="en-US" dirty="0" smtClean="0"/>
                        <a:t>Available</a:t>
                      </a:r>
                      <a:endParaRPr lang="en-US" dirty="0"/>
                    </a:p>
                  </a:txBody>
                  <a:tcPr/>
                </a:tc>
                <a:extLst>
                  <a:ext uri="{0D108BD9-81ED-4DB2-BD59-A6C34878D82A}">
                    <a16:rowId xmlns:a16="http://schemas.microsoft.com/office/drawing/2014/main" val="189472928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statement</a:t>
            </a:r>
            <a:endParaRPr lang="en-US" dirty="0"/>
          </a:p>
        </p:txBody>
      </p:sp>
      <p:sp>
        <p:nvSpPr>
          <p:cNvPr id="3" name="Text Placeholder 2"/>
          <p:cNvSpPr>
            <a:spLocks noGrp="1"/>
          </p:cNvSpPr>
          <p:nvPr>
            <p:ph type="body" idx="1"/>
          </p:nvPr>
        </p:nvSpPr>
        <p:spPr/>
        <p:txBody>
          <a:bodyPr/>
          <a:lstStyle/>
          <a:p>
            <a:r>
              <a:rPr lang="en-US" dirty="0"/>
              <a:t>Despite the abundance of historical stock market data and advanced analytical techniques, investors and traders often struggle to accurately predict future market trends. Existing prediction tools may lack user-friendliness, reliability, or accessibility, hindering their effectiveness in supporting informed decision-making.</a:t>
            </a:r>
          </a:p>
          <a:p>
            <a:r>
              <a:rPr lang="en-US" dirty="0"/>
              <a:t>Therefore, there is a need for a comprehensive and user-friendly </a:t>
            </a:r>
            <a:r>
              <a:rPr lang="en-US" dirty="0" smtClean="0"/>
              <a:t>tool </a:t>
            </a:r>
            <a:r>
              <a:rPr lang="en-US" dirty="0"/>
              <a:t>that leverages advanced data processing and predictive modeling techniques to provide accurate forecasts of stock market trends. This platform should offer intuitive visualization tools, real-time data integration, and actionable insights to empower investors and traders in making informed decisions and maximizing their investment returns.</a:t>
            </a:r>
          </a:p>
        </p:txBody>
      </p:sp>
    </p:spTree>
    <p:extLst>
      <p:ext uri="{BB962C8B-B14F-4D97-AF65-F5344CB8AC3E}">
        <p14:creationId xmlns:p14="http://schemas.microsoft.com/office/powerpoint/2010/main" val="1222503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Objectives</a:t>
            </a:r>
            <a:endParaRPr lang="en-US" dirty="0"/>
          </a:p>
        </p:txBody>
      </p:sp>
      <p:sp>
        <p:nvSpPr>
          <p:cNvPr id="3" name="Text Placeholder 2"/>
          <p:cNvSpPr>
            <a:spLocks noGrp="1"/>
          </p:cNvSpPr>
          <p:nvPr>
            <p:ph type="body" idx="1"/>
          </p:nvPr>
        </p:nvSpPr>
        <p:spPr/>
        <p:txBody>
          <a:bodyPr>
            <a:normAutofit lnSpcReduction="10000"/>
          </a:bodyPr>
          <a:lstStyle/>
          <a:p>
            <a:pPr marL="114300" indent="0">
              <a:buNone/>
            </a:pPr>
            <a:r>
              <a:rPr lang="en-US" dirty="0"/>
              <a:t/>
            </a:r>
            <a:br>
              <a:rPr lang="en-US" dirty="0"/>
            </a:br>
            <a:r>
              <a:rPr lang="en-US" dirty="0">
                <a:solidFill>
                  <a:srgbClr val="FF0000"/>
                </a:solidFill>
              </a:rPr>
              <a:t>Main </a:t>
            </a:r>
            <a:r>
              <a:rPr lang="en-US" dirty="0" smtClean="0">
                <a:solidFill>
                  <a:srgbClr val="FF0000"/>
                </a:solidFill>
              </a:rPr>
              <a:t>Objective</a:t>
            </a:r>
          </a:p>
          <a:p>
            <a:r>
              <a:rPr lang="en-US" dirty="0"/>
              <a:t>Develop a </a:t>
            </a:r>
            <a:r>
              <a:rPr lang="en-US" dirty="0" smtClean="0"/>
              <a:t>tool </a:t>
            </a:r>
            <a:r>
              <a:rPr lang="en-US" dirty="0"/>
              <a:t>for predicting stock market trends and providing insights to assist investors and traders in making informed decisions.</a:t>
            </a:r>
          </a:p>
          <a:p>
            <a:pPr marL="114300" indent="0">
              <a:buNone/>
            </a:pPr>
            <a:r>
              <a:rPr lang="en-US" dirty="0" smtClean="0">
                <a:solidFill>
                  <a:srgbClr val="FF0000"/>
                </a:solidFill>
              </a:rPr>
              <a:t>Specific Objective</a:t>
            </a:r>
          </a:p>
          <a:p>
            <a:r>
              <a:rPr lang="en-US" smtClean="0"/>
              <a:t>Design </a:t>
            </a:r>
            <a:r>
              <a:rPr lang="en-US" smtClean="0"/>
              <a:t>a user </a:t>
            </a:r>
            <a:r>
              <a:rPr lang="en-US" dirty="0"/>
              <a:t>interface that allows users to input stock symbols, visualize historical data, and view predicted trends</a:t>
            </a:r>
            <a:r>
              <a:rPr lang="en-US" dirty="0" smtClean="0"/>
              <a:t>.</a:t>
            </a:r>
          </a:p>
          <a:p>
            <a:r>
              <a:rPr lang="en-US" dirty="0"/>
              <a:t>Develop predictive tool,  using LSTM (Long Short-Term Memory) neural networks, to forecast stock prices accurately based on historical data</a:t>
            </a:r>
            <a:r>
              <a:rPr lang="en-US" dirty="0" smtClean="0"/>
              <a:t>.</a:t>
            </a:r>
            <a:endParaRPr lang="en-US" dirty="0"/>
          </a:p>
          <a:p>
            <a:r>
              <a:rPr lang="en-US" dirty="0"/>
              <a:t>Integrate the platform with Tiingo API to fetch real-time stock market data </a:t>
            </a:r>
            <a:r>
              <a:rPr lang="en-US" dirty="0" smtClean="0"/>
              <a:t>and ensure </a:t>
            </a:r>
            <a:r>
              <a:rPr lang="en-US" dirty="0"/>
              <a:t>reliability of predictions.</a:t>
            </a:r>
          </a:p>
          <a:p>
            <a:r>
              <a:rPr lang="en-US" dirty="0"/>
              <a:t>Provide users with comprehensive insights, including trend charts, statistical summaries, and comparative analyses, to facilitate informed decision-making.</a:t>
            </a:r>
          </a:p>
          <a:p>
            <a:r>
              <a:rPr lang="en-US" dirty="0"/>
              <a:t>Optimize the </a:t>
            </a:r>
            <a:r>
              <a:rPr lang="en-US" dirty="0" smtClean="0"/>
              <a:t>tool's </a:t>
            </a:r>
            <a:r>
              <a:rPr lang="en-US" dirty="0"/>
              <a:t>performance and scalability to handle </a:t>
            </a:r>
            <a:r>
              <a:rPr lang="en-US" dirty="0" smtClean="0"/>
              <a:t>large datasets </a:t>
            </a:r>
            <a:r>
              <a:rPr lang="en-US" dirty="0"/>
              <a:t>and accommodate a growing user base effectively.</a:t>
            </a:r>
          </a:p>
          <a:p>
            <a:r>
              <a:rPr lang="en-US" dirty="0" smtClean="0"/>
              <a:t>Incorporate </a:t>
            </a:r>
            <a:r>
              <a:rPr lang="en-US" dirty="0"/>
              <a:t>features for user feedback </a:t>
            </a:r>
            <a:r>
              <a:rPr lang="en-US" dirty="0" smtClean="0"/>
              <a:t>to </a:t>
            </a:r>
            <a:r>
              <a:rPr lang="en-US" dirty="0"/>
              <a:t>continuously enhance the </a:t>
            </a:r>
            <a:r>
              <a:rPr lang="en-US" dirty="0" smtClean="0"/>
              <a:t>tool's </a:t>
            </a:r>
            <a:r>
              <a:rPr lang="en-US" dirty="0"/>
              <a:t>usability and effectiveness.</a:t>
            </a:r>
          </a:p>
          <a:p>
            <a:pPr marL="114300" indent="0">
              <a:buNone/>
            </a:pPr>
            <a:endParaRPr lang="en-US" dirty="0"/>
          </a:p>
        </p:txBody>
      </p:sp>
    </p:spTree>
    <p:extLst>
      <p:ext uri="{BB962C8B-B14F-4D97-AF65-F5344CB8AC3E}">
        <p14:creationId xmlns:p14="http://schemas.microsoft.com/office/powerpoint/2010/main" val="1699575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Algorithms Used</a:t>
            </a:r>
            <a:endParaRPr lang="en-US" dirty="0"/>
          </a:p>
        </p:txBody>
      </p:sp>
      <p:sp>
        <p:nvSpPr>
          <p:cNvPr id="3" name="Text Placeholder 2"/>
          <p:cNvSpPr>
            <a:spLocks noGrp="1"/>
          </p:cNvSpPr>
          <p:nvPr>
            <p:ph type="body" idx="1"/>
          </p:nvPr>
        </p:nvSpPr>
        <p:spPr/>
        <p:txBody>
          <a:bodyPr/>
          <a:lstStyle/>
          <a:p>
            <a:pPr lvl="0">
              <a:buAutoNum type="arabicPeriod"/>
            </a:pPr>
            <a:r>
              <a:rPr lang="en-GB" dirty="0"/>
              <a:t>SEQUENTIAL </a:t>
            </a:r>
          </a:p>
          <a:p>
            <a:pPr lvl="0">
              <a:buAutoNum type="arabicPeriod"/>
            </a:pPr>
            <a:r>
              <a:rPr lang="en-GB" dirty="0"/>
              <a:t>DENSE </a:t>
            </a:r>
          </a:p>
          <a:p>
            <a:pPr lvl="0">
              <a:buAutoNum type="arabicPeriod"/>
            </a:pPr>
            <a:r>
              <a:rPr lang="en-GB" dirty="0"/>
              <a:t>LSTM </a:t>
            </a:r>
          </a:p>
          <a:p>
            <a:pPr lvl="0">
              <a:buAutoNum type="arabicPeriod"/>
            </a:pPr>
            <a:r>
              <a:rPr lang="en-GB" dirty="0"/>
              <a:t>DROPOUT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941" y="1049330"/>
            <a:ext cx="5954591" cy="3880021"/>
          </a:xfrm>
          <a:prstGeom prst="rect">
            <a:avLst/>
          </a:prstGeom>
        </p:spPr>
      </p:pic>
    </p:spTree>
    <p:extLst>
      <p:ext uri="{BB962C8B-B14F-4D97-AF65-F5344CB8AC3E}">
        <p14:creationId xmlns:p14="http://schemas.microsoft.com/office/powerpoint/2010/main" val="3121966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25517"/>
            <a:ext cx="8607972" cy="3539430"/>
          </a:xfrm>
          <a:prstGeom prst="rect">
            <a:avLst/>
          </a:prstGeom>
        </p:spPr>
        <p:txBody>
          <a:bodyPr wrap="square">
            <a:spAutoFit/>
          </a:bodyPr>
          <a:lstStyle/>
          <a:p>
            <a:pPr lvl="0"/>
            <a:r>
              <a:rPr lang="en-US" sz="1400" b="1" dirty="0"/>
              <a:t>Sequential Model:</a:t>
            </a:r>
            <a:r>
              <a:rPr lang="en-US" sz="1400" dirty="0"/>
              <a:t> </a:t>
            </a:r>
            <a:r>
              <a:rPr lang="en-US" sz="1400" dirty="0">
                <a:solidFill>
                  <a:schemeClr val="tx2"/>
                </a:solidFill>
              </a:rPr>
              <a:t>The Sequential model is a linear stack of layers used in deep learning models. In my project, it's utilized to create a neural network where layers are added sequentially, one after the other.</a:t>
            </a:r>
          </a:p>
          <a:p>
            <a:pPr lvl="0"/>
            <a:r>
              <a:rPr lang="en-US" sz="1400" b="1" dirty="0"/>
              <a:t>Dense Layer:</a:t>
            </a:r>
            <a:r>
              <a:rPr lang="en-US" sz="1400" dirty="0"/>
              <a:t> </a:t>
            </a:r>
            <a:r>
              <a:rPr lang="en-US" sz="1400" dirty="0">
                <a:solidFill>
                  <a:schemeClr val="tx2"/>
                </a:solidFill>
              </a:rPr>
              <a:t>Dense layers, also known as fully connected layers, are the most common type of layers used in neural networks. Each neuron in a dense layer is connected to every neuron in the previous layer. In my project, dense layers are added to the sequential model to process the input data and perform various computations.</a:t>
            </a:r>
          </a:p>
          <a:p>
            <a:pPr lvl="0"/>
            <a:r>
              <a:rPr lang="en-US" sz="1400" b="1" dirty="0"/>
              <a:t>LSTM (Long Short-Term Memory):</a:t>
            </a:r>
            <a:r>
              <a:rPr lang="en-US" sz="1400" dirty="0">
                <a:solidFill>
                  <a:schemeClr val="tx2"/>
                </a:solidFill>
              </a:rPr>
              <a:t> LSTM is a type of recurrent neural network (RNN) architecture designed to capture long-term dependencies in sequential data. It is well-suited for time series prediction tasks, such as stock price forecasting, where past information is crucial for making predictions. In my project, LSTM layers are added to the sequential model to analyze the temporal patterns in historical stock market data and make predictions about future stock prices.</a:t>
            </a:r>
          </a:p>
          <a:p>
            <a:pPr lvl="0"/>
            <a:r>
              <a:rPr lang="en-US" sz="1400" b="1" dirty="0"/>
              <a:t>Dropout Layer:</a:t>
            </a:r>
            <a:r>
              <a:rPr lang="en-US" sz="1400" dirty="0"/>
              <a:t> </a:t>
            </a:r>
            <a:r>
              <a:rPr lang="en-US" sz="1400" dirty="0">
                <a:solidFill>
                  <a:schemeClr val="tx2"/>
                </a:solidFill>
              </a:rPr>
              <a:t>Dropout is a regularization technique used to prevent overfitting in neural networks. It works by randomly dropping a certain percentage of neurons during training, thereby reducing the model's reliance on specific features and improving its generalization ability. In my project, dropout layers are added to the sequential model to prevent overfitting and improve the robustness of the LSTM-based prediction model.</a:t>
            </a:r>
          </a:p>
        </p:txBody>
      </p:sp>
    </p:spTree>
    <p:extLst>
      <p:ext uri="{BB962C8B-B14F-4D97-AF65-F5344CB8AC3E}">
        <p14:creationId xmlns:p14="http://schemas.microsoft.com/office/powerpoint/2010/main" val="2602150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199"/>
            <a:ext cx="6447501" cy="740979"/>
          </a:xfrm>
        </p:spPr>
        <p:txBody>
          <a:bodyPr>
            <a:normAutofit/>
          </a:bodyPr>
          <a:lstStyle/>
          <a:p>
            <a:r>
              <a:rPr lang="en-US" sz="1800" dirty="0" smtClean="0"/>
              <a:t>Creating a </a:t>
            </a:r>
            <a:r>
              <a:rPr lang="en-US" sz="1800" dirty="0" err="1" smtClean="0"/>
              <a:t>predictiion</a:t>
            </a:r>
            <a:r>
              <a:rPr lang="en-US" sz="1800" dirty="0" smtClean="0"/>
              <a:t> tool using RNN with LSTM</a:t>
            </a:r>
            <a:endParaRPr lang="en-US" sz="1800" dirty="0"/>
          </a:p>
        </p:txBody>
      </p:sp>
      <p:sp>
        <p:nvSpPr>
          <p:cNvPr id="3" name="Content Placeholder 2"/>
          <p:cNvSpPr>
            <a:spLocks noGrp="1"/>
          </p:cNvSpPr>
          <p:nvPr>
            <p:ph idx="1"/>
          </p:nvPr>
        </p:nvSpPr>
        <p:spPr>
          <a:xfrm>
            <a:off x="508001" y="1292772"/>
            <a:ext cx="6447501" cy="3238250"/>
          </a:xfrm>
        </p:spPr>
        <p:txBody>
          <a:bodyPr/>
          <a:lstStyle/>
          <a:p>
            <a:r>
              <a:rPr lang="en-US" sz="1400" dirty="0"/>
              <a:t>Long Short Term Memory is a RNN architecture which addresses the problem of training over long sequences and retaining memory. </a:t>
            </a:r>
          </a:p>
          <a:p>
            <a:pPr marL="0" indent="0">
              <a:buNone/>
            </a:pPr>
            <a:r>
              <a:rPr lang="en-US" sz="1400" dirty="0"/>
              <a:t>Hidden layer of RNN with LSTM cell:</a:t>
            </a:r>
          </a:p>
          <a:p>
            <a:pPr marL="0" indent="0">
              <a:buNone/>
            </a:pPr>
            <a:r>
              <a:rPr lang="en-US" sz="1400" dirty="0"/>
              <a:t>LSTM = Long short term memory</a:t>
            </a:r>
          </a:p>
          <a:p>
            <a:endParaRPr lang="en-US" dirty="0"/>
          </a:p>
        </p:txBody>
      </p:sp>
      <p:pic>
        <p:nvPicPr>
          <p:cNvPr id="4" name="Picture 3">
            <a:extLst>
              <a:ext uri="{FF2B5EF4-FFF2-40B4-BE49-F238E27FC236}">
                <a16:creationId xmlns:a16="http://schemas.microsoft.com/office/drawing/2014/main" id="{CE4AB85D-893D-7D41-9388-D323F55D345D}"/>
              </a:ext>
            </a:extLst>
          </p:cNvPr>
          <p:cNvPicPr>
            <a:picLocks noChangeAspect="1"/>
          </p:cNvPicPr>
          <p:nvPr/>
        </p:nvPicPr>
        <p:blipFill>
          <a:blip r:embed="rId2"/>
          <a:stretch>
            <a:fillRect/>
          </a:stretch>
        </p:blipFill>
        <p:spPr>
          <a:xfrm>
            <a:off x="703384" y="2522483"/>
            <a:ext cx="5234961" cy="2260566"/>
          </a:xfrm>
          <a:prstGeom prst="rect">
            <a:avLst/>
          </a:prstGeom>
        </p:spPr>
      </p:pic>
    </p:spTree>
    <p:extLst>
      <p:ext uri="{BB962C8B-B14F-4D97-AF65-F5344CB8AC3E}">
        <p14:creationId xmlns:p14="http://schemas.microsoft.com/office/powerpoint/2010/main" val="3693827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 Analysis and Specification</a:t>
            </a:r>
            <a:endParaRPr lang="en-US" dirty="0"/>
          </a:p>
        </p:txBody>
      </p:sp>
      <p:sp>
        <p:nvSpPr>
          <p:cNvPr id="3" name="Text Placeholder 2"/>
          <p:cNvSpPr>
            <a:spLocks noGrp="1"/>
          </p:cNvSpPr>
          <p:nvPr>
            <p:ph type="body" idx="1"/>
          </p:nvPr>
        </p:nvSpPr>
        <p:spPr/>
        <p:txBody>
          <a:bodyPr/>
          <a:lstStyle/>
          <a:p>
            <a:pPr marL="114300" indent="0">
              <a:buNone/>
            </a:pPr>
            <a:r>
              <a:rPr lang="en-US" sz="1400" b="1" dirty="0" smtClean="0">
                <a:solidFill>
                  <a:schemeClr val="accent5">
                    <a:lumMod val="75000"/>
                  </a:schemeClr>
                </a:solidFill>
              </a:rPr>
              <a:t>Functional Requirements</a:t>
            </a:r>
          </a:p>
          <a:p>
            <a:pPr marL="114300" indent="0">
              <a:buNone/>
            </a:pPr>
            <a:endParaRPr lang="en-US" dirty="0"/>
          </a:p>
          <a:p>
            <a:pPr>
              <a:buFont typeface="Wingdings" panose="05000000000000000000" pitchFamily="2" charset="2"/>
              <a:buChar char="v"/>
            </a:pPr>
            <a:r>
              <a:rPr lang="en-US" sz="1200" b="1" dirty="0"/>
              <a:t>User </a:t>
            </a:r>
            <a:r>
              <a:rPr lang="en-US" sz="1200" b="1" dirty="0" smtClean="0"/>
              <a:t>Authentication: </a:t>
            </a:r>
            <a:r>
              <a:rPr lang="en-US" sz="1200" dirty="0" smtClean="0"/>
              <a:t>The </a:t>
            </a:r>
            <a:r>
              <a:rPr lang="en-US" sz="1200" dirty="0"/>
              <a:t>system </a:t>
            </a:r>
            <a:r>
              <a:rPr lang="en-US" sz="1200" dirty="0" smtClean="0"/>
              <a:t>shall </a:t>
            </a:r>
            <a:r>
              <a:rPr lang="en-US" sz="1200" dirty="0"/>
              <a:t>allow users to register and log in </a:t>
            </a:r>
            <a:r>
              <a:rPr lang="en-US" sz="1200" dirty="0" smtClean="0"/>
              <a:t>securely. Users </a:t>
            </a:r>
            <a:r>
              <a:rPr lang="en-US" sz="1200" dirty="0"/>
              <a:t>should be able to reset their passwords if </a:t>
            </a:r>
            <a:r>
              <a:rPr lang="en-US" sz="1200" dirty="0" smtClean="0"/>
              <a:t>forgotten.</a:t>
            </a:r>
          </a:p>
          <a:p>
            <a:pPr>
              <a:buFont typeface="Wingdings" panose="05000000000000000000" pitchFamily="2" charset="2"/>
              <a:buChar char="v"/>
            </a:pPr>
            <a:r>
              <a:rPr lang="en-US" sz="1200" b="1" dirty="0"/>
              <a:t>Stock Data </a:t>
            </a:r>
            <a:r>
              <a:rPr lang="en-US" sz="1200" b="1" dirty="0" smtClean="0"/>
              <a:t>Retrieval: </a:t>
            </a:r>
            <a:r>
              <a:rPr lang="en-US" sz="1200" dirty="0" smtClean="0"/>
              <a:t>The </a:t>
            </a:r>
            <a:r>
              <a:rPr lang="en-US" sz="1200" dirty="0"/>
              <a:t>system </a:t>
            </a:r>
            <a:r>
              <a:rPr lang="en-US" sz="1200" dirty="0" smtClean="0"/>
              <a:t>shall </a:t>
            </a:r>
            <a:r>
              <a:rPr lang="en-US" sz="1200" dirty="0"/>
              <a:t>retrieve historical stock market data from Tiingo API for </a:t>
            </a:r>
            <a:r>
              <a:rPr lang="en-US" sz="1200" dirty="0" smtClean="0"/>
              <a:t>analysis. Users </a:t>
            </a:r>
            <a:r>
              <a:rPr lang="en-US" sz="1200" dirty="0"/>
              <a:t>should be able to input the stock symbol of their choice for </a:t>
            </a:r>
            <a:r>
              <a:rPr lang="en-US" sz="1200" dirty="0" smtClean="0"/>
              <a:t>analysis</a:t>
            </a:r>
            <a:r>
              <a:rPr lang="en-US" sz="1200" dirty="0"/>
              <a:t> </a:t>
            </a:r>
            <a:r>
              <a:rPr lang="en-US" sz="1200" dirty="0" smtClean="0"/>
              <a:t>and market trend prediction.</a:t>
            </a:r>
          </a:p>
          <a:p>
            <a:pPr>
              <a:buFont typeface="Wingdings" panose="05000000000000000000" pitchFamily="2" charset="2"/>
              <a:buChar char="v"/>
            </a:pPr>
            <a:r>
              <a:rPr lang="en-US" sz="1200" b="1" dirty="0" smtClean="0"/>
              <a:t>Data </a:t>
            </a:r>
            <a:r>
              <a:rPr lang="en-US" sz="1200" b="1" dirty="0"/>
              <a:t>Analysis and </a:t>
            </a:r>
            <a:r>
              <a:rPr lang="en-US" sz="1200" b="1" dirty="0" smtClean="0"/>
              <a:t>Visualization:</a:t>
            </a:r>
            <a:r>
              <a:rPr lang="en-US" sz="1200" dirty="0"/>
              <a:t> </a:t>
            </a:r>
            <a:r>
              <a:rPr lang="en-US" sz="1200" dirty="0" smtClean="0"/>
              <a:t>The </a:t>
            </a:r>
            <a:r>
              <a:rPr lang="en-US" sz="1200" dirty="0"/>
              <a:t>system should perform data preprocessing and feature engineering to prepare the data for </a:t>
            </a:r>
            <a:r>
              <a:rPr lang="en-US" sz="1200" dirty="0" smtClean="0"/>
              <a:t>analysis.</a:t>
            </a:r>
          </a:p>
          <a:p>
            <a:pPr>
              <a:buFont typeface="Wingdings" panose="05000000000000000000" pitchFamily="2" charset="2"/>
              <a:buChar char="v"/>
            </a:pPr>
            <a:r>
              <a:rPr lang="en-US" sz="1200" dirty="0" smtClean="0"/>
              <a:t> Users </a:t>
            </a:r>
            <a:r>
              <a:rPr lang="en-US" sz="1200" dirty="0"/>
              <a:t>should be able to visualize historical stock prices and trends using interactive charts and </a:t>
            </a:r>
            <a:r>
              <a:rPr lang="en-US" sz="1200" dirty="0" smtClean="0"/>
              <a:t>graphs. The </a:t>
            </a:r>
            <a:r>
              <a:rPr lang="en-US" sz="1200" dirty="0"/>
              <a:t>system should calculate moving averages and other relevant indicators to aid in trend analysis.</a:t>
            </a:r>
          </a:p>
          <a:p>
            <a:pPr>
              <a:buFont typeface="Wingdings" panose="05000000000000000000" pitchFamily="2" charset="2"/>
              <a:buChar char="v"/>
            </a:pPr>
            <a:r>
              <a:rPr lang="en-US" sz="1200" b="1" dirty="0"/>
              <a:t>Prediction </a:t>
            </a:r>
            <a:r>
              <a:rPr lang="en-US" sz="1200" b="1" dirty="0" smtClean="0"/>
              <a:t>tool: </a:t>
            </a:r>
            <a:r>
              <a:rPr lang="en-US" sz="1200" dirty="0" smtClean="0"/>
              <a:t>The </a:t>
            </a:r>
            <a:r>
              <a:rPr lang="en-US" sz="1200" dirty="0"/>
              <a:t>system </a:t>
            </a:r>
            <a:r>
              <a:rPr lang="en-US" sz="1200" dirty="0" smtClean="0"/>
              <a:t>shall </a:t>
            </a:r>
            <a:r>
              <a:rPr lang="en-US" sz="1200" dirty="0"/>
              <a:t>implement a machine learning </a:t>
            </a:r>
            <a:r>
              <a:rPr lang="en-US" sz="1200" dirty="0" smtClean="0"/>
              <a:t>algorithm, using LSTM</a:t>
            </a:r>
            <a:r>
              <a:rPr lang="en-US" sz="1200" dirty="0"/>
              <a:t>, to predict future stock </a:t>
            </a:r>
            <a:r>
              <a:rPr lang="en-US" sz="1200" dirty="0" smtClean="0"/>
              <a:t>prices. Users </a:t>
            </a:r>
            <a:r>
              <a:rPr lang="en-US" sz="1200" dirty="0"/>
              <a:t>should be able to input a desired </a:t>
            </a:r>
            <a:r>
              <a:rPr lang="en-US" sz="1200" dirty="0" smtClean="0"/>
              <a:t>stock symbols for </a:t>
            </a:r>
            <a:r>
              <a:rPr lang="en-US" sz="1200" dirty="0"/>
              <a:t>forecasting</a:t>
            </a:r>
            <a:r>
              <a:rPr lang="en-US" sz="1200" dirty="0" smtClean="0"/>
              <a:t>.</a:t>
            </a:r>
          </a:p>
          <a:p>
            <a:pPr>
              <a:buFont typeface="Wingdings" panose="05000000000000000000" pitchFamily="2" charset="2"/>
              <a:buChar char="v"/>
            </a:pPr>
            <a:r>
              <a:rPr lang="en-US" sz="1200" b="1" dirty="0" smtClean="0"/>
              <a:t>Visualize Prediction results: </a:t>
            </a:r>
            <a:r>
              <a:rPr lang="en-US" sz="1200" dirty="0" smtClean="0"/>
              <a:t>The </a:t>
            </a:r>
            <a:r>
              <a:rPr lang="en-US" sz="1200" dirty="0"/>
              <a:t>system should display the predicted stock prices alongside the actual prices for </a:t>
            </a:r>
            <a:r>
              <a:rPr lang="en-US" sz="1200" dirty="0" smtClean="0"/>
              <a:t>comparison. Users </a:t>
            </a:r>
            <a:r>
              <a:rPr lang="en-US" sz="1200" dirty="0"/>
              <a:t>should be able to interpret prediction results and make informed investment decisions.</a:t>
            </a:r>
          </a:p>
          <a:p>
            <a:endParaRPr lang="en-US" dirty="0"/>
          </a:p>
          <a:p>
            <a:endParaRPr lang="en-US"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453839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 Analysis and Specification</a:t>
            </a:r>
          </a:p>
        </p:txBody>
      </p:sp>
      <p:sp>
        <p:nvSpPr>
          <p:cNvPr id="3" name="Text Placeholder 2"/>
          <p:cNvSpPr>
            <a:spLocks noGrp="1"/>
          </p:cNvSpPr>
          <p:nvPr>
            <p:ph type="body" idx="1"/>
          </p:nvPr>
        </p:nvSpPr>
        <p:spPr>
          <a:xfrm>
            <a:off x="311700" y="1240385"/>
            <a:ext cx="8520600" cy="3339000"/>
          </a:xfrm>
        </p:spPr>
        <p:txBody>
          <a:bodyPr>
            <a:normAutofit/>
          </a:bodyPr>
          <a:lstStyle/>
          <a:p>
            <a:pPr marL="114300" indent="0">
              <a:buNone/>
            </a:pPr>
            <a:r>
              <a:rPr lang="en-US" sz="1400" b="1" dirty="0" smtClean="0">
                <a:solidFill>
                  <a:schemeClr val="accent5">
                    <a:lumMod val="75000"/>
                  </a:schemeClr>
                </a:solidFill>
              </a:rPr>
              <a:t>Non-functional Requirements</a:t>
            </a:r>
          </a:p>
          <a:p>
            <a:pPr marL="114300" indent="0">
              <a:buNone/>
            </a:pPr>
            <a:endParaRPr lang="en-US" dirty="0"/>
          </a:p>
          <a:p>
            <a:r>
              <a:rPr lang="en-US" b="1" dirty="0" smtClean="0"/>
              <a:t>Performance:</a:t>
            </a:r>
            <a:r>
              <a:rPr lang="en-US" dirty="0"/>
              <a:t> </a:t>
            </a:r>
            <a:r>
              <a:rPr lang="en-US" dirty="0" smtClean="0"/>
              <a:t>The </a:t>
            </a:r>
            <a:r>
              <a:rPr lang="en-US" dirty="0"/>
              <a:t>system </a:t>
            </a:r>
            <a:r>
              <a:rPr lang="en-US" dirty="0" smtClean="0"/>
              <a:t>shall </a:t>
            </a:r>
            <a:r>
              <a:rPr lang="en-US" dirty="0"/>
              <a:t>respond to user inputs promptly, with minimal latency.</a:t>
            </a:r>
          </a:p>
          <a:p>
            <a:r>
              <a:rPr lang="en-US" b="1" dirty="0" smtClean="0"/>
              <a:t>Security:</a:t>
            </a:r>
            <a:r>
              <a:rPr lang="en-US" dirty="0"/>
              <a:t> </a:t>
            </a:r>
            <a:r>
              <a:rPr lang="en-US" dirty="0" smtClean="0"/>
              <a:t>User </a:t>
            </a:r>
            <a:r>
              <a:rPr lang="en-US" dirty="0"/>
              <a:t>authentication and session management should be secure to prevent unauthorized access.</a:t>
            </a:r>
          </a:p>
          <a:p>
            <a:r>
              <a:rPr lang="en-US" b="1" dirty="0" smtClean="0"/>
              <a:t>Reliability: </a:t>
            </a:r>
            <a:r>
              <a:rPr lang="en-US" dirty="0" smtClean="0"/>
              <a:t>The </a:t>
            </a:r>
            <a:r>
              <a:rPr lang="en-US" dirty="0"/>
              <a:t>system should be </a:t>
            </a:r>
            <a:r>
              <a:rPr lang="en-US" dirty="0" smtClean="0"/>
              <a:t> </a:t>
            </a:r>
            <a:r>
              <a:rPr lang="en-US" dirty="0"/>
              <a:t>reliable, with minimal downtime or errors.</a:t>
            </a:r>
          </a:p>
          <a:p>
            <a:pPr marL="596900" lvl="1" indent="0">
              <a:buNone/>
            </a:pPr>
            <a:r>
              <a:rPr lang="en-US" dirty="0"/>
              <a:t>It should handle unexpected inputs gracefully and provide informative error messages to users.</a:t>
            </a:r>
          </a:p>
          <a:p>
            <a:r>
              <a:rPr lang="en-US" b="1" dirty="0" smtClean="0"/>
              <a:t>Scalability:</a:t>
            </a:r>
            <a:r>
              <a:rPr lang="en-US" dirty="0"/>
              <a:t> </a:t>
            </a:r>
            <a:r>
              <a:rPr lang="en-US" dirty="0" smtClean="0"/>
              <a:t>The </a:t>
            </a:r>
            <a:r>
              <a:rPr lang="en-US" dirty="0"/>
              <a:t>system should be scalable to accommodate a growing number of users and increasing data volumes.</a:t>
            </a:r>
          </a:p>
          <a:p>
            <a:r>
              <a:rPr lang="en-US" b="1" dirty="0" smtClean="0"/>
              <a:t>Usability:</a:t>
            </a:r>
            <a:r>
              <a:rPr lang="en-US" dirty="0"/>
              <a:t> </a:t>
            </a:r>
            <a:r>
              <a:rPr lang="en-US" dirty="0" smtClean="0"/>
              <a:t>The </a:t>
            </a:r>
            <a:r>
              <a:rPr lang="en-US" dirty="0"/>
              <a:t>user interface should be intuitive and </a:t>
            </a:r>
            <a:r>
              <a:rPr lang="en-US" dirty="0" smtClean="0"/>
              <a:t>with </a:t>
            </a:r>
            <a:r>
              <a:rPr lang="en-US" dirty="0"/>
              <a:t>clear navigation and </a:t>
            </a:r>
            <a:r>
              <a:rPr lang="en-US" dirty="0" smtClean="0"/>
              <a:t>instructions.</a:t>
            </a:r>
          </a:p>
          <a:p>
            <a:r>
              <a:rPr lang="en-US" b="1" dirty="0" smtClean="0"/>
              <a:t>Compatibility:</a:t>
            </a:r>
            <a:r>
              <a:rPr lang="en-US" dirty="0"/>
              <a:t> </a:t>
            </a:r>
            <a:r>
              <a:rPr lang="en-US" dirty="0" smtClean="0"/>
              <a:t>The </a:t>
            </a:r>
            <a:r>
              <a:rPr lang="en-US" dirty="0"/>
              <a:t>system should be compatible with a wide range of devices and </a:t>
            </a:r>
            <a:r>
              <a:rPr lang="en-US" dirty="0" smtClean="0"/>
              <a:t>operating systems.</a:t>
            </a:r>
            <a:endParaRPr lang="en-US" dirty="0"/>
          </a:p>
          <a:p>
            <a:pPr marL="596900" lvl="1" indent="0">
              <a:buNone/>
            </a:pPr>
            <a:r>
              <a:rPr lang="en-US" dirty="0"/>
              <a:t>It should adapt to different screen sizes and resolutions for optimal viewing </a:t>
            </a:r>
            <a:r>
              <a:rPr lang="en-US" dirty="0" smtClean="0"/>
              <a:t>experience</a:t>
            </a:r>
            <a:endParaRPr lang="en-US" dirty="0"/>
          </a:p>
          <a:p>
            <a:pPr marL="114300" indent="0">
              <a:buNone/>
            </a:pPr>
            <a:endParaRPr lang="en-US" dirty="0"/>
          </a:p>
        </p:txBody>
      </p:sp>
    </p:spTree>
    <p:extLst>
      <p:ext uri="{BB962C8B-B14F-4D97-AF65-F5344CB8AC3E}">
        <p14:creationId xmlns:p14="http://schemas.microsoft.com/office/powerpoint/2010/main" val="2177444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1077</TotalTime>
  <Words>1191</Words>
  <Application>Microsoft Office PowerPoint</Application>
  <PresentationFormat>On-screen Show (16:9)</PresentationFormat>
  <Paragraphs>108</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Trebuchet MS</vt:lpstr>
      <vt:lpstr>Wingdings 3</vt:lpstr>
      <vt:lpstr>Wingdings</vt:lpstr>
      <vt:lpstr>Arial</vt:lpstr>
      <vt:lpstr>Facet</vt:lpstr>
      <vt:lpstr>INTELLIGENT INVESTMENT ANALYSIS AND PREDICTION; USING MACHINE LEARNING.</vt:lpstr>
      <vt:lpstr>Introduction</vt:lpstr>
      <vt:lpstr>Problem statement</vt:lpstr>
      <vt:lpstr>Objectives</vt:lpstr>
      <vt:lpstr>Algorithms Used</vt:lpstr>
      <vt:lpstr>PowerPoint Presentation</vt:lpstr>
      <vt:lpstr>Creating a predictiion tool using RNN with LSTM</vt:lpstr>
      <vt:lpstr>Requirement Analysis and Specification</vt:lpstr>
      <vt:lpstr>Requirement Analysis and Specification</vt:lpstr>
      <vt:lpstr>Software designs Architectural design</vt:lpstr>
      <vt:lpstr>Detailed level design</vt:lpstr>
      <vt:lpstr>Detailed design</vt:lpstr>
      <vt:lpstr>System models</vt:lpstr>
      <vt:lpstr>System model  Dataflow diagram</vt:lpstr>
      <vt:lpstr>Sequence diagram</vt:lpstr>
      <vt:lpstr>Use case diagram</vt:lpstr>
      <vt:lpstr>Activity diagram</vt:lpstr>
      <vt:lpstr>Development environment</vt:lpstr>
      <vt:lpstr>Implementation process</vt:lpstr>
      <vt:lpstr>Development Budget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INVESTMENT ANALYSIS AND PREDICTION IN MACHINE LEARNING</dc:title>
  <cp:lastModifiedBy>I_am_Onesmus</cp:lastModifiedBy>
  <cp:revision>45</cp:revision>
  <dcterms:modified xsi:type="dcterms:W3CDTF">2024-04-17T11:07:51Z</dcterms:modified>
</cp:coreProperties>
</file>