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>
        <p:scale>
          <a:sx n="109" d="100"/>
          <a:sy n="109" d="100"/>
        </p:scale>
        <p:origin x="6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523B-4412-4D27-3EF0-C465951F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8F1E-5B03-21DC-4198-0DD84BCF4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CD91-344C-945A-3C4B-4EC4ED9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AE8F-C766-C8C8-0503-96BC2672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532E-2398-D62F-4FD3-EFB93B2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17D8-69F8-8F72-ABC5-8905837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5ADBF-93AB-6E40-B53F-5E4671E1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0902-604F-0F37-69E9-66D41AC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E366-8E80-D680-2C89-5CB2ACCE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555B-50A6-EBF9-D3D5-1DC873BD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6D880-AB8B-1492-3093-3A3522304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6043-1971-92E4-684E-384A3E9A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5092-232A-CCD6-8839-147391D9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539F-2C63-F1E9-133F-716AEE77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6AF5-EA92-539C-D028-685B76E6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3A0C-3196-5AD4-E33E-FBB25264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C877-3C66-D4D7-B054-31ECE548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FB0-0AF9-4316-E601-1D04E981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3AD3D-0363-F7A0-17EB-0330D25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7255-4E9E-4DDE-502E-B17FEE52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2C34-8F46-E28E-8EB8-0BCD6D10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0CE1-CB9C-FA56-62D6-1C530B7E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F302-76F7-554D-7A61-874EEE66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0F50-DC1B-98BF-A602-502157A8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CAD7-EA72-637B-C6E5-E0BC4C6F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AB0-0223-B7B2-99A9-B788522F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FB91-0DFF-658E-BB6E-F74359E0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90E6E-0E41-6933-CB8C-7EFEF6FE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9AE6-4B33-FE81-BCA6-427ED07E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AF95-A717-C623-C444-38FA890B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C3B8-79E7-8B5F-619C-8D4D03E4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3EFF-8D97-0763-E923-A41699C4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4B6B-6AAE-B9D0-E4B8-46DDB5ED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CFD4B-4155-EEE5-36C5-87AC0D93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A9E7A-0329-F99F-D2CC-368536228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A149-AC09-F434-4FF5-966CED735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2118C-B127-A49F-9798-8FD1F2B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3104A-9F9B-C75D-9E57-641F3946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3273-7FBF-510F-B09B-7D136371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751E-3354-0FCA-FE93-881BF3B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2ABA8-9DAA-A1F0-172D-5C9CB482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73A32-C6EA-6EC1-6A37-B53CC95D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8FE5-12F2-6EBC-0224-38912EE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794DB-EF94-CF53-700F-1F2CD8A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55D74-6E13-A4AF-605C-08335BF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A236-BAB9-3224-02F1-CA79CA6E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A87E-8DDA-24CE-1A3D-690EE79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4040-642E-1361-5A9A-53C9F73C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9E30-9EE7-C9A7-5C35-CF299713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1DCF-0449-11A9-1951-2E6D2362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FD8B-9054-7620-81C3-18712CF7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2A35-D550-7018-F913-6585D21A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0D3C-F363-4B85-0685-EE50BD5A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C83A0-A081-47E0-7F0A-2F63C81E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6A3C2-365E-AEF4-FD8C-54270D29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3A78-61DD-017E-EE74-114D90C8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7892-EE70-5581-C0AF-1EFF15BD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A5A80-705B-D7DA-056F-2A3C2AE0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25469-B011-DBE2-A8C5-7F2BD01E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28FE-3D08-1360-610B-9F199002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6959-6B69-4020-1467-26D641623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E03E-E4DD-533A-B968-C2BADB3F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CEF0-A38D-BAF1-C37B-EEB68D61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A0F996-9979-4C8C-F56B-CAFE4B092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83741"/>
              </p:ext>
            </p:extLst>
          </p:nvPr>
        </p:nvGraphicFramePr>
        <p:xfrm>
          <a:off x="491505" y="947731"/>
          <a:ext cx="11208989" cy="554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9">
                  <a:extLst>
                    <a:ext uri="{9D8B030D-6E8A-4147-A177-3AD203B41FA5}">
                      <a16:colId xmlns:a16="http://schemas.microsoft.com/office/drawing/2014/main" val="4181765314"/>
                    </a:ext>
                  </a:extLst>
                </a:gridCol>
                <a:gridCol w="2681166">
                  <a:extLst>
                    <a:ext uri="{9D8B030D-6E8A-4147-A177-3AD203B41FA5}">
                      <a16:colId xmlns:a16="http://schemas.microsoft.com/office/drawing/2014/main" val="2346464745"/>
                    </a:ext>
                  </a:extLst>
                </a:gridCol>
                <a:gridCol w="1021477">
                  <a:extLst>
                    <a:ext uri="{9D8B030D-6E8A-4147-A177-3AD203B41FA5}">
                      <a16:colId xmlns:a16="http://schemas.microsoft.com/office/drawing/2014/main" val="232183348"/>
                    </a:ext>
                  </a:extLst>
                </a:gridCol>
                <a:gridCol w="6614557">
                  <a:extLst>
                    <a:ext uri="{9D8B030D-6E8A-4147-A177-3AD203B41FA5}">
                      <a16:colId xmlns:a16="http://schemas.microsoft.com/office/drawing/2014/main" val="539540021"/>
                    </a:ext>
                  </a:extLst>
                </a:gridCol>
              </a:tblGrid>
              <a:tr h="3479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68504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P1: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Shortest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Paths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in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DAGs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99259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P2: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Shortest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Paths/Negative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85519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24459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43499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63183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06075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53164"/>
                  </a:ext>
                </a:extLst>
              </a:tr>
              <a:tr h="647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23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84792-7F66-E986-6D24-66EAC662D137}"/>
              </a:ext>
            </a:extLst>
          </p:cNvPr>
          <p:cNvSpPr txBox="1"/>
          <p:nvPr/>
        </p:nvSpPr>
        <p:spPr>
          <a:xfrm>
            <a:off x="163287" y="183470"/>
            <a:ext cx="766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DP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Algorithm: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7D4D3-3815-EADD-5798-CB477CBB761D}"/>
              </a:ext>
            </a:extLst>
          </p:cNvPr>
          <p:cNvSpPr txBox="1"/>
          <p:nvPr/>
        </p:nvSpPr>
        <p:spPr>
          <a:xfrm>
            <a:off x="405080" y="552802"/>
            <a:ext cx="766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Subproblem/Decision/Base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Case/Recursion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F8619-61EB-6FA2-DC54-1003705C521F}"/>
              </a:ext>
            </a:extLst>
          </p:cNvPr>
          <p:cNvSpPr txBox="1"/>
          <p:nvPr/>
        </p:nvSpPr>
        <p:spPr>
          <a:xfrm>
            <a:off x="369454" y="196542"/>
            <a:ext cx="766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Subproblem—Common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Subproblems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B29542-22EC-F4F1-661A-FC05DB24D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05260"/>
              </p:ext>
            </p:extLst>
          </p:nvPr>
        </p:nvGraphicFramePr>
        <p:xfrm>
          <a:off x="452583" y="565874"/>
          <a:ext cx="110427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00">
                  <a:extLst>
                    <a:ext uri="{9D8B030D-6E8A-4147-A177-3AD203B41FA5}">
                      <a16:colId xmlns:a16="http://schemas.microsoft.com/office/drawing/2014/main" val="1601671898"/>
                    </a:ext>
                  </a:extLst>
                </a:gridCol>
                <a:gridCol w="4684817">
                  <a:extLst>
                    <a:ext uri="{9D8B030D-6E8A-4147-A177-3AD203B41FA5}">
                      <a16:colId xmlns:a16="http://schemas.microsoft.com/office/drawing/2014/main" val="2255151349"/>
                    </a:ext>
                  </a:extLst>
                </a:gridCol>
                <a:gridCol w="4684817">
                  <a:extLst>
                    <a:ext uri="{9D8B030D-6E8A-4147-A177-3AD203B41FA5}">
                      <a16:colId xmlns:a16="http://schemas.microsoft.com/office/drawing/2014/main" val="1307669995"/>
                    </a:ext>
                  </a:extLst>
                </a:gridCol>
              </a:tblGrid>
              <a:tr h="346566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write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subproblem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99571"/>
                  </a:ext>
                </a:extLst>
              </a:tr>
              <a:tr h="606491">
                <a:tc>
                  <a:txBody>
                    <a:bodyPr/>
                    <a:lstStyle/>
                    <a:p>
                      <a:r>
                        <a:rPr lang="en-US" altLang="zh-CN" dirty="0"/>
                        <a:t>Template1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n(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x[1:n]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subproblem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x[1:i]</a:t>
                      </a:r>
                    </a:p>
                    <a:p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77336"/>
                  </a:ext>
                </a:extLst>
              </a:tr>
              <a:tr h="606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Template2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n(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x[1:n]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subproblem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x[</a:t>
                      </a:r>
                      <a:r>
                        <a:rPr lang="en-US" altLang="zh-CN" dirty="0" err="1"/>
                        <a:t>i:j</a:t>
                      </a:r>
                      <a:r>
                        <a:rPr lang="en-US" altLang="zh-CN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n^2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75934"/>
                  </a:ext>
                </a:extLst>
              </a:tr>
              <a:tr h="606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Template3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n(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x[1:n]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m(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y[1:m]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subproblem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x[1:i]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y[1:j]</a:t>
                      </a:r>
                    </a:p>
                    <a:p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 err="1"/>
                        <a:t>mn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4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4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C3F84A-2D9A-5B7F-CD13-F0524B29BA04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P1: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Shortest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Paths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in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DAGs—</a:t>
            </a:r>
            <a:r>
              <a:rPr lang="zh-CN" altLang="en-US" sz="1800" dirty="0">
                <a:solidFill>
                  <a:srgbClr val="C00000"/>
                </a:solidFill>
              </a:rPr>
              <a:t>从一个点到所有点的最短距离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F97B0-A297-B075-3EAD-A4626A24DB77}"/>
              </a:ext>
            </a:extLst>
          </p:cNvPr>
          <p:cNvSpPr txBox="1"/>
          <p:nvPr/>
        </p:nvSpPr>
        <p:spPr>
          <a:xfrm>
            <a:off x="306780" y="481550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</a:rPr>
              <a:t>前提条件</a:t>
            </a:r>
            <a:r>
              <a:rPr lang="zh-CN" altLang="en-US" sz="1800" dirty="0">
                <a:solidFill>
                  <a:srgbClr val="C00000"/>
                </a:solidFill>
              </a:rPr>
              <a:t>：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It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should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be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DAG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and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apply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for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topological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method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392E-110B-BCD2-6B84-65B60A81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127882"/>
            <a:ext cx="4878072" cy="10893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6C8525-DE1D-0BD6-9727-EFC19E48A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03813"/>
              </p:ext>
            </p:extLst>
          </p:nvPr>
        </p:nvGraphicFramePr>
        <p:xfrm>
          <a:off x="9773392" y="1"/>
          <a:ext cx="2418606" cy="173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1">
                  <a:extLst>
                    <a:ext uri="{9D8B030D-6E8A-4147-A177-3AD203B41FA5}">
                      <a16:colId xmlns:a16="http://schemas.microsoft.com/office/drawing/2014/main" val="3342732315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107133465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1884348160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61829565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116443556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33125901"/>
                    </a:ext>
                  </a:extLst>
                </a:gridCol>
              </a:tblGrid>
              <a:tr h="24795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Topological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51242"/>
                  </a:ext>
                </a:extLst>
              </a:tr>
              <a:tr h="247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rgbClr val="00B050"/>
                          </a:solidFill>
                        </a:rPr>
                        <a:t>s/0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c/1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a/2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b/1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d/2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e/2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6074"/>
                  </a:ext>
                </a:extLst>
              </a:tr>
              <a:tr h="2479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00B050"/>
                          </a:solidFill>
                        </a:rPr>
                        <a:t>c/0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a/1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b/1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d/2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e/2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67424"/>
                  </a:ext>
                </a:extLst>
              </a:tr>
              <a:tr h="2479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00B050"/>
                          </a:solidFill>
                        </a:rPr>
                        <a:t>a/0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b/1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d/1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e/2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69322"/>
                  </a:ext>
                </a:extLst>
              </a:tr>
              <a:tr h="2479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00B050"/>
                          </a:solidFill>
                        </a:rPr>
                        <a:t>b/0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d/1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e/2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14242"/>
                  </a:ext>
                </a:extLst>
              </a:tr>
              <a:tr h="2479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00B050"/>
                          </a:solidFill>
                        </a:rPr>
                        <a:t>d/0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e/1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44608"/>
                  </a:ext>
                </a:extLst>
              </a:tr>
              <a:tr h="2479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rgbClr val="00B050"/>
                          </a:solidFill>
                        </a:rPr>
                        <a:t>e/0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8461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0C3C398-B6A5-84FA-3E0D-AE606639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7202"/>
            <a:ext cx="5332021" cy="1517914"/>
          </a:xfrm>
          <a:prstGeom prst="rect">
            <a:avLst/>
          </a:prstGeom>
        </p:spPr>
      </p:pic>
      <p:sp>
        <p:nvSpPr>
          <p:cNvPr id="12" name="Triangle 11">
            <a:extLst>
              <a:ext uri="{FF2B5EF4-FFF2-40B4-BE49-F238E27FC236}">
                <a16:creationId xmlns:a16="http://schemas.microsoft.com/office/drawing/2014/main" id="{6A6E3FBD-F8F1-6A22-5056-6F6E68A83610}"/>
              </a:ext>
            </a:extLst>
          </p:cNvPr>
          <p:cNvSpPr/>
          <p:nvPr/>
        </p:nvSpPr>
        <p:spPr>
          <a:xfrm rot="10800000">
            <a:off x="1763484" y="3823854"/>
            <a:ext cx="908463" cy="24938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CB1D616-6893-4CB0-AF32-794AC9007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97483"/>
              </p:ext>
            </p:extLst>
          </p:nvPr>
        </p:nvGraphicFramePr>
        <p:xfrm>
          <a:off x="44816" y="4073237"/>
          <a:ext cx="554846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22">
                  <a:extLst>
                    <a:ext uri="{9D8B030D-6E8A-4147-A177-3AD203B41FA5}">
                      <a16:colId xmlns:a16="http://schemas.microsoft.com/office/drawing/2014/main" val="3598659427"/>
                    </a:ext>
                  </a:extLst>
                </a:gridCol>
                <a:gridCol w="4215740">
                  <a:extLst>
                    <a:ext uri="{9D8B030D-6E8A-4147-A177-3AD203B41FA5}">
                      <a16:colId xmlns:a16="http://schemas.microsoft.com/office/drawing/2014/main" val="68300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2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subproblem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x[1:i] to calculate the shortest path.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0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 to all parents of u and pick the min of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(u) + l(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u,v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(start) = 0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 = infinite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 = min{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(u) + l(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u,v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| for all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u,v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in linearized 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743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9578BB3-22B8-4DF3-5B12-425C80AC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29" y="2016178"/>
            <a:ext cx="6028042" cy="14128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5D5492-EA62-D05D-3A79-41943BB3D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329" y="3792285"/>
            <a:ext cx="5747657" cy="12170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2B02CD-0C71-7EEA-0333-13A096A10EBC}"/>
              </a:ext>
            </a:extLst>
          </p:cNvPr>
          <p:cNvSpPr txBox="1"/>
          <p:nvPr/>
        </p:nvSpPr>
        <p:spPr>
          <a:xfrm>
            <a:off x="6049206" y="5049462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Note:</a:t>
            </a:r>
          </a:p>
          <a:p>
            <a:r>
              <a:rPr lang="en-US" dirty="0">
                <a:solidFill>
                  <a:srgbClr val="C00000"/>
                </a:solidFill>
              </a:rPr>
              <a:t>V </a:t>
            </a:r>
            <a:r>
              <a:rPr lang="en-US" dirty="0" err="1">
                <a:solidFill>
                  <a:srgbClr val="C00000"/>
                </a:solidFill>
              </a:rPr>
              <a:t>源于dist初始化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1800" dirty="0" err="1">
                <a:solidFill>
                  <a:srgbClr val="C00000"/>
                </a:solidFill>
              </a:rPr>
              <a:t>E</a:t>
            </a:r>
            <a:r>
              <a:rPr lang="en-US" dirty="0" err="1">
                <a:solidFill>
                  <a:srgbClr val="C00000"/>
                </a:solidFill>
              </a:rPr>
              <a:t>源于求最短的边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A53A0E-C051-5EDE-8A97-74A30B717C98}"/>
              </a:ext>
            </a:extLst>
          </p:cNvPr>
          <p:cNvSpPr/>
          <p:nvPr/>
        </p:nvSpPr>
        <p:spPr>
          <a:xfrm>
            <a:off x="3289465" y="700644"/>
            <a:ext cx="2303813" cy="4272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305B459-14D6-E37B-EC31-F0D02EE08228}"/>
              </a:ext>
            </a:extLst>
          </p:cNvPr>
          <p:cNvCxnSpPr>
            <a:stCxn id="17" idx="0"/>
            <a:endCxn id="9" idx="1"/>
          </p:cNvCxnSpPr>
          <p:nvPr/>
        </p:nvCxnSpPr>
        <p:spPr>
          <a:xfrm rot="16200000" flipH="1">
            <a:off x="7023791" y="-1881775"/>
            <a:ext cx="167182" cy="5332020"/>
          </a:xfrm>
          <a:prstGeom prst="curvedConnector4">
            <a:avLst>
              <a:gd name="adj1" fmla="val -136737"/>
              <a:gd name="adj2" fmla="val 6080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E86E0-19D2-EC37-0F37-F3AE455A66C0}"/>
              </a:ext>
            </a:extLst>
          </p:cNvPr>
          <p:cNvSpPr txBox="1"/>
          <p:nvPr/>
        </p:nvSpPr>
        <p:spPr>
          <a:xfrm>
            <a:off x="130628" y="112218"/>
            <a:ext cx="7723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P2: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Shortest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Paths/Negative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Edge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Weights—Bellman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Ford-template1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D7A02-BE10-B8B2-CBD2-42A7CE62E7E0}"/>
              </a:ext>
            </a:extLst>
          </p:cNvPr>
          <p:cNvSpPr txBox="1"/>
          <p:nvPr/>
        </p:nvSpPr>
        <p:spPr>
          <a:xfrm>
            <a:off x="341643" y="442552"/>
            <a:ext cx="8098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Can’t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negative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cycles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Graph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Negative</a:t>
            </a:r>
            <a:r>
              <a:rPr lang="zh-CN" altLang="en-US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5098A-CBC6-D693-D099-80E9BC11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882"/>
            <a:ext cx="2874549" cy="226745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67730B-85F4-5824-544C-B67A20A3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44226"/>
              </p:ext>
            </p:extLst>
          </p:nvPr>
        </p:nvGraphicFramePr>
        <p:xfrm>
          <a:off x="0" y="3118338"/>
          <a:ext cx="303460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21">
                  <a:extLst>
                    <a:ext uri="{9D8B030D-6E8A-4147-A177-3AD203B41FA5}">
                      <a16:colId xmlns:a16="http://schemas.microsoft.com/office/drawing/2014/main" val="1806187259"/>
                    </a:ext>
                  </a:extLst>
                </a:gridCol>
                <a:gridCol w="606921">
                  <a:extLst>
                    <a:ext uri="{9D8B030D-6E8A-4147-A177-3AD203B41FA5}">
                      <a16:colId xmlns:a16="http://schemas.microsoft.com/office/drawing/2014/main" val="24574752"/>
                    </a:ext>
                  </a:extLst>
                </a:gridCol>
                <a:gridCol w="606921">
                  <a:extLst>
                    <a:ext uri="{9D8B030D-6E8A-4147-A177-3AD203B41FA5}">
                      <a16:colId xmlns:a16="http://schemas.microsoft.com/office/drawing/2014/main" val="3492656687"/>
                    </a:ext>
                  </a:extLst>
                </a:gridCol>
                <a:gridCol w="606921">
                  <a:extLst>
                    <a:ext uri="{9D8B030D-6E8A-4147-A177-3AD203B41FA5}">
                      <a16:colId xmlns:a16="http://schemas.microsoft.com/office/drawing/2014/main" val="2407854184"/>
                    </a:ext>
                  </a:extLst>
                </a:gridCol>
                <a:gridCol w="606921">
                  <a:extLst>
                    <a:ext uri="{9D8B030D-6E8A-4147-A177-3AD203B41FA5}">
                      <a16:colId xmlns:a16="http://schemas.microsoft.com/office/drawing/2014/main" val="2773826306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Edge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36336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等线" panose="02010600030101010101" pitchFamily="2" charset="-122"/>
                          <a:cs typeface="+mn-cs"/>
                        </a:rPr>
                        <a:t>inf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等线" panose="02010600030101010101" pitchFamily="2" charset="-122"/>
                          <a:cs typeface="+mn-cs"/>
                        </a:rPr>
                        <a:t>inf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4363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3/s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2/s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2/s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92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3/s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2/s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4593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3/s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1/1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0/3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475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C10708-6220-89CD-A61B-DEE48154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73496"/>
              </p:ext>
            </p:extLst>
          </p:nvPr>
        </p:nvGraphicFramePr>
        <p:xfrm>
          <a:off x="3085564" y="716100"/>
          <a:ext cx="6988628" cy="38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94">
                  <a:extLst>
                    <a:ext uri="{9D8B030D-6E8A-4147-A177-3AD203B41FA5}">
                      <a16:colId xmlns:a16="http://schemas.microsoft.com/office/drawing/2014/main" val="3598659427"/>
                    </a:ext>
                  </a:extLst>
                </a:gridCol>
                <a:gridCol w="5370522">
                  <a:extLst>
                    <a:ext uri="{9D8B030D-6E8A-4147-A177-3AD203B41FA5}">
                      <a16:colId xmlns:a16="http://schemas.microsoft.com/office/drawing/2014/main" val="683004222"/>
                    </a:ext>
                  </a:extLst>
                </a:gridCol>
                <a:gridCol w="937712">
                  <a:extLst>
                    <a:ext uri="{9D8B030D-6E8A-4147-A177-3AD203B41FA5}">
                      <a16:colId xmlns:a16="http://schemas.microsoft.com/office/drawing/2014/main" val="376373095"/>
                    </a:ext>
                  </a:extLst>
                </a:gridCol>
              </a:tblGrid>
              <a:tr h="4843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23744"/>
                  </a:ext>
                </a:extLst>
              </a:tr>
              <a:tr h="835994">
                <a:tc>
                  <a:txBody>
                    <a:bodyPr/>
                    <a:lstStyle/>
                    <a:p>
                      <a:r>
                        <a:rPr lang="en-US" sz="1200" dirty="0"/>
                        <a:t>Subproblem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𝑑(𝑣, 𝑖) be the length of the shortest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𝑠 −𝑣 path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at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𝑖 edges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O(VE)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005606"/>
                  </a:ext>
                </a:extLst>
              </a:tr>
              <a:tr h="835994">
                <a:tc>
                  <a:txBody>
                    <a:bodyPr/>
                    <a:lstStyle/>
                    <a:p>
                      <a:r>
                        <a:rPr lang="en-US" sz="12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Case1:Not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𝑑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𝑣, 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𝑑(𝑣, 𝑖 − 1)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Case2: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𝑑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𝑣, 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𝑑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𝑖−1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𝑖 − 1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2275"/>
                  </a:ext>
                </a:extLst>
              </a:tr>
              <a:tr h="484346">
                <a:tc>
                  <a:txBody>
                    <a:bodyPr/>
                    <a:lstStyle/>
                    <a:p>
                      <a:r>
                        <a:rPr lang="en-US" sz="1200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𝑑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𝑣, 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𝑑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𝑣, 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 ≠ 𝑠, 𝑖 =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61880"/>
                  </a:ext>
                </a:extLst>
              </a:tr>
              <a:tr h="835994">
                <a:tc>
                  <a:txBody>
                    <a:bodyPr/>
                    <a:lstStyle/>
                    <a:p>
                      <a:r>
                        <a:rPr lang="en-US" sz="1200" dirty="0"/>
                        <a:t>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𝑑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𝑣, 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𝑑(𝑣, 𝑖 − 1)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𝑑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𝑣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𝑖−1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𝑖 − 1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743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30B214-ADDC-D1AD-C309-11427BF870A8}"/>
              </a:ext>
            </a:extLst>
          </p:cNvPr>
          <p:cNvSpPr txBox="1"/>
          <p:nvPr/>
        </p:nvSpPr>
        <p:spPr>
          <a:xfrm>
            <a:off x="36575" y="4677302"/>
            <a:ext cx="8615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Note:</a:t>
            </a:r>
          </a:p>
          <a:p>
            <a:r>
              <a:rPr lang="en-US" dirty="0" err="1">
                <a:solidFill>
                  <a:srgbClr val="C00000"/>
                </a:solidFill>
              </a:rPr>
              <a:t>需要Get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n-1</a:t>
            </a:r>
            <a:r>
              <a:rPr lang="zh-CN" altLang="en-US" dirty="0">
                <a:solidFill>
                  <a:srgbClr val="C00000"/>
                </a:solidFill>
              </a:rPr>
              <a:t>的思维，因为它假设每个点有</a:t>
            </a:r>
            <a:r>
              <a:rPr lang="en-US" altLang="zh-CN" dirty="0">
                <a:solidFill>
                  <a:srgbClr val="C00000"/>
                </a:solidFill>
              </a:rPr>
              <a:t>n-1</a:t>
            </a:r>
            <a:r>
              <a:rPr lang="zh-CN" altLang="en-US" dirty="0">
                <a:solidFill>
                  <a:srgbClr val="C00000"/>
                </a:solidFill>
              </a:rPr>
              <a:t>条边，从而确定最小距离；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sz="1800" dirty="0" err="1">
                <a:solidFill>
                  <a:srgbClr val="C00000"/>
                </a:solidFill>
              </a:rPr>
              <a:t>Decision也是有这点决定的</a:t>
            </a:r>
            <a:r>
              <a:rPr lang="zh-CN" altLang="en-US" sz="1800" dirty="0">
                <a:solidFill>
                  <a:srgbClr val="C00000"/>
                </a:solidFill>
              </a:rPr>
              <a:t>：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如果不适用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条边数值，让最短距离等于</a:t>
            </a:r>
            <a:r>
              <a:rPr lang="en-US" altLang="zh-CN" dirty="0">
                <a:solidFill>
                  <a:srgbClr val="C00000"/>
                </a:solidFill>
              </a:rPr>
              <a:t>i-1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如果使用i条边数值</a:t>
            </a:r>
            <a:r>
              <a:rPr lang="zh-CN" altLang="en-US" sz="1800" dirty="0">
                <a:solidFill>
                  <a:srgbClr val="C00000"/>
                </a:solidFill>
              </a:rPr>
              <a:t>，需要将一条边最小距离与</a:t>
            </a:r>
            <a:r>
              <a:rPr lang="en-US" altLang="zh-CN" sz="1800" dirty="0">
                <a:solidFill>
                  <a:srgbClr val="C00000"/>
                </a:solidFill>
              </a:rPr>
              <a:t>i-1</a:t>
            </a:r>
            <a:r>
              <a:rPr lang="zh-CN" altLang="en-US" sz="1800" dirty="0">
                <a:solidFill>
                  <a:srgbClr val="C00000"/>
                </a:solidFill>
              </a:rPr>
              <a:t>比较，得出最小距离。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261616-3B8C-AE04-7777-A8C8B91F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820" y="4762592"/>
            <a:ext cx="3034605" cy="192207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98857BE-3091-6DED-5112-DAE95FA86F8A}"/>
              </a:ext>
            </a:extLst>
          </p:cNvPr>
          <p:cNvSpPr/>
          <p:nvPr/>
        </p:nvSpPr>
        <p:spPr>
          <a:xfrm>
            <a:off x="8937319" y="2368061"/>
            <a:ext cx="1347888" cy="11488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0BF9052-031B-D8DF-1962-01F2EE94663B}"/>
              </a:ext>
            </a:extLst>
          </p:cNvPr>
          <p:cNvCxnSpPr>
            <a:stCxn id="11" idx="6"/>
            <a:endCxn id="10" idx="0"/>
          </p:cNvCxnSpPr>
          <p:nvPr/>
        </p:nvCxnSpPr>
        <p:spPr>
          <a:xfrm>
            <a:off x="10285207" y="2942492"/>
            <a:ext cx="352916" cy="18201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145464-2174-CD18-C238-7DCA23F15732}"/>
              </a:ext>
            </a:extLst>
          </p:cNvPr>
          <p:cNvSpPr txBox="1"/>
          <p:nvPr/>
        </p:nvSpPr>
        <p:spPr>
          <a:xfrm>
            <a:off x="130628" y="112218"/>
            <a:ext cx="7647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Dijkstra—</a:t>
            </a:r>
            <a:r>
              <a:rPr lang="zh-CN" altLang="en-US" b="1" dirty="0"/>
              <a:t>一个点到所有点最短距离，能够处理都是正数的环，负数不可以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60899-C392-F2AF-A837-A3E0C8CE7C27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600913"/>
          <a:ext cx="7350825" cy="492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816925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3874892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Dij</a:t>
                      </a:r>
                      <a:r>
                        <a:rPr lang="en-US" altLang="zh-CN" dirty="0"/>
                        <a:t>(G,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l):</a:t>
                      </a:r>
                    </a:p>
                    <a:p>
                      <a:r>
                        <a:rPr lang="en-US" altLang="zh-CN" dirty="0"/>
                        <a:t>Initialize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PQ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</a:p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 err="1"/>
                        <a:t>Q.insert</a:t>
                      </a:r>
                      <a:r>
                        <a:rPr lang="en-US" altLang="zh-CN" dirty="0"/>
                        <a:t>(v)</a:t>
                      </a:r>
                    </a:p>
                    <a:p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(s)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shortest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empty:</a:t>
                      </a:r>
                    </a:p>
                    <a:p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Q.pop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G:</a:t>
                      </a:r>
                    </a:p>
                    <a:p>
                      <a:r>
                        <a:rPr lang="en-US" altLang="zh-CN" dirty="0"/>
                        <a:t>If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l(</a:t>
                      </a:r>
                      <a:r>
                        <a:rPr lang="en-US" altLang="zh-CN" dirty="0" err="1"/>
                        <a:t>v,w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(w):</a:t>
                      </a:r>
                    </a:p>
                    <a:p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(w)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l(</a:t>
                      </a:r>
                      <a:r>
                        <a:rPr lang="en-US" altLang="zh-CN" dirty="0" err="1"/>
                        <a:t>v,w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Q.append</a:t>
                      </a:r>
                      <a:r>
                        <a:rPr lang="en-US" altLang="zh-CN" dirty="0"/>
                        <a:t>(w)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V+E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FEA76CF-CD56-55E4-AD61-817B997C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1" y="921546"/>
            <a:ext cx="4405746" cy="320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1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15CEC-E239-5A4B-2BD5-8DD622B62927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Prim—</a:t>
            </a:r>
            <a:r>
              <a:rPr lang="zh-CN" altLang="en-US" dirty="0"/>
              <a:t>所有点连接的最短距离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644028-F237-CCEC-37DD-201220448694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600913"/>
          <a:ext cx="7350825" cy="588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816925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3874892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初始化将所有点为无穷大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/>
                        <a:t>Prim(G,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w):</a:t>
                      </a:r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V:</a:t>
                      </a:r>
                    </a:p>
                    <a:p>
                      <a:r>
                        <a:rPr lang="en-US" altLang="zh-CN" dirty="0"/>
                        <a:t>cost(v)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en-US" altLang="zh-CN" dirty="0"/>
                        <a:t>Prev(v)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nil</a:t>
                      </a:r>
                    </a:p>
                    <a:p>
                      <a:r>
                        <a:rPr lang="en-US" altLang="zh-CN" dirty="0"/>
                        <a:t>pick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</a:t>
                      </a:r>
                    </a:p>
                    <a:p>
                      <a:r>
                        <a:rPr lang="en-US" altLang="zh-CN" dirty="0"/>
                        <a:t>cost(u)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 err="1"/>
                        <a:t>PQ.append</a:t>
                      </a:r>
                      <a:r>
                        <a:rPr lang="en-US" altLang="zh-CN" dirty="0"/>
                        <a:t>(u)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While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PQ:</a:t>
                      </a:r>
                    </a:p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PQ.pop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  <a:p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each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{u,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z}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G[v]: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cost[z]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&gt;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w(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u,z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cost[z]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w(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u,z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Prev(z)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PQ.append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红色字体</a:t>
                      </a:r>
                      <a:r>
                        <a:rPr lang="zh-CN" altLang="en-US" sz="1400" dirty="0"/>
                        <a:t>：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VlogV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任意选择一个点作为起点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运用PQ逻辑每次对相邻最小的进行弹出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将新发现的最小边的点加到PQ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蓝色字体</a:t>
                      </a:r>
                      <a:r>
                        <a:rPr lang="zh-CN" altLang="en-US" sz="1400" dirty="0"/>
                        <a:t>：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ElogE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208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4005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291B119-9351-2969-536D-B95F4F5D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62" y="600913"/>
            <a:ext cx="4439109" cy="24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DCBD3B9-5222-EF4D-1F6E-E7F937F71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92535-8F34-694F-8C91-05F59396D04E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Kruskal—</a:t>
            </a:r>
            <a:r>
              <a:rPr lang="zh-CN" altLang="en-US" dirty="0"/>
              <a:t>所有点连接的最短距离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6EA339-71FB-B3E9-2732-54C549F96E29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600913"/>
          <a:ext cx="7350825" cy="588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4207401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提取每个边的权重</a:t>
                      </a:r>
                      <a:r>
                        <a:rPr lang="zh-CN" altLang="en-US" dirty="0"/>
                        <a:t>，然后增加到</a:t>
                      </a:r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第一部分时间复杂度最高为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ElogE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从最小权重开始</a:t>
                      </a:r>
                      <a:r>
                        <a:rPr lang="en-US" altLang="zh-CN" dirty="0" err="1"/>
                        <a:t>Loop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Find</a:t>
                      </a:r>
                      <a:r>
                        <a:rPr lang="zh-CN" altLang="en-US" dirty="0"/>
                        <a:t>判断它们是否相同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如果不相同将它们添加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第二部分就是边的比较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208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4005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9EFC8EF8-3128-201B-1AC5-611AD8972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4" y="1283854"/>
            <a:ext cx="4068640" cy="18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A9C43-2C81-3458-8B32-14AF698D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56" y="600913"/>
            <a:ext cx="4568844" cy="26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893</Words>
  <Application>Microsoft Macintosh PowerPoint</Application>
  <PresentationFormat>Widescreen</PresentationFormat>
  <Paragraphs>164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3</cp:revision>
  <dcterms:created xsi:type="dcterms:W3CDTF">2025-04-17T22:27:58Z</dcterms:created>
  <dcterms:modified xsi:type="dcterms:W3CDTF">2025-04-18T22:55:41Z</dcterms:modified>
</cp:coreProperties>
</file>