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523B-4412-4D27-3EF0-C465951FF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48F1E-5B03-21DC-4198-0DD84BCF4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CD91-344C-945A-3C4B-4EC4ED9F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FAE8F-C766-C8C8-0503-96BC2672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5532E-2398-D62F-4FD3-EFB93B2B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1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17D8-69F8-8F72-ABC5-8905837B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5ADBF-93AB-6E40-B53F-5E4671E1D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B0902-604F-0F37-69E9-66D41AC4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3E366-8E80-D680-2C89-5CB2ACCE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555B-50A6-EBF9-D3D5-1DC873BD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7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6D880-AB8B-1492-3093-3A3522304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16043-1971-92E4-684E-384A3E9AD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35092-232A-CCD6-8839-147391D9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6539F-2C63-F1E9-133F-716AEE77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B6AF5-EA92-539C-D028-685B76E6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5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3A0C-3196-5AD4-E33E-FBB25264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3C877-3C66-D4D7-B054-31ECE5486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7CFB0-0AF9-4316-E601-1D04E981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3AD3D-0363-F7A0-17EB-0330D256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07255-4E9E-4DDE-502E-B17FEE52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6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2C34-8F46-E28E-8EB8-0BCD6D10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90CE1-CB9C-FA56-62D6-1C530B7ED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3F302-76F7-554D-7A61-874EEE66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90F50-DC1B-98BF-A602-502157A8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9CAD7-EA72-637B-C6E5-E0BC4C6F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BAB0-0223-B7B2-99A9-B788522F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FB91-0DFF-658E-BB6E-F74359E06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90E6E-0E41-6933-CB8C-7EFEF6FE5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79AE6-4B33-FE81-BCA6-427ED07E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5AF95-A717-C623-C444-38FA890B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0C3B8-79E7-8B5F-619C-8D4D03E4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3EFF-8D97-0763-E923-A41699C4B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54B6B-6AAE-B9D0-E4B8-46DDB5ED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CFD4B-4155-EEE5-36C5-87AC0D93B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A9E7A-0329-F99F-D2CC-368536228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0A149-AC09-F434-4FF5-966CED735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2118C-B127-A49F-9798-8FD1F2BA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3104A-9F9B-C75D-9E57-641F3946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63273-7FBF-510F-B09B-7D136371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0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751E-3354-0FCA-FE93-881BF3BF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2ABA8-9DAA-A1F0-172D-5C9CB4824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73A32-C6EA-6EC1-6A37-B53CC95D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E8FE5-12F2-6EBC-0224-38912EEE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2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F794DB-EF94-CF53-700F-1F2CD8A3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55D74-6E13-A4AF-605C-08335BF7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7A236-BAB9-3224-02F1-CA79CA6E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A87E-8DDA-24CE-1A3D-690EE79D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4040-642E-1361-5A9A-53C9F73C9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C9E30-9EE7-C9A7-5C35-CF2997134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21DCF-0449-11A9-1951-2E6D2362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3FD8B-9054-7620-81C3-18712CF7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12A35-D550-7018-F913-6585D21A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2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0D3C-F363-4B85-0685-EE50BD5A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C83A0-A081-47E0-7F0A-2F63C81E4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6A3C2-365E-AEF4-FD8C-54270D29B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13A78-61DD-017E-EE74-114D90C8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C7892-EE70-5581-C0AF-1EFF15BD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A5A80-705B-D7DA-056F-2A3C2AE0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5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25469-B011-DBE2-A8C5-7F2BD01E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D28FE-3D08-1360-610B-9F199002C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C6959-6B69-4020-1467-26D641623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5B053-99DC-9940-AC95-0DF55D86069D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6E03E-E4DD-533A-B968-C2BADB3F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8CEF0-A38D-BAF1-C37B-EEB68D610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7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A0F996-9979-4C8C-F56B-CAFE4B092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96169"/>
              </p:ext>
            </p:extLst>
          </p:nvPr>
        </p:nvGraphicFramePr>
        <p:xfrm>
          <a:off x="405080" y="575956"/>
          <a:ext cx="11208989" cy="5945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9">
                  <a:extLst>
                    <a:ext uri="{9D8B030D-6E8A-4147-A177-3AD203B41FA5}">
                      <a16:colId xmlns:a16="http://schemas.microsoft.com/office/drawing/2014/main" val="4181765314"/>
                    </a:ext>
                  </a:extLst>
                </a:gridCol>
                <a:gridCol w="2681166">
                  <a:extLst>
                    <a:ext uri="{9D8B030D-6E8A-4147-A177-3AD203B41FA5}">
                      <a16:colId xmlns:a16="http://schemas.microsoft.com/office/drawing/2014/main" val="2346464745"/>
                    </a:ext>
                  </a:extLst>
                </a:gridCol>
                <a:gridCol w="1021477">
                  <a:extLst>
                    <a:ext uri="{9D8B030D-6E8A-4147-A177-3AD203B41FA5}">
                      <a16:colId xmlns:a16="http://schemas.microsoft.com/office/drawing/2014/main" val="232183348"/>
                    </a:ext>
                  </a:extLst>
                </a:gridCol>
                <a:gridCol w="6614557">
                  <a:extLst>
                    <a:ext uri="{9D8B030D-6E8A-4147-A177-3AD203B41FA5}">
                      <a16:colId xmlns:a16="http://schemas.microsoft.com/office/drawing/2014/main" val="539540021"/>
                    </a:ext>
                  </a:extLst>
                </a:gridCol>
              </a:tblGrid>
              <a:tr h="4588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068504"/>
                  </a:ext>
                </a:extLst>
              </a:tr>
              <a:tr h="5921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" action="ppaction://hlinksldjump"/>
                        </a:rPr>
                        <a:t>Dijkstra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rgbClr val="C00000"/>
                          </a:solidFill>
                        </a:rPr>
                        <a:t>即从一点到所有点的最短距离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start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dirty="0"/>
                        <a:t>to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all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calculate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shortest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path</a:t>
                      </a:r>
                    </a:p>
                    <a:p>
                      <a:r>
                        <a:rPr lang="en-US" altLang="zh-CN" b="1" dirty="0"/>
                        <a:t>Running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time</a:t>
                      </a:r>
                      <a:r>
                        <a:rPr lang="zh-CN" altLang="en-US" b="1" dirty="0"/>
                        <a:t>：</a:t>
                      </a:r>
                      <a:r>
                        <a:rPr lang="en-US" altLang="zh-CN" b="1" dirty="0"/>
                        <a:t>V+E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399259"/>
                  </a:ext>
                </a:extLst>
              </a:tr>
              <a:tr h="890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Huffman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prefix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Full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tree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left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branch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right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branch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</a:p>
                    <a:p>
                      <a:r>
                        <a:rPr lang="en-US" altLang="zh-CN" dirty="0"/>
                        <a:t>Alphabet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27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characters(26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letters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and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space)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Running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time</a:t>
                      </a:r>
                      <a:r>
                        <a:rPr lang="zh-CN" altLang="en-US" b="1" dirty="0"/>
                        <a:t>：</a:t>
                      </a:r>
                      <a:r>
                        <a:rPr lang="en-US" altLang="zh-CN" b="1" dirty="0" err="1"/>
                        <a:t>nlogn</a:t>
                      </a: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485519"/>
                  </a:ext>
                </a:extLst>
              </a:tr>
              <a:tr h="8903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Min</a:t>
                      </a:r>
                      <a:r>
                        <a:rPr lang="en-US" altLang="zh-CN" dirty="0"/>
                        <a:t>i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Spanning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Select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the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node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randomly</a:t>
                      </a:r>
                    </a:p>
                    <a:p>
                      <a:r>
                        <a:rPr lang="en-US" altLang="zh-CN" dirty="0"/>
                        <a:t>Choose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shortest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edge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every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time</a:t>
                      </a:r>
                    </a:p>
                    <a:p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time:</a:t>
                      </a:r>
                      <a:r>
                        <a:rPr lang="en-US" altLang="zh-CN" b="1" dirty="0" err="1"/>
                        <a:t>VlogV</a:t>
                      </a:r>
                      <a:r>
                        <a:rPr lang="en-US" altLang="zh-CN" b="1" dirty="0"/>
                        <a:t> + </a:t>
                      </a:r>
                      <a:r>
                        <a:rPr lang="en-US" altLang="zh-CN" b="1" dirty="0" err="1"/>
                        <a:t>ElogE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75422"/>
                  </a:ext>
                </a:extLst>
              </a:tr>
              <a:tr h="8903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Kruskal</a:t>
                      </a:r>
                    </a:p>
                    <a:p>
                      <a:r>
                        <a:rPr lang="en-US" altLang="zh-CN" dirty="0"/>
                        <a:t>Union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r>
                        <a:rPr lang="en-US" altLang="zh-CN" b="1" dirty="0"/>
                        <a:t>elect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the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shortest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edge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firstly</a:t>
                      </a:r>
                      <a:r>
                        <a:rPr lang="zh-CN" altLang="en-US" b="1" dirty="0"/>
                        <a:t>，整体逻辑首先对边进行</a:t>
                      </a:r>
                      <a:r>
                        <a:rPr lang="en-US" altLang="zh-CN" b="1" dirty="0"/>
                        <a:t>Sort</a:t>
                      </a:r>
                      <a:r>
                        <a:rPr lang="zh-CN" altLang="en-US" b="1" dirty="0"/>
                        <a:t>，每次运行选择权重最小的边。</a:t>
                      </a:r>
                      <a:endParaRPr lang="en-US" altLang="zh-CN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Running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time</a:t>
                      </a:r>
                      <a:r>
                        <a:rPr lang="zh-CN" altLang="en-US" b="1" dirty="0"/>
                        <a:t>：</a:t>
                      </a:r>
                      <a:r>
                        <a:rPr lang="en-US" altLang="zh-CN" b="1" dirty="0" err="1"/>
                        <a:t>ElogE+E</a:t>
                      </a: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006721"/>
                  </a:ext>
                </a:extLst>
              </a:tr>
              <a:tr h="890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altLang="zh-CN" dirty="0"/>
                        <a:t>ort</a:t>
                      </a:r>
                      <a:r>
                        <a:rPr lang="zh-CN" altLang="en-US" dirty="0"/>
                        <a:t>按照结束和开始时间都可以</a:t>
                      </a:r>
                      <a:endParaRPr lang="en-US" altLang="zh-CN" dirty="0"/>
                    </a:p>
                    <a:p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重点识别最大的子序列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，即最多能安排课程（并不代表时间和收益最大）</a:t>
                      </a:r>
                      <a:endParaRPr lang="en-US" altLang="zh-CN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Running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time</a:t>
                      </a:r>
                      <a:r>
                        <a:rPr lang="zh-CN" altLang="en-US" b="1" dirty="0"/>
                        <a:t>：</a:t>
                      </a:r>
                      <a:r>
                        <a:rPr lang="en-US" altLang="zh-CN" b="1" dirty="0" err="1"/>
                        <a:t>nlogn</a:t>
                      </a: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15034"/>
                  </a:ext>
                </a:extLst>
              </a:tr>
              <a:tr h="890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Interval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Scheduling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altLang="zh-CN" dirty="0"/>
                        <a:t>ort</a:t>
                      </a:r>
                      <a:r>
                        <a:rPr lang="zh-CN" altLang="en-US" dirty="0"/>
                        <a:t>按照结束和开始时间都可以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重点是最小的教室数量安排所有的课程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Running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time</a:t>
                      </a:r>
                      <a:r>
                        <a:rPr lang="zh-CN" altLang="en-US" b="1" dirty="0"/>
                        <a:t>：</a:t>
                      </a:r>
                      <a:r>
                        <a:rPr lang="en-US" altLang="zh-CN" b="1" dirty="0" err="1"/>
                        <a:t>nlogn</a:t>
                      </a: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1950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784792-7F66-E986-6D24-66EAC662D137}"/>
              </a:ext>
            </a:extLst>
          </p:cNvPr>
          <p:cNvSpPr txBox="1"/>
          <p:nvPr/>
        </p:nvSpPr>
        <p:spPr>
          <a:xfrm>
            <a:off x="163287" y="183470"/>
            <a:ext cx="7662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Gree</a:t>
            </a:r>
            <a:r>
              <a:rPr lang="en-US" altLang="zh-CN" b="1" dirty="0">
                <a:solidFill>
                  <a:srgbClr val="C00000"/>
                </a:solidFill>
              </a:rPr>
              <a:t>dy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Algorithm: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Please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must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sort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the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data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before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algorithm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66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145464-2174-CD18-C238-7DCA23F15732}"/>
              </a:ext>
            </a:extLst>
          </p:cNvPr>
          <p:cNvSpPr txBox="1"/>
          <p:nvPr/>
        </p:nvSpPr>
        <p:spPr>
          <a:xfrm>
            <a:off x="130629" y="11221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Dijkstra—</a:t>
            </a:r>
            <a:r>
              <a:rPr lang="zh-CN" altLang="en-US" b="1" dirty="0"/>
              <a:t>一个点到所有点最短距离</a:t>
            </a:r>
            <a:endParaRPr lang="en-US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460899-C392-F2AF-A837-A3E0C8CE7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111969"/>
              </p:ext>
            </p:extLst>
          </p:nvPr>
        </p:nvGraphicFramePr>
        <p:xfrm>
          <a:off x="130629" y="600913"/>
          <a:ext cx="7350825" cy="4925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3985047130"/>
                    </a:ext>
                  </a:extLst>
                </a:gridCol>
                <a:gridCol w="1816925">
                  <a:extLst>
                    <a:ext uri="{9D8B030D-6E8A-4147-A177-3AD203B41FA5}">
                      <a16:colId xmlns:a16="http://schemas.microsoft.com/office/drawing/2014/main" val="3855322214"/>
                    </a:ext>
                  </a:extLst>
                </a:gridCol>
                <a:gridCol w="3874892">
                  <a:extLst>
                    <a:ext uri="{9D8B030D-6E8A-4147-A177-3AD203B41FA5}">
                      <a16:colId xmlns:a16="http://schemas.microsoft.com/office/drawing/2014/main" val="2068392928"/>
                    </a:ext>
                  </a:extLst>
                </a:gridCol>
                <a:gridCol w="910863">
                  <a:extLst>
                    <a:ext uri="{9D8B030D-6E8A-4147-A177-3AD203B41FA5}">
                      <a16:colId xmlns:a16="http://schemas.microsoft.com/office/drawing/2014/main" val="2544530128"/>
                    </a:ext>
                  </a:extLst>
                </a:gridCol>
              </a:tblGrid>
              <a:tr h="5509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Code: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s-start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node;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edge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53187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Dij</a:t>
                      </a:r>
                      <a:r>
                        <a:rPr lang="en-US" altLang="zh-CN" dirty="0"/>
                        <a:t>(G,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l):</a:t>
                      </a:r>
                    </a:p>
                    <a:p>
                      <a:r>
                        <a:rPr lang="en-US" altLang="zh-CN" dirty="0"/>
                        <a:t>Initialize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PQ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355824"/>
                  </a:ext>
                </a:extLst>
              </a:tr>
              <a:tr h="578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Define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infinite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all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vertex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</a:t>
                      </a:r>
                    </a:p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 err="1"/>
                        <a:t>dist</a:t>
                      </a:r>
                      <a:r>
                        <a:rPr lang="en-US" altLang="zh-CN" dirty="0"/>
                        <a:t>(v)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infinite</a:t>
                      </a:r>
                    </a:p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 err="1"/>
                        <a:t>Q.insert</a:t>
                      </a:r>
                      <a:r>
                        <a:rPr lang="en-US" altLang="zh-CN" dirty="0"/>
                        <a:t>(v)</a:t>
                      </a:r>
                    </a:p>
                    <a:p>
                      <a:r>
                        <a:rPr lang="en-US" altLang="zh-CN" dirty="0" err="1"/>
                        <a:t>dist</a:t>
                      </a:r>
                      <a:r>
                        <a:rPr lang="en-US" altLang="zh-CN" dirty="0"/>
                        <a:t>(s)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71917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Find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shortest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While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Q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empty:</a:t>
                      </a:r>
                    </a:p>
                    <a:p>
                      <a:r>
                        <a:rPr lang="en-US" altLang="zh-CN" dirty="0"/>
                        <a:t>v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Q.pop</a:t>
                      </a:r>
                      <a:r>
                        <a:rPr lang="en-US" altLang="zh-CN" dirty="0"/>
                        <a:t>()</a:t>
                      </a:r>
                    </a:p>
                    <a:p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(v,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G:</a:t>
                      </a:r>
                    </a:p>
                    <a:p>
                      <a:r>
                        <a:rPr lang="en-US" altLang="zh-CN" dirty="0"/>
                        <a:t>If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dist</a:t>
                      </a:r>
                      <a:r>
                        <a:rPr lang="en-US" altLang="zh-CN" dirty="0"/>
                        <a:t>(v)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l(</a:t>
                      </a:r>
                      <a:r>
                        <a:rPr lang="en-US" altLang="zh-CN" dirty="0" err="1"/>
                        <a:t>v,w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dist</a:t>
                      </a:r>
                      <a:r>
                        <a:rPr lang="en-US" altLang="zh-CN" dirty="0"/>
                        <a:t>(w):</a:t>
                      </a:r>
                    </a:p>
                    <a:p>
                      <a:r>
                        <a:rPr lang="en-US" altLang="zh-CN" dirty="0" err="1"/>
                        <a:t>dist</a:t>
                      </a:r>
                      <a:r>
                        <a:rPr lang="en-US" altLang="zh-CN" dirty="0"/>
                        <a:t>(w)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dist</a:t>
                      </a:r>
                      <a:r>
                        <a:rPr lang="en-US" altLang="zh-CN" dirty="0"/>
                        <a:t>(v)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l(</a:t>
                      </a:r>
                      <a:r>
                        <a:rPr lang="en-US" altLang="zh-CN" dirty="0" err="1"/>
                        <a:t>v,w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r>
                        <a:rPr lang="en-US" altLang="zh-CN" dirty="0" err="1"/>
                        <a:t>Q.append</a:t>
                      </a:r>
                      <a:r>
                        <a:rPr lang="en-US" altLang="zh-CN" dirty="0"/>
                        <a:t>(w)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V+E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58040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AFEA76CF-CD56-55E4-AD61-817B997C3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581" y="921546"/>
            <a:ext cx="4405746" cy="320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91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915CEC-E239-5A4B-2BD5-8DD622B62927}"/>
              </a:ext>
            </a:extLst>
          </p:cNvPr>
          <p:cNvSpPr txBox="1"/>
          <p:nvPr/>
        </p:nvSpPr>
        <p:spPr>
          <a:xfrm>
            <a:off x="130629" y="11221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Prim—</a:t>
            </a:r>
            <a:r>
              <a:rPr lang="zh-CN" altLang="en-US" dirty="0"/>
              <a:t>所有点连接的最短距离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644028-F237-CCEC-37DD-201220448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379795"/>
              </p:ext>
            </p:extLst>
          </p:nvPr>
        </p:nvGraphicFramePr>
        <p:xfrm>
          <a:off x="130629" y="600913"/>
          <a:ext cx="7350825" cy="5886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3985047130"/>
                    </a:ext>
                  </a:extLst>
                </a:gridCol>
                <a:gridCol w="1816925">
                  <a:extLst>
                    <a:ext uri="{9D8B030D-6E8A-4147-A177-3AD203B41FA5}">
                      <a16:colId xmlns:a16="http://schemas.microsoft.com/office/drawing/2014/main" val="3855322214"/>
                    </a:ext>
                  </a:extLst>
                </a:gridCol>
                <a:gridCol w="3874892">
                  <a:extLst>
                    <a:ext uri="{9D8B030D-6E8A-4147-A177-3AD203B41FA5}">
                      <a16:colId xmlns:a16="http://schemas.microsoft.com/office/drawing/2014/main" val="2068392928"/>
                    </a:ext>
                  </a:extLst>
                </a:gridCol>
                <a:gridCol w="910863">
                  <a:extLst>
                    <a:ext uri="{9D8B030D-6E8A-4147-A177-3AD203B41FA5}">
                      <a16:colId xmlns:a16="http://schemas.microsoft.com/office/drawing/2014/main" val="2544530128"/>
                    </a:ext>
                  </a:extLst>
                </a:gridCol>
              </a:tblGrid>
              <a:tr h="5509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Code: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s-start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node;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edge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53187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初始化将所有点为无穷大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altLang="zh-CN" dirty="0"/>
                        <a:t>Prim(G,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w):</a:t>
                      </a:r>
                    </a:p>
                    <a:p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V:</a:t>
                      </a:r>
                    </a:p>
                    <a:p>
                      <a:r>
                        <a:rPr lang="en-US" altLang="zh-CN" dirty="0"/>
                        <a:t>cost(v)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infinite</a:t>
                      </a:r>
                    </a:p>
                    <a:p>
                      <a:r>
                        <a:rPr lang="en-US" altLang="zh-CN" dirty="0"/>
                        <a:t>Prev(v)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nil</a:t>
                      </a:r>
                    </a:p>
                    <a:p>
                      <a:r>
                        <a:rPr lang="en-US" altLang="zh-CN" dirty="0"/>
                        <a:t>pick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any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initial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node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u</a:t>
                      </a:r>
                    </a:p>
                    <a:p>
                      <a:r>
                        <a:rPr lang="en-US" altLang="zh-CN" dirty="0"/>
                        <a:t>cost(u)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</a:t>
                      </a:r>
                    </a:p>
                    <a:p>
                      <a:r>
                        <a:rPr lang="en-US" altLang="zh-CN" dirty="0" err="1"/>
                        <a:t>PQ.append</a:t>
                      </a:r>
                      <a:r>
                        <a:rPr lang="en-US" altLang="zh-CN" dirty="0"/>
                        <a:t>(u)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While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PQ:</a:t>
                      </a:r>
                    </a:p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v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rgbClr val="C00000"/>
                          </a:solidFill>
                        </a:rPr>
                        <a:t>PQ.pop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()</a:t>
                      </a:r>
                    </a:p>
                    <a:p>
                      <a:endParaRPr lang="en-US" altLang="zh-CN" dirty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For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each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{u,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z}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in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G[v]:</a:t>
                      </a:r>
                    </a:p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If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cost[z]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&gt;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w(</a:t>
                      </a:r>
                      <a:r>
                        <a:rPr lang="en-US" altLang="zh-CN" dirty="0" err="1">
                          <a:solidFill>
                            <a:srgbClr val="0070C0"/>
                          </a:solidFill>
                        </a:rPr>
                        <a:t>u,z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cost[z]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w(</a:t>
                      </a:r>
                      <a:r>
                        <a:rPr lang="en-US" altLang="zh-CN" dirty="0" err="1">
                          <a:solidFill>
                            <a:srgbClr val="0070C0"/>
                          </a:solidFill>
                        </a:rPr>
                        <a:t>u,z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Prev(z)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r>
                        <a:rPr lang="en-US" altLang="zh-CN" dirty="0" err="1">
                          <a:solidFill>
                            <a:srgbClr val="0070C0"/>
                          </a:solidFill>
                        </a:rPr>
                        <a:t>PQ.append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(z)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400" dirty="0" err="1"/>
                        <a:t>红色字体</a:t>
                      </a:r>
                      <a:r>
                        <a:rPr lang="zh-CN" altLang="en-US" sz="1400" dirty="0"/>
                        <a:t>：</a:t>
                      </a:r>
                      <a:endParaRPr lang="en-US" altLang="zh-CN" sz="1400" dirty="0"/>
                    </a:p>
                    <a:p>
                      <a:r>
                        <a:rPr lang="en-US" altLang="zh-CN" sz="1400" dirty="0" err="1"/>
                        <a:t>VlogV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355824"/>
                  </a:ext>
                </a:extLst>
              </a:tr>
              <a:tr h="5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任意选择一个点作为起点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71917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运用PQ逻辑每次对相邻最小的进行弹出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58040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将新发现的最小边的点加到PQ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err="1"/>
                        <a:t>蓝色字体</a:t>
                      </a:r>
                      <a:r>
                        <a:rPr lang="zh-CN" altLang="en-US" sz="1400" dirty="0"/>
                        <a:t>：</a:t>
                      </a:r>
                      <a:endParaRPr lang="en-US" altLang="zh-CN" sz="1400" dirty="0"/>
                    </a:p>
                    <a:p>
                      <a:r>
                        <a:rPr lang="en-US" altLang="zh-CN" sz="1400" dirty="0" err="1"/>
                        <a:t>ElogE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20887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64005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3291B119-9351-2969-536D-B95F4F5D8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262" y="600913"/>
            <a:ext cx="4439109" cy="244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79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BD3B9-5222-EF4D-1F6E-E7F937F71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F92535-8F34-694F-8C91-05F59396D04E}"/>
              </a:ext>
            </a:extLst>
          </p:cNvPr>
          <p:cNvSpPr txBox="1"/>
          <p:nvPr/>
        </p:nvSpPr>
        <p:spPr>
          <a:xfrm>
            <a:off x="130629" y="11221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Kruskal—</a:t>
            </a:r>
            <a:r>
              <a:rPr lang="zh-CN" altLang="en-US" dirty="0"/>
              <a:t>所有点连接的最短距离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6EA339-71FB-B3E9-2732-54C549F96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803169"/>
              </p:ext>
            </p:extLst>
          </p:nvPr>
        </p:nvGraphicFramePr>
        <p:xfrm>
          <a:off x="130629" y="600913"/>
          <a:ext cx="7350825" cy="5886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3985047130"/>
                    </a:ext>
                  </a:extLst>
                </a:gridCol>
                <a:gridCol w="1484416">
                  <a:extLst>
                    <a:ext uri="{9D8B030D-6E8A-4147-A177-3AD203B41FA5}">
                      <a16:colId xmlns:a16="http://schemas.microsoft.com/office/drawing/2014/main" val="3855322214"/>
                    </a:ext>
                  </a:extLst>
                </a:gridCol>
                <a:gridCol w="4207401">
                  <a:extLst>
                    <a:ext uri="{9D8B030D-6E8A-4147-A177-3AD203B41FA5}">
                      <a16:colId xmlns:a16="http://schemas.microsoft.com/office/drawing/2014/main" val="2068392928"/>
                    </a:ext>
                  </a:extLst>
                </a:gridCol>
                <a:gridCol w="910863">
                  <a:extLst>
                    <a:ext uri="{9D8B030D-6E8A-4147-A177-3AD203B41FA5}">
                      <a16:colId xmlns:a16="http://schemas.microsoft.com/office/drawing/2014/main" val="2544530128"/>
                    </a:ext>
                  </a:extLst>
                </a:gridCol>
              </a:tblGrid>
              <a:tr h="5509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Code: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s-start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node;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edge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53187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提取每个边的权重</a:t>
                      </a:r>
                      <a:r>
                        <a:rPr lang="zh-CN" altLang="en-US" dirty="0"/>
                        <a:t>，然后增加到</a:t>
                      </a:r>
                      <a:r>
                        <a:rPr lang="en-US" altLang="zh-CN" dirty="0"/>
                        <a:t>PQ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400" dirty="0" err="1"/>
                        <a:t>第一部分时间复杂度最高为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ElogE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355824"/>
                  </a:ext>
                </a:extLst>
              </a:tr>
              <a:tr h="5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从最小权重开始</a:t>
                      </a:r>
                      <a:r>
                        <a:rPr lang="en-US" altLang="zh-CN" dirty="0" err="1"/>
                        <a:t>Loop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71917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Find</a:t>
                      </a:r>
                      <a:r>
                        <a:rPr lang="zh-CN" altLang="en-US" dirty="0"/>
                        <a:t>判断它们是否相同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58040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如果不相同将它们添加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err="1"/>
                        <a:t>第二部分就是边的比较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20887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64005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9EFC8EF8-3128-201B-1AC5-611AD8972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914" y="1283854"/>
            <a:ext cx="4068640" cy="185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06A9C43-2C81-3458-8B32-14AF698D7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156" y="600913"/>
            <a:ext cx="4568844" cy="262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51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C9BAA2-6DF9-1F22-AA51-07BDDBF75065}"/>
              </a:ext>
            </a:extLst>
          </p:cNvPr>
          <p:cNvSpPr txBox="1"/>
          <p:nvPr/>
        </p:nvSpPr>
        <p:spPr>
          <a:xfrm>
            <a:off x="130629" y="11221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Huffman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920E42-FF39-D068-D1C8-F67D46B4E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722958"/>
              </p:ext>
            </p:extLst>
          </p:nvPr>
        </p:nvGraphicFramePr>
        <p:xfrm>
          <a:off x="130629" y="600913"/>
          <a:ext cx="7350825" cy="444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807">
                  <a:extLst>
                    <a:ext uri="{9D8B030D-6E8A-4147-A177-3AD203B41FA5}">
                      <a16:colId xmlns:a16="http://schemas.microsoft.com/office/drawing/2014/main" val="3985047130"/>
                    </a:ext>
                  </a:extLst>
                </a:gridCol>
                <a:gridCol w="1603169">
                  <a:extLst>
                    <a:ext uri="{9D8B030D-6E8A-4147-A177-3AD203B41FA5}">
                      <a16:colId xmlns:a16="http://schemas.microsoft.com/office/drawing/2014/main" val="3855322214"/>
                    </a:ext>
                  </a:extLst>
                </a:gridCol>
                <a:gridCol w="2722986">
                  <a:extLst>
                    <a:ext uri="{9D8B030D-6E8A-4147-A177-3AD203B41FA5}">
                      <a16:colId xmlns:a16="http://schemas.microsoft.com/office/drawing/2014/main" val="2068392928"/>
                    </a:ext>
                  </a:extLst>
                </a:gridCol>
                <a:gridCol w="910863">
                  <a:extLst>
                    <a:ext uri="{9D8B030D-6E8A-4147-A177-3AD203B41FA5}">
                      <a16:colId xmlns:a16="http://schemas.microsoft.com/office/drawing/2014/main" val="2544530128"/>
                    </a:ext>
                  </a:extLst>
                </a:gridCol>
              </a:tblGrid>
              <a:tr h="5509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Code: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53187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r>
                        <a:rPr lang="en-US" altLang="zh-CN" dirty="0"/>
                        <a:t>Place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elements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into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PQ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altLang="zh-CN" dirty="0"/>
                        <a:t>1.Find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root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nodes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with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b="1" dirty="0"/>
                        <a:t>smallest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dirty="0"/>
                        <a:t>value</a:t>
                      </a:r>
                    </a:p>
                    <a:p>
                      <a:r>
                        <a:rPr lang="en-US" altLang="zh-CN" dirty="0"/>
                        <a:t>2.Create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new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root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node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with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two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small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nodes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children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altLang="zh-CN" dirty="0"/>
                        <a:t>Human(C,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prob)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C:</a:t>
                      </a:r>
                    </a:p>
                    <a:p>
                      <a:r>
                        <a:rPr lang="en-US" altLang="zh-CN" dirty="0" err="1"/>
                        <a:t>PQ.append</a:t>
                      </a:r>
                      <a:r>
                        <a:rPr lang="en-US" altLang="zh-CN" dirty="0"/>
                        <a:t>(x)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i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len</a:t>
                      </a:r>
                      <a:r>
                        <a:rPr lang="en-US" altLang="zh-CN" dirty="0"/>
                        <a:t>(C)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-1:</a:t>
                      </a:r>
                    </a:p>
                    <a:p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PQ.pop</a:t>
                      </a:r>
                      <a:r>
                        <a:rPr lang="en-US" altLang="zh-CN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PQ.pop</a:t>
                      </a:r>
                      <a:r>
                        <a:rPr lang="en-US" altLang="zh-CN" dirty="0"/>
                        <a:t>()</a:t>
                      </a:r>
                    </a:p>
                    <a:p>
                      <a:r>
                        <a:rPr lang="en-US" altLang="zh-CN" dirty="0"/>
                        <a:t>z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</a:t>
                      </a:r>
                    </a:p>
                    <a:p>
                      <a:r>
                        <a:rPr lang="en-US" altLang="zh-CN" dirty="0" err="1"/>
                        <a:t>PQ.append</a:t>
                      </a:r>
                      <a:r>
                        <a:rPr lang="en-US" altLang="zh-CN" dirty="0"/>
                        <a:t>(z)</a:t>
                      </a:r>
                    </a:p>
                    <a:p>
                      <a:endParaRPr lang="en-US" dirty="0"/>
                    </a:p>
                    <a:p>
                      <a:r>
                        <a:rPr lang="en-US" altLang="zh-CN" dirty="0"/>
                        <a:t>Return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PQ.pop</a:t>
                      </a:r>
                      <a:r>
                        <a:rPr lang="en-US" altLang="zh-CN" dirty="0"/>
                        <a:t>()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dirty="0" err="1"/>
                        <a:t>第一部分由于</a:t>
                      </a:r>
                      <a:r>
                        <a:rPr lang="en-US" altLang="zh-CN" sz="1200" dirty="0" err="1"/>
                        <a:t>x</a:t>
                      </a:r>
                      <a:r>
                        <a:rPr lang="zh-CN" altLang="en-US" sz="1200" dirty="0"/>
                        <a:t> 有</a:t>
                      </a:r>
                      <a:r>
                        <a:rPr lang="en-US" altLang="zh-CN" sz="1200" dirty="0"/>
                        <a:t>n</a:t>
                      </a:r>
                      <a:r>
                        <a:rPr lang="zh-CN" altLang="en-US" sz="1200" dirty="0"/>
                        <a:t>个，每次</a:t>
                      </a:r>
                      <a:r>
                        <a:rPr lang="en-US" altLang="zh-CN" sz="1200" dirty="0"/>
                        <a:t>PQ</a:t>
                      </a:r>
                      <a:r>
                        <a:rPr lang="zh-CN" altLang="en-US" sz="1200" dirty="0"/>
                        <a:t>为</a:t>
                      </a:r>
                      <a:r>
                        <a:rPr lang="en-US" altLang="zh-CN" sz="1200" dirty="0" err="1"/>
                        <a:t>logn</a:t>
                      </a:r>
                      <a:endParaRPr lang="en-US" altLang="zh-CN" sz="1200" dirty="0"/>
                    </a:p>
                    <a:p>
                      <a:endParaRPr lang="en-US" sz="1200" dirty="0"/>
                    </a:p>
                    <a:p>
                      <a:r>
                        <a:rPr lang="en-US" sz="1800" dirty="0" err="1"/>
                        <a:t>n</a:t>
                      </a:r>
                      <a:r>
                        <a:rPr lang="en-US" altLang="zh-CN" sz="1800" dirty="0" err="1"/>
                        <a:t>logn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355824"/>
                  </a:ext>
                </a:extLst>
              </a:tr>
              <a:tr h="369921">
                <a:tc rowSpan="2">
                  <a:txBody>
                    <a:bodyPr/>
                    <a:lstStyle/>
                    <a:p>
                      <a:r>
                        <a:rPr lang="en-US" altLang="zh-CN" dirty="0"/>
                        <a:t>Remove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first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two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elements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71917"/>
                  </a:ext>
                </a:extLst>
              </a:tr>
              <a:tr h="317648">
                <a:tc vMerge="1">
                  <a:txBody>
                    <a:bodyPr/>
                    <a:lstStyle/>
                    <a:p>
                      <a:r>
                        <a:rPr lang="en-US" altLang="zh-CN" dirty="0"/>
                        <a:t>Combine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elements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with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root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n</a:t>
                      </a:r>
                      <a:r>
                        <a:rPr lang="en-US" altLang="zh-CN" sz="1800" dirty="0" err="1"/>
                        <a:t>logn</a:t>
                      </a: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58040"/>
                  </a:ext>
                </a:extLst>
              </a:tr>
              <a:tr h="856223">
                <a:tc>
                  <a:txBody>
                    <a:bodyPr/>
                    <a:lstStyle/>
                    <a:p>
                      <a:r>
                        <a:rPr lang="en-US" altLang="zh-CN" dirty="0"/>
                        <a:t>Combine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elements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with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root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60715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r>
                        <a:rPr lang="en-US" altLang="zh-CN" dirty="0"/>
                        <a:t>Insert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new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element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into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PQ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988288"/>
                  </a:ext>
                </a:extLst>
              </a:tr>
            </a:tbl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70BAC4D6-0EAA-8598-5FC4-117F6CDD3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24" y="600913"/>
            <a:ext cx="4453247" cy="291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62B3B7-C7BD-21C4-7D4F-8122B26A38A9}"/>
              </a:ext>
            </a:extLst>
          </p:cNvPr>
          <p:cNvSpPr txBox="1"/>
          <p:nvPr/>
        </p:nvSpPr>
        <p:spPr>
          <a:xfrm>
            <a:off x="7608124" y="3794766"/>
            <a:ext cx="39228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考点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对应字母的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</a:p>
          <a:p>
            <a:r>
              <a:rPr lang="en-US" altLang="zh-CN" dirty="0"/>
              <a:t>2.Total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 画出这个图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1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69CA3-9854-6794-63F0-92306347C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814EC7-EB26-0090-472F-77B0391F2FEA}"/>
              </a:ext>
            </a:extLst>
          </p:cNvPr>
          <p:cNvSpPr txBox="1"/>
          <p:nvPr/>
        </p:nvSpPr>
        <p:spPr>
          <a:xfrm>
            <a:off x="130629" y="11221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Activity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241432-66FF-0E6D-B1EF-33D20D561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738" y="0"/>
            <a:ext cx="4442622" cy="38698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8B7C98-69FB-6B35-91AF-DD37F583DFFE}"/>
              </a:ext>
            </a:extLst>
          </p:cNvPr>
          <p:cNvSpPr txBox="1"/>
          <p:nvPr/>
        </p:nvSpPr>
        <p:spPr>
          <a:xfrm>
            <a:off x="4182566" y="96416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Maximizing Rental Income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F8348E-33D3-B966-3C49-3E1D010DE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55" y="-1"/>
            <a:ext cx="4958730" cy="4086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8AE67B-6E03-0451-54E2-E409901D1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69856"/>
            <a:ext cx="6219746" cy="31003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05CD4AC-A407-7462-3404-8A6CA4F68F14}"/>
              </a:ext>
            </a:extLst>
          </p:cNvPr>
          <p:cNvSpPr/>
          <p:nvPr/>
        </p:nvSpPr>
        <p:spPr>
          <a:xfrm>
            <a:off x="3098800" y="2865120"/>
            <a:ext cx="2997200" cy="73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0E6A42-5FDA-C402-8810-59EA8567442E}"/>
              </a:ext>
            </a:extLst>
          </p:cNvPr>
          <p:cNvSpPr/>
          <p:nvPr/>
        </p:nvSpPr>
        <p:spPr>
          <a:xfrm>
            <a:off x="7711440" y="3063240"/>
            <a:ext cx="2997200" cy="73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812BFA-762F-F629-9827-08A422E958A5}"/>
              </a:ext>
            </a:extLst>
          </p:cNvPr>
          <p:cNvSpPr txBox="1"/>
          <p:nvPr/>
        </p:nvSpPr>
        <p:spPr>
          <a:xfrm>
            <a:off x="9141296" y="96416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Maximizing lon</a:t>
            </a:r>
            <a:r>
              <a:rPr lang="en-US" altLang="zh-CN" b="1" dirty="0"/>
              <a:t>gest</a:t>
            </a:r>
            <a:r>
              <a:rPr lang="zh-CN" altLang="en-US" b="1" dirty="0"/>
              <a:t> </a:t>
            </a:r>
            <a:r>
              <a:rPr lang="en-US" altLang="zh-CN" b="1" dirty="0"/>
              <a:t>time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ADA7A6-2135-76AB-EDD1-4D89A508CB3E}"/>
              </a:ext>
            </a:extLst>
          </p:cNvPr>
          <p:cNvSpPr txBox="1"/>
          <p:nvPr/>
        </p:nvSpPr>
        <p:spPr>
          <a:xfrm>
            <a:off x="3366111" y="4952367"/>
            <a:ext cx="1880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最大的子序列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262C03-E60C-6846-1ABD-E0F7B90D9BFD}"/>
              </a:ext>
            </a:extLst>
          </p:cNvPr>
          <p:cNvSpPr txBox="1"/>
          <p:nvPr/>
        </p:nvSpPr>
        <p:spPr>
          <a:xfrm>
            <a:off x="6951099" y="4667272"/>
            <a:ext cx="4958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当前Code延伸可以实现最大收益以及最大时间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348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AF2EC-30FA-6576-4A11-75B489ECB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81F3FC-A371-6148-D6E0-978EBE6B4475}"/>
              </a:ext>
            </a:extLst>
          </p:cNvPr>
          <p:cNvSpPr txBox="1"/>
          <p:nvPr/>
        </p:nvSpPr>
        <p:spPr>
          <a:xfrm>
            <a:off x="130629" y="11221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Interval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E4442D-CA22-674A-CA62-269E84B4A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481550"/>
            <a:ext cx="7772400" cy="60600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04EF82-6981-A991-986D-4875EEF46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093" y="481550"/>
            <a:ext cx="6112832" cy="355118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D2F43EC-FD4E-A77B-0C92-BA9F71F78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206160"/>
              </p:ext>
            </p:extLst>
          </p:nvPr>
        </p:nvGraphicFramePr>
        <p:xfrm>
          <a:off x="8569566" y="4402070"/>
          <a:ext cx="23680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032">
                  <a:extLst>
                    <a:ext uri="{9D8B030D-6E8A-4147-A177-3AD203B41FA5}">
                      <a16:colId xmlns:a16="http://schemas.microsoft.com/office/drawing/2014/main" val="283109485"/>
                    </a:ext>
                  </a:extLst>
                </a:gridCol>
                <a:gridCol w="1184032">
                  <a:extLst>
                    <a:ext uri="{9D8B030D-6E8A-4147-A177-3AD203B41FA5}">
                      <a16:colId xmlns:a16="http://schemas.microsoft.com/office/drawing/2014/main" val="161635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教室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33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21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49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0119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EC3C25-E180-7B92-4CC6-A6E5B165EB35}"/>
              </a:ext>
            </a:extLst>
          </p:cNvPr>
          <p:cNvSpPr txBox="1"/>
          <p:nvPr/>
        </p:nvSpPr>
        <p:spPr>
          <a:xfrm>
            <a:off x="7114661" y="6191784"/>
            <a:ext cx="527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首先比较第一个教室的结束时间</a:t>
            </a:r>
            <a:r>
              <a:rPr lang="zh-CN" altLang="en-US" b="1" dirty="0">
                <a:solidFill>
                  <a:srgbClr val="0070C0"/>
                </a:solidFill>
              </a:rPr>
              <a:t>，逐渐递增比较</a:t>
            </a:r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85B008-5923-B6D1-389E-86E70DFCC963}"/>
              </a:ext>
            </a:extLst>
          </p:cNvPr>
          <p:cNvSpPr/>
          <p:nvPr/>
        </p:nvSpPr>
        <p:spPr>
          <a:xfrm>
            <a:off x="42706" y="3128589"/>
            <a:ext cx="4665785" cy="18082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A1B5DDD-93E5-8DA7-C089-5446393DFCC3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4708491" y="4032738"/>
            <a:ext cx="3861075" cy="111101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33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623</Words>
  <Application>Microsoft Macintosh PowerPoint</Application>
  <PresentationFormat>Widescreen</PresentationFormat>
  <Paragraphs>135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Xingguang Chen</dc:creator>
  <cp:lastModifiedBy>Xingguang Chen</cp:lastModifiedBy>
  <cp:revision>3</cp:revision>
  <dcterms:created xsi:type="dcterms:W3CDTF">2025-04-17T22:27:58Z</dcterms:created>
  <dcterms:modified xsi:type="dcterms:W3CDTF">2025-04-18T22:55:46Z</dcterms:modified>
</cp:coreProperties>
</file>