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17" d="100"/>
          <a:sy n="117" d="100"/>
        </p:scale>
        <p:origin x="36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523B-4412-4D27-3EF0-C465951F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F1E-5B03-21DC-4198-0DD84BCF4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CD91-344C-945A-3C4B-4EC4ED9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AE8F-C766-C8C8-0503-96BC2672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532E-2398-D62F-4FD3-EFB93B2B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17D8-69F8-8F72-ABC5-8905837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5ADBF-93AB-6E40-B53F-5E4671E1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0902-604F-0F37-69E9-66D41AC4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E366-8E80-D680-2C89-5CB2ACCE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555B-50A6-EBF9-D3D5-1DC873BD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7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6D880-AB8B-1492-3093-3A352230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6043-1971-92E4-684E-384A3E9AD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5092-232A-CCD6-8839-147391D9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539F-2C63-F1E9-133F-716AEE7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6AF5-EA92-539C-D028-685B76E6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3A0C-3196-5AD4-E33E-FBB25264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877-3C66-D4D7-B054-31ECE548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FB0-0AF9-4316-E601-1D04E981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AD3D-0363-F7A0-17EB-0330D25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07255-4E9E-4DDE-502E-B17FEE5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6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2C34-8F46-E28E-8EB8-0BCD6D10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0CE1-CB9C-FA56-62D6-1C530B7E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F302-76F7-554D-7A61-874EEE66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0F50-DC1B-98BF-A602-502157A8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CAD7-EA72-637B-C6E5-E0BC4C6F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AB0-0223-B7B2-99A9-B788522F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FB91-0DFF-658E-BB6E-F74359E0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90E6E-0E41-6933-CB8C-7EFEF6FE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79AE6-4B33-FE81-BCA6-427ED07E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AF95-A717-C623-C444-38FA890B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C3B8-79E7-8B5F-619C-8D4D03E4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3EFF-8D97-0763-E923-A41699C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54B6B-6AAE-B9D0-E4B8-46DDB5ED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CFD4B-4155-EEE5-36C5-87AC0D93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9E7A-0329-F99F-D2CC-368536228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A149-AC09-F434-4FF5-966CED735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2118C-B127-A49F-9798-8FD1F2B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3104A-9F9B-C75D-9E57-641F3946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3273-7FBF-510F-B09B-7D136371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751E-3354-0FCA-FE93-881BF3B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2ABA8-9DAA-A1F0-172D-5C9CB482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73A32-C6EA-6EC1-6A37-B53CC95D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E8FE5-12F2-6EBC-0224-38912EE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794DB-EF94-CF53-700F-1F2CD8A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55D74-6E13-A4AF-605C-08335BF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A236-BAB9-3224-02F1-CA79CA6E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A87E-8DDA-24CE-1A3D-690EE79D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040-642E-1361-5A9A-53C9F73C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9E30-9EE7-C9A7-5C35-CF2997134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21DCF-0449-11A9-1951-2E6D2362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FD8B-9054-7620-81C3-18712CF7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2A35-D550-7018-F913-6585D21A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0D3C-F363-4B85-0685-EE50BD5A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C83A0-A081-47E0-7F0A-2F63C81E4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6A3C2-365E-AEF4-FD8C-54270D29B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13A78-61DD-017E-EE74-114D90C8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7892-EE70-5581-C0AF-1EFF15BD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5A80-705B-D7DA-056F-2A3C2AE0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25469-B011-DBE2-A8C5-7F2BD01E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28FE-3D08-1360-610B-9F199002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C6959-6B69-4020-1467-26D641623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B053-99DC-9940-AC95-0DF55D86069D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E03E-E4DD-533A-B968-C2BADB3F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CEF0-A38D-BAF1-C37B-EEB68D61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5E5D1-651E-9040-BDA8-3BBA44FC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1C74484-2181-5B54-01FF-80E23CD97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70391"/>
              </p:ext>
            </p:extLst>
          </p:nvPr>
        </p:nvGraphicFramePr>
        <p:xfrm>
          <a:off x="56123" y="411202"/>
          <a:ext cx="8620322" cy="2941320"/>
        </p:xfrm>
        <a:graphic>
          <a:graphicData uri="http://schemas.openxmlformats.org/drawingml/2006/table">
            <a:tbl>
              <a:tblPr/>
              <a:tblGrid>
                <a:gridCol w="1400516">
                  <a:extLst>
                    <a:ext uri="{9D8B030D-6E8A-4147-A177-3AD203B41FA5}">
                      <a16:colId xmlns:a16="http://schemas.microsoft.com/office/drawing/2014/main" val="2224835562"/>
                    </a:ext>
                  </a:extLst>
                </a:gridCol>
                <a:gridCol w="1112559">
                  <a:extLst>
                    <a:ext uri="{9D8B030D-6E8A-4147-A177-3AD203B41FA5}">
                      <a16:colId xmlns:a16="http://schemas.microsoft.com/office/drawing/2014/main" val="1451484446"/>
                    </a:ext>
                  </a:extLst>
                </a:gridCol>
                <a:gridCol w="505805">
                  <a:extLst>
                    <a:ext uri="{9D8B030D-6E8A-4147-A177-3AD203B41FA5}">
                      <a16:colId xmlns:a16="http://schemas.microsoft.com/office/drawing/2014/main" val="4091405548"/>
                    </a:ext>
                  </a:extLst>
                </a:gridCol>
                <a:gridCol w="840809">
                  <a:extLst>
                    <a:ext uri="{9D8B030D-6E8A-4147-A177-3AD203B41FA5}">
                      <a16:colId xmlns:a16="http://schemas.microsoft.com/office/drawing/2014/main" val="209063649"/>
                    </a:ext>
                  </a:extLst>
                </a:gridCol>
                <a:gridCol w="4760633">
                  <a:extLst>
                    <a:ext uri="{9D8B030D-6E8A-4147-A177-3AD203B41FA5}">
                      <a16:colId xmlns:a16="http://schemas.microsoft.com/office/drawing/2014/main" val="2928891449"/>
                    </a:ext>
                  </a:extLst>
                </a:gridCol>
              </a:tblGrid>
              <a:tr h="231006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Item​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PQ​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Running time​</a:t>
                      </a:r>
                      <a:endParaRPr lang="en-US" sz="11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08128"/>
                  </a:ext>
                </a:extLst>
              </a:tr>
              <a:tr h="211756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Dijkstra 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求源点到所有点的最短距离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(V+E)·logV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calculate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shortest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path​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97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44570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Huffman</a:t>
                      </a:r>
                      <a:r>
                        <a:rPr lang="en-US" altLang="zh-CN" sz="1000" b="1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prefix</a:t>
                      </a:r>
                      <a:r>
                        <a:rPr lang="en-US" altLang="zh-CN" sz="1000" b="1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二进制编码字母频次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n·logn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by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frequency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increasing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order​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Full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left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right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again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because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new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node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added.​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Alphabet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has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characters(26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letters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space)​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5264"/>
                  </a:ext>
                </a:extLst>
              </a:tr>
              <a:tr h="519764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Mini</a:t>
                      </a:r>
                      <a:r>
                        <a:rPr lang="en-US" altLang="zh-CN" sz="10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Spanning</a:t>
                      </a:r>
                      <a:r>
                        <a:rPr lang="en-US" altLang="zh-CN" sz="10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Tree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求最小生成树​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Prim:​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V·logV + E·logE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按点选安全最小边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node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randomly​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Choose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shortest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every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time.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选完点再把边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sort​</a:t>
                      </a:r>
                      <a:endParaRPr 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17409"/>
                  </a:ext>
                </a:extLst>
              </a:tr>
              <a:tr h="366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Kruskal​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Union</a:t>
                      </a:r>
                      <a:r>
                        <a:rPr lang="en-US" altLang="zh-CN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Find​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Yes​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E·logE+E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最开始就需要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</a:t>
                      </a:r>
                      <a:r>
                        <a:rPr lang="zh-CN" altLang="en-US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所有边​</a:t>
                      </a:r>
                      <a:endParaRPr lang="zh-CN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shortest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edge</a:t>
                      </a:r>
                      <a:r>
                        <a:rPr lang="en-US" altLang="zh-CN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firstly</a:t>
                      </a:r>
                      <a:r>
                        <a:rPr lang="zh-CN" altLang="en-US" sz="1000" b="0" i="0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每次都选最小权重安全边</a:t>
                      </a:r>
                      <a:r>
                        <a:rPr lang="zh-CN" alt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zh-CN" altLang="en-US" sz="11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15848"/>
                  </a:ext>
                </a:extLst>
              </a:tr>
              <a:tr h="366963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Activity</a:t>
                      </a:r>
                      <a:r>
                        <a:rPr lang="en-US" altLang="zh-CN" sz="10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Selection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求最大子序列</a:t>
                      </a:r>
                      <a:r>
                        <a:rPr lang="en-US" altLang="ja-JP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/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最多活动​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n·logn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按照结束和开始时间都可以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ja-JP" altLang="en-US" sz="1000" b="0" i="0">
                          <a:solidFill>
                            <a:srgbClr val="0070C0"/>
                          </a:solidFill>
                          <a:effectLst/>
                          <a:ea typeface="Times New Roman" panose="02020603050405020304" pitchFamily="18" charset="0"/>
                        </a:rPr>
                        <a:t>重点识别最大的子序列</a:t>
                      </a:r>
                      <a:r>
                        <a:rPr lang="en-US" altLang="ja-JP" sz="1000" b="0" i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ja-JP" altLang="en-US" sz="1000" b="0" i="0">
                          <a:solidFill>
                            <a:srgbClr val="0070C0"/>
                          </a:solidFill>
                          <a:effectLst/>
                          <a:ea typeface="Times New Roman" panose="02020603050405020304" pitchFamily="18" charset="0"/>
                        </a:rPr>
                        <a:t>课程数量最多</a:t>
                      </a:r>
                      <a:r>
                        <a:rPr lang="en-US" altLang="ja-JP" sz="1000" b="0" i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ja-JP" altLang="en-US" sz="1000" b="0" i="0">
                          <a:solidFill>
                            <a:srgbClr val="0070C0"/>
                          </a:solidFill>
                          <a:effectLst/>
                          <a:ea typeface="Times New Roman" panose="02020603050405020304" pitchFamily="18" charset="0"/>
                        </a:rPr>
                        <a:t>，与收益价值无关。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642044"/>
                  </a:ext>
                </a:extLst>
              </a:tr>
              <a:tr h="397042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Interval</a:t>
                      </a:r>
                      <a:r>
                        <a:rPr lang="en-US" altLang="zh-CN" sz="1000" b="1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Scheduling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n·logn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Sort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ea typeface="Times New Roman" panose="02020603050405020304" pitchFamily="18" charset="0"/>
                        </a:rPr>
                        <a:t>按照结束和开始时间都可以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/>
                      <a:r>
                        <a:rPr lang="ja-JP" altLang="en-US" sz="1000" b="0" i="0">
                          <a:solidFill>
                            <a:srgbClr val="0070C0"/>
                          </a:solidFill>
                          <a:effectLst/>
                          <a:ea typeface="Times New Roman" panose="02020603050405020304" pitchFamily="18" charset="0"/>
                        </a:rPr>
                        <a:t>重点是最少的教室数量安排所有的课程</a:t>
                      </a:r>
                      <a:r>
                        <a:rPr lang="ja-JP" alt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​</a:t>
                      </a:r>
                      <a:endParaRPr lang="ja-JP" altLang="en-US" sz="11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752" marR="57752" marT="28876" marB="28876">
                    <a:lnL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6132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304CB4-A836-9EEF-DF21-9192F9079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9"/>
          <a:stretch/>
        </p:blipFill>
        <p:spPr bwMode="auto">
          <a:xfrm>
            <a:off x="109706" y="3400196"/>
            <a:ext cx="2526664" cy="24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84792-7F66-E986-6D24-66EAC662D137}"/>
              </a:ext>
            </a:extLst>
          </p:cNvPr>
          <p:cNvSpPr txBox="1"/>
          <p:nvPr/>
        </p:nvSpPr>
        <p:spPr>
          <a:xfrm>
            <a:off x="0" y="0"/>
            <a:ext cx="7662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Gree</a:t>
            </a:r>
            <a:r>
              <a:rPr lang="en-US" altLang="zh-CN" b="1" dirty="0">
                <a:solidFill>
                  <a:srgbClr val="C00000"/>
                </a:solidFill>
              </a:rPr>
              <a:t>dy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Algorithm: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MTI10"/>
              </a:rPr>
              <a:t>Sort we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MTI10"/>
              </a:rPr>
              <a:t>ight/prob</a:t>
            </a:r>
            <a:r>
              <a:rPr lang="en-US" sz="1800" dirty="0">
                <a:solidFill>
                  <a:srgbClr val="0000FF"/>
                </a:solidFill>
                <a:effectLst/>
                <a:latin typeface="CMTI10"/>
              </a:rPr>
              <a:t> by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MTI10"/>
              </a:rPr>
              <a:t>xx</a:t>
            </a:r>
            <a:r>
              <a:rPr lang="zh-CN" altLang="en-US" sz="1800" dirty="0">
                <a:solidFill>
                  <a:srgbClr val="0000FF"/>
                </a:solidFill>
                <a:effectLst/>
                <a:latin typeface="CMTI1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MTI10"/>
              </a:rPr>
              <a:t>in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CMTI10"/>
              </a:rPr>
              <a:t>in</a:t>
            </a:r>
            <a:r>
              <a:rPr lang="en-US" sz="1800" dirty="0">
                <a:solidFill>
                  <a:srgbClr val="0000FF"/>
                </a:solidFill>
                <a:effectLst/>
                <a:latin typeface="CMTI10"/>
              </a:rPr>
              <a:t>creasing order </a:t>
            </a:r>
            <a:endParaRPr lang="en-US" dirty="0">
              <a:effectLst/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91886E-1448-447F-1849-B44ADE4F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703" y="0"/>
            <a:ext cx="4023297" cy="292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5D79DC-75BF-ABAE-DC1D-EB536BAC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90" y="2986616"/>
            <a:ext cx="4099910" cy="226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AA28E51-2300-CF5B-A107-253D8626D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560" y="3415323"/>
            <a:ext cx="4167068" cy="272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7FF7C-414D-BB48-08E1-C763E1495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23"/>
          <a:stretch/>
        </p:blipFill>
        <p:spPr bwMode="auto">
          <a:xfrm>
            <a:off x="2690765" y="3429000"/>
            <a:ext cx="1245854" cy="301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F43810-596C-E724-73FB-EE4C9A45369F}"/>
              </a:ext>
            </a:extLst>
          </p:cNvPr>
          <p:cNvSpPr/>
          <p:nvPr/>
        </p:nvSpPr>
        <p:spPr>
          <a:xfrm>
            <a:off x="56123" y="730274"/>
            <a:ext cx="2665306" cy="325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261C167-452C-124F-6312-D229FEA7E00B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>
            <a:off x="2721429" y="892956"/>
            <a:ext cx="5447274" cy="570062"/>
          </a:xfrm>
          <a:prstGeom prst="curved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B66F796-A936-009F-7B74-979657F01F6A}"/>
              </a:ext>
            </a:extLst>
          </p:cNvPr>
          <p:cNvSpPr/>
          <p:nvPr/>
        </p:nvSpPr>
        <p:spPr>
          <a:xfrm>
            <a:off x="-117862" y="1063390"/>
            <a:ext cx="1990846" cy="5590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2AFA16D-100D-75FF-F884-48562AA7282C}"/>
              </a:ext>
            </a:extLst>
          </p:cNvPr>
          <p:cNvCxnSpPr>
            <a:cxnSpLocks/>
            <a:stCxn id="12" idx="6"/>
            <a:endCxn id="7" idx="0"/>
          </p:cNvCxnSpPr>
          <p:nvPr/>
        </p:nvCxnSpPr>
        <p:spPr>
          <a:xfrm>
            <a:off x="1872984" y="1342918"/>
            <a:ext cx="4086110" cy="2072405"/>
          </a:xfrm>
          <a:prstGeom prst="curvedConnector2">
            <a:avLst/>
          </a:prstGeom>
          <a:ln w="63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333164-E643-BF39-82C8-3B73E6D5AA0D}"/>
              </a:ext>
            </a:extLst>
          </p:cNvPr>
          <p:cNvSpPr/>
          <p:nvPr/>
        </p:nvSpPr>
        <p:spPr>
          <a:xfrm>
            <a:off x="1153516" y="1641147"/>
            <a:ext cx="1990846" cy="39250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ECA1CBE-C141-BFD7-D0A2-64294B31EFB4}"/>
              </a:ext>
            </a:extLst>
          </p:cNvPr>
          <p:cNvCxnSpPr>
            <a:cxnSpLocks/>
            <a:stCxn id="15" idx="6"/>
            <a:endCxn id="3" idx="0"/>
          </p:cNvCxnSpPr>
          <p:nvPr/>
        </p:nvCxnSpPr>
        <p:spPr>
          <a:xfrm>
            <a:off x="3144362" y="1837398"/>
            <a:ext cx="6997683" cy="1149218"/>
          </a:xfrm>
          <a:prstGeom prst="curvedConnector2">
            <a:avLst/>
          </a:prstGeom>
          <a:ln w="63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8F25EF7-3BD4-43BE-F4FA-4CE60CE6B982}"/>
              </a:ext>
            </a:extLst>
          </p:cNvPr>
          <p:cNvSpPr/>
          <p:nvPr/>
        </p:nvSpPr>
        <p:spPr>
          <a:xfrm>
            <a:off x="1060988" y="2081322"/>
            <a:ext cx="1990846" cy="55905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047CE53-86DC-4B94-A4FD-271E766AFDF4}"/>
              </a:ext>
            </a:extLst>
          </p:cNvPr>
          <p:cNvCxnSpPr>
            <a:cxnSpLocks/>
            <a:stCxn id="19" idx="4"/>
            <a:endCxn id="5" idx="0"/>
          </p:cNvCxnSpPr>
          <p:nvPr/>
        </p:nvCxnSpPr>
        <p:spPr>
          <a:xfrm rot="5400000">
            <a:off x="1334816" y="2678601"/>
            <a:ext cx="759818" cy="68337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1">
            <a:extLst>
              <a:ext uri="{FF2B5EF4-FFF2-40B4-BE49-F238E27FC236}">
                <a16:creationId xmlns:a16="http://schemas.microsoft.com/office/drawing/2014/main" id="{C6CEDF3A-2C5B-3036-76C8-9053AEB3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6" y="474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66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291993-0428-B03F-EC8D-625663E1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8"/>
            <a:ext cx="3260589" cy="2126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94271-2E2F-3BBD-5D9D-F87BA226B848}"/>
              </a:ext>
            </a:extLst>
          </p:cNvPr>
          <p:cNvSpPr txBox="1"/>
          <p:nvPr/>
        </p:nvSpPr>
        <p:spPr>
          <a:xfrm>
            <a:off x="187511" y="1799273"/>
            <a:ext cx="250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</a:rPr>
              <a:t>Total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time</a:t>
            </a:r>
            <a:r>
              <a:rPr lang="en-US" altLang="zh-CN" sz="1800" b="1" dirty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zh-CN" altLang="en-US" sz="1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</a:rPr>
              <a:t>V+E)</a:t>
            </a:r>
            <a:r>
              <a:rPr lang="en-US" altLang="zh-CN" sz="1800" b="1" dirty="0" err="1">
                <a:solidFill>
                  <a:srgbClr val="FF0000"/>
                </a:solidFill>
              </a:rPr>
              <a:t>logV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A2E7D-5733-EC4E-0963-4D8E9E005930}"/>
              </a:ext>
            </a:extLst>
          </p:cNvPr>
          <p:cNvSpPr txBox="1"/>
          <p:nvPr/>
        </p:nvSpPr>
        <p:spPr>
          <a:xfrm>
            <a:off x="1" y="2149219"/>
            <a:ext cx="3429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The algorithm begins by initializing distances of all nodes in the graph to </a:t>
            </a:r>
            <a:r>
              <a:rPr lang="en-US" sz="1100" dirty="0">
                <a:solidFill>
                  <a:srgbClr val="0000FF"/>
                </a:solidFill>
                <a:effectLst/>
                <a:latin typeface="CMR10"/>
              </a:rPr>
              <a:t>+</a:t>
            </a:r>
            <a:r>
              <a:rPr lang="en-US" sz="1100" dirty="0">
                <a:solidFill>
                  <a:srgbClr val="0000FF"/>
                </a:solidFill>
                <a:effectLst/>
                <a:latin typeface="CMSY10"/>
              </a:rPr>
              <a:t>∞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, and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MMI10"/>
              </a:rPr>
              <a:t>dist</a:t>
            </a:r>
            <a:r>
              <a:rPr lang="en-US" sz="1100" dirty="0">
                <a:solidFill>
                  <a:srgbClr val="0000FF"/>
                </a:solidFill>
                <a:effectLst/>
                <a:latin typeface="CMR10"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  <a:latin typeface="CMMI10"/>
              </a:rPr>
              <a:t>s</a:t>
            </a:r>
            <a:r>
              <a:rPr lang="en-US" sz="1100" dirty="0">
                <a:solidFill>
                  <a:srgbClr val="0000FF"/>
                </a:solidFill>
                <a:effectLst/>
                <a:latin typeface="CMR10"/>
              </a:rPr>
              <a:t>) = 0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. where </a:t>
            </a:r>
            <a:r>
              <a:rPr lang="en-US" sz="1100" dirty="0">
                <a:solidFill>
                  <a:srgbClr val="0000FF"/>
                </a:solidFill>
                <a:effectLst/>
                <a:latin typeface="CMMI10"/>
              </a:rPr>
              <a:t>s 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in the source. When </a:t>
            </a:r>
            <a:r>
              <a:rPr lang="en-US" sz="1100" dirty="0">
                <a:solidFill>
                  <a:srgbClr val="0000FF"/>
                </a:solidFill>
                <a:effectLst/>
                <a:latin typeface="CMMI10"/>
              </a:rPr>
              <a:t>s 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has been removed from the PQ, distances to all adjacent nodes to </a:t>
            </a:r>
            <a:r>
              <a:rPr lang="en-US" sz="1100" dirty="0">
                <a:solidFill>
                  <a:srgbClr val="0000FF"/>
                </a:solidFill>
                <a:effectLst/>
                <a:latin typeface="CMMI10"/>
              </a:rPr>
              <a:t>s 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are still </a:t>
            </a:r>
            <a:r>
              <a:rPr lang="en-US" sz="1100" dirty="0">
                <a:solidFill>
                  <a:srgbClr val="0000FF"/>
                </a:solidFill>
                <a:effectLst/>
                <a:latin typeface="CMR10"/>
              </a:rPr>
              <a:t>+</a:t>
            </a:r>
            <a:r>
              <a:rPr lang="en-US" sz="1100" dirty="0">
                <a:solidFill>
                  <a:srgbClr val="0000FF"/>
                </a:solidFill>
                <a:effectLst/>
                <a:latin typeface="CMSY10"/>
              </a:rPr>
              <a:t>∞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. comparison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MTI10"/>
              </a:rPr>
              <a:t>dist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(u) &gt; </a:t>
            </a:r>
            <a:r>
              <a:rPr lang="en-US" sz="1100" dirty="0" err="1">
                <a:solidFill>
                  <a:srgbClr val="0000FF"/>
                </a:solidFill>
                <a:effectLst/>
                <a:latin typeface="CMTI10"/>
              </a:rPr>
              <a:t>dist</a:t>
            </a:r>
            <a:r>
              <a:rPr lang="en-US" sz="1100" dirty="0">
                <a:solidFill>
                  <a:srgbClr val="0000FF"/>
                </a:solidFill>
                <a:effectLst/>
                <a:latin typeface="CMTI10"/>
              </a:rPr>
              <a:t>(s) + l(s, u)</a:t>
            </a:r>
            <a:r>
              <a:rPr lang="en-US" altLang="zh-CN" sz="1100" dirty="0">
                <a:solidFill>
                  <a:srgbClr val="0000FF"/>
                </a:solidFill>
                <a:effectLst/>
                <a:latin typeface="CMTI10"/>
              </a:rPr>
              <a:t>. so the comparison is true and </a:t>
            </a:r>
            <a:r>
              <a:rPr lang="en-US" altLang="zh-CN" sz="1100" dirty="0" err="1">
                <a:solidFill>
                  <a:srgbClr val="0000FF"/>
                </a:solidFill>
                <a:effectLst/>
                <a:latin typeface="CMTI10"/>
              </a:rPr>
              <a:t>dist</a:t>
            </a:r>
            <a:r>
              <a:rPr lang="en-US" altLang="zh-CN" sz="1100" dirty="0">
                <a:solidFill>
                  <a:srgbClr val="0000FF"/>
                </a:solidFill>
                <a:effectLst/>
                <a:latin typeface="CMTI10"/>
              </a:rPr>
              <a:t>(u) will be updated to </a:t>
            </a:r>
            <a:r>
              <a:rPr lang="en-US" altLang="zh-CN" sz="1100" dirty="0" err="1">
                <a:solidFill>
                  <a:srgbClr val="0000FF"/>
                </a:solidFill>
                <a:effectLst/>
                <a:latin typeface="CMTI10"/>
              </a:rPr>
              <a:t>dist</a:t>
            </a:r>
            <a:r>
              <a:rPr lang="en-US" altLang="zh-CN" sz="1100" dirty="0">
                <a:solidFill>
                  <a:srgbClr val="0000FF"/>
                </a:solidFill>
                <a:effectLst/>
                <a:latin typeface="CMTI10"/>
              </a:rPr>
              <a:t>(s) + l(s, u).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54FD7-89E0-21B2-FC81-FB6A85B0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590" y="3445232"/>
            <a:ext cx="4391244" cy="2341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53B6DE-3046-ECD2-E900-7A5CA5DB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718" y="54896"/>
            <a:ext cx="3625939" cy="22444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B3E56-03EA-E418-4E74-CD845F0F2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106" y="2289501"/>
            <a:ext cx="3815894" cy="2341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A5C4C7-8144-8CAE-5B2C-035E2F2DA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47" y="22747"/>
            <a:ext cx="4286671" cy="3236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A72E75-419A-4318-078C-A97246D7F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1048" y="3255062"/>
            <a:ext cx="5060551" cy="3508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E386DB-FA19-D8B7-A56B-EC980FFBB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249" y="4521613"/>
            <a:ext cx="4331517" cy="234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145464-2174-CD18-C238-7DCA23F15732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Dijkstra—</a:t>
            </a:r>
            <a:r>
              <a:rPr lang="zh-CN" altLang="en-US" b="1" dirty="0"/>
              <a:t>一个点到所有点最短距离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60899-C392-F2AF-A837-A3E0C8CE7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81571"/>
              </p:ext>
            </p:extLst>
          </p:nvPr>
        </p:nvGraphicFramePr>
        <p:xfrm>
          <a:off x="130629" y="600913"/>
          <a:ext cx="7350825" cy="492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Dij</a:t>
                      </a:r>
                      <a:r>
                        <a:rPr lang="en-US" altLang="zh-CN" dirty="0"/>
                        <a:t>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l):</a:t>
                      </a:r>
                    </a:p>
                    <a:p>
                      <a:r>
                        <a:rPr lang="en-US" altLang="zh-CN" dirty="0"/>
                        <a:t>Initialize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Define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 err="1"/>
                        <a:t>Q.insert</a:t>
                      </a:r>
                      <a:r>
                        <a:rPr lang="en-US" altLang="zh-CN" dirty="0"/>
                        <a:t>(v)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(s)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shortest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empty:</a:t>
                      </a:r>
                    </a:p>
                    <a:p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(v,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G:</a:t>
                      </a:r>
                    </a:p>
                    <a:p>
                      <a:r>
                        <a:rPr lang="en-US" altLang="zh-CN" dirty="0"/>
                        <a:t>If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&lt;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(w):</a:t>
                      </a:r>
                    </a:p>
                    <a:p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(w)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dist</a:t>
                      </a:r>
                      <a:r>
                        <a:rPr lang="en-US" altLang="zh-CN" dirty="0"/>
                        <a:t>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l(</a:t>
                      </a:r>
                      <a:r>
                        <a:rPr lang="en-US" altLang="zh-CN" dirty="0" err="1"/>
                        <a:t>v,w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r>
                        <a:rPr lang="en-US" altLang="zh-CN" dirty="0" err="1"/>
                        <a:t>Q.append</a:t>
                      </a:r>
                      <a:r>
                        <a:rPr lang="en-US" altLang="zh-CN" dirty="0"/>
                        <a:t>(w)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ym typeface="Wingdings" pitchFamily="2" charset="2"/>
                        </a:rPr>
                        <a:t>(</a:t>
                      </a:r>
                      <a:r>
                        <a:rPr lang="en-US" altLang="zh-CN" b="1" dirty="0"/>
                        <a:t>V+E)</a:t>
                      </a:r>
                      <a:r>
                        <a:rPr lang="en-US" altLang="zh-CN" b="1" dirty="0" err="1"/>
                        <a:t>logV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FEA76CF-CD56-55E4-AD61-817B997C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581" y="921546"/>
            <a:ext cx="4405746" cy="320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15CEC-E239-5A4B-2BD5-8DD622B62927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Prim—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644028-F237-CCEC-37DD-20122044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379795"/>
              </p:ext>
            </p:extLst>
          </p:nvPr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816925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3874892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初始化将所有点为无穷大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Prim(G,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w):</a:t>
                      </a:r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V:</a:t>
                      </a:r>
                    </a:p>
                    <a:p>
                      <a:r>
                        <a:rPr lang="en-US" altLang="zh-CN" dirty="0"/>
                        <a:t>cost(v)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infinite</a:t>
                      </a:r>
                    </a:p>
                    <a:p>
                      <a:r>
                        <a:rPr lang="en-US" altLang="zh-CN" dirty="0"/>
                        <a:t>Prev(v)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nil</a:t>
                      </a:r>
                    </a:p>
                    <a:p>
                      <a:r>
                        <a:rPr lang="en-US" altLang="zh-CN" dirty="0"/>
                        <a:t>pick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initial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</a:t>
                      </a:r>
                    </a:p>
                    <a:p>
                      <a:r>
                        <a:rPr lang="en-US" altLang="zh-CN" dirty="0"/>
                        <a:t>cost(u)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(u)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While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PQ:</a:t>
                      </a:r>
                    </a:p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v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CN" dirty="0" err="1">
                          <a:solidFill>
                            <a:srgbClr val="C00000"/>
                          </a:solidFill>
                        </a:rPr>
                        <a:t>PQ.pop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()</a:t>
                      </a:r>
                    </a:p>
                    <a:p>
                      <a:endParaRPr lang="en-US" altLang="zh-CN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For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each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{u,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z}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G[v]: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If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&gt;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cost[z]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w(</a:t>
                      </a:r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u,z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Prev(z)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u</a:t>
                      </a:r>
                    </a:p>
                    <a:p>
                      <a:r>
                        <a:rPr lang="en-US" altLang="zh-CN" dirty="0" err="1">
                          <a:solidFill>
                            <a:srgbClr val="0070C0"/>
                          </a:solidFill>
                        </a:rPr>
                        <a:t>PQ.append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红色字体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VlogV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任意选择一个点作为起点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运用PQ逻辑每次对相邻最小的进行弹出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将新发现的最小边的点加到PQ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蓝色字体</a:t>
                      </a:r>
                      <a:r>
                        <a:rPr lang="zh-CN" altLang="en-US" sz="1400" dirty="0"/>
                        <a:t>：</a:t>
                      </a:r>
                      <a:endParaRPr lang="en-US" altLang="zh-CN" sz="1400" dirty="0"/>
                    </a:p>
                    <a:p>
                      <a:r>
                        <a:rPr lang="en-US" altLang="zh-CN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3291B119-9351-2969-536D-B95F4F5D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62" y="600913"/>
            <a:ext cx="4439109" cy="24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9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D3B9-5222-EF4D-1F6E-E7F937F71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92535-8F34-694F-8C91-05F59396D04E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Kruskal—</a:t>
            </a:r>
            <a:r>
              <a:rPr lang="zh-CN" altLang="en-US" dirty="0"/>
              <a:t>所有点连接的最短距离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6EA339-71FB-B3E9-2732-54C549F96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03169"/>
              </p:ext>
            </p:extLst>
          </p:nvPr>
        </p:nvGraphicFramePr>
        <p:xfrm>
          <a:off x="130629" y="600913"/>
          <a:ext cx="7350825" cy="588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4207401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s-start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node;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edge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提取每个边的权重</a:t>
                      </a:r>
                      <a:r>
                        <a:rPr lang="zh-CN" altLang="en-US" dirty="0"/>
                        <a:t>，然后增加到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400" dirty="0" err="1"/>
                        <a:t>第一部分时间复杂度最高为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ElogE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5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从最小权重开始</a:t>
                      </a:r>
                      <a:r>
                        <a:rPr lang="en-US" altLang="zh-CN" dirty="0" err="1"/>
                        <a:t>Loop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Find</a:t>
                      </a:r>
                      <a:r>
                        <a:rPr lang="zh-CN" altLang="en-US" dirty="0"/>
                        <a:t>判断它们是否相同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如果不相同将它们添加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/>
                        <a:t>第二部分就是边的比较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9208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64005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9EFC8EF8-3128-201B-1AC5-611AD897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4" y="1283854"/>
            <a:ext cx="4068640" cy="18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06A9C43-2C81-3458-8B32-14AF698D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56" y="600913"/>
            <a:ext cx="4568844" cy="262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1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9BAA2-6DF9-1F22-AA51-07BDDBF75065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Huffman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920E42-FF39-D068-D1C8-F67D46B4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22958"/>
              </p:ext>
            </p:extLst>
          </p:nvPr>
        </p:nvGraphicFramePr>
        <p:xfrm>
          <a:off x="130629" y="600913"/>
          <a:ext cx="7350825" cy="444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807">
                  <a:extLst>
                    <a:ext uri="{9D8B030D-6E8A-4147-A177-3AD203B41FA5}">
                      <a16:colId xmlns:a16="http://schemas.microsoft.com/office/drawing/2014/main" val="3985047130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3855322214"/>
                    </a:ext>
                  </a:extLst>
                </a:gridCol>
                <a:gridCol w="2722986">
                  <a:extLst>
                    <a:ext uri="{9D8B030D-6E8A-4147-A177-3AD203B41FA5}">
                      <a16:colId xmlns:a16="http://schemas.microsoft.com/office/drawing/2014/main" val="2068392928"/>
                    </a:ext>
                  </a:extLst>
                </a:gridCol>
                <a:gridCol w="910863">
                  <a:extLst>
                    <a:ext uri="{9D8B030D-6E8A-4147-A177-3AD203B41FA5}">
                      <a16:colId xmlns:a16="http://schemas.microsoft.com/office/drawing/2014/main" val="2544530128"/>
                    </a:ext>
                  </a:extLst>
                </a:gridCol>
              </a:tblGrid>
              <a:tr h="5509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53187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1.Find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1" dirty="0"/>
                        <a:t>smallest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dirty="0"/>
                        <a:t>value</a:t>
                      </a:r>
                    </a:p>
                    <a:p>
                      <a:r>
                        <a:rPr lang="en-US" altLang="zh-CN" dirty="0"/>
                        <a:t>2.Create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small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nodes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children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altLang="zh-CN" dirty="0"/>
                        <a:t>Human(C,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C: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(x)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(C)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-1:</a:t>
                      </a:r>
                    </a:p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</a:p>
                    <a:p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y</a:t>
                      </a:r>
                    </a:p>
                    <a:p>
                      <a:r>
                        <a:rPr lang="en-US" altLang="zh-CN" dirty="0" err="1"/>
                        <a:t>PQ.append</a:t>
                      </a:r>
                      <a:r>
                        <a:rPr lang="en-US" altLang="zh-CN" dirty="0"/>
                        <a:t>(z)</a:t>
                      </a:r>
                    </a:p>
                    <a:p>
                      <a:endParaRPr lang="en-US" dirty="0"/>
                    </a:p>
                    <a:p>
                      <a:r>
                        <a:rPr lang="en-US" altLang="zh-CN" dirty="0"/>
                        <a:t>Return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PQ.pop</a:t>
                      </a:r>
                      <a:r>
                        <a:rPr lang="en-US" altLang="zh-CN" dirty="0"/>
                        <a:t>()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 err="1"/>
                        <a:t>第一部分由于</a:t>
                      </a:r>
                      <a:r>
                        <a:rPr lang="en-US" altLang="zh-CN" sz="1200" dirty="0" err="1"/>
                        <a:t>x</a:t>
                      </a:r>
                      <a:r>
                        <a:rPr lang="zh-CN" altLang="en-US" sz="1200" dirty="0"/>
                        <a:t> 有</a:t>
                      </a:r>
                      <a:r>
                        <a:rPr lang="en-US" altLang="zh-CN" sz="1200" dirty="0"/>
                        <a:t>n</a:t>
                      </a:r>
                      <a:r>
                        <a:rPr lang="zh-CN" altLang="en-US" sz="1200" dirty="0"/>
                        <a:t>个，每次</a:t>
                      </a:r>
                      <a:r>
                        <a:rPr lang="en-US" altLang="zh-CN" sz="1200" dirty="0"/>
                        <a:t>PQ</a:t>
                      </a:r>
                      <a:r>
                        <a:rPr lang="zh-CN" altLang="en-US" sz="1200" dirty="0"/>
                        <a:t>为</a:t>
                      </a:r>
                      <a:r>
                        <a:rPr lang="en-US" altLang="zh-CN" sz="1200" dirty="0" err="1"/>
                        <a:t>logn</a:t>
                      </a:r>
                      <a:endParaRPr lang="en-US" altLang="zh-CN" sz="1200" dirty="0"/>
                    </a:p>
                    <a:p>
                      <a:endParaRPr lang="en-US" sz="1200" dirty="0"/>
                    </a:p>
                    <a:p>
                      <a:r>
                        <a:rPr lang="en-US" sz="1800" dirty="0" err="1"/>
                        <a:t>n</a:t>
                      </a:r>
                      <a:r>
                        <a:rPr lang="en-US" altLang="zh-CN" sz="1800" dirty="0" err="1"/>
                        <a:t>logn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55824"/>
                  </a:ext>
                </a:extLst>
              </a:tr>
              <a:tr h="369921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Remove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two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71917"/>
                  </a:ext>
                </a:extLst>
              </a:tr>
              <a:tr h="317648">
                <a:tc vMerge="1"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n</a:t>
                      </a:r>
                      <a:r>
                        <a:rPr lang="en-US" altLang="zh-CN" sz="1800" dirty="0" err="1"/>
                        <a:t>logn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58040"/>
                  </a:ext>
                </a:extLst>
              </a:tr>
              <a:tr h="856223"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root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60715"/>
                  </a:ext>
                </a:extLst>
              </a:tr>
              <a:tr h="1173871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element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PQ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988288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70BAC4D6-0EAA-8598-5FC4-117F6CDD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24" y="600913"/>
            <a:ext cx="4453247" cy="29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2B3B7-C7BD-21C4-7D4F-8122B26A38A9}"/>
              </a:ext>
            </a:extLst>
          </p:cNvPr>
          <p:cNvSpPr txBox="1"/>
          <p:nvPr/>
        </p:nvSpPr>
        <p:spPr>
          <a:xfrm>
            <a:off x="7608124" y="3794766"/>
            <a:ext cx="3922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考点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对应字母的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</a:p>
          <a:p>
            <a:r>
              <a:rPr lang="en-US" altLang="zh-CN" dirty="0"/>
              <a:t>2.Total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画出这个图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69CA3-9854-6794-63F0-92306347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14EC7-EB26-0090-472F-77B0391F2FEA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41432-66FF-0E6D-B1EF-33D20D56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95" y="6774"/>
            <a:ext cx="4442622" cy="3869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B7C98-69FB-6B35-91AF-DD37F583DFFE}"/>
              </a:ext>
            </a:extLst>
          </p:cNvPr>
          <p:cNvSpPr txBox="1"/>
          <p:nvPr/>
        </p:nvSpPr>
        <p:spPr>
          <a:xfrm>
            <a:off x="4182566" y="9641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Maximizing Rental Income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8348E-33D3-B966-3C49-3E1D010D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55" y="-1"/>
            <a:ext cx="4958730" cy="4086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8AE67B-6E03-0451-54E2-E409901D1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9856"/>
            <a:ext cx="6219746" cy="31003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5CD4AC-A407-7462-3404-8A6CA4F68F14}"/>
              </a:ext>
            </a:extLst>
          </p:cNvPr>
          <p:cNvSpPr/>
          <p:nvPr/>
        </p:nvSpPr>
        <p:spPr>
          <a:xfrm>
            <a:off x="3098800" y="2865120"/>
            <a:ext cx="2997200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E6A42-5FDA-C402-8810-59EA8567442E}"/>
              </a:ext>
            </a:extLst>
          </p:cNvPr>
          <p:cNvSpPr/>
          <p:nvPr/>
        </p:nvSpPr>
        <p:spPr>
          <a:xfrm>
            <a:off x="7711440" y="3063240"/>
            <a:ext cx="2997200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12BFA-762F-F629-9827-08A422E958A5}"/>
              </a:ext>
            </a:extLst>
          </p:cNvPr>
          <p:cNvSpPr txBox="1"/>
          <p:nvPr/>
        </p:nvSpPr>
        <p:spPr>
          <a:xfrm>
            <a:off x="9141296" y="96416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Maximizing lon</a:t>
            </a:r>
            <a:r>
              <a:rPr lang="en-US" altLang="zh-CN" b="1" dirty="0"/>
              <a:t>gest</a:t>
            </a:r>
            <a:r>
              <a:rPr lang="zh-CN" altLang="en-US" b="1" dirty="0"/>
              <a:t> </a:t>
            </a:r>
            <a:r>
              <a:rPr lang="en-US" altLang="zh-CN" b="1" dirty="0"/>
              <a:t>time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DA7A6-2135-76AB-EDD1-4D89A508CB3E}"/>
              </a:ext>
            </a:extLst>
          </p:cNvPr>
          <p:cNvSpPr txBox="1"/>
          <p:nvPr/>
        </p:nvSpPr>
        <p:spPr>
          <a:xfrm>
            <a:off x="3366111" y="4952367"/>
            <a:ext cx="1880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最大的子序列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262C03-E60C-6846-1ABD-E0F7B90D9BFD}"/>
              </a:ext>
            </a:extLst>
          </p:cNvPr>
          <p:cNvSpPr txBox="1"/>
          <p:nvPr/>
        </p:nvSpPr>
        <p:spPr>
          <a:xfrm>
            <a:off x="6951099" y="4583035"/>
            <a:ext cx="4958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当前Code延伸可以实现最大收益以及最大时间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348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AF2EC-30FA-6576-4A11-75B489EC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1F3FC-A371-6148-D6E0-978EBE6B4475}"/>
              </a:ext>
            </a:extLst>
          </p:cNvPr>
          <p:cNvSpPr txBox="1"/>
          <p:nvPr/>
        </p:nvSpPr>
        <p:spPr>
          <a:xfrm>
            <a:off x="130629" y="11221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Interval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4442D-CA22-674A-CA62-269E84B4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481550"/>
            <a:ext cx="7772400" cy="60600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04EF82-6981-A991-986D-4875EEF4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93" y="481550"/>
            <a:ext cx="6112832" cy="355118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2F43EC-FD4E-A77B-0C92-BA9F71F78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06160"/>
              </p:ext>
            </p:extLst>
          </p:nvPr>
        </p:nvGraphicFramePr>
        <p:xfrm>
          <a:off x="8569566" y="4402070"/>
          <a:ext cx="23680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32">
                  <a:extLst>
                    <a:ext uri="{9D8B030D-6E8A-4147-A177-3AD203B41FA5}">
                      <a16:colId xmlns:a16="http://schemas.microsoft.com/office/drawing/2014/main" val="283109485"/>
                    </a:ext>
                  </a:extLst>
                </a:gridCol>
                <a:gridCol w="1184032">
                  <a:extLst>
                    <a:ext uri="{9D8B030D-6E8A-4147-A177-3AD203B41FA5}">
                      <a16:colId xmlns:a16="http://schemas.microsoft.com/office/drawing/2014/main" val="161635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教室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3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1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11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EC3C25-E180-7B92-4CC6-A6E5B165EB35}"/>
              </a:ext>
            </a:extLst>
          </p:cNvPr>
          <p:cNvSpPr txBox="1"/>
          <p:nvPr/>
        </p:nvSpPr>
        <p:spPr>
          <a:xfrm>
            <a:off x="7114661" y="6191784"/>
            <a:ext cx="527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首先比较第一个教室的结束时间</a:t>
            </a:r>
            <a:r>
              <a:rPr lang="zh-CN" altLang="en-US" b="1" dirty="0">
                <a:solidFill>
                  <a:srgbClr val="0070C0"/>
                </a:solidFill>
              </a:rPr>
              <a:t>，逐渐递增比较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85B008-5923-B6D1-389E-86E70DFCC963}"/>
              </a:ext>
            </a:extLst>
          </p:cNvPr>
          <p:cNvSpPr/>
          <p:nvPr/>
        </p:nvSpPr>
        <p:spPr>
          <a:xfrm>
            <a:off x="42706" y="3128589"/>
            <a:ext cx="4665785" cy="1808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A1B5DDD-93E5-8DA7-C089-5446393DFCC3}"/>
              </a:ext>
            </a:extLst>
          </p:cNvPr>
          <p:cNvCxnSpPr>
            <a:stCxn id="9" idx="6"/>
            <a:endCxn id="7" idx="1"/>
          </p:cNvCxnSpPr>
          <p:nvPr/>
        </p:nvCxnSpPr>
        <p:spPr>
          <a:xfrm>
            <a:off x="4708491" y="4032738"/>
            <a:ext cx="3861075" cy="11110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3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792</Words>
  <Application>Microsoft Macintosh PowerPoint</Application>
  <PresentationFormat>Widescreen</PresentationFormat>
  <Paragraphs>150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CMMI10</vt:lpstr>
      <vt:lpstr>CMR10</vt:lpstr>
      <vt:lpstr>CMSY10</vt:lpstr>
      <vt:lpstr>CMTI10</vt:lpstr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10</cp:revision>
  <dcterms:created xsi:type="dcterms:W3CDTF">2025-04-17T22:27:58Z</dcterms:created>
  <dcterms:modified xsi:type="dcterms:W3CDTF">2025-04-22T05:07:07Z</dcterms:modified>
</cp:coreProperties>
</file>