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113" d="100"/>
          <a:sy n="11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06AE-7D39-DFBB-883B-325281CC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CC8D5-24D8-0719-23FA-CA3D321A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43A1-5956-BA1E-0719-5771471C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1A7A-978A-55CA-E6F4-E085A761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B7AF-5C0B-997C-D81D-C28EB195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F943-E131-B666-1102-59DDE0E5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4060-6FA8-F2C2-B81C-4348FF3C8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3FB6-1719-D51C-2D06-2DA23EC1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C119-206A-EB66-A4C8-411CD682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4551-614A-A8A8-84E0-1C008368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1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B2D15-3140-CA95-1108-2EADFC2AD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AE2B8-EA31-827D-CF30-4F961C2C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ED21-0DDF-9F0C-AB91-61B33497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25CB-D3BA-778A-7409-1F804DBE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D7A6-35E2-6D18-E1AE-572FB3BD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313F-54F6-C6F7-C54F-288B19DF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1A17-3360-FD89-5D86-2A3042C2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3700-5384-12A2-B147-31458DBE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76AA-01E3-7809-3345-22C8C157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D410-CB32-D529-81F7-09587C70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33A7-7BC7-94BE-2950-3A00056D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1544-2949-A077-066C-AD8DCC396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1089-1ED2-8198-DC44-06E5AB41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9AC5-D8CB-E2F5-A8E3-6C507A54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3D7A-DF68-E881-5983-3CB45DE7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EC54-1285-2896-7DFA-44F33558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CC7B-2466-E831-6342-18331B4BD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66311-3EEB-6CA2-AEFD-20AE5F97D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E7135-1687-87A8-209E-18787A4C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E380B-6B83-21E9-0A15-1637F9E1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BF966-0F57-8679-ADC3-25012BB8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1632-D89E-D942-7A49-85FF8B05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102F4-63FC-E1C4-CE05-3D894059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27279-088B-6CC2-837F-AB50347A4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31895-6FB0-7BC7-EE3B-FC3587E34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4313F-AA54-E429-5E69-6FCDA4E91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65695-CEF9-7FDA-B66E-EF6361C4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78A70-1435-866C-5A34-A57B9ABE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7FC00-A341-B9D8-3E45-66B9DD4F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1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4288-6B7E-81CD-CEB5-A904AD98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3126B-155B-56AD-B09A-34E48EA2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639D0-F94A-2EA4-0388-DCE23DC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2B5DC-E5B3-3A3E-69B1-7CED24D8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88F03-1A98-F767-8870-3611AE60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6737E-9B8C-5A71-576B-19CAF414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C7B1-0526-5245-337B-AD161822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615B-CCE6-6A92-BD78-6580DD35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59A4-6D04-CD82-D212-50456B40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64F6-A569-A395-53EF-1E08EAD7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DA986-22FC-59B0-2CC7-61C17669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FBDA2-2E8F-6683-D935-D5BB070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C151-6181-BBF2-8FA8-59FB8BF1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58D4-7835-B0FB-FC5A-464612D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2D0E4-33F5-0E9E-18DA-808B325AC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88E74-5F82-7F73-F593-465A7E38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0D103-5D4C-F4C3-F9C3-1C235D15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546FA-E8F2-32E3-6810-FA0E94FC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03697-862D-B8E0-4584-C67A09D5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1EA72-D45E-8115-7F14-0562D9F4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A949C-58CA-FD0A-5194-AD420BA2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CD6F-3486-1DC1-84DB-CBEDD671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87A6F-E349-5843-9891-3E620A4DAF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F1DF-1228-4C91-19D4-ECBD9D4F0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3686-3037-E41F-478E-9684EC23E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8FA38-687D-DA48-8F7C-5BDC844C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5A7C9D-0134-409F-4EAE-444F1438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033713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7250E-0244-2273-454E-813581C4C7E8}"/>
              </a:ext>
            </a:extLst>
          </p:cNvPr>
          <p:cNvSpPr txBox="1"/>
          <p:nvPr/>
        </p:nvSpPr>
        <p:spPr>
          <a:xfrm>
            <a:off x="0" y="3429000"/>
            <a:ext cx="323481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Solution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twoSum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numbers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:type numbers: List[int]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:type target: int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rtype</a:t>
            </a:r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List[int]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Double Pointers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= 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= </a:t>
            </a:r>
            <a:r>
              <a:rPr lang="en-US" sz="8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(numbers) - 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left &lt; right: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 = numbers[left] + numbers[right]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== target: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break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&lt; target: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+= 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-= 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[left+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right+</a:t>
            </a:r>
            <a:r>
              <a:rPr lang="en-US" sz="8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B00F31-EDD2-087B-F4BF-13B4983F72CA}"/>
              </a:ext>
            </a:extLst>
          </p:cNvPr>
          <p:cNvCxnSpPr/>
          <p:nvPr/>
        </p:nvCxnSpPr>
        <p:spPr>
          <a:xfrm>
            <a:off x="2723535" y="707923"/>
            <a:ext cx="11700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D8865-5930-1FFC-120F-62A0D9295219}"/>
              </a:ext>
            </a:extLst>
          </p:cNvPr>
          <p:cNvCxnSpPr/>
          <p:nvPr/>
        </p:nvCxnSpPr>
        <p:spPr>
          <a:xfrm>
            <a:off x="181896" y="707923"/>
            <a:ext cx="11700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FCB1EF-7995-CF61-2495-E6B5C08AF23F}"/>
              </a:ext>
            </a:extLst>
          </p:cNvPr>
          <p:cNvCxnSpPr/>
          <p:nvPr/>
        </p:nvCxnSpPr>
        <p:spPr>
          <a:xfrm>
            <a:off x="2723535" y="1430594"/>
            <a:ext cx="11700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BDB3978-9519-FB0F-2962-0AFA0857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90353"/>
              </p:ext>
            </p:extLst>
          </p:nvPr>
        </p:nvGraphicFramePr>
        <p:xfrm>
          <a:off x="5289755" y="237885"/>
          <a:ext cx="49882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46">
                  <a:extLst>
                    <a:ext uri="{9D8B030D-6E8A-4147-A177-3AD203B41FA5}">
                      <a16:colId xmlns:a16="http://schemas.microsoft.com/office/drawing/2014/main" val="714171768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2128483198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142079355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3562384386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307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24489"/>
                  </a:ext>
                </a:extLst>
              </a:tr>
            </a:tbl>
          </a:graphicData>
        </a:graphic>
      </p:graphicFrame>
      <p:sp>
        <p:nvSpPr>
          <p:cNvPr id="14" name="Down Arrow 13">
            <a:extLst>
              <a:ext uri="{FF2B5EF4-FFF2-40B4-BE49-F238E27FC236}">
                <a16:creationId xmlns:a16="http://schemas.microsoft.com/office/drawing/2014/main" id="{8B51BC12-CDC3-1032-B815-2AD6560E4DE8}"/>
              </a:ext>
            </a:extLst>
          </p:cNvPr>
          <p:cNvSpPr/>
          <p:nvPr/>
        </p:nvSpPr>
        <p:spPr>
          <a:xfrm rot="10800000">
            <a:off x="5594555" y="707923"/>
            <a:ext cx="373626" cy="3002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F3D6D10-68A9-7B66-2F13-7652E0D56BDD}"/>
              </a:ext>
            </a:extLst>
          </p:cNvPr>
          <p:cNvSpPr/>
          <p:nvPr/>
        </p:nvSpPr>
        <p:spPr>
          <a:xfrm rot="10800000">
            <a:off x="9650362" y="707922"/>
            <a:ext cx="373626" cy="3002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C904E-9D44-88D2-6F54-EF5839C9B46F}"/>
              </a:ext>
            </a:extLst>
          </p:cNvPr>
          <p:cNvSpPr/>
          <p:nvPr/>
        </p:nvSpPr>
        <p:spPr>
          <a:xfrm>
            <a:off x="4667838" y="1199536"/>
            <a:ext cx="6980903" cy="678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double pointer</a:t>
            </a:r>
          </a:p>
          <a:p>
            <a:pPr marL="342900" indent="-342900" algn="ctr">
              <a:buAutoNum type="arabicPeriod"/>
            </a:pP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tells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non-decreasing.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B4BC7-BE48-D6F6-4DBB-7D07DD473E52}"/>
              </a:ext>
            </a:extLst>
          </p:cNvPr>
          <p:cNvSpPr/>
          <p:nvPr/>
        </p:nvSpPr>
        <p:spPr>
          <a:xfrm>
            <a:off x="4667837" y="2069281"/>
            <a:ext cx="6980903" cy="121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Brutal</a:t>
            </a:r>
            <a:r>
              <a:rPr lang="zh-CN" altLang="en-US" dirty="0"/>
              <a:t> </a:t>
            </a:r>
            <a:r>
              <a:rPr lang="en-US" altLang="zh-CN" dirty="0"/>
              <a:t>Force: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O(n^2);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Bidirectional double pointer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O(n);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582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C309C1-024B-49E0-DE47-B59A8FED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5867" cy="3506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9D628-C27E-0AA8-A12B-46DBD02A58E2}"/>
              </a:ext>
            </a:extLst>
          </p:cNvPr>
          <p:cNvSpPr txBox="1"/>
          <p:nvPr/>
        </p:nvSpPr>
        <p:spPr>
          <a:xfrm>
            <a:off x="0" y="4426565"/>
            <a:ext cx="60960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Solution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threeSum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:type </a:t>
            </a:r>
            <a:r>
              <a:rPr lang="en-US" sz="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List[int]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rtype</a:t>
            </a:r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List[List[int]]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Running time is O(</a:t>
            </a:r>
            <a:r>
              <a:rPr lang="en-US" sz="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nlogn</a:t>
            </a:r>
            <a:r>
              <a:rPr lang="en-US" sz="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nums.sort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 </a:t>
            </a:r>
            <a:r>
              <a:rPr lang="en-US" sz="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b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Running time is O(n^2)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Space complexity is O(1)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(n-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 =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[i-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x:</a:t>
            </a: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continue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[i+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[i+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&gt;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break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[n-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[n-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&lt;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continue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=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= n -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left &lt; right: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 = x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[left] +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[right]</a:t>
            </a: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&gt;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-=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&lt;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+=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ans.append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([x,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[left],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[right]])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+=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left &lt; right </a:t>
            </a:r>
            <a:r>
              <a:rPr lang="en-US" sz="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[left] ==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[left-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+=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-=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right &gt; left </a:t>
            </a:r>
            <a:r>
              <a:rPr lang="en-US" sz="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[right] ==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nums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[right+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]:</a:t>
            </a:r>
          </a:p>
          <a:p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-= </a:t>
            </a:r>
            <a:r>
              <a:rPr lang="en-US" sz="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</a:t>
            </a:r>
            <a:endParaRPr lang="en-US" sz="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D9F610-AD34-5AB4-E284-96F0EC756FF1}"/>
              </a:ext>
            </a:extLst>
          </p:cNvPr>
          <p:cNvSpPr/>
          <p:nvPr/>
        </p:nvSpPr>
        <p:spPr>
          <a:xfrm>
            <a:off x="4605867" y="1275867"/>
            <a:ext cx="7326489" cy="2751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 为外侧循环指针，</a:t>
            </a:r>
            <a:r>
              <a:rPr lang="en-US" altLang="zh-CN" dirty="0"/>
              <a:t>y</a:t>
            </a:r>
            <a:r>
              <a:rPr lang="zh-CN" altLang="en-US" dirty="0"/>
              <a:t> 为左侧指针， </a:t>
            </a:r>
            <a:r>
              <a:rPr lang="en-US" altLang="zh-CN" dirty="0"/>
              <a:t>z</a:t>
            </a:r>
            <a:r>
              <a:rPr lang="zh-CN" altLang="en-US" dirty="0"/>
              <a:t>为右侧指针，同上面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思路一致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另外，</a:t>
            </a:r>
            <a:r>
              <a:rPr lang="en-US" altLang="zh-CN" b="1" dirty="0"/>
              <a:t>Not</a:t>
            </a:r>
            <a:r>
              <a:rPr lang="zh-CN" altLang="en-US" b="1" dirty="0"/>
              <a:t> </a:t>
            </a:r>
            <a:r>
              <a:rPr lang="en-US" altLang="zh-CN" b="1" dirty="0"/>
              <a:t>Contain</a:t>
            </a:r>
            <a:r>
              <a:rPr lang="zh-CN" altLang="en-US" b="1" dirty="0"/>
              <a:t> </a:t>
            </a:r>
            <a:r>
              <a:rPr lang="en-US" altLang="zh-CN" b="1" dirty="0"/>
              <a:t>Duplicate</a:t>
            </a:r>
            <a:r>
              <a:rPr lang="zh-CN" altLang="en-US" b="1" dirty="0"/>
              <a:t> </a:t>
            </a:r>
            <a:r>
              <a:rPr lang="en-US" altLang="zh-CN" b="1" dirty="0"/>
              <a:t>Triplets,</a:t>
            </a:r>
            <a:r>
              <a:rPr lang="zh-CN" altLang="en-US" b="1" dirty="0"/>
              <a:t> 需要判断</a:t>
            </a:r>
            <a:r>
              <a:rPr lang="en-US" altLang="zh-CN" b="1" dirty="0"/>
              <a:t>x/y/z</a:t>
            </a:r>
            <a:r>
              <a:rPr lang="zh-CN" altLang="en-US" b="1" dirty="0"/>
              <a:t>与之前是否相同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优化细节：</a:t>
            </a:r>
            <a:endParaRPr lang="en-US" altLang="zh-CN" b="1" dirty="0"/>
          </a:p>
          <a:p>
            <a:r>
              <a:rPr lang="en-US" altLang="zh-CN" b="1" dirty="0"/>
              <a:t>num[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num[i+1]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num[i+2]</a:t>
            </a:r>
            <a:r>
              <a:rPr lang="zh-CN" altLang="en-US" b="1" dirty="0"/>
              <a:t> </a:t>
            </a:r>
            <a:r>
              <a:rPr lang="en-US" altLang="zh-CN" b="1" dirty="0"/>
              <a:t>&gt;0</a:t>
            </a:r>
            <a:r>
              <a:rPr lang="zh-CN" altLang="en-US" b="1" dirty="0"/>
              <a:t> </a:t>
            </a:r>
            <a:r>
              <a:rPr lang="en-US" altLang="zh-CN" b="1" dirty="0"/>
              <a:t>break</a:t>
            </a:r>
          </a:p>
          <a:p>
            <a:r>
              <a:rPr lang="en-US" altLang="zh-CN" b="1" dirty="0"/>
              <a:t>num[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num[n-1]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num[n-2]</a:t>
            </a:r>
            <a:r>
              <a:rPr lang="zh-CN" altLang="en-US" b="1" dirty="0"/>
              <a:t> </a:t>
            </a:r>
            <a:r>
              <a:rPr lang="en-US" altLang="zh-CN" b="1" dirty="0"/>
              <a:t>&lt;0</a:t>
            </a:r>
            <a:r>
              <a:rPr lang="zh-CN" altLang="en-US" b="1" dirty="0"/>
              <a:t> </a:t>
            </a:r>
            <a:r>
              <a:rPr lang="en-US" altLang="zh-CN" b="1" dirty="0"/>
              <a:t>continue</a:t>
            </a:r>
          </a:p>
          <a:p>
            <a:endParaRPr lang="en-US" altLang="zh-CN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3E26A3-53B0-8EA9-2E73-753914EFF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51001"/>
              </p:ext>
            </p:extLst>
          </p:nvPr>
        </p:nvGraphicFramePr>
        <p:xfrm>
          <a:off x="5289755" y="237885"/>
          <a:ext cx="49882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46">
                  <a:extLst>
                    <a:ext uri="{9D8B030D-6E8A-4147-A177-3AD203B41FA5}">
                      <a16:colId xmlns:a16="http://schemas.microsoft.com/office/drawing/2014/main" val="714171768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2128483198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142079355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3562384386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307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24489"/>
                  </a:ext>
                </a:extLst>
              </a:tr>
            </a:tbl>
          </a:graphicData>
        </a:graphic>
      </p:graphicFrame>
      <p:sp>
        <p:nvSpPr>
          <p:cNvPr id="9" name="Down Arrow 8">
            <a:extLst>
              <a:ext uri="{FF2B5EF4-FFF2-40B4-BE49-F238E27FC236}">
                <a16:creationId xmlns:a16="http://schemas.microsoft.com/office/drawing/2014/main" id="{B1D8B4E8-69A6-A95B-FF92-7A9873D0F8AA}"/>
              </a:ext>
            </a:extLst>
          </p:cNvPr>
          <p:cNvSpPr/>
          <p:nvPr/>
        </p:nvSpPr>
        <p:spPr>
          <a:xfrm rot="10800000">
            <a:off x="5594555" y="707923"/>
            <a:ext cx="373626" cy="3002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6B41F9A-AD0D-C79F-81B2-4EBCC676F2F5}"/>
              </a:ext>
            </a:extLst>
          </p:cNvPr>
          <p:cNvSpPr/>
          <p:nvPr/>
        </p:nvSpPr>
        <p:spPr>
          <a:xfrm rot="10800000">
            <a:off x="9593918" y="707922"/>
            <a:ext cx="373626" cy="30029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1BFADE4-8C2C-FD4E-52CC-76798D8CBD06}"/>
              </a:ext>
            </a:extLst>
          </p:cNvPr>
          <p:cNvSpPr/>
          <p:nvPr/>
        </p:nvSpPr>
        <p:spPr>
          <a:xfrm rot="10800000">
            <a:off x="6583243" y="707922"/>
            <a:ext cx="373626" cy="30029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CBFB8C-2487-5D9F-84D1-1A2B650A4148}"/>
              </a:ext>
            </a:extLst>
          </p:cNvPr>
          <p:cNvSpPr/>
          <p:nvPr/>
        </p:nvSpPr>
        <p:spPr>
          <a:xfrm>
            <a:off x="479778" y="807378"/>
            <a:ext cx="7326489" cy="2751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/>
              <a:t>Two</a:t>
            </a:r>
            <a:r>
              <a:rPr lang="zh-CN" altLang="en-US" b="1" dirty="0"/>
              <a:t> </a:t>
            </a:r>
            <a:r>
              <a:rPr lang="en-US" altLang="zh-CN" b="1" dirty="0"/>
              <a:t>sum</a:t>
            </a:r>
            <a:r>
              <a:rPr lang="zh-CN" altLang="en-US" b="1" dirty="0"/>
              <a:t> </a:t>
            </a:r>
            <a:r>
              <a:rPr lang="en-US" altLang="zh-CN" b="1" dirty="0"/>
              <a:t>or</a:t>
            </a:r>
            <a:r>
              <a:rPr lang="zh-CN" altLang="en-US" b="1" dirty="0"/>
              <a:t> </a:t>
            </a:r>
            <a:r>
              <a:rPr lang="en-US" altLang="zh-CN" b="1" dirty="0"/>
              <a:t>Three</a:t>
            </a:r>
            <a:r>
              <a:rPr lang="zh-CN" altLang="en-US" b="1" dirty="0"/>
              <a:t> </a:t>
            </a:r>
            <a:r>
              <a:rPr lang="en-US" altLang="zh-CN" b="1" dirty="0"/>
              <a:t>sum</a:t>
            </a:r>
            <a:r>
              <a:rPr lang="zh-CN" altLang="en-US" b="1" dirty="0"/>
              <a:t> </a:t>
            </a:r>
            <a:r>
              <a:rPr lang="en-US" altLang="zh-CN" b="1" dirty="0"/>
              <a:t>firstly</a:t>
            </a:r>
            <a:r>
              <a:rPr lang="zh-CN" altLang="en-US" b="1" dirty="0"/>
              <a:t> </a:t>
            </a:r>
            <a:r>
              <a:rPr lang="en-US" altLang="zh-CN" b="1" dirty="0"/>
              <a:t>should</a:t>
            </a:r>
            <a:r>
              <a:rPr lang="zh-CN" altLang="en-US" b="1" dirty="0"/>
              <a:t> </a:t>
            </a:r>
            <a:r>
              <a:rPr lang="en-US" altLang="zh-CN" b="1" dirty="0"/>
              <a:t>sort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double</a:t>
            </a:r>
            <a:r>
              <a:rPr lang="zh-CN" altLang="en-US" b="1" dirty="0"/>
              <a:t> </a:t>
            </a:r>
            <a:r>
              <a:rPr lang="en-US" altLang="zh-CN" b="1" dirty="0"/>
              <a:t>points.</a:t>
            </a:r>
          </a:p>
        </p:txBody>
      </p:sp>
    </p:spTree>
    <p:extLst>
      <p:ext uri="{BB962C8B-B14F-4D97-AF65-F5344CB8AC3E}">
        <p14:creationId xmlns:p14="http://schemas.microsoft.com/office/powerpoint/2010/main" val="206224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435348-F3DB-D729-001B-1D50816F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93110" cy="428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80D15-DC78-9C5D-B4D3-142772A7E34D}"/>
              </a:ext>
            </a:extLst>
          </p:cNvPr>
          <p:cNvSpPr txBox="1"/>
          <p:nvPr/>
        </p:nvSpPr>
        <p:spPr>
          <a:xfrm>
            <a:off x="0" y="4284133"/>
            <a:ext cx="32399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Solution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maxArea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:type height: List[int]</a:t>
            </a:r>
            <a:endParaRPr lang="en-US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rtype</a:t>
            </a:r>
            <a:r>
              <a:rPr lang="en-US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int</a:t>
            </a:r>
            <a:endParaRPr lang="en-US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(height)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= </a:t>
            </a:r>
            <a:r>
              <a:rPr lang="en-US" sz="9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= n - </a:t>
            </a:r>
            <a:r>
              <a:rPr lang="en-US" sz="9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9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left &lt; right: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 = </a:t>
            </a:r>
            <a:r>
              <a:rPr lang="en-US" sz="9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(height[left], height[right])</a:t>
            </a:r>
          </a:p>
          <a:p>
            <a:r>
              <a:rPr lang="en-US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9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h * (right - left))</a:t>
            </a:r>
          </a:p>
          <a:p>
            <a:r>
              <a:rPr lang="en-US" sz="9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height[left] &lt; height[right]: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left += </a:t>
            </a:r>
            <a:r>
              <a:rPr lang="en-US" sz="9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right -= </a:t>
            </a:r>
            <a:r>
              <a:rPr lang="en-US" sz="9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</a:t>
            </a:r>
            <a:endParaRPr lang="en-US" sz="9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7FBC2-0A35-3C44-C9BC-D6FA96F2D14A}"/>
              </a:ext>
            </a:extLst>
          </p:cNvPr>
          <p:cNvSpPr/>
          <p:nvPr/>
        </p:nvSpPr>
        <p:spPr>
          <a:xfrm>
            <a:off x="4171244" y="141333"/>
            <a:ext cx="7326489" cy="2751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/>
              <a:t>整体思路依然是双向双指针</a:t>
            </a:r>
            <a:endParaRPr lang="en-US" altLang="zh-CN" b="1" dirty="0"/>
          </a:p>
          <a:p>
            <a:r>
              <a:rPr lang="zh-CN" altLang="en-US" b="1" dirty="0"/>
              <a:t>如果左侧小于右侧，左侧指针向右侧移动一位</a:t>
            </a:r>
            <a:endParaRPr lang="en-US" altLang="zh-CN" b="1" dirty="0"/>
          </a:p>
          <a:p>
            <a:r>
              <a:rPr lang="zh-CN" altLang="en-US" b="1" dirty="0"/>
              <a:t>如果左侧大于右侧，右侧指针向左移动一位</a:t>
            </a:r>
            <a:endParaRPr lang="en-US" altLang="zh-CN" b="1" dirty="0"/>
          </a:p>
          <a:p>
            <a:r>
              <a:rPr lang="zh-CN" altLang="en-US" b="1" dirty="0"/>
              <a:t>每次对比左右两侧，最小值*宽度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Running</a:t>
            </a:r>
            <a:r>
              <a:rPr lang="zh-CN" altLang="en-US" b="1" dirty="0"/>
              <a:t> </a:t>
            </a:r>
            <a:r>
              <a:rPr lang="en-US" altLang="zh-CN" b="1" dirty="0"/>
              <a:t>time</a:t>
            </a:r>
            <a:r>
              <a:rPr lang="zh-CN" altLang="en-US" b="1" dirty="0"/>
              <a:t> </a:t>
            </a:r>
            <a:r>
              <a:rPr lang="en-US" altLang="zh-CN" b="1" dirty="0"/>
              <a:t>O(n)</a:t>
            </a:r>
          </a:p>
          <a:p>
            <a:r>
              <a:rPr lang="en-US" altLang="zh-CN" b="1" dirty="0"/>
              <a:t>Space</a:t>
            </a:r>
            <a:r>
              <a:rPr lang="zh-CN" altLang="en-US" b="1" dirty="0"/>
              <a:t> </a:t>
            </a:r>
            <a:r>
              <a:rPr lang="en-US" altLang="zh-CN" b="1" dirty="0"/>
              <a:t>complexity</a:t>
            </a:r>
            <a:r>
              <a:rPr lang="zh-CN" altLang="en-US" b="1" dirty="0"/>
              <a:t> </a:t>
            </a:r>
            <a:r>
              <a:rPr lang="en-US" altLang="zh-CN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17315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676D7E-FDB4-CBB2-2A34-85973970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358903" cy="3747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EA193-3BDD-C23D-219E-43507C244206}"/>
              </a:ext>
            </a:extLst>
          </p:cNvPr>
          <p:cNvSpPr txBox="1"/>
          <p:nvPr/>
        </p:nvSpPr>
        <p:spPr>
          <a:xfrm>
            <a:off x="-45154" y="3841790"/>
            <a:ext cx="614115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Solution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trap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:type height: List[int]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rtype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int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(height)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pre_height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pre_height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height[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suf_height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* n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suf_height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[n-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height[n-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n):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pre_height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pre_height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[i-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height[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(n-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suf_height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suf_height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[i+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height[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pre_height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suf_height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 - height[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40B6E-E4B2-D492-7A94-51DA9B9299DE}"/>
              </a:ext>
            </a:extLst>
          </p:cNvPr>
          <p:cNvSpPr/>
          <p:nvPr/>
        </p:nvSpPr>
        <p:spPr>
          <a:xfrm>
            <a:off x="4442178" y="0"/>
            <a:ext cx="7326489" cy="2751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/>
              <a:t>Pre-max</a:t>
            </a:r>
            <a:r>
              <a:rPr lang="zh-CN" altLang="en-US" b="1" dirty="0"/>
              <a:t> 和</a:t>
            </a:r>
            <a:r>
              <a:rPr lang="en-US" altLang="zh-CN" b="1" dirty="0" err="1"/>
              <a:t>Suf_max</a:t>
            </a:r>
            <a:r>
              <a:rPr lang="zh-CN" altLang="en-US" b="1" dirty="0"/>
              <a:t>分别为前序和后续，遍历求出不同梯度的最大高度</a:t>
            </a:r>
            <a:endParaRPr lang="en-US" altLang="zh-CN" b="1" dirty="0"/>
          </a:p>
          <a:p>
            <a:r>
              <a:rPr lang="zh-CN" altLang="en-US" b="1" dirty="0"/>
              <a:t>在</a:t>
            </a:r>
            <a:r>
              <a:rPr lang="en-US" altLang="zh-CN" b="1" dirty="0"/>
              <a:t>Pre-max</a:t>
            </a:r>
            <a:r>
              <a:rPr lang="zh-CN" altLang="en-US" b="1" dirty="0"/>
              <a:t> 和</a:t>
            </a:r>
            <a:r>
              <a:rPr lang="en-US" altLang="zh-CN" b="1" dirty="0" err="1"/>
              <a:t>Suf_max</a:t>
            </a:r>
            <a:r>
              <a:rPr lang="zh-CN" altLang="en-US" b="1" dirty="0"/>
              <a:t>中取最小值，并与</a:t>
            </a:r>
            <a:r>
              <a:rPr lang="en-US" altLang="zh-CN" b="1" dirty="0"/>
              <a:t>height</a:t>
            </a:r>
            <a:r>
              <a:rPr lang="zh-CN" altLang="en-US" b="1" dirty="0"/>
              <a:t>进行计算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4025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831</Words>
  <Application>Microsoft Macintosh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3</cp:revision>
  <dcterms:created xsi:type="dcterms:W3CDTF">2025-04-28T17:33:18Z</dcterms:created>
  <dcterms:modified xsi:type="dcterms:W3CDTF">2025-04-28T20:42:53Z</dcterms:modified>
</cp:coreProperties>
</file>