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985" autoAdjust="0"/>
  </p:normalViewPr>
  <p:slideViewPr>
    <p:cSldViewPr snapToGrid="0">
      <p:cViewPr varScale="1">
        <p:scale>
          <a:sx n="88" d="100"/>
          <a:sy n="88" d="100"/>
        </p:scale>
        <p:origin x="14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E72DA-5F71-4805-84D9-487761C29455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F5585-F3FB-4E05-B80A-49C09F4F29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106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추후 피닉스 </a:t>
            </a:r>
            <a:r>
              <a:rPr lang="en-US" altLang="ko-KR" dirty="0" smtClean="0"/>
              <a:t>Descriptive</a:t>
            </a:r>
            <a:r>
              <a:rPr lang="en-US" altLang="ko-KR" baseline="0" dirty="0" smtClean="0"/>
              <a:t> statistics, </a:t>
            </a:r>
            <a:r>
              <a:rPr lang="ko-KR" altLang="en-US" baseline="0" dirty="0" smtClean="0"/>
              <a:t>통계분석에서 어떻게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일단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안으로 </a:t>
            </a:r>
            <a:r>
              <a:rPr lang="ko-KR" altLang="en-US" baseline="0" dirty="0" err="1" smtClean="0"/>
              <a:t>프렙하고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추후 달리 분석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F5585-F3FB-4E05-B80A-49C09F4F298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74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이럴경우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manual fit </a:t>
            </a:r>
            <a:r>
              <a:rPr lang="ko-KR" altLang="en-US" dirty="0" smtClean="0"/>
              <a:t>을 어떻게</a:t>
            </a:r>
            <a:r>
              <a:rPr lang="en-US" altLang="ko-KR" dirty="0" smtClean="0"/>
              <a:t>? Baseline </a:t>
            </a:r>
            <a:r>
              <a:rPr lang="ko-KR" altLang="en-US" dirty="0" smtClean="0"/>
              <a:t>을 뺀 값으로 돌린 것은 아니다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5F5585-F3FB-4E05-B80A-49C09F4F298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6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EBA8-DDE8-4D7E-A21F-F43E2020587D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DD2A-F9D9-4FF6-86CB-0BACD5B9F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51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EBA8-DDE8-4D7E-A21F-F43E2020587D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DD2A-F9D9-4FF6-86CB-0BACD5B9F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48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EBA8-DDE8-4D7E-A21F-F43E2020587D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DD2A-F9D9-4FF6-86CB-0BACD5B9F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24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EBA8-DDE8-4D7E-A21F-F43E2020587D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DD2A-F9D9-4FF6-86CB-0BACD5B9F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11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EBA8-DDE8-4D7E-A21F-F43E2020587D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DD2A-F9D9-4FF6-86CB-0BACD5B9F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06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EBA8-DDE8-4D7E-A21F-F43E2020587D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DD2A-F9D9-4FF6-86CB-0BACD5B9F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14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EBA8-DDE8-4D7E-A21F-F43E2020587D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DD2A-F9D9-4FF6-86CB-0BACD5B9F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8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EBA8-DDE8-4D7E-A21F-F43E2020587D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DD2A-F9D9-4FF6-86CB-0BACD5B9F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97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EBA8-DDE8-4D7E-A21F-F43E2020587D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DD2A-F9D9-4FF6-86CB-0BACD5B9F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33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EBA8-DDE8-4D7E-A21F-F43E2020587D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DD2A-F9D9-4FF6-86CB-0BACD5B9F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02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EBA8-DDE8-4D7E-A21F-F43E2020587D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DD2A-F9D9-4FF6-86CB-0BACD5B9F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58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EEBA8-DDE8-4D7E-A21F-F43E2020587D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FDD2A-F9D9-4FF6-86CB-0BACD5B9F4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65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지투지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dataset prep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2024.12.05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56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33" y="635404"/>
            <a:ext cx="5457825" cy="31432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267" y="527339"/>
            <a:ext cx="5619750" cy="3086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21876" y="4851042"/>
            <a:ext cx="6691746" cy="17543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/>
              <a:t>투여군</a:t>
            </a:r>
            <a:r>
              <a:rPr lang="ko-KR" altLang="en-US" dirty="0" smtClean="0"/>
              <a:t> </a:t>
            </a:r>
            <a:r>
              <a:rPr lang="en-US" altLang="ko-KR" dirty="0" smtClean="0"/>
              <a:t>AB, CD </a:t>
            </a:r>
            <a:r>
              <a:rPr lang="ko-KR" altLang="en-US" dirty="0" smtClean="0"/>
              <a:t>가 파트 </a:t>
            </a:r>
            <a:r>
              <a:rPr lang="en-US" altLang="ko-KR" dirty="0" smtClean="0"/>
              <a:t>I, II </a:t>
            </a:r>
            <a:r>
              <a:rPr lang="ko-KR" altLang="en-US" dirty="0" smtClean="0"/>
              <a:t>와 같은 차이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예컨대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r>
              <a:rPr lang="en-US" altLang="ko-KR" dirty="0" smtClean="0"/>
              <a:t>B, C </a:t>
            </a:r>
            <a:r>
              <a:rPr lang="ko-KR" altLang="en-US" dirty="0" err="1" smtClean="0"/>
              <a:t>시험군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같은 </a:t>
            </a:r>
            <a:r>
              <a:rPr lang="en-US" altLang="ko-KR" dirty="0" smtClean="0"/>
              <a:t>300mg </a:t>
            </a:r>
            <a:r>
              <a:rPr lang="ko-KR" altLang="en-US" dirty="0" smtClean="0"/>
              <a:t>이라도 투여 방법이 다름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B, C </a:t>
            </a:r>
            <a:r>
              <a:rPr lang="ko-KR" altLang="en-US" dirty="0" smtClean="0"/>
              <a:t>대조군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의 조성이 다름</a:t>
            </a:r>
            <a:endParaRPr lang="en-US" altLang="ko-KR" dirty="0" smtClean="0"/>
          </a:p>
          <a:p>
            <a:r>
              <a:rPr lang="en-US" altLang="ko-KR" dirty="0" smtClean="0"/>
              <a:t>B, C </a:t>
            </a:r>
            <a:r>
              <a:rPr lang="ko-KR" altLang="en-US" dirty="0" err="1" smtClean="0"/>
              <a:t>활성대조군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주사방법이</a:t>
            </a:r>
            <a:r>
              <a:rPr lang="ko-KR" altLang="en-US" dirty="0" smtClean="0"/>
              <a:t> 현격히 다름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30437" y="3909075"/>
            <a:ext cx="678318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/>
              <a:t>용량군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투여군</a:t>
            </a:r>
            <a:r>
              <a:rPr lang="en-US" altLang="ko-KR" dirty="0"/>
              <a:t>)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시험군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대조군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활성대조군이 구분되는 임상시험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53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Dummy table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81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07" y="906001"/>
            <a:ext cx="7667625" cy="14382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32859" y="3072998"/>
            <a:ext cx="2062941" cy="28623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dirty="0" err="1" smtClean="0"/>
              <a:t>Trt</a:t>
            </a:r>
            <a:endParaRPr lang="ko-KR" altLang="en-US" dirty="0" smtClean="0"/>
          </a:p>
          <a:p>
            <a:r>
              <a:rPr lang="ko-KR" altLang="en-US" dirty="0" err="1" smtClean="0"/>
              <a:t>시험군</a:t>
            </a:r>
            <a:r>
              <a:rPr lang="ko-KR" altLang="en-US" dirty="0" smtClean="0"/>
              <a:t> : 2</a:t>
            </a:r>
          </a:p>
          <a:p>
            <a:r>
              <a:rPr lang="ko-KR" altLang="en-US" dirty="0" err="1" smtClean="0"/>
              <a:t>활성대조군</a:t>
            </a:r>
            <a:r>
              <a:rPr lang="ko-KR" altLang="en-US" dirty="0" smtClean="0"/>
              <a:t>: 1</a:t>
            </a:r>
          </a:p>
          <a:p>
            <a:r>
              <a:rPr lang="ko-KR" altLang="en-US" dirty="0" smtClean="0"/>
              <a:t>대조군: 3</a:t>
            </a:r>
          </a:p>
          <a:p>
            <a:endParaRPr lang="ko-KR" altLang="en-US" dirty="0" smtClean="0"/>
          </a:p>
          <a:p>
            <a:r>
              <a:rPr lang="ko-KR" altLang="en-US" dirty="0" err="1" smtClean="0"/>
              <a:t>Grp</a:t>
            </a:r>
            <a:r>
              <a:rPr lang="ko-KR" altLang="en-US" dirty="0" smtClean="0"/>
              <a:t> </a:t>
            </a:r>
          </a:p>
          <a:p>
            <a:r>
              <a:rPr lang="ko-KR" altLang="en-US" dirty="0" err="1" smtClean="0"/>
              <a:t>A</a:t>
            </a:r>
            <a:r>
              <a:rPr lang="ko-KR" altLang="en-US" dirty="0" smtClean="0"/>
              <a:t> : 1</a:t>
            </a:r>
          </a:p>
          <a:p>
            <a:r>
              <a:rPr lang="ko-KR" altLang="en-US" dirty="0" err="1" smtClean="0"/>
              <a:t>B</a:t>
            </a:r>
            <a:r>
              <a:rPr lang="ko-KR" altLang="en-US" dirty="0" smtClean="0"/>
              <a:t> : 2</a:t>
            </a:r>
          </a:p>
          <a:p>
            <a:r>
              <a:rPr lang="ko-KR" altLang="en-US" dirty="0" smtClean="0"/>
              <a:t>C:  3</a:t>
            </a:r>
          </a:p>
          <a:p>
            <a:r>
              <a:rPr lang="ko-KR" altLang="en-US" dirty="0" err="1" smtClean="0"/>
              <a:t>D</a:t>
            </a:r>
            <a:r>
              <a:rPr lang="ko-KR" altLang="en-US" dirty="0" smtClean="0"/>
              <a:t> : 4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95702" y="1438101"/>
            <a:ext cx="856211" cy="553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Nominal time</a:t>
            </a:r>
          </a:p>
          <a:p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046124" y="1438101"/>
            <a:ext cx="820189" cy="553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Actual time</a:t>
            </a:r>
          </a:p>
          <a:p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93222" y="1438101"/>
            <a:ext cx="856211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무작위배정</a:t>
            </a:r>
            <a:r>
              <a:rPr lang="ko-KR" altLang="en-US" sz="1000" dirty="0" smtClean="0"/>
              <a:t> 번호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675837" y="1438101"/>
            <a:ext cx="856211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스크리닝</a:t>
            </a:r>
            <a:r>
              <a:rPr lang="ko-KR" altLang="en-US" sz="1000" dirty="0" smtClean="0"/>
              <a:t> 번호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2935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" y="424189"/>
            <a:ext cx="6724650" cy="140017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349606" y="2053823"/>
            <a:ext cx="2282016" cy="42473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안 </a:t>
            </a:r>
            <a:endParaRPr lang="en-US" altLang="ko-KR" dirty="0" smtClean="0"/>
          </a:p>
          <a:p>
            <a:r>
              <a:rPr lang="ko-KR" altLang="en-US" dirty="0" err="1" smtClean="0"/>
              <a:t>Trt</a:t>
            </a:r>
            <a:endParaRPr lang="ko-KR" altLang="en-US" dirty="0" smtClean="0"/>
          </a:p>
          <a:p>
            <a:r>
              <a:rPr lang="ko-KR" altLang="en-US" dirty="0" err="1" smtClean="0"/>
              <a:t>시험군</a:t>
            </a:r>
            <a:r>
              <a:rPr lang="ko-KR" altLang="en-US" dirty="0" smtClean="0"/>
              <a:t> : 2</a:t>
            </a:r>
          </a:p>
          <a:p>
            <a:r>
              <a:rPr lang="ko-KR" altLang="en-US" dirty="0" err="1" smtClean="0"/>
              <a:t>활성대조군</a:t>
            </a:r>
            <a:r>
              <a:rPr lang="ko-KR" altLang="en-US" dirty="0" smtClean="0"/>
              <a:t>: 1</a:t>
            </a:r>
          </a:p>
          <a:p>
            <a:r>
              <a:rPr lang="ko-KR" altLang="en-US" dirty="0" smtClean="0"/>
              <a:t>대조군: 3</a:t>
            </a:r>
          </a:p>
          <a:p>
            <a:endParaRPr lang="ko-KR" altLang="en-US" dirty="0" smtClean="0"/>
          </a:p>
          <a:p>
            <a:r>
              <a:rPr lang="ko-KR" altLang="en-US" dirty="0" err="1" smtClean="0"/>
              <a:t>Grp</a:t>
            </a:r>
            <a:r>
              <a:rPr lang="ko-KR" altLang="en-US" dirty="0" smtClean="0"/>
              <a:t> </a:t>
            </a:r>
          </a:p>
          <a:p>
            <a:r>
              <a:rPr lang="ko-KR" altLang="en-US" dirty="0" err="1" smtClean="0"/>
              <a:t>A</a:t>
            </a:r>
            <a:r>
              <a:rPr lang="ko-KR" altLang="en-US" dirty="0" smtClean="0"/>
              <a:t> : 1</a:t>
            </a:r>
          </a:p>
          <a:p>
            <a:r>
              <a:rPr lang="ko-KR" altLang="en-US" dirty="0" err="1" smtClean="0"/>
              <a:t>B</a:t>
            </a:r>
            <a:r>
              <a:rPr lang="ko-KR" altLang="en-US" dirty="0" smtClean="0"/>
              <a:t> : 2</a:t>
            </a:r>
          </a:p>
          <a:p>
            <a:r>
              <a:rPr lang="ko-KR" altLang="en-US" dirty="0" smtClean="0"/>
              <a:t>C:  3</a:t>
            </a:r>
          </a:p>
          <a:p>
            <a:r>
              <a:rPr lang="ko-KR" altLang="en-US" dirty="0" err="1" smtClean="0"/>
              <a:t>D</a:t>
            </a:r>
            <a:r>
              <a:rPr lang="ko-KR" altLang="en-US" dirty="0" smtClean="0"/>
              <a:t> : 4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ko-KR" altLang="en-US" dirty="0" smtClean="0">
                <a:sym typeface="Wingdings" panose="05000000000000000000" pitchFamily="2" charset="2"/>
              </a:rPr>
              <a:t>피닉스 </a:t>
            </a:r>
            <a:r>
              <a:rPr lang="en-US" altLang="ko-KR" dirty="0" smtClean="0">
                <a:sym typeface="Wingdings" panose="05000000000000000000" pitchFamily="2" charset="2"/>
              </a:rPr>
              <a:t>sort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err="1" smtClean="0">
                <a:sym typeface="Wingdings" panose="05000000000000000000" pitchFamily="2" charset="2"/>
              </a:rPr>
              <a:t>Trt</a:t>
            </a:r>
            <a:r>
              <a:rPr lang="en-US" altLang="ko-KR" dirty="0" smtClean="0">
                <a:sym typeface="Wingdings" panose="05000000000000000000" pitchFamily="2" charset="2"/>
              </a:rPr>
              <a:t>, Grp </a:t>
            </a:r>
            <a:r>
              <a:rPr lang="ko-KR" altLang="en-US" dirty="0" smtClean="0">
                <a:sym typeface="Wingdings" panose="05000000000000000000" pitchFamily="2" charset="2"/>
              </a:rPr>
              <a:t>로 하고</a:t>
            </a:r>
            <a:r>
              <a:rPr lang="en-US" altLang="ko-KR" dirty="0" smtClean="0">
                <a:sym typeface="Wingdings" panose="05000000000000000000" pitchFamily="2" charset="2"/>
              </a:rPr>
              <a:t>, 12</a:t>
            </a:r>
            <a:r>
              <a:rPr lang="ko-KR" altLang="en-US" dirty="0" smtClean="0">
                <a:sym typeface="Wingdings" panose="05000000000000000000" pitchFamily="2" charset="2"/>
              </a:rPr>
              <a:t>개 조합의 각 평균 산출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65926" y="924221"/>
            <a:ext cx="856211" cy="553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Nominal time</a:t>
            </a:r>
          </a:p>
          <a:p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5448041" y="924221"/>
            <a:ext cx="820189" cy="553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00" dirty="0" smtClean="0"/>
              <a:t>Actual time</a:t>
            </a:r>
          </a:p>
          <a:p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93395" y="924221"/>
            <a:ext cx="856211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무작위배정</a:t>
            </a:r>
            <a:r>
              <a:rPr lang="ko-KR" altLang="en-US" sz="1000" dirty="0" smtClean="0"/>
              <a:t> 번호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1576648" y="924221"/>
            <a:ext cx="856211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스크리닝</a:t>
            </a:r>
            <a:r>
              <a:rPr lang="ko-KR" altLang="en-US" sz="1000" dirty="0" smtClean="0"/>
              <a:t> 번호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5010150" y="2040721"/>
            <a:ext cx="2914650" cy="56323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안</a:t>
            </a:r>
            <a:endParaRPr lang="en-US" altLang="ko-KR" dirty="0" smtClean="0"/>
          </a:p>
          <a:p>
            <a:r>
              <a:rPr lang="ko-KR" altLang="en-US" dirty="0" err="1" smtClean="0"/>
              <a:t>Trt</a:t>
            </a:r>
            <a:endParaRPr lang="ko-KR" altLang="en-US" dirty="0" smtClean="0"/>
          </a:p>
          <a:p>
            <a:r>
              <a:rPr lang="ko-KR" altLang="en-US" dirty="0" err="1" smtClean="0"/>
              <a:t>시험군</a:t>
            </a:r>
            <a:r>
              <a:rPr lang="ko-KR" altLang="en-US" dirty="0" smtClean="0"/>
              <a:t> : 2</a:t>
            </a:r>
          </a:p>
          <a:p>
            <a:r>
              <a:rPr lang="ko-KR" altLang="en-US" dirty="0" err="1" smtClean="0"/>
              <a:t>활성대조군</a:t>
            </a:r>
            <a:r>
              <a:rPr lang="ko-KR" altLang="en-US" dirty="0" smtClean="0"/>
              <a:t>: 1</a:t>
            </a:r>
          </a:p>
          <a:p>
            <a:r>
              <a:rPr lang="ko-KR" altLang="en-US" dirty="0" smtClean="0"/>
              <a:t>대조군: 3</a:t>
            </a:r>
          </a:p>
          <a:p>
            <a:endParaRPr lang="ko-KR" altLang="en-US" dirty="0" smtClean="0"/>
          </a:p>
          <a:p>
            <a:r>
              <a:rPr lang="ko-KR" altLang="en-US" dirty="0" err="1" smtClean="0"/>
              <a:t>Grp</a:t>
            </a:r>
            <a:r>
              <a:rPr lang="ko-KR" altLang="en-US" dirty="0" smtClean="0"/>
              <a:t> </a:t>
            </a:r>
          </a:p>
          <a:p>
            <a:r>
              <a:rPr lang="ko-KR" altLang="en-US" dirty="0" err="1" smtClean="0"/>
              <a:t>A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시험군</a:t>
            </a:r>
            <a:r>
              <a:rPr lang="ko-KR" altLang="en-US" dirty="0" smtClean="0"/>
              <a:t>: 1</a:t>
            </a:r>
          </a:p>
          <a:p>
            <a:r>
              <a:rPr lang="ko-KR" altLang="en-US" dirty="0" err="1" smtClean="0"/>
              <a:t>B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시험군</a:t>
            </a:r>
            <a:r>
              <a:rPr lang="ko-KR" altLang="en-US" dirty="0" smtClean="0"/>
              <a:t>: 2</a:t>
            </a:r>
          </a:p>
          <a:p>
            <a:r>
              <a:rPr lang="ko-KR" altLang="en-US" dirty="0" smtClean="0"/>
              <a:t>C </a:t>
            </a:r>
            <a:r>
              <a:rPr lang="ko-KR" altLang="en-US" dirty="0" err="1" smtClean="0"/>
              <a:t>시험군</a:t>
            </a:r>
            <a:r>
              <a:rPr lang="ko-KR" altLang="en-US" dirty="0" smtClean="0"/>
              <a:t>: 3</a:t>
            </a:r>
          </a:p>
          <a:p>
            <a:r>
              <a:rPr lang="ko-KR" altLang="en-US" dirty="0" err="1" smtClean="0"/>
              <a:t>D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시험군</a:t>
            </a:r>
            <a:r>
              <a:rPr lang="ko-KR" altLang="en-US" dirty="0" smtClean="0"/>
              <a:t> : 4</a:t>
            </a:r>
            <a:endParaRPr lang="en-US" altLang="ko-KR" dirty="0" smtClean="0"/>
          </a:p>
          <a:p>
            <a:r>
              <a:rPr lang="en-US" altLang="ko-KR" dirty="0" smtClean="0"/>
              <a:t>A, B </a:t>
            </a:r>
            <a:r>
              <a:rPr lang="ko-KR" altLang="en-US" dirty="0" err="1" smtClean="0"/>
              <a:t>활성대조군</a:t>
            </a:r>
            <a:r>
              <a:rPr lang="ko-KR" altLang="en-US" dirty="0" smtClean="0"/>
              <a:t> </a:t>
            </a:r>
            <a:r>
              <a:rPr lang="en-US" altLang="ko-KR" dirty="0" smtClean="0"/>
              <a:t>: 5</a:t>
            </a:r>
          </a:p>
          <a:p>
            <a:r>
              <a:rPr lang="en-US" altLang="ko-KR" dirty="0" smtClean="0"/>
              <a:t>C, D </a:t>
            </a:r>
            <a:r>
              <a:rPr lang="ko-KR" altLang="en-US" dirty="0" err="1" smtClean="0"/>
              <a:t>활성대조군</a:t>
            </a:r>
            <a:r>
              <a:rPr lang="en-US" altLang="ko-KR" dirty="0" smtClean="0"/>
              <a:t>: 6</a:t>
            </a:r>
          </a:p>
          <a:p>
            <a:r>
              <a:rPr lang="en-US" altLang="ko-KR" dirty="0" smtClean="0"/>
              <a:t>A </a:t>
            </a:r>
            <a:r>
              <a:rPr lang="ko-KR" altLang="en-US" dirty="0" smtClean="0"/>
              <a:t>대조군</a:t>
            </a:r>
            <a:r>
              <a:rPr lang="en-US" altLang="ko-KR" dirty="0" smtClean="0"/>
              <a:t>: 7</a:t>
            </a:r>
          </a:p>
          <a:p>
            <a:r>
              <a:rPr lang="en-US" altLang="ko-KR" dirty="0" smtClean="0"/>
              <a:t>B </a:t>
            </a:r>
            <a:r>
              <a:rPr lang="ko-KR" altLang="en-US" dirty="0" smtClean="0"/>
              <a:t>대조군</a:t>
            </a:r>
            <a:r>
              <a:rPr lang="en-US" altLang="ko-KR" dirty="0" smtClean="0"/>
              <a:t>: 8</a:t>
            </a:r>
          </a:p>
          <a:p>
            <a:r>
              <a:rPr lang="en-US" altLang="ko-KR" dirty="0" smtClean="0"/>
              <a:t>C </a:t>
            </a:r>
            <a:r>
              <a:rPr lang="ko-KR" altLang="en-US" dirty="0" smtClean="0"/>
              <a:t>대조군</a:t>
            </a:r>
            <a:r>
              <a:rPr lang="en-US" altLang="ko-KR" dirty="0" smtClean="0"/>
              <a:t>: 9</a:t>
            </a:r>
          </a:p>
          <a:p>
            <a:r>
              <a:rPr lang="en-US" altLang="ko-KR" dirty="0" smtClean="0"/>
              <a:t>D </a:t>
            </a:r>
            <a:r>
              <a:rPr lang="ko-KR" altLang="en-US" dirty="0" smtClean="0"/>
              <a:t>대조군</a:t>
            </a:r>
            <a:r>
              <a:rPr lang="en-US" altLang="ko-KR" dirty="0" smtClean="0"/>
              <a:t>: 10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피닉스 </a:t>
            </a:r>
            <a:r>
              <a:rPr lang="en-US" altLang="ko-KR" dirty="0" smtClean="0">
                <a:sym typeface="Wingdings" panose="05000000000000000000" pitchFamily="2" charset="2"/>
              </a:rPr>
              <a:t>Sort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Grp </a:t>
            </a:r>
            <a:r>
              <a:rPr lang="ko-KR" altLang="en-US" dirty="0" smtClean="0">
                <a:sym typeface="Wingdings" panose="05000000000000000000" pitchFamily="2" charset="2"/>
              </a:rPr>
              <a:t>로 하고 </a:t>
            </a:r>
            <a:r>
              <a:rPr lang="en-US" altLang="ko-KR" dirty="0" smtClean="0">
                <a:sym typeface="Wingdings" panose="05000000000000000000" pitchFamily="2" charset="2"/>
              </a:rPr>
              <a:t>10</a:t>
            </a:r>
            <a:r>
              <a:rPr lang="ko-KR" altLang="en-US" dirty="0" smtClean="0">
                <a:sym typeface="Wingdings" panose="05000000000000000000" pitchFamily="2" charset="2"/>
              </a:rPr>
              <a:t>개 조합의 각 평균 산출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12629" y="424189"/>
            <a:ext cx="2677885" cy="67403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/>
              <a:t>PD_sbst</a:t>
            </a:r>
            <a:endParaRPr lang="en-US" altLang="ko-KR" dirty="0" smtClean="0"/>
          </a:p>
          <a:p>
            <a:r>
              <a:rPr lang="en-US" altLang="ko-KR" dirty="0" smtClean="0"/>
              <a:t>PD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baseline </a:t>
            </a:r>
            <a:r>
              <a:rPr lang="ko-KR" altLang="en-US" dirty="0" smtClean="0"/>
              <a:t>을 뺀 수치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Conc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없는 </a:t>
            </a:r>
            <a:r>
              <a:rPr lang="en-US" altLang="ko-KR" dirty="0" smtClean="0"/>
              <a:t>dataset </a:t>
            </a:r>
            <a:r>
              <a:rPr lang="ko-KR" altLang="en-US" dirty="0" smtClean="0"/>
              <a:t>에서는 종래의 </a:t>
            </a:r>
            <a:r>
              <a:rPr lang="en-US" altLang="ko-KR" dirty="0" smtClean="0"/>
              <a:t>NCA </a:t>
            </a:r>
            <a:r>
              <a:rPr lang="ko-KR" altLang="en-US" dirty="0" smtClean="0"/>
              <a:t>분석으로 </a:t>
            </a:r>
            <a:r>
              <a:rPr lang="en-US" altLang="ko-KR" dirty="0" err="1" smtClean="0"/>
              <a:t>Emax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Etmax</a:t>
            </a:r>
            <a:r>
              <a:rPr lang="en-US" altLang="ko-KR" dirty="0" smtClean="0"/>
              <a:t>, AUEC </a:t>
            </a:r>
            <a:r>
              <a:rPr lang="ko-KR" altLang="en-US" dirty="0" smtClean="0"/>
              <a:t>도출</a:t>
            </a:r>
            <a:r>
              <a:rPr lang="en-US" altLang="ko-KR" dirty="0" smtClean="0"/>
              <a:t>? (terminal slope </a:t>
            </a:r>
            <a:r>
              <a:rPr lang="ko-KR" altLang="en-US" dirty="0" smtClean="0"/>
              <a:t>가 양을 값을 갖거나 하여 그래프가 그려지지 않음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mannual</a:t>
            </a:r>
            <a:r>
              <a:rPr lang="en-US" altLang="ko-KR" dirty="0" smtClean="0"/>
              <a:t> fit </a:t>
            </a:r>
            <a:r>
              <a:rPr lang="ko-KR" altLang="en-US" dirty="0" smtClean="0"/>
              <a:t>을 어떻게 잡나</a:t>
            </a:r>
            <a:r>
              <a:rPr lang="en-US" altLang="ko-KR" dirty="0" smtClean="0"/>
              <a:t>…?)</a:t>
            </a:r>
          </a:p>
          <a:p>
            <a:endParaRPr lang="en-US" altLang="ko-KR" dirty="0"/>
          </a:p>
          <a:p>
            <a:r>
              <a:rPr lang="en-US" altLang="ko-KR" dirty="0" smtClean="0"/>
              <a:t>PD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PK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timepoint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 다르다</a:t>
            </a:r>
            <a:r>
              <a:rPr lang="en-US" altLang="ko-KR" dirty="0" smtClean="0"/>
              <a:t>. “</a:t>
            </a:r>
            <a:r>
              <a:rPr lang="en-US" altLang="ko-KR" dirty="0"/>
              <a:t>Phoenix software(</a:t>
            </a:r>
            <a:r>
              <a:rPr lang="en-US" altLang="ko-KR" dirty="0" err="1"/>
              <a:t>Certara</a:t>
            </a:r>
            <a:r>
              <a:rPr lang="en-US" altLang="ko-KR" dirty="0"/>
              <a:t>)</a:t>
            </a:r>
            <a:r>
              <a:rPr lang="ko-KR" altLang="ko-KR" dirty="0"/>
              <a:t>를 사용하여</a:t>
            </a:r>
            <a:r>
              <a:rPr lang="en-US" altLang="ko-KR" dirty="0"/>
              <a:t> PKPD </a:t>
            </a:r>
            <a:r>
              <a:rPr lang="ko-KR" altLang="ko-KR" dirty="0"/>
              <a:t>모델을 구축하며</a:t>
            </a:r>
            <a:r>
              <a:rPr lang="en-US" altLang="ko-KR" dirty="0"/>
              <a:t>, EC</a:t>
            </a:r>
            <a:r>
              <a:rPr lang="en-US" altLang="ko-KR" baseline="-25000" dirty="0"/>
              <a:t>50</a:t>
            </a:r>
            <a:r>
              <a:rPr lang="en-US" altLang="ko-KR" dirty="0"/>
              <a:t> </a:t>
            </a:r>
            <a:r>
              <a:rPr lang="ko-KR" altLang="ko-KR" dirty="0"/>
              <a:t>와 같은</a:t>
            </a:r>
            <a:r>
              <a:rPr lang="en-US" altLang="ko-KR" dirty="0"/>
              <a:t> PD </a:t>
            </a:r>
            <a:r>
              <a:rPr lang="ko-KR" altLang="ko-KR" dirty="0"/>
              <a:t>모델 </a:t>
            </a:r>
            <a:r>
              <a:rPr lang="ko-KR" altLang="ko-KR" dirty="0" err="1"/>
              <a:t>파라미터를</a:t>
            </a:r>
            <a:r>
              <a:rPr lang="ko-KR" altLang="ko-KR" dirty="0"/>
              <a:t> 탐색적으로 추정한다</a:t>
            </a:r>
            <a:r>
              <a:rPr lang="en-US" altLang="ko-KR" dirty="0"/>
              <a:t>.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는 어떻게</a:t>
            </a:r>
            <a:r>
              <a:rPr lang="en-US" altLang="ko-KR" dirty="0" smtClean="0"/>
              <a:t>? AT</a:t>
            </a:r>
            <a:r>
              <a:rPr lang="ko-KR" altLang="en-US" dirty="0" smtClean="0"/>
              <a:t>으로 정렬하여</a:t>
            </a:r>
            <a:r>
              <a:rPr lang="en-US" altLang="ko-KR" dirty="0" smtClean="0"/>
              <a:t>,  </a:t>
            </a:r>
            <a:r>
              <a:rPr lang="en-US" altLang="ko-KR" dirty="0" err="1" smtClean="0"/>
              <a:t>Conc</a:t>
            </a:r>
            <a:r>
              <a:rPr lang="en-US" altLang="ko-KR" dirty="0" smtClean="0"/>
              <a:t> </a:t>
            </a:r>
            <a:r>
              <a:rPr lang="ko-KR" altLang="en-US" dirty="0" smtClean="0"/>
              <a:t>열 추가된 </a:t>
            </a:r>
            <a:r>
              <a:rPr lang="en-US" altLang="ko-KR" dirty="0" smtClean="0"/>
              <a:t>Data set </a:t>
            </a:r>
            <a:r>
              <a:rPr lang="ko-KR" altLang="en-US" dirty="0" smtClean="0"/>
              <a:t>을 하나 더</a:t>
            </a:r>
            <a:r>
              <a:rPr lang="en-US" altLang="ko-KR" dirty="0" smtClean="0"/>
              <a:t>?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3438" y="662611"/>
            <a:ext cx="805543" cy="92333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 smtClean="0"/>
              <a:t>Conc</a:t>
            </a:r>
            <a:r>
              <a:rPr lang="en-US" altLang="ko-KR" dirty="0" smtClean="0"/>
              <a:t> (ng/mL)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51171" y="674914"/>
            <a:ext cx="704033" cy="12926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PD_sbst</a:t>
            </a:r>
            <a:r>
              <a:rPr lang="en-US" altLang="ko-KR" sz="2000" dirty="0" smtClean="0"/>
              <a:t> (g)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716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4" y="543104"/>
            <a:ext cx="10058400" cy="528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54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334</Words>
  <Application>Microsoft Office PowerPoint</Application>
  <PresentationFormat>와이드스크린</PresentationFormat>
  <Paragraphs>72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지투지 dataset prep</vt:lpstr>
      <vt:lpstr>PowerPoint 프레젠테이션</vt:lpstr>
      <vt:lpstr>Dummy table</vt:lpstr>
      <vt:lpstr>PowerPoint 프레젠테이션</vt:lpstr>
      <vt:lpstr>PowerPoint 프레젠테이션</vt:lpstr>
      <vt:lpstr>PowerPoint 프레젠테이션</vt:lpstr>
    </vt:vector>
  </TitlesOfParts>
  <Company>snubh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지투지 dataset prep</dc:title>
  <dc:creator>HEL</dc:creator>
  <cp:lastModifiedBy>HEL</cp:lastModifiedBy>
  <cp:revision>27</cp:revision>
  <dcterms:created xsi:type="dcterms:W3CDTF">2024-12-04T07:26:20Z</dcterms:created>
  <dcterms:modified xsi:type="dcterms:W3CDTF">2024-12-04T09:51:04Z</dcterms:modified>
</cp:coreProperties>
</file>