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58" r:id="rId3"/>
    <p:sldId id="259" r:id="rId4"/>
    <p:sldId id="265" r:id="rId5"/>
    <p:sldId id="284" r:id="rId6"/>
    <p:sldId id="260" r:id="rId7"/>
    <p:sldId id="257" r:id="rId8"/>
    <p:sldId id="287" r:id="rId9"/>
    <p:sldId id="267" r:id="rId10"/>
    <p:sldId id="288" r:id="rId11"/>
    <p:sldId id="290" r:id="rId12"/>
    <p:sldId id="291" r:id="rId13"/>
    <p:sldId id="289" r:id="rId14"/>
    <p:sldId id="292" r:id="rId15"/>
    <p:sldId id="301" r:id="rId16"/>
    <p:sldId id="305" r:id="rId17"/>
    <p:sldId id="303" r:id="rId18"/>
    <p:sldId id="306" r:id="rId19"/>
    <p:sldId id="313" r:id="rId20"/>
    <p:sldId id="309" r:id="rId21"/>
    <p:sldId id="311" r:id="rId22"/>
    <p:sldId id="310" r:id="rId23"/>
    <p:sldId id="312" r:id="rId24"/>
    <p:sldId id="314" r:id="rId25"/>
    <p:sldId id="315" r:id="rId26"/>
    <p:sldId id="316" r:id="rId27"/>
    <p:sldId id="319" r:id="rId28"/>
    <p:sldId id="320" r:id="rId29"/>
    <p:sldId id="321" r:id="rId30"/>
    <p:sldId id="327" r:id="rId31"/>
    <p:sldId id="323" r:id="rId32"/>
    <p:sldId id="324" r:id="rId33"/>
    <p:sldId id="326" r:id="rId34"/>
    <p:sldId id="329" r:id="rId35"/>
    <p:sldId id="328" r:id="rId36"/>
    <p:sldId id="304" r:id="rId37"/>
    <p:sldId id="294" r:id="rId38"/>
    <p:sldId id="293" r:id="rId39"/>
    <p:sldId id="295" r:id="rId40"/>
    <p:sldId id="297" r:id="rId41"/>
    <p:sldId id="296" r:id="rId42"/>
    <p:sldId id="298" r:id="rId43"/>
    <p:sldId id="299" r:id="rId44"/>
    <p:sldId id="300" r:id="rId45"/>
    <p:sldId id="266" r:id="rId46"/>
  </p:sldIdLst>
  <p:sldSz cx="9144000" cy="5143500" type="screen16x9"/>
  <p:notesSz cx="6858000" cy="9144000"/>
  <p:embeddedFontLst>
    <p:embeddedFont>
      <p:font typeface="Oswald" charset="0"/>
      <p:regular r:id="rId48"/>
      <p:bold r:id="rId49"/>
    </p:embeddedFont>
    <p:embeddedFont>
      <p:font typeface="나눔고딕코딩" pitchFamily="49" charset="-127"/>
      <p:regular r:id="rId50"/>
    </p:embeddedFont>
    <p:embeddedFont>
      <p:font typeface="맑은 고딕" pitchFamily="50" charset="-127"/>
      <p:regular r:id="rId51"/>
      <p:bold r:id="rId52"/>
    </p:embeddedFont>
    <p:embeddedFont>
      <p:font typeface="Roboto Condensed" charset="0"/>
      <p:regular r:id="rId53"/>
      <p:bold r:id="rId54"/>
      <p:italic r:id="rId55"/>
      <p:boldItalic r:id="rId56"/>
    </p:embeddedFont>
    <p:embeddedFont>
      <p:font typeface="휴먼아미체" pitchFamily="18" charset="-127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EA2"/>
    <a:srgbClr val="2A9CC4"/>
    <a:srgbClr val="2CA4CE"/>
    <a:srgbClr val="2589AD"/>
  </p:clrMru>
</p:presentationPr>
</file>

<file path=ppt/tableStyles.xml><?xml version="1.0" encoding="utf-8"?>
<a:tblStyleLst xmlns:a="http://schemas.openxmlformats.org/drawingml/2006/main" def="{61CC1A02-738A-4BEE-A2E8-3ACAF140A312}">
  <a:tblStyle styleId="{61CC1A02-738A-4BEE-A2E8-3ACAF140A31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87" autoAdjust="0"/>
  </p:normalViewPr>
  <p:slideViewPr>
    <p:cSldViewPr>
      <p:cViewPr varScale="1">
        <p:scale>
          <a:sx n="158" d="100"/>
          <a:sy n="158" d="100"/>
        </p:scale>
        <p:origin x="-18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12.png"/><Relationship Id="rId7" Type="http://schemas.openxmlformats.org/officeDocument/2006/relationships/slide" Target="slide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10" Type="http://schemas.openxmlformats.org/officeDocument/2006/relationships/slide" Target="slide35.xml"/><Relationship Id="rId4" Type="http://schemas.openxmlformats.org/officeDocument/2006/relationships/slide" Target="slide18.xml"/><Relationship Id="rId9" Type="http://schemas.openxmlformats.org/officeDocument/2006/relationships/slide" Target="slide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3568" y="2499742"/>
            <a:ext cx="5671500" cy="10801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#</a:t>
            </a:r>
            <a:r>
              <a:rPr lang="en" sz="6600" dirty="0" smtClean="0"/>
              <a:t>Moving</a:t>
            </a:r>
            <a:r>
              <a:rPr lang="en" dirty="0" smtClean="0"/>
              <a:t/>
            </a:r>
            <a:br>
              <a:rPr lang="en" dirty="0" smtClean="0"/>
            </a:b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931790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유기태</a:t>
            </a:r>
            <a:endParaRPr lang="en-US" altLang="ko-KR" sz="1800" dirty="0" smtClean="0">
              <a:solidFill>
                <a:schemeClr val="bg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endParaRPr lang="en-US" altLang="ko-KR" sz="800" dirty="0" smtClean="0">
              <a:solidFill>
                <a:schemeClr val="bg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8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이해나</a:t>
            </a:r>
            <a:endParaRPr lang="en-US" altLang="ko-KR" sz="1800" dirty="0" smtClean="0">
              <a:solidFill>
                <a:schemeClr val="bg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endParaRPr lang="en-US" altLang="ko-KR" sz="800" dirty="0" smtClean="0">
              <a:solidFill>
                <a:schemeClr val="bg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8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 허영</a:t>
            </a:r>
            <a:endParaRPr lang="en-US" altLang="ko-KR" sz="1800" dirty="0" smtClean="0">
              <a:solidFill>
                <a:schemeClr val="bg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박의영</a:t>
            </a:r>
            <a:endParaRPr lang="ko-KR" altLang="en-US" sz="1800" dirty="0">
              <a:solidFill>
                <a:schemeClr val="bg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347864" y="411510"/>
            <a:ext cx="5382900" cy="43924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4800" dirty="0" smtClean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회원관리</a:t>
            </a:r>
            <a:endParaRPr lang="en-US" altLang="ko-KR" sz="4800" dirty="0" smtClean="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Member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Ticket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Wishlist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6" name="그림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627534"/>
            <a:ext cx="4968553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4800" dirty="0" smtClean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영</a:t>
            </a:r>
            <a:r>
              <a:rPr lang="ko-KR" altLang="en-US" sz="4800" dirty="0" smtClean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화</a:t>
            </a:r>
            <a:r>
              <a:rPr lang="ko-KR" altLang="en-US" sz="4800" dirty="0" smtClean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관리</a:t>
            </a:r>
            <a:endParaRPr lang="en-US" altLang="ko-KR" sz="4800" dirty="0" smtClean="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M</a:t>
            </a:r>
            <a:r>
              <a:rPr lang="en-US" sz="1800" dirty="0" err="1" smtClean="0">
                <a:solidFill>
                  <a:srgbClr val="FFFFFF"/>
                </a:solidFill>
              </a:rPr>
              <a:t>ovie</a:t>
            </a:r>
            <a:endParaRPr lang="en" sz="1800" dirty="0" smtClean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Genre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Grade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Country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Keyword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MovieKey</a:t>
            </a:r>
          </a:p>
        </p:txBody>
      </p:sp>
      <p:pic>
        <p:nvPicPr>
          <p:cNvPr id="6" name="그림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627534"/>
            <a:ext cx="4968552" cy="3312368"/>
          </a:xfrm>
          <a:prstGeom prst="rect">
            <a:avLst/>
          </a:prstGeom>
        </p:spPr>
      </p:pic>
      <p:sp>
        <p:nvSpPr>
          <p:cNvPr id="5" name="Shape 329"/>
          <p:cNvSpPr/>
          <p:nvPr/>
        </p:nvSpPr>
        <p:spPr>
          <a:xfrm>
            <a:off x="3347864" y="411510"/>
            <a:ext cx="5382900" cy="43924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4800" dirty="0" smtClean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예매관리</a:t>
            </a:r>
            <a:endParaRPr lang="en-US" altLang="ko-KR" sz="4800" dirty="0" smtClean="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Onscreen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Company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Local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Price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6" name="그림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627534"/>
            <a:ext cx="4931307" cy="3312368"/>
          </a:xfrm>
          <a:prstGeom prst="rect">
            <a:avLst/>
          </a:prstGeom>
        </p:spPr>
      </p:pic>
      <p:sp>
        <p:nvSpPr>
          <p:cNvPr id="5" name="Shape 329"/>
          <p:cNvSpPr/>
          <p:nvPr/>
        </p:nvSpPr>
        <p:spPr>
          <a:xfrm>
            <a:off x="3347864" y="411510"/>
            <a:ext cx="5382900" cy="43924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395536" y="195486"/>
            <a:ext cx="451139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감독</a:t>
            </a:r>
            <a:r>
              <a:rPr lang="en-US" altLang="ko-KR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ko-KR" altLang="en-US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배우</a:t>
            </a:r>
            <a:endParaRPr lang="en-US" altLang="ko-KR" sz="4800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lang="en-US" altLang="ko-KR" sz="2400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Director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DirectorFilmo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Actor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ActorFilmo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Role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Award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AwardRecord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PrizeType</a:t>
            </a:r>
            <a:endParaRPr lang="en" sz="1800" dirty="0" smtClean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5" name="그림 4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627534"/>
            <a:ext cx="4974097" cy="3312368"/>
          </a:xfrm>
          <a:prstGeom prst="rect">
            <a:avLst/>
          </a:prstGeom>
        </p:spPr>
      </p:pic>
      <p:sp>
        <p:nvSpPr>
          <p:cNvPr id="6" name="Shape 329"/>
          <p:cNvSpPr/>
          <p:nvPr/>
        </p:nvSpPr>
        <p:spPr>
          <a:xfrm>
            <a:off x="3347864" y="411510"/>
            <a:ext cx="5382900" cy="43924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4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기능구현</a:t>
            </a:r>
            <a:endParaRPr lang="en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비회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원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>
                <a:latin typeface="나눔고딕코딩" pitchFamily="49" charset="-127"/>
                <a:ea typeface="나눔고딕코딩" pitchFamily="49" charset="-127"/>
              </a:rPr>
              <a:t>메인화면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5" name="그림 4" descr="비회원 첫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95486"/>
            <a:ext cx="4438061" cy="390088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47864" y="1851670"/>
            <a:ext cx="115212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비회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원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로그인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회원가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입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5" name="그림 4" descr="비회원 첫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67494"/>
            <a:ext cx="4438061" cy="1353224"/>
          </a:xfrm>
          <a:prstGeom prst="rect">
            <a:avLst/>
          </a:prstGeom>
        </p:spPr>
      </p:pic>
      <p:pic>
        <p:nvPicPr>
          <p:cNvPr id="6" name="그림 5" descr="회원 가입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851670"/>
            <a:ext cx="4479106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회원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>
                <a:latin typeface="나눔고딕코딩" pitchFamily="49" charset="-127"/>
                <a:ea typeface="나눔고딕코딩" pitchFamily="49" charset="-127"/>
              </a:rPr>
              <a:t>메인화면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5" name="그림 4" descr="회원 첫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0"/>
            <a:ext cx="4557365" cy="5143500"/>
          </a:xfrm>
          <a:prstGeom prst="rect">
            <a:avLst/>
          </a:prstGeom>
        </p:spPr>
      </p:pic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2627784" y="1779662"/>
            <a:ext cx="648072" cy="2160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hlinkClick r:id="rId5" action="ppaction://hlinksldjump"/>
          </p:cNvPr>
          <p:cNvSpPr/>
          <p:nvPr/>
        </p:nvSpPr>
        <p:spPr>
          <a:xfrm>
            <a:off x="3275856" y="1779662"/>
            <a:ext cx="720080" cy="2160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hlinkClick r:id="rId6" action="ppaction://hlinksldjump"/>
          </p:cNvPr>
          <p:cNvSpPr/>
          <p:nvPr/>
        </p:nvSpPr>
        <p:spPr>
          <a:xfrm>
            <a:off x="3995936" y="1779662"/>
            <a:ext cx="432048" cy="2160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hlinkClick r:id="rId7" action="ppaction://hlinksldjump"/>
          </p:cNvPr>
          <p:cNvSpPr/>
          <p:nvPr/>
        </p:nvSpPr>
        <p:spPr>
          <a:xfrm>
            <a:off x="4427984" y="1779662"/>
            <a:ext cx="936104" cy="2160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rId8" action="ppaction://hlinksldjump"/>
          </p:cNvPr>
          <p:cNvSpPr/>
          <p:nvPr/>
        </p:nvSpPr>
        <p:spPr>
          <a:xfrm>
            <a:off x="5364088" y="1779662"/>
            <a:ext cx="720080" cy="2160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hlinkClick r:id="rId9" action="ppaction://hlinksldjump"/>
          </p:cNvPr>
          <p:cNvSpPr/>
          <p:nvPr/>
        </p:nvSpPr>
        <p:spPr>
          <a:xfrm>
            <a:off x="6084168" y="1779662"/>
            <a:ext cx="720080" cy="2160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10" action="ppaction://hlinksldjump"/>
          </p:cNvPr>
          <p:cNvSpPr/>
          <p:nvPr/>
        </p:nvSpPr>
        <p:spPr>
          <a:xfrm>
            <a:off x="6084168" y="1491630"/>
            <a:ext cx="648072" cy="2160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27734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제목검색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9502"/>
            <a:ext cx="4738180" cy="414754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99792" y="915566"/>
            <a:ext cx="64807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27734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영화상세정보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74489"/>
            <a:ext cx="4032448" cy="4312561"/>
          </a:xfrm>
          <a:prstGeom prst="rect">
            <a:avLst/>
          </a:prstGeom>
        </p:spPr>
      </p:pic>
      <p:pic>
        <p:nvPicPr>
          <p:cNvPr id="7" name="그림 6" descr="별점 주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915566"/>
            <a:ext cx="2182369" cy="1037012"/>
          </a:xfrm>
          <a:prstGeom prst="rect">
            <a:avLst/>
          </a:prstGeom>
        </p:spPr>
      </p:pic>
      <p:pic>
        <p:nvPicPr>
          <p:cNvPr id="9" name="그림 8" descr="위시리스트 추가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1707654"/>
            <a:ext cx="1800200" cy="70137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211960" y="699542"/>
            <a:ext cx="1944216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707904" y="699542"/>
            <a:ext cx="1080120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 idx="4294967295"/>
          </p:nvPr>
        </p:nvSpPr>
        <p:spPr>
          <a:xfrm>
            <a:off x="827584" y="1419622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6000" dirty="0" smtClean="0">
                <a:solidFill>
                  <a:srgbClr val="FF9900"/>
                </a:solidFill>
                <a:latin typeface="+mj-ea"/>
                <a:ea typeface="+mj-ea"/>
              </a:rPr>
              <a:t>순</a:t>
            </a:r>
            <a:r>
              <a:rPr lang="ko-KR" altLang="en-US" sz="6000" dirty="0" smtClean="0">
                <a:solidFill>
                  <a:srgbClr val="FF9900"/>
                </a:solidFill>
                <a:latin typeface="+mj-ea"/>
                <a:ea typeface="+mj-ea"/>
              </a:rPr>
              <a:t>서</a:t>
            </a:r>
            <a:endParaRPr lang="en" sz="7200" dirty="0">
              <a:solidFill>
                <a:srgbClr val="FF9900"/>
              </a:solidFill>
              <a:latin typeface="+mj-ea"/>
              <a:ea typeface="+mj-ea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4294967295"/>
          </p:nvPr>
        </p:nvSpPr>
        <p:spPr>
          <a:xfrm>
            <a:off x="2771800" y="1779662"/>
            <a:ext cx="3168352" cy="29317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1. </a:t>
            </a: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개발환경</a:t>
            </a:r>
            <a:endParaRPr lang="en-US" altLang="ko-KR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457200" lvl="0" indent="-457200" rtl="0">
              <a:spcBef>
                <a:spcPts val="0"/>
              </a:spcBef>
              <a:buAutoNum type="arabicPeriod"/>
            </a:pPr>
            <a:endParaRPr lang="en" sz="8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2. </a:t>
            </a: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기획의도</a:t>
            </a:r>
            <a:endParaRPr lang="en-US" altLang="ko-KR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endParaRPr lang="en" sz="8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3. </a:t>
            </a: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데이터 구조</a:t>
            </a:r>
            <a:endParaRPr lang="en-US" altLang="ko-KR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endParaRPr lang="en" sz="8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4. </a:t>
            </a: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기능구현</a:t>
            </a:r>
            <a:endParaRPr lang="en-US" altLang="ko-KR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800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endParaRPr lang="en" sz="8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5. </a:t>
            </a: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개발기간과 분담</a:t>
            </a:r>
            <a:endParaRPr lang="en" altLang="ko-KR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endParaRPr lang="en-US" altLang="ko-KR" sz="8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6. </a:t>
            </a: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후기</a:t>
            </a:r>
            <a:endParaRPr lang="en" b="1" dirty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172" name="Shape 17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감독검색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059582"/>
            <a:ext cx="4738180" cy="235199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771800" y="1635646"/>
            <a:ext cx="7920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감독상세정보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67494"/>
            <a:ext cx="4324254" cy="3789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배우검색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83518"/>
            <a:ext cx="4685916" cy="415891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419872" y="1059582"/>
            <a:ext cx="7920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배우상세정보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83518"/>
            <a:ext cx="4685916" cy="336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장르검색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145217"/>
            <a:ext cx="4685916" cy="2039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연도별검색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23478"/>
            <a:ext cx="3888432" cy="424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추천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상영영화추천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203598"/>
            <a:ext cx="4752528" cy="19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예매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지역별 예매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0"/>
            <a:ext cx="3949783" cy="4881498"/>
          </a:xfrm>
          <a:prstGeom prst="rect">
            <a:avLst/>
          </a:prstGeom>
        </p:spPr>
      </p:pic>
      <p:sp>
        <p:nvSpPr>
          <p:cNvPr id="15" name="오른쪽으로 구부러진 화살표 14"/>
          <p:cNvSpPr/>
          <p:nvPr/>
        </p:nvSpPr>
        <p:spPr>
          <a:xfrm>
            <a:off x="2555776" y="915566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으로 구부러진 화살표 15"/>
          <p:cNvSpPr/>
          <p:nvPr/>
        </p:nvSpPr>
        <p:spPr>
          <a:xfrm>
            <a:off x="2555776" y="2067694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으로 구부러진 화살표 16"/>
          <p:cNvSpPr/>
          <p:nvPr/>
        </p:nvSpPr>
        <p:spPr>
          <a:xfrm>
            <a:off x="2555776" y="3075806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예매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>
                <a:latin typeface="나눔고딕코딩" pitchFamily="49" charset="-127"/>
                <a:ea typeface="나눔고딕코딩" pitchFamily="49" charset="-127"/>
              </a:rPr>
              <a:t>영화별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 예매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9502"/>
            <a:ext cx="4918208" cy="3270483"/>
          </a:xfrm>
          <a:prstGeom prst="rect">
            <a:avLst/>
          </a:prstGeom>
        </p:spPr>
      </p:pic>
      <p:sp>
        <p:nvSpPr>
          <p:cNvPr id="15" name="오른쪽으로 구부러진 화살표 14"/>
          <p:cNvSpPr/>
          <p:nvPr/>
        </p:nvSpPr>
        <p:spPr>
          <a:xfrm>
            <a:off x="2339752" y="1347614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예매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시간선택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699542"/>
            <a:ext cx="2530514" cy="3312368"/>
          </a:xfrm>
          <a:prstGeom prst="rect">
            <a:avLst/>
          </a:prstGeom>
        </p:spPr>
      </p:pic>
      <p:sp>
        <p:nvSpPr>
          <p:cNvPr id="15" name="오른쪽으로 구부러진 화살표 14"/>
          <p:cNvSpPr/>
          <p:nvPr/>
        </p:nvSpPr>
        <p:spPr>
          <a:xfrm>
            <a:off x="2339752" y="2067694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개발환경</a:t>
            </a:r>
            <a:endParaRPr lang="en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예매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좌석선택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결제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067694"/>
            <a:ext cx="2664296" cy="2770868"/>
          </a:xfrm>
          <a:prstGeom prst="rect">
            <a:avLst/>
          </a:prstGeom>
        </p:spPr>
      </p:pic>
      <p:sp>
        <p:nvSpPr>
          <p:cNvPr id="15" name="오른쪽으로 구부러진 화살표 14"/>
          <p:cNvSpPr/>
          <p:nvPr/>
        </p:nvSpPr>
        <p:spPr>
          <a:xfrm>
            <a:off x="2339752" y="1851670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 descr="좌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0"/>
            <a:ext cx="4520046" cy="2088232"/>
          </a:xfrm>
          <a:prstGeom prst="rect">
            <a:avLst/>
          </a:prstGeom>
        </p:spPr>
      </p:pic>
      <p:sp>
        <p:nvSpPr>
          <p:cNvPr id="10" name="오른쪽으로 구부러진 화살표 9"/>
          <p:cNvSpPr/>
          <p:nvPr/>
        </p:nvSpPr>
        <p:spPr>
          <a:xfrm>
            <a:off x="2339752" y="3651870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회원정보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나의 정보확인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987574"/>
            <a:ext cx="4594930" cy="2722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755576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위시리스트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55576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나의 위시리스트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347614"/>
            <a:ext cx="5311392" cy="183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흥행예측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영화흥행예측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555526"/>
            <a:ext cx="5261307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흥행예측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99592" y="2499742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예측상세보기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67494"/>
            <a:ext cx="4158512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27584" y="185167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로그아웃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제목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0"/>
            <a:ext cx="4106550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관리자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직접 시연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4" y="0"/>
            <a:ext cx="39480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5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개발기간과 분담</a:t>
            </a:r>
            <a:endParaRPr lang="en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99592" y="113159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개발기간</a:t>
            </a:r>
            <a:endParaRPr lang="en" dirty="0">
              <a:latin typeface="+mj-ea"/>
              <a:ea typeface="+mj-ea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99592" y="1923678"/>
            <a:ext cx="1905166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프로젝트</a:t>
            </a:r>
            <a:endParaRPr lang="en-US" altLang="ko-KR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/>
            <a:r>
              <a:rPr lang="ko-KR" alt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기획</a:t>
            </a:r>
            <a:r>
              <a:rPr lang="en-US" altLang="ko-KR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lang="en-US" altLang="ko-KR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spcBef>
                <a:spcPts val="0"/>
              </a:spcBef>
              <a:buNone/>
            </a:pPr>
            <a:endParaRPr lang="en-US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2017.6.7</a:t>
            </a:r>
            <a:endParaRPr lang="en" sz="18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355976" y="1923678"/>
            <a:ext cx="2232248" cy="1852200"/>
          </a:xfrm>
          <a:prstGeom prst="chevron">
            <a:avLst>
              <a:gd name="adj" fmla="val 29853"/>
            </a:avLst>
          </a:prstGeom>
          <a:solidFill>
            <a:srgbClr val="2A9C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프로그램개발</a:t>
            </a:r>
            <a:endParaRPr lang="en-US" sz="9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spcBef>
                <a:spcPts val="0"/>
              </a:spcBef>
              <a:buNone/>
            </a:pPr>
            <a:endParaRPr lang="en-US" sz="9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6.10 ~ </a:t>
            </a:r>
            <a:r>
              <a:rPr lang="en-US" altLang="ko-KR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6.13</a:t>
            </a:r>
            <a:endParaRPr lang="en-US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228184" y="1923678"/>
            <a:ext cx="2232248" cy="1852200"/>
          </a:xfrm>
          <a:prstGeom prst="chevron">
            <a:avLst>
              <a:gd name="adj" fmla="val 29853"/>
            </a:avLst>
          </a:prstGeom>
          <a:solidFill>
            <a:srgbClr val="2E7EA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마무리 작업</a:t>
            </a:r>
            <a:endParaRPr lang="en-US" altLang="ko-KR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spcBef>
                <a:spcPts val="0"/>
              </a:spcBef>
              <a:buNone/>
            </a:pPr>
            <a:endParaRPr lang="en-US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2017.6.14</a:t>
            </a:r>
            <a:endParaRPr lang="en-US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Shape 285"/>
          <p:cNvSpPr/>
          <p:nvPr/>
        </p:nvSpPr>
        <p:spPr>
          <a:xfrm>
            <a:off x="2411760" y="1923678"/>
            <a:ext cx="2304256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데이터</a:t>
            </a:r>
            <a:r>
              <a:rPr lang="en-US" altLang="ko-KR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</a:t>
            </a:r>
          </a:p>
          <a:p>
            <a:pPr lvl="0" algn="ctr">
              <a:spcBef>
                <a:spcPts val="0"/>
              </a:spcBef>
              <a:buNone/>
            </a:pPr>
            <a:r>
              <a:rPr lang="ko-KR" alt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화면 설계</a:t>
            </a:r>
            <a:endParaRPr lang="en-US" altLang="ko-KR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spcBef>
                <a:spcPts val="0"/>
              </a:spcBef>
              <a:buNone/>
            </a:pPr>
            <a:endParaRPr lang="en-US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6.8 ~ </a:t>
            </a:r>
            <a:r>
              <a:rPr lang="en-US" altLang="ko-KR" sz="18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6.9</a:t>
            </a:r>
            <a:endParaRPr lang="en-US" sz="1800" dirty="0" smtClea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43608" y="987574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업무분담</a:t>
            </a:r>
            <a:endParaRPr lang="en" dirty="0">
              <a:latin typeface="+mj-ea"/>
              <a:ea typeface="+mj-ea"/>
            </a:endParaRPr>
          </a:p>
        </p:txBody>
      </p:sp>
      <p:graphicFrame>
        <p:nvGraphicFramePr>
          <p:cNvPr id="249" name="Shape 249"/>
          <p:cNvGraphicFramePr/>
          <p:nvPr/>
        </p:nvGraphicFramePr>
        <p:xfrm>
          <a:off x="1115616" y="1779662"/>
          <a:ext cx="5544615" cy="2461900"/>
        </p:xfrm>
        <a:graphic>
          <a:graphicData uri="http://schemas.openxmlformats.org/drawingml/2006/table">
            <a:tbl>
              <a:tblPr>
                <a:noFill/>
                <a:tableStyleId>{61CC1A02-738A-4BEE-A2E8-3ACAF140A312}</a:tableStyleId>
              </a:tblPr>
              <a:tblGrid>
                <a:gridCol w="1108923"/>
                <a:gridCol w="4435692"/>
              </a:tblGrid>
              <a:tr h="6154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유기태</a:t>
                      </a:r>
                      <a:endParaRPr lang="en" sz="1400" dirty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프로젝트 기획 및 메인</a:t>
                      </a:r>
                      <a:r>
                        <a:rPr lang="en-US" altLang="ko-KR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회원가입 개발</a:t>
                      </a:r>
                      <a:endParaRPr lang="en-US" altLang="ko-KR" sz="1200" b="1" dirty="0" smtClean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프로그램 검수</a:t>
                      </a:r>
                      <a:endParaRPr lang="en-US" altLang="ko-KR" sz="1200" b="1" dirty="0" smtClean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이해나</a:t>
                      </a:r>
                      <a:endParaRPr lang="en" sz="1400" dirty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프로젝트 기획 및 데이터 구조 계획</a:t>
                      </a:r>
                      <a:endParaRPr lang="en-US" altLang="ko-KR" sz="1200" b="1" dirty="0" smtClean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영화검색</a:t>
                      </a:r>
                      <a:r>
                        <a:rPr lang="en-US" altLang="ko-KR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흥행예측</a:t>
                      </a:r>
                      <a:r>
                        <a:rPr lang="en-US" altLang="ko-KR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예매</a:t>
                      </a:r>
                      <a:r>
                        <a:rPr lang="en-US" altLang="ko-KR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회원</a:t>
                      </a:r>
                      <a:r>
                        <a:rPr lang="en-US" altLang="ko-KR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관리자</a:t>
                      </a:r>
                      <a:r>
                        <a:rPr lang="en-US" altLang="ko-KR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)</a:t>
                      </a: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 개발</a:t>
                      </a:r>
                      <a:endParaRPr lang="en" sz="1200" b="1" dirty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허영</a:t>
                      </a:r>
                      <a:endParaRPr lang="en" sz="1400" dirty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프로젝트 기획 및 데이터 구조 계획</a:t>
                      </a:r>
                      <a:endParaRPr lang="en-US" altLang="ko-KR" sz="1200" b="1" dirty="0" smtClean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영화추천 개발</a:t>
                      </a:r>
                      <a:endParaRPr lang="en" sz="1200" b="1" dirty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박의영</a:t>
                      </a:r>
                      <a:endParaRPr lang="en" sz="1400" dirty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프로젝트 기획 및 데이터 구조 계획</a:t>
                      </a:r>
                      <a:endParaRPr lang="en-US" altLang="ko-KR" sz="1200" b="1" dirty="0" smtClean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회원</a:t>
                      </a:r>
                      <a:r>
                        <a:rPr lang="en-US" altLang="ko-KR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영화</a:t>
                      </a:r>
                      <a:r>
                        <a:rPr lang="ko-KR" altLang="en-US" sz="1200" b="1" baseline="0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관련 관리자모드</a:t>
                      </a:r>
                      <a:r>
                        <a:rPr lang="en-US" altLang="ko-KR" sz="1200" b="1" baseline="0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607896"/>
                          </a:solidFill>
                          <a:latin typeface="+mj-ea"/>
                          <a:ea typeface="+mj-ea"/>
                          <a:cs typeface="Roboto Condensed"/>
                          <a:sym typeface="Roboto Condensed"/>
                        </a:rPr>
                        <a:t>개발</a:t>
                      </a:r>
                      <a:endParaRPr lang="en" sz="1200" b="1" dirty="0">
                        <a:solidFill>
                          <a:srgbClr val="607896"/>
                        </a:solidFill>
                        <a:latin typeface="+mj-ea"/>
                        <a:ea typeface="+mj-ea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43608" y="1131590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개발환경</a:t>
            </a:r>
            <a:endParaRPr lang="en" dirty="0">
              <a:latin typeface="+mj-ea"/>
              <a:ea typeface="+mj-ea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43608" y="1995686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dirty="0" smtClean="0"/>
              <a:t>Windows</a:t>
            </a:r>
            <a:r>
              <a:rPr lang="ko-KR" altLang="en-US" dirty="0" smtClean="0"/>
              <a:t> </a:t>
            </a:r>
            <a:r>
              <a:rPr lang="en-US" altLang="ko-KR" dirty="0" smtClean="0"/>
              <a:t>7 64bit</a:t>
            </a:r>
          </a:p>
          <a:p>
            <a:pPr lvl="0" rtl="0">
              <a:spcBef>
                <a:spcPts val="0"/>
              </a:spcBef>
              <a:buNone/>
            </a:pPr>
            <a:endParaRPr lang="en-US" altLang="ko-KR" sz="11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/>
              <a:t>Java SE 1.8.0_131 64bit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sz="11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/>
              <a:t>Eclipse Java EE 4.6.3 (Neon.3)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6" name="그림 5" descr="1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99" y="267494"/>
            <a:ext cx="3932501" cy="2370005"/>
          </a:xfrm>
          <a:prstGeom prst="rect">
            <a:avLst/>
          </a:prstGeom>
        </p:spPr>
      </p:pic>
      <p:pic>
        <p:nvPicPr>
          <p:cNvPr id="7" name="그림 6" descr="1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427734"/>
            <a:ext cx="3453576" cy="1471728"/>
          </a:xfrm>
          <a:prstGeom prst="rect">
            <a:avLst/>
          </a:prstGeom>
        </p:spPr>
      </p:pic>
      <p:pic>
        <p:nvPicPr>
          <p:cNvPr id="8" name="그림 7" descr="1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012" y="3291830"/>
            <a:ext cx="4735988" cy="1923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6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후기</a:t>
            </a:r>
            <a:endParaRPr lang="en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3568" y="1707654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6000" dirty="0" smtClean="0">
                <a:solidFill>
                  <a:srgbClr val="FF9900"/>
                </a:solidFill>
                <a:latin typeface="나눔고딕코딩" pitchFamily="49" charset="-127"/>
                <a:ea typeface="나눔고딕코딩" pitchFamily="49" charset="-127"/>
              </a:rPr>
              <a:t>유기태</a:t>
            </a:r>
            <a:endParaRPr lang="en" sz="6000" dirty="0">
              <a:solidFill>
                <a:srgbClr val="FF9900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3568" y="2222788"/>
            <a:ext cx="6264696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3600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저희 조원이 </a:t>
            </a:r>
            <a:endParaRPr lang="en-US" altLang="ko-KR" sz="36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sz="3600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제일 잘하고 제일 착합니다</a:t>
            </a:r>
            <a:endParaRPr lang="en-US" altLang="ko-KR" sz="36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저는 수업시간에 더욱 열심히 공부 하겠습니다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3568" y="1707654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6000" dirty="0" smtClean="0">
                <a:solidFill>
                  <a:srgbClr val="FF9900"/>
                </a:solidFill>
                <a:latin typeface="나눔고딕코딩" pitchFamily="49" charset="-127"/>
                <a:ea typeface="나눔고딕코딩" pitchFamily="49" charset="-127"/>
              </a:rPr>
              <a:t>이해나</a:t>
            </a:r>
            <a:endParaRPr lang="en" sz="6000" dirty="0">
              <a:solidFill>
                <a:srgbClr val="FF9900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3568" y="2222788"/>
            <a:ext cx="8136904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3600" b="1" dirty="0" err="1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느낀점</a:t>
            </a:r>
            <a:r>
              <a:rPr lang="ko-KR" altLang="en-US" sz="3600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3600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&amp; </a:t>
            </a:r>
            <a:r>
              <a:rPr lang="ko-KR" altLang="en-US" sz="3600" b="1" dirty="0" err="1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아쉬운점</a:t>
            </a:r>
            <a:endParaRPr lang="en" sz="3600" b="1" dirty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취업해서 더 어려운 프로그램 개발을 접하면 정말 힘들 것 같다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글씨 정렬이 아쉽다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3568" y="1707654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6000" dirty="0" smtClean="0">
                <a:solidFill>
                  <a:srgbClr val="FF9900"/>
                </a:solidFill>
                <a:latin typeface="나눔고딕코딩" pitchFamily="49" charset="-127"/>
                <a:ea typeface="나눔고딕코딩" pitchFamily="49" charset="-127"/>
              </a:rPr>
              <a:t>허영</a:t>
            </a:r>
            <a:endParaRPr lang="en" sz="6000" dirty="0">
              <a:solidFill>
                <a:srgbClr val="FF9900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3568" y="2222788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3600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개발도 건강해야</a:t>
            </a:r>
            <a:endParaRPr lang="en-US" altLang="ko-KR" sz="36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개발도 건강해야 한다는 걸 배웠어요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이제 건강관리 해야지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!</a:t>
            </a:r>
            <a:endParaRPr lang="en" dirty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3568" y="1707654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6000" dirty="0" smtClean="0">
                <a:solidFill>
                  <a:srgbClr val="FF9900"/>
                </a:solidFill>
                <a:latin typeface="나눔고딕코딩" pitchFamily="49" charset="-127"/>
                <a:ea typeface="나눔고딕코딩" pitchFamily="49" charset="-127"/>
              </a:rPr>
              <a:t>박의영</a:t>
            </a:r>
            <a:endParaRPr lang="en" sz="6000" dirty="0">
              <a:solidFill>
                <a:srgbClr val="FF9900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3568" y="2222788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3600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그냥 어렵다</a:t>
            </a:r>
            <a:endParaRPr lang="en" sz="36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의욕은 불타는데 계획은 어렵고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개발도 맘처럼 안됐지만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그래도 많이 배우는 기회가 되었다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 idx="4294967295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FFFF"/>
                </a:solidFill>
                <a:latin typeface="+mj-ea"/>
                <a:ea typeface="+mj-ea"/>
              </a:rPr>
              <a:t>Thanks!</a:t>
            </a:r>
            <a:endParaRPr lang="en" sz="6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>
                <a:solidFill>
                  <a:srgbClr val="3796BF"/>
                </a:solidFill>
              </a:rPr>
              <a:t>2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기획의도</a:t>
            </a:r>
            <a:endParaRPr lang="en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699792" y="1275606"/>
            <a:ext cx="3621283" cy="252028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latin typeface="나눔고딕코딩" pitchFamily="49" charset="-127"/>
                <a:ea typeface="나눔고딕코딩" pitchFamily="49" charset="-127"/>
              </a:rPr>
              <a:t>“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휴먼아미체" pitchFamily="18" charset="-127"/>
                <a:ea typeface="휴먼아미체" pitchFamily="18" charset="-127"/>
              </a:rPr>
              <a:t>영화정보 서비스는 많은데</a:t>
            </a:r>
            <a:endParaRPr lang="en-US" altLang="ko-KR" dirty="0" smtClean="0">
              <a:latin typeface="휴먼아미체" pitchFamily="18" charset="-127"/>
              <a:ea typeface="휴먼아미체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dirty="0" err="1" smtClean="0">
                <a:latin typeface="휴먼아미체" pitchFamily="18" charset="-127"/>
                <a:ea typeface="휴먼아미체" pitchFamily="18" charset="-127"/>
              </a:rPr>
              <a:t>광고성</a:t>
            </a:r>
            <a:r>
              <a:rPr lang="ko-KR" altLang="en-US" dirty="0" smtClean="0">
                <a:latin typeface="휴먼아미체" pitchFamily="18" charset="-127"/>
                <a:ea typeface="휴먼아미체" pitchFamily="18" charset="-127"/>
              </a:rPr>
              <a:t> 서비스가 만연해서</a:t>
            </a:r>
            <a:endParaRPr lang="en-US" altLang="ko-KR" dirty="0" smtClean="0">
              <a:latin typeface="휴먼아미체" pitchFamily="18" charset="-127"/>
              <a:ea typeface="휴먼아미체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휴먼아미체" pitchFamily="18" charset="-127"/>
                <a:ea typeface="휴먼아미체" pitchFamily="18" charset="-127"/>
              </a:rPr>
              <a:t>정말 찾고 싶은 정보는</a:t>
            </a:r>
            <a:endParaRPr lang="en-US" altLang="ko-KR" dirty="0" smtClean="0">
              <a:latin typeface="휴먼아미체" pitchFamily="18" charset="-127"/>
              <a:ea typeface="휴먼아미체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휴먼아미체" pitchFamily="18" charset="-127"/>
                <a:ea typeface="휴먼아미체" pitchFamily="18" charset="-127"/>
              </a:rPr>
              <a:t>찾기 어려운 현실</a:t>
            </a:r>
            <a:endParaRPr lang="en-US" altLang="ko-KR" dirty="0" smtClean="0">
              <a:latin typeface="휴먼아미체" pitchFamily="18" charset="-127"/>
              <a:ea typeface="휴먼아미체" pitchFamily="18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-KR" sz="20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sz="2000" dirty="0" err="1" smtClean="0">
                <a:latin typeface="나눔고딕코딩" pitchFamily="49" charset="-127"/>
                <a:ea typeface="나눔고딕코딩" pitchFamily="49" charset="-127"/>
              </a:rPr>
              <a:t>빅데이터</a:t>
            </a:r>
            <a:r>
              <a:rPr lang="ko-KR" altLang="en-US" sz="2000" dirty="0" smtClean="0">
                <a:latin typeface="나눔고딕코딩" pitchFamily="49" charset="-127"/>
                <a:ea typeface="나눔고딕코딩" pitchFamily="49" charset="-127"/>
              </a:rPr>
              <a:t> 기반 </a:t>
            </a:r>
            <a:endParaRPr lang="en-US" altLang="ko-KR" sz="20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sz="2000" dirty="0" smtClean="0">
                <a:latin typeface="나눔고딕코딩" pitchFamily="49" charset="-127"/>
                <a:ea typeface="나눔고딕코딩" pitchFamily="49" charset="-127"/>
              </a:rPr>
              <a:t>영화관련 서비스를 제공하는</a:t>
            </a:r>
            <a:endParaRPr lang="en-US" altLang="ko-KR" sz="20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sz="2000" dirty="0" smtClean="0">
                <a:latin typeface="나눔고딕코딩" pitchFamily="49" charset="-127"/>
                <a:ea typeface="나눔고딕코딩" pitchFamily="49" charset="-127"/>
              </a:rPr>
              <a:t>비영리 서비스를 표방</a:t>
            </a:r>
            <a:endParaRPr lang="en-US" altLang="ko-KR" sz="20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latin typeface="나눔고딕코딩" pitchFamily="49" charset="-127"/>
                <a:ea typeface="나눔고딕코딩" pitchFamily="49" charset="-127"/>
              </a:rPr>
              <a:t>”</a:t>
            </a:r>
            <a:endParaRPr lang="en" sz="28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55576" y="1059582"/>
            <a:ext cx="6060855" cy="156604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#Moving</a:t>
            </a:r>
            <a:endParaRPr lang="en" sz="4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347864" y="843558"/>
            <a:ext cx="5340775" cy="38884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영화와 영화인 검색</a:t>
            </a:r>
            <a:endParaRPr lang="en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12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국내외의 다양한 영화를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검색하여 영화의 상세정보를 확인</a:t>
            </a: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buClr>
                <a:schemeClr val="dk1"/>
              </a:buClr>
              <a:buSzPct val="91666"/>
              <a:buNone/>
            </a:pPr>
            <a:endParaRPr lang="en-US" altLang="ko-KR" sz="1200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>
              <a:buClr>
                <a:schemeClr val="dk1"/>
              </a:buClr>
              <a:buSzPct val="91666"/>
              <a:buNone/>
            </a:pP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영화 예매</a:t>
            </a:r>
            <a:endParaRPr lang="en" altLang="ko-KR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현재 개봉중인 영화는 영화관을 선택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직접 예매가 가능</a:t>
            </a: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buClr>
                <a:schemeClr val="dk1"/>
              </a:buClr>
              <a:buSzPct val="91666"/>
              <a:buNone/>
            </a:pP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영화 추천과 흥행 예측</a:t>
            </a:r>
            <a:endParaRPr lang="en" altLang="ko-KR" b="1" dirty="0" smtClean="0">
              <a:solidFill>
                <a:srgbClr val="3796BF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현재 상영중인 영화를 추천하고 흥행을 예측하여 시각화</a:t>
            </a: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buClr>
                <a:schemeClr val="dk1"/>
              </a:buClr>
              <a:buSzPct val="91666"/>
              <a:buNone/>
            </a:pPr>
            <a:r>
              <a:rPr lang="ko-KR" altLang="en-US" b="1" dirty="0" smtClean="0">
                <a:solidFill>
                  <a:srgbClr val="3796BF"/>
                </a:solidFill>
                <a:latin typeface="나눔고딕코딩" pitchFamily="49" charset="-127"/>
                <a:ea typeface="나눔고딕코딩" pitchFamily="49" charset="-127"/>
              </a:rPr>
              <a:t>유지보수 용이</a:t>
            </a:r>
          </a:p>
          <a:p>
            <a:pPr lvl="0">
              <a:buClr>
                <a:schemeClr val="dk1"/>
              </a:buClr>
              <a:buSzPct val="91666"/>
              <a:buNone/>
            </a:pPr>
            <a:endParaRPr lang="ko-KR" altLang="en-US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관리자 별도 계정으로 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DB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접근</a:t>
            </a:r>
            <a:endParaRPr sz="1200" dirty="0">
              <a:latin typeface="나눔고딕코딩" pitchFamily="49" charset="-127"/>
              <a:ea typeface="나눔고딕코딩" pitchFamily="49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196"/>
          <p:cNvSpPr/>
          <p:nvPr/>
        </p:nvSpPr>
        <p:spPr>
          <a:xfrm>
            <a:off x="1979712" y="4515966"/>
            <a:ext cx="282132" cy="26938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97"/>
          <p:cNvGrpSpPr/>
          <p:nvPr/>
        </p:nvGrpSpPr>
        <p:grpSpPr>
          <a:xfrm>
            <a:off x="1629606" y="3003347"/>
            <a:ext cx="1208685" cy="1209005"/>
            <a:chOff x="6654650" y="3665275"/>
            <a:chExt cx="409100" cy="409125"/>
          </a:xfrm>
        </p:grpSpPr>
        <p:sp>
          <p:nvSpPr>
            <p:cNvPr id="11" name="Shape 1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200"/>
          <p:cNvGrpSpPr/>
          <p:nvPr/>
        </p:nvGrpSpPr>
        <p:grpSpPr>
          <a:xfrm rot="1057032">
            <a:off x="464692" y="3953571"/>
            <a:ext cx="798554" cy="798614"/>
            <a:chOff x="570875" y="4322250"/>
            <a:chExt cx="443300" cy="443325"/>
          </a:xfrm>
        </p:grpSpPr>
        <p:sp>
          <p:nvSpPr>
            <p:cNvPr id="14" name="Shape 2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2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2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Shape 205"/>
          <p:cNvSpPr/>
          <p:nvPr/>
        </p:nvSpPr>
        <p:spPr>
          <a:xfrm rot="2466689">
            <a:off x="554294" y="3237535"/>
            <a:ext cx="392000" cy="37429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206"/>
          <p:cNvSpPr/>
          <p:nvPr/>
        </p:nvSpPr>
        <p:spPr>
          <a:xfrm rot="-1609379">
            <a:off x="1127559" y="3473027"/>
            <a:ext cx="282081" cy="2693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7"/>
          <p:cNvSpPr/>
          <p:nvPr/>
        </p:nvSpPr>
        <p:spPr>
          <a:xfrm rot="2925831">
            <a:off x="3053987" y="3758413"/>
            <a:ext cx="211250" cy="20170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3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데이터구</a:t>
            </a:r>
            <a:r>
              <a:rPr lang="ko-KR" altLang="en-US" dirty="0" smtClean="0">
                <a:latin typeface="+mj-ea"/>
                <a:ea typeface="+mj-ea"/>
              </a:rPr>
              <a:t>조</a:t>
            </a:r>
            <a:endParaRPr lang="en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043608" y="1203598"/>
            <a:ext cx="1512168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나눔고딕코딩" pitchFamily="49" charset="-127"/>
                <a:ea typeface="나눔고딕코딩" pitchFamily="49" charset="-127"/>
              </a:rPr>
              <a:t>도식화</a:t>
            </a:r>
            <a:endParaRPr lang="en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411760" y="1995686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6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감독 관리</a:t>
            </a:r>
            <a:endParaRPr lang="en" sz="1600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915816" y="3075806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6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배우 관리</a:t>
            </a:r>
            <a:endParaRPr lang="en" sz="1600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364088" y="1203598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600" b="1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예매 관리</a:t>
            </a:r>
            <a:endParaRPr lang="en" sz="1600" b="1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Shape 243"/>
          <p:cNvSpPr/>
          <p:nvPr/>
        </p:nvSpPr>
        <p:spPr>
          <a:xfrm>
            <a:off x="3995936" y="411510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600" b="1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회원 관리</a:t>
            </a:r>
            <a:endParaRPr lang="en" sz="1600" b="1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Shape 243"/>
          <p:cNvSpPr/>
          <p:nvPr/>
        </p:nvSpPr>
        <p:spPr>
          <a:xfrm>
            <a:off x="3995936" y="1995686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600" b="1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영화 관리</a:t>
            </a:r>
            <a:endParaRPr lang="en" sz="1600" b="1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352</Words>
  <Application>Microsoft Office PowerPoint</Application>
  <PresentationFormat>화면 슬라이드 쇼(16:9)</PresentationFormat>
  <Paragraphs>194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굴림</vt:lpstr>
      <vt:lpstr>Arial</vt:lpstr>
      <vt:lpstr>Oswald</vt:lpstr>
      <vt:lpstr>나눔고딕코딩</vt:lpstr>
      <vt:lpstr>맑은 고딕</vt:lpstr>
      <vt:lpstr>Roboto Condensed</vt:lpstr>
      <vt:lpstr>휴먼아미체</vt:lpstr>
      <vt:lpstr>Wolsey template</vt:lpstr>
      <vt:lpstr>#Moving </vt:lpstr>
      <vt:lpstr>순서</vt:lpstr>
      <vt:lpstr>1. 개발환경</vt:lpstr>
      <vt:lpstr>개발환경</vt:lpstr>
      <vt:lpstr>2. 기획의도</vt:lpstr>
      <vt:lpstr>슬라이드 6</vt:lpstr>
      <vt:lpstr>#Moving</vt:lpstr>
      <vt:lpstr>3. 데이터구조</vt:lpstr>
      <vt:lpstr>도식화</vt:lpstr>
      <vt:lpstr>슬라이드 10</vt:lpstr>
      <vt:lpstr>슬라이드 11</vt:lpstr>
      <vt:lpstr>슬라이드 12</vt:lpstr>
      <vt:lpstr>슬라이드 13</vt:lpstr>
      <vt:lpstr>4. 기능구현</vt:lpstr>
      <vt:lpstr>비회원</vt:lpstr>
      <vt:lpstr>비회원</vt:lpstr>
      <vt:lpstr>회원</vt:lpstr>
      <vt:lpstr>검색</vt:lpstr>
      <vt:lpstr>검색</vt:lpstr>
      <vt:lpstr>검색</vt:lpstr>
      <vt:lpstr>검색</vt:lpstr>
      <vt:lpstr>검색</vt:lpstr>
      <vt:lpstr>검색</vt:lpstr>
      <vt:lpstr>검색</vt:lpstr>
      <vt:lpstr>검색</vt:lpstr>
      <vt:lpstr>추천</vt:lpstr>
      <vt:lpstr>예매</vt:lpstr>
      <vt:lpstr>예매</vt:lpstr>
      <vt:lpstr>예매</vt:lpstr>
      <vt:lpstr>예매</vt:lpstr>
      <vt:lpstr>회원정보</vt:lpstr>
      <vt:lpstr>위시리스트</vt:lpstr>
      <vt:lpstr>흥행예측</vt:lpstr>
      <vt:lpstr>흥행예측</vt:lpstr>
      <vt:lpstr>로그아웃</vt:lpstr>
      <vt:lpstr>관리자</vt:lpstr>
      <vt:lpstr>5. 개발기간과 분담</vt:lpstr>
      <vt:lpstr>개발기간</vt:lpstr>
      <vt:lpstr>업무분담</vt:lpstr>
      <vt:lpstr>6. 후기</vt:lpstr>
      <vt:lpstr>유기태</vt:lpstr>
      <vt:lpstr>이해나</vt:lpstr>
      <vt:lpstr>허영</vt:lpstr>
      <vt:lpstr>박의영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#Moving </dc:title>
  <dc:creator>SIST</dc:creator>
  <cp:lastModifiedBy>SIST</cp:lastModifiedBy>
  <cp:revision>54</cp:revision>
  <dcterms:modified xsi:type="dcterms:W3CDTF">2017-06-14T06:14:44Z</dcterms:modified>
</cp:coreProperties>
</file>