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4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D0C-19E0-4964-9C03-37DD3BC5041C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D0C-19E0-4964-9C03-37DD3BC5041C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D0C-19E0-4964-9C03-37DD3BC5041C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D0C-19E0-4964-9C03-37DD3BC5041C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D0C-19E0-4964-9C03-37DD3BC5041C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D0C-19E0-4964-9C03-37DD3BC5041C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D0C-19E0-4964-9C03-37DD3BC5041C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D0C-19E0-4964-9C03-37DD3BC5041C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D0C-19E0-4964-9C03-37DD3BC5041C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D0C-19E0-4964-9C03-37DD3BC5041C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ECB0D0C-19E0-4964-9C03-37DD3BC5041C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ECB0D0C-19E0-4964-9C03-37DD3BC5041C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ssdata.fda.gov/scripts/cdrh/cfdocs/cfcfr/CFRSearch.cfm?CFRPart=11&amp;showFR=1&amp;subpartNode=21:1.0.1.1.7.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Biomedical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Angelica Rodriguez, Ben Paul, Corey Alexander, Lindsey Watterson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86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Quality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419600" cy="4625609"/>
          </a:xfrm>
        </p:spPr>
        <p:txBody>
          <a:bodyPr/>
          <a:lstStyle/>
          <a:p>
            <a:r>
              <a:rPr lang="en-US" dirty="0" smtClean="0"/>
              <a:t>High level of correctness</a:t>
            </a:r>
          </a:p>
          <a:p>
            <a:r>
              <a:rPr lang="en-US" dirty="0" smtClean="0"/>
              <a:t>Efficiency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Reliable</a:t>
            </a:r>
          </a:p>
          <a:p>
            <a:r>
              <a:rPr lang="en-US" dirty="0" smtClean="0"/>
              <a:t>High Usability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08148"/>
            <a:ext cx="3869384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74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FDA Biomedical Software Regulations/Standards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953000" cy="188240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Accuracy, Reliability, ability to discern invalid or altered records</a:t>
            </a:r>
          </a:p>
          <a:p>
            <a:r>
              <a:rPr lang="en-US" dirty="0" smtClean="0"/>
              <a:t>Generate accurate and complete copies of records for reading and electronic inspection, review, and copying</a:t>
            </a:r>
          </a:p>
          <a:p>
            <a:r>
              <a:rPr lang="en-US" dirty="0" smtClean="0"/>
              <a:t>Protection of records</a:t>
            </a:r>
          </a:p>
          <a:p>
            <a:r>
              <a:rPr lang="en-US" dirty="0" smtClean="0"/>
              <a:t>Limit system access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905000"/>
            <a:ext cx="2895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3886200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Accurately track all record creations, modifications, and deletions</a:t>
            </a:r>
          </a:p>
          <a:p>
            <a:r>
              <a:rPr lang="en-US" dirty="0"/>
              <a:t>System checks to ensure correct sequencing of steps and events</a:t>
            </a:r>
          </a:p>
          <a:p>
            <a:r>
              <a:rPr lang="en-US" dirty="0"/>
              <a:t>More at </a:t>
            </a:r>
            <a:r>
              <a:rPr lang="en-US" u="sng" dirty="0">
                <a:hlinkClick r:id="rId3"/>
              </a:rPr>
              <a:t>http://www.accessdata.fda.gov/scripts/cdrh/cfdocs/cfcfr/CFRSearch.cfm?CFRPart=11&amp;showFR=1&amp;subpartNode=21:1.0.1.1.7.2</a:t>
            </a:r>
            <a:endParaRPr lang="en-US" u="sng" dirty="0"/>
          </a:p>
          <a:p>
            <a:endParaRPr lang="en-US" u="sng" dirty="0"/>
          </a:p>
          <a:p>
            <a:r>
              <a:rPr lang="en-US" dirty="0"/>
              <a:t>All other testing is up to the developer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 Examples Of Certain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038600" cy="462560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Surgical </a:t>
            </a:r>
            <a:r>
              <a:rPr lang="en-US" dirty="0" smtClean="0"/>
              <a:t>Machines</a:t>
            </a:r>
          </a:p>
          <a:p>
            <a:pPr lvl="1"/>
            <a:r>
              <a:rPr lang="en-US" dirty="0" smtClean="0"/>
              <a:t>Accuracy</a:t>
            </a:r>
            <a:r>
              <a:rPr lang="en-US" dirty="0"/>
              <a:t>: 1mm difference can make the difference between saving a life or losing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Prosthetics and implant </a:t>
            </a:r>
            <a:r>
              <a:rPr lang="en-US" dirty="0" smtClean="0"/>
              <a:t>devices</a:t>
            </a:r>
          </a:p>
          <a:p>
            <a:pPr lvl="1"/>
            <a:r>
              <a:rPr lang="en-US" dirty="0" smtClean="0"/>
              <a:t>Reliability</a:t>
            </a:r>
            <a:r>
              <a:rPr lang="en-US" dirty="0"/>
              <a:t>: needs to do the same time every time</a:t>
            </a:r>
          </a:p>
          <a:p>
            <a:pPr lvl="1"/>
            <a:r>
              <a:rPr lang="en-US" dirty="0"/>
              <a:t>Security</a:t>
            </a:r>
          </a:p>
          <a:p>
            <a:pPr lvl="2"/>
            <a:r>
              <a:rPr lang="en-US" dirty="0"/>
              <a:t>Hackers can gain access to patient heart monitors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28800"/>
            <a:ext cx="238125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http://www.rexheartvascular.com/images/hol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969" y="4038600"/>
            <a:ext cx="3047999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10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Chosen by individual developers and companies and are not regulated</a:t>
            </a:r>
          </a:p>
          <a:p>
            <a:r>
              <a:rPr lang="en-US" dirty="0" smtClean="0"/>
              <a:t>Commonly used:</a:t>
            </a:r>
          </a:p>
          <a:p>
            <a:pPr lvl="1"/>
            <a:r>
              <a:rPr lang="en-US" dirty="0" smtClean="0"/>
              <a:t>McCabe </a:t>
            </a:r>
            <a:r>
              <a:rPr lang="en-US" dirty="0" err="1" smtClean="0"/>
              <a:t>Cyclomatic</a:t>
            </a:r>
            <a:r>
              <a:rPr lang="en-US" dirty="0" smtClean="0"/>
              <a:t> Complexity</a:t>
            </a:r>
          </a:p>
          <a:p>
            <a:pPr lvl="1"/>
            <a:r>
              <a:rPr lang="en-US" dirty="0" smtClean="0"/>
              <a:t>Lines of Code written</a:t>
            </a:r>
          </a:p>
          <a:p>
            <a:r>
              <a:rPr lang="en-US" dirty="0" smtClean="0"/>
              <a:t>Suggested:</a:t>
            </a:r>
          </a:p>
          <a:p>
            <a:pPr lvl="1"/>
            <a:r>
              <a:rPr lang="en-US" dirty="0"/>
              <a:t>Average Number of Comment Lines per Method</a:t>
            </a:r>
          </a:p>
          <a:p>
            <a:pPr lvl="1"/>
            <a:r>
              <a:rPr lang="en-US" dirty="0" smtClean="0"/>
              <a:t>Average Method Size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2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3200400" cy="462560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Inability to test the software under real world conditions</a:t>
            </a:r>
          </a:p>
          <a:p>
            <a:r>
              <a:rPr lang="en-US" dirty="0" smtClean="0"/>
              <a:t>Rarely have patients willing to have surgeries or implants to test software</a:t>
            </a:r>
          </a:p>
          <a:p>
            <a:r>
              <a:rPr lang="en-US" dirty="0" smtClean="0"/>
              <a:t>Can only extensively test in labs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81200"/>
            <a:ext cx="4495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741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62350"/>
            <a:ext cx="214312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06745"/>
            <a:ext cx="5862503" cy="2187209"/>
          </a:xfrm>
        </p:spPr>
        <p:txBody>
          <a:bodyPr/>
          <a:lstStyle/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UX and usability test for frontends</a:t>
            </a:r>
          </a:p>
          <a:p>
            <a:pPr lvl="1"/>
            <a:r>
              <a:rPr lang="en-US" dirty="0" smtClean="0"/>
              <a:t>Stress testing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57400"/>
            <a:ext cx="3052628" cy="1791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24200" y="4413033"/>
            <a:ext cx="5867400" cy="159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8912" lvl="0" indent="-320040">
              <a:buClr>
                <a:srgbClr val="F0AD00"/>
              </a:buClr>
              <a:buSzPct val="80000"/>
              <a:buFont typeface="Wingdings 2"/>
              <a:buChar char=""/>
            </a:pPr>
            <a:r>
              <a:rPr lang="en-US" sz="3200" dirty="0">
                <a:solidFill>
                  <a:prstClr val="black"/>
                </a:solidFill>
              </a:rPr>
              <a:t>Software for equipment and devices</a:t>
            </a:r>
          </a:p>
          <a:p>
            <a:pPr marL="731520" lvl="1" indent="-274320">
              <a:spcBef>
                <a:spcPct val="20000"/>
              </a:spcBef>
              <a:buClr>
                <a:srgbClr val="60B5CC"/>
              </a:buClr>
              <a:buSzPct val="90000"/>
              <a:buFont typeface="Wingdings"/>
              <a:buChar char=""/>
            </a:pPr>
            <a:r>
              <a:rPr lang="en-US" sz="2800" dirty="0">
                <a:solidFill>
                  <a:prstClr val="black"/>
                </a:solidFill>
              </a:rPr>
              <a:t>Robust Worst Case Testing</a:t>
            </a:r>
          </a:p>
        </p:txBody>
      </p:sp>
    </p:spTree>
    <p:extLst>
      <p:ext uri="{BB962C8B-B14F-4D97-AF65-F5344CB8AC3E}">
        <p14:creationId xmlns:p14="http://schemas.microsoft.com/office/powerpoint/2010/main" val="62046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Successes and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47825"/>
            <a:ext cx="4191000" cy="30670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Implants and Surgical Equipment</a:t>
            </a:r>
          </a:p>
          <a:p>
            <a:pPr lvl="1"/>
            <a:r>
              <a:rPr lang="en-US" dirty="0" smtClean="0"/>
              <a:t>Robotic equipment allows doctor to perform a surgery</a:t>
            </a:r>
          </a:p>
          <a:p>
            <a:pPr lvl="1"/>
            <a:r>
              <a:rPr lang="en-US" dirty="0" smtClean="0"/>
              <a:t>Implanted insulin pump fails to recognize the amount of insulin in the body</a:t>
            </a:r>
          </a:p>
          <a:p>
            <a:pPr lvl="1"/>
            <a:r>
              <a:rPr lang="en-US" dirty="0" smtClean="0"/>
              <a:t>Heart rate monitor fails and gives incorrect results such as flat-lining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1828800"/>
            <a:ext cx="39814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4800600"/>
            <a:ext cx="8458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8912" lvl="0" indent="-320040">
              <a:buClr>
                <a:srgbClr val="F0AD00"/>
              </a:buClr>
              <a:buSzPct val="80000"/>
              <a:buFont typeface="Wingdings 2"/>
              <a:buChar char=""/>
            </a:pPr>
            <a:r>
              <a:rPr lang="en-US" sz="2000" dirty="0">
                <a:solidFill>
                  <a:prstClr val="black"/>
                </a:solidFill>
              </a:rPr>
              <a:t>Database and Hospital Systems</a:t>
            </a:r>
          </a:p>
          <a:p>
            <a:pPr marL="731520" lvl="1" indent="-274320">
              <a:spcBef>
                <a:spcPct val="20000"/>
              </a:spcBef>
              <a:buClr>
                <a:srgbClr val="60B5CC"/>
              </a:buClr>
              <a:buSzPct val="90000"/>
              <a:buFont typeface="Wingdings"/>
              <a:buChar char=""/>
            </a:pPr>
            <a:r>
              <a:rPr lang="en-US" sz="2000" dirty="0">
                <a:solidFill>
                  <a:prstClr val="black"/>
                </a:solidFill>
              </a:rPr>
              <a:t>Stores and returns data correctly within a specified speed range</a:t>
            </a:r>
          </a:p>
          <a:p>
            <a:pPr marL="731520" lvl="1" indent="-274320">
              <a:spcBef>
                <a:spcPct val="20000"/>
              </a:spcBef>
              <a:buClr>
                <a:srgbClr val="60B5CC"/>
              </a:buClr>
              <a:buSzPct val="90000"/>
              <a:buFont typeface="Wingdings"/>
              <a:buChar char=""/>
            </a:pPr>
            <a:r>
              <a:rPr lang="en-US" sz="2000" dirty="0">
                <a:solidFill>
                  <a:prstClr val="black"/>
                </a:solidFill>
              </a:rPr>
              <a:t>Fails if breaks those conditions</a:t>
            </a:r>
          </a:p>
        </p:txBody>
      </p:sp>
    </p:spTree>
    <p:extLst>
      <p:ext uri="{BB962C8B-B14F-4D97-AF65-F5344CB8AC3E}">
        <p14:creationId xmlns:p14="http://schemas.microsoft.com/office/powerpoint/2010/main" val="3764613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132</TotalTime>
  <Words>280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Biomedical Engineering</vt:lpstr>
      <vt:lpstr>Quality Factors</vt:lpstr>
      <vt:lpstr>FDA Biomedical Software Regulations/Standards</vt:lpstr>
      <vt:lpstr>Specific Examples Of Certain Criteria</vt:lpstr>
      <vt:lpstr>Metrics</vt:lpstr>
      <vt:lpstr>Common Problems</vt:lpstr>
      <vt:lpstr>Suggested Testing</vt:lpstr>
      <vt:lpstr>Successes and Failures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Biomedical Engineering</dc:title>
  <dc:creator>Lindsey Watterson</dc:creator>
  <cp:lastModifiedBy>Angelica Rodriguez</cp:lastModifiedBy>
  <cp:revision>12</cp:revision>
  <dcterms:created xsi:type="dcterms:W3CDTF">2013-05-08T23:39:43Z</dcterms:created>
  <dcterms:modified xsi:type="dcterms:W3CDTF">2013-05-14T04:43:51Z</dcterms:modified>
</cp:coreProperties>
</file>