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1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2.xml" ContentType="application/vnd.openxmlformats-officedocument.drawingml.chartshapes+xml"/>
  <Override PartName="/ppt/charts/chartEx1.xml" ContentType="application/vnd.ms-office.chartex+xml"/>
  <Override PartName="/ppt/charts/style11.xml" ContentType="application/vnd.ms-office.chartstyle+xml"/>
  <Override PartName="/ppt/charts/colors11.xml" ContentType="application/vnd.ms-office.chartcolorstyle+xml"/>
  <Override PartName="/ppt/notesSlides/notesSlide1.xml" ContentType="application/vnd.openxmlformats-officedocument.presentationml.notesSlide+xml"/>
  <Override PartName="/ppt/charts/chart11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3.xml" ContentType="application/vnd.openxmlformats-officedocument.drawingml.chartshapes+xml"/>
  <Override PartName="/ppt/charts/chart12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3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4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84" r:id="rId4"/>
    <p:sldId id="285" r:id="rId5"/>
    <p:sldId id="286" r:id="rId6"/>
    <p:sldId id="262" r:id="rId7"/>
    <p:sldId id="275" r:id="rId8"/>
    <p:sldId id="276" r:id="rId9"/>
    <p:sldId id="277" r:id="rId10"/>
    <p:sldId id="274" r:id="rId11"/>
    <p:sldId id="273" r:id="rId12"/>
    <p:sldId id="272" r:id="rId13"/>
    <p:sldId id="271" r:id="rId14"/>
    <p:sldId id="270" r:id="rId15"/>
    <p:sldId id="269" r:id="rId16"/>
    <p:sldId id="278" r:id="rId17"/>
    <p:sldId id="279" r:id="rId18"/>
    <p:sldId id="280" r:id="rId19"/>
    <p:sldId id="28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88217"/>
    <a:srgbClr val="FFFF66"/>
    <a:srgbClr val="387378"/>
    <a:srgbClr val="75B9BE"/>
    <a:srgbClr val="EBD2AD"/>
    <a:srgbClr val="000000"/>
    <a:srgbClr val="009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1_visual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2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8_visual.csv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3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8_001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8_001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8_001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1_visual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1_visual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1_visual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2_001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2_002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3_all_veh_final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5_visual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esktop\Data%20analyst\SQL%20Project%20challenge\AtliQ%20Motors%20Challenge\Output\Q5_visual.csv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EV</a:t>
            </a:r>
            <a:r>
              <a:rPr lang="en-US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Makers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9077777777777778"/>
          <c:y val="6.0185185185185182E-2"/>
        </c:manualLayout>
      </c:layout>
      <c:overlay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Q1_visual!$C$3</c:f>
              <c:strCache>
                <c:ptCount val="1"/>
                <c:pt idx="0">
                  <c:v>ev_sold_1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Q1_visual!$A$4:$A$6</c:f>
              <c:strCache>
                <c:ptCount val="3"/>
                <c:pt idx="0">
                  <c:v>HERO ELECTRIC</c:v>
                </c:pt>
                <c:pt idx="1">
                  <c:v>OKINAWA</c:v>
                </c:pt>
                <c:pt idx="2">
                  <c:v>OLA ELECTRIC</c:v>
                </c:pt>
              </c:strCache>
            </c:strRef>
          </c:cat>
          <c:val>
            <c:numRef>
              <c:f>Q1_visual!$C$4:$C$6</c:f>
              <c:numCache>
                <c:formatCode>0.00</c:formatCode>
                <c:ptCount val="3"/>
                <c:pt idx="0">
                  <c:v>88.992999999999995</c:v>
                </c:pt>
                <c:pt idx="1">
                  <c:v>96.944999999999993</c:v>
                </c:pt>
                <c:pt idx="2">
                  <c:v>152.583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FE-420D-B0AE-C47D009792F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1689551"/>
        <c:axId val="331689071"/>
        <c:axId val="0"/>
      </c:bar3DChart>
      <c:catAx>
        <c:axId val="33168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071"/>
        <c:crosses val="autoZero"/>
        <c:auto val="1"/>
        <c:lblAlgn val="ctr"/>
        <c:lblOffset val="100"/>
        <c:noMultiLvlLbl val="0"/>
      </c:catAx>
      <c:valAx>
        <c:axId val="331689071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33168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52320312499999999"/>
          <c:y val="0.3726562270757734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0937499999999999E-2"/>
          <c:y val="9.3410242777421104E-2"/>
          <c:w val="0.98281249999999998"/>
          <c:h val="0.89018350823182157"/>
        </c:manualLayout>
      </c:layout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CAGR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 w="9525" cap="flat" cmpd="sng" algn="ctr">
              <a:noFill/>
              <a:round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invertIfNegative val="0"/>
          <c:dPt>
            <c:idx val="1"/>
            <c:invertIfNegative val="0"/>
            <c:bubble3D val="1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rou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39A-4A72-8C2A-64D7332E2BF1}"/>
              </c:ext>
            </c:extLst>
          </c:dPt>
          <c:dPt>
            <c:idx val="2"/>
            <c:invertIfNegative val="0"/>
            <c:bubble3D val="1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 cap="flat" cmpd="sng" algn="ctr">
                <a:solidFill>
                  <a:schemeClr val="accent4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B39A-4A72-8C2A-64D7332E2BF1}"/>
              </c:ext>
            </c:extLst>
          </c:dPt>
          <c:dPt>
            <c:idx val="3"/>
            <c:invertIfNegative val="0"/>
            <c:bubble3D val="1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12700" cap="flat" cmpd="sng" algn="ctr">
                <a:solidFill>
                  <a:schemeClr val="accent1"/>
                </a:solidFill>
                <a:prstDash val="solid"/>
                <a:miter lim="800000"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39A-4A72-8C2A-64D7332E2BF1}"/>
              </c:ext>
            </c:extLst>
          </c:dPt>
          <c:dPt>
            <c:idx val="4"/>
            <c:invertIfNegative val="0"/>
            <c:bubble3D val="1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flat" cmpd="sng" algn="ctr">
                <a:noFill/>
                <a:round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B39A-4A72-8C2A-64D7332E2BF1}"/>
              </c:ext>
            </c:extLst>
          </c:dPt>
          <c:dLbls>
            <c:spPr>
              <a:gradFill flip="none" rotWithShape="1">
                <a:gsLst>
                  <a:gs pos="0">
                    <a:srgbClr val="0F9ED5">
                      <a:lumMod val="67000"/>
                    </a:srgbClr>
                  </a:gs>
                  <a:gs pos="48000">
                    <a:srgbClr val="0F9ED5">
                      <a:lumMod val="97000"/>
                      <a:lumOff val="3000"/>
                    </a:srgbClr>
                  </a:gs>
                  <a:gs pos="100000">
                    <a:srgbClr val="0F9ED5">
                      <a:lumMod val="60000"/>
                      <a:lumOff val="40000"/>
                    </a:srgbClr>
                  </a:gs>
                </a:gsLst>
                <a:lin ang="16200000" scaled="1"/>
                <a:tileRect/>
              </a:gradFill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xVal>
            <c:strRef>
              <c:f>Sheet1!$A$2:$A$6</c:f>
              <c:strCache>
                <c:ptCount val="5"/>
                <c:pt idx="0">
                  <c:v>BYD India</c:v>
                </c:pt>
                <c:pt idx="1">
                  <c:v>Hyundai Motor</c:v>
                </c:pt>
                <c:pt idx="2">
                  <c:v>Mahindra &amp; Mahindra</c:v>
                </c:pt>
                <c:pt idx="3">
                  <c:v>MG Motor</c:v>
                </c:pt>
                <c:pt idx="4">
                  <c:v>Tata Motors</c:v>
                </c:pt>
              </c:strCache>
            </c:strRef>
          </c:xVal>
          <c:yVal>
            <c:numRef>
              <c:f>Sheet1!$B$2:$B$6</c:f>
              <c:numCache>
                <c:formatCode>0.00%</c:formatCode>
                <c:ptCount val="5"/>
                <c:pt idx="0">
                  <c:v>5.6651999999999996</c:v>
                </c:pt>
                <c:pt idx="1">
                  <c:v>2.5548000000000002</c:v>
                </c:pt>
                <c:pt idx="2">
                  <c:v>1.4033</c:v>
                </c:pt>
                <c:pt idx="3">
                  <c:v>1.3152999999999999</c:v>
                </c:pt>
                <c:pt idx="4">
                  <c:v>0.94710000000000005</c:v>
                </c:pt>
              </c:numCache>
            </c:numRef>
          </c:yVal>
          <c:bubbleSize>
            <c:numRef>
              <c:f>Sheet1!$C$2:$C$6</c:f>
              <c:numCache>
                <c:formatCode>0.00%</c:formatCode>
                <c:ptCount val="5"/>
                <c:pt idx="0">
                  <c:v>0.47663999596153356</c:v>
                </c:pt>
                <c:pt idx="1">
                  <c:v>0.21494737373482423</c:v>
                </c:pt>
                <c:pt idx="2">
                  <c:v>0.11806624767577846</c:v>
                </c:pt>
                <c:pt idx="3">
                  <c:v>0.11066239262306805</c:v>
                </c:pt>
                <c:pt idx="4">
                  <c:v>7.9683990004795688E-2</c:v>
                </c:pt>
              </c:numCache>
            </c:numRef>
          </c:bubbleSize>
          <c:bubble3D val="1"/>
          <c:extLst>
            <c:ext xmlns:c16="http://schemas.microsoft.com/office/drawing/2014/chart" uri="{C3380CC4-5D6E-409C-BE32-E72D297353CC}">
              <c16:uniqueId val="{00000000-B39A-4A72-8C2A-64D7332E2BF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bubbleScale val="100"/>
        <c:showNegBubbles val="0"/>
        <c:axId val="2000840511"/>
        <c:axId val="2000841951"/>
      </c:bubbleChart>
      <c:valAx>
        <c:axId val="200084051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000841951"/>
        <c:crosses val="autoZero"/>
        <c:crossBetween val="midCat"/>
      </c:valAx>
      <c:valAx>
        <c:axId val="2000841951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2000840511"/>
        <c:crosses val="autoZero"/>
        <c:crossBetween val="midCat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Q8_visual!$C$1</c:f>
              <c:strCache>
                <c:ptCount val="1"/>
                <c:pt idx="0">
                  <c:v>ev_sales</c:v>
                </c:pt>
              </c:strCache>
            </c:strRef>
          </c:tx>
          <c:spPr>
            <a:ln w="22225" cap="rnd">
              <a:solidFill>
                <a:srgbClr val="00981D"/>
              </a:solidFill>
              <a:prstDash val="solid"/>
              <a:miter lim="800000"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Q8_visual!$B$2:$B$37</c:f>
              <c:strCache>
                <c:ptCount val="36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  <c:pt idx="4">
                  <c:v>August</c:v>
                </c:pt>
                <c:pt idx="5">
                  <c:v>September</c:v>
                </c:pt>
                <c:pt idx="6">
                  <c:v>October</c:v>
                </c:pt>
                <c:pt idx="7">
                  <c:v>November</c:v>
                </c:pt>
                <c:pt idx="8">
                  <c:v>December</c:v>
                </c:pt>
                <c:pt idx="9">
                  <c:v>January</c:v>
                </c:pt>
                <c:pt idx="10">
                  <c:v>February</c:v>
                </c:pt>
                <c:pt idx="11">
                  <c:v>March</c:v>
                </c:pt>
                <c:pt idx="12">
                  <c:v>April</c:v>
                </c:pt>
                <c:pt idx="13">
                  <c:v>May</c:v>
                </c:pt>
                <c:pt idx="14">
                  <c:v>June</c:v>
                </c:pt>
                <c:pt idx="15">
                  <c:v>July</c:v>
                </c:pt>
                <c:pt idx="16">
                  <c:v>August</c:v>
                </c:pt>
                <c:pt idx="17">
                  <c:v>September</c:v>
                </c:pt>
                <c:pt idx="18">
                  <c:v>October</c:v>
                </c:pt>
                <c:pt idx="19">
                  <c:v>November</c:v>
                </c:pt>
                <c:pt idx="20">
                  <c:v>December</c:v>
                </c:pt>
                <c:pt idx="21">
                  <c:v>January</c:v>
                </c:pt>
                <c:pt idx="22">
                  <c:v>February</c:v>
                </c:pt>
                <c:pt idx="23">
                  <c:v>March</c:v>
                </c:pt>
                <c:pt idx="24">
                  <c:v>April</c:v>
                </c:pt>
                <c:pt idx="25">
                  <c:v>May</c:v>
                </c:pt>
                <c:pt idx="26">
                  <c:v>June</c:v>
                </c:pt>
                <c:pt idx="27">
                  <c:v>July</c:v>
                </c:pt>
                <c:pt idx="28">
                  <c:v>August</c:v>
                </c:pt>
                <c:pt idx="29">
                  <c:v>September</c:v>
                </c:pt>
                <c:pt idx="30">
                  <c:v>October</c:v>
                </c:pt>
                <c:pt idx="31">
                  <c:v>November</c:v>
                </c:pt>
                <c:pt idx="32">
                  <c:v>December</c:v>
                </c:pt>
                <c:pt idx="33">
                  <c:v>January</c:v>
                </c:pt>
                <c:pt idx="34">
                  <c:v>February</c:v>
                </c:pt>
                <c:pt idx="35">
                  <c:v>March</c:v>
                </c:pt>
              </c:strCache>
            </c:strRef>
          </c:cat>
          <c:val>
            <c:numRef>
              <c:f>Q8_visual!$C$2:$C$37</c:f>
              <c:numCache>
                <c:formatCode>General</c:formatCode>
                <c:ptCount val="36"/>
                <c:pt idx="0">
                  <c:v>6315</c:v>
                </c:pt>
                <c:pt idx="1">
                  <c:v>1499</c:v>
                </c:pt>
                <c:pt idx="2">
                  <c:v>5487</c:v>
                </c:pt>
                <c:pt idx="3">
                  <c:v>15794</c:v>
                </c:pt>
                <c:pt idx="4">
                  <c:v>17153</c:v>
                </c:pt>
                <c:pt idx="5">
                  <c:v>19351</c:v>
                </c:pt>
                <c:pt idx="6">
                  <c:v>22190</c:v>
                </c:pt>
                <c:pt idx="7">
                  <c:v>26159</c:v>
                </c:pt>
                <c:pt idx="8">
                  <c:v>29241</c:v>
                </c:pt>
                <c:pt idx="9">
                  <c:v>31672</c:v>
                </c:pt>
                <c:pt idx="10">
                  <c:v>38171</c:v>
                </c:pt>
                <c:pt idx="11">
                  <c:v>58118</c:v>
                </c:pt>
                <c:pt idx="12">
                  <c:v>55524</c:v>
                </c:pt>
                <c:pt idx="13">
                  <c:v>45373</c:v>
                </c:pt>
                <c:pt idx="14">
                  <c:v>47591</c:v>
                </c:pt>
                <c:pt idx="15">
                  <c:v>50010</c:v>
                </c:pt>
                <c:pt idx="16">
                  <c:v>55584</c:v>
                </c:pt>
                <c:pt idx="17">
                  <c:v>56828</c:v>
                </c:pt>
                <c:pt idx="18">
                  <c:v>81162</c:v>
                </c:pt>
                <c:pt idx="19">
                  <c:v>80752</c:v>
                </c:pt>
                <c:pt idx="20">
                  <c:v>68475</c:v>
                </c:pt>
                <c:pt idx="21">
                  <c:v>68116</c:v>
                </c:pt>
                <c:pt idx="22">
                  <c:v>70827</c:v>
                </c:pt>
                <c:pt idx="23">
                  <c:v>95126</c:v>
                </c:pt>
                <c:pt idx="24">
                  <c:v>72818</c:v>
                </c:pt>
                <c:pt idx="25">
                  <c:v>112997</c:v>
                </c:pt>
                <c:pt idx="26">
                  <c:v>53631</c:v>
                </c:pt>
                <c:pt idx="27">
                  <c:v>61622</c:v>
                </c:pt>
                <c:pt idx="28">
                  <c:v>69224</c:v>
                </c:pt>
                <c:pt idx="29">
                  <c:v>69793</c:v>
                </c:pt>
                <c:pt idx="30">
                  <c:v>81833</c:v>
                </c:pt>
                <c:pt idx="31">
                  <c:v>98285</c:v>
                </c:pt>
                <c:pt idx="32">
                  <c:v>82685</c:v>
                </c:pt>
                <c:pt idx="33">
                  <c:v>89311</c:v>
                </c:pt>
                <c:pt idx="34">
                  <c:v>89051</c:v>
                </c:pt>
                <c:pt idx="35">
                  <c:v>138343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91-43A6-B991-D15CAB069D0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488674192"/>
        <c:axId val="1488678032"/>
      </c:lineChart>
      <c:catAx>
        <c:axId val="1488674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900" b="0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8678032"/>
        <c:crosses val="autoZero"/>
        <c:auto val="1"/>
        <c:lblAlgn val="ctr"/>
        <c:lblOffset val="100"/>
        <c:noMultiLvlLbl val="0"/>
      </c:catAx>
      <c:valAx>
        <c:axId val="148867803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88674192"/>
        <c:crosses val="autoZero"/>
        <c:crossBetween val="between"/>
      </c:valAx>
      <c:spPr>
        <a:noFill/>
        <a:ln w="12700" cap="flat" cmpd="sng" algn="ctr">
          <a:solidFill>
            <a:schemeClr val="bg1"/>
          </a:solidFill>
          <a:prstDash val="solid"/>
          <a:miter lim="800000"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Q8_001!$B$2:$B$5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Q8_001!$C$2:$C$5</c:f>
              <c:numCache>
                <c:formatCode>General</c:formatCode>
                <c:ptCount val="4"/>
                <c:pt idx="0">
                  <c:v>13301</c:v>
                </c:pt>
                <c:pt idx="1">
                  <c:v>52298</c:v>
                </c:pt>
                <c:pt idx="2">
                  <c:v>77590</c:v>
                </c:pt>
                <c:pt idx="3">
                  <c:v>127961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21-48D8-AD75-9D1C587E257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0724080"/>
        <c:axId val="1490723120"/>
      </c:barChart>
      <c:catAx>
        <c:axId val="149072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23120"/>
        <c:crosses val="autoZero"/>
        <c:auto val="1"/>
        <c:lblAlgn val="ctr"/>
        <c:lblOffset val="100"/>
        <c:noMultiLvlLbl val="0"/>
      </c:catAx>
      <c:valAx>
        <c:axId val="1490723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0724080"/>
        <c:crosses val="autoZero"/>
        <c:crossBetween val="between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Q8_001!$B$6:$B$9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Q8_001!$C$6:$C$9</c:f>
              <c:numCache>
                <c:formatCode>General</c:formatCode>
                <c:ptCount val="4"/>
                <c:pt idx="0">
                  <c:v>148488</c:v>
                </c:pt>
                <c:pt idx="1">
                  <c:v>162422</c:v>
                </c:pt>
                <c:pt idx="2">
                  <c:v>230389</c:v>
                </c:pt>
                <c:pt idx="3">
                  <c:v>234069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D94-42B8-84C4-3459EBB77CC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0724080"/>
        <c:axId val="1490723120"/>
      </c:barChart>
      <c:catAx>
        <c:axId val="149072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23120"/>
        <c:crosses val="autoZero"/>
        <c:auto val="1"/>
        <c:lblAlgn val="ctr"/>
        <c:lblOffset val="100"/>
        <c:noMultiLvlLbl val="0"/>
      </c:catAx>
      <c:valAx>
        <c:axId val="1490723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07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Q8_001!$L$18:$L$21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Q8_001!$M$18:$M$21</c:f>
              <c:numCache>
                <c:formatCode>General</c:formatCode>
                <c:ptCount val="4"/>
                <c:pt idx="0">
                  <c:v>239446</c:v>
                </c:pt>
                <c:pt idx="1">
                  <c:v>200639</c:v>
                </c:pt>
                <c:pt idx="2">
                  <c:v>262803</c:v>
                </c:pt>
                <c:pt idx="3">
                  <c:v>316705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30-4016-95D4-C48FD49B39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90724080"/>
        <c:axId val="1490723120"/>
      </c:barChart>
      <c:catAx>
        <c:axId val="1490724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0" baseline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90723120"/>
        <c:crosses val="autoZero"/>
        <c:auto val="1"/>
        <c:lblAlgn val="ctr"/>
        <c:lblOffset val="100"/>
        <c:noMultiLvlLbl val="0"/>
      </c:catAx>
      <c:valAx>
        <c:axId val="14907231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90724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</a:t>
            </a:r>
            <a:r>
              <a:rPr lang="en-US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EV Makers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9077777777777778"/>
          <c:y val="6.0185185185185182E-2"/>
        </c:manualLayout>
      </c:layout>
      <c:overlay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Q1_visual!$C$9</c:f>
              <c:strCache>
                <c:ptCount val="1"/>
                <c:pt idx="0">
                  <c:v>ev_sold_1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Q1_visual!$A$10:$A$12</c:f>
              <c:strCache>
                <c:ptCount val="3"/>
                <c:pt idx="0">
                  <c:v>JITENDRA</c:v>
                </c:pt>
                <c:pt idx="1">
                  <c:v>BEING</c:v>
                </c:pt>
                <c:pt idx="2">
                  <c:v>PURE EV</c:v>
                </c:pt>
              </c:strCache>
            </c:strRef>
          </c:cat>
          <c:val>
            <c:numRef>
              <c:f>Q1_visual!$C$10:$C$12</c:f>
              <c:numCache>
                <c:formatCode>0.00</c:formatCode>
                <c:ptCount val="3"/>
                <c:pt idx="0">
                  <c:v>8.5630000000000006</c:v>
                </c:pt>
                <c:pt idx="1">
                  <c:v>11.018000000000001</c:v>
                </c:pt>
                <c:pt idx="2">
                  <c:v>11.555999999999999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75-4E47-BCA4-99C8C3866FB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1689551"/>
        <c:axId val="331689071"/>
        <c:axId val="0"/>
      </c:bar3DChart>
      <c:catAx>
        <c:axId val="3316895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071"/>
        <c:crosses val="autoZero"/>
        <c:auto val="1"/>
        <c:lblAlgn val="ctr"/>
        <c:lblOffset val="100"/>
        <c:noMultiLvlLbl val="0"/>
      </c:catAx>
      <c:valAx>
        <c:axId val="331689071"/>
        <c:scaling>
          <c:orientation val="minMax"/>
        </c:scaling>
        <c:delete val="1"/>
        <c:axPos val="t"/>
        <c:numFmt formatCode="0.00" sourceLinked="1"/>
        <c:majorTickMark val="none"/>
        <c:minorTickMark val="none"/>
        <c:tickLblPos val="nextTo"/>
        <c:crossAx val="33168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Top EV</a:t>
            </a:r>
            <a:r>
              <a:rPr lang="en-US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Makers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9077777777777778"/>
          <c:y val="6.0185185185185182E-2"/>
        </c:manualLayout>
      </c:layout>
      <c:overlay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Q1_visual!$C$15</c:f>
              <c:strCache>
                <c:ptCount val="1"/>
                <c:pt idx="0">
                  <c:v>EV_SOLD_1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Q1_visual!$A$16:$A$18</c:f>
              <c:strCache>
                <c:ptCount val="3"/>
                <c:pt idx="0">
                  <c:v>ATHER</c:v>
                </c:pt>
                <c:pt idx="1">
                  <c:v>TVS</c:v>
                </c:pt>
                <c:pt idx="2">
                  <c:v>OLA ELECTRIC</c:v>
                </c:pt>
              </c:strCache>
            </c:strRef>
          </c:cat>
          <c:val>
            <c:numRef>
              <c:f>Q1_visual!$C$16:$C$18</c:f>
              <c:numCache>
                <c:formatCode>0.00</c:formatCode>
                <c:ptCount val="3"/>
                <c:pt idx="0">
                  <c:v>107.55200000000001</c:v>
                </c:pt>
                <c:pt idx="1">
                  <c:v>180.74299999999999</c:v>
                </c:pt>
                <c:pt idx="2">
                  <c:v>322.48899999999998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94-499A-9C5B-A0D7AB60516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1689551"/>
        <c:axId val="331689071"/>
        <c:axId val="0"/>
      </c:bar3DChart>
      <c:catAx>
        <c:axId val="33168955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071"/>
        <c:crosses val="autoZero"/>
        <c:auto val="1"/>
        <c:lblAlgn val="ctr"/>
        <c:lblOffset val="100"/>
        <c:noMultiLvlLbl val="0"/>
      </c:catAx>
      <c:valAx>
        <c:axId val="331689071"/>
        <c:scaling>
          <c:orientation val="minMax"/>
        </c:scaling>
        <c:delete val="1"/>
        <c:axPos val="b"/>
        <c:numFmt formatCode="0.00" sourceLinked="1"/>
        <c:majorTickMark val="none"/>
        <c:minorTickMark val="none"/>
        <c:tickLblPos val="nextTo"/>
        <c:crossAx val="33168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Least</a:t>
            </a:r>
            <a:r>
              <a:rPr lang="en-US" b="0" cap="none" spc="0" baseline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EV Makers</a:t>
            </a:r>
            <a:endParaRPr lang="en-US" b="0" cap="none" spc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39077777777777778"/>
          <c:y val="6.0185185185185182E-2"/>
        </c:manualLayout>
      </c:layout>
      <c:overlay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cap="none" spc="0" baseline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Q1_visual!$C$21</c:f>
              <c:strCache>
                <c:ptCount val="1"/>
                <c:pt idx="0">
                  <c:v>EV_SOLD_1</c:v>
                </c:pt>
              </c:strCache>
            </c:strRef>
          </c:tx>
          <c:spPr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Q1_visual!$A$22:$A$24</c:f>
              <c:strCache>
                <c:ptCount val="3"/>
                <c:pt idx="0">
                  <c:v>BATTRE ELECTRIC</c:v>
                </c:pt>
                <c:pt idx="1">
                  <c:v>REVOLT</c:v>
                </c:pt>
                <c:pt idx="2">
                  <c:v>KINETIC GREEN</c:v>
                </c:pt>
              </c:strCache>
            </c:strRef>
          </c:cat>
          <c:val>
            <c:numRef>
              <c:f>Q1_visual!$C$22:$C$24</c:f>
              <c:numCache>
                <c:formatCode>0.00</c:formatCode>
                <c:ptCount val="3"/>
                <c:pt idx="0">
                  <c:v>4.8410000000000002</c:v>
                </c:pt>
                <c:pt idx="1">
                  <c:v>7.2539999999999996</c:v>
                </c:pt>
                <c:pt idx="2">
                  <c:v>9.5850000000000009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A-41F9-A910-EBBAC7C80C5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31689551"/>
        <c:axId val="331689071"/>
        <c:axId val="0"/>
      </c:bar3DChart>
      <c:catAx>
        <c:axId val="331689551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1689071"/>
        <c:crosses val="autoZero"/>
        <c:auto val="1"/>
        <c:lblAlgn val="ctr"/>
        <c:lblOffset val="100"/>
        <c:noMultiLvlLbl val="0"/>
      </c:catAx>
      <c:valAx>
        <c:axId val="331689071"/>
        <c:scaling>
          <c:orientation val="minMax"/>
        </c:scaling>
        <c:delete val="1"/>
        <c:axPos val="t"/>
        <c:numFmt formatCode="0.00" sourceLinked="1"/>
        <c:majorTickMark val="none"/>
        <c:minorTickMark val="none"/>
        <c:tickLblPos val="nextTo"/>
        <c:crossAx val="331689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Q2_001!$D$1</c:f>
              <c:strCache>
                <c:ptCount val="1"/>
                <c:pt idx="0">
                  <c:v>pentration_rate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0"/>
              <c:layout>
                <c:manualLayout>
                  <c:x val="1.3888888888888888E-2"/>
                  <c:y val="-0.435185185185185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A23-4325-A142-207D60A9D0F7}"/>
                </c:ext>
              </c:extLst>
            </c:dLbl>
            <c:dLbl>
              <c:idx val="1"/>
              <c:layout>
                <c:manualLayout>
                  <c:x val="5.5556121652841576E-3"/>
                  <c:y val="-0.312560908678593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A23-4325-A142-207D60A9D0F7}"/>
                </c:ext>
              </c:extLst>
            </c:dLbl>
            <c:dLbl>
              <c:idx val="2"/>
              <c:layout>
                <c:manualLayout>
                  <c:x val="1.5465045257480027E-2"/>
                  <c:y val="-0.2861843184013355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23-4325-A142-207D60A9D0F7}"/>
                </c:ext>
              </c:extLst>
            </c:dLbl>
            <c:dLbl>
              <c:idx val="3"/>
              <c:layout>
                <c:manualLayout>
                  <c:x val="1.8055539738131388E-2"/>
                  <c:y val="-0.2783259773696608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1200" b="1" i="0" u="none" strike="noStrike" kern="1200" cap="none" spc="0" baseline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0954177602799652"/>
                      <c:h val="8.78937007874015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FA23-4325-A142-207D60A9D0F7}"/>
                </c:ext>
              </c:extLst>
            </c:dLbl>
            <c:dLbl>
              <c:idx val="4"/>
              <c:layout>
                <c:manualLayout>
                  <c:x val="1.2687239174837855E-2"/>
                  <c:y val="-0.2783261320583683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23-4325-A142-207D60A9D0F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200" b="1" i="0" u="none" strike="noStrike" kern="1200" cap="none" spc="0" baseline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Q2_001!$A$2:$A$6</c:f>
              <c:strCache>
                <c:ptCount val="5"/>
                <c:pt idx="0">
                  <c:v>Kerala</c:v>
                </c:pt>
                <c:pt idx="1">
                  <c:v>Chandigarh</c:v>
                </c:pt>
                <c:pt idx="2">
                  <c:v>Delhi</c:v>
                </c:pt>
                <c:pt idx="3">
                  <c:v>Karnataka</c:v>
                </c:pt>
                <c:pt idx="4">
                  <c:v>Goa</c:v>
                </c:pt>
              </c:strCache>
            </c:strRef>
          </c:cat>
          <c:val>
            <c:numRef>
              <c:f>Q2_001!$D$2:$D$6</c:f>
              <c:numCache>
                <c:formatCode>0.00%</c:formatCode>
                <c:ptCount val="5"/>
                <c:pt idx="0">
                  <c:v>5.7599999999999998E-2</c:v>
                </c:pt>
                <c:pt idx="1">
                  <c:v>4.4999999999999998E-2</c:v>
                </c:pt>
                <c:pt idx="2">
                  <c:v>4.2900000000000001E-2</c:v>
                </c:pt>
                <c:pt idx="3">
                  <c:v>4.2599999999999999E-2</c:v>
                </c:pt>
                <c:pt idx="4">
                  <c:v>4.2500000000000003E-2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23-4325-A142-207D60A9D0F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917812512"/>
        <c:axId val="917807232"/>
        <c:axId val="0"/>
      </c:bar3DChart>
      <c:catAx>
        <c:axId val="9178125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cap="none" spc="0" baseline="0">
                <a:ln/>
                <a:solidFill>
                  <a:schemeClr val="accent3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7807232"/>
        <c:crosses val="autoZero"/>
        <c:auto val="1"/>
        <c:lblAlgn val="ctr"/>
        <c:lblOffset val="100"/>
        <c:noMultiLvlLbl val="0"/>
      </c:catAx>
      <c:valAx>
        <c:axId val="91780723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9178125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Q2_002!$D$1</c:f>
              <c:strCache>
                <c:ptCount val="1"/>
                <c:pt idx="0">
                  <c:v>pentration_rate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angle"/>
            </a:sp3d>
          </c:spPr>
          <c:invertIfNegative val="0"/>
          <c:dLbls>
            <c:dLbl>
              <c:idx val="0"/>
              <c:layout>
                <c:manualLayout>
                  <c:x val="8.4970634951432918E-3"/>
                  <c:y val="-0.3799622742343216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1100" b="1" i="0" u="none" strike="noStrike" kern="1200" cap="none" spc="0" baseline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198132022383311"/>
                      <c:h val="5.887761586338883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26B0-49DD-8F83-27A94D2AF3AC}"/>
                </c:ext>
              </c:extLst>
            </c:dLbl>
            <c:dLbl>
              <c:idx val="1"/>
              <c:layout>
                <c:manualLayout>
                  <c:x val="1.2138662135918944E-2"/>
                  <c:y val="-0.293959775590878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B0-49DD-8F83-27A94D2AF3AC}"/>
                </c:ext>
              </c:extLst>
            </c:dLbl>
            <c:dLbl>
              <c:idx val="2"/>
              <c:layout>
                <c:manualLayout>
                  <c:x val="1.2138662135918989E-2"/>
                  <c:y val="-0.2604706872324242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26B0-49DD-8F83-27A94D2AF3AC}"/>
                </c:ext>
              </c:extLst>
            </c:dLbl>
            <c:dLbl>
              <c:idx val="3"/>
              <c:layout>
                <c:manualLayout>
                  <c:x val="1.6994126990286584E-2"/>
                  <c:y val="-0.23442361850918189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B0-49DD-8F83-27A94D2AF3AC}"/>
                </c:ext>
              </c:extLst>
            </c:dLbl>
            <c:dLbl>
              <c:idx val="4"/>
              <c:layout>
                <c:manualLayout>
                  <c:x val="1.6994126990286674E-2"/>
                  <c:y val="-0.2325629671039292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1100" b="1" i="0" u="none" strike="noStrike" kern="1200" cap="none" spc="0" baseline="0">
                      <a:ln w="0"/>
                      <a:solidFill>
                        <a:schemeClr val="accent1"/>
                      </a:solidFill>
                      <a:effectLst>
                        <a:outerShdw blurRad="38100" dist="25400" dir="5400000" algn="ctr" rotWithShape="0">
                          <a:srgbClr val="6E747A">
                            <a:alpha val="43000"/>
                          </a:srgbClr>
                        </a:outerShdw>
                      </a:effectLst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1758731569066407"/>
                      <c:h val="5.94804884308823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26B0-49DD-8F83-27A94D2AF3A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1100" b="1" i="0" u="none" strike="noStrike" kern="1200" cap="none" spc="0" baseline="0">
                    <a:ln w="0"/>
                    <a:solidFill>
                      <a:schemeClr val="accent1"/>
                    </a:solidFill>
                    <a:effectLst>
                      <a:outerShdw blurRad="38100" dist="25400" dir="5400000" algn="ctr" rotWithShape="0">
                        <a:srgbClr val="6E747A">
                          <a:alpha val="43000"/>
                        </a:srgbClr>
                      </a:outerShdw>
                    </a:effectLst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Q2_002!$A$2:$A$6</c:f>
              <c:strCache>
                <c:ptCount val="5"/>
                <c:pt idx="0">
                  <c:v>Goa</c:v>
                </c:pt>
                <c:pt idx="1">
                  <c:v>Kerala</c:v>
                </c:pt>
                <c:pt idx="2">
                  <c:v>Karnataka</c:v>
                </c:pt>
                <c:pt idx="3">
                  <c:v>Maharashtra</c:v>
                </c:pt>
                <c:pt idx="4">
                  <c:v>Delhi</c:v>
                </c:pt>
              </c:strCache>
            </c:strRef>
          </c:cat>
          <c:val>
            <c:numRef>
              <c:f>Q2_002!$D$2:$D$6</c:f>
              <c:numCache>
                <c:formatCode>0.00%</c:formatCode>
                <c:ptCount val="5"/>
                <c:pt idx="0">
                  <c:v>0.1799</c:v>
                </c:pt>
                <c:pt idx="1">
                  <c:v>0.13519999999999999</c:v>
                </c:pt>
                <c:pt idx="2">
                  <c:v>0.1157</c:v>
                </c:pt>
                <c:pt idx="3">
                  <c:v>0.1007</c:v>
                </c:pt>
                <c:pt idx="4">
                  <c:v>9.4E-2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B0-49DD-8F83-27A94D2AF3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016894288"/>
        <c:axId val="1016889968"/>
        <c:axId val="0"/>
      </c:bar3DChart>
      <c:catAx>
        <c:axId val="10168942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cap="none" spc="0" baseline="0">
                <a:ln/>
                <a:solidFill>
                  <a:schemeClr val="accent3"/>
                </a:solidFill>
                <a:effectLst/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6889968"/>
        <c:crosses val="autoZero"/>
        <c:auto val="1"/>
        <c:lblAlgn val="ctr"/>
        <c:lblOffset val="100"/>
        <c:noMultiLvlLbl val="0"/>
      </c:catAx>
      <c:valAx>
        <c:axId val="1016889968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0168942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Q3_all_veh_final!$E$1</c:f>
              <c:strCache>
                <c:ptCount val="1"/>
                <c:pt idx="0">
                  <c:v>change_2022_2023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dLbl>
              <c:idx val="0"/>
              <c:layout>
                <c:manualLayout>
                  <c:x val="-2.2017408315264373E-3"/>
                  <c:y val="-3.6431645713571291E-2"/>
                </c:manualLayout>
              </c:layout>
              <c:numFmt formatCode="0.00%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t" anchorCtr="0">
                  <a:noAutofit/>
                </a:bodyPr>
                <a:lstStyle/>
                <a:p>
                  <a:pPr>
                    <a:defRPr sz="800" b="1" i="0" u="none" strike="noStrike" kern="1200" cap="none" spc="0" baseline="0">
                      <a:ln/>
                      <a:solidFill>
                        <a:schemeClr val="accent4"/>
                      </a:solidFill>
                      <a:effectLst/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separator> </c:separator>
              <c:extLst>
                <c:ext xmlns:c15="http://schemas.microsoft.com/office/drawing/2012/chart" uri="{CE6537A1-D6FC-4f65-9D91-7224C49458BB}">
                  <c15:layout>
                    <c:manualLayout>
                      <c:w val="4.4744141245661749E-2"/>
                      <c:h val="9.255616150087750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C4B-442F-A98F-7EF0BA2B4924}"/>
                </c:ext>
              </c:extLst>
            </c:dLbl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t" anchorCtr="0">
                <a:spAutoFit/>
              </a:bodyPr>
              <a:lstStyle/>
              <a:p>
                <a:pPr>
                  <a:defRPr sz="800" b="1" i="0" u="none" strike="noStrike" kern="1200" cap="none" spc="0" baseline="0">
                    <a:ln/>
                    <a:solidFill>
                      <a:schemeClr val="accent4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Q3_all_veh_final!$A$2:$A$8</c:f>
              <c:strCache>
                <c:ptCount val="7"/>
                <c:pt idx="0">
                  <c:v>Andaman &amp; Nicobar</c:v>
                </c:pt>
                <c:pt idx="1">
                  <c:v>Himachal Pradesh</c:v>
                </c:pt>
                <c:pt idx="2">
                  <c:v>Haryana</c:v>
                </c:pt>
                <c:pt idx="3">
                  <c:v>Jharkhand</c:v>
                </c:pt>
                <c:pt idx="4">
                  <c:v>Uttarakhand</c:v>
                </c:pt>
                <c:pt idx="5">
                  <c:v>Rajasthan</c:v>
                </c:pt>
                <c:pt idx="6">
                  <c:v>Gujarat</c:v>
                </c:pt>
              </c:strCache>
            </c:strRef>
          </c:cat>
          <c:val>
            <c:numRef>
              <c:f>Q3_all_veh_final!$E$2:$E$8</c:f>
              <c:numCache>
                <c:formatCode>0.0000%</c:formatCode>
                <c:ptCount val="7"/>
                <c:pt idx="0">
                  <c:v>-8.0000000000000004E-4</c:v>
                </c:pt>
                <c:pt idx="1">
                  <c:v>5.4999999999999997E-3</c:v>
                </c:pt>
                <c:pt idx="2">
                  <c:v>9.1999999999999998E-3</c:v>
                </c:pt>
                <c:pt idx="3">
                  <c:v>1.0699999999999999E-2</c:v>
                </c:pt>
                <c:pt idx="4">
                  <c:v>1.9E-2</c:v>
                </c:pt>
                <c:pt idx="5">
                  <c:v>3.39E-2</c:v>
                </c:pt>
                <c:pt idx="6">
                  <c:v>3.8399999999999997E-2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4B-442F-A98F-7EF0BA2B4924}"/>
            </c:ext>
          </c:extLst>
        </c:ser>
        <c:ser>
          <c:idx val="1"/>
          <c:order val="1"/>
          <c:tx>
            <c:strRef>
              <c:f>Q3_all_veh_final!$F$1</c:f>
              <c:strCache>
                <c:ptCount val="1"/>
                <c:pt idx="0">
                  <c:v>change_2023_2024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cap="none" spc="0" baseline="0">
                    <a:ln/>
                    <a:solidFill>
                      <a:schemeClr val="accent2">
                        <a:lumMod val="50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Q3_all_veh_final!$A$2:$A$8</c:f>
              <c:strCache>
                <c:ptCount val="7"/>
                <c:pt idx="0">
                  <c:v>Andaman &amp; Nicobar</c:v>
                </c:pt>
                <c:pt idx="1">
                  <c:v>Himachal Pradesh</c:v>
                </c:pt>
                <c:pt idx="2">
                  <c:v>Haryana</c:v>
                </c:pt>
                <c:pt idx="3">
                  <c:v>Jharkhand</c:v>
                </c:pt>
                <c:pt idx="4">
                  <c:v>Uttarakhand</c:v>
                </c:pt>
                <c:pt idx="5">
                  <c:v>Rajasthan</c:v>
                </c:pt>
                <c:pt idx="6">
                  <c:v>Gujarat</c:v>
                </c:pt>
              </c:strCache>
            </c:strRef>
          </c:cat>
          <c:val>
            <c:numRef>
              <c:f>Q3_all_veh_final!$F$2:$F$8</c:f>
              <c:numCache>
                <c:formatCode>0.0000%</c:formatCode>
                <c:ptCount val="7"/>
                <c:pt idx="0">
                  <c:v>1.4E-3</c:v>
                </c:pt>
                <c:pt idx="1">
                  <c:v>-1E-3</c:v>
                </c:pt>
                <c:pt idx="2">
                  <c:v>-4.3E-3</c:v>
                </c:pt>
                <c:pt idx="3">
                  <c:v>-1.5E-3</c:v>
                </c:pt>
                <c:pt idx="4">
                  <c:v>-3.8E-3</c:v>
                </c:pt>
                <c:pt idx="5">
                  <c:v>-5.5999999999999999E-3</c:v>
                </c:pt>
                <c:pt idx="6">
                  <c:v>-1.9E-3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C4B-442F-A98F-7EF0BA2B4924}"/>
            </c:ext>
          </c:extLst>
        </c:ser>
        <c:ser>
          <c:idx val="2"/>
          <c:order val="2"/>
          <c:tx>
            <c:strRef>
              <c:f>Q3_all_veh_final!$G$1</c:f>
              <c:strCache>
                <c:ptCount val="1"/>
                <c:pt idx="0">
                  <c:v>change_2022_2024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cap="none" spc="0" baseline="0">
                    <a:ln/>
                    <a:solidFill>
                      <a:schemeClr val="accent3"/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Q3_all_veh_final!$A$2:$A$8</c:f>
              <c:strCache>
                <c:ptCount val="7"/>
                <c:pt idx="0">
                  <c:v>Andaman &amp; Nicobar</c:v>
                </c:pt>
                <c:pt idx="1">
                  <c:v>Himachal Pradesh</c:v>
                </c:pt>
                <c:pt idx="2">
                  <c:v>Haryana</c:v>
                </c:pt>
                <c:pt idx="3">
                  <c:v>Jharkhand</c:v>
                </c:pt>
                <c:pt idx="4">
                  <c:v>Uttarakhand</c:v>
                </c:pt>
                <c:pt idx="5">
                  <c:v>Rajasthan</c:v>
                </c:pt>
                <c:pt idx="6">
                  <c:v>Gujarat</c:v>
                </c:pt>
              </c:strCache>
            </c:strRef>
          </c:cat>
          <c:val>
            <c:numRef>
              <c:f>Q3_all_veh_final!$G$2:$G$8</c:f>
              <c:numCache>
                <c:formatCode>0.0000%</c:formatCode>
                <c:ptCount val="7"/>
                <c:pt idx="0">
                  <c:v>5.9999999999999995E-4</c:v>
                </c:pt>
                <c:pt idx="1">
                  <c:v>4.4999999999999997E-3</c:v>
                </c:pt>
                <c:pt idx="2">
                  <c:v>4.8999999999999998E-3</c:v>
                </c:pt>
                <c:pt idx="3">
                  <c:v>9.1999999999999998E-3</c:v>
                </c:pt>
                <c:pt idx="4">
                  <c:v>1.52E-2</c:v>
                </c:pt>
                <c:pt idx="5">
                  <c:v>2.8299999999999999E-2</c:v>
                </c:pt>
                <c:pt idx="6">
                  <c:v>3.6499999999999998E-2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C4B-442F-A98F-7EF0BA2B49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082135616"/>
        <c:axId val="1082130336"/>
      </c:barChart>
      <c:catAx>
        <c:axId val="1082135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cap="none" spc="0" baseline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2130336"/>
        <c:crosses val="autoZero"/>
        <c:auto val="1"/>
        <c:lblAlgn val="ctr"/>
        <c:lblOffset val="100"/>
        <c:noMultiLvlLbl val="0"/>
      </c:catAx>
      <c:valAx>
        <c:axId val="1082130336"/>
        <c:scaling>
          <c:orientation val="minMax"/>
        </c:scaling>
        <c:delete val="1"/>
        <c:axPos val="l"/>
        <c:numFmt formatCode="0.0000%" sourceLinked="1"/>
        <c:majorTickMark val="none"/>
        <c:minorTickMark val="none"/>
        <c:tickLblPos val="nextTo"/>
        <c:crossAx val="1082135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>
      <a:outerShdw blurRad="50800" dist="38100" dir="5400000" algn="t" rotWithShape="0">
        <a:prstClr val="black">
          <a:alpha val="40000"/>
        </a:prst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Q5_visual!$A$2</c:f>
              <c:strCache>
                <c:ptCount val="1"/>
                <c:pt idx="0">
                  <c:v>Delhi</c:v>
                </c:pt>
              </c:strCache>
            </c:strRef>
          </c:tx>
          <c:spPr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3">
                      <a:lumMod val="67000"/>
                    </a:schemeClr>
                  </a:gs>
                  <a:gs pos="48000">
                    <a:schemeClr val="accent3">
                      <a:lumMod val="97000"/>
                      <a:lumOff val="3000"/>
                    </a:schemeClr>
                  </a:gs>
                  <a:gs pos="100000">
                    <a:schemeClr val="accent3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3A0-4281-A863-D6196FBA469B}"/>
              </c:ext>
            </c:extLst>
          </c:dPt>
          <c:val>
            <c:numRef>
              <c:f>Q5_visual!$B$2</c:f>
              <c:numCache>
                <c:formatCode>General</c:formatCode>
                <c:ptCount val="1"/>
                <c:pt idx="0">
                  <c:v>46724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3A0-4281-A863-D6196FBA469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Q5_visual!$A$2</c:f>
              <c:strCache>
                <c:ptCount val="1"/>
                <c:pt idx="0">
                  <c:v>Delhi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:spPr>
          <c:dPt>
            <c:idx val="0"/>
            <c:bubble3D val="0"/>
            <c:spPr>
              <a:gradFill flip="none" rotWithShape="1">
                <a:gsLst>
                  <a:gs pos="0">
                    <a:schemeClr val="accent1">
                      <a:lumMod val="67000"/>
                    </a:schemeClr>
                  </a:gs>
                  <a:gs pos="48000">
                    <a:schemeClr val="accent1">
                      <a:lumMod val="97000"/>
                      <a:lumOff val="3000"/>
                    </a:schemeClr>
                  </a:gs>
                  <a:gs pos="100000">
                    <a:schemeClr val="accent1">
                      <a:lumMod val="60000"/>
                      <a:lumOff val="40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F62-4F74-ABC1-1657F22A62F8}"/>
              </c:ext>
            </c:extLst>
          </c:dPt>
          <c:val>
            <c:numRef>
              <c:f>Q5_visual!$B$2</c:f>
              <c:numCache>
                <c:formatCode>General</c:formatCode>
                <c:ptCount val="1"/>
                <c:pt idx="0">
                  <c:v>46724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F62-4F74-ABC1-1657F22A62F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Sheet1!$A$2:$A$11</cx:f>
        <cx:lvl ptCount="10">
          <cx:pt idx="0">Meghalaya</cx:pt>
          <cx:pt idx="1">Goa</cx:pt>
          <cx:pt idx="2">Karnataka</cx:pt>
          <cx:pt idx="3">Delhi</cx:pt>
          <cx:pt idx="4">Rajasthan</cx:pt>
          <cx:pt idx="5">Gujarat</cx:pt>
          <cx:pt idx="6">Assam</cx:pt>
          <cx:pt idx="7">Mizoram</cx:pt>
          <cx:pt idx="8">Arunachal Pradesh</cx:pt>
          <cx:pt idx="9">Andaman &amp; Nicobar</cx:pt>
        </cx:lvl>
      </cx:strDim>
      <cx:numDim type="size">
        <cx:f>Sheet1!$B$2:$B$11</cx:f>
        <cx:lvl ptCount="10" formatCode="0.00%">
          <cx:pt idx="0">0.28470000000000001</cx:pt>
          <cx:pt idx="1">0.27410000000000001</cx:pt>
          <cx:pt idx="2">0.25280000000000002</cx:pt>
          <cx:pt idx="3">0.2288</cx:pt>
          <cx:pt idx="4">0.215</cx:pt>
          <cx:pt idx="5">0.20549999999999999</cx:pt>
          <cx:pt idx="6">0.20130000000000001</cx:pt>
          <cx:pt idx="7">0.18770000000000001</cx:pt>
          <cx:pt idx="8">0.183</cx:pt>
          <cx:pt idx="9">0.18290000000000001</cx:pt>
        </cx:lvl>
      </cx:numDim>
    </cx:data>
  </cx:chartData>
  <cx:chart>
    <cx:plotArea>
      <cx:plotAreaRegion>
        <cx:series layoutId="treemap" uniqueId="{BCF9A4AE-E6AB-4482-89A9-51E259ADB714}">
          <cx:tx>
            <cx:txData>
              <cx:f>Sheet1!$B$1</cx:f>
              <cx:v>CAGR</cx:v>
            </cx:txData>
          </cx:tx>
          <cx:spPr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bg1"/>
                    </a:solidFill>
                  </a:defRPr>
                </a:pPr>
                <a:endParaRPr lang="en-US" sz="1197" b="0" i="0" u="none" strike="noStrike" kern="1200" baseline="0">
                  <a:solidFill>
                    <a:schemeClr val="bg1"/>
                  </a:solidFill>
                  <a:latin typeface="Aptos" panose="02110004020202020204"/>
                </a:endParaRPr>
              </a:p>
            </cx:txPr>
            <cx:visibility seriesName="0" categoryName="1" value="1"/>
            <cx:separator>
</cx:separator>
          </cx:dataLabels>
          <cx:dataId val="0"/>
          <cx:layoutPr/>
        </cx:series>
      </cx:plotAreaRegion>
    </cx:plotArea>
  </cx:chart>
  <cx:spPr>
    <a:effectLst>
      <a:outerShdw blurRad="50800" dist="38100" dir="5400000" algn="t" rotWithShape="0">
        <a:prstClr val="black">
          <a:alpha val="40000"/>
        </a:prstClr>
      </a:outerShdw>
    </a:effectLst>
  </cx:spPr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72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>
      <a:latin typeface="Calibri"/>
    </cs:defRPr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0.33949</cdr:x>
      <cdr:y>0.28357</cdr:y>
    </cdr:from>
    <cdr:to>
      <cdr:x>0.6605</cdr:x>
      <cdr:y>0.42032</cdr:y>
    </cdr:to>
    <cdr:sp macro="" textlink="">
      <cdr:nvSpPr>
        <cdr:cNvPr id="2" name="Rectangle: Rounded Corners 1">
          <a:extLst xmlns:a="http://schemas.openxmlformats.org/drawingml/2006/main">
            <a:ext uri="{FF2B5EF4-FFF2-40B4-BE49-F238E27FC236}">
              <a16:creationId xmlns:a16="http://schemas.microsoft.com/office/drawing/2014/main" id="{95EEFE4F-3C1F-51C5-FECD-A6E16AAB4568}"/>
            </a:ext>
          </a:extLst>
        </cdr:cNvPr>
        <cdr:cNvSpPr/>
      </cdr:nvSpPr>
      <cdr:spPr>
        <a:xfrm xmlns:a="http://schemas.openxmlformats.org/drawingml/2006/main">
          <a:off x="1153613" y="724474"/>
          <a:ext cx="1090803" cy="349370"/>
        </a:xfrm>
        <a:prstGeom xmlns:a="http://schemas.openxmlformats.org/drawingml/2006/main" prst="roundRect">
          <a:avLst/>
        </a:prstGeom>
        <a:gradFill xmlns:a="http://schemas.openxmlformats.org/drawingml/2006/main"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ln xmlns:a="http://schemas.openxmlformats.org/drawingml/2006/main">
          <a:noFill/>
        </a:ln>
        <a:effectLst xmlns:a="http://schemas.openxmlformats.org/drawingml/2006/main">
          <a:reflection blurRad="6350" stA="52000" endA="300" endPos="35000" dir="5400000" sy="-100000" algn="bl" rotWithShape="0"/>
        </a:effectLst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 anchor="ctr"/>
        <a:lstStyle xmlns:a="http://schemas.openxmlformats.org/drawingml/2006/main"/>
        <a:p xmlns:a="http://schemas.openxmlformats.org/drawingml/2006/main">
          <a:pPr algn="ctr"/>
          <a:r>
            <a: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rPr>
            <a:t>Delhi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0.40058</cdr:x>
      <cdr:y>0.46959</cdr:y>
    </cdr:from>
    <cdr:to>
      <cdr:x>0.52049</cdr:x>
      <cdr:y>0.62198</cdr:y>
    </cdr:to>
    <cdr:cxnSp macro="">
      <cdr:nvCxnSpPr>
        <cdr:cNvPr id="2" name="Straight Arrow Connector 1">
          <a:extLst xmlns:a="http://schemas.openxmlformats.org/drawingml/2006/main">
            <a:ext uri="{FF2B5EF4-FFF2-40B4-BE49-F238E27FC236}">
              <a16:creationId xmlns:a16="http://schemas.microsoft.com/office/drawing/2014/main" id="{421427CA-8494-CE1B-6D05-BD36780B363C}"/>
            </a:ext>
          </a:extLst>
        </cdr:cNvPr>
        <cdr:cNvCxnSpPr/>
      </cdr:nvCxnSpPr>
      <cdr:spPr>
        <a:xfrm xmlns:a="http://schemas.openxmlformats.org/drawingml/2006/main" flipH="1">
          <a:off x="3255925" y="2544552"/>
          <a:ext cx="974618" cy="825773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0.51497</cdr:x>
      <cdr:y>0.5</cdr:y>
    </cdr:from>
    <cdr:to>
      <cdr:x>0.55494</cdr:x>
      <cdr:y>0.74778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3F854F3B-E664-6029-FFF1-DE1A4D9034E6}"/>
            </a:ext>
          </a:extLst>
        </cdr:cNvPr>
        <cdr:cNvCxnSpPr/>
      </cdr:nvCxnSpPr>
      <cdr:spPr>
        <a:xfrm xmlns:a="http://schemas.openxmlformats.org/drawingml/2006/main" flipH="1">
          <a:off x="4185676" y="2709333"/>
          <a:ext cx="324891" cy="1342638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0.61642</cdr:x>
      <cdr:y>0.5</cdr:y>
    </cdr:from>
    <cdr:to>
      <cdr:x>0.65218</cdr:x>
      <cdr:y>0.75149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E324070-50AF-638D-6B4E-2EAC0D48AFF9}"/>
            </a:ext>
          </a:extLst>
        </cdr:cNvPr>
        <cdr:cNvCxnSpPr/>
      </cdr:nvCxnSpPr>
      <cdr:spPr>
        <a:xfrm xmlns:a="http://schemas.openxmlformats.org/drawingml/2006/main">
          <a:off x="5010298" y="2709333"/>
          <a:ext cx="290623" cy="1362741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0.66628</cdr:x>
      <cdr:y>0.47482</cdr:y>
    </cdr:from>
    <cdr:to>
      <cdr:x>0.81526</cdr:x>
      <cdr:y>0.79662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CD936078-3E4D-BC53-70C4-1B65A5E6274C}"/>
            </a:ext>
          </a:extLst>
        </cdr:cNvPr>
        <cdr:cNvCxnSpPr/>
      </cdr:nvCxnSpPr>
      <cdr:spPr>
        <a:xfrm xmlns:a="http://schemas.openxmlformats.org/drawingml/2006/main">
          <a:off x="5415516" y="2572882"/>
          <a:ext cx="1210930" cy="1743741"/>
        </a:xfrm>
        <a:prstGeom xmlns:a="http://schemas.openxmlformats.org/drawingml/2006/main" prst="straightConnector1">
          <a:avLst/>
        </a:prstGeom>
        <a:ln xmlns:a="http://schemas.openxmlformats.org/drawingml/2006/main" w="38100" cap="flat" cmpd="sng" algn="ctr">
          <a:solidFill>
            <a:schemeClr val="accent6"/>
          </a:solidFill>
          <a:prstDash val="solid"/>
          <a:round/>
          <a:headEnd type="none" w="med" len="med"/>
          <a:tailEnd type="arrow" w="med" len="med"/>
        </a:ln>
      </cdr:spPr>
      <cdr:style>
        <a:lnRef xmlns:a="http://schemas.openxmlformats.org/drawingml/2006/main" idx="0">
          <a:scrgbClr r="0" g="0" b="0"/>
        </a:lnRef>
        <a:fillRef xmlns:a="http://schemas.openxmlformats.org/drawingml/2006/main" idx="0">
          <a:scrgbClr r="0" g="0" b="0"/>
        </a:fillRef>
        <a:effectRef xmlns:a="http://schemas.openxmlformats.org/drawingml/2006/main" idx="0">
          <a:scrgbClr r="0" g="0" b="0"/>
        </a:effectRef>
        <a:fontRef xmlns:a="http://schemas.openxmlformats.org/drawingml/2006/main" idx="minor">
          <a:schemeClr val="tx1"/>
        </a:fontRef>
      </cdr:style>
    </cdr:cxn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0.83573</cdr:x>
      <cdr:y>0.11364</cdr:y>
    </cdr:from>
    <cdr:to>
      <cdr:x>0.93328</cdr:x>
      <cdr:y>0.25398</cdr:y>
    </cdr:to>
    <cdr:sp macro="" textlink="">
      <cdr:nvSpPr>
        <cdr:cNvPr id="3" name="Oval 2">
          <a:extLst xmlns:a="http://schemas.openxmlformats.org/drawingml/2006/main">
            <a:ext uri="{FF2B5EF4-FFF2-40B4-BE49-F238E27FC236}">
              <a16:creationId xmlns:a16="http://schemas.microsoft.com/office/drawing/2014/main" id="{827EC6A6-21FE-9697-E1EF-2B726D3CD35D}"/>
            </a:ext>
          </a:extLst>
        </cdr:cNvPr>
        <cdr:cNvSpPr/>
      </cdr:nvSpPr>
      <cdr:spPr>
        <a:xfrm xmlns:a="http://schemas.openxmlformats.org/drawingml/2006/main">
          <a:off x="10053333" y="381000"/>
          <a:ext cx="1173465" cy="470536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0">
          <a:schemeClr val="accent5"/>
        </a:lnRef>
        <a:fillRef xmlns:a="http://schemas.openxmlformats.org/drawingml/2006/main" idx="3">
          <a:schemeClr val="accent5"/>
        </a:fillRef>
        <a:effectRef xmlns:a="http://schemas.openxmlformats.org/drawingml/2006/main" idx="3">
          <a:schemeClr val="accent5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en-US"/>
          </a:defPPr>
          <a:lvl1pPr marL="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1050" dirty="0"/>
            <a:t>Max EV sales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FE6F80-47BB-4A3E-B1DC-59FA992768EB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4F7324-B449-406F-A1B2-E8B5EF0C5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77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F7324-B449-406F-A1B2-E8B5EF0C522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872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F7324-B449-406F-A1B2-E8B5EF0C522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49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8AC4-81D9-7483-7AF9-CF26D7C6A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A45F4-34BC-809C-8E65-932F2EF43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62446-E50C-1E84-A7AD-03DB53AAF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CB541-B446-C776-1A8D-714022D2F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16608-A8CD-EE73-3334-57D9952A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5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EC8-F403-5C99-0719-3154F4903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05C5C-C2DF-7131-F801-6B67555D91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8905A-A608-E934-5E1D-3B692755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F8576-F142-AB4F-44A9-F609A4EC4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69065-D3D8-EB5D-F253-74426C32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9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11718-FADF-3656-A9AE-297AF1A75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1B2D3-8C66-0127-B922-4F07840F94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BAA06-D20A-1991-8A62-E2EA6AEC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EE869-22B3-6958-889F-3DE3B914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B6C2D-73C6-CE12-2007-3AA43DC98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99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95FBF-3D79-75A4-DFAC-D0F364E49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517AD-1E2B-908C-00A7-9C54D5BE4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23221-383D-3E3D-79C5-4B265DA2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103B2-DD17-2473-C2D8-4ADD5DEB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AD489-C2E4-4F5A-EDDE-EEE25D6E1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24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4BF1A-D22F-BA41-C3B8-F52F8A4D6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2AF9-3CFB-3218-E029-E9087EBBC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97466-802F-02E8-A7BB-3961BCEB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2F78-C575-537D-EF36-7493B0991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6BDAF-355D-654E-7D27-0C432F66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778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89DA-7396-C8EA-8F8F-9B9846B5D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829B7-953D-B5F6-17E4-D87EF3560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D81E-748C-D3B6-D600-38CFE05B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07614-96A9-499A-DE7B-48554F491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F575E-AB5F-3C53-DFD6-CF83ED5C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1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43DF-CAFB-2646-5881-5F225508B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D01F4-8475-1EBE-0972-CF1D0717A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7F05AD-2E09-D474-612E-3A972F598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1BB75-9D1B-15E9-CB2A-B7150BD14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900C-7081-11EA-F5E3-AD8FA616D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6C906-4711-411B-EC7D-0322CE5BE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A638-FE93-B260-C29A-3906F00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7A90C-92DB-798E-446D-A675C639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407A25-A376-31D2-718B-2BFDD3629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495E-9F74-643F-B384-E6F46B20C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73B1-316E-7C30-8709-7E639FA26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6AF8D-4365-B760-6EC1-D08EFDA6F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0F8F6F-0C1F-A32D-D2D0-37EFC155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AEB55-BA29-4913-07C1-BF23463DF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0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163A-A28D-1833-58B7-3A9D5325F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099AB-0373-6E31-DE6E-2EC81369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19EC2-6420-0F92-DA8B-7BE4E172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5109BD-334E-BC1C-85E5-6B7ADE76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FC818-1722-574A-E6FE-B14D78224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1B53B-C99D-236A-177A-DE0B4A75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AD30E-8373-F66F-B7FA-A1053ABB7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B8EB-B641-4D61-EE7F-A54D9375D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0C840-645A-F33A-A717-B94208F58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3239C-D113-1338-D0CA-A9EBEB60C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FF54E-E96D-8E85-B3B4-A7B824A88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66A67-A734-FBED-CF84-21629DF1C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C4A9F-ECBE-8FD8-F506-8115EA26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4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5B65E-C943-3C4E-FEC8-8B1B12C5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033F79-FD01-91ED-223E-01510807DB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6784EA-4130-8E9E-E572-BF699C0E4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DD9C1-DC10-ADBC-3A2F-4E201758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59C6B-E1BF-FF05-40A0-97346235D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3A3BBD-8DF0-407A-288B-F5E205F6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2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5A642-3028-9C22-5639-C9D9C598A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D8286-9C2E-7405-5AF0-E2BE97CDE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B0F5E-126C-C374-1C80-68A5F4B5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5725CA-D53D-4EF0-B179-F6141B672FFA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A7BE-B6AD-B5FF-EE5D-6986A03FC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0BFAD-8AC9-3FF0-5F16-529B32685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33475-79CA-49AE-B0A9-F45BA912DC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id/photo/835530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BA642FE-C90D-B34D-A92E-FBBE4BF2A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893" y="1877602"/>
            <a:ext cx="946000" cy="925734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712353F-73F6-0797-388F-7ACD06E592A9}"/>
              </a:ext>
            </a:extLst>
          </p:cNvPr>
          <p:cNvSpPr txBox="1"/>
          <p:nvPr/>
        </p:nvSpPr>
        <p:spPr>
          <a:xfrm>
            <a:off x="2896780" y="2311771"/>
            <a:ext cx="3510116" cy="646331"/>
          </a:xfrm>
          <a:prstGeom prst="rect">
            <a:avLst/>
          </a:prstGeom>
          <a:noFill/>
          <a:effectLst>
            <a:reflection blurRad="6350" stA="50000" endA="300" endPos="55500" dist="1016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  <a:reflection blurRad="6350" stA="60000" endA="900" endPos="58000" dir="5400000" sy="-100000" algn="bl" rotWithShape="0"/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tliQ Motors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8B12FB9-7472-51B0-CD2F-A3E5201C11B0}"/>
              </a:ext>
            </a:extLst>
          </p:cNvPr>
          <p:cNvCxnSpPr>
            <a:cxnSpLocks/>
          </p:cNvCxnSpPr>
          <p:nvPr/>
        </p:nvCxnSpPr>
        <p:spPr>
          <a:xfrm>
            <a:off x="1475739" y="2958102"/>
            <a:ext cx="3962401" cy="0"/>
          </a:xfrm>
          <a:prstGeom prst="line">
            <a:avLst/>
          </a:prstGeom>
          <a:ln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F94F82D-E9CA-04C1-A27C-0F776FB18568}"/>
              </a:ext>
            </a:extLst>
          </p:cNvPr>
          <p:cNvSpPr txBox="1"/>
          <p:nvPr/>
        </p:nvSpPr>
        <p:spPr>
          <a:xfrm>
            <a:off x="96479" y="2974740"/>
            <a:ext cx="69333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b="1" dirty="0">
                <a:ln w="0"/>
                <a:solidFill>
                  <a:srgbClr val="00B050"/>
                </a:solidFill>
                <a:effectLst>
                  <a:innerShdw blurRad="63500" dist="50800" dir="5400000">
                    <a:prstClr val="black">
                      <a:alpha val="50000"/>
                    </a:prstClr>
                  </a:innerShdw>
                  <a:reflection blurRad="6350" stA="60000" endA="900" endPos="60000" dist="29997" dir="5400000" sy="-100000" algn="bl" rotWithShape="0"/>
                </a:effectLst>
                <a:latin typeface="+mj-lt"/>
                <a:cs typeface="Arial" panose="020B0604020202020204" pitchFamily="34" charset="0"/>
              </a:rPr>
              <a:t>Market Research Analysis</a:t>
            </a:r>
          </a:p>
        </p:txBody>
      </p:sp>
      <p:pic>
        <p:nvPicPr>
          <p:cNvPr id="3074" name="Picture 2" descr="Subsidy on Electric Vehicles: State-wise EV Subsidies List">
            <a:extLst>
              <a:ext uri="{FF2B5EF4-FFF2-40B4-BE49-F238E27FC236}">
                <a16:creationId xmlns:a16="http://schemas.microsoft.com/office/drawing/2014/main" id="{CC29AD0E-2603-991B-72DE-7C465B7F9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9915" y="2077485"/>
            <a:ext cx="4576350" cy="209749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C62809-ACAF-6B02-4B7C-646FFBBFB3AA}"/>
              </a:ext>
            </a:extLst>
          </p:cNvPr>
          <p:cNvSpPr txBox="1"/>
          <p:nvPr/>
        </p:nvSpPr>
        <p:spPr>
          <a:xfrm>
            <a:off x="5043577" y="4054415"/>
            <a:ext cx="3876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By</a:t>
            </a:r>
            <a:r>
              <a:rPr lang="en-IN" sz="2800" dirty="0">
                <a:solidFill>
                  <a:srgbClr val="FF0000"/>
                </a:solidFill>
              </a:rPr>
              <a:t> ONGKAR PAL</a:t>
            </a:r>
          </a:p>
        </p:txBody>
      </p:sp>
    </p:spTree>
    <p:extLst>
      <p:ext uri="{BB962C8B-B14F-4D97-AF65-F5344CB8AC3E}">
        <p14:creationId xmlns:p14="http://schemas.microsoft.com/office/powerpoint/2010/main" val="2171237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FDF497A-50DE-8796-22C6-D343DAB208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3263569"/>
              </p:ext>
            </p:extLst>
          </p:nvPr>
        </p:nvGraphicFramePr>
        <p:xfrm>
          <a:off x="5971640" y="1269406"/>
          <a:ext cx="3345639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B1D67A4-8CED-491D-6A2A-74A2A62111B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5294405"/>
              </p:ext>
            </p:extLst>
          </p:nvPr>
        </p:nvGraphicFramePr>
        <p:xfrm>
          <a:off x="2533778" y="1269406"/>
          <a:ext cx="3632497" cy="2671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1280BAC-5D8A-8431-0878-52FC62675F95}"/>
              </a:ext>
            </a:extLst>
          </p:cNvPr>
          <p:cNvSpPr txBox="1"/>
          <p:nvPr/>
        </p:nvSpPr>
        <p:spPr>
          <a:xfrm>
            <a:off x="3344842" y="2492511"/>
            <a:ext cx="2010367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 Sales: </a:t>
            </a:r>
            <a: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  <a:t>46.724K</a:t>
            </a:r>
            <a:b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</a:br>
            <a: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  <a:t>PenetrationRate:7.71%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F765C-4CAB-3C4F-16F7-AD4DA5DFA353}"/>
              </a:ext>
            </a:extLst>
          </p:cNvPr>
          <p:cNvSpPr txBox="1"/>
          <p:nvPr/>
        </p:nvSpPr>
        <p:spPr>
          <a:xfrm>
            <a:off x="6639275" y="2553577"/>
            <a:ext cx="2010367" cy="461665"/>
          </a:xfrm>
          <a:prstGeom prst="rect">
            <a:avLst/>
          </a:prstGeom>
          <a:noFill/>
          <a:effectLst>
            <a:reflection blurRad="6350" stA="50000" endA="300" endPos="5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EV Sales: 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  <a:t>160.989K</a:t>
            </a:r>
            <a:b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</a:br>
            <a:r>
              <a:rPr lang="en-US" sz="1200" i="0" u="none" strike="noStrik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ptos Narrow" panose="020B0004020202020204" pitchFamily="34" charset="0"/>
              </a:rPr>
              <a:t>PenetrationRate:10.18%</a:t>
            </a:r>
            <a:r>
              <a:rPr lang="en-US" sz="1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B1F9C4-5562-3315-6CF8-520B079FF7AA}"/>
              </a:ext>
            </a:extLst>
          </p:cNvPr>
          <p:cNvSpPr/>
          <p:nvPr/>
        </p:nvSpPr>
        <p:spPr>
          <a:xfrm>
            <a:off x="6975713" y="2122871"/>
            <a:ext cx="1337492" cy="36964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Karnataka</a:t>
            </a:r>
            <a:endParaRPr lang="en-US" sz="1600" b="0" cap="none" spc="0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DD529C5-E167-9E52-79AD-7D8AC03C54B3}"/>
              </a:ext>
            </a:extLst>
          </p:cNvPr>
          <p:cNvSpPr/>
          <p:nvPr/>
        </p:nvSpPr>
        <p:spPr>
          <a:xfrm>
            <a:off x="226142" y="31560"/>
            <a:ext cx="11739716" cy="669666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How do the EV sales and penetration rates in Delhi compare to Karnataka for 2024?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BA0FAC1-8E31-A247-7D3E-D7FAEDA02E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95" y="1837587"/>
            <a:ext cx="2456641" cy="153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B56BE0-AB87-562C-8ADD-4506C5EEB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5000"/>
          <a:stretch/>
        </p:blipFill>
        <p:spPr>
          <a:xfrm>
            <a:off x="9208111" y="1893600"/>
            <a:ext cx="2456641" cy="1535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2183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427CA-8494-CE1B-6D05-BD36780B363C}"/>
              </a:ext>
            </a:extLst>
          </p:cNvPr>
          <p:cNvCxnSpPr/>
          <p:nvPr/>
        </p:nvCxnSpPr>
        <p:spPr>
          <a:xfrm flipH="1" flipV="1">
            <a:off x="6879265" y="2658140"/>
            <a:ext cx="1786270" cy="414669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A332B0-6BA3-E747-6BDE-134DABC15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627715"/>
              </p:ext>
            </p:extLst>
          </p:nvPr>
        </p:nvGraphicFramePr>
        <p:xfrm>
          <a:off x="4601535" y="1172178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1D599EA-01F3-8BDC-CED1-B9F622F1FC09}"/>
              </a:ext>
            </a:extLst>
          </p:cNvPr>
          <p:cNvSpPr/>
          <p:nvPr/>
        </p:nvSpPr>
        <p:spPr>
          <a:xfrm>
            <a:off x="8769498" y="2541181"/>
            <a:ext cx="1247553" cy="1233376"/>
          </a:xfrm>
          <a:prstGeom prst="flowChartConnector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  <a:shade val="30000"/>
                  <a:satMod val="115000"/>
                </a:schemeClr>
              </a:gs>
              <a:gs pos="50000">
                <a:schemeClr val="tx2">
                  <a:lumMod val="90000"/>
                  <a:lumOff val="10000"/>
                  <a:shade val="67500"/>
                  <a:satMod val="115000"/>
                </a:schemeClr>
              </a:gs>
              <a:gs pos="100000">
                <a:schemeClr val="tx2">
                  <a:lumMod val="90000"/>
                  <a:lumOff val="1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Top 5 CAGR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73447F-EF6F-CDC9-352A-2D0F22BB64CF}"/>
              </a:ext>
            </a:extLst>
          </p:cNvPr>
          <p:cNvSpPr/>
          <p:nvPr/>
        </p:nvSpPr>
        <p:spPr>
          <a:xfrm>
            <a:off x="226142" y="56613"/>
            <a:ext cx="11739716" cy="667512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6. List down the compounded annual growth rate (CAGR) in 4-wheeler units for the top 5 makers from 2022 to 2024.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BE21682-6CC5-C210-6981-55FCB839C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0" y="1919996"/>
            <a:ext cx="3024981" cy="2213049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1C58379-AB56-7596-6999-66AFAC7E359B}"/>
              </a:ext>
            </a:extLst>
          </p:cNvPr>
          <p:cNvSpPr/>
          <p:nvPr/>
        </p:nvSpPr>
        <p:spPr>
          <a:xfrm>
            <a:off x="428686" y="1370650"/>
            <a:ext cx="4778477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Wheeler Top 5 EV Makers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DDDB27-2D9F-1D75-0ABF-B18A3B9CFE3D}"/>
              </a:ext>
            </a:extLst>
          </p:cNvPr>
          <p:cNvCxnSpPr/>
          <p:nvPr/>
        </p:nvCxnSpPr>
        <p:spPr>
          <a:xfrm flipV="1">
            <a:off x="2230829" y="2819163"/>
            <a:ext cx="3210560" cy="563526"/>
          </a:xfrm>
          <a:prstGeom prst="straightConnector1">
            <a:avLst/>
          </a:prstGeom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98D983-1FE3-5F58-83BA-F4C721B1FA90}"/>
              </a:ext>
            </a:extLst>
          </p:cNvPr>
          <p:cNvCxnSpPr>
            <a:cxnSpLocks/>
          </p:cNvCxnSpPr>
          <p:nvPr/>
        </p:nvCxnSpPr>
        <p:spPr>
          <a:xfrm>
            <a:off x="2230829" y="3881511"/>
            <a:ext cx="4576371" cy="69958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3725282F-96F3-C0A6-8F14-6553682CA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34" y="4500462"/>
            <a:ext cx="3823380" cy="2314410"/>
          </a:xfrm>
          <a:prstGeom prst="rect">
            <a:avLst/>
          </a:prstGeom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18F3BE7F-CA53-93BE-C528-6E4041CDE84C}"/>
              </a:ext>
            </a:extLst>
          </p:cNvPr>
          <p:cNvSpPr/>
          <p:nvPr/>
        </p:nvSpPr>
        <p:spPr>
          <a:xfrm>
            <a:off x="1647242" y="4450202"/>
            <a:ext cx="867868" cy="1878528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30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3172767E-BF2C-EE44-3A27-A8B82A01E13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10160302"/>
                  </p:ext>
                </p:extLst>
              </p:nvPr>
            </p:nvGraphicFramePr>
            <p:xfrm>
              <a:off x="4500880" y="1603586"/>
              <a:ext cx="7569200" cy="412665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3172767E-BF2C-EE44-3A27-A8B82A01E1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0880" y="1603586"/>
                <a:ext cx="7569200" cy="4126653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43C5C9F-BB34-6B4B-61F1-4B37AC040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" y="2039301"/>
            <a:ext cx="4201261" cy="36909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13000" endPos="28000" dist="5000" dir="5400000" sy="-100000" algn="bl" rotWithShape="0"/>
          </a:effec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B80CC4A-2B57-D4DA-3A8A-3E6FE865EFF7}"/>
              </a:ext>
            </a:extLst>
          </p:cNvPr>
          <p:cNvSpPr/>
          <p:nvPr/>
        </p:nvSpPr>
        <p:spPr>
          <a:xfrm>
            <a:off x="226142" y="245806"/>
            <a:ext cx="11739716" cy="833659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7. List down the top 10 states that had the highest compounded annual growth rate (CAGR) from 2022 to 2024 in total vehicles sold. </a:t>
            </a:r>
          </a:p>
        </p:txBody>
      </p:sp>
    </p:spTree>
    <p:extLst>
      <p:ext uri="{BB962C8B-B14F-4D97-AF65-F5344CB8AC3E}">
        <p14:creationId xmlns:p14="http://schemas.microsoft.com/office/powerpoint/2010/main" val="2811545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31843A6-1009-876E-65C1-45D806C4F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1603726"/>
              </p:ext>
            </p:extLst>
          </p:nvPr>
        </p:nvGraphicFramePr>
        <p:xfrm>
          <a:off x="162561" y="1280160"/>
          <a:ext cx="12029439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0C3F9F-7823-80AC-CBF1-C973FA41C7A7}"/>
              </a:ext>
            </a:extLst>
          </p:cNvPr>
          <p:cNvCxnSpPr>
            <a:cxnSpLocks/>
          </p:cNvCxnSpPr>
          <p:nvPr/>
        </p:nvCxnSpPr>
        <p:spPr>
          <a:xfrm flipV="1">
            <a:off x="4104641" y="1005840"/>
            <a:ext cx="0" cy="514413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7BFEDC4-FF4F-1354-DE8B-6A030144C179}"/>
              </a:ext>
            </a:extLst>
          </p:cNvPr>
          <p:cNvCxnSpPr>
            <a:cxnSpLocks/>
          </p:cNvCxnSpPr>
          <p:nvPr/>
        </p:nvCxnSpPr>
        <p:spPr>
          <a:xfrm flipV="1">
            <a:off x="8087361" y="1005840"/>
            <a:ext cx="0" cy="504952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09681E-41FD-ECCB-1689-5F354A5835FD}"/>
              </a:ext>
            </a:extLst>
          </p:cNvPr>
          <p:cNvSpPr/>
          <p:nvPr/>
        </p:nvSpPr>
        <p:spPr>
          <a:xfrm>
            <a:off x="690884" y="2008506"/>
            <a:ext cx="2235194" cy="54864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Fiscal year : 2022</a:t>
            </a:r>
            <a:br>
              <a:rPr lang="en-US" sz="1400" dirty="0"/>
            </a:br>
            <a:r>
              <a:rPr lang="en-US" sz="1400" dirty="0"/>
              <a:t>EV Sales : 271.15K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ED95D8D-4AE1-989D-B94A-1A503E771795}"/>
              </a:ext>
            </a:extLst>
          </p:cNvPr>
          <p:cNvSpPr/>
          <p:nvPr/>
        </p:nvSpPr>
        <p:spPr>
          <a:xfrm>
            <a:off x="4963165" y="1490980"/>
            <a:ext cx="2031994" cy="49276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Fiscal year : 2023</a:t>
            </a:r>
            <a:br>
              <a:rPr lang="en-US" sz="1400" dirty="0"/>
            </a:br>
            <a:r>
              <a:rPr lang="en-US" sz="1400" dirty="0"/>
              <a:t>EV Sales : 775.37K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7C5BBD-AC30-6214-50C6-EE23C776117C}"/>
              </a:ext>
            </a:extLst>
          </p:cNvPr>
          <p:cNvSpPr/>
          <p:nvPr/>
        </p:nvSpPr>
        <p:spPr>
          <a:xfrm>
            <a:off x="8935715" y="998220"/>
            <a:ext cx="2286000" cy="563880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Fiscal year : 2024</a:t>
            </a:r>
            <a:br>
              <a:rPr lang="en-US" sz="1400" dirty="0"/>
            </a:br>
            <a:r>
              <a:rPr lang="en-US" sz="1400" dirty="0"/>
              <a:t>EV Sales : 1019.59K</a:t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706C490-E31C-C4FE-5E12-E93162A6EE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8503174"/>
              </p:ext>
            </p:extLst>
          </p:nvPr>
        </p:nvGraphicFramePr>
        <p:xfrm>
          <a:off x="426731" y="4521199"/>
          <a:ext cx="3555978" cy="162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73588F0-A063-43BC-8DA7-D67C109066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6016419"/>
              </p:ext>
            </p:extLst>
          </p:nvPr>
        </p:nvGraphicFramePr>
        <p:xfrm>
          <a:off x="4226555" y="4521200"/>
          <a:ext cx="3860800" cy="162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8FD7A6BC-9DF7-4F1F-84EB-ED7187A4E5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9956874"/>
              </p:ext>
            </p:extLst>
          </p:nvPr>
        </p:nvGraphicFramePr>
        <p:xfrm>
          <a:off x="8087355" y="4531360"/>
          <a:ext cx="3982713" cy="1628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3DF26ACC-F41E-3FEF-6868-5838F5BBDD2A}"/>
              </a:ext>
            </a:extLst>
          </p:cNvPr>
          <p:cNvSpPr/>
          <p:nvPr/>
        </p:nvSpPr>
        <p:spPr>
          <a:xfrm>
            <a:off x="650249" y="3982720"/>
            <a:ext cx="294627" cy="45719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B9DBAEB-3ACC-3783-6E52-BBE9B7CCAAD2}"/>
              </a:ext>
            </a:extLst>
          </p:cNvPr>
          <p:cNvCxnSpPr/>
          <p:nvPr/>
        </p:nvCxnSpPr>
        <p:spPr>
          <a:xfrm flipV="1">
            <a:off x="792481" y="3302000"/>
            <a:ext cx="71120" cy="68072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827EC6A6-21FE-9697-E1EF-2B726D3CD35D}"/>
              </a:ext>
            </a:extLst>
          </p:cNvPr>
          <p:cNvSpPr/>
          <p:nvPr/>
        </p:nvSpPr>
        <p:spPr>
          <a:xfrm>
            <a:off x="492773" y="2831464"/>
            <a:ext cx="1173465" cy="470536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Least EV sales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F1B4607-BC3E-B1B1-93AB-8009A6648CEA}"/>
              </a:ext>
            </a:extLst>
          </p:cNvPr>
          <p:cNvSpPr/>
          <p:nvPr/>
        </p:nvSpPr>
        <p:spPr>
          <a:xfrm>
            <a:off x="11699229" y="1686560"/>
            <a:ext cx="370837" cy="101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2E9521-5833-951A-AA7F-0298407C0577}"/>
              </a:ext>
            </a:extLst>
          </p:cNvPr>
          <p:cNvCxnSpPr>
            <a:stCxn id="28" idx="2"/>
          </p:cNvCxnSpPr>
          <p:nvPr/>
        </p:nvCxnSpPr>
        <p:spPr>
          <a:xfrm flipH="1">
            <a:off x="11348721" y="1737360"/>
            <a:ext cx="350508" cy="60960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480170-7414-F305-6FC6-7FB516DCC103}"/>
              </a:ext>
            </a:extLst>
          </p:cNvPr>
          <p:cNvSpPr/>
          <p:nvPr/>
        </p:nvSpPr>
        <p:spPr>
          <a:xfrm>
            <a:off x="226142" y="56613"/>
            <a:ext cx="11739716" cy="667512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8. What are the peak and low season months for EV sales based on the data from 2022 to 2024? </a:t>
            </a:r>
          </a:p>
        </p:txBody>
      </p:sp>
    </p:spTree>
    <p:extLst>
      <p:ext uri="{BB962C8B-B14F-4D97-AF65-F5344CB8AC3E}">
        <p14:creationId xmlns:p14="http://schemas.microsoft.com/office/powerpoint/2010/main" val="2542311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144B11-6E69-EE57-F763-B22F97788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436" y="1777910"/>
            <a:ext cx="3946248" cy="43570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3CB59-CB7D-CFAC-BF73-C89505E5C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1830"/>
            <a:ext cx="7017938" cy="29058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EE5859C-5B64-E477-28B8-D1CEA63164AD}"/>
              </a:ext>
            </a:extLst>
          </p:cNvPr>
          <p:cNvSpPr/>
          <p:nvPr/>
        </p:nvSpPr>
        <p:spPr>
          <a:xfrm>
            <a:off x="226142" y="81214"/>
            <a:ext cx="11739716" cy="833659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38100" stA="350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9. What is the projected number of EV sales (including 2-wheelers and 4 wheelers) for the top 10 states by penetration rate in 2030, based on the compounded annual growth rate (CAGR) from previous years? </a:t>
            </a:r>
          </a:p>
        </p:txBody>
      </p:sp>
    </p:spTree>
    <p:extLst>
      <p:ext uri="{BB962C8B-B14F-4D97-AF65-F5344CB8AC3E}">
        <p14:creationId xmlns:p14="http://schemas.microsoft.com/office/powerpoint/2010/main" val="4005044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5ED180E-16BF-D734-50C8-2A732DB2466A}"/>
              </a:ext>
            </a:extLst>
          </p:cNvPr>
          <p:cNvSpPr/>
          <p:nvPr/>
        </p:nvSpPr>
        <p:spPr>
          <a:xfrm>
            <a:off x="482941" y="2418426"/>
            <a:ext cx="4777158" cy="240286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4E5D712E-7E88-8418-E7C7-251D59B56242}"/>
              </a:ext>
            </a:extLst>
          </p:cNvPr>
          <p:cNvSpPr/>
          <p:nvPr/>
        </p:nvSpPr>
        <p:spPr>
          <a:xfrm>
            <a:off x="428818" y="2418426"/>
            <a:ext cx="1693795" cy="2410395"/>
          </a:xfrm>
          <a:prstGeom prst="flowChart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AD3AC-04BF-40A9-0B4F-215F124538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17" y="2894676"/>
            <a:ext cx="2160187" cy="12800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llout: Down Arrow 6">
            <a:extLst>
              <a:ext uri="{FF2B5EF4-FFF2-40B4-BE49-F238E27FC236}">
                <a16:creationId xmlns:a16="http://schemas.microsoft.com/office/drawing/2014/main" id="{E0780333-16FC-7885-2A18-60C4C7FCB1C7}"/>
              </a:ext>
            </a:extLst>
          </p:cNvPr>
          <p:cNvSpPr/>
          <p:nvPr/>
        </p:nvSpPr>
        <p:spPr>
          <a:xfrm rot="10800000" flipV="1">
            <a:off x="2735851" y="2711508"/>
            <a:ext cx="1973353" cy="580001"/>
          </a:xfrm>
          <a:prstGeom prst="downArrowCallou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2023 vs 2024</a:t>
            </a:r>
          </a:p>
        </p:txBody>
      </p:sp>
      <p:sp>
        <p:nvSpPr>
          <p:cNvPr id="8" name="Callout: Down Arrow 7">
            <a:extLst>
              <a:ext uri="{FF2B5EF4-FFF2-40B4-BE49-F238E27FC236}">
                <a16:creationId xmlns:a16="http://schemas.microsoft.com/office/drawing/2014/main" id="{7B18027B-EFBE-4C01-9A30-E2B43FC9A025}"/>
              </a:ext>
            </a:extLst>
          </p:cNvPr>
          <p:cNvSpPr/>
          <p:nvPr/>
        </p:nvSpPr>
        <p:spPr>
          <a:xfrm>
            <a:off x="2766804" y="3688343"/>
            <a:ext cx="1956908" cy="527274"/>
          </a:xfrm>
          <a:prstGeom prst="downArrowCallou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2022</a:t>
            </a:r>
            <a:r>
              <a:rPr lang="en-US" sz="1200" b="1" baseline="0" dirty="0"/>
              <a:t> </a:t>
            </a:r>
            <a:r>
              <a:rPr lang="en-US" sz="1200" b="1" dirty="0"/>
              <a:t>vs</a:t>
            </a:r>
            <a:r>
              <a:rPr lang="en-US" sz="1200" b="1" baseline="0" dirty="0"/>
              <a:t> </a:t>
            </a:r>
            <a:r>
              <a:rPr lang="en-US" sz="1200" b="1" dirty="0"/>
              <a:t>2024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415E58D-66E3-A97C-3F90-AEB42A9D8C00}"/>
              </a:ext>
            </a:extLst>
          </p:cNvPr>
          <p:cNvSpPr txBox="1"/>
          <p:nvPr/>
        </p:nvSpPr>
        <p:spPr>
          <a:xfrm>
            <a:off x="2871520" y="3357700"/>
            <a:ext cx="1702017" cy="3163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28.13% 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C02F2F0F-46D3-473B-AFD9-4A5997F3339F}"/>
              </a:ext>
            </a:extLst>
          </p:cNvPr>
          <p:cNvSpPr txBox="1"/>
          <p:nvPr/>
        </p:nvSpPr>
        <p:spPr>
          <a:xfrm>
            <a:off x="2871520" y="4281807"/>
            <a:ext cx="1702017" cy="3163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269.28%</a:t>
            </a:r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41B820B-3AC8-1B28-19AE-8E51F3C8D94C}"/>
              </a:ext>
            </a:extLst>
          </p:cNvPr>
          <p:cNvSpPr/>
          <p:nvPr/>
        </p:nvSpPr>
        <p:spPr>
          <a:xfrm>
            <a:off x="6857386" y="2424776"/>
            <a:ext cx="4777158" cy="2402862"/>
          </a:xfrm>
          <a:prstGeom prst="round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96BAF138-9418-8F67-E64D-9F5207DAC9C3}"/>
              </a:ext>
            </a:extLst>
          </p:cNvPr>
          <p:cNvSpPr/>
          <p:nvPr/>
        </p:nvSpPr>
        <p:spPr>
          <a:xfrm>
            <a:off x="6812936" y="2418426"/>
            <a:ext cx="1693795" cy="2410395"/>
          </a:xfrm>
          <a:prstGeom prst="flowChartProcess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1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82E9D74-3099-24B1-7493-6FBD85FB0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786" y="2919003"/>
            <a:ext cx="2037901" cy="12966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5" name="Callout: Down Arrow 14">
            <a:extLst>
              <a:ext uri="{FF2B5EF4-FFF2-40B4-BE49-F238E27FC236}">
                <a16:creationId xmlns:a16="http://schemas.microsoft.com/office/drawing/2014/main" id="{928A4B4C-9F70-C763-4AD0-B82EFBB60472}"/>
              </a:ext>
            </a:extLst>
          </p:cNvPr>
          <p:cNvSpPr/>
          <p:nvPr/>
        </p:nvSpPr>
        <p:spPr>
          <a:xfrm rot="10800000" flipV="1">
            <a:off x="9119969" y="2711508"/>
            <a:ext cx="1973353" cy="580001"/>
          </a:xfrm>
          <a:prstGeom prst="downArrowCallou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2023 vs 2024</a:t>
            </a: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64567759-BB22-FF6A-AC32-D01C674CE132}"/>
              </a:ext>
            </a:extLst>
          </p:cNvPr>
          <p:cNvSpPr/>
          <p:nvPr/>
        </p:nvSpPr>
        <p:spPr>
          <a:xfrm>
            <a:off x="9150922" y="3688343"/>
            <a:ext cx="1956908" cy="527274"/>
          </a:xfrm>
          <a:prstGeom prst="downArrowCallou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/>
              <a:t>2022</a:t>
            </a:r>
            <a:r>
              <a:rPr lang="en-US" sz="1200" b="1" baseline="0" dirty="0"/>
              <a:t> </a:t>
            </a:r>
            <a:r>
              <a:rPr lang="en-US" sz="1200" b="1" dirty="0"/>
              <a:t>vs</a:t>
            </a:r>
            <a:r>
              <a:rPr lang="en-US" sz="1200" b="1" baseline="0" dirty="0"/>
              <a:t> </a:t>
            </a:r>
            <a:r>
              <a:rPr lang="en-US" sz="1200" b="1" dirty="0"/>
              <a:t>2024</a:t>
            </a:r>
          </a:p>
        </p:txBody>
      </p:sp>
      <p:sp>
        <p:nvSpPr>
          <p:cNvPr id="17" name="TextBox 9">
            <a:extLst>
              <a:ext uri="{FF2B5EF4-FFF2-40B4-BE49-F238E27FC236}">
                <a16:creationId xmlns:a16="http://schemas.microsoft.com/office/drawing/2014/main" id="{E3F793F6-BCEB-61F4-1F02-0F88BFBA056D}"/>
              </a:ext>
            </a:extLst>
          </p:cNvPr>
          <p:cNvSpPr txBox="1"/>
          <p:nvPr/>
        </p:nvSpPr>
        <p:spPr>
          <a:xfrm>
            <a:off x="9290623" y="3305789"/>
            <a:ext cx="1702017" cy="3163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cap="none" spc="0" dirty="0">
                <a:ln/>
                <a:solidFill>
                  <a:schemeClr val="accent6">
                    <a:lumMod val="50000"/>
                  </a:schemeClr>
                </a:solidFill>
                <a:effectLst/>
              </a:rPr>
              <a:t>83.08% 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E31364E5-D526-9CD1-6396-BE6D2AAEFEBA}"/>
              </a:ext>
            </a:extLst>
          </p:cNvPr>
          <p:cNvSpPr txBox="1"/>
          <p:nvPr/>
        </p:nvSpPr>
        <p:spPr>
          <a:xfrm>
            <a:off x="9255638" y="4281807"/>
            <a:ext cx="1702017" cy="316364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367</a:t>
            </a:r>
            <a:r>
              <a:rPr lang="en-US" sz="1400" b="1" cap="none" spc="0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.79%</a:t>
            </a:r>
            <a:r>
              <a:rPr lang="en-US" sz="1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4CBEF0-1F4F-1F8B-64F0-F35BEDCCAFAB}"/>
              </a:ext>
            </a:extLst>
          </p:cNvPr>
          <p:cNvSpPr/>
          <p:nvPr/>
        </p:nvSpPr>
        <p:spPr>
          <a:xfrm>
            <a:off x="226142" y="48638"/>
            <a:ext cx="11739716" cy="833659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38100" stA="350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10. Estimate the revenue growth rate of 4-wheeler and 2-wheelers EVs in India for 2022 vs 2024 and 2023 vs 2024, assuming an average unit price.</a:t>
            </a:r>
          </a:p>
        </p:txBody>
      </p:sp>
    </p:spTree>
    <p:extLst>
      <p:ext uri="{BB962C8B-B14F-4D97-AF65-F5344CB8AC3E}">
        <p14:creationId xmlns:p14="http://schemas.microsoft.com/office/powerpoint/2010/main" val="1541835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9248EC6-477F-1934-1B7C-2EC3C65B98D5}"/>
              </a:ext>
            </a:extLst>
          </p:cNvPr>
          <p:cNvSpPr/>
          <p:nvPr/>
        </p:nvSpPr>
        <p:spPr>
          <a:xfrm>
            <a:off x="0" y="3594608"/>
            <a:ext cx="12192000" cy="3273552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A6386F-47A8-E4E2-CBAD-EB6DC71C25CB}"/>
              </a:ext>
            </a:extLst>
          </p:cNvPr>
          <p:cNvSpPr/>
          <p:nvPr/>
        </p:nvSpPr>
        <p:spPr>
          <a:xfrm>
            <a:off x="2029968" y="0"/>
            <a:ext cx="10162032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1. What are the primary reasons for customers choosing 4-wheeler EVs in 2023 and 2024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64A1B9-0103-BE57-7AE1-4770497DF5C3}"/>
              </a:ext>
            </a:extLst>
          </p:cNvPr>
          <p:cNvSpPr/>
          <p:nvPr/>
        </p:nvSpPr>
        <p:spPr>
          <a:xfrm>
            <a:off x="1014984" y="1261872"/>
            <a:ext cx="3319272" cy="4489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508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400" b="1" dirty="0"/>
            </a:br>
            <a:br>
              <a:rPr lang="en-US" sz="2400" b="1" dirty="0"/>
            </a:br>
            <a:endParaRPr lang="en-US" sz="2400" b="1" dirty="0"/>
          </a:p>
          <a:p>
            <a:pPr algn="ctr"/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Cost Savings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Very Low Maintenance cost</a:t>
            </a:r>
            <a:br>
              <a:rPr lang="en-US" b="1" dirty="0"/>
            </a:br>
            <a:r>
              <a:rPr lang="en-US" b="1" dirty="0"/>
              <a:t>Electricity prices are stable than petrol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D62DBA-7C6E-2B1A-07B3-4743D10509DC}"/>
              </a:ext>
            </a:extLst>
          </p:cNvPr>
          <p:cNvSpPr/>
          <p:nvPr/>
        </p:nvSpPr>
        <p:spPr>
          <a:xfrm>
            <a:off x="4497326" y="1261872"/>
            <a:ext cx="3319272" cy="4489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br>
              <a:rPr lang="en-US" sz="2400" b="1" dirty="0"/>
            </a:br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Environmental</a:t>
            </a:r>
            <a:r>
              <a:rPr lang="en-US" sz="2400" b="1" dirty="0"/>
              <a:t> </a:t>
            </a:r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concerns</a:t>
            </a:r>
          </a:p>
          <a:p>
            <a:pPr algn="ctr"/>
            <a:endParaRPr lang="en-US" sz="2400" b="1" dirty="0"/>
          </a:p>
          <a:p>
            <a:pPr algn="ctr"/>
            <a:r>
              <a:rPr lang="en-US" b="1" dirty="0"/>
              <a:t>EV’s Environment friendly</a:t>
            </a:r>
            <a:br>
              <a:rPr lang="en-US" b="1" dirty="0"/>
            </a:br>
            <a:r>
              <a:rPr lang="en-US" sz="1600" b="1" dirty="0"/>
              <a:t>Fossil fuels causes Air pollution and release Greenhouse gases </a:t>
            </a:r>
            <a:br>
              <a:rPr lang="en-US" sz="1600" b="1" dirty="0"/>
            </a:br>
            <a:r>
              <a:rPr lang="en-US" sz="1600" b="1" dirty="0"/>
              <a:t>Air pollution – Respiratory diseases</a:t>
            </a:r>
          </a:p>
          <a:p>
            <a:pPr algn="ctr"/>
            <a:r>
              <a:rPr lang="en-US" sz="1600" b="1" dirty="0"/>
              <a:t>Greenhouse Gases – Global warming and climate change</a:t>
            </a:r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FE568A-E54E-9D97-C9E7-EB72C49165D6}"/>
              </a:ext>
            </a:extLst>
          </p:cNvPr>
          <p:cNvSpPr/>
          <p:nvPr/>
        </p:nvSpPr>
        <p:spPr>
          <a:xfrm>
            <a:off x="7979668" y="1261872"/>
            <a:ext cx="3319272" cy="448970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  <a:effectLst>
            <a:reflection blurRad="6350" stA="50000" endA="300" endPos="55500" dist="1016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Government</a:t>
            </a:r>
            <a:r>
              <a:rPr lang="en-US" sz="2400" b="1" dirty="0"/>
              <a:t> </a:t>
            </a:r>
            <a:r>
              <a:rPr lang="en-US" sz="2400" b="1" dirty="0">
                <a:ln>
                  <a:solidFill>
                    <a:srgbClr val="FFFF66"/>
                  </a:solidFill>
                </a:ln>
                <a:effectLst>
                  <a:outerShdw blurRad="60007" dir="2000400" sy="-30000" kx="-800400" algn="bl" rotWithShape="0">
                    <a:prstClr val="black">
                      <a:alpha val="20000"/>
                    </a:prstClr>
                  </a:outerShdw>
                </a:effectLst>
              </a:rPr>
              <a:t>Incentives</a:t>
            </a:r>
          </a:p>
          <a:p>
            <a:pPr algn="ctr"/>
            <a:br>
              <a:rPr lang="en-US" sz="2400" b="1" dirty="0"/>
            </a:br>
            <a:r>
              <a:rPr lang="en-US" b="1" dirty="0"/>
              <a:t>PLI </a:t>
            </a:r>
            <a:br>
              <a:rPr lang="en-US" b="1" dirty="0"/>
            </a:br>
            <a:r>
              <a:rPr lang="en-US" b="1" dirty="0"/>
              <a:t>FAME schemes are Launches to boost EV adoption</a:t>
            </a:r>
            <a:br>
              <a:rPr lang="en-US" b="1" dirty="0"/>
            </a:br>
            <a:r>
              <a:rPr lang="en-US" b="1" dirty="0"/>
              <a:t>Registration fee and Road tax are waived off most of regions </a:t>
            </a:r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01502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A6ED89E2-F4BE-99B0-33BF-FEE81DDCA0D2}"/>
              </a:ext>
            </a:extLst>
          </p:cNvPr>
          <p:cNvSpPr/>
          <p:nvPr/>
        </p:nvSpPr>
        <p:spPr>
          <a:xfrm>
            <a:off x="2029968" y="0"/>
            <a:ext cx="10162032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How do government incentives and subsidies impact the adoption rates of 2-wheelers and 4-wheelers? Which states in India provided most subsidies?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5125BB-4CF9-2E22-0E6E-A79746DC2683}"/>
              </a:ext>
            </a:extLst>
          </p:cNvPr>
          <p:cNvSpPr/>
          <p:nvPr/>
        </p:nvSpPr>
        <p:spPr>
          <a:xfrm>
            <a:off x="182880" y="941832"/>
            <a:ext cx="6089904" cy="621792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Incentives and subsidiaries impact on EV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56875-3E43-7595-9770-F126E5ECFA83}"/>
              </a:ext>
            </a:extLst>
          </p:cNvPr>
          <p:cNvSpPr txBox="1"/>
          <p:nvPr/>
        </p:nvSpPr>
        <p:spPr>
          <a:xfrm>
            <a:off x="493776" y="1679568"/>
            <a:ext cx="100401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Central Level Incentives</a:t>
            </a:r>
            <a:br>
              <a:rPr lang="en-US" dirty="0"/>
            </a:br>
            <a:r>
              <a:rPr lang="en-US" dirty="0"/>
              <a:t>- FAME- II (Faster Adoption and Manufacturing Hybrid and Electric vehicles) scheme launches to boost EV adoption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Subsidiaries Provided for boost of</a:t>
            </a:r>
            <a:br>
              <a:rPr lang="en-US" dirty="0"/>
            </a:br>
            <a:r>
              <a:rPr lang="en-US" dirty="0"/>
              <a:t>     10 lakh Electric Two Wheelers </a:t>
            </a:r>
            <a:br>
              <a:rPr lang="en-US" dirty="0"/>
            </a:br>
            <a:r>
              <a:rPr lang="en-US" dirty="0"/>
              <a:t>      55K Electric Four Wheelers 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Subsidiaries  for</a:t>
            </a:r>
            <a:br>
              <a:rPr lang="en-US" dirty="0"/>
            </a:br>
            <a:r>
              <a:rPr lang="en-US" dirty="0"/>
              <a:t>      - 2 –Wheelers – 15000 kwh and max cap on subsidy raised to 40% in 2024</a:t>
            </a:r>
            <a:br>
              <a:rPr lang="en-US" dirty="0"/>
            </a:br>
            <a:r>
              <a:rPr lang="en-US" dirty="0"/>
              <a:t>      - 4 – Wheelers – 10000 kwh and  Maximum incentive amount up to 1.5 lakh per vehicle</a:t>
            </a:r>
            <a:br>
              <a:rPr lang="en-US" dirty="0"/>
            </a:br>
            <a:r>
              <a:rPr lang="en-US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3110C0-9933-1F47-FDB1-A1EDD53985C8}"/>
              </a:ext>
            </a:extLst>
          </p:cNvPr>
          <p:cNvSpPr/>
          <p:nvPr/>
        </p:nvSpPr>
        <p:spPr>
          <a:xfrm>
            <a:off x="316992" y="4313041"/>
            <a:ext cx="6089904" cy="505848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States with Most Subsidiaries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051865-C986-3C76-2764-46B30EE943DC}"/>
              </a:ext>
            </a:extLst>
          </p:cNvPr>
          <p:cNvSpPr txBox="1"/>
          <p:nvPr/>
        </p:nvSpPr>
        <p:spPr>
          <a:xfrm>
            <a:off x="493776" y="5112638"/>
            <a:ext cx="10040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Gujarat  - Max incentive 1.5 lakh per vehicle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Maharashtra – Max Incentive 2.5 lakh per vehicle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Meghalaya – Max Incentive 60000 per vehicle</a:t>
            </a:r>
          </a:p>
        </p:txBody>
      </p:sp>
    </p:spTree>
    <p:extLst>
      <p:ext uri="{BB962C8B-B14F-4D97-AF65-F5344CB8AC3E}">
        <p14:creationId xmlns:p14="http://schemas.microsoft.com/office/powerpoint/2010/main" val="1934850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4">
            <a:extLst>
              <a:ext uri="{FF2B5EF4-FFF2-40B4-BE49-F238E27FC236}">
                <a16:creationId xmlns:a16="http://schemas.microsoft.com/office/drawing/2014/main" id="{AD5E79B1-E840-D75C-C1FD-FAD451253C22}"/>
              </a:ext>
            </a:extLst>
          </p:cNvPr>
          <p:cNvSpPr/>
          <p:nvPr/>
        </p:nvSpPr>
        <p:spPr>
          <a:xfrm>
            <a:off x="2029968" y="0"/>
            <a:ext cx="10162032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 How does the availability of charging stations infrastructure correlate with the EV sales and penetration rates in the top 5 states?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4BEC19-E544-C850-109E-2A131FB4F4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7238" y="1012519"/>
            <a:ext cx="4123137" cy="14288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625B0-2399-359C-E17D-BFE56B800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414" y="2949951"/>
            <a:ext cx="3943553" cy="145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CC5601-9299-906F-85CC-1B80E21E74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473" y="4877279"/>
            <a:ext cx="3949903" cy="1365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905712F6-E00F-F4C8-AF04-0CE9D6862D1E}"/>
              </a:ext>
            </a:extLst>
          </p:cNvPr>
          <p:cNvSpPr/>
          <p:nvPr/>
        </p:nvSpPr>
        <p:spPr>
          <a:xfrm>
            <a:off x="2029261" y="1434294"/>
            <a:ext cx="2237232" cy="604937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2022</a:t>
            </a:r>
          </a:p>
        </p:txBody>
      </p: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1E91D32E-25EA-66A9-CD79-6EEA88511F05}"/>
              </a:ext>
            </a:extLst>
          </p:cNvPr>
          <p:cNvSpPr/>
          <p:nvPr/>
        </p:nvSpPr>
        <p:spPr>
          <a:xfrm>
            <a:off x="2029261" y="3374594"/>
            <a:ext cx="2237232" cy="604937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2023</a:t>
            </a: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B21E8DD5-E490-21BA-6F90-F25898E1C99B}"/>
              </a:ext>
            </a:extLst>
          </p:cNvPr>
          <p:cNvSpPr/>
          <p:nvPr/>
        </p:nvSpPr>
        <p:spPr>
          <a:xfrm>
            <a:off x="2069670" y="5287867"/>
            <a:ext cx="2237232" cy="604937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2024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6A08964-5191-78FB-DF58-07C6D2411C61}"/>
              </a:ext>
            </a:extLst>
          </p:cNvPr>
          <p:cNvCxnSpPr/>
          <p:nvPr/>
        </p:nvCxnSpPr>
        <p:spPr>
          <a:xfrm>
            <a:off x="4630993" y="1756427"/>
            <a:ext cx="6685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02C5A0-97ED-9D88-6233-F904A7CB1695}"/>
              </a:ext>
            </a:extLst>
          </p:cNvPr>
          <p:cNvCxnSpPr/>
          <p:nvPr/>
        </p:nvCxnSpPr>
        <p:spPr>
          <a:xfrm>
            <a:off x="4630993" y="3714476"/>
            <a:ext cx="6685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8E1619-5B99-D5B3-1EC4-9AA9703D2AF7}"/>
              </a:ext>
            </a:extLst>
          </p:cNvPr>
          <p:cNvCxnSpPr/>
          <p:nvPr/>
        </p:nvCxnSpPr>
        <p:spPr>
          <a:xfrm>
            <a:off x="4630993" y="5590335"/>
            <a:ext cx="6685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8402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alpha val="1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>
            <a:extLst>
              <a:ext uri="{FF2B5EF4-FFF2-40B4-BE49-F238E27FC236}">
                <a16:creationId xmlns:a16="http://schemas.microsoft.com/office/drawing/2014/main" id="{FAD377A7-9101-58EA-6B0B-7C3DB4E74D21}"/>
              </a:ext>
            </a:extLst>
          </p:cNvPr>
          <p:cNvSpPr/>
          <p:nvPr/>
        </p:nvSpPr>
        <p:spPr>
          <a:xfrm>
            <a:off x="1553497" y="0"/>
            <a:ext cx="10638503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Who should be the brand ambassador if AtliQ Motors launches their EV/Hybrid vehicles in India and why?</a:t>
            </a:r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C293608-E2DB-567F-8081-2BF524132757}"/>
              </a:ext>
            </a:extLst>
          </p:cNvPr>
          <p:cNvSpPr/>
          <p:nvPr/>
        </p:nvSpPr>
        <p:spPr>
          <a:xfrm>
            <a:off x="4605607" y="2064774"/>
            <a:ext cx="6829309" cy="3893573"/>
          </a:xfrm>
          <a:prstGeom prst="flowChartAlternateProcess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Popularity</a:t>
            </a:r>
            <a:r>
              <a:rPr lang="en-US" dirty="0"/>
              <a:t>: Virat Kohli is one of India's most popular and influential sports figures, with a massive following across different demographics.</a:t>
            </a:r>
            <a:br>
              <a:rPr lang="en-US" dirty="0"/>
            </a:br>
            <a:r>
              <a:rPr lang="en-US" b="1" dirty="0"/>
              <a:t>Fitness and Sustainability Image</a:t>
            </a:r>
            <a:r>
              <a:rPr lang="en-US" dirty="0"/>
              <a:t>: He is known for his fitness regime and recently adopted a more eco-friendly, sustainable lifestyle, aligning with the green and clean energy ethos of electric vehicles (EVs).</a:t>
            </a:r>
            <a:br>
              <a:rPr lang="en-US" dirty="0"/>
            </a:br>
            <a:r>
              <a:rPr lang="en-US" b="1" dirty="0"/>
              <a:t>Youth Appeal</a:t>
            </a:r>
            <a:r>
              <a:rPr lang="en-US" dirty="0"/>
              <a:t>: As a youth icon, he can resonate well with younger audiences who are more inclined towards EVs and sustainability.</a:t>
            </a:r>
            <a:br>
              <a:rPr lang="en-US" dirty="0"/>
            </a:br>
            <a:r>
              <a:rPr lang="en-US" b="1" dirty="0"/>
              <a:t>Credibility</a:t>
            </a:r>
            <a:r>
              <a:rPr lang="en-US" dirty="0"/>
              <a:t>: Kohli has been part of premium and reliable brands, which adds credibility to the product.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44BE7E-D35C-F617-4472-3535BCA65A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74" y="731520"/>
            <a:ext cx="4353523" cy="42632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9073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E758-1268-5E49-01B3-27E932DF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8420" y="1422717"/>
            <a:ext cx="3947160" cy="1533843"/>
          </a:xfr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sz="60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D9BBF3-C868-0B67-5BC7-19F033F62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19520" y="1686560"/>
            <a:ext cx="5765800" cy="3748723"/>
          </a:xfrm>
          <a:prstGeom prst="flowChartAlternateProcess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reflection blurRad="6350" stA="50000" endA="300" endPos="550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ln w="0"/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chemeClr val="bg1"/>
                </a:solidFill>
                <a:effectLst/>
              </a:rPr>
              <a:t>1.</a:t>
            </a:r>
            <a:r>
              <a:rPr lang="en-US" b="1" dirty="0">
                <a:ln w="0"/>
                <a:solidFill>
                  <a:schemeClr val="bg1"/>
                </a:solidFill>
              </a:rPr>
              <a:t>About</a:t>
            </a:r>
            <a:r>
              <a:rPr lang="en-US" b="1" dirty="0">
                <a:ln w="0"/>
                <a:solidFill>
                  <a:schemeClr val="bg1"/>
                </a:solidFill>
                <a:effectLst/>
              </a:rPr>
              <a:t> Company &amp; Background</a:t>
            </a:r>
          </a:p>
          <a:p>
            <a:pPr marL="0" indent="0">
              <a:buNone/>
            </a:pPr>
            <a:r>
              <a:rPr lang="en-US" b="1" dirty="0">
                <a:ln w="0"/>
                <a:solidFill>
                  <a:schemeClr val="bg1"/>
                </a:solidFill>
                <a:effectLst/>
              </a:rPr>
              <a:t>2. </a:t>
            </a:r>
            <a:r>
              <a:rPr lang="en-US" b="1" dirty="0"/>
              <a:t>Input Data Insights</a:t>
            </a:r>
            <a:endParaRPr lang="en-US" b="1" dirty="0">
              <a:ln w="0"/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en-US" b="1" dirty="0">
                <a:ln w="0"/>
                <a:solidFill>
                  <a:schemeClr val="bg1"/>
                </a:solidFill>
                <a:effectLst/>
              </a:rPr>
              <a:t>3. Research Questions and Insights</a:t>
            </a:r>
          </a:p>
          <a:p>
            <a:pPr marL="0" indent="0">
              <a:buNone/>
            </a:pPr>
            <a:r>
              <a:rPr lang="en-US" b="1" dirty="0">
                <a:ln w="0"/>
                <a:solidFill>
                  <a:schemeClr val="bg1"/>
                </a:solidFill>
                <a:effectLst/>
              </a:rPr>
              <a:t>4. </a:t>
            </a:r>
            <a:r>
              <a:rPr lang="en-US" b="1" dirty="0">
                <a:ln w="0"/>
                <a:solidFill>
                  <a:schemeClr val="bg1"/>
                </a:solidFill>
              </a:rPr>
              <a:t>Acknowledgments</a:t>
            </a:r>
            <a:endParaRPr lang="en-US" sz="3200" b="1" dirty="0">
              <a:ln w="0"/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en-US" sz="3200" b="1" dirty="0">
              <a:ln w="0"/>
              <a:solidFill>
                <a:schemeClr val="bg1"/>
              </a:solidFill>
              <a:effectLst/>
            </a:endParaRPr>
          </a:p>
        </p:txBody>
      </p:sp>
      <p:sp>
        <p:nvSpPr>
          <p:cNvPr id="4" name="Partial Circle 3">
            <a:extLst>
              <a:ext uri="{FF2B5EF4-FFF2-40B4-BE49-F238E27FC236}">
                <a16:creationId xmlns:a16="http://schemas.microsoft.com/office/drawing/2014/main" id="{01DBB5C5-1F17-2639-C489-48FAD4D1C6F6}"/>
              </a:ext>
            </a:extLst>
          </p:cNvPr>
          <p:cNvSpPr/>
          <p:nvPr/>
        </p:nvSpPr>
        <p:spPr>
          <a:xfrm>
            <a:off x="193040" y="299878"/>
            <a:ext cx="5902960" cy="6009165"/>
          </a:xfrm>
          <a:prstGeom prst="pie">
            <a:avLst/>
          </a:prstGeom>
          <a:blipFill>
            <a:blip r:embed="rId2">
              <a:extLs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66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">
            <a:extLst>
              <a:ext uri="{FF2B5EF4-FFF2-40B4-BE49-F238E27FC236}">
                <a16:creationId xmlns:a16="http://schemas.microsoft.com/office/drawing/2014/main" id="{DE205449-D6A7-170B-F25C-31B6A0BA1F9B}"/>
              </a:ext>
            </a:extLst>
          </p:cNvPr>
          <p:cNvSpPr/>
          <p:nvPr/>
        </p:nvSpPr>
        <p:spPr>
          <a:xfrm>
            <a:off x="1553497" y="0"/>
            <a:ext cx="10638503" cy="731520"/>
          </a:xfrm>
          <a:custGeom>
            <a:avLst/>
            <a:gdLst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9595104"/>
              <a:gd name="connsiteY0" fmla="*/ 0 h 731520"/>
              <a:gd name="connsiteX1" fmla="*/ 9595104 w 9595104"/>
              <a:gd name="connsiteY1" fmla="*/ 0 h 731520"/>
              <a:gd name="connsiteX2" fmla="*/ 9595104 w 9595104"/>
              <a:gd name="connsiteY2" fmla="*/ 731520 h 731520"/>
              <a:gd name="connsiteX3" fmla="*/ 0 w 9595104"/>
              <a:gd name="connsiteY3" fmla="*/ 731520 h 731520"/>
              <a:gd name="connsiteX4" fmla="*/ 0 w 9595104"/>
              <a:gd name="connsiteY4" fmla="*/ 0 h 731520"/>
              <a:gd name="connsiteX0" fmla="*/ 0 w 10162032"/>
              <a:gd name="connsiteY0" fmla="*/ 9144 h 731520"/>
              <a:gd name="connsiteX1" fmla="*/ 10162032 w 10162032"/>
              <a:gd name="connsiteY1" fmla="*/ 0 h 731520"/>
              <a:gd name="connsiteX2" fmla="*/ 10162032 w 10162032"/>
              <a:gd name="connsiteY2" fmla="*/ 731520 h 731520"/>
              <a:gd name="connsiteX3" fmla="*/ 566928 w 10162032"/>
              <a:gd name="connsiteY3" fmla="*/ 731520 h 731520"/>
              <a:gd name="connsiteX4" fmla="*/ 0 w 10162032"/>
              <a:gd name="connsiteY4" fmla="*/ 9144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2032" h="731520">
                <a:moveTo>
                  <a:pt x="0" y="9144"/>
                </a:moveTo>
                <a:lnTo>
                  <a:pt x="10162032" y="0"/>
                </a:lnTo>
                <a:lnTo>
                  <a:pt x="10162032" y="731520"/>
                </a:lnTo>
                <a:lnTo>
                  <a:pt x="566928" y="731520"/>
                </a:lnTo>
                <a:lnTo>
                  <a:pt x="0" y="9144"/>
                </a:lnTo>
                <a:close/>
              </a:path>
            </a:pathLst>
          </a:cu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5. Which state of India is ideal to start the manufacturing unit?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1CFDEC-A0C0-FEB5-11FF-3AD9E542FF73}"/>
              </a:ext>
            </a:extLst>
          </p:cNvPr>
          <p:cNvSpPr txBox="1"/>
          <p:nvPr/>
        </p:nvSpPr>
        <p:spPr>
          <a:xfrm>
            <a:off x="845575" y="1109423"/>
            <a:ext cx="5250425" cy="5333167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         </a:t>
            </a:r>
            <a:r>
              <a:rPr lang="en-US" sz="3600" b="1" dirty="0"/>
              <a:t>Maharashtra</a:t>
            </a:r>
            <a:br>
              <a:rPr lang="en-US" sz="3600" b="1" dirty="0"/>
            </a:br>
            <a:br>
              <a:rPr lang="en-US" dirty="0"/>
            </a:br>
            <a:r>
              <a:rPr lang="en-US" sz="1600" b="1" dirty="0">
                <a:solidFill>
                  <a:schemeClr val="bg1"/>
                </a:solidFill>
              </a:rPr>
              <a:t>Subsidies: </a:t>
            </a:r>
            <a:r>
              <a:rPr lang="en-US" sz="1600" dirty="0"/>
              <a:t>Maharashtra offers significant subsidies under its EV policy, including incentives for setting up manufacturing units, waivers on registration charges, and interest subsidies on loans.</a:t>
            </a:r>
          </a:p>
          <a:p>
            <a:br>
              <a:rPr lang="en-US" sz="1600" dirty="0"/>
            </a:br>
            <a:r>
              <a:rPr lang="en-US" sz="1600" b="1" dirty="0"/>
              <a:t>Ease of Doing Business: </a:t>
            </a:r>
            <a:r>
              <a:rPr lang="en-US" sz="1600" dirty="0"/>
              <a:t>It consistently ranks high in the Ease of Doing Business Index and offers a favorable industrial climate.</a:t>
            </a:r>
          </a:p>
          <a:p>
            <a:br>
              <a:rPr lang="en-US" sz="1600" dirty="0"/>
            </a:br>
            <a:r>
              <a:rPr lang="en-US" sz="1600" b="1" dirty="0"/>
              <a:t>Infrastructure: </a:t>
            </a:r>
            <a:r>
              <a:rPr lang="en-US" sz="1600" dirty="0"/>
              <a:t>Maharashtra has good connectivity with road, rail, and sea, especially with cities like Mumbai and Pune being automotive hubs.</a:t>
            </a:r>
          </a:p>
          <a:p>
            <a:br>
              <a:rPr lang="en-US" sz="1600" dirty="0"/>
            </a:br>
            <a:r>
              <a:rPr lang="en-US" sz="1600" b="1" dirty="0"/>
              <a:t>Governance Stability: </a:t>
            </a:r>
            <a:r>
              <a:rPr lang="en-US" sz="1600" dirty="0"/>
              <a:t>Maharashtra has a relatively stable political climate and a government committed to promoting clean energy and EVs.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7279D8-5FC9-8BF9-3CBA-C6133648E15A}"/>
              </a:ext>
            </a:extLst>
          </p:cNvPr>
          <p:cNvSpPr txBox="1"/>
          <p:nvPr/>
        </p:nvSpPr>
        <p:spPr>
          <a:xfrm>
            <a:off x="6400800" y="1198601"/>
            <a:ext cx="5378243" cy="5243989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                            </a:t>
            </a:r>
            <a:r>
              <a:rPr lang="en-US" sz="3600" b="1" dirty="0"/>
              <a:t>Gujarat</a:t>
            </a:r>
          </a:p>
          <a:p>
            <a:br>
              <a:rPr lang="en-US" dirty="0"/>
            </a:br>
            <a:r>
              <a:rPr lang="en-US" sz="1600" b="1" dirty="0"/>
              <a:t>Subsidies: </a:t>
            </a:r>
            <a:r>
              <a:rPr lang="en-US" sz="1600" dirty="0"/>
              <a:t>Gujarat's EV policy provides subsidies for setting up EV and battery manufacturing plants, reduced power tariffs, and incentives for R&amp;D.</a:t>
            </a:r>
          </a:p>
          <a:p>
            <a:br>
              <a:rPr lang="en-US" sz="1600" dirty="0"/>
            </a:br>
            <a:r>
              <a:rPr lang="en-US" sz="1600" b="1" dirty="0"/>
              <a:t>Ease of Doing Business: </a:t>
            </a:r>
            <a:r>
              <a:rPr lang="en-US" sz="1600" dirty="0"/>
              <a:t>Gujarat is known for its business-friendly environment and has topped rankings for ease of doing business.</a:t>
            </a:r>
          </a:p>
          <a:p>
            <a:br>
              <a:rPr lang="en-US" sz="1600" dirty="0"/>
            </a:br>
            <a:r>
              <a:rPr lang="en-US" sz="1600" b="1" dirty="0"/>
              <a:t>Infrastructure: </a:t>
            </a:r>
            <a:r>
              <a:rPr lang="en-US" sz="1600" dirty="0"/>
              <a:t>It has well-developed industrial zones and good port facilities for exports, making it ideal for large-scale manufacturing.</a:t>
            </a:r>
          </a:p>
          <a:p>
            <a:br>
              <a:rPr lang="en-US" sz="1600" dirty="0"/>
            </a:br>
            <a:r>
              <a:rPr lang="en-US" sz="1600" b="1" dirty="0"/>
              <a:t>Governance Stability: </a:t>
            </a:r>
            <a:r>
              <a:rPr lang="en-US" sz="1600" dirty="0"/>
              <a:t>Gujarat has a stable government and a pro-industry stance, which is crucial for long-term investments.</a:t>
            </a:r>
          </a:p>
        </p:txBody>
      </p:sp>
    </p:spTree>
    <p:extLst>
      <p:ext uri="{BB962C8B-B14F-4D97-AF65-F5344CB8AC3E}">
        <p14:creationId xmlns:p14="http://schemas.microsoft.com/office/powerpoint/2010/main" val="2326930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8FB716C-5A20-D417-6602-F2239A1B8DB8}"/>
              </a:ext>
            </a:extLst>
          </p:cNvPr>
          <p:cNvSpPr txBox="1"/>
          <p:nvPr/>
        </p:nvSpPr>
        <p:spPr>
          <a:xfrm>
            <a:off x="250067" y="1760386"/>
            <a:ext cx="3637936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800" b="1" dirty="0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US" sz="9600" b="1" dirty="0">
                <a:ln w="9525"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tliQ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D786D-3BC0-5288-A8D9-4AF8DD30BEDE}"/>
              </a:ext>
            </a:extLst>
          </p:cNvPr>
          <p:cNvSpPr txBox="1"/>
          <p:nvPr/>
        </p:nvSpPr>
        <p:spPr>
          <a:xfrm>
            <a:off x="107499" y="358396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n w="0">
                  <a:solidFill>
                    <a:schemeClr val="tx2">
                      <a:lumMod val="75000"/>
                      <a:lumOff val="25000"/>
                    </a:schemeClr>
                  </a:solidFill>
                </a:ln>
                <a:solidFill>
                  <a:schemeClr val="bg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  <a:reflection blurRad="6350" stA="53000" endA="300" endPos="35500" dir="5400000" sy="-90000" algn="bl" rotWithShape="0"/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Motors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AE62864-0AE9-B75D-AB46-21A0E4BF1FD4}"/>
              </a:ext>
            </a:extLst>
          </p:cNvPr>
          <p:cNvCxnSpPr/>
          <p:nvPr/>
        </p:nvCxnSpPr>
        <p:spPr>
          <a:xfrm>
            <a:off x="1665912" y="3681454"/>
            <a:ext cx="2222091" cy="0"/>
          </a:xfrm>
          <a:prstGeom prst="lin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C6D8F7-4613-905A-33F8-6D72A35A88FD}"/>
              </a:ext>
            </a:extLst>
          </p:cNvPr>
          <p:cNvSpPr txBox="1"/>
          <p:nvPr/>
        </p:nvSpPr>
        <p:spPr>
          <a:xfrm>
            <a:off x="4750622" y="976805"/>
            <a:ext cx="6096000" cy="1804749"/>
          </a:xfrm>
          <a:prstGeom prst="roundRect">
            <a:avLst/>
          </a:prstGeom>
          <a:gradFill flip="none" rotWithShape="1">
            <a:gsLst>
              <a:gs pos="14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Our Company :</a:t>
            </a:r>
          </a:p>
          <a:p>
            <a:r>
              <a:rPr lang="en-US" sz="2000" dirty="0"/>
              <a:t>AtliQ Motors is a leading automotive company from the USA, specializing in electric vehicles (EV) with a 25% market share in North America's EV and hybrid segment.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FDAB81-A3DE-0FB3-C961-C71FE9B96EEA}"/>
              </a:ext>
            </a:extLst>
          </p:cNvPr>
          <p:cNvSpPr txBox="1"/>
          <p:nvPr/>
        </p:nvSpPr>
        <p:spPr>
          <a:xfrm>
            <a:off x="4750622" y="3010073"/>
            <a:ext cx="6096000" cy="1464231"/>
          </a:xfrm>
          <a:prstGeom prst="roundRect">
            <a:avLst/>
          </a:prstGeom>
          <a:gradFill flip="none" rotWithShape="1">
            <a:gsLst>
              <a:gs pos="20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Background : </a:t>
            </a:r>
          </a:p>
          <a:p>
            <a:r>
              <a:rPr lang="en-US" sz="2000" dirty="0"/>
              <a:t>AtliQ Motors aims to expand its presence in India, where its current market share in EVs and hybrids is less than 2%.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E48E52-C55C-F540-8B47-62456C2746C5}"/>
              </a:ext>
            </a:extLst>
          </p:cNvPr>
          <p:cNvSpPr txBox="1"/>
          <p:nvPr/>
        </p:nvSpPr>
        <p:spPr>
          <a:xfrm>
            <a:off x="4750622" y="4741888"/>
            <a:ext cx="6096000" cy="1804749"/>
          </a:xfrm>
          <a:prstGeom prst="roundRect">
            <a:avLst/>
          </a:prstGeom>
          <a:gradFill flip="none" rotWithShape="1">
            <a:gsLst>
              <a:gs pos="16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Context :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Bruce Haryali, Chief of AtliQ Motors India, is conducting a detailed market study of the existing EV/Hybrid vehicle market in India to guide the company's expansion plans</a:t>
            </a:r>
            <a:endParaRPr lang="en-US" sz="20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10A55A-F410-E280-EEB9-F49FCF6AF4CB}"/>
              </a:ext>
            </a:extLst>
          </p:cNvPr>
          <p:cNvCxnSpPr/>
          <p:nvPr/>
        </p:nvCxnSpPr>
        <p:spPr>
          <a:xfrm>
            <a:off x="4178710" y="837773"/>
            <a:ext cx="0" cy="5808833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BC92745-6A79-AA93-418D-999985C3E9A7}"/>
              </a:ext>
            </a:extLst>
          </p:cNvPr>
          <p:cNvSpPr/>
          <p:nvPr/>
        </p:nvSpPr>
        <p:spPr>
          <a:xfrm>
            <a:off x="330691" y="46510"/>
            <a:ext cx="10515929" cy="722914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About Company &amp;  Background</a:t>
            </a:r>
          </a:p>
        </p:txBody>
      </p:sp>
    </p:spTree>
    <p:extLst>
      <p:ext uri="{BB962C8B-B14F-4D97-AF65-F5344CB8AC3E}">
        <p14:creationId xmlns:p14="http://schemas.microsoft.com/office/powerpoint/2010/main" val="443481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01AC81E-9AD9-38AC-61BD-24DFE7FA90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967" y="1739567"/>
            <a:ext cx="2910736" cy="38153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0CBCB3-9556-13B1-328C-D75C55869D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176" y="1461645"/>
            <a:ext cx="2992047" cy="3977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A77F74-832D-3C6F-63C8-02AC5DEA8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63" y="1221925"/>
            <a:ext cx="3077897" cy="40932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F476A65-3E3E-BB8D-EC41-F2E01B67C3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913" y="1461645"/>
            <a:ext cx="3518945" cy="4210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38876E-26AE-E985-8DC1-2D2A8D261326}"/>
              </a:ext>
            </a:extLst>
          </p:cNvPr>
          <p:cNvSpPr/>
          <p:nvPr/>
        </p:nvSpPr>
        <p:spPr>
          <a:xfrm>
            <a:off x="574918" y="152251"/>
            <a:ext cx="10515929" cy="600497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Input Data Insights</a:t>
            </a:r>
            <a:endParaRPr lang="en-US" sz="32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5FF47E-23C8-F5EF-7678-448305BB74D3}"/>
              </a:ext>
            </a:extLst>
          </p:cNvPr>
          <p:cNvSpPr txBox="1"/>
          <p:nvPr/>
        </p:nvSpPr>
        <p:spPr>
          <a:xfrm>
            <a:off x="1818640" y="1087120"/>
            <a:ext cx="3180080" cy="374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Data model</a:t>
            </a:r>
          </a:p>
        </p:txBody>
      </p:sp>
    </p:spTree>
    <p:extLst>
      <p:ext uri="{BB962C8B-B14F-4D97-AF65-F5344CB8AC3E}">
        <p14:creationId xmlns:p14="http://schemas.microsoft.com/office/powerpoint/2010/main" val="1507984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7262EF3-6D51-70E7-BC43-47AB09BB0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9125" y="1367896"/>
            <a:ext cx="2556617" cy="196246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038876E-26AE-E985-8DC1-2D2A8D261326}"/>
              </a:ext>
            </a:extLst>
          </p:cNvPr>
          <p:cNvSpPr/>
          <p:nvPr/>
        </p:nvSpPr>
        <p:spPr>
          <a:xfrm>
            <a:off x="737478" y="243840"/>
            <a:ext cx="10515929" cy="600497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Key Variables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89C644-7F74-6882-7107-6761E4F59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518" y="1288733"/>
            <a:ext cx="2981082" cy="4624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53E7F1-7BD6-05E7-3E2A-B326459D22E1}"/>
              </a:ext>
            </a:extLst>
          </p:cNvPr>
          <p:cNvSpPr/>
          <p:nvPr/>
        </p:nvSpPr>
        <p:spPr>
          <a:xfrm>
            <a:off x="7231277" y="1174856"/>
            <a:ext cx="3999167" cy="470535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Vehicle Type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29CE9D-6175-C775-ACE6-8F18777132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160" y="1975911"/>
            <a:ext cx="1685560" cy="97593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FCF487-B1F8-6668-814B-A5FB6663235B}"/>
              </a:ext>
            </a:extLst>
          </p:cNvPr>
          <p:cNvSpPr txBox="1"/>
          <p:nvPr/>
        </p:nvSpPr>
        <p:spPr>
          <a:xfrm>
            <a:off x="7457440" y="3241040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2 - Wheelers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499CA-309D-F44C-BB83-9650AF2F0F6F}"/>
              </a:ext>
            </a:extLst>
          </p:cNvPr>
          <p:cNvSpPr txBox="1"/>
          <p:nvPr/>
        </p:nvSpPr>
        <p:spPr>
          <a:xfrm>
            <a:off x="9956800" y="3246835"/>
            <a:ext cx="160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4 - Wheelers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762731-C223-7F7A-96E5-ABEB87EFEF5F}"/>
              </a:ext>
            </a:extLst>
          </p:cNvPr>
          <p:cNvCxnSpPr/>
          <p:nvPr/>
        </p:nvCxnSpPr>
        <p:spPr>
          <a:xfrm>
            <a:off x="9389125" y="1799035"/>
            <a:ext cx="0" cy="18018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AutoShape 2">
            <a:extLst>
              <a:ext uri="{FF2B5EF4-FFF2-40B4-BE49-F238E27FC236}">
                <a16:creationId xmlns:a16="http://schemas.microsoft.com/office/drawing/2014/main" id="{5F0962B9-1F3C-F627-9E81-88CCA45B9DC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042160" cy="20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A67E3CD-30E9-7070-F75D-834DED158D9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30" b="8197"/>
          <a:stretch/>
        </p:blipFill>
        <p:spPr>
          <a:xfrm>
            <a:off x="3419544" y="1539240"/>
            <a:ext cx="3233899" cy="19862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Rectangle: Diagonal Corners Rounded 24">
            <a:extLst>
              <a:ext uri="{FF2B5EF4-FFF2-40B4-BE49-F238E27FC236}">
                <a16:creationId xmlns:a16="http://schemas.microsoft.com/office/drawing/2014/main" id="{5E8CDBFE-12F4-0C1E-C2DB-D510C41902AE}"/>
              </a:ext>
            </a:extLst>
          </p:cNvPr>
          <p:cNvSpPr/>
          <p:nvPr/>
        </p:nvSpPr>
        <p:spPr>
          <a:xfrm>
            <a:off x="3419544" y="4033520"/>
            <a:ext cx="3560376" cy="168656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Penetration Rate %:</a:t>
            </a:r>
            <a:br>
              <a:rPr lang="en-US" sz="2000" b="1" dirty="0"/>
            </a:br>
            <a:r>
              <a:rPr lang="en-US" sz="2000" b="1" dirty="0"/>
              <a:t>- </a:t>
            </a:r>
            <a:r>
              <a:rPr lang="en-US" sz="2000" dirty="0"/>
              <a:t>Indicates Adoption level of vehicles</a:t>
            </a:r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5CC998F7-53DD-12DF-4BF8-2F5C372357A8}"/>
              </a:ext>
            </a:extLst>
          </p:cNvPr>
          <p:cNvSpPr/>
          <p:nvPr/>
        </p:nvSpPr>
        <p:spPr>
          <a:xfrm>
            <a:off x="7457439" y="3996584"/>
            <a:ext cx="3999159" cy="168656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CAGR: </a:t>
            </a:r>
            <a:br>
              <a:rPr lang="en-US" sz="2000" b="1" dirty="0"/>
            </a:br>
            <a:r>
              <a:rPr lang="en-US" sz="2000" b="1" dirty="0"/>
              <a:t>- </a:t>
            </a:r>
            <a:r>
              <a:rPr lang="en-US" sz="2000" dirty="0"/>
              <a:t>measures the mean annual growth rate over a specified period longer than one year</a:t>
            </a:r>
            <a:r>
              <a:rPr lang="en-US" sz="2000" b="1" dirty="0"/>
              <a:t>.</a:t>
            </a:r>
          </a:p>
        </p:txBody>
      </p:sp>
      <p:sp>
        <p:nvSpPr>
          <p:cNvPr id="27" name="Rectangle: Diagonal Corners Rounded 26">
            <a:extLst>
              <a:ext uri="{FF2B5EF4-FFF2-40B4-BE49-F238E27FC236}">
                <a16:creationId xmlns:a16="http://schemas.microsoft.com/office/drawing/2014/main" id="{DAB35FCF-FE1C-BF17-8466-7AFF1EF1920B}"/>
              </a:ext>
            </a:extLst>
          </p:cNvPr>
          <p:cNvSpPr/>
          <p:nvPr/>
        </p:nvSpPr>
        <p:spPr>
          <a:xfrm>
            <a:off x="3448666" y="6075680"/>
            <a:ext cx="8007931" cy="553720"/>
          </a:xfrm>
          <a:prstGeom prst="round2Diag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Fiscal year : Apr 1</a:t>
            </a:r>
            <a:r>
              <a:rPr lang="en-US" sz="2000" baseline="30000" dirty="0"/>
              <a:t>st</a:t>
            </a:r>
            <a:r>
              <a:rPr lang="en-US" sz="2000" dirty="0"/>
              <a:t> to Mar  31st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832BB2-B6C8-4049-0A05-0F32D75A2977}"/>
              </a:ext>
            </a:extLst>
          </p:cNvPr>
          <p:cNvSpPr txBox="1"/>
          <p:nvPr/>
        </p:nvSpPr>
        <p:spPr>
          <a:xfrm>
            <a:off x="1849120" y="1645391"/>
            <a:ext cx="100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7FEA40-A71F-3B55-3894-507240C8C609}"/>
              </a:ext>
            </a:extLst>
          </p:cNvPr>
          <p:cNvSpPr txBox="1"/>
          <p:nvPr/>
        </p:nvSpPr>
        <p:spPr>
          <a:xfrm>
            <a:off x="4615329" y="1169908"/>
            <a:ext cx="100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Makers</a:t>
            </a:r>
          </a:p>
        </p:txBody>
      </p:sp>
    </p:spTree>
    <p:extLst>
      <p:ext uri="{BB962C8B-B14F-4D97-AF65-F5344CB8AC3E}">
        <p14:creationId xmlns:p14="http://schemas.microsoft.com/office/powerpoint/2010/main" val="40427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1DF7-A76B-2BD3-8237-DD4686F23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952" y="95794"/>
            <a:ext cx="11668096" cy="506332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1.List the top 3 and bottom 3 makers for the fiscal years 2023 and 2024 in terms of the number of 2-wheelers sold.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05F43D6-0964-9A87-AAC9-5CA509CA1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637565"/>
              </p:ext>
            </p:extLst>
          </p:nvPr>
        </p:nvGraphicFramePr>
        <p:xfrm>
          <a:off x="183737" y="1540614"/>
          <a:ext cx="3664688" cy="188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20EB9C3-02CB-4952-AB68-2EBAF775BA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318190"/>
              </p:ext>
            </p:extLst>
          </p:nvPr>
        </p:nvGraphicFramePr>
        <p:xfrm>
          <a:off x="3930237" y="1527914"/>
          <a:ext cx="3664688" cy="188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0A7DB7B-29D2-4137-A8FD-44773F971E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903722"/>
              </p:ext>
            </p:extLst>
          </p:nvPr>
        </p:nvGraphicFramePr>
        <p:xfrm>
          <a:off x="4640249" y="4655195"/>
          <a:ext cx="3664688" cy="188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87B63F6-B0A8-45E9-8780-1F8431DCE4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9211624"/>
              </p:ext>
            </p:extLst>
          </p:nvPr>
        </p:nvGraphicFramePr>
        <p:xfrm>
          <a:off x="8386749" y="4642495"/>
          <a:ext cx="3664688" cy="1888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0AFA548-140F-317E-AD02-9CD24C131EB2}"/>
              </a:ext>
            </a:extLst>
          </p:cNvPr>
          <p:cNvSpPr/>
          <p:nvPr/>
        </p:nvSpPr>
        <p:spPr>
          <a:xfrm>
            <a:off x="2894596" y="1063625"/>
            <a:ext cx="2083981" cy="410314"/>
          </a:xfrm>
          <a:prstGeom prst="roundRect">
            <a:avLst/>
          </a:prstGeom>
          <a:ln>
            <a:solidFill>
              <a:srgbClr val="92D05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FY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264B6D-B522-805C-49E9-DE5F824BF578}"/>
              </a:ext>
            </a:extLst>
          </p:cNvPr>
          <p:cNvSpPr/>
          <p:nvPr/>
        </p:nvSpPr>
        <p:spPr>
          <a:xfrm>
            <a:off x="7344758" y="4136931"/>
            <a:ext cx="2083981" cy="410314"/>
          </a:xfrm>
          <a:prstGeom prst="roundRect">
            <a:avLst/>
          </a:prstGeom>
          <a:ln>
            <a:solidFill>
              <a:srgbClr val="92D050"/>
            </a:solidFill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b="1" dirty="0">
                <a:ln/>
                <a:solidFill>
                  <a:schemeClr val="accent3"/>
                </a:solidFill>
              </a:rPr>
              <a:t>FY 2024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A7692C-F19E-D610-A4F8-787EB9CF591D}"/>
              </a:ext>
            </a:extLst>
          </p:cNvPr>
          <p:cNvSpPr txBox="1"/>
          <p:nvPr/>
        </p:nvSpPr>
        <p:spPr>
          <a:xfrm>
            <a:off x="183737" y="4021398"/>
            <a:ext cx="4266537" cy="265604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000" b="1" dirty="0"/>
              <a:t>Ola Electric :</a:t>
            </a:r>
            <a:br>
              <a:rPr lang="en-US" dirty="0"/>
            </a:br>
            <a:r>
              <a:rPr lang="en-US" dirty="0"/>
              <a:t>   - R &amp; D and Technology Platform</a:t>
            </a:r>
            <a:br>
              <a:rPr lang="en-US" dirty="0"/>
            </a:br>
            <a:r>
              <a:rPr lang="en-US" dirty="0"/>
              <a:t>   - Adoptable Manufacturing and Supply chain platform</a:t>
            </a:r>
            <a:br>
              <a:rPr lang="en-US" dirty="0"/>
            </a:br>
            <a:r>
              <a:rPr lang="en-US" dirty="0"/>
              <a:t>  - D2C  omni channel distribution platform</a:t>
            </a:r>
            <a:br>
              <a:rPr lang="en-US" dirty="0"/>
            </a:b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9BAC844-286E-2A90-214A-D631D7008758}"/>
              </a:ext>
            </a:extLst>
          </p:cNvPr>
          <p:cNvSpPr/>
          <p:nvPr/>
        </p:nvSpPr>
        <p:spPr>
          <a:xfrm>
            <a:off x="8304937" y="1540614"/>
            <a:ext cx="3328263" cy="163946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Competitors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Strategies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Least EV makers are almost starters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2A59FF-6046-969F-135A-E43746A28DB0}"/>
              </a:ext>
            </a:extLst>
          </p:cNvPr>
          <p:cNvSpPr txBox="1"/>
          <p:nvPr/>
        </p:nvSpPr>
        <p:spPr>
          <a:xfrm>
            <a:off x="8715413" y="6545608"/>
            <a:ext cx="3007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Values are in Thousands</a:t>
            </a:r>
          </a:p>
        </p:txBody>
      </p:sp>
    </p:spTree>
    <p:extLst>
      <p:ext uri="{BB962C8B-B14F-4D97-AF65-F5344CB8AC3E}">
        <p14:creationId xmlns:p14="http://schemas.microsoft.com/office/powerpoint/2010/main" val="2278202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BC4546-7CF4-C40F-A51F-E555532C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50" y="146617"/>
            <a:ext cx="11896300" cy="493463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ln/>
          <a:effectLst>
            <a:reflection blurRad="6350" stA="52000" endA="300" endPos="35000" dir="5400000" sy="-100000" algn="bl" rotWithShape="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 sz="1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 Identify the top 5 states with the highest penetration rate in 2-wheeler and 4-wheeler EV sales in FY 2024.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4F8C55-E64C-9DD7-8DC6-7F174E9CDA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5422106"/>
              </p:ext>
            </p:extLst>
          </p:nvPr>
        </p:nvGraphicFramePr>
        <p:xfrm>
          <a:off x="6916820" y="2481274"/>
          <a:ext cx="5005029" cy="32322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AB31139-4CDC-37BD-950F-881634DAB4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1414497"/>
              </p:ext>
            </p:extLst>
          </p:nvPr>
        </p:nvGraphicFramePr>
        <p:xfrm>
          <a:off x="792676" y="2300520"/>
          <a:ext cx="5231219" cy="34130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F0A26617-F1E0-C180-CD4B-D871AF8DF8B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8051" b="-38051"/>
          <a:stretch/>
        </p:blipFill>
        <p:spPr>
          <a:xfrm>
            <a:off x="8782493" y="943948"/>
            <a:ext cx="1273685" cy="1427111"/>
          </a:xfrm>
          <a:prstGeom prst="flowChartOffpageConnector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05B7EF4-E75A-49EA-69B0-1BFAA7C21E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759" b="-46759"/>
          <a:stretch/>
        </p:blipFill>
        <p:spPr>
          <a:xfrm>
            <a:off x="2843547" y="943948"/>
            <a:ext cx="1273685" cy="1427111"/>
          </a:xfrm>
          <a:prstGeom prst="flowChartOffpageConnector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88E93E-DDB7-CFA2-C20A-3D2CE7629F69}"/>
              </a:ext>
            </a:extLst>
          </p:cNvPr>
          <p:cNvSpPr txBox="1"/>
          <p:nvPr/>
        </p:nvSpPr>
        <p:spPr>
          <a:xfrm>
            <a:off x="2093549" y="666412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Two Wheelers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EE953D-F6A5-F103-3D80-C4C762A05E48}"/>
              </a:ext>
            </a:extLst>
          </p:cNvPr>
          <p:cNvSpPr txBox="1"/>
          <p:nvPr/>
        </p:nvSpPr>
        <p:spPr>
          <a:xfrm>
            <a:off x="8032494" y="666412"/>
            <a:ext cx="27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Four Wheelers</a:t>
            </a:r>
          </a:p>
        </p:txBody>
      </p:sp>
    </p:spTree>
    <p:extLst>
      <p:ext uri="{BB962C8B-B14F-4D97-AF65-F5344CB8AC3E}">
        <p14:creationId xmlns:p14="http://schemas.microsoft.com/office/powerpoint/2010/main" val="313295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498D38-73C6-712D-ED89-EDA45D1A6E96}"/>
              </a:ext>
            </a:extLst>
          </p:cNvPr>
          <p:cNvSpPr/>
          <p:nvPr/>
        </p:nvSpPr>
        <p:spPr>
          <a:xfrm>
            <a:off x="1706880" y="1094449"/>
            <a:ext cx="5648960" cy="241808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3F23EB2-A1AE-83E2-F31C-8E68E80D99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2503340"/>
              </p:ext>
            </p:extLst>
          </p:nvPr>
        </p:nvGraphicFramePr>
        <p:xfrm>
          <a:off x="457201" y="1541720"/>
          <a:ext cx="11536326" cy="48803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6240C2-AE2F-BEF2-F78C-E88780C970DC}"/>
              </a:ext>
            </a:extLst>
          </p:cNvPr>
          <p:cNvSpPr/>
          <p:nvPr/>
        </p:nvSpPr>
        <p:spPr>
          <a:xfrm>
            <a:off x="226142" y="160747"/>
            <a:ext cx="11739716" cy="442757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3. List the states with negative penetration (decline) in EV sales from 2022 to 2024?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06DD8-23A6-3198-F350-B39D92C91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665" y="1346880"/>
            <a:ext cx="1380575" cy="2038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A464B-0F43-AE0E-79A0-2B30796C1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8560" y="1346880"/>
            <a:ext cx="1807295" cy="20388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E1A95F-4FB8-419C-B2E4-C0953440C8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02"/>
          <a:stretch/>
        </p:blipFill>
        <p:spPr>
          <a:xfrm>
            <a:off x="6434368" y="1593279"/>
            <a:ext cx="1343613" cy="821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A63F7D-1EFF-1966-4058-36558F70E7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441" y="1697494"/>
            <a:ext cx="1059655" cy="61354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AEEEE0-A52C-0B2F-3927-FE52991B5EE0}"/>
              </a:ext>
            </a:extLst>
          </p:cNvPr>
          <p:cNvCxnSpPr/>
          <p:nvPr/>
        </p:nvCxnSpPr>
        <p:spPr>
          <a:xfrm>
            <a:off x="4196080" y="1094449"/>
            <a:ext cx="0" cy="241808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080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Graphic spid="4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EDAF00-F67B-3931-D044-BA8F3B62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07995"/>
              </p:ext>
            </p:extLst>
          </p:nvPr>
        </p:nvGraphicFramePr>
        <p:xfrm>
          <a:off x="1530366" y="1041428"/>
          <a:ext cx="9080500" cy="1524000"/>
        </p:xfrm>
        <a:graphic>
          <a:graphicData uri="http://schemas.openxmlformats.org/drawingml/2006/table">
            <a:tbl>
              <a:tblPr/>
              <a:tblGrid>
                <a:gridCol w="1816100">
                  <a:extLst>
                    <a:ext uri="{9D8B030D-6E8A-4147-A177-3AD203B41FA5}">
                      <a16:colId xmlns:a16="http://schemas.microsoft.com/office/drawing/2014/main" val="3573663405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2440849283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1850218951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3231585949"/>
                    </a:ext>
                  </a:extLst>
                </a:gridCol>
                <a:gridCol w="1816100">
                  <a:extLst>
                    <a:ext uri="{9D8B030D-6E8A-4147-A177-3AD203B41FA5}">
                      <a16:colId xmlns:a16="http://schemas.microsoft.com/office/drawing/2014/main" val="52793698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Maker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Q1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Q2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Q3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96B24"/>
                          </a:highlight>
                          <a:latin typeface="Aptos Narrow" panose="020B0004020202020204" pitchFamily="34" charset="0"/>
                        </a:rPr>
                        <a:t>Q4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65485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Tata Motors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13953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A9E3F"/>
                          </a:highlight>
                          <a:latin typeface="Aptos Narrow" panose="020B0004020202020204" pitchFamily="34" charset="0"/>
                        </a:rPr>
                        <a:t>18581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5A9E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87420"/>
                          </a:highlight>
                          <a:latin typeface="Aptos Narrow" panose="020B0004020202020204" pitchFamily="34" charset="0"/>
                        </a:rPr>
                        <a:t>23678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38742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32723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2753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64182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MG Motor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2309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3957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53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A7921"/>
                          </a:highlight>
                          <a:latin typeface="Aptos Narrow" panose="020B0004020202020204" pitchFamily="34" charset="0"/>
                        </a:rPr>
                        <a:t>3766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A792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3E7F24"/>
                          </a:highlight>
                          <a:latin typeface="Aptos Narrow" panose="020B0004020202020204" pitchFamily="34" charset="0"/>
                        </a:rPr>
                        <a:t>3721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E7F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632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Mahindra &amp; Mahindra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13286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53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B7B22"/>
                          </a:highlight>
                          <a:latin typeface="Aptos Narrow" panose="020B0004020202020204" pitchFamily="34" charset="0"/>
                        </a:rPr>
                        <a:t>9670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B7B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9025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6AB04F"/>
                          </a:highlight>
                          <a:latin typeface="Aptos Narrow" panose="020B0004020202020204" pitchFamily="34" charset="0"/>
                        </a:rPr>
                        <a:t>9212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AB0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339634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Hyundai Motor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392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B5B1A"/>
                          </a:highlight>
                          <a:latin typeface="Aptos Narrow" panose="020B0004020202020204" pitchFamily="34" charset="0"/>
                        </a:rPr>
                        <a:t>579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B5B1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586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7531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4C8F32"/>
                          </a:highlight>
                          <a:latin typeface="Aptos Narrow" panose="020B0004020202020204" pitchFamily="34" charset="0"/>
                        </a:rPr>
                        <a:t>519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4C8F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71555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Aptos Narrow" panose="020B0004020202020204" pitchFamily="34" charset="0"/>
                        </a:rPr>
                        <a:t>BYD India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3C7C22"/>
                          </a:highlight>
                          <a:latin typeface="Aptos Narrow" panose="020B0004020202020204" pitchFamily="34" charset="0"/>
                        </a:rPr>
                        <a:t>487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C7C2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8ED973"/>
                          </a:highlight>
                          <a:latin typeface="Aptos Narrow" panose="020B0004020202020204" pitchFamily="34" charset="0"/>
                        </a:rPr>
                        <a:t>423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599D3F"/>
                          </a:highlight>
                          <a:latin typeface="Aptos Narrow" panose="020B0004020202020204" pitchFamily="34" charset="0"/>
                        </a:rPr>
                        <a:t>454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9D3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275317"/>
                          </a:highlight>
                          <a:latin typeface="Aptos Narrow" panose="020B0004020202020204" pitchFamily="34" charset="0"/>
                        </a:rPr>
                        <a:t>1055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53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885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6343294-E647-8153-7B22-B9AFA5681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508" y="3387212"/>
            <a:ext cx="5619118" cy="23287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FEA6A20-DC1E-2AE2-F401-398522DC6E3E}"/>
              </a:ext>
            </a:extLst>
          </p:cNvPr>
          <p:cNvSpPr/>
          <p:nvPr/>
        </p:nvSpPr>
        <p:spPr>
          <a:xfrm>
            <a:off x="317531" y="52239"/>
            <a:ext cx="11739716" cy="679226"/>
          </a:xfrm>
          <a:prstGeom prst="roundRect">
            <a:avLst/>
          </a:prstGeom>
          <a:gradFill flip="none" rotWithShape="1">
            <a:gsLst>
              <a:gs pos="0">
                <a:srgbClr val="387378">
                  <a:shade val="30000"/>
                  <a:satMod val="115000"/>
                </a:srgbClr>
              </a:gs>
              <a:gs pos="50000">
                <a:srgbClr val="387378">
                  <a:shade val="67500"/>
                  <a:satMod val="115000"/>
                </a:srgbClr>
              </a:gs>
              <a:gs pos="100000">
                <a:srgbClr val="387378">
                  <a:shade val="100000"/>
                  <a:satMod val="115000"/>
                </a:srgbClr>
              </a:gs>
            </a:gsLst>
            <a:lin ang="5400000" scaled="1"/>
            <a:tileRect/>
          </a:gradFill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4. What are the quarterly trends based on sales volume for the top 5 EV makers (4-wheelers) from 2022 to 2024?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7DEE2-EE18-3181-8F91-AAC14DFAD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60" y="3603522"/>
            <a:ext cx="3024981" cy="221304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B45063-9EE4-11C4-7AA3-EA9AE6BFAD0C}"/>
              </a:ext>
            </a:extLst>
          </p:cNvPr>
          <p:cNvSpPr/>
          <p:nvPr/>
        </p:nvSpPr>
        <p:spPr>
          <a:xfrm>
            <a:off x="550606" y="3116825"/>
            <a:ext cx="4778477" cy="38100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Wheeler EV sales : 152.94k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CCC321C3-09DC-4261-16EE-58E73832E784}"/>
              </a:ext>
            </a:extLst>
          </p:cNvPr>
          <p:cNvSpPr/>
          <p:nvPr/>
        </p:nvSpPr>
        <p:spPr>
          <a:xfrm>
            <a:off x="3326541" y="3814916"/>
            <a:ext cx="311394" cy="2001655"/>
          </a:xfrm>
          <a:prstGeom prst="rightBrace">
            <a:avLst>
              <a:gd name="adj1" fmla="val 8333"/>
              <a:gd name="adj2" fmla="val 465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4FCA13-062F-B979-AF3B-5D315C48EABF}"/>
              </a:ext>
            </a:extLst>
          </p:cNvPr>
          <p:cNvSpPr txBox="1"/>
          <p:nvPr/>
        </p:nvSpPr>
        <p:spPr>
          <a:xfrm>
            <a:off x="3799277" y="4077079"/>
            <a:ext cx="1529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Contributing</a:t>
            </a:r>
            <a:r>
              <a:rPr lang="en-US" b="1" dirty="0"/>
              <a:t>96.7</a:t>
            </a:r>
            <a:r>
              <a:rPr lang="en-US" dirty="0"/>
              <a:t>%</a:t>
            </a:r>
            <a:br>
              <a:rPr lang="en-US" dirty="0"/>
            </a:br>
            <a:r>
              <a:rPr lang="en-US" dirty="0"/>
              <a:t>of Total 4 Wheeler EV sold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FEF86359-7D14-49E4-739A-28D8617C4AC4}"/>
              </a:ext>
            </a:extLst>
          </p:cNvPr>
          <p:cNvSpPr/>
          <p:nvPr/>
        </p:nvSpPr>
        <p:spPr>
          <a:xfrm>
            <a:off x="10404074" y="3116826"/>
            <a:ext cx="959552" cy="2338848"/>
          </a:xfrm>
          <a:prstGeom prst="up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F7C803-B9FC-838B-6E44-62FD775494A6}"/>
              </a:ext>
            </a:extLst>
          </p:cNvPr>
          <p:cNvSpPr/>
          <p:nvPr/>
        </p:nvSpPr>
        <p:spPr>
          <a:xfrm>
            <a:off x="10304519" y="2568960"/>
            <a:ext cx="1158661" cy="575186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Higher Sales</a:t>
            </a:r>
          </a:p>
        </p:txBody>
      </p:sp>
    </p:spTree>
    <p:extLst>
      <p:ext uri="{BB962C8B-B14F-4D97-AF65-F5344CB8AC3E}">
        <p14:creationId xmlns:p14="http://schemas.microsoft.com/office/powerpoint/2010/main" val="351945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16241</TotalTime>
  <Words>1252</Words>
  <Application>Microsoft Office PowerPoint</Application>
  <PresentationFormat>Widescreen</PresentationFormat>
  <Paragraphs>175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Display</vt:lpstr>
      <vt:lpstr>Aptos Narrow</vt:lpstr>
      <vt:lpstr>Arial</vt:lpstr>
      <vt:lpstr>Calibri</vt:lpstr>
      <vt:lpstr>Segoe UI</vt:lpstr>
      <vt:lpstr>Wingdings</vt:lpstr>
      <vt:lpstr>Office Theme</vt:lpstr>
      <vt:lpstr>PowerPoint Presentation</vt:lpstr>
      <vt:lpstr>Agenda</vt:lpstr>
      <vt:lpstr>PowerPoint Presentation</vt:lpstr>
      <vt:lpstr>PowerPoint Presentation</vt:lpstr>
      <vt:lpstr>PowerPoint Presentation</vt:lpstr>
      <vt:lpstr>1.List the top 3 and bottom 3 makers for the fiscal years 2023 and 2024 in terms of the number of 2-wheelers sold.</vt:lpstr>
      <vt:lpstr>2. Identify the top 5 states with the highest penetration rate in 2-wheeler and 4-wheeler EV sales in FY 2024.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Yogananda gopi krishna pampana</dc:creator>
  <cp:lastModifiedBy>Ongkar Pal 23scse1012814</cp:lastModifiedBy>
  <cp:revision>13</cp:revision>
  <dcterms:created xsi:type="dcterms:W3CDTF">2024-08-16T16:16:46Z</dcterms:created>
  <dcterms:modified xsi:type="dcterms:W3CDTF">2025-08-22T07:31:35Z</dcterms:modified>
</cp:coreProperties>
</file>