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9" r:id="rId7"/>
    <p:sldId id="277" r:id="rId8"/>
    <p:sldId id="278" r:id="rId9"/>
    <p:sldId id="265" r:id="rId10"/>
    <p:sldId id="279" r:id="rId11"/>
    <p:sldId id="283" r:id="rId12"/>
    <p:sldId id="280" r:id="rId13"/>
    <p:sldId id="28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dgm:spPr/>
      <dgm:t>
        <a:bodyPr/>
        <a:lstStyle/>
        <a:p>
          <a:pPr marL="0" algn="ctr" rtl="0">
            <a:buNone/>
          </a:pPr>
          <a:r>
            <a:rPr lang="en-US" sz="2000" dirty="0">
              <a:latin typeface="+mn-lt"/>
            </a:rPr>
            <a:t>Product Owner</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Communicates with the client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Scrum Master</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Leads a daily meeting called stand up</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Developer</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Develops code based on user stories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Test newly written code</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Tester</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DEB6B3EF-048F-4086-A411-EB7F193EDCDD}">
      <dgm:prSet custT="1"/>
      <dgm:spPr/>
      <dgm:t>
        <a:bodyPr/>
        <a:lstStyle/>
        <a:p>
          <a:pPr marL="0" algn="ctr">
            <a:buNone/>
          </a:pPr>
          <a:r>
            <a:rPr lang="en-US" sz="1400" dirty="0">
              <a:latin typeface="+mn-lt"/>
            </a:rPr>
            <a:t>Gathers and documents requirements</a:t>
          </a:r>
        </a:p>
      </dgm:t>
    </dgm:pt>
    <dgm:pt modelId="{0909DE08-B0EA-4BE4-9C41-4A802A79826F}" type="parTrans" cxnId="{070A4271-FCD9-453B-86D5-422B2DFE2EE7}">
      <dgm:prSet/>
      <dgm:spPr/>
      <dgm:t>
        <a:bodyPr/>
        <a:lstStyle/>
        <a:p>
          <a:endParaRPr lang="en-US"/>
        </a:p>
      </dgm:t>
    </dgm:pt>
    <dgm:pt modelId="{CBBAAEC6-CA8C-41FD-A7E6-6442ED67CD7A}" type="sibTrans" cxnId="{070A4271-FCD9-453B-86D5-422B2DFE2EE7}">
      <dgm:prSet/>
      <dgm:spPr/>
      <dgm:t>
        <a:bodyPr/>
        <a:lstStyle/>
        <a:p>
          <a:endParaRPr lang="en-US"/>
        </a:p>
      </dgm:t>
    </dgm:pt>
    <dgm:pt modelId="{0C3DB64D-58D6-49FA-AE9A-DF854D2D3B1A}">
      <dgm:prSet custT="1"/>
      <dgm:spPr/>
      <dgm:t>
        <a:bodyPr/>
        <a:lstStyle/>
        <a:p>
          <a:pPr marL="0" algn="ctr">
            <a:buNone/>
          </a:pPr>
          <a:r>
            <a:rPr lang="en-US" sz="1400" dirty="0">
              <a:latin typeface="+mn-lt"/>
            </a:rPr>
            <a:t>Communicates requirements to team via User Stories</a:t>
          </a:r>
        </a:p>
      </dgm:t>
    </dgm:pt>
    <dgm:pt modelId="{31E255AF-B423-43ED-9C33-43E18ABCC614}" type="parTrans" cxnId="{0B49BAAE-B757-4B36-9F49-C37E0BEDEEF0}">
      <dgm:prSet/>
      <dgm:spPr/>
      <dgm:t>
        <a:bodyPr/>
        <a:lstStyle/>
        <a:p>
          <a:endParaRPr lang="en-US"/>
        </a:p>
      </dgm:t>
    </dgm:pt>
    <dgm:pt modelId="{1ED344A4-A081-4830-8A43-385FE2270757}" type="sibTrans" cxnId="{0B49BAAE-B757-4B36-9F49-C37E0BEDEEF0}">
      <dgm:prSet/>
      <dgm:spPr/>
      <dgm:t>
        <a:bodyPr/>
        <a:lstStyle/>
        <a:p>
          <a:endParaRPr lang="en-US"/>
        </a:p>
      </dgm:t>
    </dgm:pt>
    <dgm:pt modelId="{F38E80DB-0917-4ED8-81BF-04B9B41E6D19}">
      <dgm:prSet custT="1"/>
      <dgm:spPr/>
      <dgm:t>
        <a:bodyPr/>
        <a:lstStyle/>
        <a:p>
          <a:pPr marL="0" algn="ctr">
            <a:buNone/>
          </a:pPr>
          <a:r>
            <a:rPr lang="en-US" sz="1400" dirty="0">
              <a:latin typeface="+mn-lt"/>
            </a:rPr>
            <a:t>Prioritizes work items such as User Stores, bugs and issues.</a:t>
          </a:r>
        </a:p>
      </dgm:t>
    </dgm:pt>
    <dgm:pt modelId="{13AB098F-4226-41B3-A2A5-C2075B466D7F}" type="parTrans" cxnId="{EB5857A1-4131-4FA3-ADF0-57B25BA58994}">
      <dgm:prSet/>
      <dgm:spPr/>
      <dgm:t>
        <a:bodyPr/>
        <a:lstStyle/>
        <a:p>
          <a:endParaRPr lang="en-US"/>
        </a:p>
      </dgm:t>
    </dgm:pt>
    <dgm:pt modelId="{F6FB38CB-FCD5-40A0-8132-132CCA8119EC}" type="sibTrans" cxnId="{EB5857A1-4131-4FA3-ADF0-57B25BA58994}">
      <dgm:prSet/>
      <dgm:spPr/>
      <dgm:t>
        <a:bodyPr/>
        <a:lstStyle/>
        <a:p>
          <a:endParaRPr lang="en-US"/>
        </a:p>
      </dgm:t>
    </dgm:pt>
    <dgm:pt modelId="{AC941D23-3B45-49CE-8C6F-F9DC04E38F76}">
      <dgm:prSet custT="1"/>
      <dgm:spPr/>
      <dgm:t>
        <a:bodyPr/>
        <a:lstStyle/>
        <a:p>
          <a:pPr marL="0" algn="ctr">
            <a:buNone/>
          </a:pPr>
          <a:r>
            <a:rPr lang="en-US" sz="1400" dirty="0">
              <a:latin typeface="+mn-lt"/>
            </a:rPr>
            <a:t>Designs and reviews Sprints</a:t>
          </a:r>
        </a:p>
      </dgm:t>
    </dgm:pt>
    <dgm:pt modelId="{C121E93B-F5E7-44B0-86E7-A7F08E844B0E}" type="parTrans" cxnId="{5ACCAC87-6A67-48DE-8911-0EDFF7139251}">
      <dgm:prSet/>
      <dgm:spPr/>
      <dgm:t>
        <a:bodyPr/>
        <a:lstStyle/>
        <a:p>
          <a:endParaRPr lang="en-US"/>
        </a:p>
      </dgm:t>
    </dgm:pt>
    <dgm:pt modelId="{09ED375E-91FD-4BB7-98BC-91DC0237DF39}" type="sibTrans" cxnId="{5ACCAC87-6A67-48DE-8911-0EDFF7139251}">
      <dgm:prSet/>
      <dgm:spPr/>
      <dgm:t>
        <a:bodyPr/>
        <a:lstStyle/>
        <a:p>
          <a:endParaRPr lang="en-US"/>
        </a:p>
      </dgm:t>
    </dgm:pt>
    <dgm:pt modelId="{B930DE44-53CC-47A7-A54B-A3792097BB8F}">
      <dgm:prSet phldr="0" custT="1"/>
      <dgm:spPr/>
      <dgm:t>
        <a:bodyPr/>
        <a:lstStyle/>
        <a:p>
          <a:pPr marL="0" algn="ctr">
            <a:buNone/>
          </a:pPr>
          <a:r>
            <a:rPr lang="en-US" sz="1400" dirty="0">
              <a:latin typeface="+mn-lt"/>
            </a:rPr>
            <a:t>Works with testers on acceptance criteria for test cases.</a:t>
          </a:r>
        </a:p>
      </dgm:t>
    </dgm:pt>
    <dgm:pt modelId="{FB3FB5FC-A670-4820-8D76-E3EB2127081F}" type="parTrans" cxnId="{D8350901-E750-4617-B44E-D1D41AEB9374}">
      <dgm:prSet/>
      <dgm:spPr/>
      <dgm:t>
        <a:bodyPr/>
        <a:lstStyle/>
        <a:p>
          <a:endParaRPr lang="en-US"/>
        </a:p>
      </dgm:t>
    </dgm:pt>
    <dgm:pt modelId="{3698235A-CD04-4F3A-B530-874C3B9442E5}" type="sibTrans" cxnId="{D8350901-E750-4617-B44E-D1D41AEB9374}">
      <dgm:prSet/>
      <dgm:spPr/>
      <dgm:t>
        <a:bodyPr/>
        <a:lstStyle/>
        <a:p>
          <a:endParaRPr lang="en-US"/>
        </a:p>
      </dgm:t>
    </dgm:pt>
    <dgm:pt modelId="{60B7C4A9-1B4B-426C-BCFA-331E4854A9D4}">
      <dgm:prSet phldr="0" custT="1"/>
      <dgm:spPr/>
      <dgm:t>
        <a:bodyPr/>
        <a:lstStyle/>
        <a:p>
          <a:pPr marL="0" algn="ctr" rtl="0">
            <a:buNone/>
          </a:pPr>
          <a:r>
            <a:rPr lang="en-US" sz="1400" dirty="0">
              <a:latin typeface="+mn-lt"/>
            </a:rPr>
            <a:t>Provide feedback to developers for </a:t>
          </a:r>
        </a:p>
      </dgm:t>
    </dgm:pt>
    <dgm:pt modelId="{5D589AFB-12C6-41CE-A0CC-28462A0B5284}" type="parTrans" cxnId="{38CB3F7F-248F-41E1-8943-08713B7E5F6E}">
      <dgm:prSet/>
      <dgm:spPr/>
      <dgm:t>
        <a:bodyPr/>
        <a:lstStyle/>
        <a:p>
          <a:endParaRPr lang="en-US"/>
        </a:p>
      </dgm:t>
    </dgm:pt>
    <dgm:pt modelId="{1CE952D4-BB5F-40BA-9DC0-8E90B8B2DB53}" type="sibTrans" cxnId="{38CB3F7F-248F-41E1-8943-08713B7E5F6E}">
      <dgm:prSet/>
      <dgm:spPr/>
      <dgm:t>
        <a:bodyPr/>
        <a:lstStyle/>
        <a:p>
          <a:endParaRPr lang="en-US"/>
        </a:p>
      </dgm:t>
    </dgm:pt>
    <dgm:pt modelId="{5C54AF76-A305-4088-8F27-532E963FCCD2}">
      <dgm:prSet phldr="0" custT="1"/>
      <dgm:spPr/>
      <dgm:t>
        <a:bodyPr/>
        <a:lstStyle/>
        <a:p>
          <a:pPr marL="0" algn="ctr" rtl="0">
            <a:buNone/>
          </a:pPr>
          <a:r>
            <a:rPr lang="en-US" sz="1400" dirty="0">
              <a:latin typeface="+mn-lt"/>
            </a:rPr>
            <a:t>Pass/Fail test case to resolve or further User Stories</a:t>
          </a:r>
        </a:p>
      </dgm:t>
    </dgm:pt>
    <dgm:pt modelId="{B501AF5B-AA5B-4FF1-9B86-DBC9D0D78275}" type="parTrans" cxnId="{C1855F9B-2A07-4BB7-AE5C-ADA72A208B93}">
      <dgm:prSet/>
      <dgm:spPr/>
      <dgm:t>
        <a:bodyPr/>
        <a:lstStyle/>
        <a:p>
          <a:endParaRPr lang="en-US"/>
        </a:p>
      </dgm:t>
    </dgm:pt>
    <dgm:pt modelId="{20D041CD-3210-4540-BAD7-012713D08421}" type="sibTrans" cxnId="{C1855F9B-2A07-4BB7-AE5C-ADA72A208B93}">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FlipHor="1" custScaleX="99985" custScaleY="41901" custLinFactNeighborX="-47" custLinFactNeighborY="53954"/>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4" custLinFactNeighborX="-757"/>
      <dgm:spPr>
        <a:prstGeom prst="rect">
          <a:avLst/>
        </a:prstGeom>
      </dgm:spPr>
    </dgm:pt>
    <dgm:pt modelId="{7DA281F5-0265-2048-A63A-727E19796F79}" type="pres">
      <dgm:prSet presAssocID="{73D947E0-108F-4D20-A71E-3CF329F97212}" presName="nodeTx" presStyleLbl="node1" presStyleIdx="0" presStyleCnt="4">
        <dgm:presLayoutVars>
          <dgm:bulletEnabled val="1"/>
        </dgm:presLayoutVars>
      </dgm:prSet>
      <dgm:spPr/>
    </dgm:pt>
    <dgm:pt modelId="{79A13FEB-C61A-0346-824D-E0457CC5B4C9}" type="pres">
      <dgm:prSet presAssocID="{73D947E0-108F-4D20-A71E-3CF329F97212}" presName="invisiNode" presStyleLbl="node1" presStyleIdx="0" presStyleCnt="4"/>
      <dgm:spPr/>
    </dgm:pt>
    <dgm:pt modelId="{A126BA88-D0F9-AF4A-A7BA-0638E32B45F8}" type="pres">
      <dgm:prSet presAssocID="{73D947E0-108F-4D20-A71E-3CF329F97212}" presName="imagNode" presStyleLbl="fgImgPlace1" presStyleIdx="0" presStyleCnt="4"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4" custLinFactNeighborX="-129"/>
      <dgm:spPr>
        <a:prstGeom prst="rect">
          <a:avLst/>
        </a:prstGeom>
      </dgm:spPr>
    </dgm:pt>
    <dgm:pt modelId="{BA2077AD-A827-784F-87A6-E8E29A836D84}" type="pres">
      <dgm:prSet presAssocID="{B1AFA1AF-0FF8-45B3-A6D0-0E255A2F637D}" presName="nodeTx" presStyleLbl="node1" presStyleIdx="1" presStyleCnt="4">
        <dgm:presLayoutVars>
          <dgm:bulletEnabled val="1"/>
        </dgm:presLayoutVars>
      </dgm:prSet>
      <dgm:spPr/>
    </dgm:pt>
    <dgm:pt modelId="{47276A48-75DE-FE4F-B4C6-8B77CF2957C3}" type="pres">
      <dgm:prSet presAssocID="{B1AFA1AF-0FF8-45B3-A6D0-0E255A2F637D}" presName="invisiNode" presStyleLbl="node1" presStyleIdx="1" presStyleCnt="4"/>
      <dgm:spPr/>
    </dgm:pt>
    <dgm:pt modelId="{EFEB790C-BD5C-F54D-9993-F81422A8AD8E}" type="pres">
      <dgm:prSet presAssocID="{B1AFA1AF-0FF8-45B3-A6D0-0E255A2F637D}" presName="imagNode" presStyleLbl="fgImgPlace1" presStyleIdx="1" presStyleCnt="4"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4" custLinFactNeighborX="182"/>
      <dgm:spPr>
        <a:prstGeom prst="rect">
          <a:avLst/>
        </a:prstGeom>
      </dgm:spPr>
    </dgm:pt>
    <dgm:pt modelId="{BC636E4B-34B9-8543-A308-00E0D1B0D2F9}" type="pres">
      <dgm:prSet presAssocID="{E9682B4F-0217-4B50-923E-C104AA24290F}" presName="nodeTx" presStyleLbl="node1" presStyleIdx="2" presStyleCnt="4">
        <dgm:presLayoutVars>
          <dgm:bulletEnabled val="1"/>
        </dgm:presLayoutVars>
      </dgm:prSet>
      <dgm:spPr/>
    </dgm:pt>
    <dgm:pt modelId="{073A77BB-E8BD-4B4C-BFA2-7B530A2B3199}" type="pres">
      <dgm:prSet presAssocID="{E9682B4F-0217-4B50-923E-C104AA24290F}" presName="invisiNode" presStyleLbl="node1" presStyleIdx="2" presStyleCnt="4"/>
      <dgm:spPr/>
    </dgm:pt>
    <dgm:pt modelId="{CC076D56-4BB0-7246-9039-788AB439DAF0}" type="pres">
      <dgm:prSet presAssocID="{E9682B4F-0217-4B50-923E-C104AA24290F}" presName="imagNode" presStyleLbl="fgImgPlace1" presStyleIdx="2" presStyleCnt="4"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4" custLinFactNeighborX="0"/>
      <dgm:spPr>
        <a:prstGeom prst="rect">
          <a:avLst/>
        </a:prstGeom>
      </dgm:spPr>
    </dgm:pt>
    <dgm:pt modelId="{9312E8E2-BBD1-104A-9F74-B0103AF69816}" type="pres">
      <dgm:prSet presAssocID="{4F85505A-81B6-4FDA-A144-900B71DAD946}" presName="nodeTx" presStyleLbl="node1" presStyleIdx="3" presStyleCnt="4">
        <dgm:presLayoutVars>
          <dgm:bulletEnabled val="1"/>
        </dgm:presLayoutVars>
      </dgm:prSet>
      <dgm:spPr/>
    </dgm:pt>
    <dgm:pt modelId="{A0D6F489-540A-D44E-B596-6A182486B777}" type="pres">
      <dgm:prSet presAssocID="{4F85505A-81B6-4FDA-A144-900B71DAD946}" presName="invisiNode" presStyleLbl="node1" presStyleIdx="3" presStyleCnt="4"/>
      <dgm:spPr/>
    </dgm:pt>
    <dgm:pt modelId="{FDF2BC93-305C-D94B-A6C2-ED9CE7F40C2F}" type="pres">
      <dgm:prSet presAssocID="{4F85505A-81B6-4FDA-A144-900B71DAD946}" presName="imagNode" presStyleLbl="fgImgPlace1" presStyleIdx="3" presStyleCnt="4" custScaleX="63106" custScaleY="63106"/>
      <dgm:spPr>
        <a:solidFill>
          <a:schemeClr val="accent1">
            <a:lumMod val="60000"/>
            <a:lumOff val="40000"/>
          </a:schemeClr>
        </a:solidFill>
        <a:ln>
          <a:noFill/>
        </a:ln>
      </dgm:spPr>
    </dgm:pt>
  </dgm:ptLst>
  <dgm:cxnLst>
    <dgm:cxn modelId="{D8350901-E750-4617-B44E-D1D41AEB9374}" srcId="{E9682B4F-0217-4B50-923E-C104AA24290F}" destId="{B930DE44-53CC-47A7-A54B-A3792097BB8F}" srcOrd="1" destOrd="0" parTransId="{FB3FB5FC-A670-4820-8D76-E3EB2127081F}" sibTransId="{3698235A-CD04-4F3A-B530-874C3B9442E5}"/>
    <dgm:cxn modelId="{F28D7702-2FC3-49BD-BB13-C989E5EE622A}" srcId="{0DD8915E-DC14-41D6-9BB5-F49E1C265163}" destId="{B1AFA1AF-0FF8-45B3-A6D0-0E255A2F637D}" srcOrd="1" destOrd="0" parTransId="{10C68AF5-481C-45AA-A216-8BBBB04515B9}" sibTransId="{88649F7A-400B-4056-965D-C9AC0B3AD942}"/>
    <dgm:cxn modelId="{25A1DF06-FFD0-4ED3-BF14-94D806358962}" type="presOf" srcId="{60B7C4A9-1B4B-426C-BCFA-331E4854A9D4}" destId="{028C9BA8-C3B3-F947-915F-EE2FD2FCA9A5}" srcOrd="0" destOrd="2"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CB11730C-19E3-4B2A-A353-046FD1DA068B}" type="presOf" srcId="{DEB6B3EF-048F-4086-A411-EB7F193EDCDD}" destId="{8F8B275D-8553-0846-A316-484B7B291C97}" srcOrd="0" destOrd="2" presId="urn:microsoft.com/office/officeart/2005/8/layout/hList7"/>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F5E5F024-C8EA-4F14-AEC2-76D3D6E7D606}" type="presOf" srcId="{DEB6B3EF-048F-4086-A411-EB7F193EDCDD}" destId="{7DA281F5-0265-2048-A63A-727E19796F79}" srcOrd="1" destOrd="2" presId="urn:microsoft.com/office/officeart/2005/8/layout/hList7"/>
    <dgm:cxn modelId="{029E4233-DBFE-C64A-B874-B5F720CDE974}" type="presOf" srcId="{FEB4A941-E9FA-4A86-A673-85FF34B35F20}" destId="{9312E8E2-BBD1-104A-9F74-B0103AF69816}" srcOrd="1" destOrd="1"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C304724E-0E1A-4528-AA4B-127245A8900B}" type="presOf" srcId="{F38E80DB-0917-4ED8-81BF-04B9B41E6D19}" destId="{4DFF6703-D32F-9E47-96B8-A304C47CCB78}" srcOrd="0" destOrd="2"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070A4271-FCD9-453B-86D5-422B2DFE2EE7}" srcId="{73D947E0-108F-4D20-A71E-3CF329F97212}" destId="{DEB6B3EF-048F-4086-A411-EB7F193EDCDD}" srcOrd="1" destOrd="0" parTransId="{0909DE08-B0EA-4BE4-9C41-4A802A79826F}" sibTransId="{CBBAAEC6-CA8C-41FD-A7E6-6442ED67CD7A}"/>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4102C57-AD37-482A-8830-A06FF03BF40D}" type="presOf" srcId="{0C3DB64D-58D6-49FA-AE9A-DF854D2D3B1A}" destId="{8F8B275D-8553-0846-A316-484B7B291C97}" srcOrd="0" destOrd="3" presId="urn:microsoft.com/office/officeart/2005/8/layout/hList7"/>
    <dgm:cxn modelId="{2416CA59-694A-432E-A85A-70947C5C490B}" type="presOf" srcId="{F38E80DB-0917-4ED8-81BF-04B9B41E6D19}" destId="{BA2077AD-A827-784F-87A6-E8E29A836D84}" srcOrd="1" destOrd="2" presId="urn:microsoft.com/office/officeart/2005/8/layout/hList7"/>
    <dgm:cxn modelId="{38CB3F7F-248F-41E1-8943-08713B7E5F6E}" srcId="{4F85505A-81B6-4FDA-A144-900B71DAD946}" destId="{60B7C4A9-1B4B-426C-BCFA-331E4854A9D4}" srcOrd="1" destOrd="0" parTransId="{5D589AFB-12C6-41CE-A0CC-28462A0B5284}" sibTransId="{1CE952D4-BB5F-40BA-9DC0-8E90B8B2DB53}"/>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5ACCAC87-6A67-48DE-8911-0EDFF7139251}" srcId="{B1AFA1AF-0FF8-45B3-A6D0-0E255A2F637D}" destId="{AC941D23-3B45-49CE-8C6F-F9DC04E38F76}" srcOrd="2" destOrd="0" parTransId="{C121E93B-F5E7-44B0-86E7-A7F08E844B0E}" sibTransId="{09ED375E-91FD-4BB7-98BC-91DC0237DF39}"/>
    <dgm:cxn modelId="{078C8788-866E-49BB-9980-F584601E8C2C}" type="presOf" srcId="{5C54AF76-A305-4088-8F27-532E963FCCD2}" destId="{9312E8E2-BBD1-104A-9F74-B0103AF69816}" srcOrd="1" destOrd="3" presId="urn:microsoft.com/office/officeart/2005/8/layout/hList7"/>
    <dgm:cxn modelId="{C6485397-44AD-F347-A313-AE5F356648F1}" type="presOf" srcId="{50418D2B-9486-42DE-AFDD-1D31420040FF}" destId="{BA2077AD-A827-784F-87A6-E8E29A836D84}" srcOrd="1" destOrd="1" presId="urn:microsoft.com/office/officeart/2005/8/layout/hList7"/>
    <dgm:cxn modelId="{C1855F9B-2A07-4BB7-AE5C-ADA72A208B93}" srcId="{4F85505A-81B6-4FDA-A144-900B71DAD946}" destId="{5C54AF76-A305-4088-8F27-532E963FCCD2}" srcOrd="2" destOrd="0" parTransId="{B501AF5B-AA5B-4FF1-9B86-DBC9D0D78275}" sibTransId="{20D041CD-3210-4540-BAD7-012713D08421}"/>
    <dgm:cxn modelId="{781B6FA0-0F00-0D41-8C2E-EA6A255C6967}" type="presOf" srcId="{0DD8915E-DC14-41D6-9BB5-F49E1C265163}" destId="{A34AE8AA-FDF7-FA40-BADC-6B62C2B1DE88}" srcOrd="0" destOrd="0" presId="urn:microsoft.com/office/officeart/2005/8/layout/hList7"/>
    <dgm:cxn modelId="{EB5857A1-4131-4FA3-ADF0-57B25BA58994}" srcId="{B1AFA1AF-0FF8-45B3-A6D0-0E255A2F637D}" destId="{F38E80DB-0917-4ED8-81BF-04B9B41E6D19}" srcOrd="1" destOrd="0" parTransId="{13AB098F-4226-41B3-A2A5-C2075B466D7F}" sibTransId="{F6FB38CB-FCD5-40A0-8132-132CCA8119EC}"/>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0B49BAAE-B757-4B36-9F49-C37E0BEDEEF0}" srcId="{73D947E0-108F-4D20-A71E-3CF329F97212}" destId="{0C3DB64D-58D6-49FA-AE9A-DF854D2D3B1A}" srcOrd="2" destOrd="0" parTransId="{31E255AF-B423-43ED-9C33-43E18ABCC614}" sibTransId="{1ED344A4-A081-4830-8A43-385FE2270757}"/>
    <dgm:cxn modelId="{161425B1-9CC1-5A46-A6FE-66DDFF22F4E9}" type="presOf" srcId="{B1AFA1AF-0FF8-45B3-A6D0-0E255A2F637D}" destId="{BA2077AD-A827-784F-87A6-E8E29A836D84}" srcOrd="1" destOrd="0" presId="urn:microsoft.com/office/officeart/2005/8/layout/hList7"/>
    <dgm:cxn modelId="{9B2655B8-7115-4317-9E8A-FB508DA17BD4}" type="presOf" srcId="{0C3DB64D-58D6-49FA-AE9A-DF854D2D3B1A}" destId="{7DA281F5-0265-2048-A63A-727E19796F79}" srcOrd="1" destOrd="3" presId="urn:microsoft.com/office/officeart/2005/8/layout/hList7"/>
    <dgm:cxn modelId="{F962E7BA-EA27-4913-9CEA-0DFD4EBBE946}" type="presOf" srcId="{AC941D23-3B45-49CE-8C6F-F9DC04E38F76}" destId="{BA2077AD-A827-784F-87A6-E8E29A836D84}" srcOrd="1" destOrd="3"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D2302FCF-F25B-428B-9BD7-7F950DCFFAC9}" type="presOf" srcId="{B930DE44-53CC-47A7-A54B-A3792097BB8F}" destId="{BC636E4B-34B9-8543-A308-00E0D1B0D2F9}" srcOrd="1" destOrd="2" presId="urn:microsoft.com/office/officeart/2005/8/layout/hList7"/>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F0363DE-CA24-4976-89F4-C911507089F9}" type="presOf" srcId="{AC941D23-3B45-49CE-8C6F-F9DC04E38F76}" destId="{4DFF6703-D32F-9E47-96B8-A304C47CCB78}" srcOrd="0" destOrd="3" presId="urn:microsoft.com/office/officeart/2005/8/layout/hList7"/>
    <dgm:cxn modelId="{BC46D0E0-A484-4E86-A016-F1FF99389CE9}" type="presOf" srcId="{60B7C4A9-1B4B-426C-BCFA-331E4854A9D4}" destId="{9312E8E2-BBD1-104A-9F74-B0103AF69816}"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249A27F8-451E-4F73-BD43-6A0E579888BF}" type="presOf" srcId="{B930DE44-53CC-47A7-A54B-A3792097BB8F}" destId="{434ABADC-97F5-A547-823D-7594A86D79D3}" srcOrd="0" destOrd="2" presId="urn:microsoft.com/office/officeart/2005/8/layout/hList7"/>
    <dgm:cxn modelId="{856191FF-D753-4EB6-902D-5BA333AD56E8}" type="presOf" srcId="{5C54AF76-A305-4088-8F27-532E963FCCD2}" destId="{028C9BA8-C3B3-F947-915F-EE2FD2FCA9A5}" srcOrd="0" destOrd="3"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dgm:spPr/>
      <dgm:t>
        <a:bodyPr/>
        <a:lstStyle/>
        <a:p>
          <a:pPr marL="0" algn="ctr" rtl="0">
            <a:buNone/>
          </a:pPr>
          <a:endParaRPr lang="en-US" sz="2000" dirty="0">
            <a:latin typeface="+mn-lt"/>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Your team is energetic and ready to problem solve in real time. Communication and accountability are important to the organization. Management of personnel resources are important. Requirements may not be static and flexibility is required.</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4F85505A-81B6-4FDA-A144-900B71DAD946}">
      <dgm:prSet phldr="0" custT="1"/>
      <dgm:spPr/>
      <dgm:t>
        <a:bodyPr/>
        <a:lstStyle/>
        <a:p>
          <a:pPr marL="0" algn="ctr">
            <a:buNone/>
          </a:pPr>
          <a:r>
            <a:rPr lang="en-US" sz="1400" dirty="0">
              <a:latin typeface="+mn-lt"/>
            </a:rPr>
            <a:t>Your team is doing a task that is repeatable and not able to be automated. No flexibility is needed. Previous results are satisfactory with no need for improvement. The team does not need real time communication.</a:t>
          </a:r>
          <a:endParaRPr lang="en-US" sz="2000" dirty="0">
            <a:latin typeface="+mn-lt"/>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FlipHor="1" custScaleX="99985" custScaleY="41901" custLinFactNeighborX="-47" custLinFactNeighborY="53954"/>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2" custLinFactNeighborX="-25713" custLinFactNeighborY="-2882"/>
      <dgm:spPr>
        <a:prstGeom prst="rect">
          <a:avLst/>
        </a:prstGeom>
      </dgm:spPr>
    </dgm:pt>
    <dgm:pt modelId="{7DA281F5-0265-2048-A63A-727E19796F79}" type="pres">
      <dgm:prSet presAssocID="{73D947E0-108F-4D20-A71E-3CF329F97212}" presName="nodeTx" presStyleLbl="node1" presStyleIdx="0" presStyleCnt="2">
        <dgm:presLayoutVars>
          <dgm:bulletEnabled val="1"/>
        </dgm:presLayoutVars>
      </dgm:prSet>
      <dgm:spPr/>
    </dgm:pt>
    <dgm:pt modelId="{79A13FEB-C61A-0346-824D-E0457CC5B4C9}" type="pres">
      <dgm:prSet presAssocID="{73D947E0-108F-4D20-A71E-3CF329F97212}" presName="invisiNode" presStyleLbl="node1" presStyleIdx="0" presStyleCnt="2"/>
      <dgm:spPr/>
    </dgm:pt>
    <dgm:pt modelId="{A126BA88-D0F9-AF4A-A7BA-0638E32B45F8}" type="pres">
      <dgm:prSet presAssocID="{73D947E0-108F-4D20-A71E-3CF329F97212}" presName="imagNode" presStyleLbl="fgImgPlace1" presStyleIdx="0" presStyleCnt="2" custScaleX="149444" custScaleY="54281"/>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1" presStyleCnt="2" custLinFactNeighborX="0"/>
      <dgm:spPr>
        <a:prstGeom prst="rect">
          <a:avLst/>
        </a:prstGeom>
      </dgm:spPr>
    </dgm:pt>
    <dgm:pt modelId="{9312E8E2-BBD1-104A-9F74-B0103AF69816}" type="pres">
      <dgm:prSet presAssocID="{4F85505A-81B6-4FDA-A144-900B71DAD946}" presName="nodeTx" presStyleLbl="node1" presStyleIdx="1" presStyleCnt="2">
        <dgm:presLayoutVars>
          <dgm:bulletEnabled val="1"/>
        </dgm:presLayoutVars>
      </dgm:prSet>
      <dgm:spPr/>
    </dgm:pt>
    <dgm:pt modelId="{A0D6F489-540A-D44E-B596-6A182486B777}" type="pres">
      <dgm:prSet presAssocID="{4F85505A-81B6-4FDA-A144-900B71DAD946}" presName="invisiNode" presStyleLbl="node1" presStyleIdx="1" presStyleCnt="2"/>
      <dgm:spPr/>
    </dgm:pt>
    <dgm:pt modelId="{FDF2BC93-305C-D94B-A6C2-ED9CE7F40C2F}" type="pres">
      <dgm:prSet presAssocID="{4F85505A-81B6-4FDA-A144-900B71DAD946}" presName="imagNode" presStyleLbl="fgImgPlace1" presStyleIdx="1" presStyleCnt="2" custScaleX="212474" custScaleY="63106"/>
      <dgm:spPr>
        <a:solidFill>
          <a:schemeClr val="accent1">
            <a:lumMod val="60000"/>
            <a:lumOff val="40000"/>
          </a:schemeClr>
        </a:solidFill>
        <a:ln>
          <a:noFill/>
        </a:ln>
      </dgm:spPr>
    </dgm:pt>
  </dgm:ptLst>
  <dgm:cxnLst>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1" destOrd="0" parTransId="{D9A96E25-7BBE-4DDD-8DDE-B4970D4340A8}" sibTransId="{68F74A88-49DC-44B1-BC0D-220A7B97601C}"/>
    <dgm:cxn modelId="{781B6FA0-0F00-0D41-8C2E-EA6A255C6967}" type="presOf" srcId="{0DD8915E-DC14-41D6-9BB5-F49E1C265163}" destId="{A34AE8AA-FDF7-FA40-BADC-6B62C2B1DE88}"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67E0177E-2C5D-D84A-B206-DF756AC265E2}" type="presParOf" srcId="{0955960D-7F7D-E54C-8843-B1DBEEBFB364}" destId="{900296CF-6A25-E746-A345-792DBE36F92C}" srcOrd="2"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2390226"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Product Owner</a:t>
          </a:r>
        </a:p>
        <a:p>
          <a:pPr marL="0" lvl="1" indent="-114300" algn="ctr" defTabSz="622300">
            <a:lnSpc>
              <a:spcPct val="90000"/>
            </a:lnSpc>
            <a:spcBef>
              <a:spcPct val="0"/>
            </a:spcBef>
            <a:spcAft>
              <a:spcPct val="15000"/>
            </a:spcAft>
            <a:buNone/>
          </a:pPr>
          <a:r>
            <a:rPr lang="en-US" sz="1400" kern="1200" dirty="0">
              <a:latin typeface="+mn-lt"/>
            </a:rPr>
            <a:t>Communicates with the client</a:t>
          </a:r>
        </a:p>
        <a:p>
          <a:pPr marL="0" lvl="1" indent="-114300" algn="ctr" defTabSz="622300">
            <a:lnSpc>
              <a:spcPct val="90000"/>
            </a:lnSpc>
            <a:spcBef>
              <a:spcPct val="0"/>
            </a:spcBef>
            <a:spcAft>
              <a:spcPct val="15000"/>
            </a:spcAft>
            <a:buNone/>
          </a:pPr>
          <a:r>
            <a:rPr lang="en-US" sz="1400" kern="1200" dirty="0">
              <a:latin typeface="+mn-lt"/>
            </a:rPr>
            <a:t>Gathers and documents requirements</a:t>
          </a:r>
        </a:p>
        <a:p>
          <a:pPr marL="0" lvl="1" indent="-114300" algn="ctr" defTabSz="622300">
            <a:lnSpc>
              <a:spcPct val="90000"/>
            </a:lnSpc>
            <a:spcBef>
              <a:spcPct val="0"/>
            </a:spcBef>
            <a:spcAft>
              <a:spcPct val="15000"/>
            </a:spcAft>
            <a:buNone/>
          </a:pPr>
          <a:r>
            <a:rPr lang="en-US" sz="1400" kern="1200" dirty="0">
              <a:latin typeface="+mn-lt"/>
            </a:rPr>
            <a:t>Communicates requirements to team via User Stories</a:t>
          </a:r>
        </a:p>
      </dsp:txBody>
      <dsp:txXfrm>
        <a:off x="0" y="1556384"/>
        <a:ext cx="2390226" cy="1556384"/>
      </dsp:txXfrm>
    </dsp:sp>
    <dsp:sp modelId="{A126BA88-D0F9-AF4A-A7BA-0638E32B45F8}">
      <dsp:nvSpPr>
        <dsp:cNvPr id="0" name=""/>
        <dsp:cNvSpPr/>
      </dsp:nvSpPr>
      <dsp:spPr>
        <a:xfrm>
          <a:off x="7885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2461130" y="0"/>
          <a:ext cx="2390226"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Scrum Master</a:t>
          </a:r>
        </a:p>
        <a:p>
          <a:pPr marL="0" lvl="1" indent="-114300" algn="ctr" defTabSz="622300">
            <a:lnSpc>
              <a:spcPct val="90000"/>
            </a:lnSpc>
            <a:spcBef>
              <a:spcPct val="0"/>
            </a:spcBef>
            <a:spcAft>
              <a:spcPct val="15000"/>
            </a:spcAft>
            <a:buNone/>
          </a:pPr>
          <a:r>
            <a:rPr lang="en-US" sz="1400" kern="1200" dirty="0">
              <a:latin typeface="+mn-lt"/>
            </a:rPr>
            <a:t>Leads a daily meeting called stand up</a:t>
          </a:r>
        </a:p>
        <a:p>
          <a:pPr marL="0" lvl="1" indent="-114300" algn="ctr" defTabSz="622300">
            <a:lnSpc>
              <a:spcPct val="90000"/>
            </a:lnSpc>
            <a:spcBef>
              <a:spcPct val="0"/>
            </a:spcBef>
            <a:spcAft>
              <a:spcPct val="15000"/>
            </a:spcAft>
            <a:buNone/>
          </a:pPr>
          <a:r>
            <a:rPr lang="en-US" sz="1400" kern="1200" dirty="0">
              <a:latin typeface="+mn-lt"/>
            </a:rPr>
            <a:t>Prioritizes work items such as User Stores, bugs and issues.</a:t>
          </a:r>
        </a:p>
        <a:p>
          <a:pPr marL="0" lvl="1" indent="-114300" algn="ctr" defTabSz="622300">
            <a:lnSpc>
              <a:spcPct val="90000"/>
            </a:lnSpc>
            <a:spcBef>
              <a:spcPct val="0"/>
            </a:spcBef>
            <a:spcAft>
              <a:spcPct val="15000"/>
            </a:spcAft>
            <a:buNone/>
          </a:pPr>
          <a:r>
            <a:rPr lang="en-US" sz="1400" kern="1200" dirty="0">
              <a:latin typeface="+mn-lt"/>
            </a:rPr>
            <a:t>Designs and reviews Sprints</a:t>
          </a:r>
        </a:p>
      </dsp:txBody>
      <dsp:txXfrm>
        <a:off x="2461130" y="1556384"/>
        <a:ext cx="2390226" cy="1556384"/>
      </dsp:txXfrm>
    </dsp:sp>
    <dsp:sp modelId="{EFEB790C-BD5C-F54D-9993-F81422A8AD8E}">
      <dsp:nvSpPr>
        <dsp:cNvPr id="0" name=""/>
        <dsp:cNvSpPr/>
      </dsp:nvSpPr>
      <dsp:spPr>
        <a:xfrm>
          <a:off x="3250497"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4930497" y="0"/>
          <a:ext cx="2390226"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Developer</a:t>
          </a:r>
        </a:p>
        <a:p>
          <a:pPr marL="0" lvl="1" indent="-114300" algn="ctr" defTabSz="622300">
            <a:lnSpc>
              <a:spcPct val="90000"/>
            </a:lnSpc>
            <a:spcBef>
              <a:spcPct val="0"/>
            </a:spcBef>
            <a:spcAft>
              <a:spcPct val="15000"/>
            </a:spcAft>
            <a:buNone/>
          </a:pPr>
          <a:r>
            <a:rPr lang="en-US" sz="1400" kern="1200" dirty="0">
              <a:latin typeface="+mn-lt"/>
            </a:rPr>
            <a:t>Develops code based on user stories</a:t>
          </a:r>
        </a:p>
        <a:p>
          <a:pPr marL="0" lvl="1" indent="-114300" algn="ctr" defTabSz="622300">
            <a:lnSpc>
              <a:spcPct val="90000"/>
            </a:lnSpc>
            <a:spcBef>
              <a:spcPct val="0"/>
            </a:spcBef>
            <a:spcAft>
              <a:spcPct val="15000"/>
            </a:spcAft>
            <a:buNone/>
          </a:pPr>
          <a:r>
            <a:rPr lang="en-US" sz="1400" kern="1200" dirty="0">
              <a:latin typeface="+mn-lt"/>
            </a:rPr>
            <a:t>Works with testers on acceptance criteria for test cases.</a:t>
          </a:r>
        </a:p>
      </dsp:txBody>
      <dsp:txXfrm>
        <a:off x="4930497" y="1556384"/>
        <a:ext cx="2390226" cy="1556384"/>
      </dsp:txXfrm>
    </dsp:sp>
    <dsp:sp modelId="{CC076D56-4BB0-7246-9039-788AB439DAF0}">
      <dsp:nvSpPr>
        <dsp:cNvPr id="0" name=""/>
        <dsp:cNvSpPr/>
      </dsp:nvSpPr>
      <dsp:spPr>
        <a:xfrm>
          <a:off x="5712430"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7388080" y="0"/>
          <a:ext cx="2390226"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Tester</a:t>
          </a:r>
        </a:p>
        <a:p>
          <a:pPr marL="0" lvl="1" indent="-114300" algn="ctr" defTabSz="622300" rtl="0">
            <a:lnSpc>
              <a:spcPct val="90000"/>
            </a:lnSpc>
            <a:spcBef>
              <a:spcPct val="0"/>
            </a:spcBef>
            <a:spcAft>
              <a:spcPct val="15000"/>
            </a:spcAft>
            <a:buNone/>
          </a:pPr>
          <a:r>
            <a:rPr lang="en-US" sz="1400" kern="1200" dirty="0">
              <a:latin typeface="+mn-lt"/>
            </a:rPr>
            <a:t>Test newly written code</a:t>
          </a:r>
        </a:p>
        <a:p>
          <a:pPr marL="0" lvl="1" indent="-114300" algn="ctr" defTabSz="622300" rtl="0">
            <a:lnSpc>
              <a:spcPct val="90000"/>
            </a:lnSpc>
            <a:spcBef>
              <a:spcPct val="0"/>
            </a:spcBef>
            <a:spcAft>
              <a:spcPct val="15000"/>
            </a:spcAft>
            <a:buNone/>
          </a:pPr>
          <a:r>
            <a:rPr lang="en-US" sz="1400" kern="1200" dirty="0">
              <a:latin typeface="+mn-lt"/>
            </a:rPr>
            <a:t>Provide feedback to developers for </a:t>
          </a:r>
        </a:p>
        <a:p>
          <a:pPr marL="0" lvl="1" indent="-114300" algn="ctr" defTabSz="622300" rtl="0">
            <a:lnSpc>
              <a:spcPct val="90000"/>
            </a:lnSpc>
            <a:spcBef>
              <a:spcPct val="0"/>
            </a:spcBef>
            <a:spcAft>
              <a:spcPct val="15000"/>
            </a:spcAft>
            <a:buNone/>
          </a:pPr>
          <a:r>
            <a:rPr lang="en-US" sz="1400" kern="1200" dirty="0">
              <a:latin typeface="+mn-lt"/>
            </a:rPr>
            <a:t>Pass/Fail test case to resolve or further User Stories</a:t>
          </a:r>
        </a:p>
      </dsp:txBody>
      <dsp:txXfrm>
        <a:off x="7388080" y="1556384"/>
        <a:ext cx="2390226" cy="1556384"/>
      </dsp:txXfrm>
    </dsp:sp>
    <dsp:sp modelId="{FDF2BC93-305C-D94B-A6C2-ED9CE7F40C2F}">
      <dsp:nvSpPr>
        <dsp:cNvPr id="0" name=""/>
        <dsp:cNvSpPr/>
      </dsp:nvSpPr>
      <dsp:spPr>
        <a:xfrm>
          <a:off x="81743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flipH="1">
          <a:off x="387669" y="3597214"/>
          <a:ext cx="8996790" cy="244552"/>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4813882"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endParaRPr lang="en-US" sz="2000" kern="1200" dirty="0">
            <a:latin typeface="+mn-lt"/>
          </a:endParaRPr>
        </a:p>
        <a:p>
          <a:pPr marL="0" lvl="1" indent="-114300" algn="ctr" defTabSz="622300">
            <a:lnSpc>
              <a:spcPct val="90000"/>
            </a:lnSpc>
            <a:spcBef>
              <a:spcPct val="0"/>
            </a:spcBef>
            <a:spcAft>
              <a:spcPct val="15000"/>
            </a:spcAft>
            <a:buNone/>
          </a:pPr>
          <a:r>
            <a:rPr lang="en-US" sz="1400" kern="1200" dirty="0">
              <a:latin typeface="+mn-lt"/>
            </a:rPr>
            <a:t>Your team is energetic and ready to problem solve in real time. Communication and accountability are important to the organization. Management of personnel resources are important. Requirements may not be static and flexibility is required.</a:t>
          </a:r>
        </a:p>
      </dsp:txBody>
      <dsp:txXfrm>
        <a:off x="0" y="1556384"/>
        <a:ext cx="4813882" cy="1556384"/>
      </dsp:txXfrm>
    </dsp:sp>
    <dsp:sp modelId="{A126BA88-D0F9-AF4A-A7BA-0638E32B45F8}">
      <dsp:nvSpPr>
        <dsp:cNvPr id="0" name=""/>
        <dsp:cNvSpPr/>
      </dsp:nvSpPr>
      <dsp:spPr>
        <a:xfrm>
          <a:off x="1442978" y="529646"/>
          <a:ext cx="1936331" cy="70331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4962501" y="0"/>
          <a:ext cx="4813882"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Your team is doing a task that is repeatable and not able to be automated. No flexibility is needed. Previous results are satisfactory with no need for improvement. The team does not need real time communication.</a:t>
          </a:r>
          <a:endParaRPr lang="en-US" sz="2000" kern="1200" dirty="0">
            <a:latin typeface="+mn-lt"/>
          </a:endParaRPr>
        </a:p>
      </dsp:txBody>
      <dsp:txXfrm>
        <a:off x="4962501" y="1556384"/>
        <a:ext cx="4813882" cy="1556384"/>
      </dsp:txXfrm>
    </dsp:sp>
    <dsp:sp modelId="{FDF2BC93-305C-D94B-A6C2-ED9CE7F40C2F}">
      <dsp:nvSpPr>
        <dsp:cNvPr id="0" name=""/>
        <dsp:cNvSpPr/>
      </dsp:nvSpPr>
      <dsp:spPr>
        <a:xfrm>
          <a:off x="5992940" y="472473"/>
          <a:ext cx="2753005"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flipH="1">
          <a:off x="387669" y="3597214"/>
          <a:ext cx="8996790" cy="244552"/>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10/15/2023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696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0040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67339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35962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02960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Agile Presentation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Michael Abell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When to chose one over the other</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869537585"/>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2082018" y="2551283"/>
            <a:ext cx="2950233" cy="646331"/>
          </a:xfrm>
          <a:prstGeom prst="rect">
            <a:avLst/>
          </a:prstGeom>
          <a:noFill/>
        </p:spPr>
        <p:txBody>
          <a:bodyPr wrap="square" rtlCol="0">
            <a:spAutoFit/>
          </a:bodyPr>
          <a:lstStyle/>
          <a:p>
            <a:pPr algn="ctr"/>
            <a:r>
              <a:rPr lang="en-US" sz="3600" b="1" dirty="0">
                <a:solidFill>
                  <a:schemeClr val="bg1"/>
                </a:solidFill>
                <a:latin typeface="+mj-lt"/>
              </a:rPr>
              <a:t>Agile</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10/15/23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TextBox 2">
            <a:extLst>
              <a:ext uri="{FF2B5EF4-FFF2-40B4-BE49-F238E27FC236}">
                <a16:creationId xmlns:a16="http://schemas.microsoft.com/office/drawing/2014/main" id="{C364980E-62E2-6DDA-BEA2-D0ED4738905B}"/>
              </a:ext>
            </a:extLst>
          </p:cNvPr>
          <p:cNvSpPr txBox="1"/>
          <p:nvPr/>
        </p:nvSpPr>
        <p:spPr>
          <a:xfrm>
            <a:off x="7082463" y="2551282"/>
            <a:ext cx="2950233" cy="646331"/>
          </a:xfrm>
          <a:prstGeom prst="rect">
            <a:avLst/>
          </a:prstGeom>
          <a:noFill/>
        </p:spPr>
        <p:txBody>
          <a:bodyPr wrap="square" rtlCol="0">
            <a:spAutoFit/>
          </a:bodyPr>
          <a:lstStyle/>
          <a:p>
            <a:pPr algn="ctr"/>
            <a:r>
              <a:rPr lang="en-US" sz="3600" b="1" dirty="0">
                <a:solidFill>
                  <a:schemeClr val="bg1"/>
                </a:solidFill>
                <a:latin typeface="+mj-lt"/>
              </a:rPr>
              <a:t>Waterfall</a:t>
            </a:r>
          </a:p>
        </p:txBody>
      </p:sp>
    </p:spTree>
    <p:extLst>
      <p:ext uri="{BB962C8B-B14F-4D97-AF65-F5344CB8AC3E}">
        <p14:creationId xmlns:p14="http://schemas.microsoft.com/office/powerpoint/2010/main" val="62773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References: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 </a:t>
            </a:r>
            <a:r>
              <a:rPr lang="en-US" dirty="0" err="1"/>
              <a:t>Dziuba</a:t>
            </a:r>
            <a:r>
              <a:rPr lang="en-US" dirty="0"/>
              <a:t>, A. (2023, April 6) </a:t>
            </a:r>
            <a:r>
              <a:rPr lang="en-US" i="1" dirty="0"/>
              <a:t>Navigating the Agile Software Development Life Cycle: Phases, Tools, Roadmap. </a:t>
            </a:r>
            <a:r>
              <a:rPr lang="en-US" dirty="0"/>
              <a:t>Relevant. </a:t>
            </a:r>
            <a:r>
              <a:rPr lang="en-US" u="sng" dirty="0"/>
              <a:t>https://relevant.software/blog/agile-software-development-lifecycle-phases-explained/</a:t>
            </a: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10/15/23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5914"/>
          </a:xfrm>
        </p:spPr>
        <p:txBody>
          <a:bodyPr vert="horz" lIns="91440" tIns="45720" rIns="91440" bIns="45720" rtlCol="0" anchor="t">
            <a:normAutofit fontScale="92500" lnSpcReduction="20000"/>
          </a:bodyPr>
          <a:lstStyle/>
          <a:p>
            <a:pPr algn="l">
              <a:buFont typeface="Arial" panose="020B0604020202020204" pitchFamily="34" charset="0"/>
              <a:buChar char="•"/>
            </a:pPr>
            <a:r>
              <a:rPr lang="en-US" b="1" i="0" dirty="0">
                <a:effectLst/>
                <a:latin typeface="Lato" panose="020F0502020204030203" pitchFamily="34" charset="0"/>
              </a:rPr>
              <a:t>Explain the various roles on a Scrum-agile Team</a:t>
            </a:r>
            <a:r>
              <a:rPr lang="en-US" b="0" i="0" dirty="0">
                <a:effectLst/>
                <a:latin typeface="Lato" panose="020F0502020204030203" pitchFamily="34" charset="0"/>
              </a:rPr>
              <a:t> by identifying each role and describing its importance.</a:t>
            </a:r>
          </a:p>
          <a:p>
            <a:pPr algn="l">
              <a:buFont typeface="Arial" panose="020B0604020202020204" pitchFamily="34" charset="0"/>
              <a:buChar char="•"/>
            </a:pPr>
            <a:r>
              <a:rPr lang="en-US" b="1" i="0" dirty="0">
                <a:effectLst/>
                <a:latin typeface="Lato" panose="020F0502020204030203" pitchFamily="34" charset="0"/>
              </a:rPr>
              <a:t>Explain how the various phases of the SDLC work in an agile approach</a:t>
            </a:r>
            <a:r>
              <a:rPr lang="en-US" b="0" i="0" dirty="0">
                <a:effectLst/>
                <a:latin typeface="Lato" panose="020F0502020204030203" pitchFamily="34" charset="0"/>
              </a:rPr>
              <a:t>. Be sure to identify each phase and describe its importance.</a:t>
            </a:r>
          </a:p>
          <a:p>
            <a:pPr algn="l">
              <a:buFont typeface="Arial" panose="020B0604020202020204" pitchFamily="34" charset="0"/>
              <a:buChar char="•"/>
            </a:pPr>
            <a:r>
              <a:rPr lang="en-US" b="1" i="0" dirty="0">
                <a:effectLst/>
                <a:latin typeface="Lato" panose="020F0502020204030203" pitchFamily="34" charset="0"/>
              </a:rPr>
              <a:t>Describe how the process would have been different with a waterfall development approach</a:t>
            </a:r>
            <a:r>
              <a:rPr lang="en-US" b="0" i="0" dirty="0">
                <a:effectLst/>
                <a:latin typeface="Lato" panose="020F0502020204030203" pitchFamily="34" charset="0"/>
              </a:rPr>
              <a:t> rather than the agile approach you used. For instance, you might discuss how a particular problem in development would have proceeded differently.</a:t>
            </a:r>
          </a:p>
          <a:p>
            <a:pPr algn="l">
              <a:buFont typeface="Arial" panose="020B0604020202020204" pitchFamily="34" charset="0"/>
              <a:buChar char="•"/>
            </a:pPr>
            <a:r>
              <a:rPr lang="en-US" b="1" i="0" dirty="0">
                <a:effectLst/>
                <a:latin typeface="Lato" panose="020F0502020204030203" pitchFamily="34" charset="0"/>
              </a:rPr>
              <a:t>Explain what factors you would consider when choosing a waterfall approach or an agile approach</a:t>
            </a:r>
            <a:r>
              <a:rPr lang="en-US" b="0" i="0" dirty="0">
                <a:effectLst/>
                <a:latin typeface="Lato" panose="020F0502020204030203" pitchFamily="34" charset="0"/>
              </a:rPr>
              <a:t>, using your course experience to back up your explanation.</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10/15/2023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Various Roles</a:t>
            </a:r>
          </a:p>
        </p:txBody>
      </p:sp>
      <p:sp>
        <p:nvSpPr>
          <p:cNvPr id="5" name="Subtitle 4">
            <a:extLst>
              <a:ext uri="{FF2B5EF4-FFF2-40B4-BE49-F238E27FC236}">
                <a16:creationId xmlns:a16="http://schemas.microsoft.com/office/drawing/2014/main" id="{DCE5A7E6-D766-B3A0-C526-8CC22D9140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4 Primary Roles on an Agile Team</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36065254"/>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2184038"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4643526" y="2628920"/>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7103014" y="2628919"/>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9581193" y="2628918"/>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10/15/23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68954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Various Phases</a:t>
            </a:r>
          </a:p>
        </p:txBody>
      </p:sp>
      <p:sp>
        <p:nvSpPr>
          <p:cNvPr id="5" name="Subtitle 4">
            <a:extLst>
              <a:ext uri="{FF2B5EF4-FFF2-40B4-BE49-F238E27FC236}">
                <a16:creationId xmlns:a16="http://schemas.microsoft.com/office/drawing/2014/main" id="{A8852733-1F8E-D666-2DF7-954FDC7245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52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93643" y="163230"/>
            <a:ext cx="9779183" cy="1570038"/>
          </a:xfrm>
        </p:spPr>
        <p:txBody>
          <a:bodyPr/>
          <a:lstStyle/>
          <a:p>
            <a:r>
              <a:rPr lang="en-US" dirty="0"/>
              <a:t>Phases of Agile</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10/15/23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11" name="Text Placeholder 10">
            <a:extLst>
              <a:ext uri="{FF2B5EF4-FFF2-40B4-BE49-F238E27FC236}">
                <a16:creationId xmlns:a16="http://schemas.microsoft.com/office/drawing/2014/main" id="{EC2FE65B-6AB1-57CA-1020-8443AEA89A25}"/>
              </a:ext>
            </a:extLst>
          </p:cNvPr>
          <p:cNvSpPr>
            <a:spLocks noGrp="1"/>
          </p:cNvSpPr>
          <p:nvPr>
            <p:ph type="body" sz="quarter" idx="13"/>
          </p:nvPr>
        </p:nvSpPr>
        <p:spPr/>
        <p:txBody>
          <a:bodyPr/>
          <a:lstStyle/>
          <a:p>
            <a:endParaRPr lang="en-US"/>
          </a:p>
        </p:txBody>
      </p:sp>
      <p:sp>
        <p:nvSpPr>
          <p:cNvPr id="13" name="Content Placeholder 12">
            <a:extLst>
              <a:ext uri="{FF2B5EF4-FFF2-40B4-BE49-F238E27FC236}">
                <a16:creationId xmlns:a16="http://schemas.microsoft.com/office/drawing/2014/main" id="{F9EC77AB-5CBB-A41D-2679-AB823FC097AE}"/>
              </a:ext>
            </a:extLst>
          </p:cNvPr>
          <p:cNvSpPr>
            <a:spLocks noGrp="1"/>
          </p:cNvSpPr>
          <p:nvPr>
            <p:ph idx="1"/>
          </p:nvPr>
        </p:nvSpPr>
        <p:spPr/>
        <p:txBody>
          <a:bodyPr/>
          <a:lstStyle/>
          <a:p>
            <a:endParaRPr lang="en-US"/>
          </a:p>
        </p:txBody>
      </p:sp>
      <p:sp>
        <p:nvSpPr>
          <p:cNvPr id="15" name="Text Placeholder 14">
            <a:extLst>
              <a:ext uri="{FF2B5EF4-FFF2-40B4-BE49-F238E27FC236}">
                <a16:creationId xmlns:a16="http://schemas.microsoft.com/office/drawing/2014/main" id="{62B1810A-3C44-A94B-1750-F3AFD96BB170}"/>
              </a:ext>
            </a:extLst>
          </p:cNvPr>
          <p:cNvSpPr>
            <a:spLocks noGrp="1"/>
          </p:cNvSpPr>
          <p:nvPr>
            <p:ph type="body" sz="quarter" idx="14"/>
          </p:nvPr>
        </p:nvSpPr>
        <p:spPr/>
        <p:txBody>
          <a:bodyPr/>
          <a:lstStyle/>
          <a:p>
            <a:endParaRPr lang="en-US" dirty="0"/>
          </a:p>
        </p:txBody>
      </p:sp>
      <p:sp>
        <p:nvSpPr>
          <p:cNvPr id="17" name="Content Placeholder 16">
            <a:extLst>
              <a:ext uri="{FF2B5EF4-FFF2-40B4-BE49-F238E27FC236}">
                <a16:creationId xmlns:a16="http://schemas.microsoft.com/office/drawing/2014/main" id="{363389D9-492F-2764-3DCB-585D648BC746}"/>
              </a:ext>
            </a:extLst>
          </p:cNvPr>
          <p:cNvSpPr>
            <a:spLocks noGrp="1"/>
          </p:cNvSpPr>
          <p:nvPr>
            <p:ph idx="10"/>
          </p:nvPr>
        </p:nvSpPr>
        <p:spPr>
          <a:xfrm>
            <a:off x="7280448" y="2528203"/>
            <a:ext cx="4114800" cy="2828613"/>
          </a:xfrm>
        </p:spPr>
        <p:txBody>
          <a:bodyPr>
            <a:normAutofit/>
          </a:bodyPr>
          <a:lstStyle/>
          <a:p>
            <a:r>
              <a:rPr lang="en-US" sz="3200" dirty="0"/>
              <a:t>(</a:t>
            </a:r>
            <a:r>
              <a:rPr lang="en-US" sz="3200" dirty="0" err="1"/>
              <a:t>Dziuba</a:t>
            </a:r>
            <a:r>
              <a:rPr lang="en-US" sz="3200" dirty="0"/>
              <a:t>, 2023)</a:t>
            </a:r>
          </a:p>
        </p:txBody>
      </p:sp>
      <p:pic>
        <p:nvPicPr>
          <p:cNvPr id="1026" name="Picture 2" descr="Stages of the Agile Development Life Cycle">
            <a:extLst>
              <a:ext uri="{FF2B5EF4-FFF2-40B4-BE49-F238E27FC236}">
                <a16:creationId xmlns:a16="http://schemas.microsoft.com/office/drawing/2014/main" id="{6DFC173F-47A4-B53E-987E-7C3F05AE6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33268"/>
            <a:ext cx="6631814" cy="441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Agile vs Waterfall</a:t>
            </a:r>
          </a:p>
        </p:txBody>
      </p:sp>
      <p:sp>
        <p:nvSpPr>
          <p:cNvPr id="5" name="Subtitle 4">
            <a:extLst>
              <a:ext uri="{FF2B5EF4-FFF2-40B4-BE49-F238E27FC236}">
                <a16:creationId xmlns:a16="http://schemas.microsoft.com/office/drawing/2014/main" id="{F5FE2354-833B-A456-0993-697BC4A1C6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878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Agile(New) vs. Waterfall(legacy)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0" y="2122105"/>
            <a:ext cx="11749177" cy="4061723"/>
          </a:xfrm>
        </p:spPr>
        <p:txBody>
          <a:bodyPr vert="horz" lIns="91440" tIns="45720" rIns="91440" bIns="45720" rtlCol="0" anchor="t">
            <a:normAutofit/>
          </a:bodyPr>
          <a:lstStyle/>
          <a:p>
            <a:pPr algn="ctr"/>
            <a:r>
              <a:rPr lang="en-US" dirty="0"/>
              <a:t>Agile methodology permits real time pivoting of requirements and deployment. It manages the holistic resources of the team 100% of the time. In our most recent project, the user interface change mid stream and the team didn’t miss a beat adapting. In waterfall the project would have had to shut down to reconfigure.</a:t>
            </a:r>
          </a:p>
          <a:p>
            <a:pPr algn="ctr"/>
            <a:r>
              <a:rPr lang="en-US" dirty="0"/>
              <a:t>Waterfall methodology statically overloads upfront development and depends on unchanging requirements and an uncertainty that task are progressing appropriately.</a:t>
            </a: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10/15/23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0730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Factors to consider</a:t>
            </a:r>
          </a:p>
        </p:txBody>
      </p:sp>
      <p:sp>
        <p:nvSpPr>
          <p:cNvPr id="5" name="Subtitle 4">
            <a:extLst>
              <a:ext uri="{FF2B5EF4-FFF2-40B4-BE49-F238E27FC236}">
                <a16:creationId xmlns:a16="http://schemas.microsoft.com/office/drawing/2014/main" id="{D14C4C49-BD7D-6340-69C9-41656F8576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629228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{97AA4F18-7BB7-493D-9AD1-CFBB075CF9F7}tf45331398_win32</Template>
  <TotalTime>85</TotalTime>
  <Words>468</Words>
  <Application>Microsoft Office PowerPoint</Application>
  <PresentationFormat>Widescreen</PresentationFormat>
  <Paragraphs>69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Lato</vt:lpstr>
      <vt:lpstr>Tenorite</vt:lpstr>
      <vt:lpstr>Custom</vt:lpstr>
      <vt:lpstr>Agile Presentation</vt:lpstr>
      <vt:lpstr>Agenda</vt:lpstr>
      <vt:lpstr>Various Roles</vt:lpstr>
      <vt:lpstr>4 Primary Roles on an Agile Team</vt:lpstr>
      <vt:lpstr>Various Phases</vt:lpstr>
      <vt:lpstr>Phases of Agile</vt:lpstr>
      <vt:lpstr>Agile vs Waterfall</vt:lpstr>
      <vt:lpstr>Agile(New) vs. Waterfall(legacy)</vt:lpstr>
      <vt:lpstr>Factors to consider</vt:lpstr>
      <vt:lpstr>When to chose one over the other</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Abell, Michael</dc:creator>
  <cp:lastModifiedBy>Abell, Michael</cp:lastModifiedBy>
  <cp:revision>2</cp:revision>
  <dcterms:created xsi:type="dcterms:W3CDTF">2023-10-15T15:35:54Z</dcterms:created>
  <dcterms:modified xsi:type="dcterms:W3CDTF">2023-10-15T17:01:49Z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