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</p:sldMasterIdLst>
  <p:notesMasterIdLst>
    <p:notesMasterId r:id="rId23"/>
  </p:notesMasterIdLst>
  <p:sldIdLst>
    <p:sldId id="256" r:id="rId2"/>
    <p:sldId id="276" r:id="rId3"/>
    <p:sldId id="258" r:id="rId4"/>
    <p:sldId id="257" r:id="rId5"/>
    <p:sldId id="271" r:id="rId6"/>
    <p:sldId id="272" r:id="rId7"/>
    <p:sldId id="269" r:id="rId8"/>
    <p:sldId id="282" r:id="rId9"/>
    <p:sldId id="283" r:id="rId10"/>
    <p:sldId id="260" r:id="rId11"/>
    <p:sldId id="270" r:id="rId12"/>
    <p:sldId id="261" r:id="rId13"/>
    <p:sldId id="273" r:id="rId14"/>
    <p:sldId id="263" r:id="rId15"/>
    <p:sldId id="281" r:id="rId16"/>
    <p:sldId id="280" r:id="rId17"/>
    <p:sldId id="274" r:id="rId18"/>
    <p:sldId id="266" r:id="rId19"/>
    <p:sldId id="275" r:id="rId20"/>
    <p:sldId id="279" r:id="rId21"/>
    <p:sldId id="278" r:id="rId22"/>
  </p:sldIdLst>
  <p:sldSz cx="9144000" cy="5143500" type="screen16x9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39191705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51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9" name="Shape 5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42065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9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9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80439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81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Shape 8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33862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81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Shape 8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92956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78483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5" name="Shape 11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01510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Shape 11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272046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Shape 11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22449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Shape 11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61846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7" name="Shape 5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63948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3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05377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5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5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36543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6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1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10447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6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9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67350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2531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61681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81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Shape 8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14016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1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84026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9575" y="-3175"/>
            <a:ext cx="3760788" cy="5146675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2692400 h 1753"/>
                <a:gd name="T2" fmla="*/ 357188 w 670"/>
                <a:gd name="T3" fmla="*/ 2782888 h 1753"/>
                <a:gd name="T4" fmla="*/ 1063625 w 670"/>
                <a:gd name="T5" fmla="*/ 0 h 1753"/>
                <a:gd name="T6" fmla="*/ 682625 w 670"/>
                <a:gd name="T7" fmla="*/ 0 h 1753"/>
                <a:gd name="T8" fmla="*/ 0 w 670"/>
                <a:gd name="T9" fmla="*/ 2692400 h 1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160" cy="2673557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003"/>
              <a:ext cx="2694801" cy="427599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369" y="2692078"/>
              <a:ext cx="3331984" cy="4165922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135" y="2687845"/>
              <a:ext cx="4576715" cy="4170155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7770"/>
              <a:ext cx="3583895" cy="42802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/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3B856-1132-4EB4-9B26-C85EF30D156D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8913" y="4413250"/>
            <a:ext cx="3243262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76B3BE-0423-471C-B1BD-B5BA729F2A7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603288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3D88D-D6AE-4D39-B200-6B3B22049352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AA22-D0E8-42E1-99B0-05196955DBF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30142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>
            <a:normAutofit/>
          </a:bodyPr>
          <a:lstStyle>
            <a:lvl1pPr algn="ctr">
              <a:defRPr sz="2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DAAA-A776-484B-936C-2BAE69F82513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0B31A-BDC7-4E4F-A9F5-2D391BD0C6C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60594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198563" y="64770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6000" kern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8170863" y="211455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6000" kern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/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51784-E8DF-4461-A9F2-3B1441675A10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3F8BB5-B797-4431-A498-35DEE5B46B8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827039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/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5F99-E150-4722-8181-71A4F9E0D917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0389-3F22-4214-8C25-C8728B2012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268088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198563" y="64770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6000" kern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8170863" y="211455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6000" kern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anchor="b"/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/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EED0-67E9-4BE2-A084-57F4E5B73023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AD2572-CA35-4470-8BD2-DD9419C586F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13924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anchor="b"/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B4815-4DD3-41D0-8165-B2148FAAC210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7A1AA-1572-4725-9781-712B29CE8EC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31632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16984-3199-4AAB-B322-ECBBA440C976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0EDAF-2FAB-4AB4-B57A-B2458080966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78050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92FAB-61D8-42EA-AE59-EAA96547159C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B19A3-57D9-423D-8243-5B6F0E4FB73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28309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4662488"/>
            <a:ext cx="549275" cy="393700"/>
          </a:xfrm>
        </p:spPr>
        <p:txBody>
          <a:bodyPr lIns="91425" tIns="91425" rIns="91425" bIns="91425" rtlCol="0">
            <a:no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750" ker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440E586-F803-46D1-8AB4-B23B4E365D31}" type="slidenum">
              <a:rPr lang="it"/>
              <a:pPr>
                <a:defRPr/>
              </a:pPr>
              <a:t>‹N›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370341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5452B-B23F-4C72-869A-FD3ADC3B9AD6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4400550"/>
            <a:ext cx="412750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9E7123-814E-419B-AA2D-7B0A68E2F71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91184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/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52D76-048B-4B8B-841D-DEAA5647D82A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CBF2-96B2-4518-94C1-C4B32FE31E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861218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53282-F581-4830-9094-DB8EE49DD272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F294E-D1C1-4A43-ABDF-2B67C6C8097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7665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2258F-CF37-4F17-883C-3A31B05554B5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A6E7-2082-4C6B-B692-6B223F109BC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331178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98C2-DE99-4F90-8772-255AB5A86AC1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BA675-6926-4325-B30B-9FD86957B1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71580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9044-974E-44D9-A655-164B17C57D11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5A2E8-D8FF-4313-AED7-BAFDD1E2296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25230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A999B-4B38-4270-9107-6789A213D6E8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B27D-458F-419E-9742-3FDFBA2AA00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47856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/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2A3A-681A-48E3-903B-36DD8D28AB94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5A9E5-DE43-4598-99DB-5C0AD308A19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49811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12713" y="0"/>
            <a:ext cx="1828800" cy="51435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5286375 h 3357"/>
                <a:gd name="T2" fmla="*/ 247650 w 707"/>
                <a:gd name="T3" fmla="*/ 5329238 h 3357"/>
                <a:gd name="T4" fmla="*/ 1122363 w 707"/>
                <a:gd name="T5" fmla="*/ 0 h 3357"/>
                <a:gd name="T6" fmla="*/ 868363 w 707"/>
                <a:gd name="T7" fmla="*/ 0 h 3357"/>
                <a:gd name="T8" fmla="*/ 0 w 707"/>
                <a:gd name="T9" fmla="*/ 5286375 h 3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6873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982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516" y="5291667"/>
              <a:ext cx="1495510" cy="1566334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516" y="5285318"/>
              <a:ext cx="2130097" cy="1572683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6462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12838" y="514350"/>
            <a:ext cx="7515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  <a:endParaRPr lang="en-US" altLang="it-IT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2838" y="2000250"/>
            <a:ext cx="7513637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en-US" altLang="it-I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325" y="4413250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50" b="0" i="0" kern="0">
                <a:solidFill>
                  <a:schemeClr val="tx1"/>
                </a:solidFill>
                <a:effectLst/>
                <a:latin typeface="+mn-lt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57722B-CEE6-4F93-8A04-905C5CEDDBF4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8813" y="4413250"/>
            <a:ext cx="5313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 b="0" i="0" kern="0">
                <a:solidFill>
                  <a:schemeClr val="tx1"/>
                </a:solidFill>
                <a:effectLst/>
                <a:latin typeface="+mn-lt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3725" y="4413250"/>
            <a:ext cx="4127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212121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fld id="{065CAB95-E2C2-4847-8DB0-B26ECA41B41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95" r:id="rId12"/>
    <p:sldLayoutId id="2147483789" r:id="rId13"/>
    <p:sldLayoutId id="2147483796" r:id="rId14"/>
    <p:sldLayoutId id="2147483790" r:id="rId15"/>
    <p:sldLayoutId id="2147483791" r:id="rId16"/>
    <p:sldLayoutId id="2147483792" r:id="rId17"/>
    <p:sldLayoutId id="2147483797" r:id="rId18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bel" panose="020B0503020204020204" pitchFamily="34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bel" panose="020B0503020204020204" pitchFamily="34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bel" panose="020B0503020204020204" pitchFamily="34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14313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57288" indent="-128588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28588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hyro/spider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FBFE"/>
            </a:gs>
            <a:gs pos="74001">
              <a:srgbClr val="A2DAF6"/>
            </a:gs>
            <a:gs pos="83000">
              <a:srgbClr val="A2DAF6"/>
            </a:gs>
            <a:gs pos="100000">
              <a:srgbClr val="C1E6F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54"/>
          <p:cNvSpPr>
            <a:spLocks noGrp="1"/>
          </p:cNvSpPr>
          <p:nvPr>
            <p:ph type="ctrTitle"/>
          </p:nvPr>
        </p:nvSpPr>
        <p:spPr>
          <a:xfrm>
            <a:off x="2266950" y="1209675"/>
            <a:ext cx="4610100" cy="1833563"/>
          </a:xfrm>
        </p:spPr>
        <p:txBody>
          <a:bodyPr lIns="91425" tIns="91425" rIns="91425" bIns="91425" anchor="ctr"/>
          <a:lstStyle/>
          <a:p>
            <a:pPr eaLnBrk="1" hangingPunct="1"/>
            <a:r>
              <a:rPr lang="it-IT" altLang="it-IT" sz="10000" smtClean="0">
                <a:ln>
                  <a:noFill/>
                </a:ln>
                <a:latin typeface="Cabrito Semi Norm Light" panose="02000503040000020004" pitchFamily="50" charset="0"/>
              </a:rPr>
              <a:t>Spider</a:t>
            </a:r>
          </a:p>
        </p:txBody>
      </p:sp>
      <p:sp>
        <p:nvSpPr>
          <p:cNvPr id="8195" name="Shape 55"/>
          <p:cNvSpPr>
            <a:spLocks noGrp="1"/>
          </p:cNvSpPr>
          <p:nvPr>
            <p:ph type="subTitle" idx="1"/>
          </p:nvPr>
        </p:nvSpPr>
        <p:spPr>
          <a:xfrm>
            <a:off x="3417888" y="3162300"/>
            <a:ext cx="3459162" cy="1065213"/>
          </a:xfrm>
          <a:extLst/>
        </p:spPr>
        <p:txBody>
          <a:bodyPr lIns="91425" tIns="91425" rIns="91425" bIns="91425" rtlCol="0">
            <a:normAutofit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it-IT" altLang="it-IT" sz="1600" smtClean="0">
                <a:latin typeface="Cabrito Semi Norm Light" panose="02000503040000020004" pitchFamily="50" charset="0"/>
              </a:rPr>
              <a:t>Armitano Joshua, Ballario Marco, Garro Christian, Gastaldi Paolo, Giraudo Roberto, Mullace Matteo, Olivero Emanuele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7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dirty="0" smtClean="0">
                <a:ln>
                  <a:noFill/>
                </a:ln>
                <a:latin typeface="Cabrito Semi Norm Light" panose="02000503040000020004" pitchFamily="50" charset="0"/>
              </a:rPr>
              <a:t>MySpider.py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680850" y="1381796"/>
            <a:ext cx="4231177" cy="1359796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Classe fondamentale con </a:t>
            </a:r>
            <a:r>
              <a:rPr lang="it" dirty="0" smtClean="0">
                <a:latin typeface="Cabrito Semi Norm Light" panose="02000503040000020004" pitchFamily="50" charset="0"/>
              </a:rPr>
              <a:t>il compito </a:t>
            </a:r>
            <a:r>
              <a:rPr lang="it" dirty="0">
                <a:latin typeface="Cabrito Semi Norm Light" panose="02000503040000020004" pitchFamily="50" charset="0"/>
              </a:rPr>
              <a:t>di: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it" dirty="0">
                <a:latin typeface="Cabrito Semi Norm Light" panose="02000503040000020004" pitchFamily="50" charset="0"/>
              </a:rPr>
              <a:t>Scaricare pagine web</a:t>
            </a:r>
          </a:p>
          <a:p>
            <a:pPr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it" dirty="0">
                <a:latin typeface="Cabrito Semi Norm Light" panose="02000503040000020004" pitchFamily="50" charset="0"/>
              </a:rPr>
              <a:t>Estrarre contenuti </a:t>
            </a:r>
            <a:r>
              <a:rPr lang="it" dirty="0" smtClean="0">
                <a:latin typeface="Cabrito Semi Norm Light" panose="02000503040000020004" pitchFamily="50" charset="0"/>
              </a:rPr>
              <a:t>da elaborare</a:t>
            </a:r>
            <a:endParaRPr lang="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03" y="2861325"/>
            <a:ext cx="3285472" cy="184554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1150" y="484188"/>
            <a:ext cx="8521700" cy="5730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latin typeface="Cabrito Semi Norm Light" panose="02000503040000020004" pitchFamily="50" charset="0"/>
              </a:rPr>
              <a:t>MySpider.py</a:t>
            </a:r>
            <a:endParaRPr lang="it-IT" dirty="0"/>
          </a:p>
        </p:txBody>
      </p:sp>
      <p:pic>
        <p:nvPicPr>
          <p:cNvPr id="2355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192213"/>
            <a:ext cx="7107237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84"/>
          <p:cNvSpPr>
            <a:spLocks noGrp="1"/>
          </p:cNvSpPr>
          <p:nvPr>
            <p:ph type="title"/>
          </p:nvPr>
        </p:nvSpPr>
        <p:spPr>
          <a:xfrm>
            <a:off x="311150" y="461963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smtClean="0">
                <a:ln>
                  <a:noFill/>
                </a:ln>
                <a:latin typeface="Cabrito Semi Norm Light" panose="02000503040000020004" pitchFamily="50" charset="0"/>
              </a:rPr>
              <a:t>pipelines.py</a:t>
            </a:r>
          </a:p>
        </p:txBody>
      </p:sp>
      <p:pic>
        <p:nvPicPr>
          <p:cNvPr id="24579" name="Shape 8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113"/>
            <a:ext cx="91440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7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Avvio degli spider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685925" y="1519238"/>
            <a:ext cx="5180013" cy="31003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24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Fasi da eseguire: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-IT" dirty="0" smtClean="0">
                <a:latin typeface="Cabrito Semi Norm Light" panose="02000503040000020004" pitchFamily="50" charset="0"/>
              </a:rPr>
              <a:t>T</a:t>
            </a:r>
            <a:r>
              <a:rPr lang="it" dirty="0" smtClean="0">
                <a:latin typeface="Cabrito Semi Norm Light" panose="02000503040000020004" pitchFamily="50" charset="0"/>
              </a:rPr>
              <a:t>enere traccia dei </a:t>
            </a:r>
            <a:r>
              <a:rPr lang="it" dirty="0">
                <a:latin typeface="Cabrito Semi Norm Light" panose="02000503040000020004" pitchFamily="50" charset="0"/>
              </a:rPr>
              <a:t>professori </a:t>
            </a:r>
            <a:r>
              <a:rPr lang="it" dirty="0" smtClean="0">
                <a:latin typeface="Cabrito Semi Norm Light" panose="02000503040000020004" pitchFamily="50" charset="0"/>
              </a:rPr>
              <a:t>selezionati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Aggiornare </a:t>
            </a:r>
            <a:r>
              <a:rPr lang="it" dirty="0">
                <a:latin typeface="Cabrito Semi Norm Light" panose="02000503040000020004" pitchFamily="50" charset="0"/>
              </a:rPr>
              <a:t>il </a:t>
            </a:r>
            <a:r>
              <a:rPr lang="it" dirty="0" smtClean="0">
                <a:latin typeface="Cabrito Semi Norm Light" panose="02000503040000020004" pitchFamily="50" charset="0"/>
              </a:rPr>
              <a:t>database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Avviare </a:t>
            </a:r>
            <a:r>
              <a:rPr lang="it" dirty="0">
                <a:latin typeface="Cabrito Semi Norm Light" panose="02000503040000020004" pitchFamily="50" charset="0"/>
              </a:rPr>
              <a:t>il gestore degli </a:t>
            </a:r>
            <a:r>
              <a:rPr lang="it" dirty="0" smtClean="0">
                <a:latin typeface="Cabrito Semi Norm Light" panose="02000503040000020004" pitchFamily="50" charset="0"/>
              </a:rPr>
              <a:t>spider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Visualizzare </a:t>
            </a:r>
            <a:r>
              <a:rPr lang="it" dirty="0">
                <a:latin typeface="Cabrito Semi Norm Light" panose="02000503040000020004" pitchFamily="50" charset="0"/>
              </a:rPr>
              <a:t>la classifica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it" dirty="0">
              <a:latin typeface="Cabrito Semi Norm Light" panose="02000503040000020004" pitchFamily="50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96"/>
          <p:cNvSpPr>
            <a:spLocks noGrp="1"/>
          </p:cNvSpPr>
          <p:nvPr>
            <p:ph type="title"/>
          </p:nvPr>
        </p:nvSpPr>
        <p:spPr>
          <a:xfrm>
            <a:off x="244475" y="77788"/>
            <a:ext cx="8521700" cy="10191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Avvio degli spider</a:t>
            </a:r>
            <a:r>
              <a:rPr lang="it-IT" altLang="it-IT" sz="3200" b="1" smtClean="0">
                <a:ln>
                  <a:noFill/>
                </a:ln>
                <a:latin typeface="Cabrito Semi Norm Light" panose="02000503040000020004" pitchFamily="50" charset="0"/>
              </a:rPr>
              <a:t/>
            </a:r>
            <a:br>
              <a:rPr lang="it-IT" altLang="it-IT" sz="3200" b="1" smtClean="0">
                <a:ln>
                  <a:noFill/>
                </a:ln>
                <a:latin typeface="Cabrito Semi Norm Light" panose="02000503040000020004" pitchFamily="50" charset="0"/>
              </a:rPr>
            </a:br>
            <a:r>
              <a:rPr lang="it-IT" altLang="it-IT" sz="1500" b="1" smtClean="0">
                <a:ln>
                  <a:noFill/>
                </a:ln>
                <a:latin typeface="Cabrito Semi Norm Light" panose="02000503040000020004" pitchFamily="50" charset="0"/>
              </a:rPr>
              <a:t>-diagramma soluzione-</a:t>
            </a:r>
            <a:endParaRPr lang="it-IT" altLang="it-IT" sz="1500" b="1" smtClean="0">
              <a:ln>
                <a:noFill/>
              </a:ln>
            </a:endParaRPr>
          </a:p>
        </p:txBody>
      </p:sp>
      <p:pic>
        <p:nvPicPr>
          <p:cNvPr id="28675" name="Shape 9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3077730"/>
            <a:ext cx="4762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Shape 99"/>
          <p:cNvSpPr txBox="1">
            <a:spLocks noChangeArrowheads="1"/>
          </p:cNvSpPr>
          <p:nvPr/>
        </p:nvSpPr>
        <p:spPr bwMode="auto">
          <a:xfrm>
            <a:off x="7531100" y="2974543"/>
            <a:ext cx="1612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200">
                <a:latin typeface="Cabrito Semi Norm Light" panose="02000503040000020004" pitchFamily="50" charset="0"/>
              </a:rPr>
              <a:t>Creazione di un processo zombie</a:t>
            </a:r>
          </a:p>
        </p:txBody>
      </p:sp>
      <p:pic>
        <p:nvPicPr>
          <p:cNvPr id="28677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75" y="1155585"/>
            <a:ext cx="50990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84"/>
          <p:cNvSpPr>
            <a:spLocks noGrp="1"/>
          </p:cNvSpPr>
          <p:nvPr>
            <p:ph type="title"/>
          </p:nvPr>
        </p:nvSpPr>
        <p:spPr>
          <a:xfrm>
            <a:off x="311150" y="461963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 smtClean="0">
                <a:ln>
                  <a:noFill/>
                </a:ln>
                <a:latin typeface="Cabrito Semi Norm Light" panose="02000503040000020004" pitchFamily="50" charset="0"/>
              </a:rPr>
              <a:t>avviaSpider.php</a:t>
            </a:r>
            <a:endParaRPr lang="it-IT" altLang="it-IT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4" y="1197032"/>
            <a:ext cx="8653551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9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4"/>
          <p:cNvSpPr txBox="1">
            <a:spLocks/>
          </p:cNvSpPr>
          <p:nvPr/>
        </p:nvSpPr>
        <p:spPr bwMode="auto">
          <a:xfrm>
            <a:off x="311150" y="461963"/>
            <a:ext cx="85217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lvl="0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lvl="2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lvl="3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lvl="4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lvl="5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it-IT" altLang="it-IT" dirty="0">
                <a:ln>
                  <a:noFill/>
                </a:ln>
                <a:latin typeface="Cabrito Semi Norm Light" panose="02000503040000020004" pitchFamily="50" charset="0"/>
              </a:rPr>
              <a:t>gestoreSpider.py</a:t>
            </a:r>
            <a:endParaRPr lang="it-IT" altLang="it-IT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" y="2076329"/>
            <a:ext cx="3152025" cy="592056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" y="2880178"/>
            <a:ext cx="3149563" cy="142581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57" y="1275653"/>
            <a:ext cx="5531721" cy="35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22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7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Interfaccia utente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508250" y="1743161"/>
            <a:ext cx="2911475" cy="17732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24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dirty="0" err="1" smtClean="0">
                <a:latin typeface="Cabrito Semi Norm Light" panose="02000503040000020004" pitchFamily="50" charset="0"/>
              </a:rPr>
              <a:t>Tr</a:t>
            </a:r>
            <a:r>
              <a:rPr lang="it" dirty="0" smtClean="0">
                <a:latin typeface="Cabrito Semi Norm Light" panose="02000503040000020004" pitchFamily="50" charset="0"/>
              </a:rPr>
              <a:t>e pagine principali: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-IT" dirty="0" err="1">
                <a:latin typeface="Cabrito Semi Norm Light" panose="02000503040000020004" pitchFamily="50" charset="0"/>
              </a:rPr>
              <a:t>i</a:t>
            </a:r>
            <a:r>
              <a:rPr lang="it-IT" dirty="0" err="1" smtClean="0">
                <a:latin typeface="Cabrito Semi Norm Light" panose="02000503040000020004" pitchFamily="50" charset="0"/>
              </a:rPr>
              <a:t>ndex.php</a:t>
            </a:r>
            <a:endParaRPr lang="it" dirty="0" smtClean="0">
              <a:latin typeface="Cabrito Semi Norm Light" panose="02000503040000020004" pitchFamily="50" charset="0"/>
            </a:endParaRP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>
                <a:latin typeface="Cabrito Semi Norm Light" panose="02000503040000020004" pitchFamily="50" charset="0"/>
              </a:rPr>
              <a:t>c</a:t>
            </a:r>
            <a:r>
              <a:rPr lang="it" dirty="0" smtClean="0">
                <a:latin typeface="Cabrito Semi Norm Light" panose="02000503040000020004" pitchFamily="50" charset="0"/>
              </a:rPr>
              <a:t>lassifica.php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link.php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118"/>
          <p:cNvSpPr>
            <a:spLocks noGrp="1"/>
          </p:cNvSpPr>
          <p:nvPr>
            <p:ph type="title"/>
          </p:nvPr>
        </p:nvSpPr>
        <p:spPr>
          <a:xfrm>
            <a:off x="311150" y="236538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mtClean="0">
                <a:ln>
                  <a:noFill/>
                </a:ln>
                <a:latin typeface="Cabrito Semi Norm Light" panose="02000503040000020004" pitchFamily="50" charset="0"/>
              </a:rPr>
              <a:t>Index.php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11" y="897774"/>
            <a:ext cx="4896578" cy="39236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18"/>
          <p:cNvSpPr>
            <a:spLocks noGrp="1"/>
          </p:cNvSpPr>
          <p:nvPr>
            <p:ph type="title"/>
          </p:nvPr>
        </p:nvSpPr>
        <p:spPr>
          <a:xfrm>
            <a:off x="311150" y="236538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 smtClean="0">
                <a:ln>
                  <a:noFill/>
                </a:ln>
                <a:latin typeface="Cabrito Semi Norm Light" panose="02000503040000020004" pitchFamily="50" charset="0"/>
              </a:rPr>
              <a:t>Classifica.php</a:t>
            </a:r>
            <a:endParaRPr lang="it-IT" altLang="it-IT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34819" name="Shape 11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47738"/>
            <a:ext cx="4811713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6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985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Obiettivo</a:t>
            </a:r>
          </a:p>
        </p:txBody>
      </p:sp>
      <p:sp>
        <p:nvSpPr>
          <p:cNvPr id="10243" name="Shape 61"/>
          <p:cNvSpPr>
            <a:spLocks noGrp="1"/>
          </p:cNvSpPr>
          <p:nvPr>
            <p:ph type="body" idx="1"/>
          </p:nvPr>
        </p:nvSpPr>
        <p:spPr>
          <a:xfrm>
            <a:off x="1580570" y="1496291"/>
            <a:ext cx="6757093" cy="2635134"/>
          </a:xfrm>
        </p:spPr>
        <p:txBody>
          <a:bodyPr/>
          <a:lstStyle/>
          <a:p>
            <a:pPr marL="228600" indent="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dirty="0" smtClean="0">
                <a:latin typeface="Cabrito Semi Norm Light" panose="02000503040000020004" pitchFamily="50" charset="0"/>
              </a:rPr>
              <a:t>Realizzare uno spider </a:t>
            </a:r>
            <a:r>
              <a:rPr lang="it-IT" altLang="it-IT" dirty="0" smtClean="0">
                <a:latin typeface="Cabrito Semi Norm Light" panose="02000503040000020004" pitchFamily="50" charset="0"/>
              </a:rPr>
              <a:t>che:</a:t>
            </a:r>
            <a:endParaRPr lang="it-IT" altLang="it-IT" dirty="0" smtClean="0">
              <a:latin typeface="Cabrito Semi Norm Light" panose="02000503040000020004" pitchFamily="50" charset="0"/>
            </a:endParaRPr>
          </a:p>
          <a:p>
            <a:pPr marL="514350" indent="-28575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conta </a:t>
            </a:r>
            <a:r>
              <a:rPr lang="it-IT" altLang="it-IT" dirty="0" smtClean="0">
                <a:latin typeface="Cabrito Semi Norm Light" panose="02000503040000020004" pitchFamily="50" charset="0"/>
              </a:rPr>
              <a:t>le </a:t>
            </a:r>
            <a:r>
              <a:rPr lang="it-IT" altLang="it-IT" dirty="0" smtClean="0">
                <a:latin typeface="Cabrito Semi Norm Light" panose="02000503040000020004" pitchFamily="50" charset="0"/>
              </a:rPr>
              <a:t>hit di </a:t>
            </a:r>
            <a:r>
              <a:rPr lang="it-IT" altLang="it-IT" dirty="0" smtClean="0">
                <a:latin typeface="Cabrito Semi Norm Light" panose="02000503040000020004" pitchFamily="50" charset="0"/>
              </a:rPr>
              <a:t>determinati </a:t>
            </a:r>
            <a:r>
              <a:rPr lang="it-IT" altLang="it-IT" dirty="0" smtClean="0">
                <a:latin typeface="Cabrito Semi Norm Light" panose="02000503040000020004" pitchFamily="50" charset="0"/>
              </a:rPr>
              <a:t>professori </a:t>
            </a:r>
            <a:r>
              <a:rPr lang="it-IT" altLang="it-IT" dirty="0" smtClean="0">
                <a:latin typeface="Cabrito Semi Norm Light" panose="02000503040000020004" pitchFamily="50" charset="0"/>
              </a:rPr>
              <a:t>su internet</a:t>
            </a:r>
          </a:p>
          <a:p>
            <a:pPr marL="514350" indent="-28575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realizza </a:t>
            </a:r>
            <a:r>
              <a:rPr lang="it-IT" altLang="it-IT" dirty="0" smtClean="0">
                <a:latin typeface="Cabrito Semi Norm Light" panose="02000503040000020004" pitchFamily="50" charset="0"/>
              </a:rPr>
              <a:t>una classifica dei professori più citati sul web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18"/>
          <p:cNvSpPr>
            <a:spLocks noGrp="1"/>
          </p:cNvSpPr>
          <p:nvPr>
            <p:ph type="title"/>
          </p:nvPr>
        </p:nvSpPr>
        <p:spPr>
          <a:xfrm>
            <a:off x="311150" y="236538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 smtClean="0">
                <a:ln>
                  <a:noFill/>
                </a:ln>
                <a:latin typeface="Cabrito Semi Norm Light" panose="02000503040000020004" pitchFamily="50" charset="0"/>
              </a:rPr>
              <a:t>Link.php</a:t>
            </a:r>
            <a:endParaRPr lang="it-IT" altLang="it-IT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03" y="1025142"/>
            <a:ext cx="5349193" cy="37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2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18"/>
          <p:cNvSpPr>
            <a:spLocks noGrp="1"/>
          </p:cNvSpPr>
          <p:nvPr>
            <p:ph type="title"/>
          </p:nvPr>
        </p:nvSpPr>
        <p:spPr>
          <a:xfrm>
            <a:off x="311150" y="236538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 smtClean="0">
                <a:ln>
                  <a:noFill/>
                </a:ln>
                <a:latin typeface="Cabrito Semi Norm Light" panose="02000503040000020004" pitchFamily="50" charset="0"/>
              </a:rPr>
              <a:t>Repository</a:t>
            </a:r>
            <a:r>
              <a:rPr lang="it-IT" altLang="it-IT" dirty="0" smtClean="0">
                <a:ln>
                  <a:noFill/>
                </a:ln>
                <a:latin typeface="Cabrito Semi Norm Light" panose="02000503040000020004" pitchFamily="50" charset="0"/>
              </a:rPr>
              <a:t> ufficiale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766199" y="2429549"/>
            <a:ext cx="561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  <a:latin typeface="Cabrito Semi Norm Light" panose="02000503040000020004" pitchFamily="50" charset="0"/>
                <a:hlinkClick r:id="rId3"/>
              </a:rPr>
              <a:t>https://github.com/Onhyro/spider.git</a:t>
            </a:r>
            <a:endParaRPr lang="it-IT" sz="2400" b="1" dirty="0">
              <a:solidFill>
                <a:srgbClr val="0070C0"/>
              </a:solidFill>
              <a:latin typeface="Cabrito Semi Norm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702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6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39000"/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Tecnologie utilizzate</a:t>
            </a:r>
          </a:p>
        </p:txBody>
      </p:sp>
      <p:sp>
        <p:nvSpPr>
          <p:cNvPr id="14339" name="Shape 67"/>
          <p:cNvSpPr>
            <a:spLocks noGrp="1"/>
          </p:cNvSpPr>
          <p:nvPr>
            <p:ph type="body" idx="1"/>
          </p:nvPr>
        </p:nvSpPr>
        <p:spPr>
          <a:xfrm>
            <a:off x="3614737" y="1534149"/>
            <a:ext cx="1914525" cy="2777922"/>
          </a:xfrm>
        </p:spPr>
        <p:txBody>
          <a:bodyPr/>
          <a:lstStyle/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LAMPP</a:t>
            </a:r>
            <a:endParaRPr lang="it-IT" altLang="it-IT" dirty="0" smtClean="0">
              <a:latin typeface="Cabrito Semi Norm Light" panose="02000503040000020004" pitchFamily="50" charset="0"/>
            </a:endParaRP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err="1" smtClean="0">
                <a:latin typeface="Cabrito Semi Norm Light" panose="02000503040000020004" pitchFamily="50" charset="0"/>
              </a:rPr>
              <a:t>Python</a:t>
            </a:r>
            <a:endParaRPr lang="it-IT" altLang="it-IT" dirty="0" smtClean="0">
              <a:latin typeface="Cabrito Semi Norm Light" panose="02000503040000020004" pitchFamily="50" charset="0"/>
            </a:endParaRP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err="1" smtClean="0">
                <a:latin typeface="Cabrito Semi Norm Light" panose="02000503040000020004" pitchFamily="50" charset="0"/>
              </a:rPr>
              <a:t>Scrapy</a:t>
            </a:r>
            <a:endParaRPr lang="it-IT" altLang="it-IT" dirty="0" smtClean="0">
              <a:latin typeface="Cabrito Semi Norm Light" panose="02000503040000020004" pitchFamily="50" charset="0"/>
            </a:endParaRP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Bootstrap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6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985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Parti principali</a:t>
            </a:r>
          </a:p>
        </p:txBody>
      </p:sp>
      <p:sp>
        <p:nvSpPr>
          <p:cNvPr id="12291" name="Shape 61"/>
          <p:cNvSpPr>
            <a:spLocks noGrp="1"/>
          </p:cNvSpPr>
          <p:nvPr>
            <p:ph type="body" idx="1"/>
          </p:nvPr>
        </p:nvSpPr>
        <p:spPr>
          <a:xfrm>
            <a:off x="1938338" y="1441450"/>
            <a:ext cx="6465887" cy="2782888"/>
          </a:xfrm>
        </p:spPr>
        <p:txBody>
          <a:bodyPr/>
          <a:lstStyle/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Interfaccia utente</a:t>
            </a: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>
                <a:latin typeface="Cabrito Semi Norm Light" panose="02000503040000020004" pitchFamily="50" charset="0"/>
              </a:rPr>
              <a:t>Lancio degli spider</a:t>
            </a: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Ricerca</a:t>
            </a:r>
            <a:endParaRPr lang="it-IT" altLang="it-IT" dirty="0">
              <a:latin typeface="Cabrito Semi Norm Light" panose="02000503040000020004" pitchFamily="50" charset="0"/>
            </a:endParaRP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Database</a:t>
            </a:r>
            <a:endParaRPr lang="it-IT" altLang="it-IT" dirty="0">
              <a:latin typeface="Cabrito Semi Norm Light" panose="02000503040000020004" pitchFamily="50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66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39000"/>
            </a:pPr>
            <a:r>
              <a:rPr lang="it-IT" altLang="it-IT" sz="4000" b="1" dirty="0" smtClean="0">
                <a:ln>
                  <a:noFill/>
                </a:ln>
                <a:latin typeface="Cabrito Semi Norm Light" panose="02000503040000020004" pitchFamily="50" charset="0"/>
              </a:rPr>
              <a:t>Database</a:t>
            </a:r>
            <a:endParaRPr lang="it-IT" altLang="it-IT" sz="4000" b="1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14" y="1581680"/>
            <a:ext cx="6101544" cy="282534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66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39000"/>
            </a:pPr>
            <a:r>
              <a:rPr lang="it-IT" altLang="it-IT" sz="4000" b="1" dirty="0" smtClean="0">
                <a:ln>
                  <a:noFill/>
                </a:ln>
                <a:latin typeface="Cabrito Semi Norm Light" panose="02000503040000020004" pitchFamily="50" charset="0"/>
              </a:rPr>
              <a:t>GestioneDatabase.py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23995" y="1409955"/>
            <a:ext cx="4270718" cy="3001962"/>
          </a:xfrm>
        </p:spPr>
        <p:txBody>
          <a:bodyPr rtlCol="0">
            <a:noAutofit/>
          </a:bodyPr>
          <a:lstStyle/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Classe Python manager del database.</a:t>
            </a:r>
            <a:endParaRPr lang="it" dirty="0" smtClean="0">
              <a:latin typeface="Cabrito Semi Norm Light" panose="02000503040000020004" pitchFamily="50" charset="0"/>
            </a:endParaRPr>
          </a:p>
          <a:p>
            <a:pPr marL="228600" indent="0" eaLnBrk="1" fontAlgn="auto" hangingPunct="1">
              <a:lnSpc>
                <a:spcPct val="15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it-IT" dirty="0" smtClean="0">
              <a:latin typeface="Cabrito Semi Norm Light" panose="02000503040000020004" pitchFamily="50" charset="0"/>
            </a:endParaRPr>
          </a:p>
          <a:p>
            <a:pPr marL="228600" indent="0" eaLnBrk="1" fontAlgn="auto" hangingPunct="1">
              <a:lnSpc>
                <a:spcPct val="15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dirty="0" smtClean="0">
                <a:latin typeface="Cabrito Semi Norm Light" panose="02000503040000020004" pitchFamily="50" charset="0"/>
              </a:rPr>
              <a:t>Permette il dialogo in lettura e scrittura con la base di dati del progetto.</a:t>
            </a:r>
            <a:endParaRPr lang="it" dirty="0" smtClean="0">
              <a:latin typeface="Cabrito Semi Norm Light" panose="02000503040000020004" pitchFamily="50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27" y="1350963"/>
            <a:ext cx="2638641" cy="339801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1150" y="644525"/>
            <a:ext cx="8521700" cy="5715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err="1" smtClean="0">
                <a:latin typeface="Cabrito Semi Norm Light" panose="02000503040000020004" pitchFamily="50" charset="0"/>
              </a:rPr>
              <a:t>aggiungiNome</a:t>
            </a:r>
            <a:r>
              <a:rPr lang="it-IT" dirty="0" smtClean="0">
                <a:latin typeface="Cabrito Semi Norm Light" panose="02000503040000020004" pitchFamily="50" charset="0"/>
              </a:rPr>
              <a:t>(self</a:t>
            </a:r>
            <a:r>
              <a:rPr lang="it-IT" dirty="0" smtClean="0">
                <a:latin typeface="Cabrito Semi Norm Light" panose="02000503040000020004" pitchFamily="50" charset="0"/>
              </a:rPr>
              <a:t>, </a:t>
            </a:r>
            <a:r>
              <a:rPr lang="it-IT" dirty="0" smtClean="0">
                <a:latin typeface="Cabrito Semi Norm Light" panose="02000503040000020004" pitchFamily="50" charset="0"/>
              </a:rPr>
              <a:t>nomi)</a:t>
            </a:r>
            <a:endParaRPr lang="it-IT" dirty="0">
              <a:latin typeface="Cabrito Semi Norm Light" panose="02000503040000020004" pitchFamily="50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6" y="1606713"/>
            <a:ext cx="8652067" cy="21983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75" y="1325024"/>
            <a:ext cx="4749075" cy="3523507"/>
          </a:xfrm>
          <a:prstGeom prst="rect">
            <a:avLst/>
          </a:prstGeom>
        </p:spPr>
      </p:pic>
      <p:sp>
        <p:nvSpPr>
          <p:cNvPr id="6" name="Shape 78"/>
          <p:cNvSpPr txBox="1">
            <a:spLocks/>
          </p:cNvSpPr>
          <p:nvPr/>
        </p:nvSpPr>
        <p:spPr>
          <a:xfrm>
            <a:off x="311150" y="444500"/>
            <a:ext cx="8521700" cy="817563"/>
          </a:xfrm>
          <a:prstGeom prst="rect">
            <a:avLst/>
          </a:prstGeom>
        </p:spPr>
        <p:txBody>
          <a:bodyPr/>
          <a:lstStyle>
            <a:lvl1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4000" b="1" dirty="0" err="1" smtClean="0">
                <a:ln>
                  <a:noFill/>
                </a:ln>
                <a:latin typeface="Cabrito Semi Norm Light" panose="02000503040000020004" pitchFamily="50" charset="0"/>
              </a:rPr>
              <a:t>Scrapy</a:t>
            </a:r>
            <a:endParaRPr lang="it-IT" altLang="it-IT" sz="4000" b="1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sp>
        <p:nvSpPr>
          <p:cNvPr id="7" name="Shape 67"/>
          <p:cNvSpPr txBox="1">
            <a:spLocks/>
          </p:cNvSpPr>
          <p:nvPr/>
        </p:nvSpPr>
        <p:spPr>
          <a:xfrm>
            <a:off x="890672" y="1325024"/>
            <a:ext cx="3239850" cy="3594664"/>
          </a:xfrm>
          <a:prstGeom prst="rect">
            <a:avLst/>
          </a:prstGeom>
        </p:spPr>
        <p:txBody>
          <a:bodyPr rtlCol="0">
            <a:noAutofit/>
          </a:bodyPr>
          <a:lstStyle>
            <a:lvl1pPr marL="2143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sz="1800" dirty="0" err="1">
                <a:latin typeface="Cabrito Semi Norm Light" panose="02000503040000020004" pitchFamily="50" charset="0"/>
              </a:rPr>
              <a:t>Scrapy</a:t>
            </a:r>
            <a:r>
              <a:rPr lang="it-IT" sz="1800" dirty="0">
                <a:latin typeface="Cabrito Semi Norm Light" panose="02000503040000020004" pitchFamily="50" charset="0"/>
              </a:rPr>
              <a:t> è un </a:t>
            </a:r>
            <a:r>
              <a:rPr lang="it-IT" sz="1800" dirty="0" err="1">
                <a:latin typeface="Cabrito Semi Norm Light" panose="02000503040000020004" pitchFamily="50" charset="0"/>
              </a:rPr>
              <a:t>framework</a:t>
            </a:r>
            <a:r>
              <a:rPr lang="it-IT" sz="1800" dirty="0">
                <a:latin typeface="Cabrito Semi Norm Light" panose="02000503040000020004" pitchFamily="50" charset="0"/>
              </a:rPr>
              <a:t> </a:t>
            </a:r>
            <a:r>
              <a:rPr lang="it-IT" sz="1800" dirty="0" err="1">
                <a:latin typeface="Cabrito Semi Norm Light" panose="02000503040000020004" pitchFamily="50" charset="0"/>
              </a:rPr>
              <a:t>Python</a:t>
            </a:r>
            <a:r>
              <a:rPr lang="it-IT" sz="1800" dirty="0">
                <a:latin typeface="Cabrito Semi Norm Light" panose="02000503040000020004" pitchFamily="50" charset="0"/>
              </a:rPr>
              <a:t> </a:t>
            </a:r>
            <a:r>
              <a:rPr lang="it-IT" sz="1800" dirty="0" smtClean="0">
                <a:latin typeface="Cabrito Semi Norm Light" panose="02000503040000020004" pitchFamily="50" charset="0"/>
              </a:rPr>
              <a:t>di web </a:t>
            </a:r>
            <a:r>
              <a:rPr lang="it-IT" sz="1800" dirty="0" err="1">
                <a:latin typeface="Cabrito Semi Norm Light" panose="02000503040000020004" pitchFamily="50" charset="0"/>
              </a:rPr>
              <a:t>crawling</a:t>
            </a:r>
            <a:r>
              <a:rPr lang="it-IT" sz="1800" dirty="0">
                <a:latin typeface="Cabrito Semi Norm Light" panose="02000503040000020004" pitchFamily="50" charset="0"/>
              </a:rPr>
              <a:t> libero e open </a:t>
            </a:r>
            <a:r>
              <a:rPr lang="it-IT" sz="1800" dirty="0" smtClean="0">
                <a:latin typeface="Cabrito Semi Norm Light" panose="02000503040000020004" pitchFamily="50" charset="0"/>
              </a:rPr>
              <a:t>source.</a:t>
            </a:r>
          </a:p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sz="1800" dirty="0">
                <a:latin typeface="Cabrito Semi Norm Light" panose="02000503040000020004" pitchFamily="50" charset="0"/>
              </a:rPr>
              <a:t>È</a:t>
            </a:r>
            <a:r>
              <a:rPr lang="it-IT" sz="1800" dirty="0" smtClean="0">
                <a:latin typeface="Cabrito Semi Norm Light" panose="02000503040000020004" pitchFamily="50" charset="0"/>
              </a:rPr>
              <a:t> utilizzato per </a:t>
            </a:r>
            <a:r>
              <a:rPr lang="it-IT" sz="1800" dirty="0">
                <a:latin typeface="Cabrito Semi Norm Light" panose="02000503040000020004" pitchFamily="50" charset="0"/>
              </a:rPr>
              <a:t>il web </a:t>
            </a:r>
            <a:r>
              <a:rPr lang="it-IT" sz="1800" dirty="0" err="1" smtClean="0">
                <a:latin typeface="Cabrito Semi Norm Light" panose="02000503040000020004" pitchFamily="50" charset="0"/>
              </a:rPr>
              <a:t>scraping</a:t>
            </a:r>
            <a:r>
              <a:rPr lang="it-IT" sz="1800" dirty="0" smtClean="0">
                <a:latin typeface="Cabrito Semi Norm Light" panose="02000503040000020004" pitchFamily="50" charset="0"/>
              </a:rPr>
              <a:t>, per </a:t>
            </a:r>
            <a:r>
              <a:rPr lang="it-IT" sz="1800" dirty="0">
                <a:latin typeface="Cabrito Semi Norm Light" panose="02000503040000020004" pitchFamily="50" charset="0"/>
              </a:rPr>
              <a:t>estrarre dati utilizzando le API o come </a:t>
            </a:r>
            <a:r>
              <a:rPr lang="it-IT" sz="1800" dirty="0" smtClean="0">
                <a:latin typeface="Cabrito Semi Norm Light" panose="02000503040000020004" pitchFamily="50" charset="0"/>
              </a:rPr>
              <a:t>web </a:t>
            </a:r>
            <a:r>
              <a:rPr lang="it-IT" sz="1800" dirty="0" err="1" smtClean="0">
                <a:latin typeface="Cabrito Semi Norm Light" panose="02000503040000020004" pitchFamily="50" charset="0"/>
              </a:rPr>
              <a:t>crawler</a:t>
            </a:r>
            <a:r>
              <a:rPr lang="it-IT" sz="1800" dirty="0" smtClean="0">
                <a:latin typeface="Cabrito Semi Norm Light" panose="02000503040000020004" pitchFamily="50" charset="0"/>
              </a:rPr>
              <a:t>.</a:t>
            </a:r>
            <a:endParaRPr lang="it" sz="1800" dirty="0" smtClean="0">
              <a:latin typeface="Cabrito Semi Norm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9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8"/>
          <p:cNvSpPr txBox="1">
            <a:spLocks/>
          </p:cNvSpPr>
          <p:nvPr/>
        </p:nvSpPr>
        <p:spPr>
          <a:xfrm>
            <a:off x="311150" y="444500"/>
            <a:ext cx="8521700" cy="817563"/>
          </a:xfrm>
          <a:prstGeom prst="rect">
            <a:avLst/>
          </a:prstGeom>
        </p:spPr>
        <p:txBody>
          <a:bodyPr/>
          <a:lstStyle>
            <a:lvl1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4000" b="1" dirty="0" err="1" smtClean="0">
                <a:ln>
                  <a:noFill/>
                </a:ln>
                <a:latin typeface="Cabrito Semi Norm Light" panose="02000503040000020004" pitchFamily="50" charset="0"/>
              </a:rPr>
              <a:t>XPath</a:t>
            </a:r>
            <a:endParaRPr lang="it-IT" altLang="it-IT" sz="4000" b="1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sp>
        <p:nvSpPr>
          <p:cNvPr id="7" name="Shape 67"/>
          <p:cNvSpPr txBox="1">
            <a:spLocks/>
          </p:cNvSpPr>
          <p:nvPr/>
        </p:nvSpPr>
        <p:spPr>
          <a:xfrm>
            <a:off x="1008657" y="1511839"/>
            <a:ext cx="7683059" cy="2873350"/>
          </a:xfrm>
          <a:prstGeom prst="rect">
            <a:avLst/>
          </a:prstGeom>
        </p:spPr>
        <p:txBody>
          <a:bodyPr rtlCol="0">
            <a:noAutofit/>
          </a:bodyPr>
          <a:lstStyle>
            <a:lvl1pPr marL="2143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sz="1800" dirty="0" err="1" smtClean="0">
                <a:latin typeface="Cabrito Semi Norm Light" panose="02000503040000020004" pitchFamily="50" charset="0"/>
              </a:rPr>
              <a:t>XPath</a:t>
            </a:r>
            <a:r>
              <a:rPr lang="it-IT" sz="1800" dirty="0">
                <a:latin typeface="Cabrito Semi Norm Light" panose="02000503040000020004" pitchFamily="50" charset="0"/>
              </a:rPr>
              <a:t> è un linguaggio, parte della famiglia </a:t>
            </a:r>
            <a:r>
              <a:rPr lang="it-IT" sz="1800" dirty="0" smtClean="0">
                <a:latin typeface="Cabrito Semi Norm Light" panose="02000503040000020004" pitchFamily="50" charset="0"/>
              </a:rPr>
              <a:t>XML, </a:t>
            </a:r>
            <a:r>
              <a:rPr lang="it-IT" sz="1800" dirty="0">
                <a:latin typeface="Cabrito Semi Norm Light" panose="02000503040000020004" pitchFamily="50" charset="0"/>
              </a:rPr>
              <a:t>che permette di individuare i nodi all'interno di un documento </a:t>
            </a:r>
            <a:r>
              <a:rPr lang="it-IT" sz="1800" dirty="0" smtClean="0">
                <a:latin typeface="Cabrito Semi Norm Light" panose="02000503040000020004" pitchFamily="50" charset="0"/>
              </a:rPr>
              <a:t>XML.</a:t>
            </a:r>
          </a:p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it-IT" sz="1800" dirty="0">
              <a:latin typeface="Cabrito Semi Norm Light" panose="02000503040000020004" pitchFamily="50" charset="0"/>
            </a:endParaRPr>
          </a:p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sz="1800" dirty="0" smtClean="0">
                <a:latin typeface="Cabrito Semi Norm Light" panose="02000503040000020004" pitchFamily="50" charset="0"/>
              </a:rPr>
              <a:t>Le </a:t>
            </a:r>
            <a:r>
              <a:rPr lang="it-IT" sz="1800" dirty="0">
                <a:latin typeface="Cabrito Semi Norm Light" panose="02000503040000020004" pitchFamily="50" charset="0"/>
              </a:rPr>
              <a:t>espressioni </a:t>
            </a:r>
            <a:r>
              <a:rPr lang="it-IT" sz="1800" dirty="0" err="1">
                <a:latin typeface="Cabrito Semi Norm Light" panose="02000503040000020004" pitchFamily="50" charset="0"/>
              </a:rPr>
              <a:t>XPath</a:t>
            </a:r>
            <a:r>
              <a:rPr lang="it-IT" sz="1800" dirty="0">
                <a:latin typeface="Cabrito Semi Norm Light" panose="02000503040000020004" pitchFamily="50" charset="0"/>
              </a:rPr>
              <a:t>, a differenza delle espressioni XML, non </a:t>
            </a:r>
            <a:r>
              <a:rPr lang="it-IT" sz="1800" dirty="0" smtClean="0">
                <a:latin typeface="Cabrito Semi Norm Light" panose="02000503040000020004" pitchFamily="50" charset="0"/>
              </a:rPr>
              <a:t>identificano </a:t>
            </a:r>
            <a:r>
              <a:rPr lang="it-IT" sz="1800" dirty="0">
                <a:latin typeface="Cabrito Semi Norm Light" panose="02000503040000020004" pitchFamily="50" charset="0"/>
              </a:rPr>
              <a:t>la struttura di un documento, </a:t>
            </a:r>
            <a:r>
              <a:rPr lang="it-IT" sz="1800" dirty="0" smtClean="0">
                <a:latin typeface="Cabrito Semi Norm Light" panose="02000503040000020004" pitchFamily="50" charset="0"/>
              </a:rPr>
              <a:t>ma ne localizzano </a:t>
            </a:r>
            <a:r>
              <a:rPr lang="it-IT" sz="1800" dirty="0">
                <a:latin typeface="Cabrito Semi Norm Light" panose="02000503040000020004" pitchFamily="50" charset="0"/>
              </a:rPr>
              <a:t>con precisione i nodi.</a:t>
            </a:r>
            <a:endParaRPr lang="it" sz="1800" dirty="0" smtClean="0">
              <a:latin typeface="Cabrito Semi Norm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0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485</TotalTime>
  <Words>189</Words>
  <Application>Microsoft Office PowerPoint</Application>
  <PresentationFormat>Presentazione su schermo (16:9)</PresentationFormat>
  <Paragraphs>55</Paragraphs>
  <Slides>21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Cabrito Semi Norm Light</vt:lpstr>
      <vt:lpstr>Corbel</vt:lpstr>
      <vt:lpstr>Parallasse</vt:lpstr>
      <vt:lpstr>Spider</vt:lpstr>
      <vt:lpstr>Obiettivo</vt:lpstr>
      <vt:lpstr>Tecnologie utilizzate</vt:lpstr>
      <vt:lpstr>Parti principali</vt:lpstr>
      <vt:lpstr>Database</vt:lpstr>
      <vt:lpstr>GestioneDatabase.py</vt:lpstr>
      <vt:lpstr>aggiungiNome(self, nomi)</vt:lpstr>
      <vt:lpstr>Presentazione standard di PowerPoint</vt:lpstr>
      <vt:lpstr>Presentazione standard di PowerPoint</vt:lpstr>
      <vt:lpstr>MySpider.py</vt:lpstr>
      <vt:lpstr>MySpider.py</vt:lpstr>
      <vt:lpstr>pipelines.py</vt:lpstr>
      <vt:lpstr>Avvio degli spider</vt:lpstr>
      <vt:lpstr>Avvio degli spider -diagramma soluzione-</vt:lpstr>
      <vt:lpstr>avviaSpider.php</vt:lpstr>
      <vt:lpstr>Presentazione standard di PowerPoint</vt:lpstr>
      <vt:lpstr>Interfaccia utente</vt:lpstr>
      <vt:lpstr>Index.php</vt:lpstr>
      <vt:lpstr>Classifica.php</vt:lpstr>
      <vt:lpstr>Link.php</vt:lpstr>
      <vt:lpstr>Repository ufficiale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Ballario</dc:creator>
  <cp:lastModifiedBy>Ballario</cp:lastModifiedBy>
  <cp:revision>47</cp:revision>
  <dcterms:modified xsi:type="dcterms:W3CDTF">2016-05-27T19:02:33Z</dcterms:modified>
</cp:coreProperties>
</file>