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OniLinkCR/" TargetMode="External"/><Relationship Id="rId4" Type="http://schemas.openxmlformats.org/officeDocument/2006/relationships/hyperlink" Target="mailto:admin@webmentor.cr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https://developer.wordpress.org/themes/basics/template-hierarchy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79045"/>
            <a:ext cx="13004801" cy="310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sponsor16x9.jpg" descr="sponsor16x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728" y="3595262"/>
            <a:ext cx="10863344" cy="614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79045"/>
            <a:ext cx="13004801" cy="310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18-07-22 at 09.56.26.png" descr="Screen Shot 2018-07-22 at 09.56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828988"/>
            <a:ext cx="13004800" cy="8716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 Posts Types"/>
          <p:cNvSpPr/>
          <p:nvPr/>
        </p:nvSpPr>
        <p:spPr>
          <a:xfrm>
            <a:off x="3393490" y="336550"/>
            <a:ext cx="593842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Custom Posts Types</a:t>
            </a:r>
          </a:p>
        </p:txBody>
      </p:sp>
      <p:sp>
        <p:nvSpPr>
          <p:cNvPr id="158" name="Tipos de contenido personalizados. Nos dan más opciones para…"/>
          <p:cNvSpPr/>
          <p:nvPr/>
        </p:nvSpPr>
        <p:spPr>
          <a:xfrm>
            <a:off x="1950567" y="1015999"/>
            <a:ext cx="882426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Tipos de contenido personalizados. Nos dan más opciones para</a:t>
            </a:r>
          </a:p>
          <a:p>
            <a:pPr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 meter más datos que necesitamos de manera dinámica y controlada</a:t>
            </a:r>
          </a:p>
        </p:txBody>
      </p:sp>
      <p:pic>
        <p:nvPicPr>
          <p:cNvPr id="15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68636"/>
            <a:ext cx="13004800" cy="4184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54000" y="2674284"/>
            <a:ext cx="14452600" cy="705780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oda información dentro de este if-while, le pertenece a todos los posts que el objeto WP_Query tiene. Tiene varias funciones o métodos para extraer el contenido."/>
          <p:cNvSpPr/>
          <p:nvPr/>
        </p:nvSpPr>
        <p:spPr>
          <a:xfrm>
            <a:off x="2364552" y="2720778"/>
            <a:ext cx="723429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Toda información dentro de este if-while, le pertenece a todos los posts que el objeto WP_Query tiene. Tiene varias funciones o métodos para extraer el contenido.</a:t>
            </a:r>
          </a:p>
        </p:txBody>
      </p:sp>
      <p:sp>
        <p:nvSpPr>
          <p:cNvPr id="162" name="&lt;?php register_post_type( $post_type, $args ); ?&gt;"/>
          <p:cNvSpPr/>
          <p:nvPr/>
        </p:nvSpPr>
        <p:spPr>
          <a:xfrm>
            <a:off x="2219638" y="2147730"/>
            <a:ext cx="8010519" cy="469901"/>
          </a:xfrm>
          <a:prstGeom prst="rect">
            <a:avLst/>
          </a:prstGeom>
          <a:solidFill>
            <a:srgbClr val="2E36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marR="228600" defTabSz="457200">
              <a:lnSpc>
                <a:spcPts val="4600"/>
              </a:lnSpc>
              <a:spcBef>
                <a:spcPts val="1800"/>
              </a:spcBef>
              <a:defRPr b="0" i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/>
            <a:r>
              <a:t>&lt;?php register_post_type( $post_type, $args ); ?&gt;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he Loop"/>
          <p:cNvSpPr/>
          <p:nvPr/>
        </p:nvSpPr>
        <p:spPr>
          <a:xfrm>
            <a:off x="5063591" y="603250"/>
            <a:ext cx="287761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The Loop</a:t>
            </a:r>
          </a:p>
        </p:txBody>
      </p:sp>
      <p:sp>
        <p:nvSpPr>
          <p:cNvPr id="165" name="Es el corazón de WordPress, donde contiene la información completa del post mientras va en bucle de post en post"/>
          <p:cNvSpPr/>
          <p:nvPr/>
        </p:nvSpPr>
        <p:spPr>
          <a:xfrm>
            <a:off x="2885252" y="1695293"/>
            <a:ext cx="723429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Es el corazón de WordPress, donde contiene la información completa del post mientras va en bucle de post en post</a:t>
            </a:r>
          </a:p>
        </p:txBody>
      </p:sp>
      <p:pic>
        <p:nvPicPr>
          <p:cNvPr id="16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68636"/>
            <a:ext cx="13004800" cy="418496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&lt;?php if(have_posts()): while(have_posts()): the_post();?&gt;"/>
          <p:cNvSpPr/>
          <p:nvPr/>
        </p:nvSpPr>
        <p:spPr>
          <a:xfrm>
            <a:off x="2497140" y="3168336"/>
            <a:ext cx="8010520" cy="469901"/>
          </a:xfrm>
          <a:prstGeom prst="rect">
            <a:avLst/>
          </a:prstGeom>
          <a:solidFill>
            <a:srgbClr val="2E36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marR="228600" defTabSz="457200">
              <a:lnSpc>
                <a:spcPts val="4600"/>
              </a:lnSpc>
              <a:spcBef>
                <a:spcPts val="1800"/>
              </a:spcBef>
              <a:defRPr b="0" i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&lt;?php </a:t>
            </a:r>
            <a:r>
              <a:rPr>
                <a:solidFill>
                  <a:srgbClr val="C586C0"/>
                </a:solidFill>
              </a:rPr>
              <a:t>if</a:t>
            </a:r>
            <a:r>
              <a:rPr>
                <a:solidFill>
                  <a:srgbClr val="D4D4D4"/>
                </a:solidFill>
              </a:rPr>
              <a:t>(</a:t>
            </a:r>
            <a:r>
              <a:t>have_posts</a:t>
            </a:r>
            <a:r>
              <a:rPr>
                <a:solidFill>
                  <a:srgbClr val="D4D4D4"/>
                </a:solidFill>
              </a:rPr>
              <a:t>()):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rPr>
                <a:solidFill>
                  <a:srgbClr val="D4D4D4"/>
                </a:solidFill>
              </a:rPr>
              <a:t>(</a:t>
            </a:r>
            <a:r>
              <a:t>have_posts</a:t>
            </a:r>
            <a:r>
              <a:rPr>
                <a:solidFill>
                  <a:srgbClr val="D4D4D4"/>
                </a:solidFill>
              </a:rPr>
              <a:t>()): </a:t>
            </a:r>
            <a:r>
              <a:t>the_post</a:t>
            </a:r>
            <a:r>
              <a:rPr>
                <a:solidFill>
                  <a:srgbClr val="D4D4D4"/>
                </a:solidFill>
              </a:rPr>
              <a:t>();</a:t>
            </a:r>
            <a:r>
              <a:t>?&gt;</a:t>
            </a:r>
          </a:p>
        </p:txBody>
      </p:sp>
      <p:sp>
        <p:nvSpPr>
          <p:cNvPr id="168" name="Toda información dentro de este if-while, le pertenece a todos los posts que el objeto WP_Query tiene. Tiene varias funciones para extraer el contenido."/>
          <p:cNvSpPr/>
          <p:nvPr/>
        </p:nvSpPr>
        <p:spPr>
          <a:xfrm>
            <a:off x="3012252" y="3898743"/>
            <a:ext cx="723429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Toda información dentro de este if-while, le pertenece a todos los posts que el objeto WP_Query tiene. Tiene varias funciones para extraer el contenido.</a:t>
            </a:r>
          </a:p>
        </p:txBody>
      </p:sp>
      <p:sp>
        <p:nvSpPr>
          <p:cNvPr id="169" name="&lt;?php the_title();  //ejemplo ?&gt;"/>
          <p:cNvSpPr/>
          <p:nvPr/>
        </p:nvSpPr>
        <p:spPr>
          <a:xfrm>
            <a:off x="2624140" y="5365749"/>
            <a:ext cx="8010520" cy="469901"/>
          </a:xfrm>
          <a:prstGeom prst="rect">
            <a:avLst/>
          </a:prstGeom>
          <a:solidFill>
            <a:srgbClr val="2E36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marR="228600" defTabSz="457200">
              <a:lnSpc>
                <a:spcPts val="4600"/>
              </a:lnSpc>
              <a:spcBef>
                <a:spcPts val="1800"/>
              </a:spcBef>
              <a:defRPr b="0" i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&lt;?php the_title</a:t>
            </a:r>
            <a:r>
              <a:rPr>
                <a:solidFill>
                  <a:srgbClr val="D4D4D4"/>
                </a:solidFill>
              </a:rPr>
              <a:t>();  //ejemplo </a:t>
            </a:r>
            <a:r>
              <a:t>?&gt;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6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odemos hacer Loops personalizados"/>
          <p:cNvSpPr/>
          <p:nvPr/>
        </p:nvSpPr>
        <p:spPr>
          <a:xfrm>
            <a:off x="798728" y="3956050"/>
            <a:ext cx="1112794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Podemos hacer Loops personalizados</a:t>
            </a:r>
          </a:p>
        </p:txBody>
      </p:sp>
      <p:sp>
        <p:nvSpPr>
          <p:cNvPr id="172" name="Esto nos da un poder increíble: podemos escoger qué posts queremos bajo cuáles criterios.…"/>
          <p:cNvSpPr/>
          <p:nvPr/>
        </p:nvSpPr>
        <p:spPr>
          <a:xfrm>
            <a:off x="231000" y="5025645"/>
            <a:ext cx="1226340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rPr>
                <a:latin typeface="Lato Bold"/>
                <a:ea typeface="Lato Bold"/>
                <a:cs typeface="Lato Bold"/>
                <a:sym typeface="Lato Bold"/>
              </a:rPr>
              <a:t>Esto nos da un poder increíble:</a:t>
            </a:r>
            <a:r>
              <a:t> podemos escoger qué posts queremos bajo cuáles criterios.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rPr>
                <a:latin typeface="Lato Bold"/>
                <a:ea typeface="Lato Bold"/>
                <a:cs typeface="Lato Bold"/>
                <a:sym typeface="Lato Bold"/>
              </a:rPr>
              <a:t>Múltiple loops:</a:t>
            </a:r>
            <a:r>
              <a:t> es posible dentro de un mismo archivo de template.</a:t>
            </a:r>
          </a:p>
        </p:txBody>
      </p:sp>
      <p:pic>
        <p:nvPicPr>
          <p:cNvPr id="17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79045"/>
            <a:ext cx="13004801" cy="310591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&lt;?php $loop = new WP_Query( $args ); ?&gt;"/>
          <p:cNvSpPr/>
          <p:nvPr/>
        </p:nvSpPr>
        <p:spPr>
          <a:xfrm>
            <a:off x="5011740" y="3343274"/>
            <a:ext cx="8010520" cy="469901"/>
          </a:xfrm>
          <a:prstGeom prst="rect">
            <a:avLst/>
          </a:prstGeom>
          <a:solidFill>
            <a:srgbClr val="2E36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marR="228600" defTabSz="457200">
              <a:lnSpc>
                <a:spcPts val="4600"/>
              </a:lnSpc>
              <a:spcBef>
                <a:spcPts val="1800"/>
              </a:spcBef>
              <a:defRPr b="0" i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&lt;?php </a:t>
            </a:r>
            <a:r>
              <a:rPr>
                <a:solidFill>
                  <a:srgbClr val="9CDCFE"/>
                </a:solidFill>
              </a:rPr>
              <a:t>$loop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t>WP_Query</a:t>
            </a:r>
            <a:r>
              <a:rPr>
                <a:solidFill>
                  <a:srgbClr val="D4D4D4"/>
                </a:solidFill>
              </a:rPr>
              <a:t>( </a:t>
            </a:r>
            <a:r>
              <a:rPr>
                <a:solidFill>
                  <a:srgbClr val="9CDCFE"/>
                </a:solidFill>
              </a:rPr>
              <a:t>$args</a:t>
            </a:r>
            <a:r>
              <a:rPr>
                <a:solidFill>
                  <a:srgbClr val="D4D4D4"/>
                </a:solidFill>
              </a:rPr>
              <a:t> ); </a:t>
            </a:r>
            <a:r>
              <a:t>?&gt;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  <p:bldP build="whole" bldLvl="1" animBg="1" rev="0" advAuto="0" spid="172" grpId="2"/>
      <p:bldP build="whole" bldLvl="1" animBg="1" rev="0" advAuto="0" spid="174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axonomías y Categorías"/>
          <p:cNvSpPr/>
          <p:nvPr/>
        </p:nvSpPr>
        <p:spPr>
          <a:xfrm>
            <a:off x="2764789" y="603250"/>
            <a:ext cx="747522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Taxonomías y Categorías</a:t>
            </a:r>
          </a:p>
        </p:txBody>
      </p:sp>
      <p:sp>
        <p:nvSpPr>
          <p:cNvPr id="177" name="Nos ayudan a organizar posts de tipo posts (blog) o custom posts. Podemos meter más taxonomías, no estamos limitados."/>
          <p:cNvSpPr/>
          <p:nvPr/>
        </p:nvSpPr>
        <p:spPr>
          <a:xfrm>
            <a:off x="2885252" y="1695450"/>
            <a:ext cx="723429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Nos ayudan a organizar posts de tipo posts (blog) o custom posts. Podemos meter más taxonomías, no estamos limitados.</a:t>
            </a:r>
          </a:p>
        </p:txBody>
      </p:sp>
      <p:pic>
        <p:nvPicPr>
          <p:cNvPr id="17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68636"/>
            <a:ext cx="13004800" cy="418496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Es útil por que necesitamos la información de la categoría para cada post que desplegamos."/>
          <p:cNvSpPr/>
          <p:nvPr/>
        </p:nvSpPr>
        <p:spPr>
          <a:xfrm>
            <a:off x="3063052" y="3168649"/>
            <a:ext cx="723429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Es útil por que necesitamos la información de la categoría para cada post que desplegamos.</a:t>
            </a:r>
          </a:p>
        </p:txBody>
      </p:sp>
      <p:sp>
        <p:nvSpPr>
          <p:cNvPr id="180" name="&lt;?php $category = get_category( get_query_var( 'cat' ) );?&gt;"/>
          <p:cNvSpPr/>
          <p:nvPr/>
        </p:nvSpPr>
        <p:spPr>
          <a:xfrm>
            <a:off x="-4760" y="4835524"/>
            <a:ext cx="6009426" cy="838201"/>
          </a:xfrm>
          <a:prstGeom prst="rect">
            <a:avLst/>
          </a:prstGeom>
          <a:solidFill>
            <a:srgbClr val="2E36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marR="228600" defTabSz="457200">
              <a:lnSpc>
                <a:spcPts val="4600"/>
              </a:lnSpc>
              <a:spcBef>
                <a:spcPts val="1800"/>
              </a:spcBef>
              <a:defRPr b="0" i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&lt;?php </a:t>
            </a:r>
            <a:r>
              <a:rPr>
                <a:solidFill>
                  <a:srgbClr val="9CDCFE"/>
                </a:solidFill>
              </a:rPr>
              <a:t>$category</a:t>
            </a:r>
            <a:r>
              <a:rPr>
                <a:solidFill>
                  <a:srgbClr val="D4D4D4"/>
                </a:solidFill>
              </a:rPr>
              <a:t> = </a:t>
            </a:r>
            <a:r>
              <a:t>get_category</a:t>
            </a:r>
            <a:r>
              <a:rPr>
                <a:solidFill>
                  <a:srgbClr val="D4D4D4"/>
                </a:solidFill>
              </a:rPr>
              <a:t>( </a:t>
            </a:r>
            <a:r>
              <a:t>get_query_var</a:t>
            </a:r>
            <a:r>
              <a:rPr>
                <a:solidFill>
                  <a:srgbClr val="D4D4D4"/>
                </a:solidFill>
              </a:rPr>
              <a:t>( </a:t>
            </a:r>
            <a:r>
              <a:rPr>
                <a:solidFill>
                  <a:srgbClr val="CE9178"/>
                </a:solidFill>
              </a:rPr>
              <a:t>'cat'</a:t>
            </a:r>
            <a:r>
              <a:rPr>
                <a:solidFill>
                  <a:srgbClr val="D4D4D4"/>
                </a:solidFill>
              </a:rPr>
              <a:t> ) );</a:t>
            </a:r>
            <a:r>
              <a:t>?&gt;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77016"/>
            <a:ext cx="14452600" cy="705780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Paneles de Opciones"/>
          <p:cNvSpPr/>
          <p:nvPr/>
        </p:nvSpPr>
        <p:spPr>
          <a:xfrm>
            <a:off x="3281933" y="6049453"/>
            <a:ext cx="61615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Paneles de Opciones</a:t>
            </a:r>
          </a:p>
        </p:txBody>
      </p:sp>
      <p:sp>
        <p:nvSpPr>
          <p:cNvPr id="184" name="WordPress ofrece esta opción para variables que son de índole más general y que definitivamente, no van dentro de un post."/>
          <p:cNvSpPr/>
          <p:nvPr/>
        </p:nvSpPr>
        <p:spPr>
          <a:xfrm>
            <a:off x="231000" y="7142352"/>
            <a:ext cx="1226340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6400"/>
              </a:lnSpc>
              <a:defRPr b="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WordPress ofrece esta opción para variables que son de índole más general y que definitivamente, no van dentro de un post. </a:t>
            </a:r>
          </a:p>
        </p:txBody>
      </p:sp>
      <p:sp>
        <p:nvSpPr>
          <p:cNvPr id="185" name="&lt;?php add_menu_page($page_title, $menu_title, $capability); ?&gt;"/>
          <p:cNvSpPr/>
          <p:nvPr/>
        </p:nvSpPr>
        <p:spPr>
          <a:xfrm>
            <a:off x="-4760" y="8607424"/>
            <a:ext cx="6462360" cy="838201"/>
          </a:xfrm>
          <a:prstGeom prst="rect">
            <a:avLst/>
          </a:prstGeom>
          <a:solidFill>
            <a:srgbClr val="2E36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marR="228600" defTabSz="457200">
              <a:lnSpc>
                <a:spcPts val="4600"/>
              </a:lnSpc>
              <a:spcBef>
                <a:spcPts val="1800"/>
              </a:spcBef>
              <a:defRPr b="0" i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&lt;?php add_menu_page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$page_title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$menu_title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$capability</a:t>
            </a:r>
            <a:r>
              <a:rPr>
                <a:solidFill>
                  <a:srgbClr val="D4D4D4"/>
                </a:solidFill>
              </a:rPr>
              <a:t>); </a:t>
            </a:r>
            <a:r>
              <a:t>?&gt;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1"/>
      <p:bldP build="whole" bldLvl="1" animBg="1" rev="0" advAuto="0" spid="185" grpId="3"/>
      <p:bldP build="whole" bldLvl="1" animBg="1" rev="0" advAuto="0" spid="18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anel.png" descr="pan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78021"/>
            <a:ext cx="13004800" cy="6597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500" y="-1237316"/>
            <a:ext cx="14452600" cy="705780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Meta Información"/>
          <p:cNvSpPr/>
          <p:nvPr/>
        </p:nvSpPr>
        <p:spPr>
          <a:xfrm>
            <a:off x="3692194" y="6140807"/>
            <a:ext cx="534101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Meta Información</a:t>
            </a:r>
          </a:p>
        </p:txBody>
      </p:sp>
      <p:sp>
        <p:nvSpPr>
          <p:cNvPr id="191" name="La clase WP_Meta_Query es otra herramienta para agregar…"/>
          <p:cNvSpPr/>
          <p:nvPr/>
        </p:nvSpPr>
        <p:spPr>
          <a:xfrm>
            <a:off x="2446858" y="6877407"/>
            <a:ext cx="783168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La clase WP_Meta_Query es otra herramienta para agregar </a:t>
            </a:r>
          </a:p>
          <a:p>
            <a:pPr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información en la forma de meta_key/meta_value </a:t>
            </a:r>
          </a:p>
          <a:p>
            <a:pPr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para posts, taxonomías, comments o users.</a:t>
            </a:r>
          </a:p>
        </p:txBody>
      </p:sp>
      <p:sp>
        <p:nvSpPr>
          <p:cNvPr id="192" name="&lt;?php add_action( 'add_meta_boxes', 'adding_custom_meta_boxes', 10, 2 ); ?&gt;"/>
          <p:cNvSpPr/>
          <p:nvPr/>
        </p:nvSpPr>
        <p:spPr>
          <a:xfrm>
            <a:off x="-106360" y="8404224"/>
            <a:ext cx="5544041" cy="838201"/>
          </a:xfrm>
          <a:prstGeom prst="rect">
            <a:avLst/>
          </a:prstGeom>
          <a:solidFill>
            <a:srgbClr val="2E36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marR="228600" defTabSz="457200">
              <a:lnSpc>
                <a:spcPts val="4600"/>
              </a:lnSpc>
              <a:spcBef>
                <a:spcPts val="1800"/>
              </a:spcBef>
              <a:defRPr b="0" i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/>
            <a:r>
              <a:t>&lt;?php add_action( 'add_meta_boxes', 'adding_custom_meta_boxes', 10, 2 ); ?&gt;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3"/>
      <p:bldP build="p" bldLvl="5" animBg="1" rev="0" advAuto="0" spid="190" grpId="1"/>
      <p:bldP build="p" bldLvl="5" animBg="1" rev="0" advAuto="0" spid="191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 Shot 2018-07-22 at 10.07.17.png" descr="Screen Shot 2018-07-22 at 10.07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3954"/>
            <a:ext cx="13004800" cy="8268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uficiente. A codear."/>
          <p:cNvSpPr/>
          <p:nvPr/>
        </p:nvSpPr>
        <p:spPr>
          <a:xfrm>
            <a:off x="3326739" y="3956050"/>
            <a:ext cx="607192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Suficiente. A codear.</a:t>
            </a:r>
          </a:p>
        </p:txBody>
      </p:sp>
      <p:pic>
        <p:nvPicPr>
          <p:cNvPr id="19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79045"/>
            <a:ext cx="13004801" cy="3105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500" y="-1237316"/>
            <a:ext cx="14452600" cy="705780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¿Cómo hacer tu propio…"/>
          <p:cNvSpPr/>
          <p:nvPr/>
        </p:nvSpPr>
        <p:spPr>
          <a:xfrm>
            <a:off x="2657398" y="6311899"/>
            <a:ext cx="741060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pPr>
            <a:r>
              <a:t>¿Cómo hacer tu propio </a:t>
            </a:r>
          </a:p>
          <a:p>
            <a:pPr lvl="1"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pPr>
            <a:r>
              <a:t>WordPress theme?</a:t>
            </a:r>
          </a:p>
        </p:txBody>
      </p:sp>
      <p:sp>
        <p:nvSpPr>
          <p:cNvPr id="124" name="Marco Berrocal - Diseñador/Desarrollador de WordPress. I love WordPress"/>
          <p:cNvSpPr/>
          <p:nvPr/>
        </p:nvSpPr>
        <p:spPr>
          <a:xfrm>
            <a:off x="1419225" y="7766049"/>
            <a:ext cx="988695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Marco Berrocal - Diseñador/Desarrollador de WordPress. I love WordPress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nodeType="with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2"/>
      <p:bldP build="p" bldLvl="5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El código de este demo"/>
          <p:cNvSpPr/>
          <p:nvPr/>
        </p:nvSpPr>
        <p:spPr>
          <a:xfrm>
            <a:off x="2918003" y="3956050"/>
            <a:ext cx="688939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El código de este demo</a:t>
            </a:r>
          </a:p>
        </p:txBody>
      </p:sp>
      <p:pic>
        <p:nvPicPr>
          <p:cNvPr id="20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79045"/>
            <a:ext cx="13004801" cy="310591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A partir de mañana muchachos, que mucha fiesta :-). Les voy…"/>
          <p:cNvSpPr/>
          <p:nvPr/>
        </p:nvSpPr>
        <p:spPr>
          <a:xfrm>
            <a:off x="104000" y="4602352"/>
            <a:ext cx="1226340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6400"/>
              </a:lnSpc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A partir de mañana muchachos, que mucha fiesta :-). Les voy </a:t>
            </a:r>
          </a:p>
          <a:p>
            <a:pPr>
              <a:lnSpc>
                <a:spcPts val="6400"/>
              </a:lnSpc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a poner la presentación, el código (documentado), y links que les puede servir.</a:t>
            </a:r>
          </a:p>
        </p:txBody>
      </p:sp>
      <p:sp>
        <p:nvSpPr>
          <p:cNvPr id="202" name="https://github.com/OniLinkCR/…"/>
          <p:cNvSpPr/>
          <p:nvPr/>
        </p:nvSpPr>
        <p:spPr>
          <a:xfrm>
            <a:off x="4262119" y="5771284"/>
            <a:ext cx="448056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ato Black"/>
                <a:ea typeface="Lato Black"/>
                <a:cs typeface="Lato Black"/>
                <a:sym typeface="Lato Black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https://github.com/OniLinkCR/</a:t>
            </a:r>
          </a:p>
          <a:p>
            <a:pPr>
              <a:defRPr b="0">
                <a:latin typeface="Lato Black"/>
                <a:ea typeface="Lato Black"/>
                <a:cs typeface="Lato Black"/>
                <a:sym typeface="Lato Black"/>
              </a:defRPr>
            </a:pPr>
            <a:r>
              <a:rPr u="sng">
                <a:hlinkClick r:id="rId4" invalidUrl="" action="" tgtFrame="" tooltip="" history="1" highlightClick="0" endSnd="0"/>
              </a:rPr>
              <a:t>admin@webmentor.cr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2"/>
      <p:bldP build="whole" bldLvl="1" animBg="1" rev="0" advAuto="0" spid="19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ponsor16x9.jpg" descr="sponsor16x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" y="1657449"/>
            <a:ext cx="12484100" cy="706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Gracias a todos."/>
          <p:cNvSpPr/>
          <p:nvPr/>
        </p:nvSpPr>
        <p:spPr>
          <a:xfrm>
            <a:off x="3934917" y="450850"/>
            <a:ext cx="4753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Gracias a todos.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79045"/>
            <a:ext cx="13004801" cy="310591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Qué vamos a hacer?"/>
          <p:cNvSpPr/>
          <p:nvPr/>
        </p:nvSpPr>
        <p:spPr>
          <a:xfrm>
            <a:off x="3498443" y="4083050"/>
            <a:ext cx="600791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Qué vamos a hacer?</a:t>
            </a:r>
          </a:p>
        </p:txBody>
      </p:sp>
      <p:sp>
        <p:nvSpPr>
          <p:cNvPr id="128" name="A hablar y a codificar. Teoría y práctica.…"/>
          <p:cNvSpPr/>
          <p:nvPr/>
        </p:nvSpPr>
        <p:spPr>
          <a:xfrm>
            <a:off x="2819501" y="4762499"/>
            <a:ext cx="736579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A hablar y a codificar. Teoría y práctica. </a:t>
            </a:r>
          </a:p>
          <a:p>
            <a:pPr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Un layout estático, simple que lo vamos a hacer dinámico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Un archivo estático vs uno dinámico"/>
          <p:cNvSpPr/>
          <p:nvPr/>
        </p:nvSpPr>
        <p:spPr>
          <a:xfrm>
            <a:off x="967282" y="603250"/>
            <a:ext cx="1079083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Un archivo estático vs uno dinámico</a:t>
            </a:r>
          </a:p>
        </p:txBody>
      </p:sp>
      <p:sp>
        <p:nvSpPr>
          <p:cNvPr id="131" name="Desmenuzar y escoger las herramientas…"/>
          <p:cNvSpPr/>
          <p:nvPr/>
        </p:nvSpPr>
        <p:spPr>
          <a:xfrm>
            <a:off x="3191332" y="1282699"/>
            <a:ext cx="634273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Desmenuzar y escoger las herramientas </a:t>
            </a:r>
          </a:p>
          <a:p>
            <a:pPr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apropiadas que el API de WordPress nos ofrece. </a:t>
            </a:r>
          </a:p>
        </p:txBody>
      </p:sp>
      <p:pic>
        <p:nvPicPr>
          <p:cNvPr id="13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68636"/>
            <a:ext cx="13004800" cy="4184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Post types…"/>
          <p:cNvSpPr/>
          <p:nvPr/>
        </p:nvSpPr>
        <p:spPr>
          <a:xfrm>
            <a:off x="231000" y="2543018"/>
            <a:ext cx="12263400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Post types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Paneles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Menús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Meta Información.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Taxonomías.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a anatomía de cualquier…"/>
          <p:cNvSpPr/>
          <p:nvPr/>
        </p:nvSpPr>
        <p:spPr>
          <a:xfrm>
            <a:off x="2425446" y="3973003"/>
            <a:ext cx="787450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pPr>
            <a:r>
              <a:t>La anatomía de cualquier </a:t>
            </a:r>
          </a:p>
          <a:p>
            <a: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pPr>
            <a:r>
              <a:t>plantilla en WordPress</a:t>
            </a:r>
          </a:p>
        </p:txBody>
      </p:sp>
      <p:sp>
        <p:nvSpPr>
          <p:cNvPr id="136" name="WordPress tiene un orden con respecto a cuales archivos de plantilla a cargar.…"/>
          <p:cNvSpPr/>
          <p:nvPr/>
        </p:nvSpPr>
        <p:spPr>
          <a:xfrm>
            <a:off x="231000" y="6037452"/>
            <a:ext cx="12263400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WordPress tiene un orden con respecto a cuales archivos de plantilla a cargar.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Uno debe de decidir cuales archivos de plantilla va a necesitar.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La jerarquía es válida para cualquier tipo de post/taxonomía/categoría/autor, etc.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El default es index.php para cualquier tipo de bucket.</a:t>
            </a:r>
          </a:p>
        </p:txBody>
      </p:sp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79045"/>
            <a:ext cx="13004801" cy="3105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  <p:bldP build="whole" bldLvl="1" animBg="1" rev="0" advAuto="0" spid="13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wp-hierarchy.png" descr="wp-hierarch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40545"/>
            <a:ext cx="13004801" cy="683411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https://developer.wordpress.org/themes/basics/template-hierarchy/…"/>
          <p:cNvSpPr/>
          <p:nvPr/>
        </p:nvSpPr>
        <p:spPr>
          <a:xfrm>
            <a:off x="612000" y="7091552"/>
            <a:ext cx="1226340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https://developer.wordpress.org/themes/basics/template-hierarchy/</a:t>
            </a:r>
          </a:p>
          <a:p>
            <a:pPr algn="l">
              <a:lnSpc>
                <a:spcPts val="6400"/>
              </a:lnSpc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** Si el URL es muy grande, para eso está Google: </a:t>
            </a:r>
            <a:r>
              <a:rPr>
                <a:latin typeface="Lato Bold"/>
                <a:ea typeface="Lato Bold"/>
                <a:cs typeface="Lato Bold"/>
                <a:sym typeface="Lato Bold"/>
              </a:rPr>
              <a:t>“Wordpress Template Hierarchy”.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100" y="-2037416"/>
            <a:ext cx="14452600" cy="7057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8-07-22 at 10.10.13.png" descr="Screen Shot 2018-07-22 at 10.10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1212403"/>
            <a:ext cx="10871200" cy="933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77016"/>
            <a:ext cx="14452600" cy="705780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El archivo functions.php"/>
          <p:cNvSpPr/>
          <p:nvPr/>
        </p:nvSpPr>
        <p:spPr>
          <a:xfrm>
            <a:off x="2743961" y="6049453"/>
            <a:ext cx="723747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El archivo functions.php</a:t>
            </a:r>
          </a:p>
        </p:txBody>
      </p:sp>
      <p:sp>
        <p:nvSpPr>
          <p:cNvPr id="147" name="Es un archivo que sirve para personalizar plantillas, para alterar comportamiento.…"/>
          <p:cNvSpPr/>
          <p:nvPr/>
        </p:nvSpPr>
        <p:spPr>
          <a:xfrm>
            <a:off x="231000" y="7243616"/>
            <a:ext cx="12263400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Es un archivo que sirve para personalizar plantillas, para alterar comportamiento.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El debate de plugins vs functions.php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Es un archivo que no es necesario, pero es clave. Uselo con precaución.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2"/>
      <p:bldP build="whole" bldLvl="1" animBg="1" rev="0" advAuto="0" spid="1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natomía de un archivo de un tema de WordPress"/>
          <p:cNvSpPr/>
          <p:nvPr/>
        </p:nvSpPr>
        <p:spPr>
          <a:xfrm>
            <a:off x="555498" y="3578224"/>
            <a:ext cx="11614405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2E368F"/>
                </a:solidFill>
                <a:latin typeface="Museo 700"/>
                <a:ea typeface="Museo 700"/>
                <a:cs typeface="Museo 700"/>
                <a:sym typeface="Museo 700"/>
              </a:defRPr>
            </a:lvl1pPr>
          </a:lstStyle>
          <a:p>
            <a:pPr/>
            <a:r>
              <a:t>Anatomía de un archivo de un tema de WordPress</a:t>
            </a:r>
          </a:p>
        </p:txBody>
      </p:sp>
      <p:sp>
        <p:nvSpPr>
          <p:cNvPr id="150" name="No es necesario seguirlo, pero si recomendado. Destacan."/>
          <p:cNvSpPr/>
          <p:nvPr/>
        </p:nvSpPr>
        <p:spPr>
          <a:xfrm>
            <a:off x="2611374" y="5146674"/>
            <a:ext cx="750265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No es necesario seguirlo, pero si recomendado. Destacan.</a:t>
            </a:r>
          </a:p>
        </p:txBody>
      </p:sp>
      <p:pic>
        <p:nvPicPr>
          <p:cNvPr id="15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79045"/>
            <a:ext cx="13004801" cy="310591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header.php.…"/>
          <p:cNvSpPr/>
          <p:nvPr/>
        </p:nvSpPr>
        <p:spPr>
          <a:xfrm>
            <a:off x="231000" y="5768975"/>
            <a:ext cx="12263400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header.php.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content.php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sidebar.php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footer.php.</a:t>
            </a:r>
          </a:p>
          <a:p>
            <a:pPr marL="333375" indent="-333375" algn="l">
              <a:lnSpc>
                <a:spcPts val="6400"/>
              </a:lnSpc>
              <a:buSzPct val="145000"/>
              <a:buChar char="*"/>
              <a:defRPr b="0">
                <a:latin typeface="Lato Light"/>
                <a:ea typeface="Lato Light"/>
                <a:cs typeface="Lato Light"/>
                <a:sym typeface="Lato Light"/>
              </a:defRPr>
            </a:pPr>
            <a:r>
              <a:t>template-parts.php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3"/>
      <p:bldP build="whole" bldLvl="1" animBg="1" rev="0" advAuto="0" spid="149" grpId="1"/>
      <p:bldP build="whole" bldLvl="1" animBg="1" rev="0" advAuto="0" spid="15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