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8" r:id="rId3"/>
    <p:sldId id="291" r:id="rId4"/>
    <p:sldId id="268" r:id="rId5"/>
    <p:sldId id="283" r:id="rId6"/>
    <p:sldId id="279" r:id="rId7"/>
    <p:sldId id="284" r:id="rId8"/>
    <p:sldId id="269" r:id="rId9"/>
    <p:sldId id="281" r:id="rId10"/>
    <p:sldId id="270" r:id="rId11"/>
    <p:sldId id="289" r:id="rId12"/>
    <p:sldId id="287" r:id="rId13"/>
    <p:sldId id="285" r:id="rId14"/>
    <p:sldId id="290" r:id="rId15"/>
    <p:sldId id="288" r:id="rId16"/>
    <p:sldId id="286" r:id="rId17"/>
    <p:sldId id="27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88CD7-884A-35E1-AD0E-15B309B1DA29}" v="547" dt="2023-12-04T01:54:31.676"/>
    <p1510:client id="{40FFAAD8-5EDF-4645-9C34-62FD9058ACD1}" v="501" dt="2023-11-30T17:56:47.963"/>
    <p1510:client id="{D6FE8D8C-28AF-41ED-711A-2A5D4C328B0E}" v="215" dt="2023-12-04T01:05:37.681"/>
    <p1510:client id="{DF7AF83D-37A6-3359-C42B-6F8303E56BF4}" v="3" dt="2023-12-03T19:39:26.647"/>
    <p1510:client id="{EFB4950F-EF92-470B-6549-60D6F226FED1}" v="23" dt="2023-12-03T03:00:54.81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12/3/2023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eladuckworth.com/qa/#faq-152" TargetMode="External"/><Relationship Id="rId2" Type="http://schemas.openxmlformats.org/officeDocument/2006/relationships/hyperlink" Target="https://angeladuckworth.com/grit-scale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Grit And Mindset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Patrick, Timothy, and Zahraa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48D3-0490-8010-92FD-4B0A7C5B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Patrick Personal Experience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D3D6-CE7E-5A57-8D9D-E287EAED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>
                <a:latin typeface="Calibri"/>
                <a:ea typeface="Calibri"/>
                <a:cs typeface="Calibri"/>
              </a:rPr>
              <a:t>Coming to college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>
                <a:latin typeface="Calibri"/>
                <a:ea typeface="Calibri"/>
                <a:cs typeface="Calibri"/>
              </a:rPr>
              <a:t>11 years after exiting school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>
                <a:latin typeface="Calibri"/>
                <a:ea typeface="Calibri"/>
                <a:cs typeface="Calibri"/>
              </a:rPr>
              <a:t>Home to manage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>
                <a:latin typeface="Calibri"/>
                <a:ea typeface="Calibri"/>
                <a:cs typeface="Calibri"/>
              </a:rPr>
              <a:t>Family to care for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A1F5-0DB1-DD01-4435-4FF32022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Timothy Educational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858A-1A0A-7911-5DB5-693CBB43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/>
              <a:t>Committed to computer science</a:t>
            </a:r>
          </a:p>
          <a:p>
            <a:pPr marL="304165" indent="-304165"/>
            <a:r>
              <a:rPr lang="en-US" dirty="0"/>
              <a:t>Critical thinking and adaptability</a:t>
            </a:r>
          </a:p>
          <a:p>
            <a:pPr marL="304165" indent="-304165"/>
            <a:r>
              <a:rPr lang="en-US" dirty="0"/>
              <a:t>Aiming to become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30109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929F-D043-E3DC-5C25-089B85A1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Zahraa’s Educational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BB72-16C6-BD9C-A45F-79FD5839E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Science is my passion </a:t>
            </a:r>
          </a:p>
          <a:p>
            <a:r>
              <a:rPr lang="en-US" dirty="0"/>
              <a:t>Learn in depth about the anatomy, physiology, and psychology of the human. </a:t>
            </a:r>
          </a:p>
          <a:p>
            <a:r>
              <a:rPr lang="en-US" dirty="0"/>
              <a:t>pursue the medical field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ADC3D-0DFF-BCD6-CB4E-30BB2137E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48D3-0490-8010-92FD-4B0A7C5B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Patrick Education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D3D6-CE7E-5A57-8D9D-E287EAED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 dirty="0">
                <a:latin typeface="Calibri"/>
                <a:ea typeface="Calibri"/>
                <a:cs typeface="Calibri"/>
              </a:rPr>
              <a:t>Heavily problem-solving classes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 dirty="0">
                <a:latin typeface="Calibri"/>
                <a:ea typeface="Calibri"/>
                <a:cs typeface="Calibri"/>
              </a:rPr>
              <a:t>Software work is my passion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 dirty="0">
                <a:latin typeface="Calibri"/>
                <a:ea typeface="Calibri"/>
                <a:cs typeface="Calibri"/>
              </a:rPr>
              <a:t>Computer Science is all about change</a:t>
            </a:r>
          </a:p>
        </p:txBody>
      </p:sp>
    </p:spTree>
    <p:extLst>
      <p:ext uri="{BB962C8B-B14F-4D97-AF65-F5344CB8AC3E}">
        <p14:creationId xmlns:p14="http://schemas.microsoft.com/office/powerpoint/2010/main" val="6649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1D88-2EEC-191B-5835-C5BD5131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Timothy's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0810-BBCA-10BD-C94B-EF70AB6E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/>
              <a:t>Gained discipline to focus on the grind</a:t>
            </a:r>
          </a:p>
          <a:p>
            <a:pPr marL="304165" indent="-304165"/>
            <a:r>
              <a:rPr lang="en-US" dirty="0"/>
              <a:t>Grit and resilience helped me pass calculus</a:t>
            </a:r>
          </a:p>
          <a:p>
            <a:pPr marL="304165" indent="-304165"/>
            <a:r>
              <a:rPr lang="en-US" dirty="0"/>
              <a:t>Found success after applying myself</a:t>
            </a:r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B0F8-5307-DB67-6D52-A2E43AAE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Zahraa’s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62DF-DF89-C3C4-C4A4-CF35468EC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Believing in myself and my abilities</a:t>
            </a:r>
          </a:p>
          <a:p>
            <a:r>
              <a:rPr lang="en-US" dirty="0"/>
              <a:t>Believe that everything is possible if we truly believed it.</a:t>
            </a:r>
          </a:p>
          <a:p>
            <a:r>
              <a:rPr lang="en-US" dirty="0"/>
              <a:t>Knowing the route will be difficult but at the end of the road it will all be worth 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D439E-E64A-A66F-AADB-D2C846A468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48D3-0490-8010-92FD-4B0A7C5B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Patrick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D3D6-CE7E-5A57-8D9D-E287EAED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 dirty="0">
                <a:latin typeface="Calibri"/>
                <a:ea typeface="Calibri"/>
                <a:cs typeface="Calibri"/>
              </a:rPr>
              <a:t>Experiencing college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 dirty="0">
                <a:latin typeface="Calibri"/>
                <a:ea typeface="Calibri"/>
                <a:cs typeface="Calibri"/>
              </a:rPr>
              <a:t>Meeting new people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 dirty="0">
                <a:latin typeface="Calibri"/>
                <a:ea typeface="Calibri"/>
                <a:cs typeface="Calibri"/>
              </a:rPr>
              <a:t>Introduced to next generation's thoughts and beliefs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itchFamily="34" charset="0"/>
            </a:pPr>
            <a:r>
              <a:rPr lang="en-US" sz="2800" dirty="0">
                <a:latin typeface="Calibri"/>
                <a:ea typeface="Calibri"/>
                <a:cs typeface="Calibri"/>
              </a:rPr>
              <a:t>Retained initial thoughts</a:t>
            </a:r>
          </a:p>
        </p:txBody>
      </p:sp>
    </p:spTree>
    <p:extLst>
      <p:ext uri="{BB962C8B-B14F-4D97-AF65-F5344CB8AC3E}">
        <p14:creationId xmlns:p14="http://schemas.microsoft.com/office/powerpoint/2010/main" val="253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2E0737-BFE5-1EE2-BEA9-BE2DEAD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8F9C0-816F-6A92-06AD-C2FBC9AAE0AD}"/>
              </a:ext>
            </a:extLst>
          </p:cNvPr>
          <p:cNvSpPr txBox="1"/>
          <p:nvPr/>
        </p:nvSpPr>
        <p:spPr>
          <a:xfrm>
            <a:off x="2514359" y="488588"/>
            <a:ext cx="69915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https://angeladuckworth.com/grit-scal</a:t>
            </a:r>
            <a:r>
              <a:rPr lang="en-US" dirty="0">
                <a:ea typeface="+mn-lt"/>
                <a:cs typeface="+mn-lt"/>
              </a:rPr>
              <a:t>e</a:t>
            </a:r>
            <a:r>
              <a:rPr lang="en-US" dirty="0">
                <a:ea typeface="+mn-lt"/>
                <a:cs typeface="+mn-lt"/>
                <a:hlinkClick r:id="rId2"/>
              </a:rPr>
              <a:t>/</a:t>
            </a:r>
            <a:r>
              <a:rPr lang="en-US" dirty="0">
                <a:ea typeface="+mn-lt"/>
                <a:cs typeface="+mn-lt"/>
              </a:rPr>
              <a:t>, 2023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https://angeladuckworth.com/qa/#faq-152</a:t>
            </a:r>
            <a:r>
              <a:rPr lang="en-US" dirty="0">
                <a:ea typeface="+mn-lt"/>
                <a:cs typeface="+mn-lt"/>
              </a:rPr>
              <a:t>, </a:t>
            </a:r>
            <a:endParaRPr lang="en-US"/>
          </a:p>
          <a:p>
            <a:r>
              <a:rPr lang="en-US" dirty="0"/>
              <a:t>2023</a:t>
            </a:r>
          </a:p>
          <a:p>
            <a:endParaRPr lang="en-US" dirty="0"/>
          </a:p>
          <a:p>
            <a:r>
              <a:rPr lang="en-US" dirty="0"/>
              <a:t>John N. Gardner; Betsy O. Barefoot; Kimberly A. </a:t>
            </a:r>
            <a:r>
              <a:rPr lang="en-US" dirty="0" err="1"/>
              <a:t>Koledoye</a:t>
            </a:r>
            <a:r>
              <a:rPr lang="en-US" dirty="0"/>
              <a:t>, Understanding your College Experience, 3rd Edition, Chapter 2, Pages 36 – 39, 2020</a:t>
            </a:r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Angela Duckworth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57016" y="1578499"/>
            <a:ext cx="10411333" cy="5031116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badi"/>
              </a:rPr>
              <a:t>Angela Duckworth 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badi"/>
                <a:ea typeface="+mn-lt"/>
                <a:cs typeface="+mn-lt"/>
              </a:rPr>
              <a:t>is an American academic, psychologist, and popular science author. She is the Rosa Lee and Egbert Chang Professor of Psychology at the University of Pennsylvania, where she studies grit and self-control.</a:t>
            </a:r>
          </a:p>
          <a:p>
            <a:pPr marL="304165" indent="-304165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badi"/>
              </a:rPr>
              <a:t>The "Grit Scale" is a series of questions with no right or wrong answers used to determine the level of grit that one person possesses.</a:t>
            </a:r>
          </a:p>
          <a:p>
            <a:pPr marL="304165" indent="-304165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badi"/>
              </a:rPr>
              <a:t>Angela Duckworth's "Grit Scale" was developed by creating six questions that would measure one's perseverance of effort and six questions measuring their consistency in interest.</a:t>
            </a:r>
          </a:p>
          <a:p>
            <a:pPr marL="304165" indent="-304165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badi"/>
              </a:rPr>
              <a:t>The reason behind its creation was to study grit's effects on individuals and for self-reflection.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Grit?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57016" y="1578499"/>
            <a:ext cx="10411333" cy="447040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Grit is a key factor to success, it is the ability to persevere in pursuit of a long-term goal, it requires passion and discipline to keep through the daily to-do list to reach our goals, by working every day, every week, and every month of the year to turn our dreams into a reality.</a:t>
            </a:r>
          </a:p>
          <a:p>
            <a:r>
              <a:rPr lang="en-US" b="0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Abadi" panose="020F0502020204030204" pitchFamily="34" charset="0"/>
              </a:rPr>
              <a:t>Grit is the determination to overcome all difficulties and obstacles, including lack of motivation and feelings of defeat, to accomplish the seemingly impossible.</a:t>
            </a:r>
            <a:endParaRPr lang="en-US">
              <a:solidFill>
                <a:schemeClr val="tx1">
                  <a:lumMod val="75000"/>
                </a:schemeClr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3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52" y="-225583"/>
            <a:ext cx="10157354" cy="1397000"/>
          </a:xfrm>
        </p:spPr>
        <p:txBody>
          <a:bodyPr/>
          <a:lstStyle/>
          <a:p>
            <a:r>
              <a:rPr lang="en-US"/>
              <a:t>Grit Assessment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17310" y="1798118"/>
            <a:ext cx="3421998" cy="322781"/>
          </a:xfrm>
        </p:spPr>
        <p:txBody>
          <a:bodyPr/>
          <a:lstStyle/>
          <a:p>
            <a:r>
              <a:rPr lang="en-US" dirty="0"/>
              <a:t>Zahraa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3421998" cy="3962400"/>
          </a:xfrm>
        </p:spPr>
        <p:txBody>
          <a:bodyPr/>
          <a:lstStyle/>
          <a:p>
            <a:r>
              <a:rPr lang="en-US" dirty="0"/>
              <a:t>3.00 Score </a:t>
            </a:r>
          </a:p>
          <a:p>
            <a:r>
              <a:rPr lang="en-US" dirty="0"/>
              <a:t>Scored higher than 20% of Americans.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73586" y="1805873"/>
            <a:ext cx="3739188" cy="322781"/>
          </a:xfrm>
        </p:spPr>
        <p:txBody>
          <a:bodyPr/>
          <a:lstStyle/>
          <a:p>
            <a:r>
              <a:rPr lang="en-US" dirty="0"/>
              <a:t>Timothy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773586" y="2209800"/>
            <a:ext cx="3739188" cy="3962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3.80 score</a:t>
            </a:r>
          </a:p>
          <a:p>
            <a:pPr marL="304165" indent="-304165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Scored higher than about 50% of Americans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6A935A4-FEBE-2A3C-0E29-A7CA010DC69F}"/>
              </a:ext>
            </a:extLst>
          </p:cNvPr>
          <p:cNvSpPr txBox="1">
            <a:spLocks/>
          </p:cNvSpPr>
          <p:nvPr/>
        </p:nvSpPr>
        <p:spPr>
          <a:xfrm>
            <a:off x="8747053" y="2209800"/>
            <a:ext cx="3136986" cy="39624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4.5 score</a:t>
            </a:r>
          </a:p>
          <a:p>
            <a:pPr marL="304165" indent="-304165"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Scored higher than about 90% of Americans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AF0EF7-333F-28AE-5C06-054A9127B475}"/>
              </a:ext>
            </a:extLst>
          </p:cNvPr>
          <p:cNvSpPr txBox="1">
            <a:spLocks/>
          </p:cNvSpPr>
          <p:nvPr/>
        </p:nvSpPr>
        <p:spPr>
          <a:xfrm>
            <a:off x="8512774" y="1846446"/>
            <a:ext cx="3739188" cy="32278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Patrick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367D-9A9A-DAA7-3B7F-8A5CDC45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someone increase their Grit?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CEE2-50F9-EE1D-3DFC-2325F1D6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6625992" cy="4470400"/>
          </a:xfrm>
        </p:spPr>
        <p:txBody>
          <a:bodyPr>
            <a:normAutofit/>
          </a:bodyPr>
          <a:lstStyle/>
          <a:p>
            <a:r>
              <a:rPr lang="en-US" dirty="0"/>
              <a:t>Find your passion </a:t>
            </a:r>
          </a:p>
          <a:p>
            <a:r>
              <a:rPr lang="en-US" dirty="0"/>
              <a:t>Start out with setting a clear long-term goal</a:t>
            </a:r>
          </a:p>
          <a:p>
            <a:r>
              <a:rPr lang="en-US" dirty="0"/>
              <a:t>Learn from past failures</a:t>
            </a:r>
          </a:p>
          <a:p>
            <a:r>
              <a:rPr lang="en-US" dirty="0"/>
              <a:t>Cultivate growth mindset</a:t>
            </a:r>
          </a:p>
          <a:p>
            <a:r>
              <a:rPr lang="en-US" dirty="0"/>
              <a:t>Constantly putting in effort into your objectives </a:t>
            </a:r>
          </a:p>
          <a:p>
            <a:r>
              <a:rPr lang="en-US" dirty="0"/>
              <a:t>Stay committed to your goals despite the obstacles</a:t>
            </a: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98840-B183-64F6-CD2A-C025B099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3301" y="1701800"/>
            <a:ext cx="4977104" cy="4470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Grit and Student Success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03079" y="1755146"/>
            <a:ext cx="9770676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Century Gothic"/>
                <a:cs typeface="Arial"/>
              </a:rPr>
              <a:t>Grit is unrelated with talent</a:t>
            </a:r>
            <a:endParaRPr lang="en-US"/>
          </a:p>
          <a:p>
            <a:pPr marL="304165" indent="-304165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Century Gothic"/>
                <a:cs typeface="Arial"/>
              </a:rPr>
              <a:t>Grittier students more likely to graduate</a:t>
            </a:r>
          </a:p>
          <a:p>
            <a:pPr marL="304165" indent="-304165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Century Gothic"/>
                <a:cs typeface="Arial"/>
              </a:rPr>
              <a:t>Growth mindset allows kids to adapt and learn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00F6-BA8C-DA33-11AE-3ADF2F38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vs Growth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75F0-AA61-71DC-5C23-CA168F62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800" dirty="0">
                <a:latin typeface="Arial"/>
                <a:cs typeface="Arial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Fixed Mindset - A belief that characteristics and abilities will not change with adjustment to behavior or effort.</a:t>
            </a:r>
            <a:endParaRPr lang="en-US" dirty="0"/>
          </a:p>
          <a:p>
            <a:pPr marL="304165" indent="-304165"/>
            <a:r>
              <a:rPr lang="en-US" sz="2800" dirty="0">
                <a:latin typeface="Arial"/>
                <a:cs typeface="Arial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Ex. Scorpions are hazardous animals to handle</a:t>
            </a:r>
            <a:endParaRPr lang="en-US" dirty="0"/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 marL="304165" indent="-304165"/>
            <a:r>
              <a:rPr lang="en-US" sz="2800" dirty="0">
                <a:latin typeface="Arial"/>
                <a:cs typeface="Arial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Growth Mindset - A belief that characteristics and abilities can change with adjustment or with new approaches.</a:t>
            </a:r>
            <a:endParaRPr lang="en-US" dirty="0"/>
          </a:p>
          <a:p>
            <a:pPr marL="304165" indent="-304165"/>
            <a:r>
              <a:rPr lang="en-US" sz="2800" dirty="0">
                <a:latin typeface="Arial"/>
                <a:cs typeface="Arial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Ex. Treating people better to bring out the better in them</a:t>
            </a:r>
            <a:endParaRPr lang="en-US" dirty="0"/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Timothy Personal Experience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B356A6E-42A1-D4FA-5FB0-027DA6D54AAF}"/>
              </a:ext>
            </a:extLst>
          </p:cNvPr>
          <p:cNvSpPr txBox="1">
            <a:spLocks/>
          </p:cNvSpPr>
          <p:nvPr/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/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3F68317-025B-A5F0-C164-24B02E8DAC99}"/>
              </a:ext>
            </a:extLst>
          </p:cNvPr>
          <p:cNvSpPr txBox="1">
            <a:spLocks/>
          </p:cNvSpPr>
          <p:nvPr/>
        </p:nvSpPr>
        <p:spPr>
          <a:xfrm>
            <a:off x="1269709" y="18542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/>
            <a:r>
              <a:rPr lang="en-US" sz="1800" dirty="0">
                <a:solidFill>
                  <a:srgbClr val="000000"/>
                </a:solidFill>
                <a:latin typeface="Century Gothic"/>
                <a:cs typeface="Arial"/>
              </a:rPr>
              <a:t>Taking AP Physics</a:t>
            </a:r>
          </a:p>
          <a:p>
            <a:pPr marL="304165" indent="-304165"/>
            <a:r>
              <a:rPr lang="en-US" sz="1800" dirty="0">
                <a:solidFill>
                  <a:srgbClr val="000000"/>
                </a:solidFill>
                <a:latin typeface="Century Gothic"/>
                <a:cs typeface="Arial"/>
              </a:rPr>
              <a:t>Stressed me out and pushed me to my limits</a:t>
            </a:r>
          </a:p>
          <a:p>
            <a:pPr marL="304165" indent="-304165"/>
            <a:r>
              <a:rPr lang="en-US" sz="1800" dirty="0">
                <a:solidFill>
                  <a:srgbClr val="000000"/>
                </a:solidFill>
                <a:latin typeface="Century Gothic"/>
                <a:cs typeface="Arial"/>
              </a:rPr>
              <a:t>Became more </a:t>
            </a:r>
            <a:r>
              <a:rPr lang="en-US" sz="1800" err="1">
                <a:solidFill>
                  <a:srgbClr val="000000"/>
                </a:solidFill>
                <a:latin typeface="Century Gothic"/>
                <a:cs typeface="Arial"/>
              </a:rPr>
              <a:t>resilent</a:t>
            </a:r>
            <a:r>
              <a:rPr lang="en-US" sz="1800" dirty="0">
                <a:solidFill>
                  <a:srgbClr val="000000"/>
                </a:solidFill>
                <a:latin typeface="Century Gothic"/>
                <a:cs typeface="Arial"/>
              </a:rPr>
              <a:t> despite failure</a:t>
            </a:r>
          </a:p>
          <a:p>
            <a:pPr marL="304165" indent="-304165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304165" indent="-304165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304165" indent="-304165"/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Zahraa Personal Experience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3E3AB-CB43-1226-1FCF-3E0C310074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04165" indent="-304165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Learning English</a:t>
            </a:r>
          </a:p>
          <a:p>
            <a:pPr marL="304165" indent="-304165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Dropping out of AP Biology then Majoring in it in college. 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04165" indent="-304165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used grit to improve my talents. 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6D6B-5FD3-ADD0-4252-0394804056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Books 16x9</vt:lpstr>
      <vt:lpstr>Grit And Mindset</vt:lpstr>
      <vt:lpstr>Angela Duckworth</vt:lpstr>
      <vt:lpstr>What is Grit?</vt:lpstr>
      <vt:lpstr>Grit Assessment </vt:lpstr>
      <vt:lpstr>How can someone increase their Grit?</vt:lpstr>
      <vt:lpstr>Grit and Student Success</vt:lpstr>
      <vt:lpstr>Fixed vs Growth Mindset</vt:lpstr>
      <vt:lpstr>Timothy Personal Experience</vt:lpstr>
      <vt:lpstr> Zahraa Personal Experience </vt:lpstr>
      <vt:lpstr> Patrick Personal Experience  </vt:lpstr>
      <vt:lpstr>Timothy Educational Goals</vt:lpstr>
      <vt:lpstr>Zahraa’s Educational goal </vt:lpstr>
      <vt:lpstr> Patrick Education Goals</vt:lpstr>
      <vt:lpstr>Timothy's Mindset</vt:lpstr>
      <vt:lpstr>Zahraa’s mindset</vt:lpstr>
      <vt:lpstr> Patrick Mindset</vt:lpstr>
      <vt:lpstr>Sources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Grit And Mindset</dc:title>
  <dc:creator>zahraa.alkadhimi-W214503168</dc:creator>
  <cp:lastModifiedBy>zahraa.alkadhimi-W214503168</cp:lastModifiedBy>
  <cp:revision>158</cp:revision>
  <dcterms:created xsi:type="dcterms:W3CDTF">2023-10-30T18:02:14Z</dcterms:created>
  <dcterms:modified xsi:type="dcterms:W3CDTF">2023-12-04T01:54:52Z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