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5"/>
  </p:normalViewPr>
  <p:slideViewPr>
    <p:cSldViewPr snapToGrid="0">
      <p:cViewPr>
        <p:scale>
          <a:sx n="61" d="100"/>
          <a:sy n="61" d="100"/>
        </p:scale>
        <p:origin x="1376" y="2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Other benefits of college discussed in the text are that it prepares students for certain roles in society and provides professional networks. </a:t>
            </a:r>
            <a:endParaRPr sz="1200" b="0" i="0" u="none" strike="noStrike" cap="none">
              <a:solidFill>
                <a:schemeClr val="dk1"/>
              </a:solidFill>
              <a:latin typeface="Arial"/>
              <a:ea typeface="Arial"/>
              <a:cs typeface="Arial"/>
              <a:sym typeface="Arial"/>
            </a:endParaRPr>
          </a:p>
        </p:txBody>
      </p:sp>
      <p:sp>
        <p:nvSpPr>
          <p:cNvPr id="153" name="Google Shape;15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Ask your students which is more important: education for its own sake or education for the sake of earning more money?</a:t>
            </a:r>
            <a:endParaRPr/>
          </a:p>
        </p:txBody>
      </p:sp>
      <p:sp>
        <p:nvSpPr>
          <p:cNvPr id="163" name="Google Shape;16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c804637d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c804637d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n-US" sz="1000">
                <a:solidFill>
                  <a:srgbClr val="000000"/>
                </a:solidFill>
                <a:latin typeface="Verdana"/>
                <a:ea typeface="Verdana"/>
                <a:cs typeface="Verdana"/>
                <a:sym typeface="Verdana"/>
              </a:rPr>
              <a:t>Possible class discussion questions: </a:t>
            </a:r>
            <a:endParaRPr sz="1000">
              <a:solidFill>
                <a:srgbClr val="000000"/>
              </a:solidFill>
              <a:latin typeface="Verdana"/>
              <a:ea typeface="Verdana"/>
              <a:cs typeface="Verdana"/>
              <a:sym typeface="Verdana"/>
            </a:endParaRPr>
          </a:p>
          <a:p>
            <a:pPr marL="457200" lvl="0" indent="-292100" algn="l" rtl="0">
              <a:lnSpc>
                <a:spcPct val="130000"/>
              </a:lnSpc>
              <a:spcBef>
                <a:spcPts val="1100"/>
              </a:spcBef>
              <a:spcAft>
                <a:spcPts val="0"/>
              </a:spcAft>
              <a:buClr>
                <a:srgbClr val="000000"/>
              </a:buClr>
              <a:buSzPts val="1000"/>
              <a:buFont typeface="Verdana"/>
              <a:buAutoNum type="arabicPeriod"/>
            </a:pPr>
            <a:r>
              <a:rPr lang="en-US" sz="1000">
                <a:solidFill>
                  <a:srgbClr val="000000"/>
                </a:solidFill>
                <a:latin typeface="Verdana"/>
                <a:ea typeface="Verdana"/>
                <a:cs typeface="Verdana"/>
                <a:sym typeface="Verdana"/>
              </a:rPr>
              <a:t>Why are you in college? Have you thought critically about yourself and what you want to accomplish while you are in school?</a:t>
            </a:r>
            <a:endParaRPr sz="1000">
              <a:solidFill>
                <a:srgbClr val="000000"/>
              </a:solidFill>
              <a:latin typeface="Verdana"/>
              <a:ea typeface="Verdana"/>
              <a:cs typeface="Verdana"/>
              <a:sym typeface="Verdana"/>
            </a:endParaRPr>
          </a:p>
          <a:p>
            <a:pPr marL="457200" lvl="0" indent="-292100" algn="l" rtl="0">
              <a:lnSpc>
                <a:spcPct val="130000"/>
              </a:lnSpc>
              <a:spcBef>
                <a:spcPts val="0"/>
              </a:spcBef>
              <a:spcAft>
                <a:spcPts val="0"/>
              </a:spcAft>
              <a:buClr>
                <a:srgbClr val="000000"/>
              </a:buClr>
              <a:buSzPts val="1000"/>
              <a:buFont typeface="Verdana"/>
              <a:buAutoNum type="arabicPeriod"/>
            </a:pPr>
            <a:r>
              <a:rPr lang="en-US" sz="1000">
                <a:solidFill>
                  <a:srgbClr val="000000"/>
                </a:solidFill>
                <a:latin typeface="Verdana"/>
                <a:ea typeface="Verdana"/>
                <a:cs typeface="Verdana"/>
                <a:sym typeface="Verdana"/>
              </a:rPr>
              <a:t>Have you set goals for yourself based on your purpose for attending college? How does your purpose influence your goals?</a:t>
            </a:r>
            <a:endParaRPr sz="1000">
              <a:solidFill>
                <a:srgbClr val="000000"/>
              </a:solidFill>
              <a:latin typeface="Verdana"/>
              <a:ea typeface="Verdana"/>
              <a:cs typeface="Verdana"/>
              <a:sym typeface="Verdana"/>
            </a:endParaRPr>
          </a:p>
          <a:p>
            <a:pPr marL="457200" lvl="0" indent="-292100" algn="l" rtl="0">
              <a:lnSpc>
                <a:spcPct val="130000"/>
              </a:lnSpc>
              <a:spcBef>
                <a:spcPts val="0"/>
              </a:spcBef>
              <a:spcAft>
                <a:spcPts val="0"/>
              </a:spcAft>
              <a:buClr>
                <a:srgbClr val="000000"/>
              </a:buClr>
              <a:buSzPts val="1000"/>
              <a:buFont typeface="Verdana"/>
              <a:buAutoNum type="arabicPeriod"/>
            </a:pPr>
            <a:r>
              <a:rPr lang="en-US" sz="1000">
                <a:solidFill>
                  <a:srgbClr val="000000"/>
                </a:solidFill>
                <a:latin typeface="Verdana"/>
                <a:ea typeface="Verdana"/>
                <a:cs typeface="Verdana"/>
                <a:sym typeface="Verdana"/>
              </a:rPr>
              <a:t>How might knowing your interests and values help you make appropriate academic choices?</a:t>
            </a:r>
            <a:endParaRPr sz="1000">
              <a:solidFill>
                <a:srgbClr val="222222"/>
              </a:solidFill>
              <a:highlight>
                <a:srgbClr val="F3F3F3"/>
              </a:highlight>
              <a:latin typeface="Verdana"/>
              <a:ea typeface="Verdana"/>
              <a:cs typeface="Verdana"/>
              <a:sym typeface="Verdana"/>
            </a:endParaRPr>
          </a:p>
          <a:p>
            <a:pPr marL="0" lvl="0" indent="0" algn="l" rtl="0">
              <a:lnSpc>
                <a:spcPct val="115000"/>
              </a:lnSpc>
              <a:spcBef>
                <a:spcPts val="1100"/>
              </a:spcBef>
              <a:spcAft>
                <a:spcPts val="0"/>
              </a:spcAft>
              <a:buClr>
                <a:schemeClr val="dk1"/>
              </a:buClr>
              <a:buSzPts val="1100"/>
              <a:buFont typeface="Arial"/>
              <a:buNone/>
            </a:pPr>
            <a:endParaRPr sz="1000">
              <a:solidFill>
                <a:srgbClr val="222222"/>
              </a:solidFill>
              <a:highlight>
                <a:srgbClr val="F3F3F3"/>
              </a:highlight>
              <a:latin typeface="Verdana"/>
              <a:ea typeface="Verdana"/>
              <a:cs typeface="Verdana"/>
              <a:sym typeface="Verdana"/>
            </a:endParaRPr>
          </a:p>
          <a:p>
            <a:pPr marL="0" lvl="0" indent="0" algn="l" rtl="0">
              <a:spcBef>
                <a:spcPts val="360"/>
              </a:spcBef>
              <a:spcAft>
                <a:spcPts val="0"/>
              </a:spcAft>
              <a:buNone/>
            </a:pPr>
            <a:endParaRPr/>
          </a:p>
        </p:txBody>
      </p:sp>
      <p:sp>
        <p:nvSpPr>
          <p:cNvPr id="171" name="Google Shape;171;g3c804637d2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2" name="Google Shape;2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Instructors: Other tips to share with students are that they should 1) Sign every e-mail with full name, course number, and e-mail address; and 2)  Use widely accepted file formats such as .doc or .pdf when attaching files.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13" name="Google Shape;21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c804637d2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c804637d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n-US" sz="1000">
                <a:solidFill>
                  <a:srgbClr val="222222"/>
                </a:solidFill>
                <a:latin typeface="Verdana"/>
                <a:ea typeface="Verdana"/>
                <a:cs typeface="Verdana"/>
                <a:sym typeface="Verdana"/>
              </a:rPr>
              <a:t>Possible discussion starter questions:</a:t>
            </a:r>
            <a:endParaRPr sz="1000">
              <a:solidFill>
                <a:srgbClr val="222222"/>
              </a:solidFill>
              <a:latin typeface="Verdana"/>
              <a:ea typeface="Verdana"/>
              <a:cs typeface="Verdana"/>
              <a:sym typeface="Verdana"/>
            </a:endParaRPr>
          </a:p>
          <a:p>
            <a:pPr marL="457200" lvl="0" indent="-292100" algn="l" rtl="0">
              <a:lnSpc>
                <a:spcPct val="130000"/>
              </a:lnSpc>
              <a:spcBef>
                <a:spcPts val="1100"/>
              </a:spcBef>
              <a:spcAft>
                <a:spcPts val="0"/>
              </a:spcAft>
              <a:buClr>
                <a:srgbClr val="222222"/>
              </a:buClr>
              <a:buSzPts val="1000"/>
              <a:buFont typeface="Verdana"/>
              <a:buAutoNum type="arabicPeriod"/>
            </a:pPr>
            <a:r>
              <a:rPr lang="en-US" sz="1000">
                <a:solidFill>
                  <a:srgbClr val="222222"/>
                </a:solidFill>
                <a:latin typeface="Verdana"/>
                <a:ea typeface="Verdana"/>
                <a:cs typeface="Verdana"/>
                <a:sym typeface="Verdana"/>
              </a:rPr>
              <a:t>What foundation do you need for the goals you’ve set for yourself? How will you build this foundation?</a:t>
            </a:r>
            <a:endParaRPr sz="1000">
              <a:solidFill>
                <a:srgbClr val="222222"/>
              </a:solidFill>
              <a:latin typeface="Verdana"/>
              <a:ea typeface="Verdana"/>
              <a:cs typeface="Verdana"/>
              <a:sym typeface="Verdana"/>
            </a:endParaRPr>
          </a:p>
          <a:p>
            <a:pPr marL="457200" lvl="0" indent="-292100" algn="l" rtl="0">
              <a:lnSpc>
                <a:spcPct val="130000"/>
              </a:lnSpc>
              <a:spcBef>
                <a:spcPts val="0"/>
              </a:spcBef>
              <a:spcAft>
                <a:spcPts val="0"/>
              </a:spcAft>
              <a:buClr>
                <a:srgbClr val="222222"/>
              </a:buClr>
              <a:buSzPts val="1000"/>
              <a:buFont typeface="Verdana"/>
              <a:buAutoNum type="arabicPeriod"/>
            </a:pPr>
            <a:r>
              <a:rPr lang="en-US" sz="1000">
                <a:solidFill>
                  <a:srgbClr val="222222"/>
                </a:solidFill>
                <a:latin typeface="Verdana"/>
                <a:ea typeface="Verdana"/>
                <a:cs typeface="Verdana"/>
                <a:sym typeface="Verdana"/>
              </a:rPr>
              <a:t>Why is it essential to have a support network when you are working to reach your goals? What are the characteristics of those individuals you would want in your support network?</a:t>
            </a:r>
            <a:endParaRPr sz="1000">
              <a:solidFill>
                <a:srgbClr val="222222"/>
              </a:solidFill>
              <a:latin typeface="Verdana"/>
              <a:ea typeface="Verdana"/>
              <a:cs typeface="Verdana"/>
              <a:sym typeface="Verdana"/>
            </a:endParaRPr>
          </a:p>
          <a:p>
            <a:pPr marL="457200" lvl="0" indent="-292100" algn="l" rtl="0">
              <a:lnSpc>
                <a:spcPct val="130000"/>
              </a:lnSpc>
              <a:spcBef>
                <a:spcPts val="0"/>
              </a:spcBef>
              <a:spcAft>
                <a:spcPts val="0"/>
              </a:spcAft>
              <a:buClr>
                <a:srgbClr val="222222"/>
              </a:buClr>
              <a:buSzPts val="1000"/>
              <a:buFont typeface="Verdana"/>
              <a:buAutoNum type="arabicPeriod"/>
            </a:pPr>
            <a:r>
              <a:rPr lang="en-US" sz="1000">
                <a:solidFill>
                  <a:srgbClr val="222222"/>
                </a:solidFill>
                <a:latin typeface="Verdana"/>
                <a:ea typeface="Verdana"/>
                <a:cs typeface="Verdana"/>
                <a:sym typeface="Verdana"/>
              </a:rPr>
              <a:t>How will accomplishing short-term goals motivate you to accomplish you long-term goals?</a:t>
            </a:r>
            <a:endParaRPr sz="1000">
              <a:solidFill>
                <a:srgbClr val="222222"/>
              </a:solidFill>
              <a:highlight>
                <a:srgbClr val="F3F3F3"/>
              </a:highlight>
              <a:latin typeface="Verdana"/>
              <a:ea typeface="Verdana"/>
              <a:cs typeface="Verdana"/>
              <a:sym typeface="Verdana"/>
            </a:endParaRPr>
          </a:p>
          <a:p>
            <a:pPr marL="0" lvl="0" indent="0" algn="l" rtl="0">
              <a:spcBef>
                <a:spcPts val="1100"/>
              </a:spcBef>
              <a:spcAft>
                <a:spcPts val="0"/>
              </a:spcAft>
              <a:buNone/>
            </a:pPr>
            <a:endParaRPr/>
          </a:p>
        </p:txBody>
      </p:sp>
      <p:sp>
        <p:nvSpPr>
          <p:cNvPr id="92" name="Google Shape;92;g3c804637d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Ask your students about the expectations they had before they came to college.</a:t>
            </a:r>
            <a:endParaRPr sz="1200" b="0" i="0" u="none" strike="noStrike" cap="none">
              <a:solidFill>
                <a:schemeClr val="dk1"/>
              </a:solidFill>
              <a:latin typeface="Arial"/>
              <a:ea typeface="Arial"/>
              <a:cs typeface="Arial"/>
              <a:sym typeface="Arial"/>
            </a:endParaRPr>
          </a:p>
        </p:txBody>
      </p:sp>
      <p:sp>
        <p:nvSpPr>
          <p:cNvPr id="98" name="Google Shape;9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Another takeaway to note is that college success courses provide a supportive environment for students.</a:t>
            </a:r>
            <a:endParaRPr sz="1200" b="0" i="0" u="none" strike="noStrike" cap="none">
              <a:solidFill>
                <a:schemeClr val="dk1"/>
              </a:solidFill>
              <a:latin typeface="Arial"/>
              <a:ea typeface="Arial"/>
              <a:cs typeface="Arial"/>
              <a:sym typeface="Arial"/>
            </a:endParaRPr>
          </a:p>
        </p:txBody>
      </p:sp>
      <p:sp>
        <p:nvSpPr>
          <p:cNvPr id="107" name="Google Shape;10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Have the class identify what type of student they are to generate class discussion and introductions. Review the challenges and opportunities associated with each type of student.</a:t>
            </a:r>
            <a:endParaRPr sz="1200" b="0" i="0" u="none" strike="noStrike" cap="none">
              <a:solidFill>
                <a:schemeClr val="dk1"/>
              </a:solidFill>
              <a:latin typeface="Arial"/>
              <a:ea typeface="Arial"/>
              <a:cs typeface="Arial"/>
              <a:sym typeface="Arial"/>
            </a:endParaRPr>
          </a:p>
        </p:txBody>
      </p:sp>
      <p:sp>
        <p:nvSpPr>
          <p:cNvPr id="124" name="Google Shape;12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d5398d6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g86d5398d6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54"/>
        <p:cNvGrpSpPr/>
        <p:nvPr/>
      </p:nvGrpSpPr>
      <p:grpSpPr>
        <a:xfrm>
          <a:off x="0" y="0"/>
          <a:ext cx="0" cy="0"/>
          <a:chOff x="0" y="0"/>
          <a:chExt cx="0" cy="0"/>
        </a:xfrm>
      </p:grpSpPr>
      <p:sp>
        <p:nvSpPr>
          <p:cNvPr id="55" name="Google Shape;55;p13"/>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56" name="Google Shape;56;p13"/>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57" name="Google Shape;57;p13"/>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58" name="Google Shape;58;p13"/>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61" name="Google Shape;61;p13"/>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64" name="Google Shape;64;p14"/>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15"/>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71" name="Google Shape;71;p15"/>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47AeM4xYHrD-WZUDL6Kg8OoApwZUGOCe/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zhm79Ev3CQK9s9mjRPBni93yFAm9aSmf/view"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18950" y="6213450"/>
            <a:ext cx="9220200" cy="676500"/>
          </a:xfrm>
          <a:prstGeom prst="rect">
            <a:avLst/>
          </a:prstGeom>
          <a:solidFill>
            <a:srgbClr val="39CC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18950" y="-25250"/>
            <a:ext cx="9144000" cy="1401900"/>
          </a:xfrm>
          <a:prstGeom prst="rect">
            <a:avLst/>
          </a:prstGeom>
          <a:solidFill>
            <a:srgbClr val="39CC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1465725" y="568350"/>
            <a:ext cx="6153600" cy="57213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1524675" y="2337149"/>
            <a:ext cx="6153600" cy="1755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en-US" sz="4000" b="1" i="0" u="none" strike="noStrike" cap="none">
                <a:solidFill>
                  <a:srgbClr val="FFFFFF"/>
                </a:solidFill>
                <a:latin typeface="Arial"/>
                <a:ea typeface="Arial"/>
                <a:cs typeface="Arial"/>
                <a:sym typeface="Arial"/>
              </a:rPr>
              <a:t>Chapter 1</a:t>
            </a:r>
            <a:br>
              <a:rPr lang="en-US" sz="4000" b="1" i="0" u="none" strike="noStrike" cap="none">
                <a:solidFill>
                  <a:srgbClr val="FFFFFF"/>
                </a:solidFill>
                <a:latin typeface="Arial"/>
                <a:ea typeface="Arial"/>
                <a:cs typeface="Arial"/>
                <a:sym typeface="Arial"/>
              </a:rPr>
            </a:br>
            <a:r>
              <a:rPr lang="en-US">
                <a:solidFill>
                  <a:srgbClr val="FFFFFF"/>
                </a:solidFill>
              </a:rPr>
              <a:t>The Essentials for College Success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5720" y="27709"/>
            <a:ext cx="9052560" cy="1039091"/>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dirty="0">
                <a:solidFill>
                  <a:srgbClr val="000000"/>
                </a:solidFill>
              </a:rPr>
              <a:t>Staff Members/Administrators/Advisers</a:t>
            </a:r>
            <a:endParaRPr sz="3600" b="1" i="0" u="none" strike="noStrike" cap="none" dirty="0">
              <a:solidFill>
                <a:srgbClr val="000000"/>
              </a:solidFill>
            </a:endParaRPr>
          </a:p>
        </p:txBody>
      </p:sp>
      <p:sp>
        <p:nvSpPr>
          <p:cNvPr id="146" name="Google Shape;146;p25"/>
          <p:cNvSpPr txBox="1">
            <a:spLocks noGrp="1"/>
          </p:cNvSpPr>
          <p:nvPr>
            <p:ph type="body" idx="1"/>
          </p:nvPr>
        </p:nvSpPr>
        <p:spPr>
          <a:xfrm>
            <a:off x="-30475" y="1219200"/>
            <a:ext cx="91440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These individuals provide all kinds of assistance and support:</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400" b="0" i="0" u="none" strike="noStrike" cap="none">
              <a:solidFill>
                <a:schemeClr val="dk1"/>
              </a:solidFill>
              <a:latin typeface="Arial"/>
              <a:ea typeface="Arial"/>
              <a:cs typeface="Arial"/>
              <a:sym typeface="Arial"/>
            </a:endParaRPr>
          </a:p>
        </p:txBody>
      </p:sp>
      <p:grpSp>
        <p:nvGrpSpPr>
          <p:cNvPr id="147" name="Google Shape;147;p25"/>
          <p:cNvGrpSpPr/>
          <p:nvPr/>
        </p:nvGrpSpPr>
        <p:grpSpPr>
          <a:xfrm>
            <a:off x="2098800" y="1831325"/>
            <a:ext cx="4946400" cy="4882200"/>
            <a:chOff x="566625" y="1831325"/>
            <a:chExt cx="4946400" cy="4882200"/>
          </a:xfrm>
        </p:grpSpPr>
        <p:sp>
          <p:nvSpPr>
            <p:cNvPr id="148" name="Google Shape;148;p25"/>
            <p:cNvSpPr/>
            <p:nvPr/>
          </p:nvSpPr>
          <p:spPr>
            <a:xfrm>
              <a:off x="606225" y="1831325"/>
              <a:ext cx="4906800" cy="48822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p:nvPr/>
          </p:nvSpPr>
          <p:spPr>
            <a:xfrm>
              <a:off x="566625" y="2698925"/>
              <a:ext cx="4641600" cy="2998800"/>
            </a:xfrm>
            <a:prstGeom prst="rect">
              <a:avLst/>
            </a:prstGeom>
            <a:noFill/>
            <a:ln>
              <a:noFill/>
            </a:ln>
          </p:spPr>
          <p:txBody>
            <a:bodyPr spcFirstLastPara="1" wrap="square" lIns="91425" tIns="91425" rIns="91425" bIns="91425" anchor="t" anchorCtr="0">
              <a:noAutofit/>
            </a:bodyPr>
            <a:lstStyle/>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Make significant policy decisions</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Determine important financial allocations and priorities</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Help govern the institution</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The Value of College</a:t>
            </a:r>
            <a:endParaRPr sz="3600" b="1" i="0" u="none" strike="noStrike" cap="none">
              <a:solidFill>
                <a:srgbClr val="000000"/>
              </a:solidFill>
            </a:endParaRPr>
          </a:p>
        </p:txBody>
      </p:sp>
      <p:sp>
        <p:nvSpPr>
          <p:cNvPr id="156" name="Google Shape;156;p26"/>
          <p:cNvSpPr txBox="1">
            <a:spLocks noGrp="1"/>
          </p:cNvSpPr>
          <p:nvPr>
            <p:ph type="body" idx="1"/>
          </p:nvPr>
        </p:nvSpPr>
        <p:spPr>
          <a:xfrm>
            <a:off x="45850" y="1143000"/>
            <a:ext cx="90525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 value of college can be measured in many different ways: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pic>
        <p:nvPicPr>
          <p:cNvPr id="157" name="Google Shape;157;p26" descr="Diverse picture of students."/>
          <p:cNvPicPr preferRelativeResize="0"/>
          <p:nvPr/>
        </p:nvPicPr>
        <p:blipFill>
          <a:blip r:embed="rId3">
            <a:alphaModFix/>
          </a:blip>
          <a:stretch>
            <a:fillRect/>
          </a:stretch>
        </p:blipFill>
        <p:spPr>
          <a:xfrm>
            <a:off x="3657600" y="2373375"/>
            <a:ext cx="5334000" cy="3409950"/>
          </a:xfrm>
          <a:prstGeom prst="rect">
            <a:avLst/>
          </a:prstGeom>
          <a:noFill/>
          <a:ln>
            <a:noFill/>
          </a:ln>
        </p:spPr>
      </p:pic>
      <p:sp>
        <p:nvSpPr>
          <p:cNvPr id="158" name="Google Shape;158;p26"/>
          <p:cNvSpPr txBox="1"/>
          <p:nvPr/>
        </p:nvSpPr>
        <p:spPr>
          <a:xfrm>
            <a:off x="3657600" y="5935725"/>
            <a:ext cx="5334000" cy="729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Why is college important to you?</a:t>
            </a:r>
            <a:endParaRPr sz="2600">
              <a:solidFill>
                <a:schemeClr val="dk1"/>
              </a:solidFill>
            </a:endParaRPr>
          </a:p>
          <a:p>
            <a:pPr marL="0" lvl="0" indent="0" algn="l" rtl="0">
              <a:spcBef>
                <a:spcPts val="1600"/>
              </a:spcBef>
              <a:spcAft>
                <a:spcPts val="0"/>
              </a:spcAft>
              <a:buNone/>
            </a:pPr>
            <a:endParaRPr/>
          </a:p>
        </p:txBody>
      </p:sp>
      <p:sp>
        <p:nvSpPr>
          <p:cNvPr id="159" name="Google Shape;159;p26"/>
          <p:cNvSpPr txBox="1"/>
          <p:nvPr/>
        </p:nvSpPr>
        <p:spPr>
          <a:xfrm>
            <a:off x="0" y="2106000"/>
            <a:ext cx="3542700" cy="45756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Enables social mobility and being evaluated on the basis of merit </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Improves earning potential</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Increases the likelihood of employment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0" y="0"/>
            <a:ext cx="9170700" cy="11496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“Education Pays” </a:t>
            </a:r>
            <a:endParaRPr sz="3600" b="1" i="0" u="none" strike="noStrike" cap="none">
              <a:solidFill>
                <a:srgbClr val="000000"/>
              </a:solidFill>
            </a:endParaRPr>
          </a:p>
        </p:txBody>
      </p:sp>
      <p:pic>
        <p:nvPicPr>
          <p:cNvPr id="166" name="Google Shape;166;p27" descr="A bar graph depicts the unemployment rate and median weekly earning according to education level for the year 2014.&#10;&quot;The data shown is as follows:&#10;• Unemployment rate&#10;o Doctoral degree: 2.1 percent&#10;o Professional degree: 1.9 percent&#10;o Master’s degree: 2.8 percent&#10;o Bachelor’s degree: 3.5 percent&#10;o Associate’s degree: 4.5 percent&#10;o Some college, no degree: 6.0 percent&#10;o High school diploma: 6.0 percent&#10;o Less than a high school diploma: 9.0 percent&#10;o All workers: 5.0 percent&#10;&#10;• Median weekly earnings&#10;o Doctoral degree: 1,591 dollars&#10;o Professional degree: 1,639 dollars&#10;o Master’s degree: 1,326 dollars&#10;o Bachelor’s degree: 1,101 dollars&#10;o Associate’s degree: 792 dollars&#10;o Some college, no degree: 741 dollars&#10;o High school diploma: 668 dollars&#10;o Less than a high school diploma: 488 dollars&#10;o All workers: 839 dollars&quot;"/>
          <p:cNvPicPr preferRelativeResize="0">
            <a:picLocks noGrp="1"/>
          </p:cNvPicPr>
          <p:nvPr>
            <p:ph type="pic" idx="2"/>
          </p:nvPr>
        </p:nvPicPr>
        <p:blipFill rotWithShape="1">
          <a:blip r:embed="rId3">
            <a:alphaModFix/>
          </a:blip>
          <a:srcRect/>
          <a:stretch/>
        </p:blipFill>
        <p:spPr>
          <a:xfrm>
            <a:off x="316549" y="1509275"/>
            <a:ext cx="8393100" cy="4238100"/>
          </a:xfrm>
          <a:prstGeom prst="rect">
            <a:avLst/>
          </a:prstGeom>
          <a:noFill/>
          <a:ln>
            <a:noFill/>
          </a:ln>
        </p:spPr>
      </p:pic>
      <p:sp>
        <p:nvSpPr>
          <p:cNvPr id="167" name="Google Shape;167;p27"/>
          <p:cNvSpPr/>
          <p:nvPr/>
        </p:nvSpPr>
        <p:spPr>
          <a:xfrm>
            <a:off x="-18950" y="6245450"/>
            <a:ext cx="9170700" cy="6126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3" name="Google Shape;173;p28" descr="Purpose.mov&#10;&#10;A student discussing his purpose for attending college.">
            <a:hlinkClick r:id="rId3"/>
            <a:extLst>
              <a:ext uri="{FF2B5EF4-FFF2-40B4-BE49-F238E27FC236}">
                <a16:creationId xmlns:a16="http://schemas.microsoft.com/office/drawing/2014/main" id="{97918BC8-A879-CB4C-B22E-D1E0DBB4D057}"/>
              </a:ext>
            </a:extLst>
          </p:cNvPr>
          <p:cNvPicPr preferRelativeResize="0"/>
          <p:nvPr/>
        </p:nvPicPr>
        <p:blipFill>
          <a:blip r:embed="rId4">
            <a:alphaModFix/>
          </a:blip>
          <a:stretch>
            <a:fillRect/>
          </a:stretch>
        </p:blipFill>
        <p:spPr>
          <a:xfrm>
            <a:off x="0" y="-449362"/>
            <a:ext cx="9144000" cy="6857993"/>
          </a:xfrm>
          <a:prstGeom prst="rect">
            <a:avLst/>
          </a:prstGeom>
          <a:noFill/>
          <a:ln>
            <a:noFill/>
          </a:ln>
        </p:spPr>
      </p:pic>
      <p:sp>
        <p:nvSpPr>
          <p:cNvPr id="4" name="TextBox 3">
            <a:extLst>
              <a:ext uri="{FF2B5EF4-FFF2-40B4-BE49-F238E27FC236}">
                <a16:creationId xmlns:a16="http://schemas.microsoft.com/office/drawing/2014/main" id="{57993D99-4719-42F0-B072-3FD62DAB59E1}"/>
              </a:ext>
            </a:extLst>
          </p:cNvPr>
          <p:cNvSpPr txBox="1"/>
          <p:nvPr/>
        </p:nvSpPr>
        <p:spPr>
          <a:xfrm>
            <a:off x="1000612" y="6496755"/>
            <a:ext cx="7142776" cy="307777"/>
          </a:xfrm>
          <a:prstGeom prst="rect">
            <a:avLst/>
          </a:prstGeom>
          <a:noFill/>
        </p:spPr>
        <p:txBody>
          <a:bodyPr wrap="square" rtlCol="0">
            <a:spAutoFit/>
          </a:bodyPr>
          <a:lstStyle/>
          <a:p>
            <a:r>
              <a:rPr lang="en-US" dirty="0">
                <a:hlinkClick r:id="rId3"/>
              </a:rPr>
              <a:t>http://drive.google.com/file/d/147AeM4xYHrD-WZUDL6Kg8OoApwZUGOCe/view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Exploring Purpose and Setting Goals</a:t>
            </a:r>
            <a:endParaRPr sz="3600" b="1" i="0" u="none" strike="noStrike" cap="none">
              <a:solidFill>
                <a:srgbClr val="000000"/>
              </a:solidFill>
            </a:endParaRPr>
          </a:p>
        </p:txBody>
      </p:sp>
      <p:sp>
        <p:nvSpPr>
          <p:cNvPr id="179" name="Google Shape;179;p29"/>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Your purpose for coming to college may change as you discover more about yourself. Purpose connects to motivation and plays out in the choices college students make.</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Understanding your purpose will help you to set the right goals.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80" name="Google Shape;180;p29"/>
          <p:cNvSpPr txBox="1"/>
          <p:nvPr/>
        </p:nvSpPr>
        <p:spPr>
          <a:xfrm>
            <a:off x="2197600" y="4780975"/>
            <a:ext cx="4565700" cy="13452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dirty="0">
                <a:solidFill>
                  <a:srgbClr val="FFFFFF"/>
                </a:solidFill>
              </a:rPr>
              <a:t>What is your motivation for attending college?</a:t>
            </a:r>
            <a:endParaRPr sz="2600" dirty="0">
              <a:solidFill>
                <a:srgbClr val="FFFFFF"/>
              </a:solidFill>
            </a:endParaRPr>
          </a:p>
          <a:p>
            <a:pPr marL="0" lvl="0" indent="0" algn="l" rtl="0">
              <a:spcBef>
                <a:spcPts val="160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Goal Setting (1 of 2)</a:t>
            </a:r>
            <a:endParaRPr sz="3600" b="1" i="0" u="none" strike="noStrike" cap="none">
              <a:solidFill>
                <a:srgbClr val="000000"/>
              </a:solidFill>
            </a:endParaRPr>
          </a:p>
        </p:txBody>
      </p:sp>
      <p:sp>
        <p:nvSpPr>
          <p:cNvPr id="186" name="Google Shape;186;p30"/>
          <p:cNvSpPr txBox="1">
            <a:spLocks noGrp="1"/>
          </p:cNvSpPr>
          <p:nvPr>
            <p:ph type="body" idx="1"/>
          </p:nvPr>
        </p:nvSpPr>
        <p:spPr>
          <a:xfrm>
            <a:off x="152400" y="1295400"/>
            <a:ext cx="8839200" cy="10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rgbClr val="000000"/>
                </a:solidFill>
                <a:latin typeface="Arial"/>
                <a:ea typeface="Arial"/>
                <a:cs typeface="Arial"/>
                <a:sym typeface="Arial"/>
              </a:rPr>
              <a:t>How do you define success? Where do you start in the </a:t>
            </a:r>
            <a:r>
              <a:rPr lang="en-US">
                <a:solidFill>
                  <a:srgbClr val="000000"/>
                </a:solidFill>
              </a:rPr>
              <a:t>q</a:t>
            </a:r>
            <a:r>
              <a:rPr lang="en-US" sz="2600" b="0" i="0" u="none" strike="noStrike" cap="none">
                <a:solidFill>
                  <a:srgbClr val="000000"/>
                </a:solidFill>
                <a:latin typeface="Arial"/>
                <a:ea typeface="Arial"/>
                <a:cs typeface="Arial"/>
                <a:sym typeface="Arial"/>
              </a:rPr>
              <a:t>uest for success?</a:t>
            </a:r>
            <a:endParaRPr>
              <a:solidFill>
                <a:srgbClr val="000000"/>
              </a:solidFill>
            </a:endParaRPr>
          </a:p>
          <a:p>
            <a:pPr marL="0" marR="0" lvl="0" indent="0" algn="ctr"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400" b="0" i="0" u="none" strike="noStrike" cap="none">
              <a:solidFill>
                <a:schemeClr val="dk1"/>
              </a:solidFill>
              <a:latin typeface="Arial"/>
              <a:ea typeface="Arial"/>
              <a:cs typeface="Arial"/>
              <a:sym typeface="Arial"/>
            </a:endParaRPr>
          </a:p>
        </p:txBody>
      </p:sp>
      <p:sp>
        <p:nvSpPr>
          <p:cNvPr id="187" name="Google Shape;187;p30"/>
          <p:cNvSpPr txBox="1"/>
          <p:nvPr/>
        </p:nvSpPr>
        <p:spPr>
          <a:xfrm>
            <a:off x="152400" y="3078900"/>
            <a:ext cx="8839200" cy="11418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a:solidFill>
                  <a:schemeClr val="dk1"/>
                </a:solidFill>
              </a:rPr>
              <a:t>Success will be the result of intentional steps you take  and your accomplishments. To get started:</a:t>
            </a:r>
            <a:endParaRPr sz="2600">
              <a:solidFill>
                <a:schemeClr val="dk1"/>
              </a:solidFill>
            </a:endParaRPr>
          </a:p>
          <a:p>
            <a:pPr marL="0" lvl="0" indent="0" algn="l" rtl="0">
              <a:spcBef>
                <a:spcPts val="0"/>
              </a:spcBef>
              <a:spcAft>
                <a:spcPts val="0"/>
              </a:spcAft>
              <a:buNone/>
            </a:pPr>
            <a:endParaRPr/>
          </a:p>
        </p:txBody>
      </p:sp>
      <p:sp>
        <p:nvSpPr>
          <p:cNvPr id="188" name="Google Shape;188;p30"/>
          <p:cNvSpPr txBox="1"/>
          <p:nvPr/>
        </p:nvSpPr>
        <p:spPr>
          <a:xfrm>
            <a:off x="152400" y="4355400"/>
            <a:ext cx="8839200" cy="21933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Identify your personal strengths.</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Ask yourself tough questions.</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Establish goals for today, this week, this year, and beyond.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SMART Goals</a:t>
            </a:r>
            <a:endParaRPr sz="3600" b="1" i="0" u="none" strike="noStrike" cap="none">
              <a:solidFill>
                <a:srgbClr val="000000"/>
              </a:solidFill>
            </a:endParaRPr>
          </a:p>
        </p:txBody>
      </p:sp>
      <p:sp>
        <p:nvSpPr>
          <p:cNvPr id="194" name="Google Shape;194;p31"/>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Consider how your goals fall within the framework of SMART goals:</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1" i="0" u="sng" strike="noStrike" cap="none">
                <a:solidFill>
                  <a:schemeClr val="dk1"/>
                </a:solidFill>
                <a:latin typeface="Arial"/>
                <a:ea typeface="Arial"/>
                <a:cs typeface="Arial"/>
                <a:sym typeface="Arial"/>
              </a:rPr>
              <a:t>S</a:t>
            </a:r>
            <a:r>
              <a:rPr lang="en-US" sz="2400" b="0" i="0" u="none" strike="noStrike" cap="none">
                <a:solidFill>
                  <a:schemeClr val="dk1"/>
                </a:solidFill>
                <a:latin typeface="Arial"/>
                <a:ea typeface="Arial"/>
                <a:cs typeface="Arial"/>
                <a:sym typeface="Arial"/>
              </a:rPr>
              <a:t>pecific</a:t>
            </a:r>
            <a:endParaRPr/>
          </a:p>
          <a:p>
            <a:pPr marL="914400" marR="0" lvl="1" indent="-457200" algn="l" rtl="0">
              <a:spcBef>
                <a:spcPts val="624"/>
              </a:spcBef>
              <a:spcAft>
                <a:spcPts val="0"/>
              </a:spcAft>
              <a:buClr>
                <a:srgbClr val="424456"/>
              </a:buClr>
              <a:buSzPts val="2400"/>
              <a:buFont typeface="Arial"/>
              <a:buChar char="–"/>
            </a:pPr>
            <a:r>
              <a:rPr lang="en-US" sz="2400" b="1" i="0" u="sng" strike="noStrike" cap="none">
                <a:solidFill>
                  <a:schemeClr val="dk1"/>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easureable</a:t>
            </a:r>
            <a:endParaRPr/>
          </a:p>
          <a:p>
            <a:pPr marL="914400" marR="0" lvl="1" indent="-457200" algn="l" rtl="0">
              <a:spcBef>
                <a:spcPts val="624"/>
              </a:spcBef>
              <a:spcAft>
                <a:spcPts val="0"/>
              </a:spcAft>
              <a:buClr>
                <a:srgbClr val="424456"/>
              </a:buClr>
              <a:buSzPts val="2400"/>
              <a:buFont typeface="Arial"/>
              <a:buChar char="–"/>
            </a:pPr>
            <a:r>
              <a:rPr lang="en-US" sz="2400" b="1" i="0" u="sng" strike="noStrike" cap="none">
                <a:solidFill>
                  <a:schemeClr val="dk1"/>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ttainable</a:t>
            </a:r>
            <a:endParaRPr/>
          </a:p>
          <a:p>
            <a:pPr marL="914400" marR="0" lvl="1" indent="-457200" algn="l" rtl="0">
              <a:spcBef>
                <a:spcPts val="624"/>
              </a:spcBef>
              <a:spcAft>
                <a:spcPts val="0"/>
              </a:spcAft>
              <a:buClr>
                <a:srgbClr val="424456"/>
              </a:buClr>
              <a:buSzPts val="2400"/>
              <a:buFont typeface="Arial"/>
              <a:buChar char="–"/>
            </a:pPr>
            <a:r>
              <a:rPr lang="en-US" sz="2400" b="1" i="0" u="sng" strike="noStrike" cap="none">
                <a:solidFill>
                  <a:schemeClr val="dk1"/>
                </a:solidFill>
                <a:latin typeface="Arial"/>
                <a:ea typeface="Arial"/>
                <a:cs typeface="Arial"/>
                <a:sym typeface="Arial"/>
              </a:rPr>
              <a:t>R</a:t>
            </a:r>
            <a:r>
              <a:rPr lang="en-US" sz="2400" b="0" i="0" u="none" strike="noStrike" cap="none">
                <a:solidFill>
                  <a:schemeClr val="dk1"/>
                </a:solidFill>
                <a:latin typeface="Arial"/>
                <a:ea typeface="Arial"/>
                <a:cs typeface="Arial"/>
                <a:sym typeface="Arial"/>
              </a:rPr>
              <a:t>elevant</a:t>
            </a:r>
            <a:endParaRPr/>
          </a:p>
          <a:p>
            <a:pPr marL="914400" marR="0" lvl="1" indent="-457200" algn="l" rtl="0">
              <a:spcBef>
                <a:spcPts val="624"/>
              </a:spcBef>
              <a:spcAft>
                <a:spcPts val="0"/>
              </a:spcAft>
              <a:buClr>
                <a:srgbClr val="424456"/>
              </a:buClr>
              <a:buSzPts val="2400"/>
              <a:buFont typeface="Arial"/>
              <a:buChar char="–"/>
            </a:pPr>
            <a:r>
              <a:rPr lang="en-US" sz="2400" b="1" i="0" u="sng" strike="noStrike" cap="none">
                <a:solidFill>
                  <a:schemeClr val="dk1"/>
                </a:solidFill>
                <a:latin typeface="Arial"/>
                <a:ea typeface="Arial"/>
                <a:cs typeface="Arial"/>
                <a:sym typeface="Arial"/>
              </a:rPr>
              <a:t>T</a:t>
            </a:r>
            <a:r>
              <a:rPr lang="en-US" sz="2400" b="0" i="0" u="none" strike="noStrike" cap="none">
                <a:solidFill>
                  <a:schemeClr val="dk1"/>
                </a:solidFill>
                <a:latin typeface="Arial"/>
                <a:ea typeface="Arial"/>
                <a:cs typeface="Arial"/>
                <a:sym typeface="Arial"/>
              </a:rPr>
              <a:t>ime frame achievability</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3" marR="0" lvl="0" indent="-461963"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Be realistic and honest with yourself about your goals.</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Making Choices</a:t>
            </a:r>
            <a:endParaRPr sz="3600" b="1" i="0" u="none" strike="noStrike" cap="none">
              <a:solidFill>
                <a:srgbClr val="000000"/>
              </a:solidFill>
            </a:endParaRPr>
          </a:p>
        </p:txBody>
      </p:sp>
      <p:sp>
        <p:nvSpPr>
          <p:cNvPr id="200" name="Google Shape;200;p32"/>
          <p:cNvSpPr txBox="1">
            <a:spLocks noGrp="1"/>
          </p:cNvSpPr>
          <p:nvPr>
            <p:ph type="body" idx="1"/>
          </p:nvPr>
        </p:nvSpPr>
        <p:spPr>
          <a:xfrm>
            <a:off x="304800" y="1585050"/>
            <a:ext cx="4053000" cy="50151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You will make choices every day of your college career, and they can either support or sabotage the achievement of your larger goals and purposes in college and beyond.</a:t>
            </a:r>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01" name="Google Shape;201;p32"/>
          <p:cNvSpPr txBox="1"/>
          <p:nvPr/>
        </p:nvSpPr>
        <p:spPr>
          <a:xfrm>
            <a:off x="4755125" y="1584900"/>
            <a:ext cx="4130100" cy="50151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a:solidFill>
                  <a:schemeClr val="dk1"/>
                </a:solidFill>
              </a:rPr>
              <a:t>It is important to understand the concept of locus of control:</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Exercising maximum control over your own life by freely making choices</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An active view rather than a passive view of self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3" descr="A picture if a student helping another student."/>
          <p:cNvPicPr preferRelativeResize="0"/>
          <p:nvPr/>
        </p:nvPicPr>
        <p:blipFill>
          <a:blip r:embed="rId3">
            <a:alphaModFix/>
          </a:blip>
          <a:stretch>
            <a:fillRect/>
          </a:stretch>
        </p:blipFill>
        <p:spPr>
          <a:xfrm>
            <a:off x="4836650" y="-48500"/>
            <a:ext cx="4343400" cy="6864067"/>
          </a:xfrm>
          <a:prstGeom prst="rect">
            <a:avLst/>
          </a:prstGeom>
          <a:noFill/>
          <a:ln>
            <a:noFill/>
          </a:ln>
        </p:spPr>
      </p:pic>
      <p:sp>
        <p:nvSpPr>
          <p:cNvPr id="207" name="Google Shape;207;p33"/>
          <p:cNvSpPr txBox="1"/>
          <p:nvPr/>
        </p:nvSpPr>
        <p:spPr>
          <a:xfrm>
            <a:off x="132625" y="3346900"/>
            <a:ext cx="4565700" cy="33738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30212" algn="l" rtl="0">
              <a:lnSpc>
                <a:spcPct val="115000"/>
              </a:lnSpc>
              <a:spcBef>
                <a:spcPts val="624"/>
              </a:spcBef>
              <a:spcAft>
                <a:spcPts val="0"/>
              </a:spcAft>
              <a:buClr>
                <a:srgbClr val="FFFFFF"/>
              </a:buClr>
              <a:buSzPts val="2100"/>
              <a:buChar char="•"/>
            </a:pPr>
            <a:r>
              <a:rPr lang="en-US" sz="2100" dirty="0">
                <a:solidFill>
                  <a:srgbClr val="FFFFFF"/>
                </a:solidFill>
              </a:rPr>
              <a:t>Based on information about whether students will be more or less likely to complete courses successfully</a:t>
            </a:r>
            <a:endParaRPr sz="2100" dirty="0">
              <a:solidFill>
                <a:srgbClr val="FFFFFF"/>
              </a:solidFill>
            </a:endParaRPr>
          </a:p>
          <a:p>
            <a:pPr marL="461962" lvl="0" indent="-430212" algn="l" rtl="0">
              <a:lnSpc>
                <a:spcPct val="115000"/>
              </a:lnSpc>
              <a:spcBef>
                <a:spcPts val="624"/>
              </a:spcBef>
              <a:spcAft>
                <a:spcPts val="1600"/>
              </a:spcAft>
              <a:buClr>
                <a:srgbClr val="FFFFFF"/>
              </a:buClr>
              <a:buSzPts val="2100"/>
              <a:buChar char="•"/>
            </a:pPr>
            <a:r>
              <a:rPr lang="en-US" sz="2100" dirty="0">
                <a:solidFill>
                  <a:srgbClr val="FFFFFF"/>
                </a:solidFill>
              </a:rPr>
              <a:t>Pathways may help you save time, money, and energy by choosing courses that are right for you</a:t>
            </a:r>
            <a:endParaRPr sz="2100" dirty="0">
              <a:solidFill>
                <a:srgbClr val="FFFFFF"/>
              </a:solidFill>
            </a:endParaRPr>
          </a:p>
        </p:txBody>
      </p:sp>
      <p:sp>
        <p:nvSpPr>
          <p:cNvPr id="208" name="Google Shape;208;p33"/>
          <p:cNvSpPr txBox="1">
            <a:spLocks noGrp="1"/>
          </p:cNvSpPr>
          <p:nvPr>
            <p:ph type="body" idx="1"/>
          </p:nvPr>
        </p:nvSpPr>
        <p:spPr>
          <a:xfrm>
            <a:off x="132625" y="1295350"/>
            <a:ext cx="4963500" cy="19383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dirty="0">
                <a:solidFill>
                  <a:srgbClr val="FFFFFF"/>
                </a:solidFill>
                <a:latin typeface="Arial"/>
                <a:ea typeface="Arial"/>
                <a:cs typeface="Arial"/>
                <a:sym typeface="Arial"/>
              </a:rPr>
              <a:t>Guided pathways are a proscribed set of courses leading to certain majors and degrees.</a:t>
            </a:r>
            <a:endParaRPr sz="2600" b="0" i="0" u="none" strike="noStrike" cap="none" dirty="0">
              <a:solidFill>
                <a:srgbClr val="FFFFFF"/>
              </a:solidFill>
              <a:latin typeface="Arial"/>
              <a:ea typeface="Arial"/>
              <a:cs typeface="Arial"/>
              <a:sym typeface="Arial"/>
            </a:endParaRPr>
          </a:p>
          <a:p>
            <a:pPr marL="0" marR="0" lvl="0" indent="0" algn="l" rtl="0">
              <a:spcBef>
                <a:spcPts val="624"/>
              </a:spcBef>
              <a:spcAft>
                <a:spcPts val="1600"/>
              </a:spcAft>
              <a:buNone/>
            </a:pPr>
            <a:endParaRPr sz="2600" b="0" i="0" u="none" strike="noStrike" cap="none" dirty="0">
              <a:solidFill>
                <a:schemeClr val="dk1"/>
              </a:solidFill>
              <a:latin typeface="Arial"/>
              <a:ea typeface="Arial"/>
              <a:cs typeface="Arial"/>
              <a:sym typeface="Arial"/>
            </a:endParaRPr>
          </a:p>
        </p:txBody>
      </p:sp>
      <p:sp>
        <p:nvSpPr>
          <p:cNvPr id="209" name="Google Shape;209;p33"/>
          <p:cNvSpPr txBox="1">
            <a:spLocks noGrp="1"/>
          </p:cNvSpPr>
          <p:nvPr>
            <p:ph type="title"/>
          </p:nvPr>
        </p:nvSpPr>
        <p:spPr>
          <a:xfrm>
            <a:off x="121925" y="103900"/>
            <a:ext cx="63009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Guided Pathways</a:t>
            </a:r>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E-Mail with Style</a:t>
            </a:r>
            <a:endParaRPr sz="3600" b="1" i="0" u="none" strike="noStrike" cap="none">
              <a:solidFill>
                <a:srgbClr val="000000"/>
              </a:solidFill>
            </a:endParaRPr>
          </a:p>
        </p:txBody>
      </p:sp>
      <p:sp>
        <p:nvSpPr>
          <p:cNvPr id="216" name="Google Shape;216;p34"/>
          <p:cNvSpPr txBox="1">
            <a:spLocks noGrp="1"/>
          </p:cNvSpPr>
          <p:nvPr>
            <p:ph type="body" idx="1"/>
          </p:nvPr>
        </p:nvSpPr>
        <p:spPr>
          <a:xfrm>
            <a:off x="190500" y="1636400"/>
            <a:ext cx="8763000" cy="12936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3000" b="0" i="0" u="none" strike="noStrike" cap="none" dirty="0">
                <a:solidFill>
                  <a:srgbClr val="FFFFFF"/>
                </a:solidFill>
                <a:latin typeface="Arial"/>
                <a:ea typeface="Arial"/>
                <a:cs typeface="Arial"/>
                <a:sym typeface="Arial"/>
              </a:rPr>
              <a:t>At some point you will need to communicate with your instructor via e-mail. Some tips to remember:</a:t>
            </a:r>
            <a:endParaRPr sz="3000" dirty="0">
              <a:solidFill>
                <a:srgbClr val="FFFFFF"/>
              </a:solidFill>
            </a:endParaRPr>
          </a:p>
          <a:p>
            <a:pPr marL="0" marR="0" lvl="0" indent="0" algn="l" rtl="0">
              <a:spcBef>
                <a:spcPts val="624"/>
              </a:spcBef>
              <a:spcAft>
                <a:spcPts val="0"/>
              </a:spcAft>
              <a:buClr>
                <a:srgbClr val="424456"/>
              </a:buClr>
              <a:buSzPts val="2600"/>
              <a:buFont typeface="Arial"/>
              <a:buNone/>
            </a:pPr>
            <a:endParaRPr sz="3000" b="0" i="0" u="none" strike="noStrike" cap="none" dirty="0">
              <a:solidFill>
                <a:srgbClr val="FFFFFF"/>
              </a:solidFill>
              <a:latin typeface="Arial"/>
              <a:ea typeface="Arial"/>
              <a:cs typeface="Arial"/>
              <a:sym typeface="Arial"/>
            </a:endParaRPr>
          </a:p>
          <a:p>
            <a:pPr marL="0" marR="0" lvl="0" indent="0" algn="l" rtl="0">
              <a:spcBef>
                <a:spcPts val="624"/>
              </a:spcBef>
              <a:spcAft>
                <a:spcPts val="1600"/>
              </a:spcAft>
              <a:buNone/>
            </a:pPr>
            <a:endParaRPr sz="3000" b="0" i="0" u="none" strike="noStrike" cap="none" dirty="0">
              <a:solidFill>
                <a:srgbClr val="FFFFFF"/>
              </a:solidFill>
              <a:latin typeface="Arial"/>
              <a:ea typeface="Arial"/>
              <a:cs typeface="Arial"/>
              <a:sym typeface="Arial"/>
            </a:endParaRPr>
          </a:p>
        </p:txBody>
      </p:sp>
      <p:sp>
        <p:nvSpPr>
          <p:cNvPr id="217" name="Google Shape;217;p34"/>
          <p:cNvSpPr txBox="1"/>
          <p:nvPr/>
        </p:nvSpPr>
        <p:spPr>
          <a:xfrm>
            <a:off x="1237675" y="3306050"/>
            <a:ext cx="6435000" cy="17997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dirty="0">
                <a:solidFill>
                  <a:srgbClr val="FFFFFF"/>
                </a:solidFill>
              </a:rPr>
              <a:t>Use your college e-mail address.</a:t>
            </a:r>
            <a:endParaRPr sz="2600" dirty="0">
              <a:solidFill>
                <a:srgbClr val="FFFFFF"/>
              </a:solidFill>
            </a:endParaRPr>
          </a:p>
          <a:p>
            <a:pPr marL="461962" lvl="0" indent="-461962" algn="l" rtl="0">
              <a:lnSpc>
                <a:spcPct val="115000"/>
              </a:lnSpc>
              <a:spcBef>
                <a:spcPts val="624"/>
              </a:spcBef>
              <a:spcAft>
                <a:spcPts val="0"/>
              </a:spcAft>
              <a:buClr>
                <a:srgbClr val="FFFFFF"/>
              </a:buClr>
              <a:buSzPts val="2600"/>
              <a:buChar char="•"/>
            </a:pPr>
            <a:r>
              <a:rPr lang="en-US" sz="2600" dirty="0">
                <a:solidFill>
                  <a:srgbClr val="FFFFFF"/>
                </a:solidFill>
              </a:rPr>
              <a:t>Make the subject line informative.</a:t>
            </a:r>
            <a:endParaRPr sz="2600" dirty="0">
              <a:solidFill>
                <a:srgbClr val="FFFFFF"/>
              </a:solidFill>
            </a:endParaRPr>
          </a:p>
          <a:p>
            <a:pPr marL="461962" lvl="0" indent="-461962" algn="l" rtl="0">
              <a:lnSpc>
                <a:spcPct val="115000"/>
              </a:lnSpc>
              <a:spcBef>
                <a:spcPts val="624"/>
              </a:spcBef>
              <a:spcAft>
                <a:spcPts val="1600"/>
              </a:spcAft>
              <a:buClr>
                <a:srgbClr val="FFFFFF"/>
              </a:buClr>
              <a:buSzPts val="2600"/>
              <a:buChar char="•"/>
            </a:pPr>
            <a:r>
              <a:rPr lang="en-US" sz="2600" dirty="0">
                <a:solidFill>
                  <a:srgbClr val="FFFFFF"/>
                </a:solidFill>
              </a:rPr>
              <a:t>Address your instructor with respect.</a:t>
            </a:r>
            <a:endParaRPr dirty="0">
              <a:solidFill>
                <a:srgbClr val="FFFFFF"/>
              </a:solidFill>
            </a:endParaRPr>
          </a:p>
        </p:txBody>
      </p:sp>
      <p:sp>
        <p:nvSpPr>
          <p:cNvPr id="218" name="Google Shape;218;p34"/>
          <p:cNvSpPr/>
          <p:nvPr/>
        </p:nvSpPr>
        <p:spPr>
          <a:xfrm>
            <a:off x="56825" y="5943175"/>
            <a:ext cx="9052500" cy="8526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Assess Your Strengths and Set Goals</a:t>
            </a:r>
            <a:endParaRPr sz="3600" b="1" i="0" u="none" strike="noStrike" cap="none">
              <a:solidFill>
                <a:srgbClr val="000000"/>
              </a:solidFill>
            </a:endParaRPr>
          </a:p>
        </p:txBody>
      </p:sp>
      <p:sp>
        <p:nvSpPr>
          <p:cNvPr id="86" name="Google Shape;86;p17"/>
          <p:cNvSpPr txBox="1">
            <a:spLocks noGrp="1"/>
          </p:cNvSpPr>
          <p:nvPr>
            <p:ph type="body" idx="1"/>
          </p:nvPr>
        </p:nvSpPr>
        <p:spPr>
          <a:xfrm>
            <a:off x="228600" y="1219200"/>
            <a:ext cx="4109700" cy="23922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300" b="0" i="0" u="none" strike="noStrike" cap="none" dirty="0">
                <a:solidFill>
                  <a:schemeClr val="dk1"/>
                </a:solidFill>
                <a:latin typeface="Arial"/>
                <a:ea typeface="Arial"/>
                <a:cs typeface="Arial"/>
                <a:sym typeface="Arial"/>
              </a:rPr>
              <a:t>College is an important investment of time, money, and effort, and for some students the college experience can be transformative.</a:t>
            </a:r>
            <a:endParaRPr sz="2300" dirty="0"/>
          </a:p>
          <a:p>
            <a:pPr marL="0" marR="0" lvl="0" indent="0" algn="l" rtl="0">
              <a:spcBef>
                <a:spcPts val="624"/>
              </a:spcBef>
              <a:spcAft>
                <a:spcPts val="0"/>
              </a:spcAft>
              <a:buClr>
                <a:srgbClr val="424456"/>
              </a:buClr>
              <a:buSzPts val="2600"/>
              <a:buFont typeface="Arial"/>
              <a:buNone/>
            </a:pPr>
            <a:endParaRPr sz="2300" b="0" i="0" u="none" strike="noStrike" cap="none" dirty="0">
              <a:solidFill>
                <a:schemeClr val="dk1"/>
              </a:solidFill>
              <a:latin typeface="Arial"/>
              <a:ea typeface="Arial"/>
              <a:cs typeface="Arial"/>
              <a:sym typeface="Arial"/>
            </a:endParaRPr>
          </a:p>
          <a:p>
            <a:pPr marL="461963" marR="0" lvl="0" indent="-296863" algn="l" rtl="0">
              <a:spcBef>
                <a:spcPts val="624"/>
              </a:spcBef>
              <a:spcAft>
                <a:spcPts val="1600"/>
              </a:spcAft>
              <a:buClr>
                <a:srgbClr val="424456"/>
              </a:buClr>
              <a:buSzPts val="2600"/>
              <a:buFont typeface="Arial"/>
              <a:buNone/>
            </a:pPr>
            <a:endParaRPr sz="2300" b="0" i="0" u="none" strike="noStrike" cap="none" dirty="0">
              <a:solidFill>
                <a:schemeClr val="dk1"/>
              </a:solidFill>
              <a:latin typeface="Arial"/>
              <a:ea typeface="Arial"/>
              <a:cs typeface="Arial"/>
              <a:sym typeface="Arial"/>
            </a:endParaRPr>
          </a:p>
        </p:txBody>
      </p:sp>
      <p:pic>
        <p:nvPicPr>
          <p:cNvPr id="87" name="Google Shape;87;p17">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425925" y="1143000"/>
            <a:ext cx="4615195" cy="5595924"/>
          </a:xfrm>
          <a:prstGeom prst="rect">
            <a:avLst/>
          </a:prstGeom>
          <a:noFill/>
          <a:ln>
            <a:noFill/>
          </a:ln>
        </p:spPr>
      </p:pic>
      <p:sp>
        <p:nvSpPr>
          <p:cNvPr id="88" name="Google Shape;88;p17"/>
          <p:cNvSpPr txBox="1"/>
          <p:nvPr/>
        </p:nvSpPr>
        <p:spPr>
          <a:xfrm>
            <a:off x="220225" y="3762850"/>
            <a:ext cx="4109700" cy="29427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300" dirty="0">
                <a:solidFill>
                  <a:schemeClr val="dk1"/>
                </a:solidFill>
              </a:rPr>
              <a:t>Do you already have a good understanding of how to thrive in college and why it is so important? What personal and career goals do you want to pursue during and after college?</a:t>
            </a:r>
            <a:endParaRPr sz="2300"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Reflection</a:t>
            </a:r>
            <a:endParaRPr sz="3600" b="1" i="0" u="none" strike="noStrike" cap="none">
              <a:solidFill>
                <a:srgbClr val="000000"/>
              </a:solidFill>
            </a:endParaRPr>
          </a:p>
        </p:txBody>
      </p:sp>
      <p:sp>
        <p:nvSpPr>
          <p:cNvPr id="224" name="Google Shape;224;p35"/>
          <p:cNvSpPr txBox="1">
            <a:spLocks noGrp="1"/>
          </p:cNvSpPr>
          <p:nvPr>
            <p:ph type="body" idx="1"/>
          </p:nvPr>
        </p:nvSpPr>
        <p:spPr>
          <a:xfrm>
            <a:off x="228600" y="1524000"/>
            <a:ext cx="8763000" cy="11421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Reflect on your decision to enter this college at this time of your life. Who influenced your decision?</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225" name="Google Shape;225;p35"/>
          <p:cNvSpPr txBox="1"/>
          <p:nvPr/>
        </p:nvSpPr>
        <p:spPr>
          <a:xfrm>
            <a:off x="2071350" y="3176425"/>
            <a:ext cx="5001300" cy="3031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rgbClr val="FFFFFF"/>
                </a:solidFill>
              </a:rPr>
              <a:t>College students often feel the stress of trying to balance their personal and academic lives. How can you include time to engage in at least one high-impact practice each year?</a:t>
            </a:r>
            <a:endParaRPr sz="2600">
              <a:solidFill>
                <a:srgbClr val="FFFFFF"/>
              </a:solidFill>
            </a:endParaRPr>
          </a:p>
          <a:p>
            <a:pPr marL="0" lvl="0" indent="0" algn="ctr" rtl="0">
              <a:spcBef>
                <a:spcPts val="1600"/>
              </a:spcBef>
              <a:spcAft>
                <a:spcPts val="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descr="A short video from a student explaining why she is going to college.&#10;&#10;Goals.mov">
            <a:hlinkClick r:id="rId3"/>
          </p:cNvPr>
          <p:cNvPicPr preferRelativeResize="0"/>
          <p:nvPr/>
        </p:nvPicPr>
        <p:blipFill>
          <a:blip r:embed="rId4">
            <a:alphaModFix/>
          </a:blip>
          <a:stretch>
            <a:fillRect/>
          </a:stretch>
        </p:blipFill>
        <p:spPr>
          <a:xfrm>
            <a:off x="0" y="-1"/>
            <a:ext cx="9144000" cy="6311973"/>
          </a:xfrm>
          <a:prstGeom prst="rect">
            <a:avLst/>
          </a:prstGeom>
          <a:noFill/>
          <a:ln>
            <a:noFill/>
          </a:ln>
          <a:effectLst>
            <a:outerShdw blurRad="57150" dist="19050" dir="5400000" algn="bl" rotWithShape="0">
              <a:srgbClr val="000000">
                <a:alpha val="50000"/>
              </a:srgbClr>
            </a:outerShdw>
          </a:effectLst>
        </p:spPr>
      </p:pic>
      <p:sp>
        <p:nvSpPr>
          <p:cNvPr id="4" name="TextBox 3">
            <a:extLst>
              <a:ext uri="{FF2B5EF4-FFF2-40B4-BE49-F238E27FC236}">
                <a16:creationId xmlns:a16="http://schemas.microsoft.com/office/drawing/2014/main" id="{344C7D02-AE53-40A9-AB76-3918E7E18519}"/>
              </a:ext>
            </a:extLst>
          </p:cNvPr>
          <p:cNvSpPr txBox="1"/>
          <p:nvPr/>
        </p:nvSpPr>
        <p:spPr>
          <a:xfrm>
            <a:off x="1350699" y="6439280"/>
            <a:ext cx="6442601" cy="307777"/>
          </a:xfrm>
          <a:prstGeom prst="rect">
            <a:avLst/>
          </a:prstGeom>
          <a:noFill/>
        </p:spPr>
        <p:txBody>
          <a:bodyPr wrap="square" rtlCol="0">
            <a:spAutoFit/>
          </a:bodyPr>
          <a:lstStyle/>
          <a:p>
            <a:r>
              <a:rPr lang="en-US" dirty="0">
                <a:hlinkClick r:id="rId3"/>
              </a:rPr>
              <a:t>http://drive.google.com/file/d/1zhm79Ev3CQK9s9mjRPBni93yFAm9aSmf/view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5720" y="27709"/>
            <a:ext cx="9052560" cy="1039091"/>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dirty="0">
                <a:solidFill>
                  <a:srgbClr val="000000"/>
                </a:solidFill>
              </a:rPr>
              <a:t>Thriving in College and Life</a:t>
            </a:r>
            <a:endParaRPr sz="3600" b="1" i="0" u="none" strike="noStrike" cap="none" dirty="0">
              <a:solidFill>
                <a:srgbClr val="000000"/>
              </a:solidFill>
            </a:endParaRPr>
          </a:p>
        </p:txBody>
      </p:sp>
      <p:sp>
        <p:nvSpPr>
          <p:cNvPr id="101" name="Google Shape;101;p19"/>
          <p:cNvSpPr txBox="1">
            <a:spLocks noGrp="1"/>
          </p:cNvSpPr>
          <p:nvPr>
            <p:ph type="body" idx="1"/>
          </p:nvPr>
        </p:nvSpPr>
        <p:spPr>
          <a:xfrm>
            <a:off x="76200" y="1143000"/>
            <a:ext cx="3769500" cy="472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It is important that you are not only “successful” in college and life, but that you </a:t>
            </a:r>
            <a:r>
              <a:rPr lang="en-US" sz="2600" b="0" i="1" u="none" strike="noStrike" cap="none">
                <a:solidFill>
                  <a:schemeClr val="dk1"/>
                </a:solidFill>
                <a:latin typeface="Arial"/>
                <a:ea typeface="Arial"/>
                <a:cs typeface="Arial"/>
                <a:sym typeface="Arial"/>
              </a:rPr>
              <a:t>thrive</a:t>
            </a:r>
            <a:r>
              <a:rPr lang="en-US" sz="2600" b="0" i="0" u="none" strike="noStrike" cap="none">
                <a:solidFill>
                  <a:schemeClr val="dk1"/>
                </a:solidFill>
                <a:latin typeface="Arial"/>
                <a:ea typeface="Arial"/>
                <a:cs typeface="Arial"/>
                <a:sym typeface="Arial"/>
              </a:rPr>
              <a:t> in both. Thriving means:</a:t>
            </a:r>
            <a:endParaRPr/>
          </a:p>
        </p:txBody>
      </p:sp>
      <p:sp>
        <p:nvSpPr>
          <p:cNvPr id="102" name="Google Shape;102;p19"/>
          <p:cNvSpPr/>
          <p:nvPr/>
        </p:nvSpPr>
        <p:spPr>
          <a:xfrm>
            <a:off x="3248825" y="1295400"/>
            <a:ext cx="5674200" cy="54276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p:nvPr/>
        </p:nvSpPr>
        <p:spPr>
          <a:xfrm>
            <a:off x="4098159" y="1869024"/>
            <a:ext cx="4235700" cy="37539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Going beyond minimum requirements to meet and exceed goals </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Discovering talents and abilities </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Deriving self-satisfaction, self-esteem, and pleasure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Making the Most of the College Success Course</a:t>
            </a:r>
            <a:endParaRPr sz="3600" b="1" i="0" u="none" strike="noStrike" cap="none">
              <a:solidFill>
                <a:srgbClr val="000000"/>
              </a:solidFill>
            </a:endParaRPr>
          </a:p>
        </p:txBody>
      </p:sp>
      <p:sp>
        <p:nvSpPr>
          <p:cNvPr id="110" name="Google Shape;110;p20"/>
          <p:cNvSpPr txBox="1">
            <a:spLocks noGrp="1"/>
          </p:cNvSpPr>
          <p:nvPr>
            <p:ph type="body" idx="1"/>
          </p:nvPr>
        </p:nvSpPr>
        <p:spPr>
          <a:xfrm>
            <a:off x="228600" y="1447800"/>
            <a:ext cx="8763000" cy="1350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24456"/>
              </a:buClr>
              <a:buSzPts val="2405"/>
              <a:buFont typeface="Arial"/>
              <a:buNone/>
            </a:pPr>
            <a:r>
              <a:rPr lang="en-US" sz="2405" b="0" i="0" u="none" strike="noStrike" cap="none">
                <a:solidFill>
                  <a:schemeClr val="dk1"/>
                </a:solidFill>
                <a:latin typeface="Arial"/>
                <a:ea typeface="Arial"/>
                <a:cs typeface="Arial"/>
                <a:sym typeface="Arial"/>
              </a:rPr>
              <a:t>College success courses introduce students to a central topic: how to be a successful students in college and successful in life. </a:t>
            </a:r>
            <a:endParaRPr/>
          </a:p>
          <a:p>
            <a:pPr marL="0" marR="0" lvl="0" indent="0" algn="l" rtl="0">
              <a:lnSpc>
                <a:spcPct val="90000"/>
              </a:lnSpc>
              <a:spcBef>
                <a:spcPts val="624"/>
              </a:spcBef>
              <a:spcAft>
                <a:spcPts val="0"/>
              </a:spcAft>
              <a:buNone/>
            </a:pPr>
            <a:endParaRPr sz="2220" b="0" i="0" u="none" strike="noStrike" cap="none">
              <a:solidFill>
                <a:schemeClr val="dk1"/>
              </a:solidFill>
              <a:latin typeface="Arial"/>
              <a:ea typeface="Arial"/>
              <a:cs typeface="Arial"/>
              <a:sym typeface="Arial"/>
            </a:endParaRPr>
          </a:p>
          <a:p>
            <a:pPr marL="914400" marR="0" lvl="1" indent="-316230" algn="l" rtl="0">
              <a:lnSpc>
                <a:spcPct val="90000"/>
              </a:lnSpc>
              <a:spcBef>
                <a:spcPts val="624"/>
              </a:spcBef>
              <a:spcAft>
                <a:spcPts val="0"/>
              </a:spcAft>
              <a:buClr>
                <a:srgbClr val="424456"/>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l" rtl="0">
              <a:lnSpc>
                <a:spcPct val="90000"/>
              </a:lnSpc>
              <a:spcBef>
                <a:spcPts val="624"/>
              </a:spcBef>
              <a:spcAft>
                <a:spcPts val="1600"/>
              </a:spcAft>
              <a:buClr>
                <a:srgbClr val="424456"/>
              </a:buClr>
              <a:buSzPts val="2405"/>
              <a:buFont typeface="Arial"/>
              <a:buNone/>
            </a:pPr>
            <a:r>
              <a:rPr lang="en-US" sz="2405" b="0" i="0" u="none" strike="noStrike" cap="none">
                <a:solidFill>
                  <a:schemeClr val="dk1"/>
                </a:solidFill>
                <a:latin typeface="Arial"/>
                <a:ea typeface="Arial"/>
                <a:cs typeface="Arial"/>
                <a:sym typeface="Arial"/>
              </a:rPr>
              <a:t>	</a:t>
            </a:r>
            <a:endParaRPr sz="2405" b="0" i="0" u="none" strike="noStrike" cap="none">
              <a:solidFill>
                <a:schemeClr val="dk1"/>
              </a:solidFill>
              <a:latin typeface="Arial"/>
              <a:ea typeface="Arial"/>
              <a:cs typeface="Arial"/>
              <a:sym typeface="Arial"/>
            </a:endParaRPr>
          </a:p>
        </p:txBody>
      </p:sp>
      <p:sp>
        <p:nvSpPr>
          <p:cNvPr id="111" name="Google Shape;111;p20"/>
          <p:cNvSpPr txBox="1"/>
          <p:nvPr/>
        </p:nvSpPr>
        <p:spPr>
          <a:xfrm>
            <a:off x="341000" y="3023600"/>
            <a:ext cx="8278800" cy="31323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90000"/>
              </a:lnSpc>
              <a:spcBef>
                <a:spcPts val="624"/>
              </a:spcBef>
              <a:spcAft>
                <a:spcPts val="0"/>
              </a:spcAft>
              <a:buClr>
                <a:srgbClr val="424456"/>
              </a:buClr>
              <a:buSzPts val="2405"/>
              <a:buChar char="•"/>
            </a:pPr>
            <a:r>
              <a:rPr lang="en-US" sz="2405" dirty="0">
                <a:solidFill>
                  <a:schemeClr val="dk1"/>
                </a:solidFill>
              </a:rPr>
              <a:t>Research in the field of “student success” has found that college success courses:</a:t>
            </a:r>
            <a:endParaRPr sz="2600" dirty="0">
              <a:solidFill>
                <a:schemeClr val="dk1"/>
              </a:solidFill>
            </a:endParaRPr>
          </a:p>
          <a:p>
            <a:pPr marL="914400" lvl="1" indent="-457200" algn="l" rtl="0">
              <a:lnSpc>
                <a:spcPct val="90000"/>
              </a:lnSpc>
              <a:spcBef>
                <a:spcPts val="624"/>
              </a:spcBef>
              <a:spcAft>
                <a:spcPts val="0"/>
              </a:spcAft>
              <a:buClr>
                <a:srgbClr val="424456"/>
              </a:buClr>
              <a:buSzPts val="2220"/>
              <a:buChar char="–"/>
            </a:pPr>
            <a:r>
              <a:rPr lang="en-US" sz="2220" dirty="0">
                <a:solidFill>
                  <a:schemeClr val="dk1"/>
                </a:solidFill>
              </a:rPr>
              <a:t>Increase the likelihood of success in college</a:t>
            </a:r>
            <a:endParaRPr sz="2400" dirty="0">
              <a:solidFill>
                <a:schemeClr val="dk1"/>
              </a:solidFill>
            </a:endParaRPr>
          </a:p>
          <a:p>
            <a:pPr marL="914400" lvl="1" indent="-457200" algn="l" rtl="0">
              <a:lnSpc>
                <a:spcPct val="90000"/>
              </a:lnSpc>
              <a:spcBef>
                <a:spcPts val="624"/>
              </a:spcBef>
              <a:spcAft>
                <a:spcPts val="0"/>
              </a:spcAft>
              <a:buClr>
                <a:srgbClr val="424456"/>
              </a:buClr>
              <a:buSzPts val="2220"/>
              <a:buChar char="–"/>
            </a:pPr>
            <a:r>
              <a:rPr lang="en-US" sz="2220" dirty="0">
                <a:solidFill>
                  <a:schemeClr val="dk1"/>
                </a:solidFill>
              </a:rPr>
              <a:t>Increase student involvement in student organizations, campus activities, and interactions with faculty</a:t>
            </a:r>
            <a:endParaRPr sz="2400" dirty="0">
              <a:solidFill>
                <a:schemeClr val="dk1"/>
              </a:solidFill>
            </a:endParaRPr>
          </a:p>
          <a:p>
            <a:pPr marL="914400" lvl="1" indent="-457200" algn="l" rtl="0">
              <a:lnSpc>
                <a:spcPct val="90000"/>
              </a:lnSpc>
              <a:spcBef>
                <a:spcPts val="624"/>
              </a:spcBef>
              <a:spcAft>
                <a:spcPts val="0"/>
              </a:spcAft>
              <a:buClr>
                <a:srgbClr val="424456"/>
              </a:buClr>
              <a:buSzPts val="2220"/>
              <a:buChar char="–"/>
            </a:pPr>
            <a:r>
              <a:rPr lang="en-US" sz="2220" dirty="0">
                <a:solidFill>
                  <a:schemeClr val="dk1"/>
                </a:solidFill>
              </a:rPr>
              <a:t>Prepare students to make better choices while they are in college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p:nvPr/>
        </p:nvSpPr>
        <p:spPr>
          <a:xfrm>
            <a:off x="95150" y="2589125"/>
            <a:ext cx="9003000" cy="41679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title"/>
          </p:nvPr>
        </p:nvSpPr>
        <p:spPr>
          <a:xfrm>
            <a:off x="45720" y="27709"/>
            <a:ext cx="9052560" cy="1039091"/>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dirty="0">
                <a:solidFill>
                  <a:srgbClr val="000000"/>
                </a:solidFill>
              </a:rPr>
              <a:t>The VIPS of Your College Experience</a:t>
            </a:r>
            <a:endParaRPr sz="3600" b="1" i="0" u="none" strike="noStrike" cap="none" dirty="0">
              <a:solidFill>
                <a:srgbClr val="000000"/>
              </a:solidFill>
            </a:endParaRPr>
          </a:p>
        </p:txBody>
      </p:sp>
      <p:sp>
        <p:nvSpPr>
          <p:cNvPr id="118" name="Google Shape;118;p21"/>
          <p:cNvSpPr txBox="1">
            <a:spLocks noGrp="1"/>
          </p:cNvSpPr>
          <p:nvPr>
            <p:ph type="body" idx="1"/>
          </p:nvPr>
        </p:nvSpPr>
        <p:spPr>
          <a:xfrm>
            <a:off x="228600" y="1295400"/>
            <a:ext cx="87630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 people you meet in colleges and universities will have a great influence on your experiences. </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pic>
        <p:nvPicPr>
          <p:cNvPr id="119" name="Google Shape;119;p21" descr="Diverse picture of students. "/>
          <p:cNvPicPr preferRelativeResize="0"/>
          <p:nvPr/>
        </p:nvPicPr>
        <p:blipFill>
          <a:blip r:embed="rId3">
            <a:alphaModFix/>
          </a:blip>
          <a:stretch>
            <a:fillRect/>
          </a:stretch>
        </p:blipFill>
        <p:spPr>
          <a:xfrm>
            <a:off x="3668950" y="2918313"/>
            <a:ext cx="5334000" cy="3457575"/>
          </a:xfrm>
          <a:prstGeom prst="rect">
            <a:avLst/>
          </a:prstGeom>
          <a:noFill/>
          <a:ln>
            <a:noFill/>
          </a:ln>
        </p:spPr>
      </p:pic>
      <p:sp>
        <p:nvSpPr>
          <p:cNvPr id="120" name="Google Shape;120;p21"/>
          <p:cNvSpPr txBox="1"/>
          <p:nvPr/>
        </p:nvSpPr>
        <p:spPr>
          <a:xfrm>
            <a:off x="174700" y="2715600"/>
            <a:ext cx="3599400" cy="388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a:solidFill>
                  <a:schemeClr val="dk1"/>
                </a:solidFill>
              </a:rPr>
              <a:t>There are all kinds of people in college. Some of the people you meet will be students, instructors, administrators, advisers, and other staff members.</a:t>
            </a:r>
            <a:endParaRPr sz="26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Students</a:t>
            </a:r>
            <a:endParaRPr sz="3600" b="1" i="0" u="none" strike="noStrike" cap="none">
              <a:solidFill>
                <a:srgbClr val="000000"/>
              </a:solidFill>
            </a:endParaRPr>
          </a:p>
        </p:txBody>
      </p:sp>
      <p:sp>
        <p:nvSpPr>
          <p:cNvPr id="127" name="Google Shape;127;p22"/>
          <p:cNvSpPr txBox="1">
            <a:spLocks noGrp="1"/>
          </p:cNvSpPr>
          <p:nvPr>
            <p:ph type="body" idx="1"/>
          </p:nvPr>
        </p:nvSpPr>
        <p:spPr>
          <a:xfrm>
            <a:off x="228600" y="1295400"/>
            <a:ext cx="8763000" cy="4211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Of all the different types of people on campus, the ones who will likely have the most influence on you and your choices are your fellow students. There are many different types of students:</a:t>
            </a:r>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Traditional and non-traditional</a:t>
            </a:r>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Veterans</a:t>
            </a:r>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International</a:t>
            </a:r>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Part-time</a:t>
            </a:r>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Peer leaders</a:t>
            </a:r>
            <a:endParaRPr/>
          </a:p>
          <a:p>
            <a:pPr marL="461963" marR="0" lvl="0" indent="-296863" algn="l" rtl="0">
              <a:lnSpc>
                <a:spcPct val="9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lnSpc>
                <a:spcPct val="90000"/>
              </a:lnSpc>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28" name="Google Shape;128;p22"/>
          <p:cNvSpPr txBox="1"/>
          <p:nvPr/>
        </p:nvSpPr>
        <p:spPr>
          <a:xfrm>
            <a:off x="1145850" y="5735100"/>
            <a:ext cx="6852300" cy="9081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90000"/>
              </a:lnSpc>
              <a:spcBef>
                <a:spcPts val="624"/>
              </a:spcBef>
              <a:spcAft>
                <a:spcPts val="0"/>
              </a:spcAft>
              <a:buClr>
                <a:srgbClr val="424456"/>
              </a:buClr>
              <a:buSzPts val="2600"/>
              <a:buFont typeface="Arial"/>
              <a:buNone/>
            </a:pPr>
            <a:r>
              <a:rPr lang="en-US" sz="3600" dirty="0">
                <a:solidFill>
                  <a:srgbClr val="FFFFFF"/>
                </a:solidFill>
              </a:rPr>
              <a:t>What type of student are you?</a:t>
            </a:r>
            <a:endParaRPr sz="3600" dirty="0">
              <a:solidFill>
                <a:srgbClr val="FFFFFF"/>
              </a:solidFill>
            </a:endParaRPr>
          </a:p>
          <a:p>
            <a:pPr marL="0" lvl="0" indent="0" algn="l" rtl="0">
              <a:spcBef>
                <a:spcPts val="1600"/>
              </a:spcBef>
              <a:spcAft>
                <a:spcPts val="0"/>
              </a:spcAft>
              <a:buNone/>
            </a:pP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96877" y="217125"/>
            <a:ext cx="8763000" cy="14625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4000" b="1" i="0" u="none" strike="noStrike" cap="none">
                <a:solidFill>
                  <a:srgbClr val="000000"/>
                </a:solidFill>
              </a:rPr>
              <a:t>Instructors</a:t>
            </a:r>
            <a:endParaRPr sz="4000" b="1">
              <a:solidFill>
                <a:srgbClr val="000000"/>
              </a:solidFill>
            </a:endParaRPr>
          </a:p>
        </p:txBody>
      </p:sp>
      <p:sp>
        <p:nvSpPr>
          <p:cNvPr id="134" name="Google Shape;134;p23"/>
          <p:cNvSpPr txBox="1">
            <a:spLocks noGrp="1"/>
          </p:cNvSpPr>
          <p:nvPr>
            <p:ph type="body" idx="1"/>
          </p:nvPr>
        </p:nvSpPr>
        <p:spPr>
          <a:xfrm>
            <a:off x="190500" y="1869525"/>
            <a:ext cx="8763000" cy="48309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1" indent="0" algn="l" rtl="0">
              <a:spcBef>
                <a:spcPts val="0"/>
              </a:spcBef>
              <a:spcAft>
                <a:spcPts val="0"/>
              </a:spcAft>
              <a:buClr>
                <a:srgbClr val="424456"/>
              </a:buClr>
              <a:buSzPts val="2400"/>
              <a:buFont typeface="Arial"/>
              <a:buNone/>
            </a:pPr>
            <a:r>
              <a:rPr lang="en-US" sz="2400" b="0" i="0" u="none" strike="noStrike" cap="none" dirty="0">
                <a:solidFill>
                  <a:srgbClr val="FFFFFF"/>
                </a:solidFill>
                <a:latin typeface="Arial"/>
                <a:ea typeface="Arial"/>
                <a:cs typeface="Arial"/>
                <a:sym typeface="Arial"/>
              </a:rPr>
              <a:t>Instructors have the greatest influence on students because they influence your thinking and understanding. Instructors will:</a:t>
            </a:r>
            <a:endParaRPr dirty="0">
              <a:solidFill>
                <a:srgbClr val="FFFFFF"/>
              </a:solidFill>
            </a:endParaRPr>
          </a:p>
          <a:p>
            <a:pPr marL="457200" marR="0" lvl="1" indent="0" algn="l" rtl="0">
              <a:spcBef>
                <a:spcPts val="624"/>
              </a:spcBef>
              <a:spcAft>
                <a:spcPts val="0"/>
              </a:spcAft>
              <a:buClr>
                <a:srgbClr val="424456"/>
              </a:buClr>
              <a:buSzPts val="2400"/>
              <a:buFont typeface="Arial"/>
              <a:buNone/>
            </a:pPr>
            <a:endParaRPr sz="2400" b="0" i="0" u="none" strike="noStrike" cap="none" dirty="0">
              <a:solidFill>
                <a:srgbClr val="FFFFFF"/>
              </a:solidFill>
              <a:latin typeface="Arial"/>
              <a:ea typeface="Arial"/>
              <a:cs typeface="Arial"/>
              <a:sym typeface="Arial"/>
            </a:endParaRPr>
          </a:p>
          <a:p>
            <a:pPr marL="914400" marR="0" lvl="1" indent="-457200" algn="l" rtl="0">
              <a:spcBef>
                <a:spcPts val="624"/>
              </a:spcBef>
              <a:spcAft>
                <a:spcPts val="0"/>
              </a:spcAft>
              <a:buClr>
                <a:srgbClr val="FFFFFF"/>
              </a:buClr>
              <a:buSzPts val="2400"/>
              <a:buFont typeface="Arial"/>
              <a:buChar char="•"/>
            </a:pPr>
            <a:r>
              <a:rPr lang="en-US" sz="2400" b="0" i="0" u="none" strike="noStrike" cap="none" dirty="0">
                <a:solidFill>
                  <a:srgbClr val="FFFFFF"/>
                </a:solidFill>
                <a:latin typeface="Arial"/>
                <a:ea typeface="Arial"/>
                <a:cs typeface="Arial"/>
                <a:sym typeface="Arial"/>
              </a:rPr>
              <a:t>Not tell you what, how, or when to study</a:t>
            </a:r>
            <a:endParaRPr dirty="0">
              <a:solidFill>
                <a:srgbClr val="FFFFFF"/>
              </a:solidFill>
            </a:endParaRPr>
          </a:p>
          <a:p>
            <a:pPr marL="914400" marR="0" lvl="1" indent="-457200" algn="l" rtl="0">
              <a:spcBef>
                <a:spcPts val="624"/>
              </a:spcBef>
              <a:spcAft>
                <a:spcPts val="0"/>
              </a:spcAft>
              <a:buClr>
                <a:srgbClr val="FFFFFF"/>
              </a:buClr>
              <a:buSzPts val="2400"/>
              <a:buFont typeface="Arial"/>
              <a:buChar char="•"/>
            </a:pPr>
            <a:r>
              <a:rPr lang="en-US" sz="2400" b="0" i="0" u="none" strike="noStrike" cap="none" dirty="0">
                <a:solidFill>
                  <a:srgbClr val="FFFFFF"/>
                </a:solidFill>
                <a:latin typeface="Arial"/>
                <a:ea typeface="Arial"/>
                <a:cs typeface="Arial"/>
                <a:sym typeface="Arial"/>
              </a:rPr>
              <a:t>Rarely monitor your progress</a:t>
            </a:r>
            <a:endParaRPr dirty="0">
              <a:solidFill>
                <a:srgbClr val="FFFFFF"/>
              </a:solidFill>
            </a:endParaRPr>
          </a:p>
          <a:p>
            <a:pPr marL="914400" marR="0" lvl="1" indent="-457200" algn="l" rtl="0">
              <a:spcBef>
                <a:spcPts val="624"/>
              </a:spcBef>
              <a:spcAft>
                <a:spcPts val="1600"/>
              </a:spcAft>
              <a:buClr>
                <a:srgbClr val="FFFFFF"/>
              </a:buClr>
              <a:buSzPts val="2400"/>
              <a:buFont typeface="Arial"/>
              <a:buChar char="•"/>
            </a:pPr>
            <a:r>
              <a:rPr lang="en-US" sz="2400" b="0" i="0" u="none" strike="noStrike" cap="none" dirty="0">
                <a:solidFill>
                  <a:srgbClr val="FFFFFF"/>
                </a:solidFill>
                <a:latin typeface="Arial"/>
                <a:ea typeface="Arial"/>
                <a:cs typeface="Arial"/>
                <a:sym typeface="Arial"/>
              </a:rPr>
              <a:t>Usually have private offices and keep regular office hours when they can meet with you</a:t>
            </a:r>
            <a:endParaRPr sz="2400" b="0" i="0" u="none" strike="noStrike" cap="none" dirty="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196877" y="217125"/>
            <a:ext cx="8763000" cy="14625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4000" b="1">
                <a:solidFill>
                  <a:srgbClr val="000000"/>
                </a:solidFill>
              </a:rPr>
              <a:t>Academic Advisors</a:t>
            </a:r>
            <a:endParaRPr sz="4000" b="1">
              <a:solidFill>
                <a:srgbClr val="000000"/>
              </a:solidFill>
            </a:endParaRPr>
          </a:p>
        </p:txBody>
      </p:sp>
      <p:sp>
        <p:nvSpPr>
          <p:cNvPr id="140" name="Google Shape;140;p24"/>
          <p:cNvSpPr txBox="1">
            <a:spLocks noGrp="1"/>
          </p:cNvSpPr>
          <p:nvPr>
            <p:ph type="body" idx="1"/>
          </p:nvPr>
        </p:nvSpPr>
        <p:spPr>
          <a:xfrm>
            <a:off x="190500" y="1869525"/>
            <a:ext cx="8763000" cy="4830900"/>
          </a:xfrm>
          <a:prstGeom prst="rect">
            <a:avLst/>
          </a:prstGeom>
          <a:solidFill>
            <a:srgbClr val="00B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1" indent="0" algn="l" rtl="0">
              <a:spcBef>
                <a:spcPts val="0"/>
              </a:spcBef>
              <a:spcAft>
                <a:spcPts val="0"/>
              </a:spcAft>
              <a:buClr>
                <a:srgbClr val="424456"/>
              </a:buClr>
              <a:buSzPts val="2400"/>
              <a:buFont typeface="Arial"/>
              <a:buNone/>
            </a:pPr>
            <a:r>
              <a:rPr lang="en-US" dirty="0">
                <a:solidFill>
                  <a:srgbClr val="FFFFFF"/>
                </a:solidFill>
              </a:rPr>
              <a:t>Academic advisors can help you map out your course of study and stay on track to graduation. When working with an academic advisor:</a:t>
            </a:r>
            <a:endParaRPr dirty="0">
              <a:solidFill>
                <a:srgbClr val="FFFFFF"/>
              </a:solidFill>
            </a:endParaRPr>
          </a:p>
          <a:p>
            <a:pPr marL="457200" marR="0" lvl="1" indent="0" algn="l" rtl="0">
              <a:spcBef>
                <a:spcPts val="624"/>
              </a:spcBef>
              <a:spcAft>
                <a:spcPts val="0"/>
              </a:spcAft>
              <a:buClr>
                <a:srgbClr val="424456"/>
              </a:buClr>
              <a:buSzPts val="2400"/>
              <a:buFont typeface="Arial"/>
              <a:buNone/>
            </a:pPr>
            <a:endParaRPr sz="2400" b="0" i="0" u="none" strike="noStrike" cap="none" dirty="0">
              <a:solidFill>
                <a:srgbClr val="FFFFFF"/>
              </a:solidFill>
              <a:latin typeface="Arial"/>
              <a:ea typeface="Arial"/>
              <a:cs typeface="Arial"/>
              <a:sym typeface="Arial"/>
            </a:endParaRPr>
          </a:p>
          <a:p>
            <a:pPr marL="914400" marR="0" lvl="1" indent="-457200" algn="l" rtl="0">
              <a:spcBef>
                <a:spcPts val="624"/>
              </a:spcBef>
              <a:spcAft>
                <a:spcPts val="0"/>
              </a:spcAft>
              <a:buClr>
                <a:srgbClr val="FFFFFF"/>
              </a:buClr>
              <a:buSzPts val="2400"/>
              <a:buFont typeface="Arial"/>
              <a:buChar char="•"/>
            </a:pPr>
            <a:r>
              <a:rPr lang="en-US" dirty="0">
                <a:solidFill>
                  <a:srgbClr val="FFFFFF"/>
                </a:solidFill>
              </a:rPr>
              <a:t>Use course catalog and consider majors</a:t>
            </a:r>
            <a:endParaRPr dirty="0">
              <a:solidFill>
                <a:srgbClr val="FFFFFF"/>
              </a:solidFill>
            </a:endParaRPr>
          </a:p>
          <a:p>
            <a:pPr marL="914400" marR="0" lvl="1" indent="-457200" algn="l" rtl="0">
              <a:spcBef>
                <a:spcPts val="1600"/>
              </a:spcBef>
              <a:spcAft>
                <a:spcPts val="0"/>
              </a:spcAft>
              <a:buClr>
                <a:srgbClr val="FFFFFF"/>
              </a:buClr>
              <a:buSzPts val="2400"/>
              <a:buFont typeface="Arial"/>
              <a:buChar char="•"/>
            </a:pPr>
            <a:r>
              <a:rPr lang="en-US" dirty="0">
                <a:solidFill>
                  <a:srgbClr val="FFFFFF"/>
                </a:solidFill>
              </a:rPr>
              <a:t>List majors that appeal to you</a:t>
            </a:r>
            <a:endParaRPr dirty="0">
              <a:solidFill>
                <a:srgbClr val="FFFFFF"/>
              </a:solidFill>
            </a:endParaRPr>
          </a:p>
          <a:p>
            <a:pPr marL="914400" marR="0" lvl="1" indent="-457200" algn="l" rtl="0">
              <a:spcBef>
                <a:spcPts val="1600"/>
              </a:spcBef>
              <a:spcAft>
                <a:spcPts val="0"/>
              </a:spcAft>
              <a:buClr>
                <a:srgbClr val="FFFFFF"/>
              </a:buClr>
              <a:buSzPts val="2400"/>
              <a:buFont typeface="Arial"/>
              <a:buChar char="•"/>
            </a:pPr>
            <a:r>
              <a:rPr lang="en-US" dirty="0">
                <a:solidFill>
                  <a:srgbClr val="FFFFFF"/>
                </a:solidFill>
              </a:rPr>
              <a:t>Know what prerequisites and co-requisites you will need to take for your major</a:t>
            </a:r>
            <a:endParaRPr dirty="0">
              <a:solidFill>
                <a:srgbClr val="FFFFFF"/>
              </a:solidFill>
            </a:endParaRPr>
          </a:p>
          <a:p>
            <a:pPr marL="914400" marR="0" lvl="1" indent="-457200" algn="l" rtl="0">
              <a:spcBef>
                <a:spcPts val="1600"/>
              </a:spcBef>
              <a:spcAft>
                <a:spcPts val="0"/>
              </a:spcAft>
              <a:buClr>
                <a:srgbClr val="FFFFFF"/>
              </a:buClr>
              <a:buSzPts val="2400"/>
              <a:buFont typeface="Arial"/>
              <a:buChar char="•"/>
            </a:pPr>
            <a:r>
              <a:rPr lang="en-US" dirty="0">
                <a:solidFill>
                  <a:srgbClr val="FFFFFF"/>
                </a:solidFill>
              </a:rPr>
              <a:t>Know what to take away from the meeting</a:t>
            </a:r>
            <a:endParaRPr dirty="0">
              <a:solidFill>
                <a:srgbClr val="FFFFFF"/>
              </a:solidFill>
            </a:endParaRPr>
          </a:p>
          <a:p>
            <a:pPr marL="914400" marR="0" lvl="1" indent="-457200" algn="l" rtl="0">
              <a:spcBef>
                <a:spcPts val="1600"/>
              </a:spcBef>
              <a:spcAft>
                <a:spcPts val="0"/>
              </a:spcAft>
              <a:buClr>
                <a:srgbClr val="FFFFFF"/>
              </a:buClr>
              <a:buSzPts val="2400"/>
              <a:buFont typeface="Arial"/>
              <a:buChar char="•"/>
            </a:pPr>
            <a:endParaRPr dirty="0">
              <a:solidFill>
                <a:srgbClr val="FFFFFF"/>
              </a:solidFill>
            </a:endParaRPr>
          </a:p>
          <a:p>
            <a:pPr marL="914400" marR="0" lvl="1" indent="-457200" algn="l" rtl="0">
              <a:spcBef>
                <a:spcPts val="1600"/>
              </a:spcBef>
              <a:spcAft>
                <a:spcPts val="1600"/>
              </a:spcAft>
              <a:buClr>
                <a:srgbClr val="FFFFFF"/>
              </a:buClr>
              <a:buSzPts val="2400"/>
              <a:buFont typeface="Arial"/>
              <a:buChar char="•"/>
            </a:pPr>
            <a:endParaRPr dirty="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1196</Words>
  <Application>Microsoft Office PowerPoint</Application>
  <PresentationFormat>On-screen Show (4:3)</PresentationFormat>
  <Paragraphs>117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Noto Sans Symbols</vt:lpstr>
      <vt:lpstr>Verdana</vt:lpstr>
      <vt:lpstr>Simple Light</vt:lpstr>
      <vt:lpstr>Chapter 1 The Essentials for College Success</vt:lpstr>
      <vt:lpstr>Assess Your Strengths and Set Goals</vt:lpstr>
      <vt:lpstr>PowerPoint Presentation</vt:lpstr>
      <vt:lpstr>Thriving in College and Life</vt:lpstr>
      <vt:lpstr>Making the Most of the College Success Course</vt:lpstr>
      <vt:lpstr>The VIPS of Your College Experience</vt:lpstr>
      <vt:lpstr>Students</vt:lpstr>
      <vt:lpstr>Instructors</vt:lpstr>
      <vt:lpstr>Academic Advisors</vt:lpstr>
      <vt:lpstr>Staff Members/Administrators/Advisers</vt:lpstr>
      <vt:lpstr>The Value of College</vt:lpstr>
      <vt:lpstr>“Education Pays” </vt:lpstr>
      <vt:lpstr>PowerPoint Presentation</vt:lpstr>
      <vt:lpstr>Exploring Purpose and Setting Goals</vt:lpstr>
      <vt:lpstr>Goal Setting (1 of 2)</vt:lpstr>
      <vt:lpstr>SMART Goals</vt:lpstr>
      <vt:lpstr>Making Choices</vt:lpstr>
      <vt:lpstr>Guided Pathways</vt:lpstr>
      <vt:lpstr>Tech Tip: E-Mail with Style</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Essentials for College Success</dc:title>
  <cp:lastModifiedBy>Allen Cooper</cp:lastModifiedBy>
  <cp:revision>4</cp:revision>
  <dcterms:modified xsi:type="dcterms:W3CDTF">2020-08-12T21:17:34Z</dcterms:modified>
</cp:coreProperties>
</file>