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 id="2147483677"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2"/>
  </p:normalViewPr>
  <p:slideViewPr>
    <p:cSldViewPr snapToGrid="0">
      <p:cViewPr>
        <p:scale>
          <a:sx n="61" d="100"/>
          <a:sy n="61" d="100"/>
        </p:scale>
        <p:origin x="1376" y="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8" name="Google Shape;13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Use the question in the slide to generate class discussion. Other reasons for distraction listed in the chapter include: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Perfectionism </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Difficulty organizing and regulating their lives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Difficulty following through on goals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Fear of failure or success</a:t>
            </a:r>
            <a:endParaRPr/>
          </a:p>
          <a:p>
            <a:pPr marL="0" marR="0" lvl="0" indent="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12" name="Google Shape;21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9" name="Google Shape;2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tips included in the chapter are: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Remind yourself of the consequences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Create a to-do list</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Break down big jobs into smaller steps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Find a comfortable place to study without distractions</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220" name="Google Shape;22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7" name="Google Shape;22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To generate class discussion, ask students to discuss how they know when they are overextended. Ask whether they need to relinquish any commitments and will any negative consequences result from giving up these commitments? </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Another class activity would be to ask each student to list their priorities and assign a value of importance to each activity on a scale from 1 (most important) to 5 (least important).</a:t>
            </a:r>
            <a:endParaRPr sz="1200" b="0" i="0" u="none" strike="noStrike" cap="none">
              <a:solidFill>
                <a:schemeClr val="dk1"/>
              </a:solidFill>
              <a:latin typeface="Arial"/>
              <a:ea typeface="Arial"/>
              <a:cs typeface="Arial"/>
              <a:sym typeface="Arial"/>
            </a:endParaRPr>
          </a:p>
        </p:txBody>
      </p:sp>
      <p:sp>
        <p:nvSpPr>
          <p:cNvPr id="236" name="Google Shape;23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2" name="Google Shape;25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9" name="Google Shape;25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Instructors: Please explain to students that block scheduling involves scheduling classes back-to-back, without any breaks. Use the questions to generate class discussion. Other possible drawbacks listen in the chapter include:</a:t>
            </a:r>
            <a:endParaRPr sz="1200" b="0" i="0" u="none" strike="noStrike" cap="none">
              <a:solidFill>
                <a:schemeClr val="dk1"/>
              </a:solidFill>
              <a:latin typeface="Arial"/>
              <a:ea typeface="Arial"/>
              <a:cs typeface="Arial"/>
              <a:sym typeface="Arial"/>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If ill on a class day, could fall behind in all of your classes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Limits study time between classes</a:t>
            </a:r>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171450" marR="0" lvl="0" indent="-95250" algn="l" rtl="0">
              <a:lnSpc>
                <a:spcPct val="10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60" name="Google Shape;26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6d2999d01_0_1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g86d2999d01_0_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6d2999d01_0_1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g86d2999d01_0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6d2999d01_0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4" name="Google Shape;284;g86d2999d01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Use the question in the slide to generate a class discussion on cutting costs. Other suggestions from the chapter include:</a:t>
            </a:r>
            <a:endParaRPr/>
          </a:p>
          <a:p>
            <a:pPr marL="171450" marR="0" lvl="0" indent="-171450" algn="l" rtl="0">
              <a:lnSpc>
                <a:spcPct val="12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Share expenses.</a:t>
            </a:r>
            <a:endParaRPr/>
          </a:p>
          <a:p>
            <a:pPr marL="171450" marR="0" lvl="0" indent="-171450" algn="l" rtl="0">
              <a:lnSpc>
                <a:spcPct val="12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Consider the pros and cons of living on campus.</a:t>
            </a:r>
            <a:endParaRPr/>
          </a:p>
          <a:p>
            <a:pPr marL="171450" marR="0" lvl="0" indent="-171450" algn="l" rtl="0">
              <a:lnSpc>
                <a:spcPct val="12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Use low-cost transportation.</a:t>
            </a:r>
            <a:endParaRPr/>
          </a:p>
          <a:p>
            <a:pPr marL="171450" marR="0" lvl="0" indent="-171450" algn="l" rtl="0">
              <a:lnSpc>
                <a:spcPct val="12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Avoid unnecessary fees.</a:t>
            </a:r>
            <a:endParaRPr/>
          </a:p>
          <a:p>
            <a:pPr marL="171450" marR="0" lvl="0" indent="-95250" algn="l" rtl="0">
              <a:lnSpc>
                <a:spcPct val="120000"/>
              </a:lnSpc>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285" name="Google Shape;285;g86d2999d01_0_1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6d2999d01_0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2" name="Google Shape;292;g86d2999d01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93" name="Google Shape;293;g86d2999d01_0_2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d2999d01_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6d2999d01_0_2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2" name="Google Shape;302;g86d2999d01_0_20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6d2999d01_0_2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7" name="Google Shape;307;g86d2999d01_0_2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6d2999d01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3" name="Google Shape;313;g86d2999d01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6d2999d01_0_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g86d2999d01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steps to qualify for financial aid are: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Complete any additional required applications.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Follow instructions carefully and submit each application on time.</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323" name="Google Shape;323;g86d2999d01_0_2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86d2999d01_0_2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9" name="Google Shape;329;g86d2999d01_0_2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6d2999d01_0_2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5" name="Google Shape;335;g86d2999d01_0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6d2999d01_0_2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1" name="Google Shape;341;g86d2999d01_0_2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advantages of working:</a:t>
            </a:r>
            <a:endParaRPr/>
          </a:p>
          <a:p>
            <a:pPr marL="1714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Develop a credential for graduate school</a:t>
            </a:r>
            <a:endParaRPr/>
          </a:p>
          <a:p>
            <a:pPr marL="1714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Become more employable later</a:t>
            </a:r>
            <a:endParaRPr/>
          </a:p>
          <a:p>
            <a:pPr marL="171450" marR="0" lvl="1"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Explore career options</a:t>
            </a:r>
            <a:endParaRPr/>
          </a:p>
          <a:p>
            <a:pPr marL="171450" marR="0" lvl="1"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1"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1" indent="0" algn="l" rtl="0">
              <a:spcBef>
                <a:spcPts val="36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Disadvantage of working:</a:t>
            </a:r>
            <a:endParaRPr/>
          </a:p>
          <a:p>
            <a:pPr marL="171450" marR="0" lvl="1"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On-campus jobs typically pay less than off-campus jobs</a:t>
            </a:r>
            <a:endParaRPr/>
          </a:p>
          <a:p>
            <a:pPr marL="0" marR="0" lvl="1"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342" name="Google Shape;342;g86d2999d01_0_2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6d2999d01_0_2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8" name="Google Shape;348;g86d2999d01_0_2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86d2999d01_0_2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4" name="Google Shape;354;g86d2999d01_0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86d2999d01_0_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0" name="Google Shape;360;g86d2999d01_0_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6d2999d01_0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g86d2999d01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Use the question in the slide to generate class discussion about student preferences and the advantages and disadvantages or credit and debit cards.</a:t>
            </a:r>
            <a:endParaRPr sz="1200" b="0" i="0" u="none" strike="noStrike" cap="none">
              <a:solidFill>
                <a:schemeClr val="dk1"/>
              </a:solidFill>
              <a:latin typeface="Arial"/>
              <a:ea typeface="Arial"/>
              <a:cs typeface="Arial"/>
              <a:sym typeface="Arial"/>
            </a:endParaRPr>
          </a:p>
        </p:txBody>
      </p:sp>
      <p:sp>
        <p:nvSpPr>
          <p:cNvPr id="369" name="Google Shape;369;g86d2999d01_0_2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6d2999d01_0_2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g86d2999d0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tips to be aware of:</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Do not transmit personal information through e-mail.</a:t>
            </a:r>
            <a:endParaRPr sz="1200" b="0" i="0" u="none" strike="noStrike" cap="none">
              <a:solidFill>
                <a:schemeClr val="dk1"/>
              </a:solidFill>
              <a:latin typeface="Arial"/>
              <a:ea typeface="Arial"/>
              <a:cs typeface="Arial"/>
              <a:sym typeface="Arial"/>
            </a:endParaRPr>
          </a:p>
          <a:p>
            <a:pPr marL="1714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Never click on links in unsolicited e-mails.</a:t>
            </a:r>
            <a:endParaRPr/>
          </a:p>
          <a:p>
            <a:pPr marL="171450" marR="0" lvl="1"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Use good judgment.</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377" name="Google Shape;377;g86d2999d01_0_2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6d2999d01_0_2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g86d2999d01_0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86d2999d01_0_3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2" name="Google Shape;392;g86d2999d01_0_3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d0c0d3928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d0c0d3928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g3d0c0d3928_0_6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Other tips to share include: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Remember you may have to rearrange your schedule a few times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Provide details</a:t>
            </a:r>
            <a:endParaRPr/>
          </a:p>
          <a:p>
            <a:pPr marL="0" marR="0" lvl="0" indent="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sp>
        <p:nvSpPr>
          <p:cNvPr id="174" name="Google Shape;17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Other tips include:</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Set realistic goals</a:t>
            </a:r>
            <a:endParaRPr/>
          </a:p>
          <a:p>
            <a:pPr marL="171450" marR="0" lvl="0" indent="-171450" algn="l" rtl="0">
              <a:lnSpc>
                <a:spcPct val="100000"/>
              </a:lnSpc>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Be flexible</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p:txBody>
      </p:sp>
      <p:sp>
        <p:nvSpPr>
          <p:cNvPr id="194" name="Google Shape;19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2" name="Google Shape;20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Instructors: Other steps from the text include:</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Collect schedule information to determine important dates</a:t>
            </a:r>
            <a:endParaRPr/>
          </a:p>
          <a:p>
            <a:pPr marL="171450" marR="0" lvl="0" indent="-171450" algn="l" rtl="0">
              <a:spcBef>
                <a:spcPts val="36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An optional tip is to include work schedules or other regular commitments </a:t>
            </a:r>
            <a:endParaRPr/>
          </a:p>
          <a:p>
            <a:pPr marL="171450" marR="0" lvl="0" indent="-95250" algn="l" rtl="0">
              <a:spcBef>
                <a:spcPts val="36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Remind students that setting up a schedule at the beginning of the term takes time. </a:t>
            </a:r>
            <a:endParaRPr sz="1200" b="0" i="0" u="none" strike="noStrike" cap="none">
              <a:solidFill>
                <a:schemeClr val="dk1"/>
              </a:solidFill>
              <a:latin typeface="Arial"/>
              <a:ea typeface="Arial"/>
              <a:cs typeface="Arial"/>
              <a:sym typeface="Arial"/>
            </a:endParaRPr>
          </a:p>
        </p:txBody>
      </p:sp>
      <p:sp>
        <p:nvSpPr>
          <p:cNvPr id="203" name="Google Shape;20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1" name="Google Shape;5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bg>
      <p:bgPr>
        <a:solidFill>
          <a:srgbClr val="FFFFFF"/>
        </a:solidFill>
        <a:effectLst/>
      </p:bgPr>
    </p:bg>
    <p:spTree>
      <p:nvGrpSpPr>
        <p:cNvPr id="1" name="Shape 54"/>
        <p:cNvGrpSpPr/>
        <p:nvPr/>
      </p:nvGrpSpPr>
      <p:grpSpPr>
        <a:xfrm>
          <a:off x="0" y="0"/>
          <a:ext cx="0" cy="0"/>
          <a:chOff x="0" y="0"/>
          <a:chExt cx="0" cy="0"/>
        </a:xfrm>
      </p:grpSpPr>
      <p:sp>
        <p:nvSpPr>
          <p:cNvPr id="55" name="Google Shape;55;p13"/>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56" name="Google Shape;56;p13"/>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57" name="Google Shape;57;p13"/>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58" name="Google Shape;58;p13"/>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0" name="Google Shape;60;p13"/>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61" name="Google Shape;61;p13"/>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64" name="Google Shape;64;p14"/>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rgbClr val="FFFFFF"/>
        </a:solidFill>
        <a:effectLst/>
      </p:bgPr>
    </p:bg>
    <p:spTree>
      <p:nvGrpSpPr>
        <p:cNvPr id="1" name="Shape 65"/>
        <p:cNvGrpSpPr/>
        <p:nvPr/>
      </p:nvGrpSpPr>
      <p:grpSpPr>
        <a:xfrm>
          <a:off x="0" y="0"/>
          <a:ext cx="0" cy="0"/>
          <a:chOff x="0" y="0"/>
          <a:chExt cx="0" cy="0"/>
        </a:xfrm>
      </p:grpSpPr>
      <p:sp>
        <p:nvSpPr>
          <p:cNvPr id="66" name="Google Shape;66;p15"/>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7" name="Google Shape;67;p15"/>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Google Shape;68;p15"/>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 name="Google Shape;70;p15"/>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71" name="Google Shape;71;p15"/>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17"/>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17"/>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 name="Google Shape;82;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 name="Google Shape;85;p1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6" name="Google Shape;8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20"/>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0" name="Google Shape;90;p20"/>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1" name="Google Shape;91;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22"/>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8" name="Google Shape;98;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1" name="Google Shape;101;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2"/>
        <p:cNvGrpSpPr/>
        <p:nvPr/>
      </p:nvGrpSpPr>
      <p:grpSpPr>
        <a:xfrm>
          <a:off x="0" y="0"/>
          <a:ext cx="0" cy="0"/>
          <a:chOff x="0" y="0"/>
          <a:chExt cx="0" cy="0"/>
        </a:xfrm>
      </p:grpSpPr>
      <p:sp>
        <p:nvSpPr>
          <p:cNvPr id="103" name="Google Shape;103;p24"/>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 name="Google Shape;105;p24"/>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4"/>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7" name="Google Shape;107;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2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10" name="Google Shape;110;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26"/>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3" name="Google Shape;113;p26"/>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4" name="Google Shape;114;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
        <p:nvSpPr>
          <p:cNvPr id="116" name="Google Shape;116;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17"/>
        <p:cNvGrpSpPr/>
        <p:nvPr/>
      </p:nvGrpSpPr>
      <p:grpSpPr>
        <a:xfrm>
          <a:off x="0" y="0"/>
          <a:ext cx="0" cy="0"/>
          <a:chOff x="0" y="0"/>
          <a:chExt cx="0" cy="0"/>
        </a:xfrm>
      </p:grpSpPr>
      <p:sp>
        <p:nvSpPr>
          <p:cNvPr id="118" name="Google Shape;118;p28"/>
          <p:cNvSpPr/>
          <p:nvPr/>
        </p:nvSpPr>
        <p:spPr>
          <a:xfrm>
            <a:off x="0" y="0"/>
            <a:ext cx="9144000" cy="13716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119" name="Google Shape;119;p28"/>
          <p:cNvSpPr txBox="1">
            <a:spLocks noGrp="1"/>
          </p:cNvSpPr>
          <p:nvPr>
            <p:ph type="title"/>
          </p:nvPr>
        </p:nvSpPr>
        <p:spPr>
          <a:xfrm>
            <a:off x="457200" y="228600"/>
            <a:ext cx="8229600" cy="622800"/>
          </a:xfrm>
          <a:prstGeom prst="rect">
            <a:avLst/>
          </a:prstGeom>
          <a:solidFill>
            <a:srgbClr val="424456"/>
          </a:solid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120" name="Google Shape;120;p28"/>
          <p:cNvSpPr txBox="1">
            <a:spLocks noGrp="1"/>
          </p:cNvSpPr>
          <p:nvPr>
            <p:ph type="body" idx="1"/>
          </p:nvPr>
        </p:nvSpPr>
        <p:spPr>
          <a:xfrm>
            <a:off x="457200" y="816430"/>
            <a:ext cx="8229600" cy="479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rtl="0">
              <a:spcBef>
                <a:spcPts val="1600"/>
              </a:spcBef>
              <a:spcAft>
                <a:spcPts val="0"/>
              </a:spcAft>
              <a:buClr>
                <a:srgbClr val="424456"/>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rtl="0">
              <a:spcBef>
                <a:spcPts val="1600"/>
              </a:spcBef>
              <a:spcAft>
                <a:spcPts val="0"/>
              </a:spcAft>
              <a:buClr>
                <a:srgbClr val="424456"/>
              </a:buClr>
              <a:buSzPts val="2400"/>
              <a:buFont typeface="Courier New"/>
              <a:buNone/>
              <a:defRPr sz="2400" b="0" i="0" u="none" strike="noStrike" cap="none">
                <a:solidFill>
                  <a:schemeClr val="lt1"/>
                </a:solidFill>
                <a:latin typeface="Arial"/>
                <a:ea typeface="Arial"/>
                <a:cs typeface="Arial"/>
                <a:sym typeface="Arial"/>
              </a:defRPr>
            </a:lvl4pPr>
            <a:lvl5pPr marL="2286000" marR="0" lvl="4" indent="-228600" algn="l" rtl="0">
              <a:spcBef>
                <a:spcPts val="1600"/>
              </a:spcBef>
              <a:spcAft>
                <a:spcPts val="0"/>
              </a:spcAft>
              <a:buClr>
                <a:srgbClr val="424456"/>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6pPr>
            <a:lvl7pPr marL="3200400" marR="0" lvl="6"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7pPr>
            <a:lvl8pPr marL="3657600" marR="0" lvl="7" indent="-228600" algn="l" rtl="0">
              <a:spcBef>
                <a:spcPts val="160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8pPr>
            <a:lvl9pPr marL="4114800" marR="0" lvl="8" indent="-228600" algn="l" rtl="0">
              <a:spcBef>
                <a:spcPts val="1600"/>
              </a:spcBef>
              <a:spcAft>
                <a:spcPts val="1600"/>
              </a:spcAft>
              <a:buClr>
                <a:schemeClr val="lt1"/>
              </a:buClr>
              <a:buSzPts val="2400"/>
              <a:buFont typeface="Arial"/>
              <a:buNone/>
              <a:defRPr sz="2400" b="0" i="0" u="none" strike="noStrike" cap="none">
                <a:solidFill>
                  <a:schemeClr val="lt1"/>
                </a:solidFill>
                <a:latin typeface="Calibri"/>
                <a:ea typeface="Calibri"/>
                <a:cs typeface="Calibri"/>
                <a:sym typeface="Calibri"/>
              </a:defRPr>
            </a:lvl9pPr>
          </a:lstStyle>
          <a:p>
            <a:endParaRPr/>
          </a:p>
        </p:txBody>
      </p:sp>
      <p:sp>
        <p:nvSpPr>
          <p:cNvPr id="121" name="Google Shape;121;p28"/>
          <p:cNvSpPr txBox="1">
            <a:spLocks noGrp="1"/>
          </p:cNvSpPr>
          <p:nvPr>
            <p:ph type="body" idx="2"/>
          </p:nvPr>
        </p:nvSpPr>
        <p:spPr>
          <a:xfrm>
            <a:off x="5029200" y="1600201"/>
            <a:ext cx="3657600" cy="16002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4400"/>
              <a:buFont typeface="Noto Sans Symbols"/>
              <a:buNone/>
              <a:defRPr sz="44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4400"/>
              <a:buFont typeface="Courier New"/>
              <a:buNone/>
              <a:defRPr sz="44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4400"/>
              <a:buFont typeface="Arial"/>
              <a:buNone/>
              <a:defRPr sz="44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4400"/>
              <a:buFont typeface="Arial"/>
              <a:buNone/>
              <a:defRPr sz="44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4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22" name="Google Shape;122;p28"/>
          <p:cNvSpPr txBox="1">
            <a:spLocks noGrp="1"/>
          </p:cNvSpPr>
          <p:nvPr>
            <p:ph type="body" idx="3"/>
          </p:nvPr>
        </p:nvSpPr>
        <p:spPr>
          <a:xfrm>
            <a:off x="5029200" y="3200400"/>
            <a:ext cx="3657600" cy="2925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rgbClr val="424456"/>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2200"/>
              <a:buFont typeface="Noto Sans Symbols"/>
              <a:buNone/>
              <a:defRPr sz="22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2000"/>
              <a:buFont typeface="Courier New"/>
              <a:buNone/>
              <a:defRPr sz="20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2000"/>
              <a:buFont typeface="Arial"/>
              <a:buNone/>
              <a:defRPr sz="20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23" name="Google Shape;123;p28"/>
          <p:cNvSpPr/>
          <p:nvPr/>
        </p:nvSpPr>
        <p:spPr>
          <a:xfrm>
            <a:off x="-7938" y="6248400"/>
            <a:ext cx="9161400" cy="6300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124" name="Google Shape;124;p28"/>
          <p:cNvSpPr txBox="1">
            <a:spLocks noGrp="1"/>
          </p:cNvSpPr>
          <p:nvPr>
            <p:ph type="body" idx="4"/>
          </p:nvPr>
        </p:nvSpPr>
        <p:spPr>
          <a:xfrm>
            <a:off x="1600200" y="6285230"/>
            <a:ext cx="7543800" cy="572700"/>
          </a:xfrm>
          <a:prstGeom prst="rect">
            <a:avLst/>
          </a:prstGeom>
          <a:solidFill>
            <a:srgbClr val="424456"/>
          </a:solidFill>
          <a:ln>
            <a:noFill/>
          </a:ln>
        </p:spPr>
        <p:txBody>
          <a:bodyPr spcFirstLastPara="1" wrap="square" lIns="91425" tIns="45700" rIns="91425" bIns="45700" anchor="t" anchorCtr="0">
            <a:noAutofit/>
          </a:bodyPr>
          <a:lstStyle>
            <a:lvl1pPr marL="457200" marR="0" lvl="0" indent="-298450" algn="ctr" rtl="0">
              <a:spcBef>
                <a:spcPts val="220"/>
              </a:spcBef>
              <a:spcAft>
                <a:spcPts val="0"/>
              </a:spcAft>
              <a:buClr>
                <a:srgbClr val="424456"/>
              </a:buClr>
              <a:buSzPts val="1100"/>
              <a:buFont typeface="Arial"/>
              <a:buChar char="•"/>
              <a:defRPr sz="1100" b="0" i="0" u="none" strike="noStrike" cap="none">
                <a:solidFill>
                  <a:schemeClr val="lt1"/>
                </a:solidFill>
                <a:latin typeface="Arial"/>
                <a:ea typeface="Arial"/>
                <a:cs typeface="Arial"/>
                <a:sym typeface="Arial"/>
              </a:defRPr>
            </a:lvl1pPr>
            <a:lvl2pPr marL="914400" marR="0" lvl="1"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1600"/>
              </a:spcBef>
              <a:spcAft>
                <a:spcPts val="0"/>
              </a:spcAft>
              <a:buClr>
                <a:srgbClr val="424456"/>
              </a:buClr>
              <a:buSzPts val="1100"/>
              <a:buFont typeface="Noto Sans Symbols"/>
              <a:buChar char="▪"/>
              <a:defRPr sz="1100" b="0" i="0" u="none" strike="noStrike" cap="none">
                <a:solidFill>
                  <a:schemeClr val="dk1"/>
                </a:solidFill>
                <a:latin typeface="Arial"/>
                <a:ea typeface="Arial"/>
                <a:cs typeface="Arial"/>
                <a:sym typeface="Arial"/>
              </a:defRPr>
            </a:lvl3pPr>
            <a:lvl4pPr marL="1828800" marR="0" lvl="3" indent="-298450" algn="l" rtl="0">
              <a:spcBef>
                <a:spcPts val="1600"/>
              </a:spcBef>
              <a:spcAft>
                <a:spcPts val="0"/>
              </a:spcAft>
              <a:buClr>
                <a:srgbClr val="424456"/>
              </a:buClr>
              <a:buSzPts val="1100"/>
              <a:buFont typeface="Courier New"/>
              <a:buChar char="o"/>
              <a:defRPr sz="1100" b="0" i="0" u="none" strike="noStrike" cap="none">
                <a:solidFill>
                  <a:schemeClr val="dk1"/>
                </a:solidFill>
                <a:latin typeface="Arial"/>
                <a:ea typeface="Arial"/>
                <a:cs typeface="Arial"/>
                <a:sym typeface="Arial"/>
              </a:defRPr>
            </a:lvl4pPr>
            <a:lvl5pPr marL="2286000" marR="0" lvl="4" indent="-298450" algn="l" rtl="0">
              <a:spcBef>
                <a:spcPts val="1600"/>
              </a:spcBef>
              <a:spcAft>
                <a:spcPts val="0"/>
              </a:spcAft>
              <a:buClr>
                <a:srgbClr val="424456"/>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sp>
        <p:nvSpPr>
          <p:cNvPr id="126" name="Google Shape;126;p29"/>
          <p:cNvSpPr txBox="1">
            <a:spLocks noGrp="1"/>
          </p:cNvSpPr>
          <p:nvPr>
            <p:ph type="title"/>
          </p:nvPr>
        </p:nvSpPr>
        <p:spPr>
          <a:xfrm>
            <a:off x="45720" y="27709"/>
            <a:ext cx="9052500" cy="1039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
        <p:nvSpPr>
          <p:cNvPr id="127" name="Google Shape;127;p29"/>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624"/>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Figure + Caption Layout">
  <p:cSld name="Figure + Caption Layout">
    <p:bg>
      <p:bgPr>
        <a:solidFill>
          <a:schemeClr val="lt1"/>
        </a:solidFill>
        <a:effectLst/>
      </p:bgPr>
    </p:bg>
    <p:spTree>
      <p:nvGrpSpPr>
        <p:cNvPr id="1" name="Shape 128"/>
        <p:cNvGrpSpPr/>
        <p:nvPr/>
      </p:nvGrpSpPr>
      <p:grpSpPr>
        <a:xfrm>
          <a:off x="0" y="0"/>
          <a:ext cx="0" cy="0"/>
          <a:chOff x="0" y="0"/>
          <a:chExt cx="0" cy="0"/>
        </a:xfrm>
      </p:grpSpPr>
      <p:sp>
        <p:nvSpPr>
          <p:cNvPr id="129" name="Google Shape;129;p30"/>
          <p:cNvSpPr>
            <a:spLocks noGrp="1"/>
          </p:cNvSpPr>
          <p:nvPr>
            <p:ph type="pic" idx="2"/>
          </p:nvPr>
        </p:nvSpPr>
        <p:spPr>
          <a:xfrm>
            <a:off x="1916189" y="2917024"/>
            <a:ext cx="2241000" cy="1754100"/>
          </a:xfrm>
          <a:prstGeom prst="rect">
            <a:avLst/>
          </a:prstGeom>
          <a:noFill/>
          <a:ln>
            <a:noFill/>
          </a:ln>
        </p:spPr>
        <p:txBody>
          <a:bodyPr spcFirstLastPara="1" wrap="square" lIns="91425" tIns="45700" rIns="91425" bIns="45700" anchor="t" anchorCtr="0">
            <a:noAutofit/>
          </a:bodyPr>
          <a:lstStyle>
            <a:lvl1pPr marR="0" lvl="0" algn="l" rtl="0">
              <a:spcBef>
                <a:spcPts val="520"/>
              </a:spcBef>
              <a:spcAft>
                <a:spcPts val="0"/>
              </a:spcAft>
              <a:buClr>
                <a:srgbClr val="203B7F"/>
              </a:buClr>
              <a:buSzPts val="2600"/>
              <a:buFont typeface="Arial"/>
              <a:buChar char="•"/>
              <a:defRPr sz="2600" b="0" i="0" u="none" strike="noStrike" cap="none">
                <a:solidFill>
                  <a:schemeClr val="dk1"/>
                </a:solidFill>
                <a:latin typeface="Arial"/>
                <a:ea typeface="Arial"/>
                <a:cs typeface="Arial"/>
                <a:sym typeface="Arial"/>
              </a:defRPr>
            </a:lvl1pPr>
            <a:lvl2pPr marR="0" lvl="1" algn="l" rtl="0">
              <a:spcBef>
                <a:spcPts val="48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R="0" lvl="2" algn="l" rtl="0">
              <a:spcBef>
                <a:spcPts val="44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0" name="Google Shape;130;p30"/>
          <p:cNvSpPr txBox="1">
            <a:spLocks noGrp="1"/>
          </p:cNvSpPr>
          <p:nvPr>
            <p:ph type="body" idx="1"/>
          </p:nvPr>
        </p:nvSpPr>
        <p:spPr>
          <a:xfrm>
            <a:off x="233649" y="5486400"/>
            <a:ext cx="8663700" cy="665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rgbClr val="424456"/>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1600"/>
              </a:spcBef>
              <a:spcAft>
                <a:spcPts val="0"/>
              </a:spcAft>
              <a:buClr>
                <a:srgbClr val="424456"/>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1600"/>
              </a:spcBef>
              <a:spcAft>
                <a:spcPts val="0"/>
              </a:spcAft>
              <a:buClr>
                <a:srgbClr val="424456"/>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600"/>
              </a:spcBef>
              <a:spcAft>
                <a:spcPts val="0"/>
              </a:spcAft>
              <a:buClr>
                <a:srgbClr val="424456"/>
              </a:buClr>
              <a:buSzPts val="900"/>
              <a:buFont typeface="Courier New"/>
              <a:buNone/>
              <a:defRPr sz="900" b="0" i="0" u="none" strike="noStrike" cap="none">
                <a:solidFill>
                  <a:schemeClr val="dk1"/>
                </a:solidFill>
                <a:latin typeface="Arial"/>
                <a:ea typeface="Arial"/>
                <a:cs typeface="Arial"/>
                <a:sym typeface="Arial"/>
              </a:defRPr>
            </a:lvl4pPr>
            <a:lvl5pPr marL="2286000" marR="0" lvl="4" indent="-228600" algn="l" rtl="0">
              <a:spcBef>
                <a:spcPts val="1600"/>
              </a:spcBef>
              <a:spcAft>
                <a:spcPts val="0"/>
              </a:spcAft>
              <a:buClr>
                <a:srgbClr val="424456"/>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31" name="Google Shape;131;p30"/>
          <p:cNvSpPr/>
          <p:nvPr/>
        </p:nvSpPr>
        <p:spPr>
          <a:xfrm>
            <a:off x="-7937" y="6268517"/>
            <a:ext cx="9151800" cy="6174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2" name="Google Shape;132;p30"/>
          <p:cNvSpPr txBox="1">
            <a:spLocks noGrp="1"/>
          </p:cNvSpPr>
          <p:nvPr>
            <p:ph type="body" idx="3"/>
          </p:nvPr>
        </p:nvSpPr>
        <p:spPr>
          <a:xfrm>
            <a:off x="278272" y="1562102"/>
            <a:ext cx="8589900" cy="4794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424456"/>
              </a:buClr>
              <a:buSzPts val="2600"/>
              <a:buFont typeface="Arial"/>
              <a:buChar char="•"/>
              <a:defRPr sz="2600" b="0" i="0" u="none" strike="noStrike" cap="none">
                <a:solidFill>
                  <a:schemeClr val="dk1"/>
                </a:solidFill>
                <a:latin typeface="Arial"/>
                <a:ea typeface="Arial"/>
                <a:cs typeface="Arial"/>
                <a:sym typeface="Arial"/>
              </a:defRPr>
            </a:lvl1pPr>
            <a:lvl2pPr marL="914400" marR="0" lvl="1" indent="-381000" algn="l" rtl="0">
              <a:spcBef>
                <a:spcPts val="1600"/>
              </a:spcBef>
              <a:spcAft>
                <a:spcPts val="0"/>
              </a:spcAft>
              <a:buClr>
                <a:srgbClr val="424456"/>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8300" algn="l" rtl="0">
              <a:spcBef>
                <a:spcPts val="1600"/>
              </a:spcBef>
              <a:spcAft>
                <a:spcPts val="0"/>
              </a:spcAft>
              <a:buClr>
                <a:srgbClr val="424456"/>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55600" algn="l" rtl="0">
              <a:spcBef>
                <a:spcPts val="1600"/>
              </a:spcBef>
              <a:spcAft>
                <a:spcPts val="0"/>
              </a:spcAft>
              <a:buClr>
                <a:srgbClr val="424456"/>
              </a:buClr>
              <a:buSzPts val="2000"/>
              <a:buFont typeface="Courier New"/>
              <a:buChar char="o"/>
              <a:defRPr sz="2000" b="0" i="0" u="none" strike="noStrike" cap="none">
                <a:solidFill>
                  <a:schemeClr val="dk1"/>
                </a:solidFill>
                <a:latin typeface="Arial"/>
                <a:ea typeface="Arial"/>
                <a:cs typeface="Arial"/>
                <a:sym typeface="Arial"/>
              </a:defRPr>
            </a:lvl4pPr>
            <a:lvl5pPr marL="2286000" marR="0" lvl="4" indent="-355600" algn="l" rtl="0">
              <a:spcBef>
                <a:spcPts val="1600"/>
              </a:spcBef>
              <a:spcAft>
                <a:spcPts val="0"/>
              </a:spcAft>
              <a:buClr>
                <a:srgbClr val="424456"/>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3" name="Google Shape;133;p30"/>
          <p:cNvSpPr/>
          <p:nvPr/>
        </p:nvSpPr>
        <p:spPr>
          <a:xfrm>
            <a:off x="0" y="0"/>
            <a:ext cx="9144000" cy="1133700"/>
          </a:xfrm>
          <a:prstGeom prst="rect">
            <a:avLst/>
          </a:prstGeom>
          <a:solidFill>
            <a:srgbClr val="4244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03B7F"/>
              </a:solidFill>
              <a:latin typeface="Arial"/>
              <a:ea typeface="Arial"/>
              <a:cs typeface="Arial"/>
              <a:sym typeface="Arial"/>
            </a:endParaRPr>
          </a:p>
        </p:txBody>
      </p:sp>
      <p:sp>
        <p:nvSpPr>
          <p:cNvPr id="134" name="Google Shape;134;p30"/>
          <p:cNvSpPr txBox="1">
            <a:spLocks noGrp="1"/>
          </p:cNvSpPr>
          <p:nvPr>
            <p:ph type="title"/>
          </p:nvPr>
        </p:nvSpPr>
        <p:spPr>
          <a:xfrm>
            <a:off x="26701" y="27709"/>
            <a:ext cx="9090600" cy="1039200"/>
          </a:xfrm>
          <a:prstGeom prst="rect">
            <a:avLst/>
          </a:prstGeom>
          <a:noFill/>
          <a:ln>
            <a:noFill/>
          </a:ln>
        </p:spPr>
        <p:txBody>
          <a:bodyPr spcFirstLastPara="1" wrap="square" lIns="91425" tIns="45700" rIns="91425" bIns="45700" anchor="ctr" anchorCtr="0">
            <a:noAutofit/>
          </a:bodyPr>
          <a:lstStyle>
            <a:lvl1pPr marR="0" lvl="0" algn="ctr" rtl="0">
              <a:spcBef>
                <a:spcPts val="624"/>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75" name="Google Shape;75;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hwEZJZlVSKus_-tJoqDE1n2CXzCXS93p/view"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drive.google.com/file/d/1b97Yu4OUVuR8KGIS6wxHWMuD0a80vEB_/view"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1298400" y="2474700"/>
            <a:ext cx="6547200" cy="19086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Arial"/>
              <a:buNone/>
            </a:pPr>
            <a:r>
              <a:rPr lang="en-US" sz="4000" b="1" i="0" u="none" strike="noStrike" cap="none">
                <a:solidFill>
                  <a:srgbClr val="39CC33"/>
                </a:solidFill>
                <a:latin typeface="Arial"/>
                <a:ea typeface="Arial"/>
                <a:cs typeface="Arial"/>
                <a:sym typeface="Arial"/>
              </a:rPr>
              <a:t>Chapter 3</a:t>
            </a:r>
            <a:br>
              <a:rPr lang="en-US" sz="4000" b="1" i="0" u="none" strike="noStrike" cap="none">
                <a:solidFill>
                  <a:srgbClr val="39CC33"/>
                </a:solidFill>
                <a:latin typeface="Arial"/>
                <a:ea typeface="Arial"/>
                <a:cs typeface="Arial"/>
                <a:sym typeface="Arial"/>
              </a:rPr>
            </a:br>
            <a:r>
              <a:rPr lang="en-US">
                <a:solidFill>
                  <a:srgbClr val="39CC33"/>
                </a:solidFill>
              </a:rPr>
              <a:t>Managing Your Time, Energy, and Money</a:t>
            </a:r>
            <a:endParaRPr>
              <a:solidFill>
                <a:srgbClr val="39CC33"/>
              </a:solidFill>
            </a:endParaRPr>
          </a:p>
        </p:txBody>
      </p:sp>
      <p:sp>
        <p:nvSpPr>
          <p:cNvPr id="141" name="Google Shape;141;p31"/>
          <p:cNvSpPr/>
          <p:nvPr/>
        </p:nvSpPr>
        <p:spPr>
          <a:xfrm>
            <a:off x="0" y="-5850"/>
            <a:ext cx="9144000" cy="1441800"/>
          </a:xfrm>
          <a:prstGeom prst="rect">
            <a:avLst/>
          </a:prstGeom>
          <a:solidFill>
            <a:srgbClr val="FF911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1"/>
          <p:cNvSpPr/>
          <p:nvPr/>
        </p:nvSpPr>
        <p:spPr>
          <a:xfrm>
            <a:off x="0" y="6008075"/>
            <a:ext cx="9144000" cy="849900"/>
          </a:xfrm>
          <a:prstGeom prst="rect">
            <a:avLst/>
          </a:prstGeom>
          <a:solidFill>
            <a:srgbClr val="FF911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Procrastination</a:t>
            </a:r>
            <a:endParaRPr sz="3600" b="1" i="0" u="none" strike="noStrike" cap="none">
              <a:solidFill>
                <a:srgbClr val="000000"/>
              </a:solidFill>
            </a:endParaRPr>
          </a:p>
        </p:txBody>
      </p:sp>
      <p:sp>
        <p:nvSpPr>
          <p:cNvPr id="215" name="Google Shape;215;p40"/>
          <p:cNvSpPr txBox="1">
            <a:spLocks noGrp="1"/>
          </p:cNvSpPr>
          <p:nvPr>
            <p:ph type="body" idx="1"/>
          </p:nvPr>
        </p:nvSpPr>
        <p:spPr>
          <a:xfrm>
            <a:off x="228600" y="1295400"/>
            <a:ext cx="8763000" cy="304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1" i="0" u="none" strike="noStrike" cap="none">
                <a:solidFill>
                  <a:schemeClr val="dk1"/>
                </a:solidFill>
                <a:latin typeface="Arial"/>
                <a:ea typeface="Arial"/>
                <a:cs typeface="Arial"/>
                <a:sym typeface="Arial"/>
              </a:rPr>
              <a:t>Procrastination</a:t>
            </a:r>
            <a:r>
              <a:rPr lang="en-US" sz="2600" b="0" i="0" u="none" strike="noStrike" cap="none">
                <a:solidFill>
                  <a:schemeClr val="dk1"/>
                </a:solidFill>
                <a:latin typeface="Arial"/>
                <a:ea typeface="Arial"/>
                <a:cs typeface="Arial"/>
                <a:sym typeface="Arial"/>
              </a:rPr>
              <a:t> is the habit of delaying something that needs immediate attention</a:t>
            </a:r>
            <a:endParaRPr/>
          </a:p>
          <a:p>
            <a:pPr marL="461963" marR="0" lvl="0" indent="-461963"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Reasons students procrastinate:</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Easily distracted</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View the assigned task as too far into the future</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Consider the task boring, irrelevant, or busy work</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l"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
        <p:nvSpPr>
          <p:cNvPr id="216" name="Google Shape;216;p40"/>
          <p:cNvSpPr txBox="1"/>
          <p:nvPr/>
        </p:nvSpPr>
        <p:spPr>
          <a:xfrm>
            <a:off x="2183400" y="4970675"/>
            <a:ext cx="4853400" cy="11430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624"/>
              </a:spcBef>
              <a:spcAft>
                <a:spcPts val="0"/>
              </a:spcAft>
              <a:buClr>
                <a:srgbClr val="424456"/>
              </a:buClr>
              <a:buSzPts val="2400"/>
              <a:buFont typeface="Arial"/>
              <a:buNone/>
            </a:pPr>
            <a:r>
              <a:rPr lang="en-US" sz="2400">
                <a:solidFill>
                  <a:schemeClr val="dk1"/>
                </a:solidFill>
              </a:rPr>
              <a:t>Can you identify other reasons why students might procrastinate?</a:t>
            </a:r>
            <a:endParaRPr sz="2400">
              <a:solidFill>
                <a:schemeClr val="dk1"/>
              </a:solidFill>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Overcoming Procrastination</a:t>
            </a:r>
            <a:endParaRPr sz="3600" b="1" i="0" u="none" strike="noStrike" cap="none">
              <a:solidFill>
                <a:srgbClr val="000000"/>
              </a:solidFill>
            </a:endParaRPr>
          </a:p>
        </p:txBody>
      </p:sp>
      <p:sp>
        <p:nvSpPr>
          <p:cNvPr id="223" name="Google Shape;223;p41"/>
          <p:cNvSpPr txBox="1">
            <a:spLocks noGrp="1"/>
          </p:cNvSpPr>
          <p:nvPr>
            <p:ph type="body" idx="1"/>
          </p:nvPr>
        </p:nvSpPr>
        <p:spPr>
          <a:xfrm>
            <a:off x="228600" y="1828800"/>
            <a:ext cx="4167600" cy="42204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Tips to overcome procrastination: </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Avoid doing things that might seem more fun</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Shut off and put away all electronic devices</a:t>
            </a:r>
            <a:endParaRPr sz="24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Say no to friends and family members</a:t>
            </a:r>
            <a:endParaRPr sz="2400" b="0" i="0" u="none" strike="noStrike" cap="none">
              <a:solidFill>
                <a:schemeClr val="dk1"/>
              </a:solidFill>
              <a:latin typeface="Arial"/>
              <a:ea typeface="Arial"/>
              <a:cs typeface="Arial"/>
              <a:sym typeface="Arial"/>
            </a:endParaRPr>
          </a:p>
          <a:p>
            <a:pPr marL="0" marR="0" lvl="1" indent="0" algn="l"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4" name="Google Shape;224;p41"/>
          <p:cNvSpPr txBox="1"/>
          <p:nvPr/>
        </p:nvSpPr>
        <p:spPr>
          <a:xfrm>
            <a:off x="4572000" y="2362200"/>
            <a:ext cx="4343400" cy="31125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1" indent="0" algn="l" rtl="0">
              <a:lnSpc>
                <a:spcPct val="115000"/>
              </a:lnSpc>
              <a:spcBef>
                <a:spcPts val="624"/>
              </a:spcBef>
              <a:spcAft>
                <a:spcPts val="0"/>
              </a:spcAft>
              <a:buClr>
                <a:srgbClr val="424456"/>
              </a:buClr>
              <a:buSzPts val="2400"/>
              <a:buFont typeface="Arial"/>
              <a:buNone/>
            </a:pPr>
            <a:r>
              <a:rPr lang="en-US" sz="2400">
                <a:solidFill>
                  <a:schemeClr val="dk1"/>
                </a:solidFill>
              </a:rPr>
              <a:t>Energy management often requires the use of the word “no.” How does saying no relate to the way you can manage your energy? Is it easy to say no to family and friends?</a:t>
            </a:r>
            <a:endParaRPr sz="24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2"/>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Managing Your Energy </a:t>
            </a:r>
            <a:endParaRPr b="1">
              <a:solidFill>
                <a:srgbClr val="000000"/>
              </a:solidFill>
            </a:endParaRPr>
          </a:p>
        </p:txBody>
      </p:sp>
      <p:sp>
        <p:nvSpPr>
          <p:cNvPr id="230" name="Google Shape;230;p42"/>
          <p:cNvSpPr txBox="1">
            <a:spLocks noGrp="1"/>
          </p:cNvSpPr>
          <p:nvPr>
            <p:ph type="body" idx="1"/>
          </p:nvPr>
        </p:nvSpPr>
        <p:spPr>
          <a:xfrm>
            <a:off x="228600" y="1219200"/>
            <a:ext cx="87630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rgbClr val="FFFFFF"/>
                </a:solidFill>
                <a:latin typeface="Arial"/>
                <a:ea typeface="Arial"/>
                <a:cs typeface="Arial"/>
                <a:sym typeface="Arial"/>
              </a:rPr>
              <a:t>Energy is an essential resource and we have a choice in how we use it:</a:t>
            </a:r>
            <a:endParaRPr sz="2600" b="0" i="0" u="none" strike="noStrike" cap="none">
              <a:solidFill>
                <a:srgbClr val="FFFFFF"/>
              </a:solidFill>
              <a:latin typeface="Arial"/>
              <a:ea typeface="Arial"/>
              <a:cs typeface="Arial"/>
              <a:sym typeface="Arial"/>
            </a:endParaRPr>
          </a:p>
        </p:txBody>
      </p:sp>
      <p:pic>
        <p:nvPicPr>
          <p:cNvPr id="231" name="Google Shape;231;p42" descr="A student who fell asleep studying."/>
          <p:cNvPicPr preferRelativeResize="0"/>
          <p:nvPr/>
        </p:nvPicPr>
        <p:blipFill>
          <a:blip r:embed="rId3">
            <a:alphaModFix/>
          </a:blip>
          <a:stretch>
            <a:fillRect/>
          </a:stretch>
        </p:blipFill>
        <p:spPr>
          <a:xfrm>
            <a:off x="2832075" y="2819400"/>
            <a:ext cx="6200575" cy="3908575"/>
          </a:xfrm>
          <a:prstGeom prst="rect">
            <a:avLst/>
          </a:prstGeom>
          <a:noFill/>
          <a:ln>
            <a:noFill/>
          </a:ln>
        </p:spPr>
      </p:pic>
      <p:sp>
        <p:nvSpPr>
          <p:cNvPr id="232" name="Google Shape;232;p42"/>
          <p:cNvSpPr txBox="1"/>
          <p:nvPr/>
        </p:nvSpPr>
        <p:spPr>
          <a:xfrm>
            <a:off x="11725" y="2268425"/>
            <a:ext cx="2820300" cy="4383300"/>
          </a:xfrm>
          <a:prstGeom prst="rect">
            <a:avLst/>
          </a:prstGeom>
          <a:noFill/>
          <a:ln>
            <a:noFill/>
          </a:ln>
        </p:spPr>
        <p:txBody>
          <a:bodyPr spcFirstLastPara="1" wrap="square" lIns="91425" tIns="91425" rIns="91425" bIns="91425" anchor="t" anchorCtr="0">
            <a:noAutofit/>
          </a:bodyPr>
          <a:lstStyle/>
          <a:p>
            <a:pPr marL="461962" lvl="0" indent="-430212" algn="l" rtl="0">
              <a:lnSpc>
                <a:spcPct val="115000"/>
              </a:lnSpc>
              <a:spcBef>
                <a:spcPts val="624"/>
              </a:spcBef>
              <a:spcAft>
                <a:spcPts val="0"/>
              </a:spcAft>
              <a:buClr>
                <a:srgbClr val="424456"/>
              </a:buClr>
              <a:buSzPts val="2100"/>
              <a:buChar char="•"/>
            </a:pPr>
            <a:r>
              <a:rPr lang="en-US" sz="2100">
                <a:solidFill>
                  <a:schemeClr val="dk1"/>
                </a:solidFill>
              </a:rPr>
              <a:t>Recognize your daily pattern and establish a routine around it</a:t>
            </a:r>
            <a:endParaRPr sz="2100">
              <a:solidFill>
                <a:schemeClr val="dk1"/>
              </a:solidFill>
            </a:endParaRPr>
          </a:p>
          <a:p>
            <a:pPr marL="461962" lvl="0" indent="-430212" algn="l" rtl="0">
              <a:lnSpc>
                <a:spcPct val="115000"/>
              </a:lnSpc>
              <a:spcBef>
                <a:spcPts val="624"/>
              </a:spcBef>
              <a:spcAft>
                <a:spcPts val="0"/>
              </a:spcAft>
              <a:buClr>
                <a:srgbClr val="424456"/>
              </a:buClr>
              <a:buSzPts val="2100"/>
              <a:buChar char="•"/>
            </a:pPr>
            <a:r>
              <a:rPr lang="en-US" sz="2100">
                <a:solidFill>
                  <a:schemeClr val="dk1"/>
                </a:solidFill>
              </a:rPr>
              <a:t>Eat healthy snacks and drink plenty of water</a:t>
            </a:r>
            <a:endParaRPr sz="2100">
              <a:solidFill>
                <a:schemeClr val="dk1"/>
              </a:solidFill>
            </a:endParaRPr>
          </a:p>
          <a:p>
            <a:pPr marL="461962" lvl="0" indent="-430212" algn="l" rtl="0">
              <a:lnSpc>
                <a:spcPct val="115000"/>
              </a:lnSpc>
              <a:spcBef>
                <a:spcPts val="624"/>
              </a:spcBef>
              <a:spcAft>
                <a:spcPts val="1600"/>
              </a:spcAft>
              <a:buClr>
                <a:srgbClr val="424456"/>
              </a:buClr>
              <a:buSzPts val="2100"/>
              <a:buChar char="•"/>
            </a:pPr>
            <a:r>
              <a:rPr lang="en-US" sz="2100">
                <a:solidFill>
                  <a:schemeClr val="dk1"/>
                </a:solidFill>
              </a:rPr>
              <a:t>Schedule down-time for naps and relaxing activities</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title"/>
          </p:nvPr>
        </p:nvSpPr>
        <p:spPr>
          <a:xfrm>
            <a:off x="45720" y="4675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Setting Priorities </a:t>
            </a:r>
            <a:endParaRPr b="1">
              <a:solidFill>
                <a:srgbClr val="000000"/>
              </a:solidFill>
            </a:endParaRPr>
          </a:p>
        </p:txBody>
      </p:sp>
      <p:grpSp>
        <p:nvGrpSpPr>
          <p:cNvPr id="239" name="Google Shape;239;p43"/>
          <p:cNvGrpSpPr/>
          <p:nvPr/>
        </p:nvGrpSpPr>
        <p:grpSpPr>
          <a:xfrm>
            <a:off x="3094900" y="1238250"/>
            <a:ext cx="5762100" cy="5484900"/>
            <a:chOff x="-2866325" y="1994400"/>
            <a:chExt cx="5762100" cy="5484900"/>
          </a:xfrm>
        </p:grpSpPr>
        <p:sp>
          <p:nvSpPr>
            <p:cNvPr id="240" name="Google Shape;240;p43"/>
            <p:cNvSpPr/>
            <p:nvPr/>
          </p:nvSpPr>
          <p:spPr>
            <a:xfrm>
              <a:off x="-2866325" y="1994400"/>
              <a:ext cx="5762100" cy="54849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3"/>
            <p:cNvSpPr txBox="1"/>
            <p:nvPr/>
          </p:nvSpPr>
          <p:spPr>
            <a:xfrm>
              <a:off x="-2039850" y="2461850"/>
              <a:ext cx="4220100" cy="4924200"/>
            </a:xfrm>
            <a:prstGeom prst="rect">
              <a:avLst/>
            </a:prstGeom>
            <a:noFill/>
            <a:ln>
              <a:noFill/>
            </a:ln>
          </p:spPr>
          <p:txBody>
            <a:bodyPr spcFirstLastPara="1" wrap="square" lIns="91425" tIns="91425" rIns="91425" bIns="91425" anchor="t" anchorCtr="0">
              <a:noAutofit/>
            </a:bodyPr>
            <a:lstStyle/>
            <a:p>
              <a:pPr marL="461962" lvl="0" indent="-449262" algn="l" rtl="0">
                <a:lnSpc>
                  <a:spcPct val="115000"/>
                </a:lnSpc>
                <a:spcBef>
                  <a:spcPts val="624"/>
                </a:spcBef>
                <a:spcAft>
                  <a:spcPts val="0"/>
                </a:spcAft>
                <a:buClr>
                  <a:srgbClr val="FFFFFF"/>
                </a:buClr>
                <a:buSzPts val="2400"/>
                <a:buChar char="•"/>
              </a:pPr>
              <a:r>
                <a:rPr lang="en-US" sz="2400" dirty="0">
                  <a:solidFill>
                    <a:schemeClr val="tx1"/>
                  </a:solidFill>
                </a:rPr>
                <a:t>Determine which goals are urgent and important</a:t>
              </a:r>
              <a:endParaRPr sz="2400" dirty="0">
                <a:solidFill>
                  <a:schemeClr val="tx1"/>
                </a:solidFill>
              </a:endParaRPr>
            </a:p>
            <a:p>
              <a:pPr marL="461962" lvl="0" indent="-449262" algn="l" rtl="0">
                <a:lnSpc>
                  <a:spcPct val="115000"/>
                </a:lnSpc>
                <a:spcBef>
                  <a:spcPts val="624"/>
                </a:spcBef>
                <a:spcAft>
                  <a:spcPts val="0"/>
                </a:spcAft>
                <a:buClr>
                  <a:srgbClr val="FFFFFF"/>
                </a:buClr>
                <a:buSzPts val="2400"/>
                <a:buChar char="•"/>
              </a:pPr>
              <a:r>
                <a:rPr lang="en-US" sz="2400" dirty="0">
                  <a:solidFill>
                    <a:schemeClr val="tx1"/>
                  </a:solidFill>
                </a:rPr>
                <a:t>Find a balance between your academic and personal schedules</a:t>
              </a:r>
              <a:endParaRPr sz="2400" dirty="0">
                <a:solidFill>
                  <a:schemeClr val="tx1"/>
                </a:solidFill>
              </a:endParaRPr>
            </a:p>
            <a:p>
              <a:pPr marL="461962" lvl="0" indent="-449262" algn="l" rtl="0">
                <a:lnSpc>
                  <a:spcPct val="115000"/>
                </a:lnSpc>
                <a:spcBef>
                  <a:spcPts val="624"/>
                </a:spcBef>
                <a:spcAft>
                  <a:spcPts val="0"/>
                </a:spcAft>
                <a:buClr>
                  <a:srgbClr val="FFFFFF"/>
                </a:buClr>
                <a:buSzPts val="2400"/>
                <a:buChar char="•"/>
              </a:pPr>
              <a:r>
                <a:rPr lang="en-US" sz="2400" dirty="0">
                  <a:solidFill>
                    <a:schemeClr val="tx1"/>
                  </a:solidFill>
                </a:rPr>
                <a:t>Don’t overextend yourself with more work than you can handle</a:t>
              </a:r>
              <a:endParaRPr sz="2400" dirty="0">
                <a:solidFill>
                  <a:schemeClr val="tx1"/>
                </a:solidFill>
              </a:endParaRPr>
            </a:p>
            <a:p>
              <a:pPr marL="461962" lvl="0" indent="-449262" algn="l" rtl="0">
                <a:lnSpc>
                  <a:spcPct val="115000"/>
                </a:lnSpc>
                <a:spcBef>
                  <a:spcPts val="624"/>
                </a:spcBef>
                <a:spcAft>
                  <a:spcPts val="1600"/>
                </a:spcAft>
                <a:buClr>
                  <a:srgbClr val="FFFFFF"/>
                </a:buClr>
                <a:buSzPts val="2400"/>
                <a:buChar char="•"/>
              </a:pPr>
              <a:r>
                <a:rPr lang="en-US" sz="2400" dirty="0">
                  <a:solidFill>
                    <a:schemeClr val="tx1"/>
                  </a:solidFill>
                </a:rPr>
                <a:t>Stay focused on your purpose</a:t>
              </a:r>
              <a:endParaRPr sz="2400" dirty="0">
                <a:solidFill>
                  <a:schemeClr val="tx1"/>
                </a:solidFill>
              </a:endParaRPr>
            </a:p>
          </p:txBody>
        </p:sp>
      </p:grpSp>
      <p:sp>
        <p:nvSpPr>
          <p:cNvPr id="242" name="Google Shape;242;p43"/>
          <p:cNvSpPr txBox="1">
            <a:spLocks noGrp="1"/>
          </p:cNvSpPr>
          <p:nvPr>
            <p:ph type="body" idx="1"/>
          </p:nvPr>
        </p:nvSpPr>
        <p:spPr>
          <a:xfrm>
            <a:off x="76200" y="1143000"/>
            <a:ext cx="3077400" cy="339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You will have to learn how to </a:t>
            </a:r>
            <a:r>
              <a:rPr lang="en-US" sz="2600" b="1" i="0" u="none" strike="noStrike" cap="none">
                <a:solidFill>
                  <a:schemeClr val="dk1"/>
                </a:solidFill>
                <a:latin typeface="Arial"/>
                <a:ea typeface="Arial"/>
                <a:cs typeface="Arial"/>
                <a:sym typeface="Arial"/>
              </a:rPr>
              <a:t>prioritize</a:t>
            </a:r>
            <a:r>
              <a:rPr lang="en-US" sz="2600" b="0" i="0" u="none" strike="noStrike" cap="none">
                <a:solidFill>
                  <a:schemeClr val="dk1"/>
                </a:solidFill>
                <a:latin typeface="Arial"/>
                <a:ea typeface="Arial"/>
                <a:cs typeface="Arial"/>
                <a:sym typeface="Arial"/>
              </a:rPr>
              <a:t>, or, put your tasks, goals, and values in order of importance. To set priorities:</a:t>
            </a:r>
            <a:endParaRPr/>
          </a:p>
          <a:p>
            <a:pPr marL="0" marR="0" lvl="0" indent="0" algn="l" rtl="0">
              <a:spcBef>
                <a:spcPts val="624"/>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45720" y="27709"/>
            <a:ext cx="9052560" cy="1039091"/>
          </a:xfrm>
          <a:prstGeom prst="rect">
            <a:avLst/>
          </a:prstGeom>
          <a:solidFill>
            <a:srgbClr val="39CC33"/>
          </a:solidFill>
          <a:ln w="285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Appreciating the Value of Time</a:t>
            </a:r>
            <a:endParaRPr b="1">
              <a:solidFill>
                <a:srgbClr val="000000"/>
              </a:solidFill>
            </a:endParaRPr>
          </a:p>
        </p:txBody>
      </p:sp>
      <p:sp>
        <p:nvSpPr>
          <p:cNvPr id="248" name="Google Shape;248;p44"/>
          <p:cNvSpPr txBox="1">
            <a:spLocks noGrp="1"/>
          </p:cNvSpPr>
          <p:nvPr>
            <p:ph type="body" idx="1"/>
          </p:nvPr>
        </p:nvSpPr>
        <p:spPr>
          <a:xfrm>
            <a:off x="228600" y="1600200"/>
            <a:ext cx="8763000" cy="96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Time is a valuable resource and </a:t>
            </a:r>
            <a:r>
              <a:rPr lang="en-US" sz="2600" b="1" i="0" u="none" strike="noStrike" cap="none">
                <a:solidFill>
                  <a:schemeClr val="dk1"/>
                </a:solidFill>
                <a:latin typeface="Arial"/>
                <a:ea typeface="Arial"/>
                <a:cs typeface="Arial"/>
                <a:sym typeface="Arial"/>
              </a:rPr>
              <a:t>punctuality</a:t>
            </a:r>
            <a:r>
              <a:rPr lang="en-US" sz="2600" b="0" i="0" u="none" strike="noStrike" cap="none">
                <a:solidFill>
                  <a:schemeClr val="dk1"/>
                </a:solidFill>
                <a:latin typeface="Arial"/>
                <a:ea typeface="Arial"/>
                <a:cs typeface="Arial"/>
                <a:sym typeface="Arial"/>
              </a:rPr>
              <a:t>, being on time is expected in college, work, and elsewhere.</a:t>
            </a:r>
            <a:endParaRPr/>
          </a:p>
          <a:p>
            <a:pPr marL="0" marR="0" lvl="0" indent="0" algn="l" rtl="0">
              <a:lnSpc>
                <a:spcPct val="115000"/>
              </a:lnSpc>
              <a:spcBef>
                <a:spcPts val="624"/>
              </a:spcBef>
              <a:spcAft>
                <a:spcPts val="0"/>
              </a:spcAft>
              <a:buNone/>
            </a:pPr>
            <a:endParaRPr/>
          </a:p>
        </p:txBody>
      </p:sp>
      <p:sp>
        <p:nvSpPr>
          <p:cNvPr id="249" name="Google Shape;249;p44"/>
          <p:cNvSpPr txBox="1"/>
          <p:nvPr/>
        </p:nvSpPr>
        <p:spPr>
          <a:xfrm>
            <a:off x="190500" y="2848700"/>
            <a:ext cx="8763000" cy="2866200"/>
          </a:xfrm>
          <a:prstGeom prst="rect">
            <a:avLst/>
          </a:prstGeom>
          <a:noFill/>
          <a:ln>
            <a:noFill/>
          </a:ln>
        </p:spPr>
        <p:txBody>
          <a:bodyPr spcFirstLastPara="1" wrap="square" lIns="91425" tIns="91425" rIns="91425" bIns="91425" anchor="t" anchorCtr="0">
            <a:noAutofit/>
          </a:bodyPr>
          <a:lstStyle/>
          <a:p>
            <a:pPr marL="461962" lvl="0" indent="-474662" algn="l" rtl="0">
              <a:lnSpc>
                <a:spcPct val="115000"/>
              </a:lnSpc>
              <a:spcBef>
                <a:spcPts val="624"/>
              </a:spcBef>
              <a:spcAft>
                <a:spcPts val="0"/>
              </a:spcAft>
              <a:buClr>
                <a:srgbClr val="424456"/>
              </a:buClr>
              <a:buSzPts val="2800"/>
              <a:buChar char="•"/>
            </a:pPr>
            <a:r>
              <a:rPr lang="en-US" sz="2800">
                <a:solidFill>
                  <a:schemeClr val="dk1"/>
                </a:solidFill>
              </a:rPr>
              <a:t>Basic guidelines for respectful behavior in class:</a:t>
            </a:r>
            <a:endParaRPr sz="2800">
              <a:solidFill>
                <a:schemeClr val="dk1"/>
              </a:solidFill>
            </a:endParaRPr>
          </a:p>
          <a:p>
            <a:pPr marL="914400" lvl="1" indent="-482600" algn="l" rtl="0">
              <a:lnSpc>
                <a:spcPct val="115000"/>
              </a:lnSpc>
              <a:spcBef>
                <a:spcPts val="624"/>
              </a:spcBef>
              <a:spcAft>
                <a:spcPts val="0"/>
              </a:spcAft>
              <a:buClr>
                <a:srgbClr val="424456"/>
              </a:buClr>
              <a:buSzPts val="2800"/>
              <a:buChar char="–"/>
            </a:pPr>
            <a:r>
              <a:rPr lang="en-US" sz="2800">
                <a:solidFill>
                  <a:schemeClr val="dk1"/>
                </a:solidFill>
              </a:rPr>
              <a:t>Get to class on time.</a:t>
            </a:r>
            <a:endParaRPr sz="2800">
              <a:solidFill>
                <a:schemeClr val="dk1"/>
              </a:solidFill>
            </a:endParaRPr>
          </a:p>
          <a:p>
            <a:pPr marL="914400" lvl="1" indent="-482600" algn="l" rtl="0">
              <a:lnSpc>
                <a:spcPct val="115000"/>
              </a:lnSpc>
              <a:spcBef>
                <a:spcPts val="624"/>
              </a:spcBef>
              <a:spcAft>
                <a:spcPts val="0"/>
              </a:spcAft>
              <a:buClr>
                <a:srgbClr val="424456"/>
              </a:buClr>
              <a:buSzPts val="2800"/>
              <a:buChar char="–"/>
            </a:pPr>
            <a:r>
              <a:rPr lang="en-US" sz="2800">
                <a:solidFill>
                  <a:schemeClr val="dk1"/>
                </a:solidFill>
              </a:rPr>
              <a:t>Be on time for scheduled appointments.</a:t>
            </a:r>
            <a:endParaRPr sz="2800">
              <a:solidFill>
                <a:schemeClr val="dk1"/>
              </a:solidFill>
            </a:endParaRPr>
          </a:p>
          <a:p>
            <a:pPr marL="914400" lvl="1" indent="-482600" algn="l" rtl="0">
              <a:lnSpc>
                <a:spcPct val="115000"/>
              </a:lnSpc>
              <a:spcBef>
                <a:spcPts val="624"/>
              </a:spcBef>
              <a:spcAft>
                <a:spcPts val="0"/>
              </a:spcAft>
              <a:buClr>
                <a:srgbClr val="424456"/>
              </a:buClr>
              <a:buSzPts val="2800"/>
              <a:buChar char="–"/>
            </a:pPr>
            <a:r>
              <a:rPr lang="en-US" sz="2800">
                <a:solidFill>
                  <a:schemeClr val="dk1"/>
                </a:solidFill>
              </a:rPr>
              <a:t>Avoid behaviors that show a lack of respect.</a:t>
            </a:r>
            <a:endParaRPr sz="2800">
              <a:solidFill>
                <a:schemeClr val="dk1"/>
              </a:solidFill>
            </a:endParaRPr>
          </a:p>
          <a:p>
            <a:pPr marL="914400" lvl="1" indent="-482600" algn="l" rtl="0">
              <a:lnSpc>
                <a:spcPct val="115000"/>
              </a:lnSpc>
              <a:spcBef>
                <a:spcPts val="624"/>
              </a:spcBef>
              <a:spcAft>
                <a:spcPts val="1600"/>
              </a:spcAft>
              <a:buClr>
                <a:srgbClr val="424456"/>
              </a:buClr>
              <a:buSzPts val="2800"/>
              <a:buChar char="–"/>
            </a:pPr>
            <a:r>
              <a:rPr lang="en-US" sz="2800">
                <a:solidFill>
                  <a:schemeClr val="dk1"/>
                </a:solidFill>
              </a:rPr>
              <a:t>Make transportation plans in advance.</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Creating a Workable Class Schedule</a:t>
            </a:r>
            <a:endParaRPr b="1">
              <a:solidFill>
                <a:srgbClr val="000000"/>
              </a:solidFill>
            </a:endParaRPr>
          </a:p>
        </p:txBody>
      </p:sp>
      <p:sp>
        <p:nvSpPr>
          <p:cNvPr id="255" name="Google Shape;255;p45"/>
          <p:cNvSpPr txBox="1">
            <a:spLocks noGrp="1"/>
          </p:cNvSpPr>
          <p:nvPr>
            <p:ph type="body" idx="1"/>
          </p:nvPr>
        </p:nvSpPr>
        <p:spPr>
          <a:xfrm>
            <a:off x="228600" y="1371600"/>
            <a:ext cx="8763000" cy="8676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400" b="0" i="0" u="none" strike="noStrike" cap="none">
                <a:solidFill>
                  <a:srgbClr val="FFFFFF"/>
                </a:solidFill>
                <a:latin typeface="Arial"/>
                <a:ea typeface="Arial"/>
                <a:cs typeface="Arial"/>
                <a:sym typeface="Arial"/>
              </a:rPr>
              <a:t>Building your class schedule so that it works for you is part of using your valuable time wisely. </a:t>
            </a:r>
            <a:endParaRPr sz="2400" b="0" i="0" u="none" strike="noStrike" cap="none">
              <a:solidFill>
                <a:srgbClr val="FFFFFF"/>
              </a:solidFill>
              <a:latin typeface="Arial"/>
              <a:ea typeface="Arial"/>
              <a:cs typeface="Arial"/>
              <a:sym typeface="Arial"/>
            </a:endParaRPr>
          </a:p>
        </p:txBody>
      </p:sp>
      <p:sp>
        <p:nvSpPr>
          <p:cNvPr id="256" name="Google Shape;256;p45"/>
          <p:cNvSpPr txBox="1"/>
          <p:nvPr/>
        </p:nvSpPr>
        <p:spPr>
          <a:xfrm>
            <a:off x="228600" y="2639400"/>
            <a:ext cx="8686800" cy="3462300"/>
          </a:xfrm>
          <a:prstGeom prst="rect">
            <a:avLst/>
          </a:prstGeom>
          <a:noFill/>
          <a:ln>
            <a:noFill/>
          </a:ln>
        </p:spPr>
        <p:txBody>
          <a:bodyPr spcFirstLastPara="1" wrap="square" lIns="91425" tIns="91425" rIns="91425" bIns="91425" anchor="t" anchorCtr="0">
            <a:noAutofit/>
          </a:bodyPr>
          <a:lstStyle/>
          <a:p>
            <a:pPr marL="461962" lvl="0" indent="-500062" algn="l" rtl="0">
              <a:lnSpc>
                <a:spcPct val="115000"/>
              </a:lnSpc>
              <a:spcBef>
                <a:spcPts val="624"/>
              </a:spcBef>
              <a:spcAft>
                <a:spcPts val="0"/>
              </a:spcAft>
              <a:buClr>
                <a:srgbClr val="424456"/>
              </a:buClr>
              <a:buSzPts val="3200"/>
              <a:buChar char="•"/>
            </a:pPr>
            <a:r>
              <a:rPr lang="en-US" sz="3200">
                <a:solidFill>
                  <a:schemeClr val="dk1"/>
                </a:solidFill>
              </a:rPr>
              <a:t>Questions to ask yourself:</a:t>
            </a:r>
            <a:endParaRPr sz="32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When do I want to schedule breaks for relaxation or spending time with friends? </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Do I want to avoid returning to my residence hall between classes? </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How much time do I need to allot in order to get from one class to another?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Scheduling Your Classes in Blocks</a:t>
            </a:r>
            <a:endParaRPr b="1">
              <a:solidFill>
                <a:srgbClr val="000000"/>
              </a:solidFill>
            </a:endParaRPr>
          </a:p>
        </p:txBody>
      </p:sp>
      <p:sp>
        <p:nvSpPr>
          <p:cNvPr id="263" name="Google Shape;263;p46"/>
          <p:cNvSpPr txBox="1">
            <a:spLocks noGrp="1"/>
          </p:cNvSpPr>
          <p:nvPr>
            <p:ph type="body" idx="1"/>
          </p:nvPr>
        </p:nvSpPr>
        <p:spPr>
          <a:xfrm>
            <a:off x="228600" y="1447800"/>
            <a:ext cx="4273200" cy="33498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Benefits: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Allows you to cut travel time if you commute </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Might provide more flexibility for other commitments </a:t>
            </a:r>
            <a:endParaRPr sz="2400" b="0" i="0" u="none" strike="noStrike" cap="none">
              <a:solidFill>
                <a:schemeClr val="dk1"/>
              </a:solidFill>
              <a:latin typeface="Arial"/>
              <a:ea typeface="Arial"/>
              <a:cs typeface="Arial"/>
              <a:sym typeface="Arial"/>
            </a:endParaRPr>
          </a:p>
          <a:p>
            <a:pPr marL="457200" marR="0" lvl="1" indent="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15000"/>
              </a:lnSpc>
              <a:spcBef>
                <a:spcPts val="624"/>
              </a:spcBef>
              <a:spcAft>
                <a:spcPts val="0"/>
              </a:spcAft>
              <a:buNone/>
            </a:pPr>
            <a:endParaRPr sz="2400" b="0" i="0" u="none" strike="noStrike" cap="none">
              <a:solidFill>
                <a:schemeClr val="dk1"/>
              </a:solidFill>
              <a:latin typeface="Arial"/>
              <a:ea typeface="Arial"/>
              <a:cs typeface="Arial"/>
              <a:sym typeface="Arial"/>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ctr"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4" name="Google Shape;264;p46"/>
          <p:cNvSpPr txBox="1"/>
          <p:nvPr/>
        </p:nvSpPr>
        <p:spPr>
          <a:xfrm>
            <a:off x="4853350" y="1447800"/>
            <a:ext cx="4097100" cy="33498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Drawbacks:</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Possible fatigue from sitting in classes all day</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Risk of multiple exams on the same day</a:t>
            </a:r>
            <a:endParaRPr/>
          </a:p>
        </p:txBody>
      </p:sp>
      <p:sp>
        <p:nvSpPr>
          <p:cNvPr id="265" name="Google Shape;265;p46"/>
          <p:cNvSpPr txBox="1"/>
          <p:nvPr/>
        </p:nvSpPr>
        <p:spPr>
          <a:xfrm>
            <a:off x="298950" y="5193325"/>
            <a:ext cx="8651400" cy="12747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624"/>
              </a:spcBef>
              <a:spcAft>
                <a:spcPts val="0"/>
              </a:spcAft>
              <a:buClr>
                <a:srgbClr val="424456"/>
              </a:buClr>
              <a:buSzPts val="2400"/>
              <a:buFont typeface="Arial"/>
              <a:buNone/>
            </a:pPr>
            <a:r>
              <a:rPr lang="en-US" sz="2400">
                <a:solidFill>
                  <a:schemeClr val="dk1"/>
                </a:solidFill>
              </a:rPr>
              <a:t>Can you think of any other benefits and drawbacks to block scheduling? What is your opinion on block scheduling?</a:t>
            </a:r>
            <a:endParaRPr sz="24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7"/>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Living on a Budget</a:t>
            </a:r>
            <a:endParaRPr sz="3600" b="1" i="0" u="none" strike="noStrike" cap="none">
              <a:solidFill>
                <a:srgbClr val="000000"/>
              </a:solidFill>
            </a:endParaRPr>
          </a:p>
        </p:txBody>
      </p:sp>
      <p:sp>
        <p:nvSpPr>
          <p:cNvPr id="271" name="Google Shape;271;p47"/>
          <p:cNvSpPr txBox="1">
            <a:spLocks noGrp="1"/>
          </p:cNvSpPr>
          <p:nvPr>
            <p:ph type="body" idx="1"/>
          </p:nvPr>
        </p:nvSpPr>
        <p:spPr>
          <a:xfrm>
            <a:off x="45725" y="1238250"/>
            <a:ext cx="9052500" cy="10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A </a:t>
            </a:r>
            <a:r>
              <a:rPr lang="en-US" sz="2600" b="1" i="0" u="none" strike="noStrike" cap="none">
                <a:solidFill>
                  <a:schemeClr val="dk1"/>
                </a:solidFill>
                <a:latin typeface="Arial"/>
                <a:ea typeface="Arial"/>
                <a:cs typeface="Arial"/>
                <a:sym typeface="Arial"/>
              </a:rPr>
              <a:t>budget</a:t>
            </a:r>
            <a:r>
              <a:rPr lang="en-US" sz="2600" b="0" i="0" u="none" strike="noStrike" cap="none">
                <a:solidFill>
                  <a:schemeClr val="dk1"/>
                </a:solidFill>
                <a:latin typeface="Arial"/>
                <a:ea typeface="Arial"/>
                <a:cs typeface="Arial"/>
                <a:sym typeface="Arial"/>
              </a:rPr>
              <a:t> is a spending plan that tracks all sources of income and expenses during a set period of time.</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lnSpc>
                <a:spcPct val="115000"/>
              </a:lnSpc>
              <a:spcBef>
                <a:spcPts val="624"/>
              </a:spcBef>
              <a:spcAft>
                <a:spcPts val="0"/>
              </a:spcAft>
              <a:buNone/>
            </a:pPr>
            <a:endParaRPr sz="2400" b="0" i="0" u="none" strike="noStrike" cap="none">
              <a:solidFill>
                <a:schemeClr val="dk1"/>
              </a:solidFill>
              <a:latin typeface="Arial"/>
              <a:ea typeface="Arial"/>
              <a:cs typeface="Arial"/>
              <a:sym typeface="Arial"/>
            </a:endParaRPr>
          </a:p>
        </p:txBody>
      </p:sp>
      <p:pic>
        <p:nvPicPr>
          <p:cNvPr id="272" name="Google Shape;272;p47" descr="Students purchasing food."/>
          <p:cNvPicPr preferRelativeResize="0"/>
          <p:nvPr/>
        </p:nvPicPr>
        <p:blipFill>
          <a:blip r:embed="rId3">
            <a:alphaModFix/>
          </a:blip>
          <a:stretch>
            <a:fillRect/>
          </a:stretch>
        </p:blipFill>
        <p:spPr>
          <a:xfrm>
            <a:off x="5154163" y="2601300"/>
            <a:ext cx="3791722" cy="3597275"/>
          </a:xfrm>
          <a:prstGeom prst="rect">
            <a:avLst/>
          </a:prstGeom>
          <a:noFill/>
          <a:ln>
            <a:noFill/>
          </a:ln>
        </p:spPr>
      </p:pic>
      <p:sp>
        <p:nvSpPr>
          <p:cNvPr id="273" name="Google Shape;273;p47"/>
          <p:cNvSpPr txBox="1"/>
          <p:nvPr/>
        </p:nvSpPr>
        <p:spPr>
          <a:xfrm>
            <a:off x="228600" y="2372700"/>
            <a:ext cx="4766100" cy="40428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Creating and following a budget allows you to:</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Pay your bills on time</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Cut costs</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Put some money away for emergencies</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Finish college with as little debt as possible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p:nvPr/>
        </p:nvSpPr>
        <p:spPr>
          <a:xfrm>
            <a:off x="2177150" y="1644950"/>
            <a:ext cx="5660700" cy="5192100"/>
          </a:xfrm>
          <a:prstGeom prst="ellipse">
            <a:avLst/>
          </a:prstGeom>
          <a:solidFill>
            <a:srgbClr val="FF911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Create a Budget</a:t>
            </a:r>
            <a:endParaRPr sz="3600" b="1" i="0" u="none" strike="noStrike" cap="none">
              <a:solidFill>
                <a:srgbClr val="000000"/>
              </a:solidFill>
            </a:endParaRPr>
          </a:p>
        </p:txBody>
      </p:sp>
      <p:sp>
        <p:nvSpPr>
          <p:cNvPr id="280" name="Google Shape;280;p48"/>
          <p:cNvSpPr txBox="1">
            <a:spLocks noGrp="1"/>
          </p:cNvSpPr>
          <p:nvPr>
            <p:ph type="body" idx="1"/>
          </p:nvPr>
        </p:nvSpPr>
        <p:spPr>
          <a:xfrm>
            <a:off x="228600" y="1295400"/>
            <a:ext cx="8763000" cy="567300"/>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Some tips to get started:</a:t>
            </a:r>
            <a:endParaRPr/>
          </a:p>
          <a:p>
            <a:pPr marL="0" marR="0" lvl="0" indent="0" algn="l" rtl="0">
              <a:lnSpc>
                <a:spcPct val="90000"/>
              </a:lnSpc>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281" name="Google Shape;281;p48"/>
          <p:cNvSpPr txBox="1"/>
          <p:nvPr/>
        </p:nvSpPr>
        <p:spPr>
          <a:xfrm>
            <a:off x="3327400" y="1862700"/>
            <a:ext cx="4227300" cy="4626300"/>
          </a:xfrm>
          <a:prstGeom prst="rect">
            <a:avLst/>
          </a:prstGeom>
          <a:noFill/>
          <a:ln>
            <a:noFill/>
          </a:ln>
        </p:spPr>
        <p:txBody>
          <a:bodyPr spcFirstLastPara="1" wrap="square" lIns="91425" tIns="91425" rIns="91425" bIns="91425" anchor="t" anchorCtr="0">
            <a:noAutofit/>
          </a:bodyPr>
          <a:lstStyle/>
          <a:p>
            <a:pPr marL="461962" lvl="0" indent="-461962" algn="l" rtl="0">
              <a:lnSpc>
                <a:spcPct val="90000"/>
              </a:lnSpc>
              <a:spcBef>
                <a:spcPts val="624"/>
              </a:spcBef>
              <a:spcAft>
                <a:spcPts val="0"/>
              </a:spcAft>
              <a:buClr>
                <a:srgbClr val="424456"/>
              </a:buClr>
              <a:buSzPts val="2600"/>
              <a:buChar char="•"/>
            </a:pPr>
            <a:r>
              <a:rPr lang="en-US" sz="2600">
                <a:solidFill>
                  <a:schemeClr val="dk1"/>
                </a:solidFill>
              </a:rPr>
              <a:t>Gather income information.</a:t>
            </a:r>
            <a:endParaRPr sz="2600">
              <a:solidFill>
                <a:schemeClr val="dk1"/>
              </a:solidFill>
            </a:endParaRPr>
          </a:p>
          <a:p>
            <a:pPr marL="461962" lvl="0" indent="-461962" algn="l" rtl="0">
              <a:lnSpc>
                <a:spcPct val="90000"/>
              </a:lnSpc>
              <a:spcBef>
                <a:spcPts val="624"/>
              </a:spcBef>
              <a:spcAft>
                <a:spcPts val="0"/>
              </a:spcAft>
              <a:buClr>
                <a:srgbClr val="424456"/>
              </a:buClr>
              <a:buSzPts val="2600"/>
              <a:buChar char="•"/>
            </a:pPr>
            <a:r>
              <a:rPr lang="en-US" sz="2600">
                <a:solidFill>
                  <a:schemeClr val="dk1"/>
                </a:solidFill>
              </a:rPr>
              <a:t>Gather expense information for college or university.</a:t>
            </a:r>
            <a:endParaRPr sz="2600">
              <a:solidFill>
                <a:schemeClr val="dk1"/>
              </a:solidFill>
            </a:endParaRPr>
          </a:p>
          <a:p>
            <a:pPr marL="461962" lvl="0" indent="-461962" algn="l" rtl="0">
              <a:lnSpc>
                <a:spcPct val="90000"/>
              </a:lnSpc>
              <a:spcBef>
                <a:spcPts val="624"/>
              </a:spcBef>
              <a:spcAft>
                <a:spcPts val="0"/>
              </a:spcAft>
              <a:buClr>
                <a:srgbClr val="424456"/>
              </a:buClr>
              <a:buSzPts val="2600"/>
              <a:buChar char="•"/>
            </a:pPr>
            <a:r>
              <a:rPr lang="en-US" sz="2600">
                <a:solidFill>
                  <a:schemeClr val="dk1"/>
                </a:solidFill>
              </a:rPr>
              <a:t>Gather information about living expenses.</a:t>
            </a:r>
            <a:endParaRPr sz="2600">
              <a:solidFill>
                <a:schemeClr val="dk1"/>
              </a:solidFill>
            </a:endParaRPr>
          </a:p>
          <a:p>
            <a:pPr marL="461962" lvl="0" indent="-461962" algn="l" rtl="0">
              <a:lnSpc>
                <a:spcPct val="90000"/>
              </a:lnSpc>
              <a:spcBef>
                <a:spcPts val="624"/>
              </a:spcBef>
              <a:spcAft>
                <a:spcPts val="0"/>
              </a:spcAft>
              <a:buClr>
                <a:srgbClr val="424456"/>
              </a:buClr>
              <a:buSzPts val="2600"/>
              <a:buChar char="•"/>
            </a:pPr>
            <a:r>
              <a:rPr lang="en-US" sz="2600">
                <a:solidFill>
                  <a:schemeClr val="dk1"/>
                </a:solidFill>
              </a:rPr>
              <a:t>Find out how you are doing.</a:t>
            </a:r>
            <a:endParaRPr sz="2600">
              <a:solidFill>
                <a:schemeClr val="dk1"/>
              </a:solidFill>
            </a:endParaRPr>
          </a:p>
          <a:p>
            <a:pPr marL="461962" lvl="0" indent="-461962" algn="l" rtl="0">
              <a:lnSpc>
                <a:spcPct val="90000"/>
              </a:lnSpc>
              <a:spcBef>
                <a:spcPts val="624"/>
              </a:spcBef>
              <a:spcAft>
                <a:spcPts val="1600"/>
              </a:spcAft>
              <a:buClr>
                <a:srgbClr val="424456"/>
              </a:buClr>
              <a:buSzPts val="2600"/>
              <a:buChar char="•"/>
            </a:pPr>
            <a:r>
              <a:rPr lang="en-US" sz="2600">
                <a:solidFill>
                  <a:schemeClr val="dk1"/>
                </a:solidFill>
              </a:rPr>
              <a:t>Make adjustments.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Cut Costs</a:t>
            </a:r>
            <a:endParaRPr sz="3600" b="1" i="0" u="none" strike="noStrike" cap="none">
              <a:solidFill>
                <a:srgbClr val="000000"/>
              </a:solidFill>
            </a:endParaRPr>
          </a:p>
        </p:txBody>
      </p:sp>
      <p:sp>
        <p:nvSpPr>
          <p:cNvPr id="288" name="Google Shape;288;p49"/>
          <p:cNvSpPr txBox="1">
            <a:spLocks noGrp="1"/>
          </p:cNvSpPr>
          <p:nvPr>
            <p:ph type="body" idx="1"/>
          </p:nvPr>
        </p:nvSpPr>
        <p:spPr>
          <a:xfrm>
            <a:off x="228600" y="1371600"/>
            <a:ext cx="8763000" cy="2809800"/>
          </a:xfrm>
          <a:prstGeom prst="rect">
            <a:avLst/>
          </a:prstGeom>
          <a:noFill/>
          <a:ln>
            <a:noFill/>
          </a:ln>
        </p:spPr>
        <p:txBody>
          <a:bodyPr spcFirstLastPara="1" wrap="square" lIns="91425" tIns="45700" rIns="91425" bIns="45700" anchor="t" anchorCtr="0">
            <a:noAutofit/>
          </a:bodyPr>
          <a:lstStyle/>
          <a:p>
            <a:pPr marL="461962" marR="0" lvl="0" indent="-461962" algn="l" rtl="0">
              <a:lnSpc>
                <a:spcPct val="120000"/>
              </a:lnSpc>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Recognize the difference between needs and wants.</a:t>
            </a:r>
            <a:endParaRPr/>
          </a:p>
          <a:p>
            <a:pPr marL="461962" marR="0" lvl="0" indent="-296862" algn="l" rtl="0">
              <a:lnSpc>
                <a:spcPct val="12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lnSpc>
                <a:spcPct val="12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Seek out discount entertainment options.</a:t>
            </a:r>
            <a:endParaRPr/>
          </a:p>
          <a:p>
            <a:pPr marL="461962" marR="0" lvl="0" indent="-296862" algn="l" rtl="0">
              <a:lnSpc>
                <a:spcPct val="12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lnSpc>
                <a:spcPct val="120000"/>
              </a:lnSpc>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Embrace secondhand goods.</a:t>
            </a:r>
            <a:endParaRPr/>
          </a:p>
          <a:p>
            <a:pPr marL="461962" marR="0" lvl="0" indent="-296862" algn="l" rtl="0">
              <a:lnSpc>
                <a:spcPct val="120000"/>
              </a:lnSpc>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ctr" rtl="0">
              <a:lnSpc>
                <a:spcPct val="120000"/>
              </a:lnSpc>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
        <p:nvSpPr>
          <p:cNvPr id="289" name="Google Shape;289;p49"/>
          <p:cNvSpPr txBox="1"/>
          <p:nvPr/>
        </p:nvSpPr>
        <p:spPr>
          <a:xfrm>
            <a:off x="2454450" y="4905500"/>
            <a:ext cx="4311300" cy="11823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20000"/>
              </a:lnSpc>
              <a:spcBef>
                <a:spcPts val="624"/>
              </a:spcBef>
              <a:spcAft>
                <a:spcPts val="0"/>
              </a:spcAft>
              <a:buClr>
                <a:srgbClr val="424456"/>
              </a:buClr>
              <a:buSzPts val="2600"/>
              <a:buFont typeface="Arial"/>
              <a:buNone/>
            </a:pPr>
            <a:r>
              <a:rPr lang="en-US" sz="2600" dirty="0">
                <a:solidFill>
                  <a:schemeClr val="tx1"/>
                </a:solidFill>
              </a:rPr>
              <a:t>What are other ways you can cut costs?</a:t>
            </a:r>
            <a:endParaRPr sz="2600" dirty="0">
              <a:solidFill>
                <a:schemeClr val="tx1"/>
              </a:solidFill>
            </a:endParaRPr>
          </a:p>
          <a:p>
            <a:pPr marL="0" lvl="0" indent="0" algn="l" rtl="0">
              <a:spcBef>
                <a:spcPts val="160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Assess Your Strengths and Set Goals</a:t>
            </a:r>
            <a:endParaRPr sz="3600" b="1" i="0" u="none" strike="noStrike" cap="none">
              <a:solidFill>
                <a:srgbClr val="000000"/>
              </a:solidFill>
            </a:endParaRPr>
          </a:p>
        </p:txBody>
      </p:sp>
      <p:pic>
        <p:nvPicPr>
          <p:cNvPr id="148" name="Google Shape;148;p32" descr="A decorative picture of a man on a bus."/>
          <p:cNvPicPr preferRelativeResize="0"/>
          <p:nvPr/>
        </p:nvPicPr>
        <p:blipFill>
          <a:blip r:embed="rId3">
            <a:alphaModFix/>
          </a:blip>
          <a:stretch>
            <a:fillRect/>
          </a:stretch>
        </p:blipFill>
        <p:spPr>
          <a:xfrm>
            <a:off x="3297475" y="2702175"/>
            <a:ext cx="5717676" cy="4114700"/>
          </a:xfrm>
          <a:prstGeom prst="rect">
            <a:avLst/>
          </a:prstGeom>
          <a:noFill/>
          <a:ln>
            <a:noFill/>
          </a:ln>
        </p:spPr>
      </p:pic>
      <p:sp>
        <p:nvSpPr>
          <p:cNvPr id="149" name="Google Shape;149;p32"/>
          <p:cNvSpPr txBox="1"/>
          <p:nvPr/>
        </p:nvSpPr>
        <p:spPr>
          <a:xfrm>
            <a:off x="228600" y="3195350"/>
            <a:ext cx="3903900" cy="25665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624"/>
              </a:spcBef>
              <a:spcAft>
                <a:spcPts val="0"/>
              </a:spcAft>
              <a:buClr>
                <a:srgbClr val="424456"/>
              </a:buClr>
              <a:buSzPts val="2600"/>
              <a:buFont typeface="Arial"/>
              <a:buNone/>
            </a:pPr>
            <a:r>
              <a:rPr lang="en-US" sz="2600">
                <a:solidFill>
                  <a:schemeClr val="dk1"/>
                </a:solidFill>
              </a:rPr>
              <a:t>Use this chapter to help you develop some strategies and develop goals that relate to time management.</a:t>
            </a:r>
            <a:endParaRPr sz="2600">
              <a:solidFill>
                <a:schemeClr val="dk1"/>
              </a:solidFill>
            </a:endParaRPr>
          </a:p>
          <a:p>
            <a:pPr marL="0" lvl="0" indent="0" algn="l" rtl="0">
              <a:spcBef>
                <a:spcPts val="1600"/>
              </a:spcBef>
              <a:spcAft>
                <a:spcPts val="0"/>
              </a:spcAft>
              <a:buNone/>
            </a:pPr>
            <a:endParaRPr/>
          </a:p>
        </p:txBody>
      </p:sp>
      <p:sp>
        <p:nvSpPr>
          <p:cNvPr id="150" name="Google Shape;150;p32"/>
          <p:cNvSpPr txBox="1">
            <a:spLocks noGrp="1"/>
          </p:cNvSpPr>
          <p:nvPr>
            <p:ph type="body" idx="1"/>
          </p:nvPr>
        </p:nvSpPr>
        <p:spPr>
          <a:xfrm>
            <a:off x="228600" y="1219200"/>
            <a:ext cx="8763000" cy="13716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Time management is challenging for almost all college students. What time-management tools do you use? How do you set and manage your priorities?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Understanding Financial Aid</a:t>
            </a:r>
            <a:endParaRPr sz="3600" b="1" i="0" u="none" strike="noStrike" cap="none">
              <a:solidFill>
                <a:srgbClr val="000000"/>
              </a:solidFill>
            </a:endParaRPr>
          </a:p>
        </p:txBody>
      </p:sp>
      <p:sp>
        <p:nvSpPr>
          <p:cNvPr id="296" name="Google Shape;296;p50"/>
          <p:cNvSpPr txBox="1">
            <a:spLocks noGrp="1"/>
          </p:cNvSpPr>
          <p:nvPr>
            <p:ph type="body" idx="1"/>
          </p:nvPr>
        </p:nvSpPr>
        <p:spPr>
          <a:xfrm>
            <a:off x="45725" y="1219200"/>
            <a:ext cx="9144000" cy="963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There are different types of financial aid available to help with the cost of college:</a:t>
            </a:r>
            <a:endParaRPr sz="2400"/>
          </a:p>
          <a:p>
            <a:pPr marL="0" marR="0" lvl="0" indent="0" algn="ctr" rtl="0">
              <a:spcBef>
                <a:spcPts val="624"/>
              </a:spcBef>
              <a:spcAft>
                <a:spcPts val="0"/>
              </a:spcAft>
              <a:buNone/>
            </a:pPr>
            <a:endParaRPr sz="2400"/>
          </a:p>
          <a:p>
            <a:pPr marL="0" marR="0" lvl="0" indent="0" algn="ctr" rtl="0">
              <a:spcBef>
                <a:spcPts val="624"/>
              </a:spcBef>
              <a:spcAft>
                <a:spcPts val="1600"/>
              </a:spcAft>
              <a:buClr>
                <a:srgbClr val="424456"/>
              </a:buClr>
              <a:buSzPts val="2600"/>
              <a:buFont typeface="Arial"/>
              <a:buNone/>
            </a:pPr>
            <a:endParaRPr sz="2400" b="0" i="0" u="none" strike="noStrike" cap="none">
              <a:solidFill>
                <a:schemeClr val="dk1"/>
              </a:solidFill>
              <a:latin typeface="Arial"/>
              <a:ea typeface="Arial"/>
              <a:cs typeface="Arial"/>
              <a:sym typeface="Arial"/>
            </a:endParaRPr>
          </a:p>
        </p:txBody>
      </p:sp>
      <p:pic>
        <p:nvPicPr>
          <p:cNvPr id="297" name="Google Shape;297;p50" descr="A woman running from a car."/>
          <p:cNvPicPr preferRelativeResize="0"/>
          <p:nvPr/>
        </p:nvPicPr>
        <p:blipFill>
          <a:blip r:embed="rId3">
            <a:alphaModFix/>
          </a:blip>
          <a:stretch>
            <a:fillRect/>
          </a:stretch>
        </p:blipFill>
        <p:spPr>
          <a:xfrm>
            <a:off x="123050" y="2259300"/>
            <a:ext cx="5334000" cy="4171950"/>
          </a:xfrm>
          <a:prstGeom prst="rect">
            <a:avLst/>
          </a:prstGeom>
          <a:noFill/>
          <a:ln>
            <a:noFill/>
          </a:ln>
        </p:spPr>
      </p:pic>
      <p:sp>
        <p:nvSpPr>
          <p:cNvPr id="298" name="Google Shape;298;p50"/>
          <p:cNvSpPr txBox="1"/>
          <p:nvPr/>
        </p:nvSpPr>
        <p:spPr>
          <a:xfrm>
            <a:off x="5609450" y="2498725"/>
            <a:ext cx="3365700" cy="34923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Grant</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Scholarship</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Work-study program</a:t>
            </a: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Cooperative (co-op) education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51" descr="Financial_Aid.mov&#10;&#10;A student video discussing financial aid.">
            <a:hlinkClick r:id="rId3"/>
          </p:cNvPr>
          <p:cNvPicPr preferRelativeResize="0"/>
          <p:nvPr/>
        </p:nvPicPr>
        <p:blipFill>
          <a:blip r:embed="rId4">
            <a:alphaModFix/>
          </a:blip>
          <a:stretch>
            <a:fillRect/>
          </a:stretch>
        </p:blipFill>
        <p:spPr>
          <a:xfrm>
            <a:off x="0" y="-480714"/>
            <a:ext cx="9144000" cy="6857994"/>
          </a:xfrm>
          <a:prstGeom prst="rect">
            <a:avLst/>
          </a:prstGeom>
          <a:noFill/>
          <a:ln>
            <a:noFill/>
          </a:ln>
        </p:spPr>
      </p:pic>
      <p:sp>
        <p:nvSpPr>
          <p:cNvPr id="2" name="TextBox 1">
            <a:extLst>
              <a:ext uri="{FF2B5EF4-FFF2-40B4-BE49-F238E27FC236}">
                <a16:creationId xmlns:a16="http://schemas.microsoft.com/office/drawing/2014/main" id="{A7AA7E7B-F71F-4A68-91B1-8F67A5A6AD8A}"/>
              </a:ext>
            </a:extLst>
          </p:cNvPr>
          <p:cNvSpPr txBox="1"/>
          <p:nvPr/>
        </p:nvSpPr>
        <p:spPr>
          <a:xfrm>
            <a:off x="397111" y="6421701"/>
            <a:ext cx="8297527" cy="318733"/>
          </a:xfrm>
          <a:prstGeom prst="rect">
            <a:avLst/>
          </a:prstGeom>
          <a:noFill/>
        </p:spPr>
        <p:txBody>
          <a:bodyPr wrap="square" rtlCol="0">
            <a:spAutoFit/>
          </a:bodyPr>
          <a:lstStyle/>
          <a:p>
            <a:pPr algn="ctr"/>
            <a:r>
              <a:rPr lang="en-US" dirty="0">
                <a:hlinkClick r:id="rId3"/>
              </a:rPr>
              <a:t>http://drive.google.com/file/d/1hwEZJZlVSKus_-tJoqDE1n2CXzCXS93p/view</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Navigating Financial Aid  </a:t>
            </a:r>
            <a:endParaRPr sz="3600" b="1" i="0" u="none" strike="noStrike" cap="none">
              <a:solidFill>
                <a:srgbClr val="000000"/>
              </a:solidFill>
            </a:endParaRPr>
          </a:p>
        </p:txBody>
      </p:sp>
      <p:sp>
        <p:nvSpPr>
          <p:cNvPr id="310" name="Google Shape;310;p52"/>
          <p:cNvSpPr txBox="1">
            <a:spLocks noGrp="1"/>
          </p:cNvSpPr>
          <p:nvPr>
            <p:ph type="body" idx="1"/>
          </p:nvPr>
        </p:nvSpPr>
        <p:spPr>
          <a:xfrm>
            <a:off x="228600" y="1828800"/>
            <a:ext cx="8763000" cy="36384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Financial aid office can help find:</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Largest amount of money that doesn’t need to be repaid</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Lowest interest rate on loans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Work opportunities that fit your academic program</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2" marR="0" lvl="0" indent="-461962"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Most students pay for college with a combination of types of financial assistance</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3"/>
          <p:cNvSpPr txBox="1">
            <a:spLocks noGrp="1"/>
          </p:cNvSpPr>
          <p:nvPr>
            <p:ph type="title"/>
          </p:nvPr>
        </p:nvSpPr>
        <p:spPr>
          <a:xfrm>
            <a:off x="-26700" y="0"/>
            <a:ext cx="9170700" cy="1128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FAFSA</a:t>
            </a:r>
            <a:endParaRPr sz="3600" b="1" i="0" u="none" strike="noStrike" cap="none">
              <a:solidFill>
                <a:srgbClr val="000000"/>
              </a:solidFill>
            </a:endParaRPr>
          </a:p>
        </p:txBody>
      </p:sp>
      <p:sp>
        <p:nvSpPr>
          <p:cNvPr id="316" name="Google Shape;316;p53"/>
          <p:cNvSpPr txBox="1">
            <a:spLocks noGrp="1"/>
          </p:cNvSpPr>
          <p:nvPr>
            <p:ph type="body" idx="3"/>
          </p:nvPr>
        </p:nvSpPr>
        <p:spPr>
          <a:xfrm>
            <a:off x="183600" y="1246800"/>
            <a:ext cx="8731500" cy="1017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400" b="0" i="0" u="none" strike="noStrike" cap="none">
                <a:solidFill>
                  <a:schemeClr val="dk1"/>
                </a:solidFill>
                <a:latin typeface="Arial"/>
                <a:ea typeface="Arial"/>
                <a:cs typeface="Arial"/>
                <a:sym typeface="Arial"/>
              </a:rPr>
              <a:t>The Free Application for Federal Student Aid (FAFSA) is used to determine the amount of financial aid you will receive.</a:t>
            </a:r>
            <a:endParaRPr sz="2400"/>
          </a:p>
        </p:txBody>
      </p:sp>
      <p:sp>
        <p:nvSpPr>
          <p:cNvPr id="317" name="Google Shape;317;p53"/>
          <p:cNvSpPr/>
          <p:nvPr/>
        </p:nvSpPr>
        <p:spPr>
          <a:xfrm>
            <a:off x="-36000" y="6204000"/>
            <a:ext cx="9170700" cy="654000"/>
          </a:xfrm>
          <a:prstGeom prst="rect">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8" name="Google Shape;318;p53" descr="Picture of a FAFSA application."/>
          <p:cNvPicPr preferRelativeResize="0"/>
          <p:nvPr/>
        </p:nvPicPr>
        <p:blipFill>
          <a:blip r:embed="rId3">
            <a:alphaModFix/>
          </a:blip>
          <a:stretch>
            <a:fillRect/>
          </a:stretch>
        </p:blipFill>
        <p:spPr>
          <a:xfrm>
            <a:off x="3581400" y="2438988"/>
            <a:ext cx="5334000" cy="3629025"/>
          </a:xfrm>
          <a:prstGeom prst="rect">
            <a:avLst/>
          </a:prstGeom>
          <a:noFill/>
          <a:ln>
            <a:noFill/>
          </a:ln>
        </p:spPr>
      </p:pic>
      <p:sp>
        <p:nvSpPr>
          <p:cNvPr id="319" name="Google Shape;319;p53"/>
          <p:cNvSpPr txBox="1"/>
          <p:nvPr/>
        </p:nvSpPr>
        <p:spPr>
          <a:xfrm>
            <a:off x="288000" y="3201000"/>
            <a:ext cx="2988000" cy="1625400"/>
          </a:xfrm>
          <a:prstGeom prst="rect">
            <a:avLst/>
          </a:prstGeom>
          <a:noFill/>
          <a:ln>
            <a:noFill/>
          </a:ln>
        </p:spPr>
        <p:txBody>
          <a:bodyPr spcFirstLastPara="1" wrap="square" lIns="91425" tIns="91425" rIns="91425" bIns="91425" anchor="t" anchorCtr="0">
            <a:noAutofit/>
          </a:bodyPr>
          <a:lstStyle/>
          <a:p>
            <a:pPr marL="342900" lvl="0" indent="-342900" algn="l" rtl="0">
              <a:lnSpc>
                <a:spcPct val="115000"/>
              </a:lnSpc>
              <a:spcBef>
                <a:spcPts val="520"/>
              </a:spcBef>
              <a:spcAft>
                <a:spcPts val="0"/>
              </a:spcAft>
              <a:buClr>
                <a:srgbClr val="424456"/>
              </a:buClr>
              <a:buSzPts val="2600"/>
              <a:buChar char="•"/>
            </a:pPr>
            <a:r>
              <a:rPr lang="en-US" sz="2600">
                <a:solidFill>
                  <a:schemeClr val="dk1"/>
                </a:solidFill>
              </a:rPr>
              <a:t>Complete by the earliest deadline </a:t>
            </a:r>
            <a:endParaRPr sz="26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Qualifying for Financial Aid</a:t>
            </a:r>
            <a:endParaRPr sz="3600" b="1" i="0" u="none" strike="noStrike" cap="none">
              <a:solidFill>
                <a:srgbClr val="000000"/>
              </a:solidFill>
            </a:endParaRPr>
          </a:p>
        </p:txBody>
      </p:sp>
      <p:sp>
        <p:nvSpPr>
          <p:cNvPr id="326" name="Google Shape;326;p54"/>
          <p:cNvSpPr txBox="1">
            <a:spLocks noGrp="1"/>
          </p:cNvSpPr>
          <p:nvPr>
            <p:ph type="body" idx="1"/>
          </p:nvPr>
        </p:nvSpPr>
        <p:spPr>
          <a:xfrm>
            <a:off x="228600" y="1524000"/>
            <a:ext cx="8763000" cy="4602600"/>
          </a:xfrm>
          <a:prstGeom prst="rect">
            <a:avLst/>
          </a:prstGeom>
          <a:noFill/>
          <a:ln w="19050" cap="flat" cmpd="sng">
            <a:solidFill>
              <a:srgbClr val="39CC33"/>
            </a:solidFill>
            <a:prstDash val="solid"/>
            <a:round/>
            <a:headEnd type="none" w="sm" len="sm"/>
            <a:tailEnd type="none" w="sm" len="sm"/>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Enroll half time or more.</a:t>
            </a:r>
            <a:endParaRPr/>
          </a:p>
          <a:p>
            <a:pPr marL="461962" marR="0" lvl="0" indent="-296862"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Complete the FAFSA.</a:t>
            </a:r>
            <a:endParaRPr/>
          </a:p>
          <a:p>
            <a:pPr marL="461962" marR="0" lvl="0" indent="-296862"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Complete the College Board PROFILE form if required.</a:t>
            </a:r>
            <a:endParaRPr/>
          </a:p>
          <a:p>
            <a:pPr marL="461962" marR="0" lvl="0" indent="-296862"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Complete the classes for which you were given financial aid with the required minimum GPA.</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How to Keep Your Funding</a:t>
            </a:r>
            <a:endParaRPr sz="3600" b="1" i="0" u="none" strike="noStrike" cap="none">
              <a:solidFill>
                <a:srgbClr val="000000"/>
              </a:solidFill>
            </a:endParaRPr>
          </a:p>
        </p:txBody>
      </p:sp>
      <p:sp>
        <p:nvSpPr>
          <p:cNvPr id="332" name="Google Shape;332;p55"/>
          <p:cNvSpPr txBox="1">
            <a:spLocks noGrp="1"/>
          </p:cNvSpPr>
          <p:nvPr>
            <p:ph type="body" idx="1"/>
          </p:nvPr>
        </p:nvSpPr>
        <p:spPr>
          <a:xfrm>
            <a:off x="228600" y="1447800"/>
            <a:ext cx="8763000" cy="4830900"/>
          </a:xfrm>
          <a:prstGeom prst="rect">
            <a:avLst/>
          </a:prstGeom>
          <a:noFill/>
          <a:ln w="19050" cap="flat" cmpd="sng">
            <a:solidFill>
              <a:srgbClr val="FF9115"/>
            </a:solidFill>
            <a:prstDash val="solid"/>
            <a:round/>
            <a:headEnd type="none" w="sm" len="sm"/>
            <a:tailEnd type="none" w="sm" len="sm"/>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File for financial aid every year and meet all filing deadlines.</a:t>
            </a:r>
            <a:endParaRPr/>
          </a:p>
          <a:p>
            <a:pPr marL="461962" marR="0" lvl="0" indent="-296862"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Talk with a financial aid officer immediately if you or your family experiences a significant loss.</a:t>
            </a:r>
            <a:endParaRPr/>
          </a:p>
          <a:p>
            <a:pPr marL="461962" marR="0" lvl="0" indent="-296862"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Inquire every year about criteria-based aid.</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461962" marR="0" lvl="0" indent="-461962" algn="l" rtl="0">
              <a:spcBef>
                <a:spcPts val="624"/>
              </a:spcBef>
              <a:spcAft>
                <a:spcPts val="160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Consider asking for reassessment of eligibility.</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45725" y="27700"/>
            <a:ext cx="9052500" cy="10857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240"/>
              <a:buFont typeface="Arial"/>
              <a:buNone/>
            </a:pPr>
            <a:r>
              <a:rPr lang="en-US" sz="3240" b="1" i="0" u="none" strike="noStrike" cap="none">
                <a:solidFill>
                  <a:srgbClr val="000000"/>
                </a:solidFill>
              </a:rPr>
              <a:t>Achieving a Balance between Working and Borrowing</a:t>
            </a:r>
            <a:endParaRPr sz="3240" b="1" i="0" u="none" strike="noStrike" cap="none">
              <a:solidFill>
                <a:srgbClr val="000000"/>
              </a:solidFill>
            </a:endParaRPr>
          </a:p>
        </p:txBody>
      </p:sp>
      <p:sp>
        <p:nvSpPr>
          <p:cNvPr id="338" name="Google Shape;338;p56"/>
          <p:cNvSpPr txBox="1">
            <a:spLocks noGrp="1"/>
          </p:cNvSpPr>
          <p:nvPr>
            <p:ph type="body" idx="1"/>
          </p:nvPr>
        </p:nvSpPr>
        <p:spPr>
          <a:xfrm>
            <a:off x="228600" y="1828800"/>
            <a:ext cx="8763000" cy="30516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Each term or year, you should decide how much you can work while maintaining good grades, or how much you should borrow from student loans.</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r>
              <a:rPr lang="en-US" sz="2600" b="0" i="0" u="none" strike="noStrike" cap="none">
                <a:solidFill>
                  <a:schemeClr val="dk1"/>
                </a:solidFill>
                <a:latin typeface="Arial"/>
                <a:ea typeface="Arial"/>
                <a:cs typeface="Arial"/>
                <a:sym typeface="Arial"/>
              </a:rPr>
              <a:t>There are advantages and disadvantages to both working and borrowing.</a:t>
            </a: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7"/>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Working</a:t>
            </a:r>
            <a:endParaRPr sz="3600" b="1" i="0" u="none" strike="noStrike" cap="none">
              <a:solidFill>
                <a:srgbClr val="000000"/>
              </a:solidFill>
            </a:endParaRPr>
          </a:p>
        </p:txBody>
      </p:sp>
      <p:sp>
        <p:nvSpPr>
          <p:cNvPr id="345" name="Google Shape;345;p57"/>
          <p:cNvSpPr txBox="1">
            <a:spLocks noGrp="1"/>
          </p:cNvSpPr>
          <p:nvPr>
            <p:ph type="body" idx="1"/>
          </p:nvPr>
        </p:nvSpPr>
        <p:spPr>
          <a:xfrm>
            <a:off x="228600" y="1600200"/>
            <a:ext cx="8763000" cy="48309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1" i="0" u="sng" strike="noStrike" cap="none">
                <a:solidFill>
                  <a:srgbClr val="39CC33"/>
                </a:solidFill>
              </a:rPr>
              <a:t>Advantages</a:t>
            </a:r>
            <a:r>
              <a:rPr lang="en-US" sz="2600" b="0" i="0" u="none" strike="noStrike" cap="none">
                <a:solidFill>
                  <a:schemeClr val="dk1"/>
                </a:solidFill>
                <a:latin typeface="Arial"/>
                <a:ea typeface="Arial"/>
                <a:cs typeface="Arial"/>
                <a:sym typeface="Arial"/>
              </a:rPr>
              <a:t> of working:</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Earn money</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Typically better grades for students who work 15 to 20 hours per week</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1" i="0" u="sng" strike="noStrike" cap="none">
                <a:solidFill>
                  <a:srgbClr val="39CC33"/>
                </a:solidFill>
              </a:rPr>
              <a:t>Disadvantages</a:t>
            </a:r>
            <a:r>
              <a:rPr lang="en-US" sz="2600" b="0" i="0" u="none" strike="noStrike" cap="none">
                <a:solidFill>
                  <a:schemeClr val="dk1"/>
                </a:solidFill>
                <a:latin typeface="Arial"/>
                <a:ea typeface="Arial"/>
                <a:cs typeface="Arial"/>
                <a:sym typeface="Arial"/>
              </a:rPr>
              <a:t> of working</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Very difficult to get great grades if you work full-time while trying to be a full-time student</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Part-time off-campus jobs that relate to your major or career plan hard to come by</a:t>
            </a:r>
            <a:endParaRPr/>
          </a:p>
          <a:p>
            <a:pPr marL="914400" marR="0" lvl="1" indent="-304800" algn="l"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8"/>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Borrowing</a:t>
            </a:r>
            <a:endParaRPr sz="3600" b="1" i="0" u="none" strike="noStrike" cap="none">
              <a:solidFill>
                <a:srgbClr val="000000"/>
              </a:solidFill>
            </a:endParaRPr>
          </a:p>
        </p:txBody>
      </p:sp>
      <p:sp>
        <p:nvSpPr>
          <p:cNvPr id="351" name="Google Shape;351;p58"/>
          <p:cNvSpPr txBox="1">
            <a:spLocks noGrp="1"/>
          </p:cNvSpPr>
          <p:nvPr>
            <p:ph type="body" idx="1"/>
          </p:nvPr>
        </p:nvSpPr>
        <p:spPr>
          <a:xfrm>
            <a:off x="228600" y="1828800"/>
            <a:ext cx="8763000" cy="43875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1" i="0" u="sng" strike="noStrike" cap="none">
                <a:solidFill>
                  <a:srgbClr val="FF9115"/>
                </a:solidFill>
              </a:rPr>
              <a:t>Subsidized</a:t>
            </a:r>
            <a:r>
              <a:rPr lang="en-US" sz="2600" b="0" i="0" u="none" strike="noStrike" cap="none">
                <a:solidFill>
                  <a:schemeClr val="dk1"/>
                </a:solidFill>
                <a:latin typeface="Arial"/>
                <a:ea typeface="Arial"/>
                <a:cs typeface="Arial"/>
                <a:sym typeface="Arial"/>
              </a:rPr>
              <a:t> federal student loans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Backed by the government</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Government pays loan interest while in school</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1" i="0" u="sng" strike="noStrike" cap="none">
                <a:solidFill>
                  <a:srgbClr val="FF9115"/>
                </a:solidFill>
              </a:rPr>
              <a:t>Unsubsidized</a:t>
            </a:r>
            <a:r>
              <a:rPr lang="en-US" sz="2600" b="0" i="0" u="none" strike="noStrike" cap="none">
                <a:solidFill>
                  <a:schemeClr val="dk1"/>
                </a:solidFill>
                <a:latin typeface="Arial"/>
                <a:ea typeface="Arial"/>
                <a:cs typeface="Arial"/>
                <a:sym typeface="Arial"/>
              </a:rPr>
              <a:t> federal student loans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May require you to make interest payments while in school</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Alternatively, interest may be added to amount owed</a:t>
            </a:r>
            <a:endParaRPr/>
          </a:p>
          <a:p>
            <a:pPr marL="461962" marR="0" lvl="0" indent="-296862" algn="l" rtl="0">
              <a:spcBef>
                <a:spcPts val="624"/>
              </a:spcBef>
              <a:spcAft>
                <a:spcPts val="160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Other Loans</a:t>
            </a:r>
            <a:endParaRPr sz="3600" b="1" i="0" u="none" strike="noStrike" cap="none">
              <a:solidFill>
                <a:srgbClr val="000000"/>
              </a:solidFill>
            </a:endParaRPr>
          </a:p>
        </p:txBody>
      </p:sp>
      <p:sp>
        <p:nvSpPr>
          <p:cNvPr id="357" name="Google Shape;357;p59"/>
          <p:cNvSpPr txBox="1">
            <a:spLocks noGrp="1"/>
          </p:cNvSpPr>
          <p:nvPr>
            <p:ph type="body" idx="1"/>
          </p:nvPr>
        </p:nvSpPr>
        <p:spPr>
          <a:xfrm>
            <a:off x="228600" y="1295400"/>
            <a:ext cx="8763000" cy="48309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Parent Loan for Undergraduate Students (PLUS loans)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Applied for and owed by parents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Disbursed directly to students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Interest usually higher than federal, but lower than private loans</a:t>
            </a:r>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Private student loans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Offered through banks and credit unions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Often have stricter credit requirements and higher interest rates</a:t>
            </a:r>
            <a:endParaRPr/>
          </a:p>
          <a:p>
            <a:pPr marL="914400" marR="0" lvl="1" indent="-457200" algn="l" rtl="0">
              <a:spcBef>
                <a:spcPts val="624"/>
              </a:spcBef>
              <a:spcAft>
                <a:spcPts val="160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Interest payments begin immediately</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45725" y="27700"/>
            <a:ext cx="5563800" cy="11973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Managing Your Time</a:t>
            </a:r>
            <a:endParaRPr b="1">
              <a:solidFill>
                <a:srgbClr val="000000"/>
              </a:solidFill>
            </a:endParaRPr>
          </a:p>
        </p:txBody>
      </p:sp>
      <p:sp>
        <p:nvSpPr>
          <p:cNvPr id="156" name="Google Shape;156;p33"/>
          <p:cNvSpPr txBox="1">
            <a:spLocks noGrp="1"/>
          </p:cNvSpPr>
          <p:nvPr>
            <p:ph type="body" idx="1"/>
          </p:nvPr>
        </p:nvSpPr>
        <p:spPr>
          <a:xfrm>
            <a:off x="41975" y="1312975"/>
            <a:ext cx="5563800" cy="791400"/>
          </a:xfrm>
          <a:prstGeom prst="rect">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000" b="0" i="0" u="none" strike="noStrike" cap="none">
                <a:solidFill>
                  <a:schemeClr val="dk1"/>
                </a:solidFill>
                <a:latin typeface="Arial"/>
                <a:ea typeface="Arial"/>
                <a:cs typeface="Arial"/>
                <a:sym typeface="Arial"/>
              </a:rPr>
              <a:t>People approach the concept of time differently based on their personalities and backgrounds.</a:t>
            </a:r>
            <a:endParaRPr sz="2000"/>
          </a:p>
          <a:p>
            <a:pPr marL="0" marR="0" lvl="0" indent="0" algn="l" rtl="0">
              <a:lnSpc>
                <a:spcPct val="115000"/>
              </a:lnSpc>
              <a:spcBef>
                <a:spcPts val="624"/>
              </a:spcBef>
              <a:spcAft>
                <a:spcPts val="0"/>
              </a:spcAft>
              <a:buNone/>
            </a:pPr>
            <a:endParaRPr/>
          </a:p>
        </p:txBody>
      </p:sp>
      <p:sp>
        <p:nvSpPr>
          <p:cNvPr id="157" name="Google Shape;157;p33"/>
          <p:cNvSpPr txBox="1"/>
          <p:nvPr/>
        </p:nvSpPr>
        <p:spPr>
          <a:xfrm>
            <a:off x="82050" y="2221375"/>
            <a:ext cx="5563800" cy="40563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36562" algn="l" rtl="0">
              <a:lnSpc>
                <a:spcPct val="115000"/>
              </a:lnSpc>
              <a:spcBef>
                <a:spcPts val="624"/>
              </a:spcBef>
              <a:spcAft>
                <a:spcPts val="0"/>
              </a:spcAft>
              <a:buClr>
                <a:srgbClr val="424456"/>
              </a:buClr>
              <a:buSzPts val="2200"/>
              <a:buChar char="•"/>
            </a:pPr>
            <a:r>
              <a:rPr lang="en-US" sz="2200" dirty="0">
                <a:solidFill>
                  <a:schemeClr val="dk1"/>
                </a:solidFill>
              </a:rPr>
              <a:t>The first step of effective time management is to take control of your time.</a:t>
            </a:r>
            <a:endParaRPr sz="2200" dirty="0">
              <a:solidFill>
                <a:schemeClr val="dk1"/>
              </a:solidFill>
            </a:endParaRPr>
          </a:p>
          <a:p>
            <a:pPr marL="914400" lvl="1" indent="-444500" algn="l" rtl="0">
              <a:lnSpc>
                <a:spcPct val="115000"/>
              </a:lnSpc>
              <a:spcBef>
                <a:spcPts val="624"/>
              </a:spcBef>
              <a:spcAft>
                <a:spcPts val="0"/>
              </a:spcAft>
              <a:buClr>
                <a:srgbClr val="424456"/>
              </a:buClr>
              <a:buSzPts val="2200"/>
              <a:buChar char="–"/>
            </a:pPr>
            <a:r>
              <a:rPr lang="en-US" sz="2200" dirty="0">
                <a:solidFill>
                  <a:schemeClr val="dk1"/>
                </a:solidFill>
              </a:rPr>
              <a:t>Locus of control can be internal or external.</a:t>
            </a:r>
            <a:endParaRPr sz="2200" dirty="0">
              <a:solidFill>
                <a:schemeClr val="dk1"/>
              </a:solidFill>
            </a:endParaRPr>
          </a:p>
          <a:p>
            <a:pPr marL="461962" lvl="0" indent="-436562" algn="l" rtl="0">
              <a:lnSpc>
                <a:spcPct val="115000"/>
              </a:lnSpc>
              <a:spcBef>
                <a:spcPts val="624"/>
              </a:spcBef>
              <a:spcAft>
                <a:spcPts val="0"/>
              </a:spcAft>
              <a:buClr>
                <a:srgbClr val="424456"/>
              </a:buClr>
              <a:buSzPts val="2200"/>
              <a:buChar char="•"/>
            </a:pPr>
            <a:r>
              <a:rPr lang="en-US" sz="2200" dirty="0">
                <a:solidFill>
                  <a:schemeClr val="dk1"/>
                </a:solidFill>
              </a:rPr>
              <a:t>Use a calendar or planner.</a:t>
            </a:r>
            <a:endParaRPr sz="2200" dirty="0">
              <a:solidFill>
                <a:schemeClr val="dk1"/>
              </a:solidFill>
            </a:endParaRPr>
          </a:p>
          <a:p>
            <a:pPr marL="914400" lvl="1" indent="-444500" algn="l" rtl="0">
              <a:lnSpc>
                <a:spcPct val="115000"/>
              </a:lnSpc>
              <a:spcBef>
                <a:spcPts val="624"/>
              </a:spcBef>
              <a:spcAft>
                <a:spcPts val="1600"/>
              </a:spcAft>
              <a:buClr>
                <a:srgbClr val="424456"/>
              </a:buClr>
              <a:buSzPts val="2200"/>
              <a:buChar char="–"/>
            </a:pPr>
            <a:r>
              <a:rPr lang="en-US" sz="2200" dirty="0">
                <a:solidFill>
                  <a:schemeClr val="dk1"/>
                </a:solidFill>
              </a:rPr>
              <a:t>Using your memory as your only planner means forgetting important events and deadlines.</a:t>
            </a: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0"/>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Managing Credit Wisely</a:t>
            </a:r>
            <a:endParaRPr sz="3600" b="1" i="0" u="none" strike="noStrike" cap="none">
              <a:solidFill>
                <a:srgbClr val="000000"/>
              </a:solidFill>
            </a:endParaRPr>
          </a:p>
        </p:txBody>
      </p:sp>
      <p:sp>
        <p:nvSpPr>
          <p:cNvPr id="363" name="Google Shape;363;p60"/>
          <p:cNvSpPr txBox="1">
            <a:spLocks noGrp="1"/>
          </p:cNvSpPr>
          <p:nvPr>
            <p:ph type="body" idx="1"/>
          </p:nvPr>
        </p:nvSpPr>
        <p:spPr>
          <a:xfrm>
            <a:off x="45725" y="1143000"/>
            <a:ext cx="9052500" cy="10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Your credit score is derived from a credit report that contains information about accounts in your name</a:t>
            </a:r>
            <a:endParaRPr/>
          </a:p>
          <a:p>
            <a:pPr marL="0" marR="0" lvl="0" indent="0" algn="ctr" rtl="0">
              <a:lnSpc>
                <a:spcPct val="115000"/>
              </a:lnSpc>
              <a:spcBef>
                <a:spcPts val="624"/>
              </a:spcBef>
              <a:spcAft>
                <a:spcPts val="0"/>
              </a:spcAft>
              <a:buNone/>
            </a:pPr>
            <a:endParaRPr sz="2400" b="0" i="0" u="none" strike="noStrike" cap="none">
              <a:solidFill>
                <a:schemeClr val="dk1"/>
              </a:solidFill>
              <a:latin typeface="Arial"/>
              <a:ea typeface="Arial"/>
              <a:cs typeface="Arial"/>
              <a:sym typeface="Arial"/>
            </a:endParaRPr>
          </a:p>
        </p:txBody>
      </p:sp>
      <p:pic>
        <p:nvPicPr>
          <p:cNvPr id="364" name="Google Shape;364;p60" descr="Two women shopping for clothes."/>
          <p:cNvPicPr preferRelativeResize="0"/>
          <p:nvPr/>
        </p:nvPicPr>
        <p:blipFill>
          <a:blip r:embed="rId3">
            <a:alphaModFix/>
          </a:blip>
          <a:stretch>
            <a:fillRect/>
          </a:stretch>
        </p:blipFill>
        <p:spPr>
          <a:xfrm>
            <a:off x="3850750" y="2563200"/>
            <a:ext cx="5186924" cy="3723475"/>
          </a:xfrm>
          <a:prstGeom prst="rect">
            <a:avLst/>
          </a:prstGeom>
          <a:noFill/>
          <a:ln>
            <a:noFill/>
          </a:ln>
        </p:spPr>
      </p:pic>
      <p:sp>
        <p:nvSpPr>
          <p:cNvPr id="365" name="Google Shape;365;p60"/>
          <p:cNvSpPr txBox="1"/>
          <p:nvPr/>
        </p:nvSpPr>
        <p:spPr>
          <a:xfrm>
            <a:off x="-8850" y="2009550"/>
            <a:ext cx="3916200" cy="46599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Understanding credit:</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Beware of making only a minimum payment.</a:t>
            </a:r>
            <a:endParaRPr sz="24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Avoid making late payments.</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Use credit cards only to build credit and for emergencies.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Debit Cards</a:t>
            </a:r>
            <a:endParaRPr sz="3600" b="1" i="0" u="none" strike="noStrike" cap="none">
              <a:solidFill>
                <a:srgbClr val="000000"/>
              </a:solidFill>
            </a:endParaRPr>
          </a:p>
        </p:txBody>
      </p:sp>
      <p:sp>
        <p:nvSpPr>
          <p:cNvPr id="372" name="Google Shape;372;p61"/>
          <p:cNvSpPr txBox="1">
            <a:spLocks noGrp="1"/>
          </p:cNvSpPr>
          <p:nvPr>
            <p:ph type="body" idx="1"/>
          </p:nvPr>
        </p:nvSpPr>
        <p:spPr>
          <a:xfrm>
            <a:off x="228600" y="1295400"/>
            <a:ext cx="8763000" cy="3476400"/>
          </a:xfrm>
          <a:prstGeom prst="rect">
            <a:avLst/>
          </a:prstGeom>
          <a:noFill/>
          <a:ln>
            <a:noFill/>
          </a:ln>
        </p:spPr>
        <p:txBody>
          <a:bodyPr spcFirstLastPara="1" wrap="square" lIns="91425" tIns="45700" rIns="91425" bIns="45700" anchor="t" anchorCtr="0">
            <a:noAutofit/>
          </a:bodyPr>
          <a:lstStyle/>
          <a:p>
            <a:pPr marL="461962" marR="0" lvl="0" indent="-461962"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Benefits of debit cards:</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You don’t always have to carry cash.</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The amount of purchases will be limited to the funds in your bank.</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61962" marR="0" lvl="0" indent="-461962" algn="l" rtl="0">
              <a:spcBef>
                <a:spcPts val="624"/>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Disadvantage of debit cards:</a:t>
            </a:r>
            <a:endParaRPr sz="26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Provides direct access to your checking account</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ctr"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sp>
        <p:nvSpPr>
          <p:cNvPr id="373" name="Google Shape;373;p61"/>
          <p:cNvSpPr txBox="1"/>
          <p:nvPr/>
        </p:nvSpPr>
        <p:spPr>
          <a:xfrm>
            <a:off x="2835450" y="5071525"/>
            <a:ext cx="3473100" cy="1234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624"/>
              </a:spcBef>
              <a:spcAft>
                <a:spcPts val="0"/>
              </a:spcAft>
              <a:buClr>
                <a:srgbClr val="424456"/>
              </a:buClr>
              <a:buSzPts val="2400"/>
              <a:buFont typeface="Arial"/>
              <a:buNone/>
            </a:pPr>
            <a:r>
              <a:rPr lang="en-US" sz="2400" dirty="0">
                <a:solidFill>
                  <a:schemeClr val="tx1"/>
                </a:solidFill>
              </a:rPr>
              <a:t>Do you prefer credit or debit cards?</a:t>
            </a:r>
            <a:endParaRPr sz="2400" dirty="0">
              <a:solidFill>
                <a:schemeClr val="tx1"/>
              </a:solidFill>
            </a:endParaRPr>
          </a:p>
          <a:p>
            <a:pPr marL="0" lvl="0" indent="0" algn="l" rtl="0">
              <a:spcBef>
                <a:spcPts val="160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45720" y="27709"/>
            <a:ext cx="90525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Master Budgeting, Version 2.0!</a:t>
            </a:r>
            <a:endParaRPr sz="3600" b="1" i="0" u="none" strike="noStrike" cap="none">
              <a:solidFill>
                <a:srgbClr val="000000"/>
              </a:solidFill>
            </a:endParaRPr>
          </a:p>
        </p:txBody>
      </p:sp>
      <p:sp>
        <p:nvSpPr>
          <p:cNvPr id="380" name="Google Shape;380;p62"/>
          <p:cNvSpPr txBox="1">
            <a:spLocks noGrp="1"/>
          </p:cNvSpPr>
          <p:nvPr>
            <p:ph type="body" idx="1"/>
          </p:nvPr>
        </p:nvSpPr>
        <p:spPr>
          <a:xfrm>
            <a:off x="228600" y="1295400"/>
            <a:ext cx="8763000" cy="557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Technology can help you keep track of your money:</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lnSpc>
                <a:spcPct val="115000"/>
              </a:lnSpc>
              <a:spcBef>
                <a:spcPts val="624"/>
              </a:spcBef>
              <a:spcAft>
                <a:spcPts val="0"/>
              </a:spcAft>
              <a:buNone/>
            </a:pPr>
            <a:endParaRPr sz="2400" b="0" i="0" u="none" strike="noStrike" cap="none">
              <a:solidFill>
                <a:schemeClr val="dk1"/>
              </a:solidFill>
              <a:latin typeface="Arial"/>
              <a:ea typeface="Arial"/>
              <a:cs typeface="Arial"/>
              <a:sym typeface="Arial"/>
            </a:endParaRPr>
          </a:p>
        </p:txBody>
      </p:sp>
      <p:sp>
        <p:nvSpPr>
          <p:cNvPr id="381" name="Google Shape;381;p62"/>
          <p:cNvSpPr txBox="1"/>
          <p:nvPr/>
        </p:nvSpPr>
        <p:spPr>
          <a:xfrm>
            <a:off x="1191950" y="2057200"/>
            <a:ext cx="6443400" cy="44667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Check with your banking institution about apps and online tools</a:t>
            </a:r>
            <a:endParaRPr sz="2600">
              <a:solidFill>
                <a:schemeClr val="dk1"/>
              </a:solidFill>
            </a:endParaRPr>
          </a:p>
          <a:p>
            <a:pPr marL="461962" lvl="0" indent="-296862" algn="l" rtl="0">
              <a:lnSpc>
                <a:spcPct val="115000"/>
              </a:lnSpc>
              <a:spcBef>
                <a:spcPts val="624"/>
              </a:spcBef>
              <a:spcAft>
                <a:spcPts val="0"/>
              </a:spcAft>
              <a:buClr>
                <a:srgbClr val="424456"/>
              </a:buClr>
              <a:buSzPts val="2600"/>
              <a:buFont typeface="Arial"/>
              <a:buNone/>
            </a:pPr>
            <a:endParaRPr sz="2600">
              <a:solidFill>
                <a:schemeClr val="dk1"/>
              </a:solidFill>
            </a:endParaRPr>
          </a:p>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Beware of scams.</a:t>
            </a:r>
            <a:endParaRPr sz="2600">
              <a:solidFill>
                <a:schemeClr val="dk1"/>
              </a:solidFill>
            </a:endParaRPr>
          </a:p>
          <a:p>
            <a:pPr marL="914400" lvl="1" indent="-457200" algn="l" rtl="0">
              <a:lnSpc>
                <a:spcPct val="115000"/>
              </a:lnSpc>
              <a:spcBef>
                <a:spcPts val="624"/>
              </a:spcBef>
              <a:spcAft>
                <a:spcPts val="0"/>
              </a:spcAft>
              <a:buClr>
                <a:srgbClr val="424456"/>
              </a:buClr>
              <a:buSzPts val="2400"/>
              <a:buChar char="–"/>
            </a:pPr>
            <a:r>
              <a:rPr lang="en-US" sz="2400">
                <a:solidFill>
                  <a:schemeClr val="dk1"/>
                </a:solidFill>
              </a:rPr>
              <a:t>Do not answer questions over the phone if you didn’t originate the call.</a:t>
            </a:r>
            <a:endParaRPr sz="2400">
              <a:solidFill>
                <a:schemeClr val="dk1"/>
              </a:solidFill>
            </a:endParaRPr>
          </a:p>
          <a:p>
            <a:pPr marL="914400" lvl="1" indent="-457200" algn="l" rtl="0">
              <a:lnSpc>
                <a:spcPct val="115000"/>
              </a:lnSpc>
              <a:spcBef>
                <a:spcPts val="624"/>
              </a:spcBef>
              <a:spcAft>
                <a:spcPts val="1600"/>
              </a:spcAft>
              <a:buClr>
                <a:srgbClr val="424456"/>
              </a:buClr>
              <a:buSzPts val="2400"/>
              <a:buChar char="–"/>
            </a:pPr>
            <a:r>
              <a:rPr lang="en-US" sz="2400">
                <a:solidFill>
                  <a:schemeClr val="dk1"/>
                </a:solidFill>
              </a:rPr>
              <a:t>Do not reply to e-mail, pop-ups, or text messages that ask for personal information.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3"/>
          <p:cNvSpPr/>
          <p:nvPr/>
        </p:nvSpPr>
        <p:spPr>
          <a:xfrm>
            <a:off x="2032650" y="2182200"/>
            <a:ext cx="5078700" cy="4601100"/>
          </a:xfrm>
          <a:prstGeom prst="ellipse">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3"/>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Planning for the Future</a:t>
            </a:r>
            <a:endParaRPr sz="3600" b="1" i="0" u="none" strike="noStrike" cap="none">
              <a:solidFill>
                <a:srgbClr val="000000"/>
              </a:solidFill>
            </a:endParaRPr>
          </a:p>
        </p:txBody>
      </p:sp>
      <p:sp>
        <p:nvSpPr>
          <p:cNvPr id="388" name="Google Shape;388;p63"/>
          <p:cNvSpPr txBox="1">
            <a:spLocks noGrp="1"/>
          </p:cNvSpPr>
          <p:nvPr>
            <p:ph type="body" idx="1"/>
          </p:nvPr>
        </p:nvSpPr>
        <p:spPr>
          <a:xfrm>
            <a:off x="45725" y="1143000"/>
            <a:ext cx="9052500" cy="1039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a:solidFill>
                  <a:schemeClr val="dk1"/>
                </a:solidFill>
                <a:latin typeface="Arial"/>
                <a:ea typeface="Arial"/>
                <a:cs typeface="Arial"/>
                <a:sym typeface="Arial"/>
              </a:rPr>
              <a:t>It’s never too early to begin thinking about how you will finance your life after graduation. Some tips: </a:t>
            </a:r>
            <a:endParaRPr/>
          </a:p>
          <a:p>
            <a:pPr marL="0" marR="0" lvl="0" indent="0" algn="l" rtl="0">
              <a:spcBef>
                <a:spcPts val="624"/>
              </a:spcBef>
              <a:spcAft>
                <a:spcPts val="0"/>
              </a:spcAft>
              <a:buClr>
                <a:srgbClr val="424456"/>
              </a:buClr>
              <a:buSzPts val="2600"/>
              <a:buFont typeface="Arial"/>
              <a:buNone/>
            </a:pPr>
            <a:endParaRPr sz="2600" b="0" i="0" u="none" strike="noStrike" cap="none">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sp>
        <p:nvSpPr>
          <p:cNvPr id="389" name="Google Shape;389;p63"/>
          <p:cNvSpPr txBox="1"/>
          <p:nvPr/>
        </p:nvSpPr>
        <p:spPr>
          <a:xfrm>
            <a:off x="2395425" y="2871800"/>
            <a:ext cx="4439400" cy="4180500"/>
          </a:xfrm>
          <a:prstGeom prst="rect">
            <a:avLst/>
          </a:prstGeom>
          <a:noFill/>
          <a:ln>
            <a:noFill/>
          </a:ln>
        </p:spPr>
        <p:txBody>
          <a:bodyPr spcFirstLastPara="1" wrap="square" lIns="91425" tIns="91425" rIns="91425" bIns="91425" anchor="t" anchorCtr="0">
            <a:noAutofit/>
          </a:bodyPr>
          <a:lstStyle/>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Plan now for your next step, whether it’s additional education or work.</a:t>
            </a:r>
            <a:endParaRPr sz="2400">
              <a:solidFill>
                <a:schemeClr val="dk1"/>
              </a:solidFill>
            </a:endParaRPr>
          </a:p>
          <a:p>
            <a:pPr marL="461962" lvl="0" indent="-449262" algn="l" rtl="0">
              <a:lnSpc>
                <a:spcPct val="115000"/>
              </a:lnSpc>
              <a:spcBef>
                <a:spcPts val="624"/>
              </a:spcBef>
              <a:spcAft>
                <a:spcPts val="0"/>
              </a:spcAft>
              <a:buClr>
                <a:srgbClr val="424456"/>
              </a:buClr>
              <a:buSzPts val="2400"/>
              <a:buChar char="•"/>
            </a:pPr>
            <a:r>
              <a:rPr lang="en-US" sz="2400">
                <a:solidFill>
                  <a:schemeClr val="dk1"/>
                </a:solidFill>
              </a:rPr>
              <a:t>Keep your address current with the registrar.</a:t>
            </a:r>
            <a:endParaRPr sz="2400">
              <a:solidFill>
                <a:schemeClr val="dk1"/>
              </a:solidFill>
            </a:endParaRPr>
          </a:p>
          <a:p>
            <a:pPr marL="461962" lvl="0" indent="-449262" algn="l" rtl="0">
              <a:lnSpc>
                <a:spcPct val="115000"/>
              </a:lnSpc>
              <a:spcBef>
                <a:spcPts val="624"/>
              </a:spcBef>
              <a:spcAft>
                <a:spcPts val="1600"/>
              </a:spcAft>
              <a:buClr>
                <a:srgbClr val="424456"/>
              </a:buClr>
              <a:buSzPts val="2400"/>
              <a:buChar char="•"/>
            </a:pPr>
            <a:r>
              <a:rPr lang="en-US" sz="2400">
                <a:solidFill>
                  <a:schemeClr val="dk1"/>
                </a:solidFill>
              </a:rPr>
              <a:t>Establish a savings account and add to it regularly.</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4"/>
          <p:cNvSpPr txBox="1">
            <a:spLocks noGrp="1"/>
          </p:cNvSpPr>
          <p:nvPr>
            <p:ph type="title"/>
          </p:nvPr>
        </p:nvSpPr>
        <p:spPr>
          <a:xfrm>
            <a:off x="45720" y="27709"/>
            <a:ext cx="9052500" cy="10392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Reflection</a:t>
            </a:r>
            <a:endParaRPr sz="3600" b="1" i="0" u="none" strike="noStrike" cap="none">
              <a:solidFill>
                <a:srgbClr val="000000"/>
              </a:solidFill>
            </a:endParaRPr>
          </a:p>
        </p:txBody>
      </p:sp>
      <p:sp>
        <p:nvSpPr>
          <p:cNvPr id="395" name="Google Shape;395;p64"/>
          <p:cNvSpPr txBox="1">
            <a:spLocks noGrp="1"/>
          </p:cNvSpPr>
          <p:nvPr>
            <p:ph type="body" idx="1"/>
          </p:nvPr>
        </p:nvSpPr>
        <p:spPr>
          <a:xfrm>
            <a:off x="228600" y="1295400"/>
            <a:ext cx="8763000" cy="10392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600" b="0" i="0" u="none" strike="noStrike" cap="none" dirty="0">
                <a:solidFill>
                  <a:schemeClr val="tx1"/>
                </a:solidFill>
                <a:sym typeface="Arial"/>
              </a:rPr>
              <a:t>Make sure that you set clear priorities for the way you spend your time.</a:t>
            </a:r>
            <a:endParaRPr dirty="0">
              <a:solidFill>
                <a:schemeClr val="tx1"/>
              </a:solidFill>
            </a:endParaRPr>
          </a:p>
          <a:p>
            <a:pPr marL="0" marR="0" lvl="0" indent="0" algn="l" rtl="0">
              <a:spcBef>
                <a:spcPts val="624"/>
              </a:spcBef>
              <a:spcAft>
                <a:spcPts val="0"/>
              </a:spcAft>
              <a:buClr>
                <a:srgbClr val="424456"/>
              </a:buClr>
              <a:buSzPts val="2600"/>
              <a:buFont typeface="Arial"/>
              <a:buNone/>
            </a:pPr>
            <a:endParaRPr sz="2600" b="0" i="0" u="none" strike="noStrike" cap="none" dirty="0">
              <a:solidFill>
                <a:schemeClr val="dk1"/>
              </a:solidFill>
              <a:latin typeface="Arial"/>
              <a:ea typeface="Arial"/>
              <a:cs typeface="Arial"/>
              <a:sym typeface="Arial"/>
            </a:endParaRPr>
          </a:p>
          <a:p>
            <a:pPr marL="0" marR="0" lvl="0" indent="0" algn="l" rtl="0">
              <a:spcBef>
                <a:spcPts val="624"/>
              </a:spcBef>
              <a:spcAft>
                <a:spcPts val="1600"/>
              </a:spcAft>
              <a:buClr>
                <a:srgbClr val="424456"/>
              </a:buClr>
              <a:buSzPts val="2600"/>
              <a:buFont typeface="Arial"/>
              <a:buNone/>
            </a:pPr>
            <a:endParaRPr sz="2600" b="0" i="0" u="none" strike="noStrike" cap="none" dirty="0">
              <a:solidFill>
                <a:schemeClr val="dk1"/>
              </a:solidFill>
              <a:latin typeface="Arial"/>
              <a:ea typeface="Arial"/>
              <a:cs typeface="Arial"/>
              <a:sym typeface="Arial"/>
            </a:endParaRPr>
          </a:p>
        </p:txBody>
      </p:sp>
      <p:sp>
        <p:nvSpPr>
          <p:cNvPr id="396" name="Google Shape;396;p64"/>
          <p:cNvSpPr txBox="1"/>
          <p:nvPr/>
        </p:nvSpPr>
        <p:spPr>
          <a:xfrm>
            <a:off x="228600" y="2522100"/>
            <a:ext cx="8763000" cy="747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dirty="0">
                <a:solidFill>
                  <a:schemeClr val="tx1"/>
                </a:solidFill>
              </a:rPr>
              <a:t>Remember the relationship between time and respect.</a:t>
            </a:r>
            <a:endParaRPr sz="2600" dirty="0">
              <a:solidFill>
                <a:schemeClr val="tx1"/>
              </a:solidFill>
            </a:endParaRPr>
          </a:p>
          <a:p>
            <a:pPr marL="0" lvl="0" indent="0" algn="l" rtl="0">
              <a:spcBef>
                <a:spcPts val="0"/>
              </a:spcBef>
              <a:spcAft>
                <a:spcPts val="0"/>
              </a:spcAft>
              <a:buNone/>
            </a:pPr>
            <a:endParaRPr dirty="0"/>
          </a:p>
        </p:txBody>
      </p:sp>
      <p:sp>
        <p:nvSpPr>
          <p:cNvPr id="397" name="Google Shape;397;p64"/>
          <p:cNvSpPr txBox="1"/>
          <p:nvPr/>
        </p:nvSpPr>
        <p:spPr>
          <a:xfrm>
            <a:off x="228600" y="3435000"/>
            <a:ext cx="8763000" cy="16863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rgbClr val="424456"/>
              </a:buClr>
              <a:buSzPts val="2600"/>
              <a:buFont typeface="Arial"/>
              <a:buNone/>
            </a:pPr>
            <a:r>
              <a:rPr lang="en-US" sz="2600" dirty="0">
                <a:solidFill>
                  <a:schemeClr val="tx1"/>
                </a:solidFill>
              </a:rPr>
              <a:t>Think about your course schedule. Are you happy with your current schedule? If your current schedule is not working, what changes could you make for next term?</a:t>
            </a:r>
            <a:endParaRPr sz="2600" dirty="0">
              <a:solidFill>
                <a:schemeClr val="tx1"/>
              </a:solidFill>
            </a:endParaRPr>
          </a:p>
          <a:p>
            <a:pPr marL="0" lvl="0" indent="0" algn="l" rtl="0">
              <a:spcBef>
                <a:spcPts val="1600"/>
              </a:spcBef>
              <a:spcAft>
                <a:spcPts val="0"/>
              </a:spcAft>
              <a:buNone/>
            </a:pPr>
            <a:endParaRPr dirty="0"/>
          </a:p>
        </p:txBody>
      </p:sp>
      <p:sp>
        <p:nvSpPr>
          <p:cNvPr id="398" name="Google Shape;398;p64"/>
          <p:cNvSpPr txBox="1"/>
          <p:nvPr/>
        </p:nvSpPr>
        <p:spPr>
          <a:xfrm>
            <a:off x="228575" y="5363400"/>
            <a:ext cx="8763000" cy="7470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624"/>
              </a:spcBef>
              <a:spcAft>
                <a:spcPts val="0"/>
              </a:spcAft>
              <a:buClr>
                <a:schemeClr val="dk1"/>
              </a:buClr>
              <a:buSzPts val="1100"/>
              <a:buFont typeface="Arial"/>
              <a:buNone/>
            </a:pPr>
            <a:r>
              <a:rPr lang="en-US" sz="2600" dirty="0">
                <a:solidFill>
                  <a:schemeClr val="tx1"/>
                </a:solidFill>
              </a:rPr>
              <a:t>Make learning financial-literacy skills a priority.</a:t>
            </a:r>
            <a:endParaRPr sz="2600" dirty="0">
              <a:solidFill>
                <a:schemeClr val="tx1"/>
              </a:solidFill>
            </a:endParaRPr>
          </a:p>
          <a:p>
            <a:pPr marL="0" lvl="0" indent="0" algn="l" rtl="0">
              <a:lnSpc>
                <a:spcPct val="115000"/>
              </a:lnSpc>
              <a:spcBef>
                <a:spcPts val="624"/>
              </a:spcBef>
              <a:spcAft>
                <a:spcPts val="0"/>
              </a:spcAft>
              <a:buClr>
                <a:schemeClr val="dk1"/>
              </a:buClr>
              <a:buSzPts val="1100"/>
              <a:buFont typeface="Arial"/>
              <a:buNone/>
            </a:pPr>
            <a:endParaRPr sz="2600" dirty="0">
              <a:solidFill>
                <a:srgbClr val="FFFFFF"/>
              </a:solidFill>
            </a:endParaRPr>
          </a:p>
          <a:p>
            <a:pPr marL="0" lvl="0" indent="0" algn="ctr" rtl="0">
              <a:lnSpc>
                <a:spcPct val="115000"/>
              </a:lnSpc>
              <a:spcBef>
                <a:spcPts val="624"/>
              </a:spcBef>
              <a:spcAft>
                <a:spcPts val="0"/>
              </a:spcAft>
              <a:buClr>
                <a:srgbClr val="424456"/>
              </a:buClr>
              <a:buSzPts val="2600"/>
              <a:buFont typeface="Arial"/>
              <a:buNone/>
            </a:pPr>
            <a:endParaRPr sz="26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4"/>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Time-Management Tools</a:t>
            </a:r>
            <a:endParaRPr sz="3600" b="1" i="0" u="none" strike="noStrike" cap="none">
              <a:solidFill>
                <a:srgbClr val="000000"/>
              </a:solidFill>
            </a:endParaRPr>
          </a:p>
        </p:txBody>
      </p:sp>
      <p:sp>
        <p:nvSpPr>
          <p:cNvPr id="163" name="Google Shape;163;p34"/>
          <p:cNvSpPr txBox="1">
            <a:spLocks noGrp="1"/>
          </p:cNvSpPr>
          <p:nvPr>
            <p:ph type="body" idx="1"/>
          </p:nvPr>
        </p:nvSpPr>
        <p:spPr>
          <a:xfrm>
            <a:off x="228600" y="1670550"/>
            <a:ext cx="8763000" cy="30597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An academic calendar shows all the important dates specific to your campus.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Make note of important dates and deadlines.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Review syllabus and create preview; record daily commitments.</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Use different colors for each category.</a:t>
            </a:r>
            <a:endParaRPr sz="2600" b="0" i="0" u="none" strike="noStrike" cap="none">
              <a:solidFill>
                <a:schemeClr val="dk1"/>
              </a:solidFill>
              <a:latin typeface="Arial"/>
              <a:ea typeface="Arial"/>
              <a:cs typeface="Arial"/>
              <a:sym typeface="Arial"/>
            </a:endParaRPr>
          </a:p>
        </p:txBody>
      </p:sp>
      <p:sp>
        <p:nvSpPr>
          <p:cNvPr id="164" name="Google Shape;164;p34"/>
          <p:cNvSpPr txBox="1"/>
          <p:nvPr/>
        </p:nvSpPr>
        <p:spPr>
          <a:xfrm>
            <a:off x="228600" y="5357450"/>
            <a:ext cx="8763000" cy="7560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424456"/>
              </a:buClr>
              <a:buSzPts val="2600"/>
              <a:buChar char="•"/>
            </a:pPr>
            <a:r>
              <a:rPr lang="en-US" sz="2600">
                <a:solidFill>
                  <a:schemeClr val="dk1"/>
                </a:solidFill>
              </a:rPr>
              <a:t>Create monthly, weekly, and daily calendar views.</a:t>
            </a:r>
            <a:endParaRPr sz="2600">
              <a:solidFill>
                <a:schemeClr val="dk1"/>
              </a:solidFill>
            </a:endParaRPr>
          </a:p>
          <a:p>
            <a:pPr marL="0" lvl="0" indent="0" algn="l" rtl="0">
              <a:spcBef>
                <a:spcPts val="1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5" descr="Time_Management_2.mov&#10;Video of students discussing time.">
            <a:hlinkClick r:id="rId3"/>
          </p:cNvPr>
          <p:cNvPicPr preferRelativeResize="0"/>
          <p:nvPr/>
        </p:nvPicPr>
        <p:blipFill>
          <a:blip r:embed="rId4">
            <a:alphaModFix/>
          </a:blip>
          <a:stretch>
            <a:fillRect/>
          </a:stretch>
        </p:blipFill>
        <p:spPr>
          <a:xfrm>
            <a:off x="0" y="-569541"/>
            <a:ext cx="9144000" cy="6857993"/>
          </a:xfrm>
          <a:prstGeom prst="rect">
            <a:avLst/>
          </a:prstGeom>
          <a:noFill/>
          <a:ln>
            <a:noFill/>
          </a:ln>
        </p:spPr>
      </p:pic>
      <p:sp>
        <p:nvSpPr>
          <p:cNvPr id="2" name="TextBox 1">
            <a:extLst>
              <a:ext uri="{FF2B5EF4-FFF2-40B4-BE49-F238E27FC236}">
                <a16:creationId xmlns:a16="http://schemas.microsoft.com/office/drawing/2014/main" id="{EA51CAAA-A4FE-49D5-96A9-CE2931AE3267}"/>
              </a:ext>
            </a:extLst>
          </p:cNvPr>
          <p:cNvSpPr txBox="1"/>
          <p:nvPr/>
        </p:nvSpPr>
        <p:spPr>
          <a:xfrm>
            <a:off x="755033" y="6419096"/>
            <a:ext cx="7633933" cy="307777"/>
          </a:xfrm>
          <a:prstGeom prst="rect">
            <a:avLst/>
          </a:prstGeom>
          <a:noFill/>
        </p:spPr>
        <p:txBody>
          <a:bodyPr wrap="square" rtlCol="0">
            <a:spAutoFit/>
          </a:bodyPr>
          <a:lstStyle/>
          <a:p>
            <a:pPr algn="ctr"/>
            <a:r>
              <a:rPr lang="en-US" dirty="0">
                <a:hlinkClick r:id="rId3"/>
              </a:rPr>
              <a:t>http://drive.google.com/file/d/1b97Yu4OUVuR8KGIS6wxHWMuD0a80vEB_/view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p:nvPr/>
        </p:nvSpPr>
        <p:spPr>
          <a:xfrm>
            <a:off x="4835775" y="1348150"/>
            <a:ext cx="3815700" cy="1987200"/>
          </a:xfrm>
          <a:prstGeom prst="wedgeRoundRectCallout">
            <a:avLst>
              <a:gd name="adj1" fmla="val -20833"/>
              <a:gd name="adj2" fmla="val 62500"/>
              <a:gd name="adj3" fmla="val 0"/>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6"/>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Schedule Tips</a:t>
            </a:r>
            <a:endParaRPr sz="3600" b="1" i="0" u="none" strike="noStrike" cap="none">
              <a:solidFill>
                <a:srgbClr val="000000"/>
              </a:solidFill>
            </a:endParaRPr>
          </a:p>
        </p:txBody>
      </p:sp>
      <p:sp>
        <p:nvSpPr>
          <p:cNvPr id="178" name="Google Shape;178;p36"/>
          <p:cNvSpPr txBox="1">
            <a:spLocks noGrp="1"/>
          </p:cNvSpPr>
          <p:nvPr>
            <p:ph type="body" idx="1"/>
          </p:nvPr>
        </p:nvSpPr>
        <p:spPr>
          <a:xfrm>
            <a:off x="4988175" y="1395050"/>
            <a:ext cx="3452400" cy="17292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FFFFFF"/>
              </a:buClr>
              <a:buSzPts val="2600"/>
              <a:buFont typeface="Arial"/>
              <a:buChar char="•"/>
            </a:pPr>
            <a:r>
              <a:rPr lang="en-US" sz="2600" b="0" i="0" u="none" strike="noStrike" cap="none" dirty="0">
                <a:solidFill>
                  <a:schemeClr val="tx1"/>
                </a:solidFill>
                <a:sym typeface="Arial"/>
              </a:rPr>
              <a:t>Reserve study time for each class and each assignment</a:t>
            </a:r>
            <a:endParaRPr dirty="0">
              <a:solidFill>
                <a:schemeClr val="tx1"/>
              </a:solidFill>
            </a:endParaRPr>
          </a:p>
          <a:p>
            <a:pPr marL="0" marR="0" lvl="0" indent="0" algn="l" rtl="0">
              <a:spcBef>
                <a:spcPts val="624"/>
              </a:spcBef>
              <a:spcAft>
                <a:spcPts val="0"/>
              </a:spcAft>
              <a:buClr>
                <a:srgbClr val="424456"/>
              </a:buClr>
              <a:buSzPts val="2600"/>
              <a:buFont typeface="Arial"/>
              <a:buNone/>
            </a:pPr>
            <a:endParaRPr sz="2600" b="0" i="0" u="none" strike="noStrike" cap="none" dirty="0">
              <a:solidFill>
                <a:schemeClr val="dk1"/>
              </a:solidFill>
              <a:latin typeface="Arial"/>
              <a:ea typeface="Arial"/>
              <a:cs typeface="Arial"/>
              <a:sym typeface="Arial"/>
            </a:endParaRPr>
          </a:p>
          <a:p>
            <a:pPr marL="0" marR="0" lvl="0" indent="0" algn="l" rtl="0">
              <a:spcBef>
                <a:spcPts val="624"/>
              </a:spcBef>
              <a:spcAft>
                <a:spcPts val="0"/>
              </a:spcAft>
              <a:buClr>
                <a:srgbClr val="424456"/>
              </a:buClr>
              <a:buSzPts val="2600"/>
              <a:buFont typeface="Arial"/>
              <a:buNone/>
            </a:pPr>
            <a:endParaRPr sz="2600" b="0" i="0" u="none" strike="noStrike" cap="none" dirty="0">
              <a:solidFill>
                <a:schemeClr val="dk1"/>
              </a:solidFill>
              <a:latin typeface="Arial"/>
              <a:ea typeface="Arial"/>
              <a:cs typeface="Arial"/>
              <a:sym typeface="Arial"/>
            </a:endParaRPr>
          </a:p>
          <a:p>
            <a:pPr marL="0" marR="0" lvl="0" indent="0" algn="l" rtl="0">
              <a:spcBef>
                <a:spcPts val="624"/>
              </a:spcBef>
              <a:spcAft>
                <a:spcPts val="1600"/>
              </a:spcAft>
              <a:buNone/>
            </a:pPr>
            <a:endParaRPr sz="2600" b="0" i="0" u="none" strike="noStrike" cap="none" dirty="0">
              <a:solidFill>
                <a:schemeClr val="dk1"/>
              </a:solidFill>
              <a:latin typeface="Arial"/>
              <a:ea typeface="Arial"/>
              <a:cs typeface="Arial"/>
              <a:sym typeface="Arial"/>
            </a:endParaRPr>
          </a:p>
        </p:txBody>
      </p:sp>
      <p:sp>
        <p:nvSpPr>
          <p:cNvPr id="179" name="Google Shape;179;p36"/>
          <p:cNvSpPr/>
          <p:nvPr/>
        </p:nvSpPr>
        <p:spPr>
          <a:xfrm>
            <a:off x="2795950" y="4249750"/>
            <a:ext cx="3182700" cy="1828800"/>
          </a:xfrm>
          <a:prstGeom prst="wedgeRoundRectCallout">
            <a:avLst>
              <a:gd name="adj1" fmla="val -20833"/>
              <a:gd name="adj2" fmla="val 62500"/>
              <a:gd name="adj3" fmla="val 0"/>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6"/>
          <p:cNvSpPr txBox="1"/>
          <p:nvPr/>
        </p:nvSpPr>
        <p:spPr>
          <a:xfrm>
            <a:off x="2716750" y="4278925"/>
            <a:ext cx="3341100" cy="17292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dirty="0">
                <a:solidFill>
                  <a:schemeClr val="tx1"/>
                </a:solidFill>
              </a:rPr>
              <a:t>Schedule time for both work and pleasure</a:t>
            </a:r>
            <a:endParaRPr sz="2600" dirty="0">
              <a:solidFill>
                <a:schemeClr val="tx1"/>
              </a:solidFill>
            </a:endParaRPr>
          </a:p>
          <a:p>
            <a:pPr marL="0" lvl="0" indent="0" algn="l" rtl="0">
              <a:spcBef>
                <a:spcPts val="1600"/>
              </a:spcBef>
              <a:spcAft>
                <a:spcPts val="0"/>
              </a:spcAft>
              <a:buNone/>
            </a:pPr>
            <a:endParaRPr dirty="0"/>
          </a:p>
        </p:txBody>
      </p:sp>
      <p:grpSp>
        <p:nvGrpSpPr>
          <p:cNvPr id="181" name="Google Shape;181;p36"/>
          <p:cNvGrpSpPr/>
          <p:nvPr/>
        </p:nvGrpSpPr>
        <p:grpSpPr>
          <a:xfrm>
            <a:off x="240325" y="1922575"/>
            <a:ext cx="3956400" cy="1729200"/>
            <a:chOff x="240325" y="1922575"/>
            <a:chExt cx="3956400" cy="1729200"/>
          </a:xfrm>
        </p:grpSpPr>
        <p:sp>
          <p:nvSpPr>
            <p:cNvPr id="182" name="Google Shape;182;p36"/>
            <p:cNvSpPr/>
            <p:nvPr/>
          </p:nvSpPr>
          <p:spPr>
            <a:xfrm>
              <a:off x="316525" y="1922575"/>
              <a:ext cx="3880200" cy="1729200"/>
            </a:xfrm>
            <a:prstGeom prst="wedgeRoundRectCallout">
              <a:avLst>
                <a:gd name="adj1" fmla="val -20833"/>
                <a:gd name="adj2" fmla="val 62500"/>
                <a:gd name="adj3" fmla="val 0"/>
              </a:avLst>
            </a:prstGeom>
            <a:solidFill>
              <a:srgbClr val="39CC3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6"/>
            <p:cNvSpPr txBox="1"/>
            <p:nvPr/>
          </p:nvSpPr>
          <p:spPr>
            <a:xfrm>
              <a:off x="240325" y="1922575"/>
              <a:ext cx="3956400" cy="1600200"/>
            </a:xfrm>
            <a:prstGeom prst="rect">
              <a:avLst/>
            </a:prstGeom>
            <a:noFill/>
            <a:ln>
              <a:noFill/>
            </a:ln>
          </p:spPr>
          <p:txBody>
            <a:bodyPr spcFirstLastPara="1" wrap="square" lIns="91425" tIns="91425" rIns="91425" bIns="91425" anchor="t" anchorCtr="0">
              <a:noAutofit/>
            </a:bodyPr>
            <a:lstStyle/>
            <a:p>
              <a:pPr marL="461962" lvl="0" indent="-461962" algn="l" rtl="0">
                <a:lnSpc>
                  <a:spcPct val="115000"/>
                </a:lnSpc>
                <a:spcBef>
                  <a:spcPts val="624"/>
                </a:spcBef>
                <a:spcAft>
                  <a:spcPts val="0"/>
                </a:spcAft>
                <a:buClr>
                  <a:srgbClr val="FFFFFF"/>
                </a:buClr>
                <a:buSzPts val="2600"/>
                <a:buChar char="•"/>
              </a:pPr>
              <a:r>
                <a:rPr lang="en-US" sz="2600" dirty="0">
                  <a:solidFill>
                    <a:schemeClr val="tx1"/>
                  </a:solidFill>
                </a:rPr>
                <a:t>Allow for emergencies by finishing before due dates</a:t>
              </a:r>
              <a:endParaRPr sz="2600" dirty="0">
                <a:solidFill>
                  <a:schemeClr val="tx1"/>
                </a:solidFill>
              </a:endParaRPr>
            </a:p>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7"/>
          <p:cNvSpPr txBox="1">
            <a:spLocks noGrp="1"/>
          </p:cNvSpPr>
          <p:nvPr>
            <p:ph type="title"/>
          </p:nvPr>
        </p:nvSpPr>
        <p:spPr>
          <a:xfrm>
            <a:off x="0" y="0"/>
            <a:ext cx="9144000" cy="11196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chemeClr val="lt1"/>
                </a:solidFill>
              </a:rPr>
              <a:t>Sample Monthly Schedule </a:t>
            </a:r>
            <a:endParaRPr b="1"/>
          </a:p>
        </p:txBody>
      </p:sp>
      <p:sp>
        <p:nvSpPr>
          <p:cNvPr id="189" name="Google Shape;189;p37"/>
          <p:cNvSpPr/>
          <p:nvPr/>
        </p:nvSpPr>
        <p:spPr>
          <a:xfrm>
            <a:off x="-17575" y="5972900"/>
            <a:ext cx="9144000" cy="967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37" descr="A calendar for September 2017 shows the time spent at various tasks and activities.&#10;&quot;The calendar shows the days of the week from Monday to Sunday at the top and the dates underneath. The field for each day of the month is filled in with the activities scheduled for the day. &#10;See Tables Tab.&quot;&#10;"/>
          <p:cNvPicPr preferRelativeResize="0">
            <a:picLocks noGrp="1"/>
          </p:cNvPicPr>
          <p:nvPr>
            <p:ph type="pic" idx="2"/>
          </p:nvPr>
        </p:nvPicPr>
        <p:blipFill rotWithShape="1">
          <a:blip r:embed="rId3">
            <a:alphaModFix/>
          </a:blip>
          <a:srcRect/>
          <a:stretch/>
        </p:blipFill>
        <p:spPr>
          <a:xfrm>
            <a:off x="2537250" y="1246900"/>
            <a:ext cx="4250400" cy="560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8"/>
          <p:cNvSpPr txBox="1">
            <a:spLocks noGrp="1"/>
          </p:cNvSpPr>
          <p:nvPr>
            <p:ph type="title"/>
          </p:nvPr>
        </p:nvSpPr>
        <p:spPr>
          <a:xfrm>
            <a:off x="45720" y="27709"/>
            <a:ext cx="9052560" cy="1039091"/>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Time-Management Tips</a:t>
            </a:r>
            <a:endParaRPr sz="3600" b="1" i="0" u="none" strike="noStrike" cap="none">
              <a:solidFill>
                <a:srgbClr val="000000"/>
              </a:solidFill>
            </a:endParaRPr>
          </a:p>
        </p:txBody>
      </p:sp>
      <p:sp>
        <p:nvSpPr>
          <p:cNvPr id="197" name="Google Shape;197;p38"/>
          <p:cNvSpPr txBox="1">
            <a:spLocks noGrp="1"/>
          </p:cNvSpPr>
          <p:nvPr>
            <p:ph type="body" idx="1"/>
          </p:nvPr>
        </p:nvSpPr>
        <p:spPr>
          <a:xfrm>
            <a:off x="152400" y="1143000"/>
            <a:ext cx="8763000" cy="2063400"/>
          </a:xfrm>
          <a:prstGeom prst="rect">
            <a:avLst/>
          </a:prstGeom>
          <a:noFill/>
          <a:ln>
            <a:noFill/>
          </a:ln>
        </p:spPr>
        <p:txBody>
          <a:bodyPr spcFirstLastPara="1" wrap="square" lIns="91425" tIns="45700" rIns="91425" bIns="45700" anchor="t" anchorCtr="0">
            <a:noAutofit/>
          </a:bodyPr>
          <a:lstStyle/>
          <a:p>
            <a:pPr marL="461963" marR="0" lvl="0" indent="-461963" algn="l" rtl="0">
              <a:spcBef>
                <a:spcPts val="0"/>
              </a:spcBef>
              <a:spcAft>
                <a:spcPts val="0"/>
              </a:spcAft>
              <a:buClr>
                <a:srgbClr val="424456"/>
              </a:buClr>
              <a:buSzPts val="2600"/>
              <a:buFont typeface="Arial"/>
              <a:buChar char="•"/>
            </a:pPr>
            <a:r>
              <a:rPr lang="en-US" sz="2600" b="0" i="0" u="none" strike="noStrike" cap="none">
                <a:solidFill>
                  <a:schemeClr val="dk1"/>
                </a:solidFill>
                <a:latin typeface="Arial"/>
                <a:ea typeface="Arial"/>
                <a:cs typeface="Arial"/>
                <a:sym typeface="Arial"/>
              </a:rPr>
              <a:t>When organizing your day:</a:t>
            </a:r>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Use waiting, commuting, and travel time to review</a:t>
            </a:r>
            <a:endParaRPr sz="24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Limit distracting and time-consuming communications</a:t>
            </a:r>
            <a:endParaRPr sz="2400" b="0" i="0" u="none" strike="noStrike" cap="none">
              <a:solidFill>
                <a:schemeClr val="dk1"/>
              </a:solidFill>
              <a:latin typeface="Arial"/>
              <a:ea typeface="Arial"/>
              <a:cs typeface="Arial"/>
              <a:sym typeface="Arial"/>
            </a:endParaRPr>
          </a:p>
          <a:p>
            <a:pPr marL="914400" marR="0" lvl="1" indent="-457200" algn="l" rtl="0">
              <a:spcBef>
                <a:spcPts val="624"/>
              </a:spcBef>
              <a:spcAft>
                <a:spcPts val="0"/>
              </a:spcAft>
              <a:buClr>
                <a:srgbClr val="424456"/>
              </a:buClr>
              <a:buSzPts val="2400"/>
              <a:buFont typeface="Arial"/>
              <a:buChar char="–"/>
            </a:pPr>
            <a:r>
              <a:rPr lang="en-US" sz="2400" b="0" i="0" u="none" strike="noStrike" cap="none">
                <a:solidFill>
                  <a:schemeClr val="dk1"/>
                </a:solidFill>
                <a:latin typeface="Arial"/>
                <a:ea typeface="Arial"/>
                <a:cs typeface="Arial"/>
                <a:sym typeface="Arial"/>
              </a:rPr>
              <a:t>Avoid multitasking</a:t>
            </a:r>
            <a:endParaRPr/>
          </a:p>
          <a:p>
            <a:pPr marL="914400" marR="0" lvl="1" indent="-304800" algn="l" rtl="0">
              <a:spcBef>
                <a:spcPts val="624"/>
              </a:spcBef>
              <a:spcAft>
                <a:spcPts val="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a:p>
            <a:pPr marL="457200" marR="0" lvl="1" indent="0" algn="ctr" rtl="0">
              <a:spcBef>
                <a:spcPts val="624"/>
              </a:spcBef>
              <a:spcAft>
                <a:spcPts val="1600"/>
              </a:spcAft>
              <a:buClr>
                <a:srgbClr val="424456"/>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98" name="Google Shape;198;p38" descr="A student studying."/>
          <p:cNvPicPr preferRelativeResize="0"/>
          <p:nvPr/>
        </p:nvPicPr>
        <p:blipFill>
          <a:blip r:embed="rId3">
            <a:alphaModFix/>
          </a:blip>
          <a:stretch>
            <a:fillRect/>
          </a:stretch>
        </p:blipFill>
        <p:spPr>
          <a:xfrm>
            <a:off x="3733800" y="2891200"/>
            <a:ext cx="5334000" cy="3771900"/>
          </a:xfrm>
          <a:prstGeom prst="rect">
            <a:avLst/>
          </a:prstGeom>
          <a:noFill/>
          <a:ln>
            <a:noFill/>
          </a:ln>
        </p:spPr>
      </p:pic>
      <p:sp>
        <p:nvSpPr>
          <p:cNvPr id="199" name="Google Shape;199;p38"/>
          <p:cNvSpPr txBox="1"/>
          <p:nvPr/>
        </p:nvSpPr>
        <p:spPr>
          <a:xfrm>
            <a:off x="439625" y="3587200"/>
            <a:ext cx="2919000" cy="2379900"/>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1" indent="0" algn="ctr" rtl="0">
              <a:lnSpc>
                <a:spcPct val="115000"/>
              </a:lnSpc>
              <a:spcBef>
                <a:spcPts val="624"/>
              </a:spcBef>
              <a:spcAft>
                <a:spcPts val="0"/>
              </a:spcAft>
              <a:buClr>
                <a:srgbClr val="424456"/>
              </a:buClr>
              <a:buSzPts val="2400"/>
              <a:buFont typeface="Arial"/>
              <a:buNone/>
            </a:pPr>
            <a:r>
              <a:rPr lang="en-US" sz="2400">
                <a:solidFill>
                  <a:srgbClr val="FFFFFF"/>
                </a:solidFill>
              </a:rPr>
              <a:t>What times of day are you most productive? When do you prefer to study?</a:t>
            </a:r>
            <a:endParaRPr sz="2400">
              <a:solidFill>
                <a:srgbClr val="FFFFFF"/>
              </a:solidFill>
            </a:endParaRPr>
          </a:p>
          <a:p>
            <a:pPr marL="0" lvl="0" indent="0" algn="l" rtl="0">
              <a:spcBef>
                <a:spcPts val="16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title"/>
          </p:nvPr>
        </p:nvSpPr>
        <p:spPr>
          <a:xfrm>
            <a:off x="45720" y="27709"/>
            <a:ext cx="9052560" cy="1039091"/>
          </a:xfrm>
          <a:prstGeom prst="rect">
            <a:avLst/>
          </a:prstGeom>
          <a:solidFill>
            <a:srgbClr val="FF9115"/>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3600"/>
              <a:buFont typeface="Arial"/>
              <a:buNone/>
            </a:pPr>
            <a:r>
              <a:rPr lang="en-US" sz="3600" b="1" i="0" u="none" strike="noStrike" cap="none">
                <a:solidFill>
                  <a:srgbClr val="000000"/>
                </a:solidFill>
              </a:rPr>
              <a:t>Tech Tip: Get Digitally Organized</a:t>
            </a:r>
            <a:endParaRPr b="1">
              <a:solidFill>
                <a:srgbClr val="000000"/>
              </a:solidFill>
            </a:endParaRPr>
          </a:p>
        </p:txBody>
      </p:sp>
      <p:sp>
        <p:nvSpPr>
          <p:cNvPr id="206" name="Google Shape;206;p39"/>
          <p:cNvSpPr txBox="1">
            <a:spLocks noGrp="1"/>
          </p:cNvSpPr>
          <p:nvPr>
            <p:ph type="body" idx="1"/>
          </p:nvPr>
        </p:nvSpPr>
        <p:spPr>
          <a:xfrm>
            <a:off x="45725" y="1219200"/>
            <a:ext cx="9052500" cy="808800"/>
          </a:xfrm>
          <a:prstGeom prst="rect">
            <a:avLst/>
          </a:prstGeom>
          <a:solidFill>
            <a:srgbClr val="39CC33"/>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424456"/>
              </a:buClr>
              <a:buSzPts val="2600"/>
              <a:buFont typeface="Arial"/>
              <a:buNone/>
            </a:pPr>
            <a:r>
              <a:rPr lang="en-US" sz="2000" b="0" i="0" u="none" strike="noStrike" cap="none">
                <a:solidFill>
                  <a:srgbClr val="FFFFFF"/>
                </a:solidFill>
                <a:latin typeface="Arial"/>
                <a:ea typeface="Arial"/>
                <a:cs typeface="Arial"/>
                <a:sym typeface="Arial"/>
              </a:rPr>
              <a:t>A free electronic calendar or phone app can help you stay organized without needed to keep track of a paper planner. Some tips for digital organizers:</a:t>
            </a:r>
            <a:endParaRPr sz="2000">
              <a:solidFill>
                <a:srgbClr val="FFFFFF"/>
              </a:solidFill>
            </a:endParaRPr>
          </a:p>
          <a:p>
            <a:pPr marL="0" marR="0" lvl="0" indent="0" algn="l" rtl="0">
              <a:spcBef>
                <a:spcPts val="624"/>
              </a:spcBef>
              <a:spcAft>
                <a:spcPts val="1600"/>
              </a:spcAft>
              <a:buNone/>
            </a:pPr>
            <a:endParaRPr sz="2600" b="0" i="0" u="none" strike="noStrike" cap="none">
              <a:solidFill>
                <a:schemeClr val="dk1"/>
              </a:solidFill>
              <a:latin typeface="Arial"/>
              <a:ea typeface="Arial"/>
              <a:cs typeface="Arial"/>
              <a:sym typeface="Arial"/>
            </a:endParaRPr>
          </a:p>
        </p:txBody>
      </p:sp>
      <p:pic>
        <p:nvPicPr>
          <p:cNvPr id="207" name="Google Shape;207;p39" descr="A picture of a student's electronic planner. "/>
          <p:cNvPicPr preferRelativeResize="0"/>
          <p:nvPr/>
        </p:nvPicPr>
        <p:blipFill>
          <a:blip r:embed="rId3">
            <a:alphaModFix/>
          </a:blip>
          <a:stretch>
            <a:fillRect/>
          </a:stretch>
        </p:blipFill>
        <p:spPr>
          <a:xfrm>
            <a:off x="2809825" y="2198075"/>
            <a:ext cx="6289150" cy="4617350"/>
          </a:xfrm>
          <a:prstGeom prst="rect">
            <a:avLst/>
          </a:prstGeom>
          <a:noFill/>
          <a:ln>
            <a:noFill/>
          </a:ln>
        </p:spPr>
      </p:pic>
      <p:sp>
        <p:nvSpPr>
          <p:cNvPr id="208" name="Google Shape;208;p39"/>
          <p:cNvSpPr txBox="1"/>
          <p:nvPr/>
        </p:nvSpPr>
        <p:spPr>
          <a:xfrm>
            <a:off x="-106675" y="2180400"/>
            <a:ext cx="2926200" cy="4830000"/>
          </a:xfrm>
          <a:prstGeom prst="rect">
            <a:avLst/>
          </a:prstGeom>
          <a:noFill/>
          <a:ln>
            <a:noFill/>
          </a:ln>
        </p:spPr>
        <p:txBody>
          <a:bodyPr spcFirstLastPara="1" wrap="square" lIns="91425" tIns="91425" rIns="91425" bIns="91425" anchor="t" anchorCtr="0">
            <a:noAutofit/>
          </a:bodyPr>
          <a:lstStyle/>
          <a:p>
            <a:pPr marL="461962" lvl="0" indent="-436562" algn="l" rtl="0">
              <a:lnSpc>
                <a:spcPct val="115000"/>
              </a:lnSpc>
              <a:spcBef>
                <a:spcPts val="624"/>
              </a:spcBef>
              <a:spcAft>
                <a:spcPts val="0"/>
              </a:spcAft>
              <a:buClr>
                <a:srgbClr val="424456"/>
              </a:buClr>
              <a:buSzPts val="2200"/>
              <a:buChar char="•"/>
            </a:pPr>
            <a:r>
              <a:rPr lang="en-US" sz="2200">
                <a:solidFill>
                  <a:schemeClr val="dk1"/>
                </a:solidFill>
              </a:rPr>
              <a:t>Select the device and platform you would be most likely to use.</a:t>
            </a:r>
            <a:endParaRPr sz="2200">
              <a:solidFill>
                <a:schemeClr val="dk1"/>
              </a:solidFill>
            </a:endParaRPr>
          </a:p>
          <a:p>
            <a:pPr marL="461962" lvl="0" indent="-436562" algn="l" rtl="0">
              <a:lnSpc>
                <a:spcPct val="115000"/>
              </a:lnSpc>
              <a:spcBef>
                <a:spcPts val="624"/>
              </a:spcBef>
              <a:spcAft>
                <a:spcPts val="0"/>
              </a:spcAft>
              <a:buClr>
                <a:srgbClr val="424456"/>
              </a:buClr>
              <a:buSzPts val="2200"/>
              <a:buChar char="•"/>
            </a:pPr>
            <a:r>
              <a:rPr lang="en-US" sz="2200">
                <a:solidFill>
                  <a:schemeClr val="dk1"/>
                </a:solidFill>
              </a:rPr>
              <a:t>Use collected information to set up your electronic calendar.</a:t>
            </a:r>
            <a:endParaRPr sz="2200">
              <a:solidFill>
                <a:schemeClr val="dk1"/>
              </a:solidFill>
            </a:endParaRPr>
          </a:p>
          <a:p>
            <a:pPr marL="461962" lvl="0" indent="-436562" algn="l" rtl="0">
              <a:lnSpc>
                <a:spcPct val="115000"/>
              </a:lnSpc>
              <a:spcBef>
                <a:spcPts val="624"/>
              </a:spcBef>
              <a:spcAft>
                <a:spcPts val="1600"/>
              </a:spcAft>
              <a:buClr>
                <a:srgbClr val="424456"/>
              </a:buClr>
              <a:buSzPts val="2200"/>
              <a:buChar char="•"/>
            </a:pPr>
            <a:r>
              <a:rPr lang="en-US" sz="2200">
                <a:solidFill>
                  <a:schemeClr val="dk1"/>
                </a:solidFill>
              </a:rPr>
              <a:t>Pick a time every week to review your schedule.</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1987</Words>
  <Application>Microsoft Office PowerPoint</Application>
  <PresentationFormat>On-screen Show (4:3)</PresentationFormat>
  <Paragraphs>262</Paragraphs>
  <Slides>34</Slides>
  <Notes>34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Arial</vt:lpstr>
      <vt:lpstr>Calibri</vt:lpstr>
      <vt:lpstr>Courier New</vt:lpstr>
      <vt:lpstr>Noto Sans Symbols</vt:lpstr>
      <vt:lpstr>Simple Light</vt:lpstr>
      <vt:lpstr>Simple Light</vt:lpstr>
      <vt:lpstr>Chapter 3 Managing Your Time, Energy, and Money</vt:lpstr>
      <vt:lpstr>Assess Your Strengths and Set Goals</vt:lpstr>
      <vt:lpstr>Managing Your Time</vt:lpstr>
      <vt:lpstr>Time-Management Tools</vt:lpstr>
      <vt:lpstr>PowerPoint Presentation</vt:lpstr>
      <vt:lpstr>Schedule Tips</vt:lpstr>
      <vt:lpstr>Sample Monthly Schedule </vt:lpstr>
      <vt:lpstr>Time-Management Tips</vt:lpstr>
      <vt:lpstr>Tech Tip: Get Digitally Organized</vt:lpstr>
      <vt:lpstr>Procrastination</vt:lpstr>
      <vt:lpstr>Overcoming Procrastination</vt:lpstr>
      <vt:lpstr>Managing Your Energy </vt:lpstr>
      <vt:lpstr>Setting Priorities </vt:lpstr>
      <vt:lpstr>Appreciating the Value of Time</vt:lpstr>
      <vt:lpstr>Creating a Workable Class Schedule</vt:lpstr>
      <vt:lpstr>Scheduling Your Classes in Blocks</vt:lpstr>
      <vt:lpstr>Living on a Budget</vt:lpstr>
      <vt:lpstr>Create a Budget</vt:lpstr>
      <vt:lpstr>Cut Costs</vt:lpstr>
      <vt:lpstr>Understanding Financial Aid</vt:lpstr>
      <vt:lpstr>PowerPoint Presentation</vt:lpstr>
      <vt:lpstr>Navigating Financial Aid  </vt:lpstr>
      <vt:lpstr>FAFSA</vt:lpstr>
      <vt:lpstr>Qualifying for Financial Aid</vt:lpstr>
      <vt:lpstr>How to Keep Your Funding</vt:lpstr>
      <vt:lpstr>Achieving a Balance between Working and Borrowing</vt:lpstr>
      <vt:lpstr>Working</vt:lpstr>
      <vt:lpstr>Borrowing</vt:lpstr>
      <vt:lpstr>Other Loans</vt:lpstr>
      <vt:lpstr>Managing Credit Wisely</vt:lpstr>
      <vt:lpstr>Debit Cards</vt:lpstr>
      <vt:lpstr>Tech Tip: Master Budgeting, Version 2.0!</vt:lpstr>
      <vt:lpstr>Planning for the Future</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Managing Your Time, Energy, and Money</dc:title>
  <dc:creator>Allen Cooper</dc:creator>
  <cp:lastModifiedBy>Allen Cooper</cp:lastModifiedBy>
  <cp:revision>2</cp:revision>
  <dcterms:modified xsi:type="dcterms:W3CDTF">2020-08-12T21:21:36Z</dcterms:modified>
</cp:coreProperties>
</file>