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3" r:id="rId16"/>
    <p:sldId id="274" r:id="rId17"/>
    <p:sldId id="275" r:id="rId18"/>
    <p:sldId id="276" r:id="rId19"/>
    <p:sldId id="277" r:id="rId20"/>
    <p:sldId id="278" r:id="rId21"/>
    <p:sldId id="279" r:id="rId22"/>
    <p:sldId id="280" r:id="rId23"/>
    <p:sldId id="281"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23CF82-A6C8-461F-A2B1-4BB911C469A8}">
  <a:tblStyle styleId="{AF23CF82-A6C8-461F-A2B1-4BB911C469A8}"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08" d="100"/>
          <a:sy n="108" d="100"/>
        </p:scale>
        <p:origin x="1760" y="20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4" name="Google Shape;7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75" name="Google Shape;7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8" name="Google Shape;18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89" name="Google Shape;18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5" name="Google Shape;19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Have your students guess what their MBTI results might be. Then have them take the MBTI questionnaire and compare their actual results to their guesses. If they feel comfortable doing so, have them share their thoughts on their results with the class. The MBTI questionnaire can be found at myersbriggs.org/my-mbti-personality-type/take-the-mbti-instrument. </a:t>
            </a:r>
            <a:endParaRPr sz="1200" b="0" i="0" u="none" strike="noStrike" cap="none">
              <a:solidFill>
                <a:schemeClr val="dk1"/>
              </a:solidFill>
              <a:latin typeface="Arial"/>
              <a:ea typeface="Arial"/>
              <a:cs typeface="Arial"/>
              <a:sym typeface="Arial"/>
            </a:endParaRPr>
          </a:p>
        </p:txBody>
      </p:sp>
      <p:sp>
        <p:nvSpPr>
          <p:cNvPr id="196" name="Google Shape;196;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Have your students do a Google search for the phrase multiple intelligences debate. Use the questions in the slide to generate a class discussion about the multiple intelligences debate. Do your students agree with Gardner’s theory or oppose it?</a:t>
            </a:r>
            <a:endParaRPr sz="1200" b="0" i="0" u="none" strike="noStrike" cap="none">
              <a:solidFill>
                <a:schemeClr val="dk1"/>
              </a:solidFill>
              <a:latin typeface="Arial"/>
              <a:ea typeface="Arial"/>
              <a:cs typeface="Arial"/>
              <a:sym typeface="Arial"/>
            </a:endParaRPr>
          </a:p>
        </p:txBody>
      </p:sp>
      <p:sp>
        <p:nvSpPr>
          <p:cNvPr id="208" name="Google Shape;208;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6" name="Google Shape;2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Provide students with information about the eight intelligences.</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228600" marR="0" lvl="0" indent="-228600" algn="l" rtl="0">
              <a:spcBef>
                <a:spcPts val="360"/>
              </a:spcBef>
              <a:spcAft>
                <a:spcPts val="0"/>
              </a:spcAft>
              <a:buClr>
                <a:schemeClr val="dk1"/>
              </a:buClr>
              <a:buSzPts val="1200"/>
              <a:buFont typeface="Arial"/>
              <a:buAutoNum type="arabicPeriod"/>
            </a:pPr>
            <a:r>
              <a:rPr lang="en-US" sz="1200" b="0" i="0" u="none" strike="noStrike" cap="none">
                <a:solidFill>
                  <a:schemeClr val="dk1"/>
                </a:solidFill>
                <a:latin typeface="Arial"/>
                <a:ea typeface="Arial"/>
                <a:cs typeface="Arial"/>
                <a:sym typeface="Arial"/>
              </a:rPr>
              <a:t>Verbal/linguistic: likes to read, write, and tell stories and is good at memorizing information</a:t>
            </a:r>
            <a:endParaRPr/>
          </a:p>
          <a:p>
            <a:pPr marL="228600" marR="0" lvl="0" indent="-228600" algn="l" rtl="0">
              <a:spcBef>
                <a:spcPts val="360"/>
              </a:spcBef>
              <a:spcAft>
                <a:spcPts val="0"/>
              </a:spcAft>
              <a:buClr>
                <a:schemeClr val="dk1"/>
              </a:buClr>
              <a:buSzPts val="1200"/>
              <a:buFont typeface="Arial"/>
              <a:buAutoNum type="arabicPeriod"/>
            </a:pPr>
            <a:r>
              <a:rPr lang="en-US" sz="1200" b="0" i="0" u="none" strike="noStrike" cap="none">
                <a:solidFill>
                  <a:schemeClr val="dk1"/>
                </a:solidFill>
                <a:latin typeface="Arial"/>
                <a:ea typeface="Arial"/>
                <a:cs typeface="Arial"/>
                <a:sym typeface="Arial"/>
              </a:rPr>
              <a:t>Logical/mathematical: likes to work with numbers; good at problem solving</a:t>
            </a:r>
            <a:endParaRPr/>
          </a:p>
          <a:p>
            <a:pPr marL="228600" marR="0" lvl="0" indent="-228600" algn="l" rtl="0">
              <a:spcBef>
                <a:spcPts val="360"/>
              </a:spcBef>
              <a:spcAft>
                <a:spcPts val="0"/>
              </a:spcAft>
              <a:buClr>
                <a:schemeClr val="dk1"/>
              </a:buClr>
              <a:buSzPts val="1200"/>
              <a:buFont typeface="Arial"/>
              <a:buAutoNum type="arabicPeriod"/>
            </a:pPr>
            <a:r>
              <a:rPr lang="en-US" sz="1200" b="0" i="0" u="none" strike="noStrike" cap="none">
                <a:solidFill>
                  <a:schemeClr val="dk1"/>
                </a:solidFill>
                <a:latin typeface="Arial"/>
                <a:ea typeface="Arial"/>
                <a:cs typeface="Arial"/>
                <a:sym typeface="Arial"/>
              </a:rPr>
              <a:t>Visual/spatial: likes to draw and play with machines; good at puzzles, maps, and charts</a:t>
            </a:r>
            <a:endParaRPr/>
          </a:p>
          <a:p>
            <a:pPr marL="228600" marR="0" lvl="0" indent="-228600" algn="l" rtl="0">
              <a:spcBef>
                <a:spcPts val="360"/>
              </a:spcBef>
              <a:spcAft>
                <a:spcPts val="0"/>
              </a:spcAft>
              <a:buClr>
                <a:schemeClr val="dk1"/>
              </a:buClr>
              <a:buSzPts val="1200"/>
              <a:buFont typeface="Arial"/>
              <a:buAutoNum type="arabicPeriod"/>
            </a:pPr>
            <a:r>
              <a:rPr lang="en-US" sz="1200" b="0" i="0" u="none" strike="noStrike" cap="none">
                <a:solidFill>
                  <a:schemeClr val="dk1"/>
                </a:solidFill>
                <a:latin typeface="Arial"/>
                <a:ea typeface="Arial"/>
                <a:cs typeface="Arial"/>
                <a:sym typeface="Arial"/>
              </a:rPr>
              <a:t>Bodily/kinesthetic: likes to move around; good at sports, dancing, and acting</a:t>
            </a:r>
            <a:endParaRPr/>
          </a:p>
          <a:p>
            <a:pPr marL="228600" marR="0" lvl="0" indent="-228600" algn="l" rtl="0">
              <a:spcBef>
                <a:spcPts val="360"/>
              </a:spcBef>
              <a:spcAft>
                <a:spcPts val="0"/>
              </a:spcAft>
              <a:buClr>
                <a:schemeClr val="dk1"/>
              </a:buClr>
              <a:buSzPts val="1200"/>
              <a:buFont typeface="Arial"/>
              <a:buAutoNum type="arabicPeriod"/>
            </a:pPr>
            <a:r>
              <a:rPr lang="en-US" sz="1200" b="0" i="0" u="none" strike="noStrike" cap="none">
                <a:solidFill>
                  <a:schemeClr val="dk1"/>
                </a:solidFill>
                <a:latin typeface="Arial"/>
                <a:ea typeface="Arial"/>
                <a:cs typeface="Arial"/>
                <a:sym typeface="Arial"/>
              </a:rPr>
              <a:t>Musical/rhythmic: likes to sing and play an instrument; good at remembering melodies and noticing pitches and rhythms</a:t>
            </a:r>
            <a:endParaRPr/>
          </a:p>
          <a:p>
            <a:pPr marL="228600" marR="0" lvl="0" indent="-228600" algn="l" rtl="0">
              <a:spcBef>
                <a:spcPts val="360"/>
              </a:spcBef>
              <a:spcAft>
                <a:spcPts val="0"/>
              </a:spcAft>
              <a:buClr>
                <a:schemeClr val="dk1"/>
              </a:buClr>
              <a:buSzPts val="1200"/>
              <a:buFont typeface="Arial"/>
              <a:buAutoNum type="arabicPeriod"/>
            </a:pPr>
            <a:r>
              <a:rPr lang="en-US" sz="1200" b="0" i="0" u="none" strike="noStrike" cap="none">
                <a:solidFill>
                  <a:schemeClr val="dk1"/>
                </a:solidFill>
                <a:latin typeface="Arial"/>
                <a:ea typeface="Arial"/>
                <a:cs typeface="Arial"/>
                <a:sym typeface="Arial"/>
              </a:rPr>
              <a:t>Interpersonal: likes to have many friends; good at understanding people, leading others, and mediating conflicts</a:t>
            </a:r>
            <a:endParaRPr/>
          </a:p>
          <a:p>
            <a:pPr marL="228600" marR="0" lvl="0" indent="-228600" algn="l" rtl="0">
              <a:spcBef>
                <a:spcPts val="360"/>
              </a:spcBef>
              <a:spcAft>
                <a:spcPts val="0"/>
              </a:spcAft>
              <a:buClr>
                <a:schemeClr val="dk1"/>
              </a:buClr>
              <a:buSzPts val="1200"/>
              <a:buFont typeface="Arial"/>
              <a:buAutoNum type="arabicPeriod"/>
            </a:pPr>
            <a:r>
              <a:rPr lang="en-US" sz="1200" b="0" i="0" u="none" strike="noStrike" cap="none">
                <a:solidFill>
                  <a:schemeClr val="dk1"/>
                </a:solidFill>
                <a:latin typeface="Arial"/>
                <a:ea typeface="Arial"/>
                <a:cs typeface="Arial"/>
                <a:sym typeface="Arial"/>
              </a:rPr>
              <a:t>Intrapersonal: likes to work alone, understands themselves, and are original thinkers</a:t>
            </a:r>
            <a:endParaRPr/>
          </a:p>
          <a:p>
            <a:pPr marL="228600" marR="0" lvl="0" indent="-228600" algn="l" rtl="0">
              <a:spcBef>
                <a:spcPts val="360"/>
              </a:spcBef>
              <a:spcAft>
                <a:spcPts val="0"/>
              </a:spcAft>
              <a:buClr>
                <a:schemeClr val="dk1"/>
              </a:buClr>
              <a:buSzPts val="1200"/>
              <a:buFont typeface="Arial"/>
              <a:buAutoNum type="arabicPeriod"/>
            </a:pPr>
            <a:r>
              <a:rPr lang="en-US" sz="1200" b="0" i="0" u="none" strike="noStrike" cap="none">
                <a:solidFill>
                  <a:schemeClr val="dk1"/>
                </a:solidFill>
                <a:latin typeface="Arial"/>
                <a:ea typeface="Arial"/>
                <a:cs typeface="Arial"/>
                <a:sym typeface="Arial"/>
              </a:rPr>
              <a:t>Naturalistic: likes to be outside; good at preservation, conservation, and organizing a living area</a:t>
            </a:r>
            <a:endParaRPr sz="1200" b="0" i="0" u="none" strike="noStrike" cap="none">
              <a:solidFill>
                <a:schemeClr val="dk1"/>
              </a:solidFill>
              <a:latin typeface="Arial"/>
              <a:ea typeface="Arial"/>
              <a:cs typeface="Arial"/>
              <a:sym typeface="Arial"/>
            </a:endParaRPr>
          </a:p>
        </p:txBody>
      </p:sp>
      <p:sp>
        <p:nvSpPr>
          <p:cNvPr id="217" name="Google Shape;217;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5" name="Google Shape;22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1" name="Google Shape;23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8" name="Google Shape;2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2" name="Google Shape;8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4" name="Google Shape;24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0" name="Google Shape;2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8" name="Google Shape;25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4" name="Google Shape;26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d125a2f8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d125a2f8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000">
                <a:solidFill>
                  <a:srgbClr val="000000"/>
                </a:solidFill>
                <a:latin typeface="Verdana"/>
                <a:ea typeface="Verdana"/>
                <a:cs typeface="Verdana"/>
                <a:sym typeface="Verdana"/>
              </a:rPr>
              <a:t>Possible discussion starter questions:</a:t>
            </a:r>
            <a:endParaRPr sz="1000">
              <a:solidFill>
                <a:srgbClr val="000000"/>
              </a:solidFill>
              <a:latin typeface="Verdana"/>
              <a:ea typeface="Verdana"/>
              <a:cs typeface="Verdana"/>
              <a:sym typeface="Verdana"/>
            </a:endParaRPr>
          </a:p>
          <a:p>
            <a:pPr marL="0" lvl="0" indent="0" algn="l" rtl="0">
              <a:spcBef>
                <a:spcPts val="360"/>
              </a:spcBef>
              <a:spcAft>
                <a:spcPts val="0"/>
              </a:spcAft>
              <a:buNone/>
            </a:pPr>
            <a:r>
              <a:rPr lang="en-US" sz="1000">
                <a:solidFill>
                  <a:srgbClr val="000000"/>
                </a:solidFill>
                <a:latin typeface="Verdana"/>
                <a:ea typeface="Verdana"/>
                <a:cs typeface="Verdana"/>
                <a:sym typeface="Verdana"/>
              </a:rPr>
              <a:t>What are your preferred ways to learn? Why do you prefer these ways of learning?</a:t>
            </a:r>
            <a:endParaRPr sz="1000">
              <a:solidFill>
                <a:srgbClr val="000000"/>
              </a:solidFill>
              <a:latin typeface="Verdana"/>
              <a:ea typeface="Verdana"/>
              <a:cs typeface="Verdana"/>
              <a:sym typeface="Verdana"/>
            </a:endParaRPr>
          </a:p>
          <a:p>
            <a:pPr marL="0" lvl="0" indent="0" algn="l" rtl="0">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How will knowing your learning style help you become a successful student?</a:t>
            </a:r>
            <a:endParaRPr sz="1000">
              <a:solidFill>
                <a:srgbClr val="000000"/>
              </a:solidFill>
              <a:latin typeface="Verdana"/>
              <a:ea typeface="Verdana"/>
              <a:cs typeface="Verdana"/>
              <a:sym typeface="Verdana"/>
            </a:endParaRPr>
          </a:p>
          <a:p>
            <a:pPr marL="0" lvl="0" indent="0" algn="l" rtl="0">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Why is it important to adjust and adapt your learning styles? How can you do this when you are in class?</a:t>
            </a:r>
            <a:endParaRPr sz="1000">
              <a:solidFill>
                <a:srgbClr val="000000"/>
              </a:solidFill>
              <a:latin typeface="Verdana"/>
              <a:ea typeface="Verdana"/>
              <a:cs typeface="Verdana"/>
              <a:sym typeface="Verdana"/>
            </a:endParaRPr>
          </a:p>
          <a:p>
            <a:pPr marL="0" lvl="0" indent="0" algn="l" rtl="0">
              <a:spcBef>
                <a:spcPts val="360"/>
              </a:spcBef>
              <a:spcAft>
                <a:spcPts val="0"/>
              </a:spcAft>
              <a:buClr>
                <a:schemeClr val="dk1"/>
              </a:buClr>
              <a:buSzPts val="1100"/>
              <a:buFont typeface="Arial"/>
              <a:buNone/>
            </a:pPr>
            <a:endParaRPr sz="1000">
              <a:solidFill>
                <a:srgbClr val="000000"/>
              </a:solidFill>
              <a:latin typeface="Verdana"/>
              <a:ea typeface="Verdana"/>
              <a:cs typeface="Verdana"/>
              <a:sym typeface="Verdana"/>
            </a:endParaRPr>
          </a:p>
          <a:p>
            <a:pPr marL="0" lvl="0" indent="0" algn="l" rtl="0">
              <a:spcBef>
                <a:spcPts val="360"/>
              </a:spcBef>
              <a:spcAft>
                <a:spcPts val="0"/>
              </a:spcAft>
              <a:buNone/>
            </a:pPr>
            <a:endParaRPr sz="1000">
              <a:solidFill>
                <a:srgbClr val="000000"/>
              </a:solidFill>
              <a:latin typeface="Verdana"/>
              <a:ea typeface="Verdana"/>
              <a:cs typeface="Verdana"/>
              <a:sym typeface="Verdana"/>
            </a:endParaRPr>
          </a:p>
        </p:txBody>
      </p:sp>
      <p:sp>
        <p:nvSpPr>
          <p:cNvPr id="98" name="Google Shape;98;g3d125a2f83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Have students identify the other needs in Maslows “hierarchy of needs” and provide examples. The other needs identified in the chapter are self-esteem and self-actualization. </a:t>
            </a:r>
            <a:endParaRPr sz="1200" b="0" i="0" u="none" strike="noStrike" cap="none">
              <a:solidFill>
                <a:schemeClr val="dk1"/>
              </a:solidFill>
              <a:latin typeface="Arial"/>
              <a:ea typeface="Arial"/>
              <a:cs typeface="Arial"/>
              <a:sym typeface="Arial"/>
            </a:endParaRPr>
          </a:p>
        </p:txBody>
      </p:sp>
      <p:sp>
        <p:nvSpPr>
          <p:cNvPr id="104" name="Google Shape;10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31aa94b5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g531aa94b5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5" name="Google Shape;13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Google Shape;51;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54"/>
        <p:cNvGrpSpPr/>
        <p:nvPr/>
      </p:nvGrpSpPr>
      <p:grpSpPr>
        <a:xfrm>
          <a:off x="0" y="0"/>
          <a:ext cx="0" cy="0"/>
          <a:chOff x="0" y="0"/>
          <a:chExt cx="0" cy="0"/>
        </a:xfrm>
      </p:grpSpPr>
      <p:sp>
        <p:nvSpPr>
          <p:cNvPr id="55" name="Google Shape;55;p13"/>
          <p:cNvSpPr/>
          <p:nvPr/>
        </p:nvSpPr>
        <p:spPr>
          <a:xfrm>
            <a:off x="0" y="0"/>
            <a:ext cx="9144000" cy="13716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56" name="Google Shape;56;p13"/>
          <p:cNvSpPr txBox="1">
            <a:spLocks noGrp="1"/>
          </p:cNvSpPr>
          <p:nvPr>
            <p:ph type="title"/>
          </p:nvPr>
        </p:nvSpPr>
        <p:spPr>
          <a:xfrm>
            <a:off x="457200" y="228600"/>
            <a:ext cx="8229600" cy="622800"/>
          </a:xfrm>
          <a:prstGeom prst="rect">
            <a:avLst/>
          </a:prstGeom>
          <a:solidFill>
            <a:srgbClr val="424456"/>
          </a:solidFill>
          <a:ln>
            <a:noFill/>
          </a:ln>
        </p:spPr>
        <p:txBody>
          <a:bodyPr spcFirstLastPara="1" wrap="square" lIns="91425" tIns="45700" rIns="91425" bIns="45700" anchor="t"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57" name="Google Shape;57;p13"/>
          <p:cNvSpPr txBox="1">
            <a:spLocks noGrp="1"/>
          </p:cNvSpPr>
          <p:nvPr>
            <p:ph type="body" idx="1"/>
          </p:nvPr>
        </p:nvSpPr>
        <p:spPr>
          <a:xfrm>
            <a:off x="457200" y="816430"/>
            <a:ext cx="8229600" cy="479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1pPr>
            <a:lvl2pPr marL="914400" marR="0" lvl="1" indent="-228600" algn="l" rtl="0">
              <a:spcBef>
                <a:spcPts val="160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spcBef>
                <a:spcPts val="1600"/>
              </a:spcBef>
              <a:spcAft>
                <a:spcPts val="0"/>
              </a:spcAft>
              <a:buClr>
                <a:srgbClr val="424456"/>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spcBef>
                <a:spcPts val="1600"/>
              </a:spcBef>
              <a:spcAft>
                <a:spcPts val="0"/>
              </a:spcAft>
              <a:buClr>
                <a:srgbClr val="424456"/>
              </a:buClr>
              <a:buSzPts val="2400"/>
              <a:buFont typeface="Courier New"/>
              <a:buNone/>
              <a:defRPr sz="2400" b="0" i="0" u="none" strike="noStrike" cap="none">
                <a:solidFill>
                  <a:schemeClr val="lt1"/>
                </a:solidFill>
                <a:latin typeface="Arial"/>
                <a:ea typeface="Arial"/>
                <a:cs typeface="Arial"/>
                <a:sym typeface="Arial"/>
              </a:defRPr>
            </a:lvl4pPr>
            <a:lvl5pPr marL="2286000" marR="0" lvl="4" indent="-228600" algn="l" rtl="0">
              <a:spcBef>
                <a:spcPts val="160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6pPr>
            <a:lvl7pPr marL="3200400" marR="0" lvl="6"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7pPr>
            <a:lvl8pPr marL="3657600" marR="0" lvl="7"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8pPr>
            <a:lvl9pPr marL="4114800" marR="0" lvl="8" indent="-228600" algn="l" rtl="0">
              <a:spcBef>
                <a:spcPts val="1600"/>
              </a:spcBef>
              <a:spcAft>
                <a:spcPts val="1600"/>
              </a:spcAft>
              <a:buClr>
                <a:schemeClr val="lt1"/>
              </a:buClr>
              <a:buSzPts val="2400"/>
              <a:buFont typeface="Arial"/>
              <a:buNone/>
              <a:defRPr sz="2400" b="0" i="0" u="none" strike="noStrike" cap="none">
                <a:solidFill>
                  <a:schemeClr val="lt1"/>
                </a:solidFill>
                <a:latin typeface="Calibri"/>
                <a:ea typeface="Calibri"/>
                <a:cs typeface="Calibri"/>
                <a:sym typeface="Calibri"/>
              </a:defRPr>
            </a:lvl9pPr>
          </a:lstStyle>
          <a:p>
            <a:endParaRPr/>
          </a:p>
        </p:txBody>
      </p:sp>
      <p:sp>
        <p:nvSpPr>
          <p:cNvPr id="58" name="Google Shape;58;p13"/>
          <p:cNvSpPr txBox="1">
            <a:spLocks noGrp="1"/>
          </p:cNvSpPr>
          <p:nvPr>
            <p:ph type="body" idx="2"/>
          </p:nvPr>
        </p:nvSpPr>
        <p:spPr>
          <a:xfrm>
            <a:off x="5029200" y="1600201"/>
            <a:ext cx="3657600" cy="16002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4400"/>
              <a:buFont typeface="Noto Sans Symbols"/>
              <a:buNone/>
              <a:defRPr sz="44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4400"/>
              <a:buFont typeface="Courier New"/>
              <a:buNone/>
              <a:defRPr sz="44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4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body" idx="3"/>
          </p:nvPr>
        </p:nvSpPr>
        <p:spPr>
          <a:xfrm>
            <a:off x="5029200" y="3200400"/>
            <a:ext cx="3657600" cy="29259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424456"/>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2200"/>
              <a:buFont typeface="Noto Sans Symbols"/>
              <a:buNone/>
              <a:defRPr sz="22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2000"/>
              <a:buFont typeface="Courier New"/>
              <a:buNone/>
              <a:defRPr sz="20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2000"/>
              <a:buFont typeface="Arial"/>
              <a:buNone/>
              <a:defRPr sz="20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0" name="Google Shape;60;p13"/>
          <p:cNvSpPr/>
          <p:nvPr/>
        </p:nvSpPr>
        <p:spPr>
          <a:xfrm>
            <a:off x="-7938" y="6248400"/>
            <a:ext cx="9161400" cy="6300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61" name="Google Shape;61;p13"/>
          <p:cNvSpPr txBox="1">
            <a:spLocks noGrp="1"/>
          </p:cNvSpPr>
          <p:nvPr>
            <p:ph type="body" idx="4"/>
          </p:nvPr>
        </p:nvSpPr>
        <p:spPr>
          <a:xfrm>
            <a:off x="1600200" y="6285230"/>
            <a:ext cx="7543800" cy="572700"/>
          </a:xfrm>
          <a:prstGeom prst="rect">
            <a:avLst/>
          </a:prstGeom>
          <a:solidFill>
            <a:srgbClr val="424456"/>
          </a:solidFill>
          <a:ln>
            <a:noFill/>
          </a:ln>
        </p:spPr>
        <p:txBody>
          <a:bodyPr spcFirstLastPara="1" wrap="square" lIns="91425" tIns="45700" rIns="91425" bIns="45700" anchor="t" anchorCtr="0">
            <a:noAutofit/>
          </a:bodyPr>
          <a:lstStyle>
            <a:lvl1pPr marL="457200" marR="0" lvl="0" indent="-298450" algn="ctr" rtl="0">
              <a:spcBef>
                <a:spcPts val="220"/>
              </a:spcBef>
              <a:spcAft>
                <a:spcPts val="0"/>
              </a:spcAft>
              <a:buClr>
                <a:srgbClr val="424456"/>
              </a:buClr>
              <a:buSzPts val="1100"/>
              <a:buFont typeface="Arial"/>
              <a:buChar char="•"/>
              <a:defRPr sz="1100" b="0" i="0" u="none" strike="noStrike" cap="none">
                <a:solidFill>
                  <a:schemeClr val="lt1"/>
                </a:solidFill>
                <a:latin typeface="Arial"/>
                <a:ea typeface="Arial"/>
                <a:cs typeface="Arial"/>
                <a:sym typeface="Arial"/>
              </a:defRPr>
            </a:lvl1pPr>
            <a:lvl2pPr marL="914400" marR="0" lvl="1" indent="-298450" algn="l" rtl="0">
              <a:spcBef>
                <a:spcPts val="1600"/>
              </a:spcBef>
              <a:spcAft>
                <a:spcPts val="0"/>
              </a:spcAft>
              <a:buClr>
                <a:srgbClr val="424456"/>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1600"/>
              </a:spcBef>
              <a:spcAft>
                <a:spcPts val="0"/>
              </a:spcAft>
              <a:buClr>
                <a:srgbClr val="424456"/>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spcBef>
                <a:spcPts val="1600"/>
              </a:spcBef>
              <a:spcAft>
                <a:spcPts val="0"/>
              </a:spcAft>
              <a:buClr>
                <a:srgbClr val="424456"/>
              </a:buClr>
              <a:buSzPts val="1100"/>
              <a:buFont typeface="Courier New"/>
              <a:buChar char="o"/>
              <a:defRPr sz="1100" b="0" i="0" u="none" strike="noStrike" cap="none">
                <a:solidFill>
                  <a:schemeClr val="dk1"/>
                </a:solidFill>
                <a:latin typeface="Arial"/>
                <a:ea typeface="Arial"/>
                <a:cs typeface="Arial"/>
                <a:sym typeface="Arial"/>
              </a:defRPr>
            </a:lvl4pPr>
            <a:lvl5pPr marL="2286000" marR="0" lvl="4" indent="-298450" algn="l" rtl="0">
              <a:spcBef>
                <a:spcPts val="1600"/>
              </a:spcBef>
              <a:spcAft>
                <a:spcPts val="0"/>
              </a:spcAft>
              <a:buClr>
                <a:srgbClr val="424456"/>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45720" y="27709"/>
            <a:ext cx="9052500" cy="1039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64" name="Google Shape;64;p14"/>
          <p:cNvSpPr txBox="1">
            <a:spLocks noGrp="1"/>
          </p:cNvSpPr>
          <p:nvPr>
            <p:ph type="body" idx="1"/>
          </p:nvPr>
        </p:nvSpPr>
        <p:spPr>
          <a:xfrm>
            <a:off x="228600" y="1295400"/>
            <a:ext cx="8763000" cy="48309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624"/>
              </a:spcBef>
              <a:spcAft>
                <a:spcPts val="0"/>
              </a:spcAft>
              <a:buClr>
                <a:srgbClr val="424456"/>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160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160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55600" algn="l" rtl="0">
              <a:spcBef>
                <a:spcPts val="16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L="2286000" marR="0" lvl="4" indent="-355600" algn="l" rtl="0">
              <a:spcBef>
                <a:spcPts val="16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igure + Caption Layout">
  <p:cSld name="Figure + Caption Layout">
    <p:bg>
      <p:bgPr>
        <a:solidFill>
          <a:schemeClr val="lt1"/>
        </a:solidFill>
        <a:effectLst/>
      </p:bgPr>
    </p:bg>
    <p:spTree>
      <p:nvGrpSpPr>
        <p:cNvPr id="1" name="Shape 65"/>
        <p:cNvGrpSpPr/>
        <p:nvPr/>
      </p:nvGrpSpPr>
      <p:grpSpPr>
        <a:xfrm>
          <a:off x="0" y="0"/>
          <a:ext cx="0" cy="0"/>
          <a:chOff x="0" y="0"/>
          <a:chExt cx="0" cy="0"/>
        </a:xfrm>
      </p:grpSpPr>
      <p:sp>
        <p:nvSpPr>
          <p:cNvPr id="66" name="Google Shape;66;p15"/>
          <p:cNvSpPr>
            <a:spLocks noGrp="1"/>
          </p:cNvSpPr>
          <p:nvPr>
            <p:ph type="pic" idx="2"/>
          </p:nvPr>
        </p:nvSpPr>
        <p:spPr>
          <a:xfrm>
            <a:off x="1916189" y="2917024"/>
            <a:ext cx="2241000" cy="1754100"/>
          </a:xfrm>
          <a:prstGeom prst="rect">
            <a:avLst/>
          </a:prstGeom>
          <a:noFill/>
          <a:ln>
            <a:noFill/>
          </a:ln>
        </p:spPr>
        <p:txBody>
          <a:bodyPr spcFirstLastPara="1" wrap="square" lIns="91425" tIns="45700" rIns="91425" bIns="45700" anchor="t" anchorCtr="0">
            <a:noAutofit/>
          </a:bodyPr>
          <a:lstStyle>
            <a:lvl1pPr marR="0" lvl="0" algn="l" rtl="0">
              <a:spcBef>
                <a:spcPts val="520"/>
              </a:spcBef>
              <a:spcAft>
                <a:spcPts val="0"/>
              </a:spcAft>
              <a:buClr>
                <a:srgbClr val="203B7F"/>
              </a:buClr>
              <a:buSzPts val="2600"/>
              <a:buFont typeface="Arial"/>
              <a:buChar char="•"/>
              <a:defRPr sz="2600" b="0" i="0" u="none" strike="noStrike" cap="none">
                <a:solidFill>
                  <a:schemeClr val="dk1"/>
                </a:solidFill>
                <a:latin typeface="Arial"/>
                <a:ea typeface="Arial"/>
                <a:cs typeface="Arial"/>
                <a:sym typeface="Arial"/>
              </a:defRPr>
            </a:lvl1pPr>
            <a:lvl2pPr marR="0" lvl="1" algn="l" rtl="0">
              <a:spcBef>
                <a:spcPts val="48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R="0" lvl="2" algn="l" rtl="0">
              <a:spcBef>
                <a:spcPts val="44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body" idx="1"/>
          </p:nvPr>
        </p:nvSpPr>
        <p:spPr>
          <a:xfrm>
            <a:off x="233649" y="5486400"/>
            <a:ext cx="8663700" cy="665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rgbClr val="424456"/>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1000"/>
              <a:buFont typeface="Noto Sans Symbols"/>
              <a:buNone/>
              <a:defRPr sz="10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900"/>
              <a:buFont typeface="Courier New"/>
              <a:buNone/>
              <a:defRPr sz="9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8" name="Google Shape;68;p15"/>
          <p:cNvSpPr/>
          <p:nvPr/>
        </p:nvSpPr>
        <p:spPr>
          <a:xfrm>
            <a:off x="-7937" y="6268517"/>
            <a:ext cx="9151800" cy="6174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 name="Google Shape;69;p15"/>
          <p:cNvSpPr txBox="1">
            <a:spLocks noGrp="1"/>
          </p:cNvSpPr>
          <p:nvPr>
            <p:ph type="body" idx="3"/>
          </p:nvPr>
        </p:nvSpPr>
        <p:spPr>
          <a:xfrm>
            <a:off x="278272" y="1562102"/>
            <a:ext cx="8589900" cy="4794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424456"/>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160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160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55600" algn="l" rtl="0">
              <a:spcBef>
                <a:spcPts val="16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L="2286000" marR="0" lvl="4" indent="-355600" algn="l" rtl="0">
              <a:spcBef>
                <a:spcPts val="16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15"/>
          <p:cNvSpPr/>
          <p:nvPr/>
        </p:nvSpPr>
        <p:spPr>
          <a:xfrm>
            <a:off x="0" y="0"/>
            <a:ext cx="9144000" cy="11337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71" name="Google Shape;71;p15"/>
          <p:cNvSpPr txBox="1">
            <a:spLocks noGrp="1"/>
          </p:cNvSpPr>
          <p:nvPr>
            <p:ph type="title"/>
          </p:nvPr>
        </p:nvSpPr>
        <p:spPr>
          <a:xfrm>
            <a:off x="26701" y="27709"/>
            <a:ext cx="9090600" cy="1039200"/>
          </a:xfrm>
          <a:prstGeom prst="rect">
            <a:avLst/>
          </a:prstGeom>
          <a:noFill/>
          <a:ln>
            <a:noFill/>
          </a:ln>
        </p:spPr>
        <p:txBody>
          <a:bodyPr spcFirstLastPara="1" wrap="square" lIns="91425" tIns="45700" rIns="91425" bIns="45700" anchor="ctr" anchorCtr="0">
            <a:noAutofit/>
          </a:bodyPr>
          <a:lstStyle>
            <a:lvl1pPr marR="0" lvl="0" algn="ctr" rtl="0">
              <a:spcBef>
                <a:spcPts val="624"/>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drive.google.com/file/d/1nH74HTly0G6e2PpYauQTfwo3nymqergF/view"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609600" y="2614970"/>
            <a:ext cx="8229600" cy="2365189"/>
          </a:xfrm>
          <a:prstGeom prst="rect">
            <a:avLst/>
          </a:prstGeom>
          <a:no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Arial"/>
              <a:buNone/>
            </a:pPr>
            <a:r>
              <a:rPr lang="en-US" sz="4000" b="1" i="0" u="none" strike="noStrike" cap="none">
                <a:solidFill>
                  <a:srgbClr val="FF9115"/>
                </a:solidFill>
                <a:latin typeface="Arial"/>
                <a:ea typeface="Arial"/>
                <a:cs typeface="Arial"/>
                <a:sym typeface="Arial"/>
              </a:rPr>
              <a:t>Chapter 4</a:t>
            </a:r>
            <a:br>
              <a:rPr lang="en-US" sz="4000" b="1" i="0" u="none" strike="noStrike" cap="none">
                <a:solidFill>
                  <a:srgbClr val="FF9115"/>
                </a:solidFill>
                <a:latin typeface="Arial"/>
                <a:ea typeface="Arial"/>
                <a:cs typeface="Arial"/>
                <a:sym typeface="Arial"/>
              </a:rPr>
            </a:br>
            <a:r>
              <a:rPr lang="en-US" sz="3600" b="0" i="0" u="none" strike="noStrike" cap="none">
                <a:solidFill>
                  <a:srgbClr val="FF9115"/>
                </a:solidFill>
                <a:latin typeface="Arial"/>
                <a:ea typeface="Arial"/>
                <a:cs typeface="Arial"/>
                <a:sym typeface="Arial"/>
              </a:rPr>
              <a:t>Discovering </a:t>
            </a:r>
            <a:r>
              <a:rPr lang="en-US">
                <a:solidFill>
                  <a:srgbClr val="FF9115"/>
                </a:solidFill>
              </a:rPr>
              <a:t>H</a:t>
            </a:r>
            <a:r>
              <a:rPr lang="en-US" sz="3600" b="0" i="0" u="none" strike="noStrike" cap="none">
                <a:solidFill>
                  <a:srgbClr val="FF9115"/>
                </a:solidFill>
                <a:latin typeface="Arial"/>
                <a:ea typeface="Arial"/>
                <a:cs typeface="Arial"/>
                <a:sym typeface="Arial"/>
              </a:rPr>
              <a:t>ow You Learn</a:t>
            </a:r>
            <a:endParaRPr>
              <a:solidFill>
                <a:srgbClr val="FF9115"/>
              </a:solidFill>
            </a:endParaRPr>
          </a:p>
        </p:txBody>
      </p:sp>
      <p:sp>
        <p:nvSpPr>
          <p:cNvPr id="78" name="Google Shape;78;p16"/>
          <p:cNvSpPr/>
          <p:nvPr/>
        </p:nvSpPr>
        <p:spPr>
          <a:xfrm>
            <a:off x="9800" y="0"/>
            <a:ext cx="9144000" cy="13617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0" y="6064500"/>
            <a:ext cx="9144000" cy="7935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77925" y="27700"/>
            <a:ext cx="9001200" cy="10392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Tools for Measuring Your Learning Style</a:t>
            </a:r>
            <a:endParaRPr sz="3600" b="1" i="0" u="none" strike="noStrike" cap="none">
              <a:solidFill>
                <a:srgbClr val="000000"/>
              </a:solidFill>
            </a:endParaRPr>
          </a:p>
        </p:txBody>
      </p:sp>
      <p:sp>
        <p:nvSpPr>
          <p:cNvPr id="144" name="Google Shape;144;p25"/>
          <p:cNvSpPr txBox="1">
            <a:spLocks noGrp="1"/>
          </p:cNvSpPr>
          <p:nvPr>
            <p:ph type="body" idx="1"/>
          </p:nvPr>
        </p:nvSpPr>
        <p:spPr>
          <a:xfrm>
            <a:off x="142800" y="1066800"/>
            <a:ext cx="9001200" cy="89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1" i="0" u="none" strike="noStrike" cap="none">
                <a:solidFill>
                  <a:schemeClr val="dk1"/>
                </a:solidFill>
                <a:latin typeface="Arial"/>
                <a:ea typeface="Arial"/>
                <a:cs typeface="Arial"/>
                <a:sym typeface="Arial"/>
              </a:rPr>
              <a:t>Learning styles </a:t>
            </a:r>
            <a:r>
              <a:rPr lang="en-US" sz="2600" b="0" i="0" u="none" strike="noStrike" cap="none">
                <a:solidFill>
                  <a:schemeClr val="dk1"/>
                </a:solidFill>
                <a:latin typeface="Arial"/>
                <a:ea typeface="Arial"/>
                <a:cs typeface="Arial"/>
                <a:sym typeface="Arial"/>
              </a:rPr>
              <a:t>are particular ways of learning and unique to each individual:</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None/>
            </a:pPr>
            <a:endParaRPr sz="2600" b="0" i="0" u="none" strike="noStrike" cap="none">
              <a:solidFill>
                <a:schemeClr val="dk1"/>
              </a:solidFill>
              <a:latin typeface="Arial"/>
              <a:ea typeface="Arial"/>
              <a:cs typeface="Arial"/>
              <a:sym typeface="Arial"/>
            </a:endParaRPr>
          </a:p>
        </p:txBody>
      </p:sp>
      <p:sp>
        <p:nvSpPr>
          <p:cNvPr id="145" name="Google Shape;145;p25"/>
          <p:cNvSpPr/>
          <p:nvPr/>
        </p:nvSpPr>
        <p:spPr>
          <a:xfrm>
            <a:off x="2757725" y="1572375"/>
            <a:ext cx="6132300" cy="5238600"/>
          </a:xfrm>
          <a:prstGeom prst="ellipse">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5"/>
          <p:cNvSpPr txBox="1"/>
          <p:nvPr/>
        </p:nvSpPr>
        <p:spPr>
          <a:xfrm>
            <a:off x="3468925" y="2134800"/>
            <a:ext cx="5221500" cy="41547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Some theories are simple, some are complex</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Learning frameworks will help you meet the expectations of each course and instructor</a:t>
            </a:r>
            <a:endParaRPr sz="2600">
              <a:solidFill>
                <a:schemeClr val="dk1"/>
              </a:solidFill>
            </a:endParaRPr>
          </a:p>
          <a:p>
            <a:pPr marL="461962" lvl="0" indent="-461962" algn="l" rtl="0">
              <a:lnSpc>
                <a:spcPct val="115000"/>
              </a:lnSpc>
              <a:spcBef>
                <a:spcPts val="624"/>
              </a:spcBef>
              <a:spcAft>
                <a:spcPts val="1600"/>
              </a:spcAft>
              <a:buClr>
                <a:srgbClr val="424456"/>
              </a:buClr>
              <a:buSzPts val="2600"/>
              <a:buChar char="•"/>
            </a:pPr>
            <a:r>
              <a:rPr lang="en-US" sz="2600">
                <a:solidFill>
                  <a:schemeClr val="dk1"/>
                </a:solidFill>
              </a:rPr>
              <a:t>There are several tools that can be used to measure your learning style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VARK Learning-Styles Inventory</a:t>
            </a:r>
            <a:endParaRPr b="1">
              <a:solidFill>
                <a:srgbClr val="000000"/>
              </a:solidFill>
            </a:endParaRPr>
          </a:p>
        </p:txBody>
      </p:sp>
      <p:sp>
        <p:nvSpPr>
          <p:cNvPr id="152" name="Google Shape;152;p26"/>
          <p:cNvSpPr txBox="1">
            <a:spLocks noGrp="1"/>
          </p:cNvSpPr>
          <p:nvPr>
            <p:ph type="body" idx="1"/>
          </p:nvPr>
        </p:nvSpPr>
        <p:spPr>
          <a:xfrm>
            <a:off x="228600" y="1295400"/>
            <a:ext cx="8763000" cy="3216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400" b="0" i="0" u="none" strike="noStrike" cap="none">
                <a:solidFill>
                  <a:schemeClr val="dk1"/>
                </a:solidFill>
                <a:latin typeface="Arial"/>
                <a:ea typeface="Arial"/>
                <a:cs typeface="Arial"/>
                <a:sym typeface="Arial"/>
              </a:rPr>
              <a:t>The VARK focuses on how learners prefer to use their senses. There are four types:</a:t>
            </a:r>
            <a:endParaRPr sz="2400"/>
          </a:p>
          <a:p>
            <a:pPr marL="461963" marR="0" lvl="0" indent="-461963" algn="l" rtl="0">
              <a:spcBef>
                <a:spcPts val="624"/>
              </a:spcBef>
              <a:spcAft>
                <a:spcPts val="0"/>
              </a:spcAft>
              <a:buClr>
                <a:srgbClr val="424456"/>
              </a:buClr>
              <a:buSzPts val="2600"/>
              <a:buFont typeface="Arial"/>
              <a:buChar char="•"/>
            </a:pPr>
            <a:r>
              <a:rPr lang="en-US" sz="2600" b="1" i="0" u="none" strike="noStrike" cap="none">
                <a:solidFill>
                  <a:schemeClr val="dk1"/>
                </a:solidFill>
                <a:latin typeface="Arial"/>
                <a:ea typeface="Arial"/>
                <a:cs typeface="Arial"/>
                <a:sym typeface="Arial"/>
              </a:rPr>
              <a:t>V</a:t>
            </a:r>
            <a:r>
              <a:rPr lang="en-US" sz="2600" b="0" i="0" u="none" strike="noStrike" cap="none">
                <a:solidFill>
                  <a:schemeClr val="dk1"/>
                </a:solidFill>
                <a:latin typeface="Arial"/>
                <a:ea typeface="Arial"/>
                <a:cs typeface="Arial"/>
                <a:sym typeface="Arial"/>
              </a:rPr>
              <a:t>isual learners</a:t>
            </a:r>
            <a:endParaRPr/>
          </a:p>
          <a:p>
            <a:pPr marL="461963" marR="0" lvl="0" indent="-461963" algn="l" rtl="0">
              <a:spcBef>
                <a:spcPts val="624"/>
              </a:spcBef>
              <a:spcAft>
                <a:spcPts val="0"/>
              </a:spcAft>
              <a:buClr>
                <a:srgbClr val="424456"/>
              </a:buClr>
              <a:buSzPts val="2600"/>
              <a:buFont typeface="Arial"/>
              <a:buChar char="•"/>
            </a:pPr>
            <a:r>
              <a:rPr lang="en-US" sz="2600" b="1" i="0" u="none" strike="noStrike" cap="none">
                <a:solidFill>
                  <a:schemeClr val="dk1"/>
                </a:solidFill>
                <a:latin typeface="Arial"/>
                <a:ea typeface="Arial"/>
                <a:cs typeface="Arial"/>
                <a:sym typeface="Arial"/>
              </a:rPr>
              <a:t>A</a:t>
            </a:r>
            <a:r>
              <a:rPr lang="en-US" sz="2600" b="0" i="0" u="none" strike="noStrike" cap="none">
                <a:solidFill>
                  <a:schemeClr val="dk1"/>
                </a:solidFill>
                <a:latin typeface="Arial"/>
                <a:ea typeface="Arial"/>
                <a:cs typeface="Arial"/>
                <a:sym typeface="Arial"/>
              </a:rPr>
              <a:t>ural learners</a:t>
            </a:r>
            <a:endParaRPr/>
          </a:p>
          <a:p>
            <a:pPr marL="461963" marR="0" lvl="0" indent="-461963" algn="l" rtl="0">
              <a:spcBef>
                <a:spcPts val="624"/>
              </a:spcBef>
              <a:spcAft>
                <a:spcPts val="0"/>
              </a:spcAft>
              <a:buClr>
                <a:srgbClr val="424456"/>
              </a:buClr>
              <a:buSzPts val="2600"/>
              <a:buFont typeface="Arial"/>
              <a:buChar char="•"/>
            </a:pPr>
            <a:r>
              <a:rPr lang="en-US" sz="2600" b="1" i="0" u="none" strike="noStrike" cap="none">
                <a:solidFill>
                  <a:schemeClr val="dk1"/>
                </a:solidFill>
                <a:latin typeface="Arial"/>
                <a:ea typeface="Arial"/>
                <a:cs typeface="Arial"/>
                <a:sym typeface="Arial"/>
              </a:rPr>
              <a:t>R</a:t>
            </a:r>
            <a:r>
              <a:rPr lang="en-US" sz="2600" b="0" i="0" u="none" strike="noStrike" cap="none">
                <a:solidFill>
                  <a:schemeClr val="dk1"/>
                </a:solidFill>
                <a:latin typeface="Arial"/>
                <a:ea typeface="Arial"/>
                <a:cs typeface="Arial"/>
                <a:sym typeface="Arial"/>
              </a:rPr>
              <a:t>ead/Write learners</a:t>
            </a:r>
            <a:endParaRPr/>
          </a:p>
          <a:p>
            <a:pPr marL="461963" marR="0" lvl="0" indent="-461963" algn="l" rtl="0">
              <a:spcBef>
                <a:spcPts val="624"/>
              </a:spcBef>
              <a:spcAft>
                <a:spcPts val="0"/>
              </a:spcAft>
              <a:buClr>
                <a:srgbClr val="424456"/>
              </a:buClr>
              <a:buSzPts val="2600"/>
              <a:buFont typeface="Arial"/>
              <a:buChar char="•"/>
            </a:pPr>
            <a:r>
              <a:rPr lang="en-US" sz="2600" b="1" i="0" u="none" strike="noStrike" cap="none">
                <a:solidFill>
                  <a:schemeClr val="dk1"/>
                </a:solidFill>
                <a:latin typeface="Arial"/>
                <a:ea typeface="Arial"/>
                <a:cs typeface="Arial"/>
                <a:sym typeface="Arial"/>
              </a:rPr>
              <a:t>K</a:t>
            </a:r>
            <a:r>
              <a:rPr lang="en-US" sz="2600" b="0" i="0" u="none" strike="noStrike" cap="none">
                <a:solidFill>
                  <a:schemeClr val="dk1"/>
                </a:solidFill>
                <a:latin typeface="Arial"/>
                <a:ea typeface="Arial"/>
                <a:cs typeface="Arial"/>
                <a:sym typeface="Arial"/>
              </a:rPr>
              <a:t>inesthetic learners</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pic>
        <p:nvPicPr>
          <p:cNvPr id="153" name="Google Shape;153;p26" descr="A student reading a book in the library."/>
          <p:cNvPicPr preferRelativeResize="0"/>
          <p:nvPr/>
        </p:nvPicPr>
        <p:blipFill>
          <a:blip r:embed="rId3">
            <a:alphaModFix/>
          </a:blip>
          <a:stretch>
            <a:fillRect/>
          </a:stretch>
        </p:blipFill>
        <p:spPr>
          <a:xfrm>
            <a:off x="3857613" y="1730513"/>
            <a:ext cx="5133975" cy="3467100"/>
          </a:xfrm>
          <a:prstGeom prst="rect">
            <a:avLst/>
          </a:prstGeom>
          <a:noFill/>
          <a:ln>
            <a:noFill/>
          </a:ln>
        </p:spPr>
      </p:pic>
      <p:sp>
        <p:nvSpPr>
          <p:cNvPr id="154" name="Google Shape;154;p26"/>
          <p:cNvSpPr txBox="1"/>
          <p:nvPr/>
        </p:nvSpPr>
        <p:spPr>
          <a:xfrm>
            <a:off x="228600" y="4511400"/>
            <a:ext cx="3218400" cy="21120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You may be multimodal, and prefer multiple learning styles.</a:t>
            </a:r>
            <a:endParaRPr sz="2600">
              <a:solidFill>
                <a:schemeClr val="dk1"/>
              </a:solidFill>
            </a:endParaRPr>
          </a:p>
          <a:p>
            <a:pPr marL="0" lvl="0" indent="0" algn="l" rtl="0">
              <a:spcBef>
                <a:spcPts val="0"/>
              </a:spcBef>
              <a:spcAft>
                <a:spcPts val="0"/>
              </a:spcAft>
              <a:buNone/>
            </a:pPr>
            <a:endParaRPr/>
          </a:p>
        </p:txBody>
      </p:sp>
      <p:sp>
        <p:nvSpPr>
          <p:cNvPr id="155" name="Google Shape;155;p26"/>
          <p:cNvSpPr txBox="1"/>
          <p:nvPr/>
        </p:nvSpPr>
        <p:spPr>
          <a:xfrm>
            <a:off x="4336150" y="5444075"/>
            <a:ext cx="4154700" cy="11793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0"/>
              </a:spcAft>
              <a:buClr>
                <a:srgbClr val="424456"/>
              </a:buClr>
              <a:buSzPts val="2600"/>
              <a:buFont typeface="Arial"/>
              <a:buNone/>
            </a:pPr>
            <a:r>
              <a:rPr lang="en-US" sz="2600">
                <a:solidFill>
                  <a:srgbClr val="FFFFFF"/>
                </a:solidFill>
              </a:rPr>
              <a:t>What is your VARK inventory score?</a:t>
            </a:r>
            <a:endParaRPr sz="2600">
              <a:solidFill>
                <a:srgbClr val="FFFFFF"/>
              </a:solidFill>
            </a:endParaRPr>
          </a:p>
          <a:p>
            <a:pPr marL="0" lvl="0" indent="0" algn="l" rtl="0">
              <a:spcBef>
                <a:spcPts val="1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26700" y="27700"/>
            <a:ext cx="9090600" cy="11454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chemeClr val="lt1"/>
                </a:solidFill>
              </a:rPr>
              <a:t>Study Strategies by VARK Learning Style</a:t>
            </a:r>
            <a:endParaRPr b="1"/>
          </a:p>
        </p:txBody>
      </p:sp>
      <p:graphicFrame>
        <p:nvGraphicFramePr>
          <p:cNvPr id="161" name="Google Shape;161;p27" descr="A chart listing strategies for visual, aural, read/write, and kinesthetic learning preferences."/>
          <p:cNvGraphicFramePr/>
          <p:nvPr>
            <p:extLst>
              <p:ext uri="{D42A27DB-BD31-4B8C-83A1-F6EECF244321}">
                <p14:modId xmlns:p14="http://schemas.microsoft.com/office/powerpoint/2010/main" val="2153457178"/>
              </p:ext>
            </p:extLst>
          </p:nvPr>
        </p:nvGraphicFramePr>
        <p:xfrm>
          <a:off x="270783" y="1688732"/>
          <a:ext cx="8568400" cy="4150410"/>
        </p:xfrm>
        <a:graphic>
          <a:graphicData uri="http://schemas.openxmlformats.org/drawingml/2006/table">
            <a:tbl>
              <a:tblPr firstRow="1" bandRow="1">
                <a:noFill/>
                <a:tableStyleId>{AF23CF82-A6C8-461F-A2B1-4BB911C469A8}</a:tableStyleId>
              </a:tblPr>
              <a:tblGrid>
                <a:gridCol w="2632075">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322275">
                  <a:extLst>
                    <a:ext uri="{9D8B030D-6E8A-4147-A177-3AD203B41FA5}">
                      <a16:colId xmlns:a16="http://schemas.microsoft.com/office/drawing/2014/main" val="20002"/>
                    </a:ext>
                  </a:extLst>
                </a:gridCol>
                <a:gridCol w="17852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400" b="1" u="none" strike="noStrike" cap="none">
                          <a:solidFill>
                            <a:schemeClr val="dk1"/>
                          </a:solidFill>
                          <a:latin typeface="Arial"/>
                          <a:ea typeface="Arial"/>
                          <a:cs typeface="Arial"/>
                          <a:sym typeface="Arial"/>
                        </a:rPr>
                        <a:t>Visual</a:t>
                      </a:r>
                      <a:endParaRPr sz="1400" u="none" strike="noStrike" cap="none">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400" b="1" u="none" strike="noStrike" cap="none">
                          <a:solidFill>
                            <a:schemeClr val="dk1"/>
                          </a:solidFill>
                          <a:latin typeface="Arial"/>
                          <a:ea typeface="Arial"/>
                          <a:cs typeface="Arial"/>
                          <a:sym typeface="Arial"/>
                        </a:rPr>
                        <a:t>Aural</a:t>
                      </a:r>
                      <a:endParaRPr sz="1400" u="none" strike="noStrike" cap="none">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400" b="1" u="none" strike="noStrike" cap="none">
                          <a:solidFill>
                            <a:schemeClr val="dk1"/>
                          </a:solidFill>
                          <a:latin typeface="Arial"/>
                          <a:ea typeface="Arial"/>
                          <a:cs typeface="Arial"/>
                          <a:sym typeface="Arial"/>
                        </a:rPr>
                        <a:t>Read/Write</a:t>
                      </a:r>
                      <a:endParaRPr sz="1400" u="none" strike="noStrike" cap="none">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400" b="1" u="none" strike="noStrike" cap="none">
                          <a:solidFill>
                            <a:schemeClr val="dk1"/>
                          </a:solidFill>
                          <a:latin typeface="Arial"/>
                          <a:ea typeface="Arial"/>
                          <a:cs typeface="Arial"/>
                          <a:sym typeface="Arial"/>
                        </a:rPr>
                        <a:t>Kinesthetic</a:t>
                      </a:r>
                      <a:endParaRPr sz="1400" u="none" strike="noStrike" cap="none">
                        <a:solidFill>
                          <a:schemeClr val="dk1"/>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Underline or highlight your notes.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Talk with others to verify the accuracy of your lecture notes.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Write and rewrite your notes.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Use all your senses in learning: sight, touch, taste, smell, and hearing.</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Use symbols, charts, or graphs to display your notes.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dirty="0">
                          <a:solidFill>
                            <a:schemeClr val="dk1"/>
                          </a:solidFill>
                          <a:latin typeface="Arial"/>
                          <a:ea typeface="Arial"/>
                          <a:cs typeface="Arial"/>
                          <a:sym typeface="Arial"/>
                        </a:rPr>
                        <a:t>Put your notes on audio-tape, or audiotape class lectures.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Read your notes silently.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Supplement your notes with real-world examples.</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Use color to highlight important concepts.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Read your notes out loud; ask yourself questions and speak your answers.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Organize diagrams or flowcharts into statements.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Move and gesture while you are reading or speaking your notes.</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Create a graphic repre­sentation of your notes (e.g., a mind map) and redraw it from memory.</a:t>
                      </a:r>
                      <a:endParaRPr/>
                    </a:p>
                  </a:txBody>
                  <a:tcPr marL="91450" marR="91450" marT="45725" marB="45725"/>
                </a:tc>
                <a:tc>
                  <a:txBody>
                    <a:bodyPr/>
                    <a:lstStyle/>
                    <a:p>
                      <a:pPr marL="0" marR="0" lvl="0" indent="0" algn="l" rtl="0">
                        <a:spcBef>
                          <a:spcPts val="0"/>
                        </a:spcBef>
                        <a:spcAft>
                          <a:spcPts val="0"/>
                        </a:spcAft>
                        <a:buNone/>
                      </a:pPr>
                      <a:endParaRPr sz="14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Arial"/>
                          <a:ea typeface="Arial"/>
                          <a:cs typeface="Arial"/>
                          <a:sym typeface="Arial"/>
                        </a:rPr>
                        <a:t>Write imaginary exam questions and respond in writing.</a:t>
                      </a:r>
                      <a:endParaRPr/>
                    </a:p>
                  </a:txBody>
                  <a:tcPr marL="91450" marR="91450" marT="45725" marB="45725"/>
                </a:tc>
                <a:tc>
                  <a:txBody>
                    <a:bodyPr/>
                    <a:lstStyle/>
                    <a:p>
                      <a:pPr marL="0" marR="0" lvl="0" indent="0" algn="l" rtl="0">
                        <a:spcBef>
                          <a:spcPts val="0"/>
                        </a:spcBef>
                        <a:spcAft>
                          <a:spcPts val="0"/>
                        </a:spcAft>
                        <a:buNone/>
                      </a:pPr>
                      <a:endParaRPr sz="1400" u="none" strike="noStrike" cap="none" dirty="0">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sp>
        <p:nvSpPr>
          <p:cNvPr id="162" name="Google Shape;162;p27"/>
          <p:cNvSpPr/>
          <p:nvPr/>
        </p:nvSpPr>
        <p:spPr>
          <a:xfrm>
            <a:off x="-18150" y="6253250"/>
            <a:ext cx="9144000" cy="6048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5720" y="4675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The Myers-Briggs Type Indicator </a:t>
            </a:r>
            <a:endParaRPr b="1">
              <a:solidFill>
                <a:srgbClr val="000000"/>
              </a:solidFill>
            </a:endParaRPr>
          </a:p>
        </p:txBody>
      </p:sp>
      <p:sp>
        <p:nvSpPr>
          <p:cNvPr id="192" name="Google Shape;192;p31"/>
          <p:cNvSpPr txBox="1">
            <a:spLocks noGrp="1"/>
          </p:cNvSpPr>
          <p:nvPr>
            <p:ph type="body" idx="1"/>
          </p:nvPr>
        </p:nvSpPr>
        <p:spPr>
          <a:xfrm>
            <a:off x="228600" y="1295400"/>
            <a:ext cx="8763000" cy="48307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The Myers-Briggs Type Indicator (MBTI) investigates personality characteristics and how they relate to human interaction and learning styles.</a:t>
            </a:r>
            <a:endParaRPr sz="2600" b="0" i="0" u="none" strike="noStrike" cap="none">
              <a:solidFill>
                <a:schemeClr val="dk1"/>
              </a:solidFill>
              <a:latin typeface="Arial"/>
              <a:ea typeface="Arial"/>
              <a:cs typeface="Arial"/>
              <a:sym typeface="Arial"/>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Identifies and measures a “psychological type” as developed by Carl Jung</a:t>
            </a:r>
            <a:endParaRPr/>
          </a:p>
          <a:p>
            <a:pPr marL="914400" marR="0" lvl="1" indent="-457200" algn="l" rtl="0">
              <a:spcBef>
                <a:spcPts val="624"/>
              </a:spcBef>
              <a:spcAft>
                <a:spcPts val="160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Often used by employers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0" y="27700"/>
            <a:ext cx="9144000" cy="11274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chemeClr val="lt1"/>
                </a:solidFill>
              </a:rPr>
              <a:t>MBTI Types</a:t>
            </a:r>
            <a:endParaRPr sz="3600" b="1" i="0" u="none" strike="noStrike" cap="none">
              <a:solidFill>
                <a:schemeClr val="lt1"/>
              </a:solidFill>
            </a:endParaRPr>
          </a:p>
        </p:txBody>
      </p:sp>
      <p:sp>
        <p:nvSpPr>
          <p:cNvPr id="199" name="Google Shape;199;p32"/>
          <p:cNvSpPr txBox="1">
            <a:spLocks noGrp="1"/>
          </p:cNvSpPr>
          <p:nvPr>
            <p:ph type="body" idx="3"/>
          </p:nvPr>
        </p:nvSpPr>
        <p:spPr>
          <a:xfrm>
            <a:off x="145150" y="1447800"/>
            <a:ext cx="3936900" cy="16122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Extraversion (E) versus Introversion (I): the inner or outer world</a:t>
            </a:r>
            <a:endParaRPr/>
          </a:p>
          <a:p>
            <a:pPr marL="0" marR="0" lvl="0" indent="0" algn="l" rtl="0">
              <a:spcBef>
                <a:spcPts val="520"/>
              </a:spcBef>
              <a:spcAft>
                <a:spcPts val="0"/>
              </a:spcAft>
              <a:buNone/>
            </a:pPr>
            <a:endParaRPr/>
          </a:p>
          <a:p>
            <a:pPr marL="457200" marR="0" lvl="1" indent="0" algn="ctr"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57200" marR="0" lvl="1" indent="0" algn="ctr" rtl="0">
              <a:spcBef>
                <a:spcPts val="624"/>
              </a:spcBef>
              <a:spcAft>
                <a:spcPts val="160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p:txBody>
      </p:sp>
      <p:sp>
        <p:nvSpPr>
          <p:cNvPr id="200" name="Google Shape;200;p32"/>
          <p:cNvSpPr/>
          <p:nvPr/>
        </p:nvSpPr>
        <p:spPr>
          <a:xfrm>
            <a:off x="-18150" y="6216950"/>
            <a:ext cx="9144000" cy="7257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2"/>
          <p:cNvSpPr txBox="1"/>
          <p:nvPr/>
        </p:nvSpPr>
        <p:spPr>
          <a:xfrm>
            <a:off x="4481300" y="1336500"/>
            <a:ext cx="4245300" cy="1759800"/>
          </a:xfrm>
          <a:prstGeom prst="rect">
            <a:avLst/>
          </a:prstGeom>
          <a:noFill/>
          <a:ln>
            <a:noFill/>
          </a:ln>
        </p:spPr>
        <p:txBody>
          <a:bodyPr spcFirstLastPara="1" wrap="square" lIns="91425" tIns="91425" rIns="91425" bIns="91425" anchor="t" anchorCtr="0">
            <a:noAutofit/>
          </a:bodyPr>
          <a:lstStyle/>
          <a:p>
            <a:pPr marL="342900" lvl="0" indent="-342900" algn="l" rtl="0">
              <a:lnSpc>
                <a:spcPct val="115000"/>
              </a:lnSpc>
              <a:spcBef>
                <a:spcPts val="624"/>
              </a:spcBef>
              <a:spcAft>
                <a:spcPts val="0"/>
              </a:spcAft>
              <a:buClr>
                <a:srgbClr val="424456"/>
              </a:buClr>
              <a:buSzPts val="2600"/>
              <a:buChar char="•"/>
            </a:pPr>
            <a:r>
              <a:rPr lang="en-US" sz="2600">
                <a:solidFill>
                  <a:schemeClr val="dk1"/>
                </a:solidFill>
              </a:rPr>
              <a:t>Sensing (S) versus Intuition (N): facts or ideas</a:t>
            </a:r>
            <a:endParaRPr sz="2600">
              <a:solidFill>
                <a:schemeClr val="dk1"/>
              </a:solidFill>
            </a:endParaRPr>
          </a:p>
          <a:p>
            <a:pPr marL="0" lvl="0" indent="0" algn="l" rtl="0">
              <a:spcBef>
                <a:spcPts val="0"/>
              </a:spcBef>
              <a:spcAft>
                <a:spcPts val="0"/>
              </a:spcAft>
              <a:buNone/>
            </a:pPr>
            <a:endParaRPr/>
          </a:p>
        </p:txBody>
      </p:sp>
      <p:sp>
        <p:nvSpPr>
          <p:cNvPr id="202" name="Google Shape;202;p32"/>
          <p:cNvSpPr txBox="1"/>
          <p:nvPr/>
        </p:nvSpPr>
        <p:spPr>
          <a:xfrm>
            <a:off x="272150" y="3243325"/>
            <a:ext cx="3936900" cy="1759800"/>
          </a:xfrm>
          <a:prstGeom prst="rect">
            <a:avLst/>
          </a:prstGeom>
          <a:noFill/>
          <a:ln>
            <a:noFill/>
          </a:ln>
        </p:spPr>
        <p:txBody>
          <a:bodyPr spcFirstLastPara="1" wrap="square" lIns="91425" tIns="91425" rIns="91425" bIns="91425" anchor="t" anchorCtr="0">
            <a:noAutofit/>
          </a:bodyPr>
          <a:lstStyle/>
          <a:p>
            <a:pPr marL="342900" lvl="0" indent="-342900" algn="l" rtl="0">
              <a:lnSpc>
                <a:spcPct val="115000"/>
              </a:lnSpc>
              <a:spcBef>
                <a:spcPts val="520"/>
              </a:spcBef>
              <a:spcAft>
                <a:spcPts val="0"/>
              </a:spcAft>
              <a:buClr>
                <a:srgbClr val="424456"/>
              </a:buClr>
              <a:buSzPts val="2600"/>
              <a:buChar char="•"/>
            </a:pPr>
            <a:r>
              <a:rPr lang="en-US" sz="2600">
                <a:solidFill>
                  <a:schemeClr val="dk1"/>
                </a:solidFill>
              </a:rPr>
              <a:t>Thinking (T) versus Feeling (F): logic or values</a:t>
            </a:r>
            <a:endParaRPr sz="2600">
              <a:solidFill>
                <a:schemeClr val="dk1"/>
              </a:solidFill>
            </a:endParaRPr>
          </a:p>
          <a:p>
            <a:pPr marL="0" lvl="0" indent="0" algn="l" rtl="0">
              <a:spcBef>
                <a:spcPts val="0"/>
              </a:spcBef>
              <a:spcAft>
                <a:spcPts val="0"/>
              </a:spcAft>
              <a:buNone/>
            </a:pPr>
            <a:endParaRPr/>
          </a:p>
        </p:txBody>
      </p:sp>
      <p:sp>
        <p:nvSpPr>
          <p:cNvPr id="203" name="Google Shape;203;p32"/>
          <p:cNvSpPr txBox="1"/>
          <p:nvPr/>
        </p:nvSpPr>
        <p:spPr>
          <a:xfrm>
            <a:off x="4481275" y="3243325"/>
            <a:ext cx="4245300" cy="2077500"/>
          </a:xfrm>
          <a:prstGeom prst="rect">
            <a:avLst/>
          </a:prstGeom>
          <a:noFill/>
          <a:ln>
            <a:noFill/>
          </a:ln>
        </p:spPr>
        <p:txBody>
          <a:bodyPr spcFirstLastPara="1" wrap="square" lIns="91425" tIns="91425" rIns="91425" bIns="91425" anchor="t" anchorCtr="0">
            <a:noAutofit/>
          </a:bodyPr>
          <a:lstStyle/>
          <a:p>
            <a:pPr marL="342900" lvl="0" indent="-342900" algn="l" rtl="0">
              <a:lnSpc>
                <a:spcPct val="115000"/>
              </a:lnSpc>
              <a:spcBef>
                <a:spcPts val="520"/>
              </a:spcBef>
              <a:spcAft>
                <a:spcPts val="0"/>
              </a:spcAft>
              <a:buClr>
                <a:srgbClr val="424456"/>
              </a:buClr>
              <a:buSzPts val="2600"/>
              <a:buChar char="•"/>
            </a:pPr>
            <a:r>
              <a:rPr lang="en-US" sz="2600">
                <a:solidFill>
                  <a:schemeClr val="dk1"/>
                </a:solidFill>
              </a:rPr>
              <a:t>Judging (J) versus Perceiving (P): organization or adaptability</a:t>
            </a:r>
            <a:endParaRPr sz="2600">
              <a:solidFill>
                <a:schemeClr val="dk1"/>
              </a:solidFill>
            </a:endParaRPr>
          </a:p>
          <a:p>
            <a:pPr marL="0" lvl="0" indent="0" algn="l" rtl="0">
              <a:spcBef>
                <a:spcPts val="0"/>
              </a:spcBef>
              <a:spcAft>
                <a:spcPts val="0"/>
              </a:spcAft>
              <a:buNone/>
            </a:pPr>
            <a:endParaRPr/>
          </a:p>
        </p:txBody>
      </p:sp>
      <p:sp>
        <p:nvSpPr>
          <p:cNvPr id="204" name="Google Shape;204;p32"/>
          <p:cNvSpPr txBox="1"/>
          <p:nvPr/>
        </p:nvSpPr>
        <p:spPr>
          <a:xfrm>
            <a:off x="2013900" y="5397025"/>
            <a:ext cx="5116200" cy="7257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1" indent="0" algn="l" rtl="0">
              <a:lnSpc>
                <a:spcPct val="115000"/>
              </a:lnSpc>
              <a:spcBef>
                <a:spcPts val="624"/>
              </a:spcBef>
              <a:spcAft>
                <a:spcPts val="0"/>
              </a:spcAft>
              <a:buClr>
                <a:srgbClr val="424456"/>
              </a:buClr>
              <a:buSzPts val="2400"/>
              <a:buFont typeface="Arial"/>
              <a:buNone/>
            </a:pPr>
            <a:r>
              <a:rPr lang="en-US" sz="2400">
                <a:solidFill>
                  <a:srgbClr val="FFFFFF"/>
                </a:solidFill>
              </a:rPr>
              <a:t>What is your MBTI personality type?</a:t>
            </a:r>
            <a:endParaRPr sz="2400">
              <a:solidFill>
                <a:srgbClr val="FFFFFF"/>
              </a:solidFill>
            </a:endParaRPr>
          </a:p>
          <a:p>
            <a:pPr marL="0" lvl="0" indent="0" algn="l" rtl="0">
              <a:spcBef>
                <a:spcPts val="1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45695" y="9"/>
            <a:ext cx="90525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Multiple Intelligences </a:t>
            </a:r>
            <a:endParaRPr sz="3600" b="1" i="0" u="none" strike="noStrike" cap="none">
              <a:solidFill>
                <a:srgbClr val="000000"/>
              </a:solidFill>
            </a:endParaRPr>
          </a:p>
        </p:txBody>
      </p:sp>
      <p:sp>
        <p:nvSpPr>
          <p:cNvPr id="211" name="Google Shape;211;p33"/>
          <p:cNvSpPr txBox="1">
            <a:spLocks noGrp="1"/>
          </p:cNvSpPr>
          <p:nvPr>
            <p:ph type="body" idx="1"/>
          </p:nvPr>
        </p:nvSpPr>
        <p:spPr>
          <a:xfrm>
            <a:off x="45725" y="1165400"/>
            <a:ext cx="9052500" cy="794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424456"/>
              </a:buClr>
              <a:buSzPts val="2600"/>
              <a:buFont typeface="Arial"/>
              <a:buNone/>
            </a:pPr>
            <a:r>
              <a:rPr lang="en-US" sz="2100" b="0" i="0" u="none" strike="noStrike" cap="none">
                <a:solidFill>
                  <a:schemeClr val="dk1"/>
                </a:solidFill>
                <a:latin typeface="Arial"/>
                <a:ea typeface="Arial"/>
                <a:cs typeface="Arial"/>
                <a:sym typeface="Arial"/>
              </a:rPr>
              <a:t>Multiple intelligences: theory developed in 1983 by Dr. Howard Gardner that proposes eight different intelligences to describe how humans learn.</a:t>
            </a:r>
            <a:endParaRPr sz="2100" b="0" i="0" u="none" strike="noStrike" cap="none">
              <a:solidFill>
                <a:schemeClr val="dk1"/>
              </a:solidFill>
              <a:latin typeface="Arial"/>
              <a:ea typeface="Arial"/>
              <a:cs typeface="Arial"/>
              <a:sym typeface="Arial"/>
            </a:endParaRPr>
          </a:p>
          <a:p>
            <a:pPr marL="0" marR="0" lvl="0" indent="0" algn="l" rtl="0">
              <a:lnSpc>
                <a:spcPct val="90000"/>
              </a:lnSpc>
              <a:spcBef>
                <a:spcPts val="624"/>
              </a:spcBef>
              <a:spcAft>
                <a:spcPts val="0"/>
              </a:spcAft>
              <a:buNone/>
            </a:pPr>
            <a:endParaRPr sz="2600" b="0" i="0" u="none" strike="noStrike" cap="none">
              <a:solidFill>
                <a:schemeClr val="dk1"/>
              </a:solidFill>
              <a:latin typeface="Arial"/>
              <a:ea typeface="Arial"/>
              <a:cs typeface="Arial"/>
              <a:sym typeface="Arial"/>
            </a:endParaRPr>
          </a:p>
          <a:p>
            <a:pPr marL="457200" marR="0" lvl="1" indent="0" algn="l" rtl="0">
              <a:lnSpc>
                <a:spcPct val="90000"/>
              </a:lnSpc>
              <a:spcBef>
                <a:spcPts val="624"/>
              </a:spcBef>
              <a:spcAft>
                <a:spcPts val="0"/>
              </a:spcAft>
              <a:buClr>
                <a:srgbClr val="424456"/>
              </a:buClr>
              <a:buSzPts val="2800"/>
              <a:buFont typeface="Arial"/>
              <a:buNone/>
            </a:pPr>
            <a:endParaRPr sz="2800" b="0" i="0" u="none" strike="noStrike" cap="none">
              <a:solidFill>
                <a:schemeClr val="dk1"/>
              </a:solidFill>
              <a:latin typeface="Arial"/>
              <a:ea typeface="Arial"/>
              <a:cs typeface="Arial"/>
              <a:sym typeface="Arial"/>
            </a:endParaRPr>
          </a:p>
          <a:p>
            <a:pPr marL="457200" marR="0" lvl="1" indent="0" algn="l" rtl="0">
              <a:lnSpc>
                <a:spcPct val="90000"/>
              </a:lnSpc>
              <a:spcBef>
                <a:spcPts val="624"/>
              </a:spcBef>
              <a:spcAft>
                <a:spcPts val="1600"/>
              </a:spcAft>
              <a:buClr>
                <a:srgbClr val="424456"/>
              </a:buClr>
              <a:buSzPts val="2800"/>
              <a:buFont typeface="Arial"/>
              <a:buNone/>
            </a:pPr>
            <a:endParaRPr sz="2800" b="0" i="0" u="none" strike="noStrike" cap="none">
              <a:solidFill>
                <a:schemeClr val="dk1"/>
              </a:solidFill>
              <a:latin typeface="Arial"/>
              <a:ea typeface="Arial"/>
              <a:cs typeface="Arial"/>
              <a:sym typeface="Arial"/>
            </a:endParaRPr>
          </a:p>
        </p:txBody>
      </p:sp>
      <p:sp>
        <p:nvSpPr>
          <p:cNvPr id="212" name="Google Shape;212;p33"/>
          <p:cNvSpPr txBox="1"/>
          <p:nvPr/>
        </p:nvSpPr>
        <p:spPr>
          <a:xfrm>
            <a:off x="1587450" y="5248075"/>
            <a:ext cx="5969100" cy="12228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1" indent="0" algn="ctr" rtl="0">
              <a:lnSpc>
                <a:spcPct val="90000"/>
              </a:lnSpc>
              <a:spcBef>
                <a:spcPts val="624"/>
              </a:spcBef>
              <a:spcAft>
                <a:spcPts val="0"/>
              </a:spcAft>
              <a:buClr>
                <a:srgbClr val="424456"/>
              </a:buClr>
              <a:buSzPts val="2800"/>
              <a:buFont typeface="Arial"/>
              <a:buNone/>
            </a:pPr>
            <a:r>
              <a:rPr lang="en-US" sz="2800">
                <a:solidFill>
                  <a:srgbClr val="FFFFFF"/>
                </a:solidFill>
              </a:rPr>
              <a:t>Is there really more than one type of intelligence? What do you think?</a:t>
            </a:r>
            <a:endParaRPr sz="2800">
              <a:solidFill>
                <a:srgbClr val="FFFFFF"/>
              </a:solidFill>
            </a:endParaRPr>
          </a:p>
          <a:p>
            <a:pPr marL="0" lvl="0" indent="0" algn="l" rtl="0">
              <a:spcBef>
                <a:spcPts val="1600"/>
              </a:spcBef>
              <a:spcAft>
                <a:spcPts val="0"/>
              </a:spcAft>
              <a:buNone/>
            </a:pPr>
            <a:endParaRPr/>
          </a:p>
        </p:txBody>
      </p:sp>
      <p:sp>
        <p:nvSpPr>
          <p:cNvPr id="213" name="Google Shape;213;p33"/>
          <p:cNvSpPr txBox="1"/>
          <p:nvPr/>
        </p:nvSpPr>
        <p:spPr>
          <a:xfrm>
            <a:off x="150300" y="2155375"/>
            <a:ext cx="8843400" cy="2866500"/>
          </a:xfrm>
          <a:prstGeom prst="rect">
            <a:avLst/>
          </a:prstGeom>
          <a:noFill/>
          <a:ln>
            <a:noFill/>
          </a:ln>
        </p:spPr>
        <p:txBody>
          <a:bodyPr spcFirstLastPara="1" wrap="square" lIns="91425" tIns="91425" rIns="91425" bIns="91425" anchor="t" anchorCtr="0">
            <a:noAutofit/>
          </a:bodyPr>
          <a:lstStyle/>
          <a:p>
            <a:pPr marL="461962" lvl="0" indent="-461962" algn="l" rtl="0">
              <a:lnSpc>
                <a:spcPct val="90000"/>
              </a:lnSpc>
              <a:spcBef>
                <a:spcPts val="624"/>
              </a:spcBef>
              <a:spcAft>
                <a:spcPts val="0"/>
              </a:spcAft>
              <a:buClr>
                <a:srgbClr val="424456"/>
              </a:buClr>
              <a:buSzPts val="2600"/>
              <a:buChar char="•"/>
            </a:pPr>
            <a:r>
              <a:rPr lang="en-US" sz="2600">
                <a:solidFill>
                  <a:schemeClr val="dk1"/>
                </a:solidFill>
              </a:rPr>
              <a:t>Based on the idea that traditional definition of human intelligence is limited</a:t>
            </a:r>
            <a:endParaRPr sz="2600">
              <a:solidFill>
                <a:schemeClr val="dk1"/>
              </a:solidFill>
            </a:endParaRPr>
          </a:p>
          <a:p>
            <a:pPr marL="461962" lvl="0" indent="-296862" algn="l" rtl="0">
              <a:lnSpc>
                <a:spcPct val="90000"/>
              </a:lnSpc>
              <a:spcBef>
                <a:spcPts val="624"/>
              </a:spcBef>
              <a:spcAft>
                <a:spcPts val="0"/>
              </a:spcAft>
              <a:buClr>
                <a:srgbClr val="424456"/>
              </a:buClr>
              <a:buSzPts val="2600"/>
              <a:buFont typeface="Arial"/>
              <a:buNone/>
            </a:pPr>
            <a:endParaRPr sz="2600">
              <a:solidFill>
                <a:schemeClr val="dk1"/>
              </a:solidFill>
            </a:endParaRPr>
          </a:p>
          <a:p>
            <a:pPr marL="461962" lvl="0" indent="-461962" algn="l" rtl="0">
              <a:lnSpc>
                <a:spcPct val="90000"/>
              </a:lnSpc>
              <a:spcBef>
                <a:spcPts val="624"/>
              </a:spcBef>
              <a:spcAft>
                <a:spcPts val="0"/>
              </a:spcAft>
              <a:buClr>
                <a:srgbClr val="424456"/>
              </a:buClr>
              <a:buSzPts val="2600"/>
              <a:buChar char="•"/>
            </a:pPr>
            <a:r>
              <a:rPr lang="en-US" sz="2600">
                <a:solidFill>
                  <a:schemeClr val="dk1"/>
                </a:solidFill>
              </a:rPr>
              <a:t>Argues that students should be encouraged to develop the abilities they have, and that evaluation should measure all forms of intelligence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Gardner’s Types of Intelligence</a:t>
            </a:r>
            <a:endParaRPr sz="3600" b="1" i="0" u="none" strike="noStrike" cap="none">
              <a:solidFill>
                <a:srgbClr val="000000"/>
              </a:solidFill>
            </a:endParaRPr>
          </a:p>
        </p:txBody>
      </p:sp>
      <p:sp>
        <p:nvSpPr>
          <p:cNvPr id="220" name="Google Shape;220;p34"/>
          <p:cNvSpPr txBox="1">
            <a:spLocks noGrp="1"/>
          </p:cNvSpPr>
          <p:nvPr>
            <p:ph type="body" idx="1"/>
          </p:nvPr>
        </p:nvSpPr>
        <p:spPr>
          <a:xfrm>
            <a:off x="45725" y="1210225"/>
            <a:ext cx="5197500" cy="3918000"/>
          </a:xfrm>
          <a:prstGeom prst="rect">
            <a:avLst/>
          </a:prstGeom>
          <a:noFill/>
          <a:ln>
            <a:noFill/>
          </a:ln>
        </p:spPr>
        <p:txBody>
          <a:bodyPr spcFirstLastPara="1" wrap="square" lIns="91425" tIns="45700" rIns="91425" bIns="45700" anchor="t" anchorCtr="0">
            <a:noAutofit/>
          </a:bodyPr>
          <a:lstStyle/>
          <a:p>
            <a:pPr marL="514350" marR="0" lvl="0" indent="-501650" algn="l" rtl="0">
              <a:lnSpc>
                <a:spcPct val="90000"/>
              </a:lnSpc>
              <a:spcBef>
                <a:spcPts val="0"/>
              </a:spcBef>
              <a:spcAft>
                <a:spcPts val="0"/>
              </a:spcAft>
              <a:buClr>
                <a:srgbClr val="424456"/>
              </a:buClr>
              <a:buSzPts val="2400"/>
              <a:buFont typeface="Calibri"/>
              <a:buAutoNum type="arabicPeriod"/>
            </a:pPr>
            <a:r>
              <a:rPr lang="en-US" sz="2400" b="0" i="0" u="none" strike="noStrike" cap="none">
                <a:solidFill>
                  <a:schemeClr val="dk1"/>
                </a:solidFill>
                <a:latin typeface="Arial"/>
                <a:ea typeface="Arial"/>
                <a:cs typeface="Arial"/>
                <a:sym typeface="Arial"/>
              </a:rPr>
              <a:t>Verbal/linguistic </a:t>
            </a:r>
            <a:endParaRPr sz="2400"/>
          </a:p>
          <a:p>
            <a:pPr marL="514350" marR="0" lvl="0" indent="-501650" algn="l" rtl="0">
              <a:lnSpc>
                <a:spcPct val="90000"/>
              </a:lnSpc>
              <a:spcBef>
                <a:spcPts val="624"/>
              </a:spcBef>
              <a:spcAft>
                <a:spcPts val="0"/>
              </a:spcAft>
              <a:buClr>
                <a:srgbClr val="424456"/>
              </a:buClr>
              <a:buSzPts val="2400"/>
              <a:buFont typeface="Calibri"/>
              <a:buAutoNum type="arabicPeriod"/>
            </a:pPr>
            <a:r>
              <a:rPr lang="en-US" sz="2400" b="0" i="0" u="none" strike="noStrike" cap="none">
                <a:solidFill>
                  <a:schemeClr val="dk1"/>
                </a:solidFill>
                <a:latin typeface="Arial"/>
                <a:ea typeface="Arial"/>
                <a:cs typeface="Arial"/>
                <a:sym typeface="Arial"/>
              </a:rPr>
              <a:t>Logical/mathematical </a:t>
            </a:r>
            <a:endParaRPr sz="2400"/>
          </a:p>
          <a:p>
            <a:pPr marL="514350" marR="0" lvl="0" indent="-501650" algn="l" rtl="0">
              <a:lnSpc>
                <a:spcPct val="90000"/>
              </a:lnSpc>
              <a:spcBef>
                <a:spcPts val="624"/>
              </a:spcBef>
              <a:spcAft>
                <a:spcPts val="0"/>
              </a:spcAft>
              <a:buClr>
                <a:srgbClr val="424456"/>
              </a:buClr>
              <a:buSzPts val="2400"/>
              <a:buFont typeface="Calibri"/>
              <a:buAutoNum type="arabicPeriod"/>
            </a:pPr>
            <a:r>
              <a:rPr lang="en-US" sz="2400" b="0" i="0" u="none" strike="noStrike" cap="none">
                <a:solidFill>
                  <a:schemeClr val="dk1"/>
                </a:solidFill>
                <a:latin typeface="Arial"/>
                <a:ea typeface="Arial"/>
                <a:cs typeface="Arial"/>
                <a:sym typeface="Arial"/>
              </a:rPr>
              <a:t>Visual/spatial </a:t>
            </a:r>
            <a:endParaRPr sz="2400"/>
          </a:p>
          <a:p>
            <a:pPr marL="514350" marR="0" lvl="0" indent="-501650" algn="l" rtl="0">
              <a:lnSpc>
                <a:spcPct val="90000"/>
              </a:lnSpc>
              <a:spcBef>
                <a:spcPts val="624"/>
              </a:spcBef>
              <a:spcAft>
                <a:spcPts val="0"/>
              </a:spcAft>
              <a:buClr>
                <a:srgbClr val="424456"/>
              </a:buClr>
              <a:buSzPts val="2400"/>
              <a:buFont typeface="Calibri"/>
              <a:buAutoNum type="arabicPeriod"/>
            </a:pPr>
            <a:r>
              <a:rPr lang="en-US" sz="2400" b="0" i="0" u="none" strike="noStrike" cap="none">
                <a:solidFill>
                  <a:schemeClr val="dk1"/>
                </a:solidFill>
                <a:latin typeface="Arial"/>
                <a:ea typeface="Arial"/>
                <a:cs typeface="Arial"/>
                <a:sym typeface="Arial"/>
              </a:rPr>
              <a:t>Bodily/kinesthetic</a:t>
            </a:r>
            <a:endParaRPr sz="2400"/>
          </a:p>
          <a:p>
            <a:pPr marL="514350" marR="0" lvl="0" indent="-501650" algn="l" rtl="0">
              <a:lnSpc>
                <a:spcPct val="90000"/>
              </a:lnSpc>
              <a:spcBef>
                <a:spcPts val="624"/>
              </a:spcBef>
              <a:spcAft>
                <a:spcPts val="0"/>
              </a:spcAft>
              <a:buClr>
                <a:srgbClr val="424456"/>
              </a:buClr>
              <a:buSzPts val="2400"/>
              <a:buFont typeface="Calibri"/>
              <a:buAutoNum type="arabicPeriod"/>
            </a:pPr>
            <a:r>
              <a:rPr lang="en-US" sz="2400" b="0" i="0" u="none" strike="noStrike" cap="none">
                <a:solidFill>
                  <a:schemeClr val="dk1"/>
                </a:solidFill>
                <a:latin typeface="Arial"/>
                <a:ea typeface="Arial"/>
                <a:cs typeface="Arial"/>
                <a:sym typeface="Arial"/>
              </a:rPr>
              <a:t>Musical/rhythmic</a:t>
            </a:r>
            <a:endParaRPr sz="2400"/>
          </a:p>
          <a:p>
            <a:pPr marL="514350" marR="0" lvl="0" indent="-501650" algn="l" rtl="0">
              <a:lnSpc>
                <a:spcPct val="90000"/>
              </a:lnSpc>
              <a:spcBef>
                <a:spcPts val="624"/>
              </a:spcBef>
              <a:spcAft>
                <a:spcPts val="0"/>
              </a:spcAft>
              <a:buClr>
                <a:srgbClr val="424456"/>
              </a:buClr>
              <a:buSzPts val="2400"/>
              <a:buFont typeface="Calibri"/>
              <a:buAutoNum type="arabicPeriod"/>
            </a:pPr>
            <a:r>
              <a:rPr lang="en-US" sz="2400" b="0" i="0" u="none" strike="noStrike" cap="none">
                <a:solidFill>
                  <a:schemeClr val="dk1"/>
                </a:solidFill>
                <a:latin typeface="Arial"/>
                <a:ea typeface="Arial"/>
                <a:cs typeface="Arial"/>
                <a:sym typeface="Arial"/>
              </a:rPr>
              <a:t>Interpersonal </a:t>
            </a:r>
            <a:endParaRPr sz="2400"/>
          </a:p>
          <a:p>
            <a:pPr marL="514350" marR="0" lvl="0" indent="-501650" algn="l" rtl="0">
              <a:lnSpc>
                <a:spcPct val="90000"/>
              </a:lnSpc>
              <a:spcBef>
                <a:spcPts val="624"/>
              </a:spcBef>
              <a:spcAft>
                <a:spcPts val="0"/>
              </a:spcAft>
              <a:buClr>
                <a:srgbClr val="424456"/>
              </a:buClr>
              <a:buSzPts val="2400"/>
              <a:buFont typeface="Calibri"/>
              <a:buAutoNum type="arabicPeriod"/>
            </a:pPr>
            <a:r>
              <a:rPr lang="en-US" sz="2400" b="0" i="0" u="none" strike="noStrike" cap="none">
                <a:solidFill>
                  <a:schemeClr val="dk1"/>
                </a:solidFill>
                <a:latin typeface="Arial"/>
                <a:ea typeface="Arial"/>
                <a:cs typeface="Arial"/>
                <a:sym typeface="Arial"/>
              </a:rPr>
              <a:t>Intrapersonal</a:t>
            </a:r>
            <a:endParaRPr sz="2400"/>
          </a:p>
          <a:p>
            <a:pPr marL="514350" marR="0" lvl="0" indent="-501650" algn="l" rtl="0">
              <a:lnSpc>
                <a:spcPct val="90000"/>
              </a:lnSpc>
              <a:spcBef>
                <a:spcPts val="624"/>
              </a:spcBef>
              <a:spcAft>
                <a:spcPts val="0"/>
              </a:spcAft>
              <a:buClr>
                <a:srgbClr val="424456"/>
              </a:buClr>
              <a:buSzPts val="2400"/>
              <a:buFont typeface="Calibri"/>
              <a:buAutoNum type="arabicPeriod"/>
            </a:pPr>
            <a:r>
              <a:rPr lang="en-US" sz="2400" b="0" i="0" u="none" strike="noStrike" cap="none">
                <a:solidFill>
                  <a:schemeClr val="dk1"/>
                </a:solidFill>
                <a:latin typeface="Arial"/>
                <a:ea typeface="Arial"/>
                <a:cs typeface="Arial"/>
                <a:sym typeface="Arial"/>
              </a:rPr>
              <a:t>Naturalistic</a:t>
            </a:r>
            <a:endParaRPr sz="2400"/>
          </a:p>
          <a:p>
            <a:pPr marL="514350" marR="0" lvl="0" indent="-349250" algn="l" rtl="0">
              <a:lnSpc>
                <a:spcPct val="90000"/>
              </a:lnSpc>
              <a:spcBef>
                <a:spcPts val="624"/>
              </a:spcBef>
              <a:spcAft>
                <a:spcPts val="0"/>
              </a:spcAft>
              <a:buClr>
                <a:srgbClr val="424456"/>
              </a:buClr>
              <a:buSzPts val="2600"/>
              <a:buFont typeface="Calibri"/>
              <a:buNone/>
            </a:pPr>
            <a:endParaRPr sz="2400" b="0" i="0" u="none" strike="noStrike" cap="none">
              <a:solidFill>
                <a:schemeClr val="dk1"/>
              </a:solidFill>
              <a:latin typeface="Arial"/>
              <a:ea typeface="Arial"/>
              <a:cs typeface="Arial"/>
              <a:sym typeface="Arial"/>
            </a:endParaRPr>
          </a:p>
          <a:p>
            <a:pPr marL="0" marR="0" lvl="0" indent="0" algn="ctr" rtl="0">
              <a:lnSpc>
                <a:spcPct val="90000"/>
              </a:lnSpc>
              <a:spcBef>
                <a:spcPts val="624"/>
              </a:spcBef>
              <a:spcAft>
                <a:spcPts val="1600"/>
              </a:spcAft>
              <a:buClr>
                <a:srgbClr val="424456"/>
              </a:buClr>
              <a:buSzPts val="2600"/>
              <a:buFont typeface="Arial"/>
              <a:buNone/>
            </a:pPr>
            <a:endParaRPr sz="2400" b="0" i="0" u="none" strike="noStrike" cap="none">
              <a:solidFill>
                <a:schemeClr val="dk1"/>
              </a:solidFill>
              <a:latin typeface="Arial"/>
              <a:ea typeface="Arial"/>
              <a:cs typeface="Arial"/>
              <a:sym typeface="Arial"/>
            </a:endParaRPr>
          </a:p>
        </p:txBody>
      </p:sp>
      <p:pic>
        <p:nvPicPr>
          <p:cNvPr id="221" name="Google Shape;221;p34" descr="The picture shows people dancing."/>
          <p:cNvPicPr preferRelativeResize="0"/>
          <p:nvPr/>
        </p:nvPicPr>
        <p:blipFill>
          <a:blip r:embed="rId3">
            <a:alphaModFix/>
          </a:blip>
          <a:stretch>
            <a:fillRect/>
          </a:stretch>
        </p:blipFill>
        <p:spPr>
          <a:xfrm>
            <a:off x="3693425" y="1177025"/>
            <a:ext cx="5334000" cy="3829050"/>
          </a:xfrm>
          <a:prstGeom prst="rect">
            <a:avLst/>
          </a:prstGeom>
          <a:noFill/>
          <a:ln>
            <a:noFill/>
          </a:ln>
        </p:spPr>
      </p:pic>
      <p:sp>
        <p:nvSpPr>
          <p:cNvPr id="222" name="Google Shape;222;p34"/>
          <p:cNvSpPr txBox="1"/>
          <p:nvPr/>
        </p:nvSpPr>
        <p:spPr>
          <a:xfrm>
            <a:off x="1487700" y="5379375"/>
            <a:ext cx="6168600" cy="11430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90000"/>
              </a:lnSpc>
              <a:spcBef>
                <a:spcPts val="624"/>
              </a:spcBef>
              <a:spcAft>
                <a:spcPts val="0"/>
              </a:spcAft>
              <a:buClr>
                <a:srgbClr val="424456"/>
              </a:buClr>
              <a:buSzPts val="2600"/>
              <a:buFont typeface="Arial"/>
              <a:buNone/>
            </a:pPr>
            <a:r>
              <a:rPr lang="en-US" sz="2600">
                <a:solidFill>
                  <a:srgbClr val="FFFFFF"/>
                </a:solidFill>
              </a:rPr>
              <a:t>In your opinion, which of these eight intelligences best describes you?</a:t>
            </a:r>
            <a:endParaRPr sz="2600">
              <a:solidFill>
                <a:srgbClr val="FFFFFF"/>
              </a:solidFill>
            </a:endParaRPr>
          </a:p>
          <a:p>
            <a:pPr marL="0" lvl="0" indent="0" algn="l" rtl="0">
              <a:spcBef>
                <a:spcPts val="16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45725" y="27699"/>
            <a:ext cx="9052500" cy="11454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When Learning Styles and Teaching Styles Conflict</a:t>
            </a:r>
            <a:endParaRPr sz="3600" b="1" i="0" u="none" strike="noStrike" cap="none">
              <a:solidFill>
                <a:srgbClr val="000000"/>
              </a:solidFill>
            </a:endParaRPr>
          </a:p>
        </p:txBody>
      </p:sp>
      <p:sp>
        <p:nvSpPr>
          <p:cNvPr id="228" name="Google Shape;228;p35"/>
          <p:cNvSpPr txBox="1">
            <a:spLocks noGrp="1"/>
          </p:cNvSpPr>
          <p:nvPr>
            <p:ph type="body" idx="1"/>
          </p:nvPr>
        </p:nvSpPr>
        <p:spPr>
          <a:xfrm>
            <a:off x="228600" y="1676400"/>
            <a:ext cx="8763000" cy="4830900"/>
          </a:xfrm>
          <a:prstGeom prst="rect">
            <a:avLst/>
          </a:prstGeom>
          <a:noFill/>
          <a:ln>
            <a:noFill/>
          </a:ln>
        </p:spPr>
        <p:txBody>
          <a:bodyPr spcFirstLastPara="1" wrap="square" lIns="91425" tIns="45700" rIns="91425" bIns="45700" anchor="t" anchorCtr="0">
            <a:noAutofit/>
          </a:bodyPr>
          <a:lstStyle/>
          <a:p>
            <a:pPr marL="461963" marR="0" lvl="0" indent="-461963"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Instructors tend to teach in ways that conform to their own styles of learning.</a:t>
            </a:r>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When you recognize a mismatch between how you best learn and how you are being taught:</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Take control of your learning process</a:t>
            </a:r>
            <a:endParaRPr sz="2400" b="0" i="0" u="none" strike="noStrike" cap="none">
              <a:solidFill>
                <a:schemeClr val="dk1"/>
              </a:solidFill>
              <a:latin typeface="Arial"/>
              <a:ea typeface="Arial"/>
              <a:cs typeface="Arial"/>
              <a:sym typeface="Arial"/>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Don’t depend on your instructor or the classroom environment to give you everything you need</a:t>
            </a:r>
            <a:endParaRPr sz="2400" b="0" i="0" u="none" strike="noStrike" cap="none">
              <a:solidFill>
                <a:schemeClr val="dk1"/>
              </a:solidFill>
              <a:latin typeface="Arial"/>
              <a:ea typeface="Arial"/>
              <a:cs typeface="Arial"/>
              <a:sym typeface="Arial"/>
            </a:endParaRPr>
          </a:p>
          <a:p>
            <a:pPr marL="914400" marR="0" lvl="1" indent="-457200" algn="l" rtl="0">
              <a:spcBef>
                <a:spcPts val="624"/>
              </a:spcBef>
              <a:spcAft>
                <a:spcPts val="160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Employ your own preferences, talents, and abilities to study and retain information</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Tech Tip: Correlate Online Learning with Your Learning Style</a:t>
            </a:r>
            <a:endParaRPr b="1">
              <a:solidFill>
                <a:srgbClr val="000000"/>
              </a:solidFill>
            </a:endParaRPr>
          </a:p>
        </p:txBody>
      </p:sp>
      <p:sp>
        <p:nvSpPr>
          <p:cNvPr id="234" name="Google Shape;234;p36"/>
          <p:cNvSpPr txBox="1">
            <a:spLocks noGrp="1"/>
          </p:cNvSpPr>
          <p:nvPr>
            <p:ph type="body" idx="1"/>
          </p:nvPr>
        </p:nvSpPr>
        <p:spPr>
          <a:xfrm>
            <a:off x="228600" y="1295400"/>
            <a:ext cx="8763000" cy="103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A learning management system (LMS) offers lots of ways to connect with your instructors, classmates, and material:</a:t>
            </a:r>
            <a:endParaRPr/>
          </a:p>
          <a:p>
            <a:pPr marL="0" marR="0" lvl="0" indent="0" algn="l" rtl="0">
              <a:spcBef>
                <a:spcPts val="624"/>
              </a:spcBef>
              <a:spcAft>
                <a:spcPts val="1600"/>
              </a:spcAft>
              <a:buNone/>
            </a:pPr>
            <a:endParaRPr/>
          </a:p>
        </p:txBody>
      </p:sp>
      <p:sp>
        <p:nvSpPr>
          <p:cNvPr id="235" name="Google Shape;235;p36"/>
          <p:cNvSpPr txBox="1"/>
          <p:nvPr/>
        </p:nvSpPr>
        <p:spPr>
          <a:xfrm>
            <a:off x="2721425" y="2487000"/>
            <a:ext cx="5769600" cy="40266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FFFFFF"/>
              </a:buClr>
              <a:buSzPts val="2600"/>
              <a:buChar char="•"/>
            </a:pPr>
            <a:r>
              <a:rPr lang="en-US" sz="2600">
                <a:solidFill>
                  <a:srgbClr val="FFFFFF"/>
                </a:solidFill>
              </a:rPr>
              <a:t>Auditory learners can create or use audio recordings.</a:t>
            </a:r>
            <a:endParaRPr sz="2600">
              <a:solidFill>
                <a:srgbClr val="FFFFFF"/>
              </a:solidFill>
            </a:endParaRPr>
          </a:p>
          <a:p>
            <a:pPr marL="461962" lvl="0" indent="-461962" algn="l" rtl="0">
              <a:lnSpc>
                <a:spcPct val="115000"/>
              </a:lnSpc>
              <a:spcBef>
                <a:spcPts val="624"/>
              </a:spcBef>
              <a:spcAft>
                <a:spcPts val="0"/>
              </a:spcAft>
              <a:buClr>
                <a:srgbClr val="FFFFFF"/>
              </a:buClr>
              <a:buSzPts val="2600"/>
              <a:buChar char="•"/>
            </a:pPr>
            <a:r>
              <a:rPr lang="en-US" sz="2600">
                <a:solidFill>
                  <a:srgbClr val="FFFFFF"/>
                </a:solidFill>
              </a:rPr>
              <a:t>Visual learners can create or use videos, pictures, maps, and graphs.</a:t>
            </a:r>
            <a:endParaRPr sz="2600">
              <a:solidFill>
                <a:srgbClr val="FFFFFF"/>
              </a:solidFill>
            </a:endParaRPr>
          </a:p>
          <a:p>
            <a:pPr marL="461962" lvl="0" indent="-461962" algn="l" rtl="0">
              <a:lnSpc>
                <a:spcPct val="115000"/>
              </a:lnSpc>
              <a:spcBef>
                <a:spcPts val="624"/>
              </a:spcBef>
              <a:spcAft>
                <a:spcPts val="1600"/>
              </a:spcAft>
              <a:buClr>
                <a:srgbClr val="FFFFFF"/>
              </a:buClr>
              <a:buSzPts val="2600"/>
              <a:buChar char="•"/>
            </a:pPr>
            <a:r>
              <a:rPr lang="en-US" sz="2600">
                <a:solidFill>
                  <a:srgbClr val="FFFFFF"/>
                </a:solidFill>
              </a:rPr>
              <a:t>Hands-on learners can create or use labs, group projects, and fieldwork.</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Learning Disabilities</a:t>
            </a:r>
            <a:endParaRPr sz="3600" b="1" i="0" u="none" strike="noStrike" cap="none">
              <a:solidFill>
                <a:srgbClr val="000000"/>
              </a:solidFill>
            </a:endParaRPr>
          </a:p>
        </p:txBody>
      </p:sp>
      <p:sp>
        <p:nvSpPr>
          <p:cNvPr id="241" name="Google Shape;241;p37"/>
          <p:cNvSpPr txBox="1">
            <a:spLocks noGrp="1"/>
          </p:cNvSpPr>
          <p:nvPr>
            <p:ph type="body" idx="1"/>
          </p:nvPr>
        </p:nvSpPr>
        <p:spPr>
          <a:xfrm>
            <a:off x="228600" y="1295400"/>
            <a:ext cx="8763000" cy="48307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1" i="0" u="none" strike="noStrike" cap="none">
                <a:solidFill>
                  <a:schemeClr val="dk1"/>
                </a:solidFill>
                <a:latin typeface="Arial"/>
                <a:ea typeface="Arial"/>
                <a:cs typeface="Arial"/>
                <a:sym typeface="Arial"/>
              </a:rPr>
              <a:t>Learning disability</a:t>
            </a:r>
            <a:r>
              <a:rPr lang="en-US" sz="2600" b="0" i="0" u="none" strike="noStrike" cap="none">
                <a:solidFill>
                  <a:schemeClr val="dk1"/>
                </a:solidFill>
                <a:latin typeface="Arial"/>
                <a:ea typeface="Arial"/>
                <a:cs typeface="Arial"/>
                <a:sym typeface="Arial"/>
              </a:rPr>
              <a:t> is a general term that covers a wide variety of specific learning problems resulting from neurological disorders.</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Usually recognized and diagnosed in grade school, though some students can enter college without having been properly diagnosed or assisted.</a:t>
            </a:r>
            <a:endParaRPr sz="26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It can impede the ability to read, write, or do math.</a:t>
            </a:r>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Learning disability is a learning difference, it is not related to intelligence</a:t>
            </a:r>
            <a:endParaRPr/>
          </a:p>
          <a:p>
            <a:pPr marL="0" marR="0" lvl="0" indent="0"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Assess Your Strengths and Set Goals</a:t>
            </a:r>
            <a:endParaRPr sz="3600" b="1" i="0" u="none" strike="noStrike" cap="none">
              <a:solidFill>
                <a:srgbClr val="000000"/>
              </a:solidFill>
            </a:endParaRPr>
          </a:p>
        </p:txBody>
      </p:sp>
      <p:sp>
        <p:nvSpPr>
          <p:cNvPr id="85" name="Google Shape;85;p17"/>
          <p:cNvSpPr txBox="1">
            <a:spLocks noGrp="1"/>
          </p:cNvSpPr>
          <p:nvPr>
            <p:ph type="body" idx="1"/>
          </p:nvPr>
        </p:nvSpPr>
        <p:spPr>
          <a:xfrm>
            <a:off x="228600" y="1219200"/>
            <a:ext cx="8763000" cy="9315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400" b="0" i="0" u="none" strike="noStrike" cap="none" dirty="0">
                <a:solidFill>
                  <a:schemeClr val="tx1"/>
                </a:solidFill>
                <a:sym typeface="Arial"/>
              </a:rPr>
              <a:t>Understanding your preferred style of learning will help you study and earn good grades. Do you know how you learn best?</a:t>
            </a:r>
            <a:endParaRPr sz="2400" dirty="0">
              <a:solidFill>
                <a:schemeClr val="tx1"/>
              </a:solidFill>
            </a:endParaRPr>
          </a:p>
          <a:p>
            <a:pPr marL="0" marR="0" lvl="0" indent="0" algn="l" rtl="0">
              <a:spcBef>
                <a:spcPts val="624"/>
              </a:spcBef>
              <a:spcAft>
                <a:spcPts val="0"/>
              </a:spcAft>
              <a:buClr>
                <a:srgbClr val="424456"/>
              </a:buClr>
              <a:buSzPts val="2600"/>
              <a:buFont typeface="Arial"/>
              <a:buNone/>
            </a:pPr>
            <a:endParaRPr sz="2600" b="0" i="0" u="none" strike="noStrike" cap="none" dirty="0">
              <a:solidFill>
                <a:schemeClr val="tx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endParaRPr sz="2600" b="0" i="0" u="none" strike="noStrike" cap="none" dirty="0">
              <a:solidFill>
                <a:schemeClr val="tx1"/>
              </a:solidFill>
              <a:latin typeface="Arial"/>
              <a:ea typeface="Arial"/>
              <a:cs typeface="Arial"/>
              <a:sym typeface="Arial"/>
            </a:endParaRPr>
          </a:p>
        </p:txBody>
      </p:sp>
      <p:pic>
        <p:nvPicPr>
          <p:cNvPr id="86" name="Google Shape;86;p17" descr="A cartoon of a student who is explaining her learning style to her teacher. "/>
          <p:cNvPicPr preferRelativeResize="0"/>
          <p:nvPr/>
        </p:nvPicPr>
        <p:blipFill>
          <a:blip r:embed="rId3">
            <a:alphaModFix/>
          </a:blip>
          <a:stretch>
            <a:fillRect/>
          </a:stretch>
        </p:blipFill>
        <p:spPr>
          <a:xfrm>
            <a:off x="3688075" y="2305050"/>
            <a:ext cx="5334000" cy="4400550"/>
          </a:xfrm>
          <a:prstGeom prst="rect">
            <a:avLst/>
          </a:prstGeom>
          <a:noFill/>
          <a:ln>
            <a:noFill/>
          </a:ln>
        </p:spPr>
      </p:pic>
      <p:sp>
        <p:nvSpPr>
          <p:cNvPr id="87" name="Google Shape;87;p17"/>
          <p:cNvSpPr txBox="1"/>
          <p:nvPr/>
        </p:nvSpPr>
        <p:spPr>
          <a:xfrm>
            <a:off x="228600" y="2658250"/>
            <a:ext cx="3312900" cy="348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24"/>
              </a:spcBef>
              <a:spcAft>
                <a:spcPts val="0"/>
              </a:spcAft>
              <a:buClr>
                <a:srgbClr val="424456"/>
              </a:buClr>
              <a:buSzPts val="2600"/>
              <a:buFont typeface="Arial"/>
              <a:buNone/>
            </a:pPr>
            <a:r>
              <a:rPr lang="en-US" sz="2600" dirty="0">
                <a:solidFill>
                  <a:schemeClr val="dk1"/>
                </a:solidFill>
              </a:rPr>
              <a:t>Think about your favorite and least favorite classes, and how your preferences might relate to how you prefer to learn. </a:t>
            </a:r>
            <a:endParaRPr sz="2600" dirty="0">
              <a:solidFill>
                <a:schemeClr val="dk1"/>
              </a:solidFill>
            </a:endParaRPr>
          </a:p>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Attention Disorders</a:t>
            </a:r>
            <a:endParaRPr sz="3600" b="1" i="0" u="none" strike="noStrike" cap="none">
              <a:solidFill>
                <a:srgbClr val="000000"/>
              </a:solidFill>
            </a:endParaRPr>
          </a:p>
        </p:txBody>
      </p:sp>
      <p:sp>
        <p:nvSpPr>
          <p:cNvPr id="247" name="Google Shape;247;p38"/>
          <p:cNvSpPr txBox="1">
            <a:spLocks noGrp="1"/>
          </p:cNvSpPr>
          <p:nvPr>
            <p:ph type="body" idx="1"/>
          </p:nvPr>
        </p:nvSpPr>
        <p:spPr>
          <a:xfrm>
            <a:off x="228600" y="1295400"/>
            <a:ext cx="8763000" cy="48307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1" i="0" u="none" strike="noStrike" cap="none">
                <a:solidFill>
                  <a:schemeClr val="dk1"/>
                </a:solidFill>
                <a:latin typeface="Arial"/>
                <a:ea typeface="Arial"/>
                <a:cs typeface="Arial"/>
                <a:sym typeface="Arial"/>
              </a:rPr>
              <a:t>Attention disorders</a:t>
            </a:r>
            <a:r>
              <a:rPr lang="en-US" sz="2600" b="0" i="0" u="none" strike="noStrike" cap="none">
                <a:solidFill>
                  <a:schemeClr val="dk1"/>
                </a:solidFill>
                <a:latin typeface="Arial"/>
                <a:ea typeface="Arial"/>
                <a:cs typeface="Arial"/>
                <a:sym typeface="Arial"/>
              </a:rPr>
              <a:t> affect the ability to focus and concentrate:</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Common in children, adolescents, and adults</a:t>
            </a:r>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Include attention deficit disorder (ADD) and attention deficit hyperactivity disorder (ADHD)</a:t>
            </a:r>
            <a:endParaRPr/>
          </a:p>
          <a:p>
            <a:pPr marL="461963" marR="0" lvl="0" indent="-461963" algn="l" rtl="0">
              <a:spcBef>
                <a:spcPts val="624"/>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Diagnosis requires evaluation</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Cognitive Disorders</a:t>
            </a:r>
            <a:endParaRPr sz="3600" b="1" i="0" u="none" strike="noStrike" cap="none">
              <a:solidFill>
                <a:srgbClr val="000000"/>
              </a:solidFill>
            </a:endParaRPr>
          </a:p>
        </p:txBody>
      </p:sp>
      <p:sp>
        <p:nvSpPr>
          <p:cNvPr id="253" name="Google Shape;253;p39"/>
          <p:cNvSpPr txBox="1">
            <a:spLocks noGrp="1"/>
          </p:cNvSpPr>
          <p:nvPr>
            <p:ph type="body" idx="1"/>
          </p:nvPr>
        </p:nvSpPr>
        <p:spPr>
          <a:xfrm>
            <a:off x="228600" y="1295400"/>
            <a:ext cx="8763000" cy="103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Cognitive learning disabilities are related to mental tasks and processing:</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None/>
            </a:pPr>
            <a:endParaRPr sz="2600" b="0" i="0" u="none" strike="noStrike" cap="none">
              <a:solidFill>
                <a:schemeClr val="dk1"/>
              </a:solidFill>
              <a:latin typeface="Arial"/>
              <a:ea typeface="Arial"/>
              <a:cs typeface="Arial"/>
              <a:sym typeface="Arial"/>
            </a:endParaRPr>
          </a:p>
        </p:txBody>
      </p:sp>
      <p:sp>
        <p:nvSpPr>
          <p:cNvPr id="254" name="Google Shape;254;p39"/>
          <p:cNvSpPr/>
          <p:nvPr/>
        </p:nvSpPr>
        <p:spPr>
          <a:xfrm>
            <a:off x="3211275" y="1844525"/>
            <a:ext cx="4662600" cy="4830900"/>
          </a:xfrm>
          <a:prstGeom prst="ellipse">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9"/>
          <p:cNvSpPr txBox="1"/>
          <p:nvPr/>
        </p:nvSpPr>
        <p:spPr>
          <a:xfrm>
            <a:off x="3646725" y="2791800"/>
            <a:ext cx="3973200" cy="28917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FFFFFF"/>
              </a:buClr>
              <a:buSzPts val="2600"/>
              <a:buChar char="•"/>
            </a:pPr>
            <a:r>
              <a:rPr lang="en-US" sz="2600">
                <a:solidFill>
                  <a:srgbClr val="FFFFFF"/>
                </a:solidFill>
              </a:rPr>
              <a:t>Dyslexia</a:t>
            </a:r>
            <a:endParaRPr sz="2600">
              <a:solidFill>
                <a:srgbClr val="FFFFFF"/>
              </a:solidFill>
            </a:endParaRPr>
          </a:p>
          <a:p>
            <a:pPr marL="461962" lvl="0" indent="-461962" algn="l" rtl="0">
              <a:lnSpc>
                <a:spcPct val="115000"/>
              </a:lnSpc>
              <a:spcBef>
                <a:spcPts val="624"/>
              </a:spcBef>
              <a:spcAft>
                <a:spcPts val="0"/>
              </a:spcAft>
              <a:buClr>
                <a:srgbClr val="FFFFFF"/>
              </a:buClr>
              <a:buSzPts val="2600"/>
              <a:buChar char="•"/>
            </a:pPr>
            <a:r>
              <a:rPr lang="en-US" sz="2600">
                <a:solidFill>
                  <a:srgbClr val="FFFFFF"/>
                </a:solidFill>
              </a:rPr>
              <a:t>Developmental writing disorder</a:t>
            </a:r>
            <a:endParaRPr sz="2600">
              <a:solidFill>
                <a:srgbClr val="FFFFFF"/>
              </a:solidFill>
            </a:endParaRPr>
          </a:p>
          <a:p>
            <a:pPr marL="461962" lvl="0" indent="-461962" algn="l" rtl="0">
              <a:lnSpc>
                <a:spcPct val="115000"/>
              </a:lnSpc>
              <a:spcBef>
                <a:spcPts val="624"/>
              </a:spcBef>
              <a:spcAft>
                <a:spcPts val="1600"/>
              </a:spcAft>
              <a:buClr>
                <a:srgbClr val="FFFFFF"/>
              </a:buClr>
              <a:buSzPts val="2600"/>
              <a:buChar char="•"/>
            </a:pPr>
            <a:r>
              <a:rPr lang="en-US" sz="2600">
                <a:solidFill>
                  <a:srgbClr val="FFFFFF"/>
                </a:solidFill>
              </a:rPr>
              <a:t>Developmental arithmetic disorder</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45725" y="27699"/>
            <a:ext cx="9052500" cy="11637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Learning with a Learning Disability </a:t>
            </a:r>
            <a:endParaRPr b="1">
              <a:solidFill>
                <a:srgbClr val="000000"/>
              </a:solidFill>
            </a:endParaRPr>
          </a:p>
        </p:txBody>
      </p:sp>
      <p:sp>
        <p:nvSpPr>
          <p:cNvPr id="261" name="Google Shape;261;p40"/>
          <p:cNvSpPr txBox="1">
            <a:spLocks noGrp="1"/>
          </p:cNvSpPr>
          <p:nvPr>
            <p:ph type="body" idx="1"/>
          </p:nvPr>
        </p:nvSpPr>
        <p:spPr>
          <a:xfrm>
            <a:off x="228600" y="1371600"/>
            <a:ext cx="8763000" cy="483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Office of student disability services can provide reasonable accommodations to students with learning disabilities:</a:t>
            </a:r>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Reflection</a:t>
            </a:r>
            <a:endParaRPr sz="3600" b="1" i="0" u="none" strike="noStrike" cap="none">
              <a:solidFill>
                <a:srgbClr val="000000"/>
              </a:solidFill>
            </a:endParaRPr>
          </a:p>
        </p:txBody>
      </p:sp>
      <p:sp>
        <p:nvSpPr>
          <p:cNvPr id="267" name="Google Shape;267;p41"/>
          <p:cNvSpPr txBox="1">
            <a:spLocks noGrp="1"/>
          </p:cNvSpPr>
          <p:nvPr>
            <p:ph type="body" idx="1"/>
          </p:nvPr>
        </p:nvSpPr>
        <p:spPr>
          <a:xfrm>
            <a:off x="228600" y="1447800"/>
            <a:ext cx="8763000" cy="657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Learn about and accept your unique learning preferences.</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268" name="Google Shape;268;p41"/>
          <p:cNvSpPr txBox="1"/>
          <p:nvPr/>
        </p:nvSpPr>
        <p:spPr>
          <a:xfrm>
            <a:off x="355600" y="2933100"/>
            <a:ext cx="3817200" cy="17055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0"/>
              </a:spcAft>
              <a:buClr>
                <a:srgbClr val="424456"/>
              </a:buClr>
              <a:buSzPts val="2600"/>
              <a:buFont typeface="Arial"/>
              <a:buNone/>
            </a:pPr>
            <a:r>
              <a:rPr lang="en-US" sz="2600">
                <a:solidFill>
                  <a:schemeClr val="dk1"/>
                </a:solidFill>
              </a:rPr>
              <a:t>Adapt your learning style to the teaching styles of your instructors.</a:t>
            </a:r>
            <a:endParaRPr sz="2600">
              <a:solidFill>
                <a:schemeClr val="dk1"/>
              </a:solidFill>
            </a:endParaRPr>
          </a:p>
          <a:p>
            <a:pPr marL="0" lvl="0" indent="0" algn="l" rtl="0">
              <a:spcBef>
                <a:spcPts val="0"/>
              </a:spcBef>
              <a:spcAft>
                <a:spcPts val="0"/>
              </a:spcAft>
              <a:buNone/>
            </a:pPr>
            <a:endParaRPr/>
          </a:p>
        </p:txBody>
      </p:sp>
      <p:sp>
        <p:nvSpPr>
          <p:cNvPr id="269" name="Google Shape;269;p41"/>
          <p:cNvSpPr txBox="1"/>
          <p:nvPr/>
        </p:nvSpPr>
        <p:spPr>
          <a:xfrm>
            <a:off x="5061900" y="2933100"/>
            <a:ext cx="3701100" cy="22497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1600"/>
              </a:spcAft>
              <a:buClr>
                <a:srgbClr val="424456"/>
              </a:buClr>
              <a:buSzPts val="2600"/>
              <a:buFont typeface="Arial"/>
              <a:buNone/>
            </a:pPr>
            <a:r>
              <a:rPr lang="en-US" sz="2600">
                <a:solidFill>
                  <a:schemeClr val="dk1"/>
                </a:solidFill>
              </a:rPr>
              <a:t>Considering your own learning styles, what might be the best careers for you?</a:t>
            </a:r>
            <a:endParaRPr sz="2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How People Learn</a:t>
            </a:r>
            <a:endParaRPr b="1">
              <a:solidFill>
                <a:srgbClr val="000000"/>
              </a:solidFill>
            </a:endParaRPr>
          </a:p>
        </p:txBody>
      </p:sp>
      <p:sp>
        <p:nvSpPr>
          <p:cNvPr id="93" name="Google Shape;93;p18"/>
          <p:cNvSpPr txBox="1">
            <a:spLocks noGrp="1"/>
          </p:cNvSpPr>
          <p:nvPr>
            <p:ph type="body" idx="1"/>
          </p:nvPr>
        </p:nvSpPr>
        <p:spPr>
          <a:xfrm>
            <a:off x="190500" y="1754550"/>
            <a:ext cx="8763000" cy="1520100"/>
          </a:xfrm>
          <a:prstGeom prst="rect">
            <a:avLst/>
          </a:prstGeom>
          <a:noFill/>
          <a:ln>
            <a:noFill/>
          </a:ln>
        </p:spPr>
        <p:txBody>
          <a:bodyPr spcFirstLastPara="1" wrap="square" lIns="91425" tIns="45700" rIns="91425" bIns="45700" anchor="t" anchorCtr="0">
            <a:noAutofit/>
          </a:bodyPr>
          <a:lstStyle/>
          <a:p>
            <a:pPr marL="461962" marR="0" lvl="0" indent="-461962"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Neuroscientists and psychologists have developed many theories about how and why people learn differently.</a:t>
            </a:r>
            <a:endParaRPr sz="2600" b="0" i="0" u="none" strike="noStrike" cap="none">
              <a:solidFill>
                <a:schemeClr val="dk1"/>
              </a:solidFill>
              <a:latin typeface="Arial"/>
              <a:ea typeface="Arial"/>
              <a:cs typeface="Arial"/>
              <a:sym typeface="Arial"/>
            </a:endParaRPr>
          </a:p>
        </p:txBody>
      </p:sp>
      <p:sp>
        <p:nvSpPr>
          <p:cNvPr id="94" name="Google Shape;94;p18"/>
          <p:cNvSpPr txBox="1"/>
          <p:nvPr/>
        </p:nvSpPr>
        <p:spPr>
          <a:xfrm>
            <a:off x="190500" y="3962400"/>
            <a:ext cx="8409000" cy="16257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Many theories about learning are relevant for college students.</a:t>
            </a:r>
            <a:endParaRPr sz="2600">
              <a:solidFill>
                <a:schemeClr val="dk1"/>
              </a:solidFill>
            </a:endParaRPr>
          </a:p>
          <a:p>
            <a:pPr marL="0" lvl="0" indent="0" algn="l" rtl="0">
              <a:spcBef>
                <a:spcPts val="16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9" descr="Learning_Styles.mov&#10;&#10;A video of students discussing learning styles.">
            <a:hlinkClick r:id="rId3"/>
          </p:cNvPr>
          <p:cNvPicPr preferRelativeResize="0"/>
          <p:nvPr/>
        </p:nvPicPr>
        <p:blipFill>
          <a:blip r:embed="rId4">
            <a:alphaModFix/>
          </a:blip>
          <a:stretch>
            <a:fillRect/>
          </a:stretch>
        </p:blipFill>
        <p:spPr>
          <a:xfrm>
            <a:off x="0" y="-364889"/>
            <a:ext cx="9144000" cy="6857993"/>
          </a:xfrm>
          <a:prstGeom prst="rect">
            <a:avLst/>
          </a:prstGeom>
          <a:noFill/>
          <a:ln>
            <a:noFill/>
          </a:ln>
        </p:spPr>
      </p:pic>
      <p:sp>
        <p:nvSpPr>
          <p:cNvPr id="2" name="TextBox 1">
            <a:extLst>
              <a:ext uri="{FF2B5EF4-FFF2-40B4-BE49-F238E27FC236}">
                <a16:creationId xmlns:a16="http://schemas.microsoft.com/office/drawing/2014/main" id="{A8CF9470-C20D-4124-8C6F-3F024B3FF4F4}"/>
              </a:ext>
            </a:extLst>
          </p:cNvPr>
          <p:cNvSpPr txBox="1"/>
          <p:nvPr/>
        </p:nvSpPr>
        <p:spPr>
          <a:xfrm>
            <a:off x="355310" y="6493104"/>
            <a:ext cx="8386354" cy="307777"/>
          </a:xfrm>
          <a:prstGeom prst="rect">
            <a:avLst/>
          </a:prstGeom>
          <a:noFill/>
        </p:spPr>
        <p:txBody>
          <a:bodyPr wrap="square" rtlCol="0">
            <a:spAutoFit/>
          </a:bodyPr>
          <a:lstStyle/>
          <a:p>
            <a:pPr algn="ctr"/>
            <a:r>
              <a:rPr lang="en-US" dirty="0">
                <a:hlinkClick r:id="rId3"/>
              </a:rPr>
              <a:t>http://drive.google.com/file/d/1nH74HTly0G6e2PpYauQTfwo3nymqergF/view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“Hierarchy of Needs”</a:t>
            </a:r>
            <a:endParaRPr sz="3600" b="1" i="0" u="none" strike="noStrike" cap="none">
              <a:solidFill>
                <a:srgbClr val="000000"/>
              </a:solidFill>
            </a:endParaRPr>
          </a:p>
        </p:txBody>
      </p:sp>
      <p:sp>
        <p:nvSpPr>
          <p:cNvPr id="107" name="Google Shape;107;p20"/>
          <p:cNvSpPr txBox="1">
            <a:spLocks noGrp="1"/>
          </p:cNvSpPr>
          <p:nvPr>
            <p:ph type="body" idx="1"/>
          </p:nvPr>
        </p:nvSpPr>
        <p:spPr>
          <a:xfrm>
            <a:off x="228600" y="1295400"/>
            <a:ext cx="8763000" cy="668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Abraham Maslow created the  “hierarchy of needs” theory:</a:t>
            </a:r>
            <a:endParaRPr/>
          </a:p>
          <a:p>
            <a:pPr marL="0" marR="0" lvl="0" indent="0" algn="l" rtl="0">
              <a:spcBef>
                <a:spcPts val="624"/>
              </a:spcBef>
              <a:spcAft>
                <a:spcPts val="0"/>
              </a:spcAft>
              <a:buNone/>
            </a:pPr>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ctr"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108" name="Google Shape;108;p20"/>
          <p:cNvSpPr txBox="1"/>
          <p:nvPr/>
        </p:nvSpPr>
        <p:spPr>
          <a:xfrm>
            <a:off x="390300" y="4868050"/>
            <a:ext cx="8066100" cy="12639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0"/>
              </a:spcAft>
              <a:buClr>
                <a:srgbClr val="424456"/>
              </a:buClr>
              <a:buSzPts val="2600"/>
              <a:buFont typeface="Arial"/>
              <a:buNone/>
            </a:pPr>
            <a:r>
              <a:rPr lang="en-US" sz="2600">
                <a:solidFill>
                  <a:schemeClr val="dk1"/>
                </a:solidFill>
              </a:rPr>
              <a:t>Can you identify other needs in Maslow’s Hierarchy of Needs Pyramid?</a:t>
            </a:r>
            <a:endParaRPr sz="2600">
              <a:solidFill>
                <a:schemeClr val="dk1"/>
              </a:solidFill>
            </a:endParaRPr>
          </a:p>
          <a:p>
            <a:pPr marL="0" lvl="0" indent="0" algn="l" rtl="0">
              <a:spcBef>
                <a:spcPts val="1600"/>
              </a:spcBef>
              <a:spcAft>
                <a:spcPts val="0"/>
              </a:spcAft>
              <a:buNone/>
            </a:pPr>
            <a:endParaRPr/>
          </a:p>
        </p:txBody>
      </p:sp>
      <p:sp>
        <p:nvSpPr>
          <p:cNvPr id="109" name="Google Shape;109;p20"/>
          <p:cNvSpPr txBox="1"/>
          <p:nvPr/>
        </p:nvSpPr>
        <p:spPr>
          <a:xfrm>
            <a:off x="390300" y="2285375"/>
            <a:ext cx="8066100" cy="18213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For students to learn, needs must be met</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Some basic needs are: physiological needs (food &amp; water); safety and security; love and belonging.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Social Learning Theory</a:t>
            </a:r>
            <a:endParaRPr sz="3600" b="1" i="0" u="none" strike="noStrike" cap="none">
              <a:solidFill>
                <a:srgbClr val="000000"/>
              </a:solidFill>
            </a:endParaRPr>
          </a:p>
        </p:txBody>
      </p:sp>
      <p:sp>
        <p:nvSpPr>
          <p:cNvPr id="115" name="Google Shape;115;p21"/>
          <p:cNvSpPr txBox="1">
            <a:spLocks noGrp="1"/>
          </p:cNvSpPr>
          <p:nvPr>
            <p:ph type="body" idx="1"/>
          </p:nvPr>
        </p:nvSpPr>
        <p:spPr>
          <a:xfrm>
            <a:off x="-154125" y="1088000"/>
            <a:ext cx="4031100" cy="1505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400" b="0" i="0" u="none" strike="noStrike" cap="none">
                <a:solidFill>
                  <a:schemeClr val="dk1"/>
                </a:solidFill>
                <a:latin typeface="Arial"/>
                <a:ea typeface="Arial"/>
                <a:cs typeface="Arial"/>
                <a:sym typeface="Arial"/>
              </a:rPr>
              <a:t>Psychological researcher Albert Bandura created the social learning theory:</a:t>
            </a:r>
            <a:endParaRPr sz="2400"/>
          </a:p>
          <a:p>
            <a:pPr marL="0" marR="0" lvl="0" indent="0" algn="ctr" rtl="0">
              <a:spcBef>
                <a:spcPts val="624"/>
              </a:spcBef>
              <a:spcAft>
                <a:spcPts val="0"/>
              </a:spcAft>
              <a:buClr>
                <a:srgbClr val="424456"/>
              </a:buClr>
              <a:buSzPts val="2600"/>
              <a:buFont typeface="Arial"/>
              <a:buNone/>
            </a:pPr>
            <a:endParaRPr sz="2400" b="0" i="0" u="none" strike="noStrike" cap="none">
              <a:solidFill>
                <a:schemeClr val="dk1"/>
              </a:solidFill>
              <a:latin typeface="Arial"/>
              <a:ea typeface="Arial"/>
              <a:cs typeface="Arial"/>
              <a:sym typeface="Arial"/>
            </a:endParaRPr>
          </a:p>
          <a:p>
            <a:pPr marL="0" marR="0" lvl="0" indent="0" algn="ctr" rtl="0">
              <a:spcBef>
                <a:spcPts val="624"/>
              </a:spcBef>
              <a:spcAft>
                <a:spcPts val="0"/>
              </a:spcAft>
              <a:buNone/>
            </a:pPr>
            <a:endParaRPr sz="2400"/>
          </a:p>
          <a:p>
            <a:pPr marL="461963" marR="0" lvl="0" indent="-296863" algn="ctr" rtl="0">
              <a:spcBef>
                <a:spcPts val="924"/>
              </a:spcBef>
              <a:spcAft>
                <a:spcPts val="0"/>
              </a:spcAft>
              <a:buClr>
                <a:srgbClr val="424456"/>
              </a:buClr>
              <a:buSzPts val="2600"/>
              <a:buFont typeface="Arial"/>
              <a:buNone/>
            </a:pPr>
            <a:endParaRPr sz="2400" b="0" i="0" u="none" strike="noStrike" cap="none">
              <a:solidFill>
                <a:schemeClr val="dk1"/>
              </a:solidFill>
              <a:latin typeface="Arial"/>
              <a:ea typeface="Arial"/>
              <a:cs typeface="Arial"/>
              <a:sym typeface="Arial"/>
            </a:endParaRPr>
          </a:p>
          <a:p>
            <a:pPr marL="0" marR="0" lvl="0" indent="0" algn="ctr" rtl="0">
              <a:spcBef>
                <a:spcPts val="924"/>
              </a:spcBef>
              <a:spcAft>
                <a:spcPts val="0"/>
              </a:spcAft>
              <a:buClr>
                <a:srgbClr val="424456"/>
              </a:buClr>
              <a:buSzPts val="2600"/>
              <a:buFont typeface="Arial"/>
              <a:buNone/>
            </a:pPr>
            <a:endParaRPr sz="2400" b="0" i="0" u="none" strike="noStrike" cap="none">
              <a:solidFill>
                <a:schemeClr val="dk1"/>
              </a:solidFill>
              <a:latin typeface="Arial"/>
              <a:ea typeface="Arial"/>
              <a:cs typeface="Arial"/>
              <a:sym typeface="Arial"/>
            </a:endParaRPr>
          </a:p>
        </p:txBody>
      </p:sp>
      <p:pic>
        <p:nvPicPr>
          <p:cNvPr id="116" name="Google Shape;116;p21" descr="A picture if students in a science lab."/>
          <p:cNvPicPr preferRelativeResize="0"/>
          <p:nvPr/>
        </p:nvPicPr>
        <p:blipFill>
          <a:blip r:embed="rId3">
            <a:alphaModFix/>
          </a:blip>
          <a:stretch>
            <a:fillRect/>
          </a:stretch>
        </p:blipFill>
        <p:spPr>
          <a:xfrm>
            <a:off x="3764275" y="1143075"/>
            <a:ext cx="5334000" cy="4133850"/>
          </a:xfrm>
          <a:prstGeom prst="rect">
            <a:avLst/>
          </a:prstGeom>
          <a:noFill/>
          <a:ln>
            <a:noFill/>
          </a:ln>
        </p:spPr>
      </p:pic>
      <p:sp>
        <p:nvSpPr>
          <p:cNvPr id="117" name="Google Shape;117;p21"/>
          <p:cNvSpPr txBox="1"/>
          <p:nvPr/>
        </p:nvSpPr>
        <p:spPr>
          <a:xfrm>
            <a:off x="4422625" y="5353200"/>
            <a:ext cx="4071900" cy="14139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924"/>
              </a:spcBef>
              <a:spcAft>
                <a:spcPts val="0"/>
              </a:spcAft>
              <a:buClr>
                <a:srgbClr val="424456"/>
              </a:buClr>
              <a:buSzPts val="2600"/>
              <a:buFont typeface="Arial"/>
              <a:buNone/>
            </a:pPr>
            <a:r>
              <a:rPr lang="en-US" sz="2400">
                <a:solidFill>
                  <a:schemeClr val="dk1"/>
                </a:solidFill>
              </a:rPr>
              <a:t>Can you provide some examples of social learning theory?</a:t>
            </a:r>
            <a:endParaRPr sz="2400">
              <a:solidFill>
                <a:schemeClr val="dk1"/>
              </a:solidFill>
            </a:endParaRPr>
          </a:p>
          <a:p>
            <a:pPr marL="0" lvl="0" indent="0" algn="l" rtl="0">
              <a:spcBef>
                <a:spcPts val="0"/>
              </a:spcBef>
              <a:spcAft>
                <a:spcPts val="0"/>
              </a:spcAft>
              <a:buNone/>
            </a:pPr>
            <a:endParaRPr/>
          </a:p>
        </p:txBody>
      </p:sp>
      <p:sp>
        <p:nvSpPr>
          <p:cNvPr id="118" name="Google Shape;118;p21"/>
          <p:cNvSpPr txBox="1"/>
          <p:nvPr/>
        </p:nvSpPr>
        <p:spPr>
          <a:xfrm>
            <a:off x="76200" y="2818875"/>
            <a:ext cx="3692100" cy="34935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People learn by observing others actions and results of those actions</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Observations help them repeat of avoid certain behaviors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45720" y="27709"/>
            <a:ext cx="9052500" cy="10392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b="1">
                <a:solidFill>
                  <a:srgbClr val="000000"/>
                </a:solidFill>
              </a:rPr>
              <a:t>Knowles’s Theory of Adult Learning</a:t>
            </a:r>
            <a:endParaRPr sz="3600" b="1" i="0" u="none" strike="noStrike" cap="none">
              <a:solidFill>
                <a:srgbClr val="000000"/>
              </a:solidFill>
            </a:endParaRPr>
          </a:p>
        </p:txBody>
      </p:sp>
      <p:sp>
        <p:nvSpPr>
          <p:cNvPr id="124" name="Google Shape;124;p22"/>
          <p:cNvSpPr txBox="1"/>
          <p:nvPr/>
        </p:nvSpPr>
        <p:spPr>
          <a:xfrm>
            <a:off x="316825" y="1443825"/>
            <a:ext cx="7727400" cy="34935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Adults:</a:t>
            </a:r>
            <a:endParaRPr sz="26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600">
                <a:solidFill>
                  <a:schemeClr val="dk1"/>
                </a:solidFill>
              </a:rPr>
              <a:t>Are self-directed learners</a:t>
            </a:r>
            <a:endParaRPr sz="26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600">
                <a:solidFill>
                  <a:schemeClr val="dk1"/>
                </a:solidFill>
              </a:rPr>
              <a:t>Possess valuable experience</a:t>
            </a:r>
            <a:endParaRPr sz="26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600">
                <a:solidFill>
                  <a:schemeClr val="dk1"/>
                </a:solidFill>
              </a:rPr>
              <a:t>Are ready to learn</a:t>
            </a:r>
            <a:endParaRPr sz="26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600">
                <a:solidFill>
                  <a:schemeClr val="dk1"/>
                </a:solidFill>
              </a:rPr>
              <a:t>Recognize the need to learn</a:t>
            </a:r>
            <a:endParaRPr sz="26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600">
                <a:solidFill>
                  <a:schemeClr val="dk1"/>
                </a:solidFill>
              </a:rPr>
              <a:t>Are more internally motivated</a:t>
            </a:r>
            <a:endParaRPr sz="2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45722" y="27700"/>
            <a:ext cx="4347600" cy="10392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FFFFFF"/>
                </a:solidFill>
              </a:rPr>
              <a:t>Theory of Transition</a:t>
            </a:r>
            <a:endParaRPr sz="3600" b="1" i="0" u="none" strike="noStrike" cap="none">
              <a:solidFill>
                <a:srgbClr val="FFFFFF"/>
              </a:solidFill>
            </a:endParaRPr>
          </a:p>
        </p:txBody>
      </p:sp>
      <p:sp>
        <p:nvSpPr>
          <p:cNvPr id="130" name="Google Shape;130;p23"/>
          <p:cNvSpPr txBox="1">
            <a:spLocks noGrp="1"/>
          </p:cNvSpPr>
          <p:nvPr>
            <p:ph type="body" idx="1"/>
          </p:nvPr>
        </p:nvSpPr>
        <p:spPr>
          <a:xfrm>
            <a:off x="4469525" y="20425"/>
            <a:ext cx="4714800" cy="1403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rgbClr val="FFFFFF"/>
                </a:solidFill>
                <a:latin typeface="Arial"/>
                <a:ea typeface="Arial"/>
                <a:cs typeface="Arial"/>
                <a:sym typeface="Arial"/>
              </a:rPr>
              <a:t>Counseling psychologsist Nancy Schlossberg developed the theory of transition:</a:t>
            </a:r>
            <a:endParaRPr>
              <a:solidFill>
                <a:srgbClr val="FFFFFF"/>
              </a:solidFill>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296863"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ctr"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131" name="Google Shape;131;p23" descr=" A background picture of a man playing a guitar."/>
          <p:cNvSpPr txBox="1"/>
          <p:nvPr/>
        </p:nvSpPr>
        <p:spPr>
          <a:xfrm>
            <a:off x="3642225" y="1551275"/>
            <a:ext cx="5509500" cy="20919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FFFFFF"/>
              </a:buClr>
              <a:buSzPts val="2600"/>
              <a:buChar char="•"/>
            </a:pPr>
            <a:r>
              <a:rPr lang="en-US" sz="2600" dirty="0">
                <a:solidFill>
                  <a:srgbClr val="FFFFFF"/>
                </a:solidFill>
                <a:highlight>
                  <a:srgbClr val="000000"/>
                </a:highlight>
              </a:rPr>
              <a:t>Adults learn new roles when they experience change in their lives</a:t>
            </a:r>
            <a:endParaRPr sz="2600" dirty="0">
              <a:solidFill>
                <a:srgbClr val="FFFFFF"/>
              </a:solidFill>
              <a:highlight>
                <a:srgbClr val="000000"/>
              </a:highlight>
            </a:endParaRPr>
          </a:p>
          <a:p>
            <a:pPr marL="461962" lvl="0" indent="-461962" algn="l" rtl="0">
              <a:lnSpc>
                <a:spcPct val="115000"/>
              </a:lnSpc>
              <a:spcBef>
                <a:spcPts val="624"/>
              </a:spcBef>
              <a:spcAft>
                <a:spcPts val="0"/>
              </a:spcAft>
              <a:buClr>
                <a:srgbClr val="FFFFFF"/>
              </a:buClr>
              <a:buSzPts val="2600"/>
              <a:buChar char="•"/>
            </a:pPr>
            <a:r>
              <a:rPr lang="en-US" sz="2600" dirty="0">
                <a:solidFill>
                  <a:srgbClr val="FFFFFF"/>
                </a:solidFill>
                <a:highlight>
                  <a:srgbClr val="000000"/>
                </a:highlight>
              </a:rPr>
              <a:t>Change helps growth and learning</a:t>
            </a:r>
            <a:endParaRPr dirty="0">
              <a:solidFill>
                <a:srgbClr val="FFFFFF"/>
              </a:solidFill>
              <a:highlight>
                <a:srgbClr val="000000"/>
              </a:highlight>
            </a:endParaRPr>
          </a:p>
        </p:txBody>
      </p:sp>
      <p:sp>
        <p:nvSpPr>
          <p:cNvPr id="132" name="Google Shape;132;p23"/>
          <p:cNvSpPr txBox="1"/>
          <p:nvPr/>
        </p:nvSpPr>
        <p:spPr>
          <a:xfrm>
            <a:off x="6564000" y="3790500"/>
            <a:ext cx="2435400" cy="2531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lnSpc>
                <a:spcPct val="115000"/>
              </a:lnSpc>
              <a:spcBef>
                <a:spcPts val="624"/>
              </a:spcBef>
              <a:spcAft>
                <a:spcPts val="1600"/>
              </a:spcAft>
              <a:buClr>
                <a:srgbClr val="424456"/>
              </a:buClr>
              <a:buSzPts val="2600"/>
              <a:buFont typeface="Arial"/>
              <a:buNone/>
            </a:pPr>
            <a:r>
              <a:rPr lang="en-US" sz="2600">
                <a:solidFill>
                  <a:srgbClr val="FFFFFF"/>
                </a:solidFill>
              </a:rPr>
              <a:t>What kinds of transitions have you experienced in your life?</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Different Learning Styles</a:t>
            </a:r>
            <a:endParaRPr sz="3600" b="1" i="0" u="none" strike="noStrike" cap="none">
              <a:solidFill>
                <a:srgbClr val="000000"/>
              </a:solidFill>
            </a:endParaRPr>
          </a:p>
        </p:txBody>
      </p:sp>
      <p:sp>
        <p:nvSpPr>
          <p:cNvPr id="138" name="Google Shape;138;p24"/>
          <p:cNvSpPr txBox="1">
            <a:spLocks noGrp="1"/>
          </p:cNvSpPr>
          <p:nvPr>
            <p:ph type="body" idx="1"/>
          </p:nvPr>
        </p:nvSpPr>
        <p:spPr>
          <a:xfrm>
            <a:off x="228600" y="1295400"/>
            <a:ext cx="8763000" cy="4830763"/>
          </a:xfrm>
          <a:prstGeom prst="rect">
            <a:avLst/>
          </a:prstGeom>
          <a:noFill/>
          <a:ln>
            <a:noFill/>
          </a:ln>
        </p:spPr>
        <p:txBody>
          <a:bodyPr spcFirstLastPara="1" wrap="square" lIns="91425" tIns="45700" rIns="91425" bIns="45700" anchor="t" anchorCtr="0">
            <a:noAutofit/>
          </a:bodyPr>
          <a:lstStyle/>
          <a:p>
            <a:pPr marL="461963" marR="0" lvl="0" indent="-461963"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Instructors have their own teaching and communicating styles.</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Your preferred style of learning may not match your instructor’s teaching methods.</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Everyone has different learning styles and preferences.</a:t>
            </a:r>
            <a:endParaRPr/>
          </a:p>
          <a:p>
            <a:pPr marL="461963" marR="0" lvl="0" indent="-296863"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1458</Words>
  <Application>Microsoft Macintosh PowerPoint</Application>
  <PresentationFormat>On-screen Show (4:3)</PresentationFormat>
  <Paragraphs>159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Noto Sans Symbols</vt:lpstr>
      <vt:lpstr>Verdana</vt:lpstr>
      <vt:lpstr>Simple Light</vt:lpstr>
      <vt:lpstr>Chapter 4 Discovering How You Learn</vt:lpstr>
      <vt:lpstr>Assess Your Strengths and Set Goals</vt:lpstr>
      <vt:lpstr>How People Learn</vt:lpstr>
      <vt:lpstr>PowerPoint Presentation</vt:lpstr>
      <vt:lpstr>“Hierarchy of Needs”</vt:lpstr>
      <vt:lpstr>Social Learning Theory</vt:lpstr>
      <vt:lpstr>Knowles’s Theory of Adult Learning</vt:lpstr>
      <vt:lpstr>Theory of Transition</vt:lpstr>
      <vt:lpstr>Different Learning Styles</vt:lpstr>
      <vt:lpstr>Tools for Measuring Your Learning Style</vt:lpstr>
      <vt:lpstr>VARK Learning-Styles Inventory</vt:lpstr>
      <vt:lpstr>Study Strategies by VARK Learning Style</vt:lpstr>
      <vt:lpstr>The Myers-Briggs Type Indicator </vt:lpstr>
      <vt:lpstr>MBTI Types</vt:lpstr>
      <vt:lpstr>Multiple Intelligences </vt:lpstr>
      <vt:lpstr>Gardner’s Types of Intelligence</vt:lpstr>
      <vt:lpstr>When Learning Styles and Teaching Styles Conflict</vt:lpstr>
      <vt:lpstr>Tech Tip: Correlate Online Learning with Your Learning Style</vt:lpstr>
      <vt:lpstr>Learning Disabilities</vt:lpstr>
      <vt:lpstr>Attention Disorders</vt:lpstr>
      <vt:lpstr>Cognitive Disorders</vt:lpstr>
      <vt:lpstr>Learning with a Learning Disability </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Discovering How You Learn</dc:title>
  <dc:creator>Allen Cooper</dc:creator>
  <cp:lastModifiedBy>kimberly.koledoye</cp:lastModifiedBy>
  <cp:revision>4</cp:revision>
  <dcterms:modified xsi:type="dcterms:W3CDTF">2022-08-16T20:37:01Z</dcterms:modified>
</cp:coreProperties>
</file>