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2"/>
  </p:normalViewPr>
  <p:slideViewPr>
    <p:cSldViewPr snapToGrid="0">
      <p:cViewPr>
        <p:scale>
          <a:sx n="61" d="100"/>
          <a:sy n="61" d="100"/>
        </p:scale>
        <p:origin x="1376" y="2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steps to remember include: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Keep notes and supplementary materials for each course separate.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Download notes, outlines, diagrams, charts, and graphs and bring them to class.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If handouts are distributed, label them and place them near your notes.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77" name="Google Shape;17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d276988cb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d276988cb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000">
                <a:solidFill>
                  <a:srgbClr val="000000"/>
                </a:solidFill>
                <a:latin typeface="Verdana"/>
                <a:ea typeface="Verdana"/>
                <a:cs typeface="Verdana"/>
                <a:sym typeface="Verdana"/>
              </a:rPr>
              <a:t>Possible discussion starter questions:</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How do you figure out what a lectures main idea is? How will figuring out the main idea help you when taking notes?</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Why is it important to listen carefully when taking notes?</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What is your best note taking method? Why do you think it works best for you?</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endParaRPr sz="1000">
              <a:solidFill>
                <a:srgbClr val="000000"/>
              </a:solidFill>
              <a:latin typeface="Verdana"/>
              <a:ea typeface="Verdana"/>
              <a:cs typeface="Verdana"/>
              <a:sym typeface="Verdana"/>
            </a:endParaRPr>
          </a:p>
          <a:p>
            <a:pPr marL="0" lvl="0" indent="0" algn="l" rtl="0">
              <a:spcBef>
                <a:spcPts val="360"/>
              </a:spcBef>
              <a:spcAft>
                <a:spcPts val="0"/>
              </a:spcAft>
              <a:buNone/>
            </a:pPr>
            <a:endParaRPr sz="1000">
              <a:solidFill>
                <a:srgbClr val="000000"/>
              </a:solidFill>
              <a:latin typeface="Verdana"/>
              <a:ea typeface="Verdana"/>
              <a:cs typeface="Verdana"/>
              <a:sym typeface="Verdana"/>
            </a:endParaRPr>
          </a:p>
        </p:txBody>
      </p:sp>
      <p:sp>
        <p:nvSpPr>
          <p:cNvPr id="185" name="Google Shape;185;g3d276988cb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Other tips include: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Take notes in pencil or erasable pen.</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Listen carefully to students’ questions and the instructor’s answers.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Highlight important points and questions to revisit.</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Refer to the textbook after class.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Keep your notes until after you graduate or even longer.</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Use standard symbols, abbreviations, and scientific notation.</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7" name="Google Shape;20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Some apps for note taking include: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Pocket</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Evernote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CamScanner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Scan Edit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Tiny Tap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StudyBlue</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16" name="Google Shape;21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0" name="Google Shape;25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Other strategies for becoming an active learner include: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Study in groups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Explore other information sources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Think about how the material relates to your own life</a:t>
            </a:r>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89" name="Google Shape;8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Use the question in the slide to generate a class discussion on the valuable skills that active learning provides. Other answers from the chapter are: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Improving your thinking, listening, writing, and speaking skills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Managing your time</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8" name="Google Shape;9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d276988cb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d276988cb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000">
                <a:solidFill>
                  <a:srgbClr val="000000"/>
                </a:solidFill>
                <a:latin typeface="Verdana"/>
                <a:ea typeface="Verdana"/>
                <a:cs typeface="Verdana"/>
                <a:sym typeface="Verdana"/>
              </a:rPr>
              <a:t>Possible discussion starter questions:</a:t>
            </a:r>
            <a:endParaRPr sz="1000">
              <a:solidFill>
                <a:srgbClr val="000000"/>
              </a:solidFill>
              <a:latin typeface="Verdana"/>
              <a:ea typeface="Verdana"/>
              <a:cs typeface="Verdana"/>
              <a:sym typeface="Verdana"/>
            </a:endParaRPr>
          </a:p>
          <a:p>
            <a:pPr marL="0" lvl="0" indent="0" algn="l" rtl="0">
              <a:lnSpc>
                <a:spcPct val="130000"/>
              </a:lnSpc>
              <a:spcBef>
                <a:spcPts val="0"/>
              </a:spcBef>
              <a:spcAft>
                <a:spcPts val="0"/>
              </a:spcAft>
              <a:buClr>
                <a:schemeClr val="dk1"/>
              </a:buClr>
              <a:buSzPts val="1100"/>
              <a:buFont typeface="Arial"/>
              <a:buNone/>
            </a:pPr>
            <a:r>
              <a:rPr lang="en-US" sz="1000">
                <a:solidFill>
                  <a:srgbClr val="000000"/>
                </a:solidFill>
                <a:latin typeface="Verdana"/>
                <a:ea typeface="Verdana"/>
                <a:cs typeface="Verdana"/>
                <a:sym typeface="Verdana"/>
              </a:rPr>
              <a:t>How can the syllabus help you prepare for class?</a:t>
            </a:r>
            <a:endParaRPr sz="1000">
              <a:solidFill>
                <a:srgbClr val="000000"/>
              </a:solidFill>
              <a:latin typeface="Verdana"/>
              <a:ea typeface="Verdana"/>
              <a:cs typeface="Verdana"/>
              <a:sym typeface="Verdana"/>
            </a:endParaRPr>
          </a:p>
          <a:p>
            <a:pPr marL="0" lvl="0" indent="0" algn="l" rtl="0">
              <a:lnSpc>
                <a:spcPct val="130000"/>
              </a:lnSpc>
              <a:spcBef>
                <a:spcPts val="1100"/>
              </a:spcBef>
              <a:spcAft>
                <a:spcPts val="0"/>
              </a:spcAft>
              <a:buClr>
                <a:schemeClr val="dk1"/>
              </a:buClr>
              <a:buSzPts val="1100"/>
              <a:buFont typeface="Arial"/>
              <a:buNone/>
            </a:pPr>
            <a:r>
              <a:rPr lang="en-US" sz="1000">
                <a:solidFill>
                  <a:srgbClr val="000000"/>
                </a:solidFill>
                <a:latin typeface="Verdana"/>
                <a:ea typeface="Verdana"/>
                <a:cs typeface="Verdana"/>
                <a:sym typeface="Verdana"/>
              </a:rPr>
              <a:t>Why should you think about your classes and what you’re learning in them when you are not in class? How is this going to help you when you are in class?</a:t>
            </a:r>
            <a:endParaRPr sz="1000">
              <a:solidFill>
                <a:srgbClr val="000000"/>
              </a:solidFill>
              <a:latin typeface="Verdana"/>
              <a:ea typeface="Verdana"/>
              <a:cs typeface="Verdana"/>
              <a:sym typeface="Verdana"/>
            </a:endParaRPr>
          </a:p>
          <a:p>
            <a:pPr marL="0" lvl="0" indent="0" algn="l" rtl="0">
              <a:lnSpc>
                <a:spcPct val="130000"/>
              </a:lnSpc>
              <a:spcBef>
                <a:spcPts val="1100"/>
              </a:spcBef>
              <a:spcAft>
                <a:spcPts val="0"/>
              </a:spcAft>
              <a:buClr>
                <a:schemeClr val="dk1"/>
              </a:buClr>
              <a:buSzPts val="1100"/>
              <a:buFont typeface="Arial"/>
              <a:buNone/>
            </a:pPr>
            <a:r>
              <a:rPr lang="en-US" sz="1000">
                <a:solidFill>
                  <a:srgbClr val="000000"/>
                </a:solidFill>
                <a:latin typeface="Verdana"/>
                <a:ea typeface="Verdana"/>
                <a:cs typeface="Verdana"/>
                <a:sym typeface="Verdana"/>
              </a:rPr>
              <a:t>Besides traditional studying, reading over material, and reviewing notes, what are some valuable strategies you might use to prepare for class?</a:t>
            </a:r>
            <a:endParaRPr sz="1000">
              <a:solidFill>
                <a:srgbClr val="000000"/>
              </a:solidFill>
              <a:latin typeface="Verdana"/>
              <a:ea typeface="Verdana"/>
              <a:cs typeface="Verdana"/>
              <a:sym typeface="Verdana"/>
            </a:endParaRPr>
          </a:p>
          <a:p>
            <a:pPr marL="0" lvl="0" indent="0" algn="l" rtl="0">
              <a:lnSpc>
                <a:spcPct val="115000"/>
              </a:lnSpc>
              <a:spcBef>
                <a:spcPts val="1100"/>
              </a:spcBef>
              <a:spcAft>
                <a:spcPts val="0"/>
              </a:spcAft>
              <a:buClr>
                <a:schemeClr val="dk1"/>
              </a:buClr>
              <a:buSzPts val="1100"/>
              <a:buFont typeface="Arial"/>
              <a:buNone/>
            </a:pPr>
            <a:endParaRPr sz="1000">
              <a:solidFill>
                <a:srgbClr val="000000"/>
              </a:solidFill>
              <a:latin typeface="Verdana"/>
              <a:ea typeface="Verdana"/>
              <a:cs typeface="Verdana"/>
              <a:sym typeface="Verdana"/>
            </a:endParaRPr>
          </a:p>
          <a:p>
            <a:pPr marL="0" lvl="0" indent="0" algn="l" rtl="0">
              <a:spcBef>
                <a:spcPts val="360"/>
              </a:spcBef>
              <a:spcAft>
                <a:spcPts val="0"/>
              </a:spcAft>
              <a:buNone/>
            </a:pPr>
            <a:endParaRPr sz="1000">
              <a:solidFill>
                <a:srgbClr val="000000"/>
              </a:solidFill>
              <a:latin typeface="Verdana"/>
              <a:ea typeface="Verdana"/>
              <a:cs typeface="Verdana"/>
              <a:sym typeface="Verdana"/>
            </a:endParaRPr>
          </a:p>
        </p:txBody>
      </p:sp>
      <p:sp>
        <p:nvSpPr>
          <p:cNvPr id="115" name="Google Shape;115;g3d276988cb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21" name="Google Shape;12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suggestions in the chapter include:</a:t>
            </a:r>
            <a:endParaRPr/>
          </a:p>
          <a:p>
            <a:pPr marL="628650" marR="0" lvl="1" indent="-171450" algn="l" rtl="0">
              <a:lnSpc>
                <a:spcPct val="11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Repeat mentally</a:t>
            </a:r>
            <a:endParaRPr/>
          </a:p>
          <a:p>
            <a:pPr marL="628650" marR="0" lvl="1" indent="-171450" algn="l" rtl="0">
              <a:lnSpc>
                <a:spcPct val="11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Determine the importance of what you hear</a:t>
            </a:r>
            <a:endParaRPr/>
          </a:p>
          <a:p>
            <a:pPr marL="628650" marR="0" lvl="1" indent="-171450" algn="l" rtl="0">
              <a:lnSpc>
                <a:spcPct val="11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Keep an open mind</a:t>
            </a:r>
            <a:endParaRPr/>
          </a:p>
          <a:p>
            <a:pPr marL="628650" marR="0" lvl="1" indent="-171450" algn="l" rtl="0">
              <a:lnSpc>
                <a:spcPct val="11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Ask questions</a:t>
            </a:r>
            <a:endParaRPr/>
          </a:p>
          <a:p>
            <a:pPr marL="628650" marR="0" lvl="1" indent="-171450" algn="l" rtl="0">
              <a:lnSpc>
                <a:spcPct val="11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Sort, organize, and categorize</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28" name="Google Shape;12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techniques include:</a:t>
            </a:r>
            <a:endParaRPr/>
          </a:p>
          <a:p>
            <a:pPr marL="6286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Speak up in class</a:t>
            </a:r>
            <a:endParaRPr/>
          </a:p>
          <a:p>
            <a:pPr marL="6286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Don’t bluff</a:t>
            </a:r>
            <a:endParaRPr/>
          </a:p>
          <a:p>
            <a:pPr marL="6286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If you recently read something relevant, bring it in</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7" name="Google Shape;13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54"/>
        <p:cNvGrpSpPr/>
        <p:nvPr/>
      </p:nvGrpSpPr>
      <p:grpSpPr>
        <a:xfrm>
          <a:off x="0" y="0"/>
          <a:ext cx="0" cy="0"/>
          <a:chOff x="0" y="0"/>
          <a:chExt cx="0" cy="0"/>
        </a:xfrm>
      </p:grpSpPr>
      <p:sp>
        <p:nvSpPr>
          <p:cNvPr id="55" name="Google Shape;55;p13"/>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56" name="Google Shape;56;p13"/>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57" name="Google Shape;57;p13"/>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58" name="Google Shape;58;p13"/>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61" name="Google Shape;61;p13"/>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64" name="Google Shape;64;p14"/>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15"/>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71" name="Google Shape;71;p15"/>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n-7GR40vE6kwm_99w2tMONAY2_aBt0Ix/view"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ck7D9H4olzDqFFOjkEphLGUZUMBBQNIU/view"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57200" y="2614970"/>
            <a:ext cx="8229600" cy="23652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en-US" sz="4000" b="1" i="0" u="none" strike="noStrike" cap="none">
                <a:solidFill>
                  <a:srgbClr val="39CC33"/>
                </a:solidFill>
                <a:latin typeface="Arial"/>
                <a:ea typeface="Arial"/>
                <a:cs typeface="Arial"/>
                <a:sym typeface="Arial"/>
              </a:rPr>
              <a:t>Chapter </a:t>
            </a:r>
            <a:r>
              <a:rPr lang="en-US" sz="4000" b="1">
                <a:solidFill>
                  <a:srgbClr val="39CC33"/>
                </a:solidFill>
              </a:rPr>
              <a:t>5</a:t>
            </a:r>
            <a:br>
              <a:rPr lang="en-US" sz="4000" b="1" i="0" u="none" strike="noStrike" cap="none">
                <a:solidFill>
                  <a:srgbClr val="39CC33"/>
                </a:solidFill>
                <a:latin typeface="Arial"/>
                <a:ea typeface="Arial"/>
                <a:cs typeface="Arial"/>
                <a:sym typeface="Arial"/>
              </a:rPr>
            </a:br>
            <a:r>
              <a:rPr lang="en-US" sz="3600" b="0" i="0" u="none" strike="noStrike" cap="none">
                <a:solidFill>
                  <a:srgbClr val="39CC33"/>
                </a:solidFill>
                <a:latin typeface="Arial"/>
                <a:ea typeface="Arial"/>
                <a:cs typeface="Arial"/>
                <a:sym typeface="Arial"/>
              </a:rPr>
              <a:t>Getting the Most from Class</a:t>
            </a:r>
            <a:endParaRPr>
              <a:solidFill>
                <a:srgbClr val="39CC33"/>
              </a:solidFill>
            </a:endParaRPr>
          </a:p>
        </p:txBody>
      </p:sp>
      <p:sp>
        <p:nvSpPr>
          <p:cNvPr id="78" name="Google Shape;78;p16"/>
          <p:cNvSpPr/>
          <p:nvPr/>
        </p:nvSpPr>
        <p:spPr>
          <a:xfrm>
            <a:off x="-11250" y="-33725"/>
            <a:ext cx="9144000" cy="15741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5550" y="6054775"/>
            <a:ext cx="9155100" cy="8031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700" y="27700"/>
            <a:ext cx="9090600" cy="1090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Note-Taking Formats: Cornell Format</a:t>
            </a:r>
            <a:endParaRPr b="1">
              <a:solidFill>
                <a:srgbClr val="000000"/>
              </a:solidFill>
            </a:endParaRPr>
          </a:p>
        </p:txBody>
      </p:sp>
      <p:sp>
        <p:nvSpPr>
          <p:cNvPr id="147" name="Google Shape;147;p25"/>
          <p:cNvSpPr txBox="1">
            <a:spLocks noGrp="1"/>
          </p:cNvSpPr>
          <p:nvPr>
            <p:ph type="body" idx="3"/>
          </p:nvPr>
        </p:nvSpPr>
        <p:spPr>
          <a:xfrm>
            <a:off x="106025" y="1520651"/>
            <a:ext cx="5313900" cy="4304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Create a “recall” column</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Write only in the wider column as your take notes</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Use the recall column for main ideas and important details when going back through notes</a:t>
            </a:r>
            <a:endParaRPr sz="2600" b="0" i="0" u="none" strike="noStrike" cap="none">
              <a:solidFill>
                <a:schemeClr val="dk1"/>
              </a:solidFill>
              <a:latin typeface="Arial"/>
              <a:ea typeface="Arial"/>
              <a:cs typeface="Arial"/>
              <a:sym typeface="Arial"/>
            </a:endParaRPr>
          </a:p>
        </p:txBody>
      </p:sp>
      <p:pic>
        <p:nvPicPr>
          <p:cNvPr id="148" name="Google Shape;148;p25" descr="A figure shows an example of note taking in the Cornell format.&#10;See Tables Tab.&#10;"/>
          <p:cNvPicPr preferRelativeResize="0">
            <a:picLocks noGrp="1"/>
          </p:cNvPicPr>
          <p:nvPr>
            <p:ph type="pic" idx="2"/>
          </p:nvPr>
        </p:nvPicPr>
        <p:blipFill rotWithShape="1">
          <a:blip r:embed="rId3">
            <a:alphaModFix/>
          </a:blip>
          <a:srcRect/>
          <a:stretch/>
        </p:blipFill>
        <p:spPr>
          <a:xfrm>
            <a:off x="5512895" y="1244861"/>
            <a:ext cx="3475800" cy="4877100"/>
          </a:xfrm>
          <a:prstGeom prst="rect">
            <a:avLst/>
          </a:prstGeom>
          <a:noFill/>
          <a:ln>
            <a:noFill/>
          </a:ln>
        </p:spPr>
      </p:pic>
      <p:sp>
        <p:nvSpPr>
          <p:cNvPr id="149" name="Google Shape;149;p25"/>
          <p:cNvSpPr/>
          <p:nvPr/>
        </p:nvSpPr>
        <p:spPr>
          <a:xfrm>
            <a:off x="0" y="6195925"/>
            <a:ext cx="9144000" cy="6621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0" y="0"/>
            <a:ext cx="9144000" cy="1174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Note-Taking Formats: Outline Format</a:t>
            </a:r>
            <a:endParaRPr b="1">
              <a:solidFill>
                <a:srgbClr val="000000"/>
              </a:solidFill>
            </a:endParaRPr>
          </a:p>
        </p:txBody>
      </p:sp>
      <p:sp>
        <p:nvSpPr>
          <p:cNvPr id="155" name="Google Shape;155;p26"/>
          <p:cNvSpPr txBox="1">
            <a:spLocks noGrp="1"/>
          </p:cNvSpPr>
          <p:nvPr>
            <p:ph type="body" idx="3"/>
          </p:nvPr>
        </p:nvSpPr>
        <p:spPr>
          <a:xfrm>
            <a:off x="132526" y="1274059"/>
            <a:ext cx="5122244" cy="486548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Roman numerals for main ideas</a:t>
            </a:r>
            <a:endParaRPr/>
          </a:p>
          <a:p>
            <a:pPr marL="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Uppercase letters for ideas related to main ideas</a:t>
            </a:r>
            <a:endParaRPr/>
          </a:p>
          <a:p>
            <a:pPr marL="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Arabic numerals and then lowercase letters for descending levels</a:t>
            </a:r>
            <a:endParaRPr sz="2600" b="0" i="0" u="none" strike="noStrike" cap="none">
              <a:solidFill>
                <a:schemeClr val="dk1"/>
              </a:solidFill>
              <a:latin typeface="Arial"/>
              <a:ea typeface="Arial"/>
              <a:cs typeface="Arial"/>
              <a:sym typeface="Arial"/>
            </a:endParaRPr>
          </a:p>
        </p:txBody>
      </p:sp>
      <p:pic>
        <p:nvPicPr>
          <p:cNvPr id="156" name="Google Shape;156;p26" descr="A figure shows an example of note taking in the outline format.&#10;&quot;Psychology 101&#10;9/20/17&#10;Theories of Personality&#10;I. Personality trait = “durable disposition to behave in a particular&#10;way in a variety of situations”&#10;II. Big 5–McCrae + Costa&#10;A. Extroversion (or positive emotionality)=outgoing, sociable,&#10;friendly, upbeat, assertive&#10;B. Neuroticism=anxious, hostile, self-conscious, insecure,&#10;vulnerable&#10;C. Openness to experience=curiosity, flexibility, imaginative&#10;D. Agreeableness=sympathetic, trusting, cooperative, modest&#10;E. Conscientiousness=diligent, disciplined, well organized,&#10;punctual, dependable&#10;III. Psychodynamic Theories – focus on unconscious forces – Freud&#10;– psychoanalysis&#10;A. 3 components of personality&#10;1. Id=primitive, instinctive, operates according to pleasure principle (immediate gratification)&#10;2. Ego=decision-making component, operates according to reality principle (delay gratification until appropriate)&#10;3. Superego=moral component, social standards, right + wrong&#10;B. 3 levels of awareness&#10;1. Conscious=what one is aware of at a particular moment&#10;2. Preconscious=material just below surface, easily retrieved&#10;3. Unconscious=thoughts, memories, + desires well below&#10;surface, but have great influence on behavior&quot;&#10;&#10;"/>
          <p:cNvPicPr preferRelativeResize="0">
            <a:picLocks noGrp="1"/>
          </p:cNvPicPr>
          <p:nvPr>
            <p:ph type="pic" idx="2"/>
          </p:nvPr>
        </p:nvPicPr>
        <p:blipFill rotWithShape="1">
          <a:blip r:embed="rId3">
            <a:alphaModFix/>
          </a:blip>
          <a:srcRect/>
          <a:stretch/>
        </p:blipFill>
        <p:spPr>
          <a:xfrm>
            <a:off x="5513573" y="1262888"/>
            <a:ext cx="3411900" cy="4794900"/>
          </a:xfrm>
          <a:prstGeom prst="rect">
            <a:avLst/>
          </a:prstGeom>
          <a:noFill/>
          <a:ln>
            <a:noFill/>
          </a:ln>
        </p:spPr>
      </p:pic>
      <p:sp>
        <p:nvSpPr>
          <p:cNvPr id="157" name="Google Shape;157;p26"/>
          <p:cNvSpPr/>
          <p:nvPr/>
        </p:nvSpPr>
        <p:spPr>
          <a:xfrm>
            <a:off x="-9450" y="6239400"/>
            <a:ext cx="9162900" cy="6432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0" y="0"/>
            <a:ext cx="9144000" cy="11337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Note-Taking Formats: Paragraph Format</a:t>
            </a:r>
            <a:endParaRPr b="1">
              <a:solidFill>
                <a:srgbClr val="000000"/>
              </a:solidFill>
            </a:endParaRPr>
          </a:p>
        </p:txBody>
      </p:sp>
      <p:sp>
        <p:nvSpPr>
          <p:cNvPr id="163" name="Google Shape;163;p27"/>
          <p:cNvSpPr txBox="1">
            <a:spLocks noGrp="1"/>
          </p:cNvSpPr>
          <p:nvPr>
            <p:ph type="body" idx="3"/>
          </p:nvPr>
        </p:nvSpPr>
        <p:spPr>
          <a:xfrm>
            <a:off x="204000" y="1602024"/>
            <a:ext cx="5037300" cy="3936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Write summary paragraphs as you take notes</a:t>
            </a:r>
            <a:endParaRPr/>
          </a:p>
          <a:p>
            <a:pPr marL="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Might not work well for class notes because it’s difficult to summarize a topic until your instructor has covered it completely.</a:t>
            </a:r>
            <a:endParaRPr sz="2600" b="0" i="0" u="none" strike="noStrike" cap="none">
              <a:solidFill>
                <a:schemeClr val="dk1"/>
              </a:solidFill>
              <a:latin typeface="Arial"/>
              <a:ea typeface="Arial"/>
              <a:cs typeface="Arial"/>
              <a:sym typeface="Arial"/>
            </a:endParaRPr>
          </a:p>
        </p:txBody>
      </p:sp>
      <p:pic>
        <p:nvPicPr>
          <p:cNvPr id="164" name="Google Shape;164;p27" descr="A figure shows an example of note taking in the paragraph format.&#10;&quot;Psychology 101&#10;9/20/17&#10;Theories of Personality&#10;&#10;A personality trait is a “durable disposition to behave in a particular&#10;way in a variety of situations”&#10;&#10;Big 5: According to McCrae + Costa most personality traits derive from&#10;just 5 higher—order traits: extroversion (or positive emotionality), which is outgoing, sociable, friendly, upbeat, assertive; neuroticism, which means anxious, hostile, self-conscious, insecure, vulnerable; openness to experience characterized by curiosity, flexibility, imaginative; agreeableness, which is sympathetic, trusting, cooperative, modest; and conscientiousness means diligent, disciplined, well organized, punctual, dependable &#10;&#10;Psychodynamic Theories: Focus on unconscious forces&#10;Freud, father of psychoanalysis, believed in 3 components of&#10;personality: id, the primitive, instinctive, operates according to&#10;pleasure principle (immediate gratification); ego, the decision-making component, operates according to reality principle (delay gratification&#10;until appropriate); and superego, the moral component, social&#10;standards, right + wrong&#10;&#10;Freud also thought there are 3 levels of awareness: conscious, what one&#10;is aware of at a particular moment; preconscious, the material just&#10;below surface, easily retrieved; and unconscious, the thoughts,&#10;memories, + desires well below surface, but have great influence on&#10;behavior&quot;&#10;"/>
          <p:cNvPicPr preferRelativeResize="0">
            <a:picLocks noGrp="1"/>
          </p:cNvPicPr>
          <p:nvPr>
            <p:ph type="pic" idx="2"/>
          </p:nvPr>
        </p:nvPicPr>
        <p:blipFill rotWithShape="1">
          <a:blip r:embed="rId3">
            <a:alphaModFix/>
          </a:blip>
          <a:srcRect/>
          <a:stretch/>
        </p:blipFill>
        <p:spPr>
          <a:xfrm>
            <a:off x="5594646" y="1295798"/>
            <a:ext cx="3407250" cy="4790300"/>
          </a:xfrm>
          <a:prstGeom prst="rect">
            <a:avLst/>
          </a:prstGeom>
          <a:noFill/>
          <a:ln>
            <a:noFill/>
          </a:ln>
        </p:spPr>
      </p:pic>
      <p:sp>
        <p:nvSpPr>
          <p:cNvPr id="165" name="Google Shape;165;p27"/>
          <p:cNvSpPr/>
          <p:nvPr/>
        </p:nvSpPr>
        <p:spPr>
          <a:xfrm>
            <a:off x="0" y="6248200"/>
            <a:ext cx="9144000" cy="6642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0" y="0"/>
            <a:ext cx="9144000" cy="11229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Note-Taking Formats: List Format</a:t>
            </a:r>
            <a:endParaRPr b="1">
              <a:solidFill>
                <a:srgbClr val="000000"/>
              </a:solidFill>
            </a:endParaRPr>
          </a:p>
        </p:txBody>
      </p:sp>
      <p:sp>
        <p:nvSpPr>
          <p:cNvPr id="171" name="Google Shape;171;p28"/>
          <p:cNvSpPr txBox="1">
            <a:spLocks noGrp="1"/>
          </p:cNvSpPr>
          <p:nvPr>
            <p:ph type="body" idx="3"/>
          </p:nvPr>
        </p:nvSpPr>
        <p:spPr>
          <a:xfrm>
            <a:off x="114650" y="1508126"/>
            <a:ext cx="5230500" cy="4171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List terms and definitions</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List facts</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List sequences</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This method is easy to use with the Cornell format.</a:t>
            </a:r>
            <a:endParaRPr sz="2600" b="0" i="0" u="none" strike="noStrike" cap="none">
              <a:solidFill>
                <a:schemeClr val="dk1"/>
              </a:solidFill>
              <a:latin typeface="Arial"/>
              <a:ea typeface="Arial"/>
              <a:cs typeface="Arial"/>
              <a:sym typeface="Arial"/>
            </a:endParaRPr>
          </a:p>
        </p:txBody>
      </p:sp>
      <p:pic>
        <p:nvPicPr>
          <p:cNvPr id="172" name="Google Shape;172;p28" descr="A figure shows an example of note taking in the list format.&#10;&quot;Psychology 101&#10;9/20/17&#10;Theories of Personality&#10;• A personality trait is a “durable disposition to behave in a particular&#10;way in a variety of situations”&#10;• Big 5: According to McCrae + Costa most personality traits derive&#10;from just 5 higher-order traits&#10;- extroversion (or positive emotionality), which is outgoing,&#10;- sociable, friendly, upbeat, assertive&#10;- neuroticism, which means anxious, hostile, self-conscious,&#10;- insecure, vulnerable&#10;- openness to experience characterized by curiosity, flexibility,&#10;- imaginative&#10;- agreeableness, which is sympathetic, trusting, cooperative, modest&#10;- conscientiousness, means diligent, disciplined, well organized,&#10;- punctual, dependable&#10;• Psychodynamic Theories: Focus on unconscious forces&#10;• Freud, father of psychoanalysis, believed in 3 components of&#10;personality&#10;- id, the primitive, instinctive, operates according to pleasure&#10;- principle (immediate gratification)&#10;- ego, the decision-making component, operates according to&#10;- reality principle (delay gratification until appropriate)&#10;- superego, the moral component, social standards, right + wrong&#10;• Freud also thought there are 3 levels of awareness&#10;- conscious, what one is aware of at a particular moment&#10;- preconscious, the material just below surface, easily retrieved&#10;- unconscious, the thoughts, memories, + desires well below&#10;- surface, but have great influence on behavior&#10;&quot;&#10;"/>
          <p:cNvPicPr preferRelativeResize="0">
            <a:picLocks noGrp="1"/>
          </p:cNvPicPr>
          <p:nvPr>
            <p:ph type="pic" idx="2"/>
          </p:nvPr>
        </p:nvPicPr>
        <p:blipFill rotWithShape="1">
          <a:blip r:embed="rId3">
            <a:alphaModFix/>
          </a:blip>
          <a:srcRect/>
          <a:stretch/>
        </p:blipFill>
        <p:spPr>
          <a:xfrm>
            <a:off x="5567548" y="1320165"/>
            <a:ext cx="3411830" cy="4813198"/>
          </a:xfrm>
          <a:prstGeom prst="rect">
            <a:avLst/>
          </a:prstGeom>
          <a:noFill/>
          <a:ln>
            <a:noFill/>
          </a:ln>
        </p:spPr>
      </p:pic>
      <p:sp>
        <p:nvSpPr>
          <p:cNvPr id="173" name="Google Shape;173;p28"/>
          <p:cNvSpPr/>
          <p:nvPr/>
        </p:nvSpPr>
        <p:spPr>
          <a:xfrm>
            <a:off x="0" y="6222550"/>
            <a:ext cx="9144000" cy="6354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Note-Taking Techniques</a:t>
            </a:r>
            <a:endParaRPr b="1">
              <a:solidFill>
                <a:srgbClr val="000000"/>
              </a:solidFill>
            </a:endParaRPr>
          </a:p>
        </p:txBody>
      </p:sp>
      <p:sp>
        <p:nvSpPr>
          <p:cNvPr id="180" name="Google Shape;180;p29"/>
          <p:cNvSpPr txBox="1">
            <a:spLocks noGrp="1"/>
          </p:cNvSpPr>
          <p:nvPr>
            <p:ph type="body" idx="1"/>
          </p:nvPr>
        </p:nvSpPr>
        <p:spPr>
          <a:xfrm>
            <a:off x="228600" y="1295400"/>
            <a:ext cx="8763000" cy="3185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Whatever method you choose, there are important steps to remember:</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Identify main ideas</a:t>
            </a: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Don’t write down everything.</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Don’t be thrown by a disorganized lecturer.</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81" name="Google Shape;181;p29"/>
          <p:cNvSpPr txBox="1"/>
          <p:nvPr/>
        </p:nvSpPr>
        <p:spPr>
          <a:xfrm>
            <a:off x="2115175" y="5014500"/>
            <a:ext cx="4950000" cy="1167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Which method do you think is best and why?</a:t>
            </a:r>
            <a:endParaRPr sz="26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0" descr="Taking_Notes.mov&#10;&#10;A video about taking student note taking,">
            <a:hlinkClick r:id="rId3"/>
          </p:cNvPr>
          <p:cNvPicPr preferRelativeResize="0"/>
          <p:nvPr/>
        </p:nvPicPr>
        <p:blipFill>
          <a:blip r:embed="rId4">
            <a:alphaModFix/>
          </a:blip>
          <a:stretch>
            <a:fillRect/>
          </a:stretch>
        </p:blipFill>
        <p:spPr>
          <a:xfrm>
            <a:off x="0" y="-485939"/>
            <a:ext cx="9144000" cy="6857994"/>
          </a:xfrm>
          <a:prstGeom prst="rect">
            <a:avLst/>
          </a:prstGeom>
          <a:noFill/>
          <a:ln>
            <a:noFill/>
          </a:ln>
        </p:spPr>
      </p:pic>
      <p:sp>
        <p:nvSpPr>
          <p:cNvPr id="2" name="TextBox 1">
            <a:extLst>
              <a:ext uri="{FF2B5EF4-FFF2-40B4-BE49-F238E27FC236}">
                <a16:creationId xmlns:a16="http://schemas.microsoft.com/office/drawing/2014/main" id="{A7D9AC56-0BBB-42EE-BBFD-E57E53D98C6D}"/>
              </a:ext>
            </a:extLst>
          </p:cNvPr>
          <p:cNvSpPr txBox="1"/>
          <p:nvPr/>
        </p:nvSpPr>
        <p:spPr>
          <a:xfrm>
            <a:off x="292608" y="6453051"/>
            <a:ext cx="8438606" cy="307777"/>
          </a:xfrm>
          <a:prstGeom prst="rect">
            <a:avLst/>
          </a:prstGeom>
          <a:noFill/>
        </p:spPr>
        <p:txBody>
          <a:bodyPr wrap="square" rtlCol="0">
            <a:spAutoFit/>
          </a:bodyPr>
          <a:lstStyle/>
          <a:p>
            <a:pPr algn="ctr"/>
            <a:r>
              <a:rPr lang="en-US" dirty="0">
                <a:hlinkClick r:id="rId3"/>
              </a:rPr>
              <a:t>http://drive.google.com/file/d/1n-7GR40vE6kwm_99w2tMONAY2_aBt0Ix/view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Taking Notes in Nonlecture Courses</a:t>
            </a:r>
            <a:endParaRPr b="1">
              <a:solidFill>
                <a:srgbClr val="000000"/>
              </a:solidFill>
            </a:endParaRPr>
          </a:p>
        </p:txBody>
      </p:sp>
      <p:sp>
        <p:nvSpPr>
          <p:cNvPr id="193" name="Google Shape;193;p31"/>
          <p:cNvSpPr txBox="1">
            <a:spLocks noGrp="1"/>
          </p:cNvSpPr>
          <p:nvPr>
            <p:ph type="body" idx="1"/>
          </p:nvPr>
        </p:nvSpPr>
        <p:spPr>
          <a:xfrm>
            <a:off x="45725" y="1219200"/>
            <a:ext cx="9052500" cy="45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200" b="0" i="0" u="none" strike="noStrike" cap="none">
                <a:solidFill>
                  <a:schemeClr val="dk1"/>
                </a:solidFill>
                <a:latin typeface="Arial"/>
                <a:ea typeface="Arial"/>
                <a:cs typeface="Arial"/>
                <a:sym typeface="Arial"/>
              </a:rPr>
              <a:t>Always be ready to change note-taking methods based on the situation:</a:t>
            </a:r>
            <a:endParaRPr sz="2200"/>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pic>
        <p:nvPicPr>
          <p:cNvPr id="194" name="Google Shape;194;p31" descr="People working together in a science lab."/>
          <p:cNvPicPr preferRelativeResize="0"/>
          <p:nvPr/>
        </p:nvPicPr>
        <p:blipFill>
          <a:blip r:embed="rId3">
            <a:alphaModFix/>
          </a:blip>
          <a:stretch>
            <a:fillRect/>
          </a:stretch>
        </p:blipFill>
        <p:spPr>
          <a:xfrm>
            <a:off x="3764225" y="2212500"/>
            <a:ext cx="5334000" cy="3829050"/>
          </a:xfrm>
          <a:prstGeom prst="rect">
            <a:avLst/>
          </a:prstGeom>
          <a:noFill/>
          <a:ln>
            <a:noFill/>
          </a:ln>
        </p:spPr>
      </p:pic>
      <p:sp>
        <p:nvSpPr>
          <p:cNvPr id="195" name="Google Shape;195;p31"/>
          <p:cNvSpPr txBox="1"/>
          <p:nvPr/>
        </p:nvSpPr>
        <p:spPr>
          <a:xfrm>
            <a:off x="121925" y="1602900"/>
            <a:ext cx="3617700" cy="5124300"/>
          </a:xfrm>
          <a:prstGeom prst="rect">
            <a:avLst/>
          </a:prstGeom>
          <a:noFill/>
          <a:ln>
            <a:noFill/>
          </a:ln>
        </p:spPr>
        <p:txBody>
          <a:bodyPr spcFirstLastPara="1" wrap="square" lIns="91425" tIns="91425" rIns="91425" bIns="91425" anchor="t" anchorCtr="0">
            <a:noAutofit/>
          </a:bodyPr>
          <a:lstStyle/>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Record information presented by both the instructor and classmates.</a:t>
            </a:r>
            <a:endParaRPr sz="2400">
              <a:solidFill>
                <a:schemeClr val="dk1"/>
              </a:solidFill>
            </a:endParaRPr>
          </a:p>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Consider all reasonable ideas</a:t>
            </a:r>
            <a:endParaRPr sz="2400">
              <a:solidFill>
                <a:schemeClr val="dk1"/>
              </a:solidFill>
            </a:endParaRPr>
          </a:p>
          <a:p>
            <a:pPr marL="461962" lvl="0" indent="-449262" algn="l" rtl="0">
              <a:lnSpc>
                <a:spcPct val="115000"/>
              </a:lnSpc>
              <a:spcBef>
                <a:spcPts val="624"/>
              </a:spcBef>
              <a:spcAft>
                <a:spcPts val="1600"/>
              </a:spcAft>
              <a:buClr>
                <a:srgbClr val="424456"/>
              </a:buClr>
              <a:buSzPts val="2400"/>
              <a:buChar char="•"/>
            </a:pPr>
            <a:r>
              <a:rPr lang="en-US" sz="2400">
                <a:solidFill>
                  <a:schemeClr val="dk1"/>
                </a:solidFill>
              </a:rPr>
              <a:t>The way you organize notes depends on the purpose or form of the discussion.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Taking Notes in Science and Mathematics Courses</a:t>
            </a:r>
            <a:endParaRPr sz="3600" b="1" i="0" u="none" strike="noStrike" cap="none">
              <a:solidFill>
                <a:srgbClr val="000000"/>
              </a:solidFill>
            </a:endParaRPr>
          </a:p>
        </p:txBody>
      </p:sp>
      <p:sp>
        <p:nvSpPr>
          <p:cNvPr id="202" name="Google Shape;202;p32"/>
          <p:cNvSpPr txBox="1">
            <a:spLocks noGrp="1"/>
          </p:cNvSpPr>
          <p:nvPr>
            <p:ph type="body" idx="1"/>
          </p:nvPr>
        </p:nvSpPr>
        <p:spPr>
          <a:xfrm>
            <a:off x="228600" y="1219200"/>
            <a:ext cx="8763000" cy="97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Taking notes in math and science courses can be different from taking notes in other classes. Tips to remember are:</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a:p>
        </p:txBody>
      </p:sp>
      <p:sp>
        <p:nvSpPr>
          <p:cNvPr id="203" name="Google Shape;203;p32"/>
          <p:cNvSpPr/>
          <p:nvPr/>
        </p:nvSpPr>
        <p:spPr>
          <a:xfrm>
            <a:off x="2187900" y="2333125"/>
            <a:ext cx="4768200" cy="43830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txBox="1"/>
          <p:nvPr/>
        </p:nvSpPr>
        <p:spPr>
          <a:xfrm>
            <a:off x="2743450" y="2875975"/>
            <a:ext cx="4056000" cy="3620400"/>
          </a:xfrm>
          <a:prstGeom prst="rect">
            <a:avLst/>
          </a:prstGeom>
          <a:noFill/>
          <a:ln>
            <a:noFill/>
          </a:ln>
        </p:spPr>
        <p:txBody>
          <a:bodyPr spcFirstLastPara="1" wrap="square" lIns="91425" tIns="91425" rIns="91425" bIns="91425" anchor="t" anchorCtr="0">
            <a:noAutofit/>
          </a:bodyPr>
          <a:lstStyle/>
          <a:p>
            <a:pPr marL="461962" lvl="0" indent="-436562" algn="l" rtl="0">
              <a:lnSpc>
                <a:spcPct val="115000"/>
              </a:lnSpc>
              <a:spcBef>
                <a:spcPts val="624"/>
              </a:spcBef>
              <a:spcAft>
                <a:spcPts val="0"/>
              </a:spcAft>
              <a:buClr>
                <a:srgbClr val="424456"/>
              </a:buClr>
              <a:buSzPts val="2200"/>
              <a:buChar char="•"/>
            </a:pPr>
            <a:r>
              <a:rPr lang="en-US" sz="2200">
                <a:solidFill>
                  <a:schemeClr val="dk1"/>
                </a:solidFill>
              </a:rPr>
              <a:t>Write down equations, formulas, diagrams, charts, graphs, and definitions. </a:t>
            </a:r>
            <a:endParaRPr sz="2200">
              <a:solidFill>
                <a:schemeClr val="dk1"/>
              </a:solidFill>
            </a:endParaRPr>
          </a:p>
          <a:p>
            <a:pPr marL="461962" lvl="0" indent="-436562" algn="l" rtl="0">
              <a:lnSpc>
                <a:spcPct val="115000"/>
              </a:lnSpc>
              <a:spcBef>
                <a:spcPts val="624"/>
              </a:spcBef>
              <a:spcAft>
                <a:spcPts val="0"/>
              </a:spcAft>
              <a:buClr>
                <a:srgbClr val="424456"/>
              </a:buClr>
              <a:buSzPts val="2200"/>
              <a:buChar char="•"/>
            </a:pPr>
            <a:r>
              <a:rPr lang="en-US" sz="2200">
                <a:solidFill>
                  <a:schemeClr val="dk1"/>
                </a:solidFill>
              </a:rPr>
              <a:t>Write your instructor’s words precisely.</a:t>
            </a:r>
            <a:endParaRPr sz="2200">
              <a:solidFill>
                <a:schemeClr val="dk1"/>
              </a:solidFill>
            </a:endParaRPr>
          </a:p>
          <a:p>
            <a:pPr marL="461962" lvl="0" indent="-436562" algn="l" rtl="0">
              <a:lnSpc>
                <a:spcPct val="115000"/>
              </a:lnSpc>
              <a:spcBef>
                <a:spcPts val="624"/>
              </a:spcBef>
              <a:spcAft>
                <a:spcPts val="1600"/>
              </a:spcAft>
              <a:buClr>
                <a:srgbClr val="424456"/>
              </a:buClr>
              <a:buSzPts val="2200"/>
              <a:buChar char="•"/>
            </a:pPr>
            <a:r>
              <a:rPr lang="en-US" sz="2200">
                <a:solidFill>
                  <a:schemeClr val="dk1"/>
                </a:solidFill>
              </a:rPr>
              <a:t>Write down all worked problems and examples step by step.</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Using Technology to Take Notes</a:t>
            </a:r>
            <a:endParaRPr b="1">
              <a:solidFill>
                <a:srgbClr val="000000"/>
              </a:solidFill>
            </a:endParaRPr>
          </a:p>
        </p:txBody>
      </p:sp>
      <p:sp>
        <p:nvSpPr>
          <p:cNvPr id="210" name="Google Shape;210;p33"/>
          <p:cNvSpPr txBox="1">
            <a:spLocks noGrp="1"/>
          </p:cNvSpPr>
          <p:nvPr>
            <p:ph type="body" idx="1"/>
          </p:nvPr>
        </p:nvSpPr>
        <p:spPr>
          <a:xfrm>
            <a:off x="228600" y="1066800"/>
            <a:ext cx="8763000" cy="20628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Take notes on a laptop, tablet, or other mobile device.</a:t>
            </a: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If you handwrite notes, entering them on a computer after class is a helpful review.</a:t>
            </a: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Some students find it advantageous to record lectures.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pic>
        <p:nvPicPr>
          <p:cNvPr id="211" name="Google Shape;211;p33" descr="A student taking notes on an electronic tablet."/>
          <p:cNvPicPr preferRelativeResize="0"/>
          <p:nvPr/>
        </p:nvPicPr>
        <p:blipFill>
          <a:blip r:embed="rId3">
            <a:alphaModFix/>
          </a:blip>
          <a:stretch>
            <a:fillRect/>
          </a:stretch>
        </p:blipFill>
        <p:spPr>
          <a:xfrm>
            <a:off x="3649975" y="3129588"/>
            <a:ext cx="5372100" cy="3762375"/>
          </a:xfrm>
          <a:prstGeom prst="rect">
            <a:avLst/>
          </a:prstGeom>
          <a:noFill/>
          <a:ln>
            <a:noFill/>
          </a:ln>
        </p:spPr>
      </p:pic>
      <p:sp>
        <p:nvSpPr>
          <p:cNvPr id="212" name="Google Shape;212;p33"/>
          <p:cNvSpPr txBox="1"/>
          <p:nvPr/>
        </p:nvSpPr>
        <p:spPr>
          <a:xfrm>
            <a:off x="359800" y="3598000"/>
            <a:ext cx="3140100" cy="21480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1600"/>
              </a:spcAft>
              <a:buClr>
                <a:srgbClr val="424456"/>
              </a:buClr>
              <a:buSzPts val="2600"/>
              <a:buFont typeface="Arial"/>
              <a:buNone/>
            </a:pPr>
            <a:r>
              <a:rPr lang="en-US" sz="2600">
                <a:solidFill>
                  <a:schemeClr val="dk1"/>
                </a:solidFill>
              </a:rPr>
              <a:t>Do you prefer to take notes on a digital device or handwrite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45725" y="27700"/>
            <a:ext cx="9052500" cy="10953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Take Better Notes in Better Ways</a:t>
            </a:r>
            <a:endParaRPr b="1">
              <a:solidFill>
                <a:srgbClr val="000000"/>
              </a:solidFill>
            </a:endParaRPr>
          </a:p>
        </p:txBody>
      </p:sp>
      <p:sp>
        <p:nvSpPr>
          <p:cNvPr id="219" name="Google Shape;219;p34"/>
          <p:cNvSpPr txBox="1">
            <a:spLocks noGrp="1"/>
          </p:cNvSpPr>
          <p:nvPr>
            <p:ph type="body" idx="1"/>
          </p:nvPr>
        </p:nvSpPr>
        <p:spPr>
          <a:xfrm>
            <a:off x="228600" y="1447800"/>
            <a:ext cx="8763000" cy="61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There are many ways to take notes using technology:</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20" name="Google Shape;220;p34"/>
          <p:cNvSpPr/>
          <p:nvPr/>
        </p:nvSpPr>
        <p:spPr>
          <a:xfrm>
            <a:off x="664600" y="2441400"/>
            <a:ext cx="7959300" cy="33471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p:nvPr/>
        </p:nvSpPr>
        <p:spPr>
          <a:xfrm>
            <a:off x="664600" y="2441425"/>
            <a:ext cx="7959300" cy="33471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Word allows you to easily format and mark up notes.</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Excel is good for any class involving calculations or financial statements.</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PowerPoint can be invaluable for visual learners.</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There are numerous apps for note taking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Assess Your Strengths and Set Goals</a:t>
            </a:r>
            <a:endParaRPr sz="3600" b="1" i="0" u="none" strike="noStrike" cap="none">
              <a:solidFill>
                <a:srgbClr val="000000"/>
              </a:solidFill>
            </a:endParaRPr>
          </a:p>
        </p:txBody>
      </p:sp>
      <p:sp>
        <p:nvSpPr>
          <p:cNvPr id="85" name="Google Shape;85;p17"/>
          <p:cNvSpPr txBox="1">
            <a:spLocks noGrp="1"/>
          </p:cNvSpPr>
          <p:nvPr>
            <p:ph type="body" idx="1"/>
          </p:nvPr>
        </p:nvSpPr>
        <p:spPr>
          <a:xfrm>
            <a:off x="228600" y="1905000"/>
            <a:ext cx="8763000" cy="361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Most students find that engagement makes them more enthusiastic and actually increases their learning. </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What are your favorite classes and why?</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r>
              <a:rPr lang="en-US" sz="2600" b="0" i="0" u="none" strike="noStrike" cap="none">
                <a:solidFill>
                  <a:schemeClr val="dk1"/>
                </a:solidFill>
                <a:latin typeface="Arial"/>
                <a:ea typeface="Arial"/>
                <a:cs typeface="Arial"/>
                <a:sym typeface="Arial"/>
              </a:rPr>
              <a:t>Think about how to develop strategies and goals that relate to engagement in learning.</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Review Your Notes </a:t>
            </a:r>
            <a:endParaRPr b="1">
              <a:solidFill>
                <a:srgbClr val="000000"/>
              </a:solidFill>
            </a:endParaRPr>
          </a:p>
        </p:txBody>
      </p:sp>
      <p:sp>
        <p:nvSpPr>
          <p:cNvPr id="227" name="Google Shape;227;p35"/>
          <p:cNvSpPr txBox="1">
            <a:spLocks noGrp="1"/>
          </p:cNvSpPr>
          <p:nvPr>
            <p:ph type="body" idx="1"/>
          </p:nvPr>
        </p:nvSpPr>
        <p:spPr>
          <a:xfrm>
            <a:off x="228600" y="1143000"/>
            <a:ext cx="8763000" cy="188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We forget much of the information we receive within twenty-four hours. The decline of memory over time is known as the forgetting curve. Strategies for remembering important details: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28" name="Google Shape;228;p35"/>
          <p:cNvSpPr/>
          <p:nvPr/>
        </p:nvSpPr>
        <p:spPr>
          <a:xfrm>
            <a:off x="2954725" y="2660325"/>
            <a:ext cx="4176000" cy="41322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p:nvPr/>
        </p:nvSpPr>
        <p:spPr>
          <a:xfrm>
            <a:off x="3466925" y="2900450"/>
            <a:ext cx="3597900" cy="3794100"/>
          </a:xfrm>
          <a:prstGeom prst="rect">
            <a:avLst/>
          </a:prstGeom>
          <a:noFill/>
          <a:ln>
            <a:noFill/>
          </a:ln>
        </p:spPr>
        <p:txBody>
          <a:bodyPr spcFirstLastPara="1" wrap="square" lIns="91425" tIns="91425" rIns="91425" bIns="91425" anchor="t" anchorCtr="0">
            <a:noAutofit/>
          </a:bodyPr>
          <a:lstStyle/>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Write down main ideas.</a:t>
            </a:r>
            <a:endParaRPr sz="2400">
              <a:solidFill>
                <a:schemeClr val="dk1"/>
              </a:solidFill>
            </a:endParaRPr>
          </a:p>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Repeat your ideas out loud.</a:t>
            </a:r>
            <a:endParaRPr sz="2400">
              <a:solidFill>
                <a:schemeClr val="dk1"/>
              </a:solidFill>
            </a:endParaRPr>
          </a:p>
          <a:p>
            <a:pPr marL="461962" lvl="0" indent="-449262" algn="l" rtl="0">
              <a:lnSpc>
                <a:spcPct val="115000"/>
              </a:lnSpc>
              <a:spcBef>
                <a:spcPts val="624"/>
              </a:spcBef>
              <a:spcAft>
                <a:spcPts val="1600"/>
              </a:spcAft>
              <a:buClr>
                <a:srgbClr val="424456"/>
              </a:buClr>
              <a:buSzPts val="2400"/>
              <a:buChar char="•"/>
            </a:pPr>
            <a:r>
              <a:rPr lang="en-US" sz="2400">
                <a:solidFill>
                  <a:schemeClr val="dk1"/>
                </a:solidFill>
              </a:rPr>
              <a:t>Review notes from the previous class just before the next class session.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0" y="0"/>
            <a:ext cx="9144000" cy="11229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Comparing Notes</a:t>
            </a:r>
            <a:endParaRPr b="1">
              <a:solidFill>
                <a:srgbClr val="000000"/>
              </a:solidFill>
            </a:endParaRPr>
          </a:p>
        </p:txBody>
      </p:sp>
      <p:sp>
        <p:nvSpPr>
          <p:cNvPr id="235" name="Google Shape;235;p36"/>
          <p:cNvSpPr txBox="1">
            <a:spLocks noGrp="1"/>
          </p:cNvSpPr>
          <p:nvPr>
            <p:ph type="body" idx="3"/>
          </p:nvPr>
        </p:nvSpPr>
        <p:spPr>
          <a:xfrm>
            <a:off x="-26525" y="1311825"/>
            <a:ext cx="4126200" cy="43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1800" b="0" i="0" u="none" strike="noStrike" cap="none">
                <a:solidFill>
                  <a:schemeClr val="dk1"/>
                </a:solidFill>
                <a:latin typeface="Arial"/>
                <a:ea typeface="Arial"/>
                <a:cs typeface="Arial"/>
                <a:sym typeface="Arial"/>
              </a:rPr>
              <a:t>There are benefits to comparing notes:</a:t>
            </a:r>
            <a:endParaRPr sz="1800"/>
          </a:p>
          <a:p>
            <a:pPr marL="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520"/>
              </a:spcBef>
              <a:spcAft>
                <a:spcPts val="0"/>
              </a:spcAft>
              <a:buNone/>
            </a:pPr>
            <a:endParaRPr/>
          </a:p>
          <a:p>
            <a:pPr marL="457200" marR="0" lvl="1" indent="0" algn="l" rtl="0">
              <a:spcBef>
                <a:spcPts val="480"/>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ctr" rtl="0">
              <a:spcBef>
                <a:spcPts val="480"/>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236" name="Google Shape;236;p36" descr="A picture of students in a group."/>
          <p:cNvPicPr preferRelativeResize="0"/>
          <p:nvPr/>
        </p:nvPicPr>
        <p:blipFill>
          <a:blip r:embed="rId3">
            <a:alphaModFix/>
          </a:blip>
          <a:stretch>
            <a:fillRect/>
          </a:stretch>
        </p:blipFill>
        <p:spPr>
          <a:xfrm>
            <a:off x="4070191" y="1382775"/>
            <a:ext cx="5011884" cy="3660450"/>
          </a:xfrm>
          <a:prstGeom prst="rect">
            <a:avLst/>
          </a:prstGeom>
          <a:noFill/>
          <a:ln>
            <a:noFill/>
          </a:ln>
        </p:spPr>
      </p:pic>
      <p:sp>
        <p:nvSpPr>
          <p:cNvPr id="237" name="Google Shape;237;p36"/>
          <p:cNvSpPr/>
          <p:nvPr/>
        </p:nvSpPr>
        <p:spPr>
          <a:xfrm>
            <a:off x="0" y="6258300"/>
            <a:ext cx="9144000" cy="5997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6"/>
          <p:cNvSpPr txBox="1"/>
          <p:nvPr/>
        </p:nvSpPr>
        <p:spPr>
          <a:xfrm>
            <a:off x="0" y="1994525"/>
            <a:ext cx="4001400" cy="2703900"/>
          </a:xfrm>
          <a:prstGeom prst="rect">
            <a:avLst/>
          </a:prstGeom>
          <a:noFill/>
          <a:ln>
            <a:noFill/>
          </a:ln>
        </p:spPr>
        <p:txBody>
          <a:bodyPr spcFirstLastPara="1" wrap="square" lIns="91425" tIns="91425" rIns="91425" bIns="91425" anchor="t" anchorCtr="0">
            <a:noAutofit/>
          </a:bodyPr>
          <a:lstStyle/>
          <a:p>
            <a:pPr marL="514350" lvl="0" indent="-431800" algn="l" rtl="0">
              <a:lnSpc>
                <a:spcPct val="115000"/>
              </a:lnSpc>
              <a:spcBef>
                <a:spcPts val="520"/>
              </a:spcBef>
              <a:spcAft>
                <a:spcPts val="0"/>
              </a:spcAft>
              <a:buClr>
                <a:srgbClr val="424456"/>
              </a:buClr>
              <a:buSzPts val="2200"/>
              <a:buChar char="•"/>
            </a:pPr>
            <a:r>
              <a:rPr lang="en-US" sz="2200">
                <a:solidFill>
                  <a:schemeClr val="dk1"/>
                </a:solidFill>
              </a:rPr>
              <a:t>Probably take better notes</a:t>
            </a:r>
            <a:endParaRPr sz="2200">
              <a:solidFill>
                <a:schemeClr val="dk1"/>
              </a:solidFill>
            </a:endParaRPr>
          </a:p>
          <a:p>
            <a:pPr marL="514350" lvl="0" indent="-431800" algn="l" rtl="0">
              <a:lnSpc>
                <a:spcPct val="115000"/>
              </a:lnSpc>
              <a:spcBef>
                <a:spcPts val="520"/>
              </a:spcBef>
              <a:spcAft>
                <a:spcPts val="0"/>
              </a:spcAft>
              <a:buClr>
                <a:srgbClr val="424456"/>
              </a:buClr>
              <a:buSzPts val="2200"/>
              <a:buChar char="•"/>
            </a:pPr>
            <a:r>
              <a:rPr lang="en-US" sz="2200">
                <a:solidFill>
                  <a:schemeClr val="dk1"/>
                </a:solidFill>
              </a:rPr>
              <a:t>See if notes are clear and organized</a:t>
            </a:r>
            <a:endParaRPr sz="2200">
              <a:solidFill>
                <a:schemeClr val="dk1"/>
              </a:solidFill>
            </a:endParaRPr>
          </a:p>
          <a:p>
            <a:pPr marL="514350" lvl="0" indent="-431800" algn="l" rtl="0">
              <a:lnSpc>
                <a:spcPct val="115000"/>
              </a:lnSpc>
              <a:spcBef>
                <a:spcPts val="520"/>
              </a:spcBef>
              <a:spcAft>
                <a:spcPts val="0"/>
              </a:spcAft>
              <a:buClr>
                <a:srgbClr val="424456"/>
              </a:buClr>
              <a:buSzPts val="2200"/>
              <a:buChar char="•"/>
            </a:pPr>
            <a:r>
              <a:rPr lang="en-US" sz="2200">
                <a:solidFill>
                  <a:schemeClr val="dk1"/>
                </a:solidFill>
              </a:rPr>
              <a:t>See whether you agree on what the most important points are</a:t>
            </a:r>
            <a:endParaRPr sz="2200"/>
          </a:p>
        </p:txBody>
      </p:sp>
      <p:sp>
        <p:nvSpPr>
          <p:cNvPr id="239" name="Google Shape;239;p36"/>
          <p:cNvSpPr txBox="1"/>
          <p:nvPr/>
        </p:nvSpPr>
        <p:spPr>
          <a:xfrm>
            <a:off x="1203000" y="5138375"/>
            <a:ext cx="6738000" cy="10248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480"/>
              </a:spcBef>
              <a:spcAft>
                <a:spcPts val="0"/>
              </a:spcAft>
              <a:buClr>
                <a:srgbClr val="424456"/>
              </a:buClr>
              <a:buSzPts val="2400"/>
              <a:buFont typeface="Arial"/>
              <a:buNone/>
            </a:pPr>
            <a:r>
              <a:rPr lang="en-US" sz="2200">
                <a:solidFill>
                  <a:schemeClr val="dk1"/>
                </a:solidFill>
              </a:rPr>
              <a:t>Be aware that merely copy another student’s notes does not benefit you as much as comparing notes.</a:t>
            </a:r>
            <a:endParaRPr sz="22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Class Notes and Homework</a:t>
            </a:r>
            <a:endParaRPr b="1">
              <a:solidFill>
                <a:srgbClr val="000000"/>
              </a:solidFill>
            </a:endParaRPr>
          </a:p>
        </p:txBody>
      </p:sp>
      <p:sp>
        <p:nvSpPr>
          <p:cNvPr id="245" name="Google Shape;245;p37"/>
          <p:cNvSpPr txBox="1">
            <a:spLocks noGrp="1"/>
          </p:cNvSpPr>
          <p:nvPr>
            <p:ph type="body" idx="1"/>
          </p:nvPr>
        </p:nvSpPr>
        <p:spPr>
          <a:xfrm>
            <a:off x="228600" y="1295400"/>
            <a:ext cx="87630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Once you have reviewed your notes, use them to complete homework assignments. Follow these steps:</a:t>
            </a: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400" b="0" i="0" u="none" strike="noStrike" cap="none">
              <a:solidFill>
                <a:schemeClr val="dk1"/>
              </a:solidFill>
              <a:latin typeface="Arial"/>
              <a:ea typeface="Arial"/>
              <a:cs typeface="Arial"/>
              <a:sym typeface="Arial"/>
            </a:endParaRPr>
          </a:p>
        </p:txBody>
      </p:sp>
      <p:sp>
        <p:nvSpPr>
          <p:cNvPr id="246" name="Google Shape;246;p37"/>
          <p:cNvSpPr/>
          <p:nvPr/>
        </p:nvSpPr>
        <p:spPr>
          <a:xfrm>
            <a:off x="1377450" y="2627625"/>
            <a:ext cx="6389100" cy="27258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txBox="1"/>
          <p:nvPr/>
        </p:nvSpPr>
        <p:spPr>
          <a:xfrm>
            <a:off x="1579075" y="2627625"/>
            <a:ext cx="6116700" cy="2583900"/>
          </a:xfrm>
          <a:prstGeom prst="rect">
            <a:avLst/>
          </a:prstGeom>
          <a:noFill/>
          <a:ln>
            <a:noFill/>
          </a:ln>
        </p:spPr>
        <p:txBody>
          <a:bodyPr spcFirstLastPara="1" wrap="square" lIns="91425" tIns="91425" rIns="91425" bIns="91425" anchor="t" anchorCtr="0">
            <a:noAutofit/>
          </a:bodyPr>
          <a:lstStyle/>
          <a:p>
            <a:pPr marL="914400" lvl="1" indent="-457200" algn="l" rtl="0">
              <a:lnSpc>
                <a:spcPct val="115000"/>
              </a:lnSpc>
              <a:spcBef>
                <a:spcPts val="624"/>
              </a:spcBef>
              <a:spcAft>
                <a:spcPts val="0"/>
              </a:spcAft>
              <a:buClr>
                <a:srgbClr val="424456"/>
              </a:buClr>
              <a:buSzPts val="2400"/>
              <a:buFont typeface="Calibri"/>
              <a:buAutoNum type="arabicPeriod"/>
            </a:pPr>
            <a:r>
              <a:rPr lang="en-US" sz="2400">
                <a:solidFill>
                  <a:schemeClr val="dk1"/>
                </a:solidFill>
              </a:rPr>
              <a:t>Do a warm-up for your homework.</a:t>
            </a:r>
            <a:endParaRPr sz="2400">
              <a:solidFill>
                <a:schemeClr val="dk1"/>
              </a:solidFill>
            </a:endParaRPr>
          </a:p>
          <a:p>
            <a:pPr marL="914400" lvl="1" indent="-457200" algn="l" rtl="0">
              <a:lnSpc>
                <a:spcPct val="115000"/>
              </a:lnSpc>
              <a:spcBef>
                <a:spcPts val="624"/>
              </a:spcBef>
              <a:spcAft>
                <a:spcPts val="0"/>
              </a:spcAft>
              <a:buClr>
                <a:srgbClr val="424456"/>
              </a:buClr>
              <a:buSzPts val="2400"/>
              <a:buFont typeface="Calibri"/>
              <a:buAutoNum type="arabicPeriod"/>
            </a:pPr>
            <a:r>
              <a:rPr lang="en-US" sz="2400">
                <a:solidFill>
                  <a:schemeClr val="dk1"/>
                </a:solidFill>
              </a:rPr>
              <a:t>Do any assigned problems, and answer any assigned questions.</a:t>
            </a:r>
            <a:endParaRPr sz="2400">
              <a:solidFill>
                <a:schemeClr val="dk1"/>
              </a:solidFill>
            </a:endParaRPr>
          </a:p>
          <a:p>
            <a:pPr marL="914400" lvl="1" indent="-457200" algn="l" rtl="0">
              <a:lnSpc>
                <a:spcPct val="115000"/>
              </a:lnSpc>
              <a:spcBef>
                <a:spcPts val="624"/>
              </a:spcBef>
              <a:spcAft>
                <a:spcPts val="0"/>
              </a:spcAft>
              <a:buClr>
                <a:srgbClr val="424456"/>
              </a:buClr>
              <a:buSzPts val="2400"/>
              <a:buFont typeface="Calibri"/>
              <a:buAutoNum type="arabicPeriod"/>
            </a:pPr>
            <a:r>
              <a:rPr lang="en-US" sz="2400">
                <a:solidFill>
                  <a:schemeClr val="dk1"/>
                </a:solidFill>
              </a:rPr>
              <a:t>Don’t give up too soon.</a:t>
            </a:r>
            <a:endParaRPr sz="2400">
              <a:solidFill>
                <a:schemeClr val="dk1"/>
              </a:solidFill>
            </a:endParaRPr>
          </a:p>
          <a:p>
            <a:pPr marL="914400" lvl="1" indent="-457200" algn="l" rtl="0">
              <a:lnSpc>
                <a:spcPct val="115000"/>
              </a:lnSpc>
              <a:spcBef>
                <a:spcPts val="624"/>
              </a:spcBef>
              <a:spcAft>
                <a:spcPts val="1600"/>
              </a:spcAft>
              <a:buClr>
                <a:srgbClr val="424456"/>
              </a:buClr>
              <a:buSzPts val="2400"/>
              <a:buFont typeface="Calibri"/>
              <a:buAutoNum type="arabicPeriod"/>
            </a:pPr>
            <a:r>
              <a:rPr lang="en-US" sz="2400">
                <a:solidFill>
                  <a:schemeClr val="dk1"/>
                </a:solidFill>
              </a:rPr>
              <a:t>Complete your 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Reflection</a:t>
            </a:r>
            <a:endParaRPr sz="3600" b="1" i="0" u="none" strike="noStrike" cap="none">
              <a:solidFill>
                <a:srgbClr val="000000"/>
              </a:solidFill>
            </a:endParaRPr>
          </a:p>
        </p:txBody>
      </p:sp>
      <p:sp>
        <p:nvSpPr>
          <p:cNvPr id="253" name="Google Shape;253;p38"/>
          <p:cNvSpPr txBox="1">
            <a:spLocks noGrp="1"/>
          </p:cNvSpPr>
          <p:nvPr>
            <p:ph type="body" idx="1"/>
          </p:nvPr>
        </p:nvSpPr>
        <p:spPr>
          <a:xfrm>
            <a:off x="228600" y="1981200"/>
            <a:ext cx="8763000" cy="346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Identify which note-taking method might work best for you.</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r>
              <a:rPr lang="en-US" sz="2600" b="0" i="0" u="none" strike="noStrike" cap="none">
                <a:solidFill>
                  <a:schemeClr val="dk1"/>
                </a:solidFill>
                <a:latin typeface="Arial"/>
                <a:ea typeface="Arial"/>
                <a:cs typeface="Arial"/>
                <a:sym typeface="Arial"/>
              </a:rPr>
              <a:t>It is easier to remember and learn new material when you connect it to something you already know or have experienced. Which of your classes connects most directly to something you learned in the past or something that happened to you?</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Become Engaged in Learning </a:t>
            </a:r>
            <a:endParaRPr b="1">
              <a:solidFill>
                <a:srgbClr val="000000"/>
              </a:solidFill>
            </a:endParaRPr>
          </a:p>
        </p:txBody>
      </p:sp>
      <p:sp>
        <p:nvSpPr>
          <p:cNvPr id="92" name="Google Shape;92;p18"/>
          <p:cNvSpPr txBox="1">
            <a:spLocks noGrp="1"/>
          </p:cNvSpPr>
          <p:nvPr>
            <p:ph type="body" idx="1"/>
          </p:nvPr>
        </p:nvSpPr>
        <p:spPr>
          <a:xfrm>
            <a:off x="45725" y="1102375"/>
            <a:ext cx="5508000" cy="178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Engaged students spend time and energy in and out of class to learn. Practice techniques of an active learner:</a:t>
            </a:r>
            <a:endParaRPr sz="2400"/>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93" name="Google Shape;93;p18"/>
          <p:cNvSpPr/>
          <p:nvPr/>
        </p:nvSpPr>
        <p:spPr>
          <a:xfrm>
            <a:off x="4063575" y="2001175"/>
            <a:ext cx="4683300" cy="47799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txBox="1"/>
          <p:nvPr/>
        </p:nvSpPr>
        <p:spPr>
          <a:xfrm>
            <a:off x="4469575" y="2919325"/>
            <a:ext cx="4294800" cy="28107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Talk with others</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Ask questions in class</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Seek out information beyond lecture material and required reading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Valuable Skills of Active Learning</a:t>
            </a:r>
            <a:endParaRPr sz="3600" b="1" i="0" u="none" strike="noStrike" cap="none">
              <a:solidFill>
                <a:srgbClr val="000000"/>
              </a:solidFill>
            </a:endParaRPr>
          </a:p>
        </p:txBody>
      </p:sp>
      <p:sp>
        <p:nvSpPr>
          <p:cNvPr id="101" name="Google Shape;101;p19"/>
          <p:cNvSpPr txBox="1">
            <a:spLocks noGrp="1"/>
          </p:cNvSpPr>
          <p:nvPr>
            <p:ph type="body" idx="1"/>
          </p:nvPr>
        </p:nvSpPr>
        <p:spPr>
          <a:xfrm>
            <a:off x="163800" y="1235125"/>
            <a:ext cx="4775400" cy="37887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Working with others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Functioning independently and teaching yourself</a:t>
            </a:r>
            <a:endParaRPr sz="2600" b="0" i="0" u="none" strike="noStrike" cap="none">
              <a:solidFill>
                <a:schemeClr val="dk1"/>
              </a:solidFill>
              <a:latin typeface="Arial"/>
              <a:ea typeface="Arial"/>
              <a:cs typeface="Arial"/>
              <a:sym typeface="Arial"/>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Gaining sensitivity to cultural differences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02" name="Google Shape;102;p19"/>
          <p:cNvSpPr txBox="1"/>
          <p:nvPr/>
        </p:nvSpPr>
        <p:spPr>
          <a:xfrm>
            <a:off x="163550" y="5200750"/>
            <a:ext cx="4775400" cy="12786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1600"/>
              </a:spcAft>
              <a:buClr>
                <a:srgbClr val="424456"/>
              </a:buClr>
              <a:buSzPts val="2600"/>
              <a:buFont typeface="Arial"/>
              <a:buNone/>
            </a:pPr>
            <a:r>
              <a:rPr lang="en-US" sz="2600">
                <a:solidFill>
                  <a:srgbClr val="FFFFFF"/>
                </a:solidFill>
              </a:rPr>
              <a:t>What other valuable skills can you gain from active learning?</a:t>
            </a:r>
            <a:endParaRPr>
              <a:solidFill>
                <a:srgbClr val="FFFFFF"/>
              </a:solidFill>
            </a:endParaRPr>
          </a:p>
        </p:txBody>
      </p:sp>
      <p:pic>
        <p:nvPicPr>
          <p:cNvPr id="103" name="Google Shape;103;p19" descr="Students sitting in class."/>
          <p:cNvPicPr preferRelativeResize="0"/>
          <p:nvPr/>
        </p:nvPicPr>
        <p:blipFill>
          <a:blip r:embed="rId3">
            <a:alphaModFix/>
          </a:blip>
          <a:stretch>
            <a:fillRect/>
          </a:stretch>
        </p:blipFill>
        <p:spPr>
          <a:xfrm>
            <a:off x="5018425" y="1235125"/>
            <a:ext cx="3973175" cy="553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Prepare for Class</a:t>
            </a:r>
            <a:endParaRPr b="1">
              <a:solidFill>
                <a:srgbClr val="000000"/>
              </a:solidFill>
            </a:endParaRPr>
          </a:p>
        </p:txBody>
      </p:sp>
      <p:sp>
        <p:nvSpPr>
          <p:cNvPr id="109" name="Google Shape;109;p20"/>
          <p:cNvSpPr txBox="1">
            <a:spLocks noGrp="1"/>
          </p:cNvSpPr>
          <p:nvPr>
            <p:ph type="body" idx="1"/>
          </p:nvPr>
        </p:nvSpPr>
        <p:spPr>
          <a:xfrm>
            <a:off x="45725" y="1143000"/>
            <a:ext cx="90525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Here are some strategies to help you before each class session:</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110" name="Google Shape;110;p20"/>
          <p:cNvSpPr/>
          <p:nvPr/>
        </p:nvSpPr>
        <p:spPr>
          <a:xfrm>
            <a:off x="2866875" y="1811300"/>
            <a:ext cx="5827500" cy="49317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3826250" y="2377200"/>
            <a:ext cx="4740600" cy="4084800"/>
          </a:xfrm>
          <a:prstGeom prst="rect">
            <a:avLst/>
          </a:prstGeom>
          <a:noFill/>
          <a:ln>
            <a:noFill/>
          </a:ln>
        </p:spPr>
        <p:txBody>
          <a:bodyPr spcFirstLastPara="1" wrap="square" lIns="91425" tIns="91425" rIns="91425" bIns="91425" anchor="t" anchorCtr="0">
            <a:noAutofit/>
          </a:bodyPr>
          <a:lstStyle/>
          <a:p>
            <a:pPr marL="514350" lvl="0" indent="-514350" algn="l" rtl="0">
              <a:lnSpc>
                <a:spcPct val="115000"/>
              </a:lnSpc>
              <a:spcBef>
                <a:spcPts val="624"/>
              </a:spcBef>
              <a:spcAft>
                <a:spcPts val="0"/>
              </a:spcAft>
              <a:buClr>
                <a:srgbClr val="424456"/>
              </a:buClr>
              <a:buSzPts val="2600"/>
              <a:buFont typeface="Calibri"/>
              <a:buAutoNum type="arabicPeriod"/>
            </a:pPr>
            <a:r>
              <a:rPr lang="en-US" sz="2600">
                <a:solidFill>
                  <a:schemeClr val="dk1"/>
                </a:solidFill>
              </a:rPr>
              <a:t>Do assigned the reading</a:t>
            </a:r>
            <a:endParaRPr sz="2600">
              <a:solidFill>
                <a:schemeClr val="dk1"/>
              </a:solidFill>
            </a:endParaRPr>
          </a:p>
          <a:p>
            <a:pPr marL="514350" lvl="0" indent="-514350" algn="l" rtl="0">
              <a:lnSpc>
                <a:spcPct val="115000"/>
              </a:lnSpc>
              <a:spcBef>
                <a:spcPts val="624"/>
              </a:spcBef>
              <a:spcAft>
                <a:spcPts val="0"/>
              </a:spcAft>
              <a:buClr>
                <a:srgbClr val="424456"/>
              </a:buClr>
              <a:buSzPts val="2600"/>
              <a:buFont typeface="Calibri"/>
              <a:buAutoNum type="arabicPeriod"/>
            </a:pPr>
            <a:r>
              <a:rPr lang="en-US" sz="2600">
                <a:solidFill>
                  <a:schemeClr val="dk1"/>
                </a:solidFill>
              </a:rPr>
              <a:t>Pay careful attention to your course syllabus</a:t>
            </a:r>
            <a:endParaRPr sz="2600">
              <a:solidFill>
                <a:schemeClr val="dk1"/>
              </a:solidFill>
            </a:endParaRPr>
          </a:p>
          <a:p>
            <a:pPr marL="514350" lvl="0" indent="-514350" algn="l" rtl="0">
              <a:lnSpc>
                <a:spcPct val="115000"/>
              </a:lnSpc>
              <a:spcBef>
                <a:spcPts val="624"/>
              </a:spcBef>
              <a:spcAft>
                <a:spcPts val="0"/>
              </a:spcAft>
              <a:buClr>
                <a:srgbClr val="424456"/>
              </a:buClr>
              <a:buSzPts val="2600"/>
              <a:buFont typeface="Calibri"/>
              <a:buAutoNum type="arabicPeriod"/>
            </a:pPr>
            <a:r>
              <a:rPr lang="en-US" sz="2600">
                <a:solidFill>
                  <a:schemeClr val="dk1"/>
                </a:solidFill>
              </a:rPr>
              <a:t>Make use of additional materials</a:t>
            </a:r>
            <a:endParaRPr sz="2600">
              <a:solidFill>
                <a:schemeClr val="dk1"/>
              </a:solidFill>
            </a:endParaRPr>
          </a:p>
          <a:p>
            <a:pPr marL="514350" lvl="0" indent="-514350" algn="l" rtl="0">
              <a:lnSpc>
                <a:spcPct val="115000"/>
              </a:lnSpc>
              <a:spcBef>
                <a:spcPts val="624"/>
              </a:spcBef>
              <a:spcAft>
                <a:spcPts val="0"/>
              </a:spcAft>
              <a:buClr>
                <a:srgbClr val="424456"/>
              </a:buClr>
              <a:buSzPts val="2600"/>
              <a:buFont typeface="Calibri"/>
              <a:buAutoNum type="arabicPeriod"/>
            </a:pPr>
            <a:r>
              <a:rPr lang="en-US" sz="2600">
                <a:solidFill>
                  <a:schemeClr val="dk1"/>
                </a:solidFill>
              </a:rPr>
              <a:t>Warm up for class</a:t>
            </a:r>
            <a:endParaRPr sz="2600">
              <a:solidFill>
                <a:schemeClr val="dk1"/>
              </a:solidFill>
            </a:endParaRPr>
          </a:p>
          <a:p>
            <a:pPr marL="514350" lvl="0" indent="-514350" algn="l" rtl="0">
              <a:lnSpc>
                <a:spcPct val="115000"/>
              </a:lnSpc>
              <a:spcBef>
                <a:spcPts val="624"/>
              </a:spcBef>
              <a:spcAft>
                <a:spcPts val="0"/>
              </a:spcAft>
              <a:buClr>
                <a:srgbClr val="424456"/>
              </a:buClr>
              <a:buSzPts val="2600"/>
              <a:buFont typeface="Calibri"/>
              <a:buAutoNum type="arabicPeriod"/>
            </a:pPr>
            <a:r>
              <a:rPr lang="en-US" sz="2600">
                <a:solidFill>
                  <a:schemeClr val="dk1"/>
                </a:solidFill>
              </a:rPr>
              <a:t>Get organized</a:t>
            </a:r>
            <a:endParaRPr>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1" descr="Preparing_for_Class.mov&#10;&#10;A video of students discussing preparing for class. ">
            <a:hlinkClick r:id="rId3"/>
          </p:cNvPr>
          <p:cNvPicPr preferRelativeResize="0"/>
          <p:nvPr/>
        </p:nvPicPr>
        <p:blipFill>
          <a:blip r:embed="rId4">
            <a:alphaModFix/>
          </a:blip>
          <a:stretch>
            <a:fillRect/>
          </a:stretch>
        </p:blipFill>
        <p:spPr>
          <a:xfrm>
            <a:off x="0" y="-475489"/>
            <a:ext cx="9144000" cy="6857994"/>
          </a:xfrm>
          <a:prstGeom prst="rect">
            <a:avLst/>
          </a:prstGeom>
          <a:noFill/>
          <a:ln>
            <a:noFill/>
          </a:ln>
        </p:spPr>
      </p:pic>
      <p:sp>
        <p:nvSpPr>
          <p:cNvPr id="2" name="TextBox 1">
            <a:extLst>
              <a:ext uri="{FF2B5EF4-FFF2-40B4-BE49-F238E27FC236}">
                <a16:creationId xmlns:a16="http://schemas.microsoft.com/office/drawing/2014/main" id="{D1342D69-968B-4469-8256-85E3F36E9DC8}"/>
              </a:ext>
            </a:extLst>
          </p:cNvPr>
          <p:cNvSpPr txBox="1"/>
          <p:nvPr/>
        </p:nvSpPr>
        <p:spPr>
          <a:xfrm>
            <a:off x="287383" y="6382505"/>
            <a:ext cx="8151223" cy="307777"/>
          </a:xfrm>
          <a:prstGeom prst="rect">
            <a:avLst/>
          </a:prstGeom>
          <a:noFill/>
        </p:spPr>
        <p:txBody>
          <a:bodyPr wrap="square" rtlCol="0">
            <a:spAutoFit/>
          </a:bodyPr>
          <a:lstStyle/>
          <a:p>
            <a:pPr algn="ctr"/>
            <a:r>
              <a:rPr lang="en-US" dirty="0">
                <a:hlinkClick r:id="rId3"/>
              </a:rPr>
              <a:t>http://drive.google.com/file/d/1ck7D9H4olzDqFFOjkEphLGUZUMBBQNIU/view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Participate in Class</a:t>
            </a:r>
            <a:endParaRPr sz="3600" b="1" i="0" u="none" strike="noStrike" cap="none">
              <a:solidFill>
                <a:srgbClr val="000000"/>
              </a:solidFill>
            </a:endParaRPr>
          </a:p>
        </p:txBody>
      </p:sp>
      <p:sp>
        <p:nvSpPr>
          <p:cNvPr id="124" name="Google Shape;124;p22"/>
          <p:cNvSpPr txBox="1">
            <a:spLocks noGrp="1"/>
          </p:cNvSpPr>
          <p:nvPr>
            <p:ph type="body" idx="1"/>
          </p:nvPr>
        </p:nvSpPr>
        <p:spPr>
          <a:xfrm>
            <a:off x="250425" y="2503825"/>
            <a:ext cx="8763000" cy="2652000"/>
          </a:xfrm>
          <a:prstGeom prst="rect">
            <a:avLst/>
          </a:prstGeom>
          <a:noFill/>
          <a:ln w="19050" cap="flat" cmpd="sng">
            <a:solidFill>
              <a:srgbClr val="FF9115"/>
            </a:solidFill>
            <a:prstDash val="solid"/>
            <a:round/>
            <a:headEnd type="none" w="sm" len="sm"/>
            <a:tailEnd type="none" w="sm" len="sm"/>
          </a:ln>
        </p:spPr>
        <p:txBody>
          <a:bodyPr spcFirstLastPara="1" wrap="square" lIns="91425" tIns="45700" rIns="91425" bIns="45700" anchor="t" anchorCtr="0">
            <a:noAutofit/>
          </a:bodyPr>
          <a:lstStyle/>
          <a:p>
            <a:pPr marL="461963" marR="0" lvl="0" indent="-461963" algn="l" rtl="0">
              <a:lnSpc>
                <a:spcPct val="110000"/>
              </a:lnSpc>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Participation is the heart of active learning. </a:t>
            </a:r>
            <a:endParaRPr/>
          </a:p>
          <a:p>
            <a:pPr marL="461963" marR="0" lvl="0" indent="-296863" algn="l" rtl="0">
              <a:lnSpc>
                <a:spcPct val="11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lnSpc>
                <a:spcPct val="110000"/>
              </a:lnSpc>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To really learn, you must listen carefully, talk about what you are learning, write about it, connect it to past experiences, and make what you learn part of yourself.</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Listen</a:t>
            </a:r>
            <a:endParaRPr sz="3600" b="1" i="0" u="none" strike="noStrike" cap="none">
              <a:solidFill>
                <a:srgbClr val="000000"/>
              </a:solidFill>
            </a:endParaRPr>
          </a:p>
        </p:txBody>
      </p:sp>
      <p:sp>
        <p:nvSpPr>
          <p:cNvPr id="131" name="Google Shape;131;p23"/>
          <p:cNvSpPr txBox="1">
            <a:spLocks noGrp="1"/>
          </p:cNvSpPr>
          <p:nvPr>
            <p:ph type="body" idx="1"/>
          </p:nvPr>
        </p:nvSpPr>
        <p:spPr>
          <a:xfrm>
            <a:off x="228600" y="1524000"/>
            <a:ext cx="8763000" cy="14529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Knowing how to listen in class can help you get more out of what you hear and improve your understanding. Some suggestions to listen critically and with an open mind:</a:t>
            </a:r>
            <a:endParaRPr/>
          </a:p>
          <a:p>
            <a:pPr marL="0" marR="0" lvl="0" indent="0" algn="l" rtl="0">
              <a:lnSpc>
                <a:spcPct val="11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lnSpc>
                <a:spcPct val="110000"/>
              </a:lnSpc>
              <a:spcBef>
                <a:spcPts val="624"/>
              </a:spcBef>
              <a:spcAft>
                <a:spcPts val="0"/>
              </a:spcAft>
              <a:buNone/>
            </a:pPr>
            <a:endParaRPr/>
          </a:p>
          <a:p>
            <a:pPr marL="461963" marR="0" lvl="0" indent="-296863"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32" name="Google Shape;132;p23"/>
          <p:cNvSpPr/>
          <p:nvPr/>
        </p:nvSpPr>
        <p:spPr>
          <a:xfrm>
            <a:off x="3222875" y="3452700"/>
            <a:ext cx="5227500" cy="26034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txBox="1"/>
          <p:nvPr/>
        </p:nvSpPr>
        <p:spPr>
          <a:xfrm>
            <a:off x="3466475" y="3663850"/>
            <a:ext cx="4912800" cy="2603400"/>
          </a:xfrm>
          <a:prstGeom prst="rect">
            <a:avLst/>
          </a:prstGeom>
          <a:noFill/>
          <a:ln>
            <a:noFill/>
          </a:ln>
        </p:spPr>
        <p:txBody>
          <a:bodyPr spcFirstLastPara="1" wrap="square" lIns="91425" tIns="91425" rIns="91425" bIns="91425" anchor="t" anchorCtr="0">
            <a:noAutofit/>
          </a:bodyPr>
          <a:lstStyle/>
          <a:p>
            <a:pPr marL="461962" lvl="0" indent="-461962" algn="l" rtl="0">
              <a:lnSpc>
                <a:spcPct val="110000"/>
              </a:lnSpc>
              <a:spcBef>
                <a:spcPts val="624"/>
              </a:spcBef>
              <a:spcAft>
                <a:spcPts val="0"/>
              </a:spcAft>
              <a:buClr>
                <a:srgbClr val="424456"/>
              </a:buClr>
              <a:buSzPts val="2600"/>
              <a:buChar char="•"/>
            </a:pPr>
            <a:r>
              <a:rPr lang="en-US" sz="2600">
                <a:solidFill>
                  <a:schemeClr val="dk1"/>
                </a:solidFill>
              </a:rPr>
              <a:t>Be ready for the message</a:t>
            </a:r>
            <a:endParaRPr sz="2600">
              <a:solidFill>
                <a:schemeClr val="dk1"/>
              </a:solidFill>
            </a:endParaRPr>
          </a:p>
          <a:p>
            <a:pPr marL="461962" lvl="0" indent="-461962" algn="l" rtl="0">
              <a:lnSpc>
                <a:spcPct val="110000"/>
              </a:lnSpc>
              <a:spcBef>
                <a:spcPts val="624"/>
              </a:spcBef>
              <a:spcAft>
                <a:spcPts val="0"/>
              </a:spcAft>
              <a:buClr>
                <a:srgbClr val="424456"/>
              </a:buClr>
              <a:buSzPts val="2600"/>
              <a:buChar char="•"/>
            </a:pPr>
            <a:r>
              <a:rPr lang="en-US" sz="2600">
                <a:solidFill>
                  <a:schemeClr val="dk1"/>
                </a:solidFill>
              </a:rPr>
              <a:t>Listen to main concepts and central ideas</a:t>
            </a:r>
            <a:endParaRPr sz="2600">
              <a:solidFill>
                <a:schemeClr val="dk1"/>
              </a:solidFill>
            </a:endParaRPr>
          </a:p>
          <a:p>
            <a:pPr marL="461962" lvl="0" indent="-461962" algn="l" rtl="0">
              <a:lnSpc>
                <a:spcPct val="110000"/>
              </a:lnSpc>
              <a:spcBef>
                <a:spcPts val="624"/>
              </a:spcBef>
              <a:spcAft>
                <a:spcPts val="0"/>
              </a:spcAft>
              <a:buClr>
                <a:srgbClr val="424456"/>
              </a:buClr>
              <a:buSzPts val="2600"/>
              <a:buChar char="•"/>
            </a:pPr>
            <a:r>
              <a:rPr lang="en-US" sz="2600">
                <a:solidFill>
                  <a:schemeClr val="dk1"/>
                </a:solidFill>
              </a:rPr>
              <a:t>Listen for new ideas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12" y="0"/>
            <a:ext cx="9144000" cy="11928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Speak Up</a:t>
            </a:r>
            <a:endParaRPr sz="3600" b="1" i="0" u="none" strike="noStrike" cap="none">
              <a:solidFill>
                <a:srgbClr val="000000"/>
              </a:solidFill>
            </a:endParaRPr>
          </a:p>
        </p:txBody>
      </p:sp>
      <p:sp>
        <p:nvSpPr>
          <p:cNvPr id="140" name="Google Shape;140;p24"/>
          <p:cNvSpPr txBox="1">
            <a:spLocks noGrp="1"/>
          </p:cNvSpPr>
          <p:nvPr>
            <p:ph type="body" idx="3"/>
          </p:nvPr>
        </p:nvSpPr>
        <p:spPr>
          <a:xfrm>
            <a:off x="129065" y="1283980"/>
            <a:ext cx="8988235" cy="4899105"/>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Speaking in class is part of participation. Try some of these techniques for class participation:</a:t>
            </a:r>
            <a:endParaRPr/>
          </a:p>
          <a:p>
            <a:pPr marL="457200" marR="0" lvl="1"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514350" marR="0" lvl="0" indent="-4572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Sit close to the front</a:t>
            </a:r>
            <a:endParaRPr/>
          </a:p>
          <a:p>
            <a:pPr marL="5715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514350" marR="0" lvl="0" indent="-4572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Focus on the lecture and class discussions</a:t>
            </a:r>
            <a:endParaRPr/>
          </a:p>
          <a:p>
            <a:pPr marL="5715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514350" marR="0" lvl="0" indent="-4572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Raise your hand when you don’t understand</a:t>
            </a:r>
            <a:br>
              <a:rPr lang="en-US" sz="2600" b="0" i="0" u="none" strike="noStrike" cap="none">
                <a:solidFill>
                  <a:schemeClr val="dk1"/>
                </a:solidFill>
                <a:latin typeface="Arial"/>
                <a:ea typeface="Arial"/>
                <a:cs typeface="Arial"/>
                <a:sym typeface="Arial"/>
              </a:rPr>
            </a:br>
            <a:br>
              <a:rPr lang="en-US" sz="2600" b="0" i="0" u="none" strike="noStrike" cap="none">
                <a:solidFill>
                  <a:schemeClr val="dk1"/>
                </a:solidFill>
                <a:latin typeface="Arial"/>
                <a:ea typeface="Arial"/>
                <a:cs typeface="Arial"/>
                <a:sym typeface="Arial"/>
              </a:rPr>
            </a:br>
            <a:endParaRPr sz="2600" b="0" i="0" u="none" strike="noStrike" cap="none">
              <a:solidFill>
                <a:schemeClr val="dk1"/>
              </a:solidFill>
              <a:latin typeface="Arial"/>
              <a:ea typeface="Arial"/>
              <a:cs typeface="Arial"/>
              <a:sym typeface="Arial"/>
            </a:endParaRPr>
          </a:p>
        </p:txBody>
      </p:sp>
      <p:sp>
        <p:nvSpPr>
          <p:cNvPr id="141" name="Google Shape;141;p24"/>
          <p:cNvSpPr/>
          <p:nvPr/>
        </p:nvSpPr>
        <p:spPr>
          <a:xfrm>
            <a:off x="-18750" y="6158450"/>
            <a:ext cx="9162900" cy="6996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1305</Words>
  <Application>Microsoft Office PowerPoint</Application>
  <PresentationFormat>On-screen Show (4:3)</PresentationFormat>
  <Paragraphs>176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Noto Sans Symbols</vt:lpstr>
      <vt:lpstr>Verdana</vt:lpstr>
      <vt:lpstr>Simple Light</vt:lpstr>
      <vt:lpstr>Chapter 5 Getting the Most from Class</vt:lpstr>
      <vt:lpstr>Assess Your Strengths and Set Goals</vt:lpstr>
      <vt:lpstr>Become Engaged in Learning </vt:lpstr>
      <vt:lpstr>Valuable Skills of Active Learning</vt:lpstr>
      <vt:lpstr>Prepare for Class</vt:lpstr>
      <vt:lpstr>PowerPoint Presentation</vt:lpstr>
      <vt:lpstr>Participate in Class</vt:lpstr>
      <vt:lpstr>Listen</vt:lpstr>
      <vt:lpstr>Speak Up</vt:lpstr>
      <vt:lpstr>Note-Taking Formats: Cornell Format</vt:lpstr>
      <vt:lpstr>Note-Taking Formats: Outline Format</vt:lpstr>
      <vt:lpstr>Note-Taking Formats: Paragraph Format</vt:lpstr>
      <vt:lpstr>Note-Taking Formats: List Format</vt:lpstr>
      <vt:lpstr>Note-Taking Techniques</vt:lpstr>
      <vt:lpstr>PowerPoint Presentation</vt:lpstr>
      <vt:lpstr>Taking Notes in Nonlecture Courses</vt:lpstr>
      <vt:lpstr>Taking Notes in Science and Mathematics Courses</vt:lpstr>
      <vt:lpstr>Using Technology to Take Notes</vt:lpstr>
      <vt:lpstr>Tech Tip: Take Better Notes in Better Ways</vt:lpstr>
      <vt:lpstr>Review Your Notes </vt:lpstr>
      <vt:lpstr>Comparing Notes</vt:lpstr>
      <vt:lpstr>Class Notes and Homework</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Getting the Most from Class</dc:title>
  <dc:creator>Allen Cooper</dc:creator>
  <cp:lastModifiedBy>Allen Cooper</cp:lastModifiedBy>
  <cp:revision>4</cp:revision>
  <dcterms:modified xsi:type="dcterms:W3CDTF">2020-08-12T21:25:01Z</dcterms:modified>
</cp:coreProperties>
</file>