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62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82"/>
  </p:normalViewPr>
  <p:slideViewPr>
    <p:cSldViewPr snapToGrid="0">
      <p:cViewPr>
        <p:scale>
          <a:sx n="61" d="100"/>
          <a:sy n="61" d="100"/>
        </p:scale>
        <p:origin x="1376" y="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74" name="Google Shape;7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ca7012776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ca7012776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Possible discussion questions: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222222"/>
                </a:solidFill>
                <a:latin typeface="Verdana"/>
                <a:ea typeface="Verdana"/>
                <a:cs typeface="Verdana"/>
                <a:sym typeface="Verdana"/>
              </a:rPr>
              <a:t>Why is it difficult to find a reliable Internet source?</a:t>
            </a:r>
            <a:endParaRPr sz="1000">
              <a:solidFill>
                <a:srgbClr val="222222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222222"/>
                </a:solidFill>
                <a:latin typeface="Verdana"/>
                <a:ea typeface="Verdana"/>
                <a:cs typeface="Verdana"/>
                <a:sym typeface="Verdana"/>
              </a:rPr>
              <a:t>What is your obligation as a researcher to evaluate online resources?</a:t>
            </a:r>
            <a:endParaRPr sz="1000">
              <a:solidFill>
                <a:srgbClr val="222222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222222"/>
                </a:solidFill>
                <a:latin typeface="Verdana"/>
                <a:ea typeface="Verdana"/>
                <a:cs typeface="Verdana"/>
                <a:sym typeface="Verdana"/>
              </a:rPr>
              <a:t>How should skepticism play a role in your evaluation of online resources?</a:t>
            </a:r>
            <a:endParaRPr sz="1000">
              <a:solidFill>
                <a:srgbClr val="222222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rgbClr val="222222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g3ca7012776_0_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63" name="Google Shape;163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Instructors: The answers to the question in the slide can be found in the chapter as follows:</a:t>
            </a:r>
            <a:endParaRPr/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Signs of bias:</a:t>
            </a:r>
            <a:endParaRPr/>
          </a:p>
          <a:p>
            <a:pPr marL="171450" marR="0" lvl="0" indent="-1714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Overly positive or overly harsh language</a:t>
            </a:r>
            <a:endParaRPr/>
          </a:p>
          <a:p>
            <a:pPr marL="171450" marR="0" lvl="0" indent="-1714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Hints of a personal agenda</a:t>
            </a:r>
            <a:endParaRPr/>
          </a:p>
          <a:p>
            <a:pPr marL="171450" marR="0" lvl="0" indent="-1714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Refusal to consider other points of view</a:t>
            </a:r>
            <a:endParaRPr/>
          </a:p>
          <a:p>
            <a:pPr marL="171450" marR="0" lvl="0" indent="-952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27" name="Google Shape;227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Instructors: Ask students if they are familiar with the consequences of plagiarism? Possible consequences include a failing grade, suspension, or even expulsion.</a:t>
            </a:r>
            <a:endParaRPr/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2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22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37" name="Google Shape;237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Instructors: Other guidelines to inform students of are:</a:t>
            </a:r>
            <a:endParaRPr/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-228600" algn="l" rtl="0">
              <a:lnSpc>
                <a:spcPct val="120000"/>
              </a:lnSpc>
              <a:spcBef>
                <a:spcPts val="624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Choose appropriate visual aids.</a:t>
            </a:r>
            <a:endParaRPr/>
          </a:p>
          <a:p>
            <a:pPr marL="457200" marR="0" lvl="1" indent="-228600" algn="l" rtl="0">
              <a:lnSpc>
                <a:spcPct val="120000"/>
              </a:lnSpc>
              <a:spcBef>
                <a:spcPts val="624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Prepare your notes.</a:t>
            </a:r>
            <a:endParaRPr/>
          </a:p>
          <a:p>
            <a:pPr marL="457200" marR="0" lvl="1" indent="-228600" algn="l" rtl="0">
              <a:lnSpc>
                <a:spcPct val="120000"/>
              </a:lnSpc>
              <a:spcBef>
                <a:spcPts val="624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Practice your delivery.</a:t>
            </a:r>
            <a:endParaRPr/>
          </a:p>
          <a:p>
            <a:pPr marL="457200" marR="0" lvl="1" indent="-228600" algn="l" rtl="0">
              <a:lnSpc>
                <a:spcPct val="120000"/>
              </a:lnSpc>
              <a:spcBef>
                <a:spcPts val="624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Pay attention to word choice and pronunciation.</a:t>
            </a:r>
            <a:endParaRPr/>
          </a:p>
          <a:p>
            <a:pPr marL="457200" marR="0" lvl="1" indent="-228600" algn="l" rtl="0">
              <a:lnSpc>
                <a:spcPct val="120000"/>
              </a:lnSpc>
              <a:spcBef>
                <a:spcPts val="624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Dress appropriately. </a:t>
            </a:r>
            <a:endParaRPr/>
          </a:p>
          <a:p>
            <a:pPr marL="457200" marR="0" lvl="1" indent="-228600" algn="l" rtl="0">
              <a:lnSpc>
                <a:spcPct val="120000"/>
              </a:lnSpc>
              <a:spcBef>
                <a:spcPts val="624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Request feedback.</a:t>
            </a:r>
            <a:endParaRPr/>
          </a:p>
          <a:p>
            <a:pPr marL="171450" marR="0" lvl="0" indent="-952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23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03" name="Google Shape;10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Research also involves asking questions and presenting one or more answers.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19" name="Google Shape;11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Instructors: Use the question in the slide to generate class discussion. The 20-minute rule is that if a student cannot find something after 20 minutes, to ask a librarian for help. Inform students about the different sources available at a library:</a:t>
            </a:r>
            <a:endParaRPr/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624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Scholarly articles and journals:</a:t>
            </a:r>
            <a:endParaRPr/>
          </a:p>
          <a:p>
            <a:pPr marL="457200" marR="0" lvl="0" indent="-228600" algn="l" rtl="0">
              <a:spcBef>
                <a:spcPts val="624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Collect original, peer-reviewed articles</a:t>
            </a:r>
            <a:endParaRPr/>
          </a:p>
          <a:p>
            <a:pPr marL="457200" marR="0" lvl="0" indent="-228600" algn="l" rtl="0">
              <a:spcBef>
                <a:spcPts val="624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Focus on a specific idea or question</a:t>
            </a:r>
            <a:endParaRPr/>
          </a:p>
          <a:p>
            <a:pPr marL="457200" marR="0" lvl="0" indent="-228600" algn="l" rtl="0">
              <a:spcBef>
                <a:spcPts val="624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 filters to refine your search results</a:t>
            </a:r>
            <a:endParaRPr/>
          </a:p>
          <a:p>
            <a:pPr marL="457200" marR="0" lvl="0" indent="-88900" algn="l" rtl="0">
              <a:spcBef>
                <a:spcPts val="624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Periodicals:</a:t>
            </a:r>
            <a:endParaRPr/>
          </a:p>
          <a:p>
            <a:pPr marL="457200" marR="0" lvl="1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They are designated either by date or by annual volume and issue numbers.</a:t>
            </a:r>
            <a:endParaRPr/>
          </a:p>
          <a:p>
            <a:pPr marL="457200" marR="0" lvl="1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Most are popular rather than scholarly.</a:t>
            </a:r>
            <a:endParaRPr/>
          </a:p>
          <a:p>
            <a:pPr marL="228600" marR="0" lvl="1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Books</a:t>
            </a:r>
            <a:endParaRPr/>
          </a:p>
          <a:p>
            <a:pPr marL="457200" marR="0" lvl="1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Find them by using the library catalog.</a:t>
            </a:r>
            <a:endParaRPr/>
          </a:p>
          <a:p>
            <a:pPr marL="457200" marR="0" lvl="1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Call numbers locate books in the stacks.</a:t>
            </a:r>
            <a:endParaRPr/>
          </a:p>
          <a:p>
            <a:pPr marL="457200" marR="0" lvl="1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 you find the book on the shelf, look at the other books around it.</a:t>
            </a:r>
            <a:endParaRPr/>
          </a:p>
          <a:p>
            <a:pPr marL="228600" marR="0" lvl="0" indent="0" algn="l" rtl="0">
              <a:spcBef>
                <a:spcPts val="624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hapter Opener">
  <p:cSld name="Chapter Opener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/>
          <p:nvPr/>
        </p:nvSpPr>
        <p:spPr>
          <a:xfrm>
            <a:off x="0" y="0"/>
            <a:ext cx="9144000" cy="1371600"/>
          </a:xfrm>
          <a:prstGeom prst="rect">
            <a:avLst/>
          </a:prstGeom>
          <a:solidFill>
            <a:srgbClr val="42445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203B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3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229600" cy="622800"/>
          </a:xfrm>
          <a:prstGeom prst="rect">
            <a:avLst/>
          </a:prstGeom>
          <a:solidFill>
            <a:srgbClr val="424456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body" idx="1"/>
          </p:nvPr>
        </p:nvSpPr>
        <p:spPr>
          <a:xfrm>
            <a:off x="457200" y="816430"/>
            <a:ext cx="8229600" cy="4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rgbClr val="424456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1600"/>
              </a:spcBef>
              <a:spcAft>
                <a:spcPts val="0"/>
              </a:spcAft>
              <a:buClr>
                <a:srgbClr val="424456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1600"/>
              </a:spcBef>
              <a:spcAft>
                <a:spcPts val="0"/>
              </a:spcAft>
              <a:buClr>
                <a:srgbClr val="424456"/>
              </a:buClr>
              <a:buSzPts val="2400"/>
              <a:buFont typeface="Noto Sans Symbols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1600"/>
              </a:spcBef>
              <a:spcAft>
                <a:spcPts val="0"/>
              </a:spcAft>
              <a:buClr>
                <a:srgbClr val="424456"/>
              </a:buClr>
              <a:buSzPts val="2400"/>
              <a:buFont typeface="Courier New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1600"/>
              </a:spcBef>
              <a:spcAft>
                <a:spcPts val="0"/>
              </a:spcAft>
              <a:buClr>
                <a:srgbClr val="424456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body" idx="2"/>
          </p:nvPr>
        </p:nvSpPr>
        <p:spPr>
          <a:xfrm>
            <a:off x="5029200" y="1600201"/>
            <a:ext cx="36576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rgbClr val="424456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1600"/>
              </a:spcBef>
              <a:spcAft>
                <a:spcPts val="0"/>
              </a:spcAft>
              <a:buClr>
                <a:srgbClr val="424456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1600"/>
              </a:spcBef>
              <a:spcAft>
                <a:spcPts val="0"/>
              </a:spcAft>
              <a:buClr>
                <a:srgbClr val="424456"/>
              </a:buClr>
              <a:buSzPts val="4400"/>
              <a:buFont typeface="Noto Sans Symbols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1600"/>
              </a:spcBef>
              <a:spcAft>
                <a:spcPts val="0"/>
              </a:spcAft>
              <a:buClr>
                <a:srgbClr val="424456"/>
              </a:buClr>
              <a:buSzPts val="4400"/>
              <a:buFont typeface="Courier New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1600"/>
              </a:spcBef>
              <a:spcAft>
                <a:spcPts val="0"/>
              </a:spcAft>
              <a:buClr>
                <a:srgbClr val="424456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body" idx="3"/>
          </p:nvPr>
        </p:nvSpPr>
        <p:spPr>
          <a:xfrm>
            <a:off x="5029200" y="3200400"/>
            <a:ext cx="3657600" cy="292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rgbClr val="424456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1600"/>
              </a:spcBef>
              <a:spcAft>
                <a:spcPts val="0"/>
              </a:spcAft>
              <a:buClr>
                <a:srgbClr val="424456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1600"/>
              </a:spcBef>
              <a:spcAft>
                <a:spcPts val="0"/>
              </a:spcAft>
              <a:buClr>
                <a:srgbClr val="424456"/>
              </a:buClr>
              <a:buSzPts val="2200"/>
              <a:buFont typeface="Noto Sans Symbols"/>
              <a:buNone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1600"/>
              </a:spcBef>
              <a:spcAft>
                <a:spcPts val="0"/>
              </a:spcAft>
              <a:buClr>
                <a:srgbClr val="424456"/>
              </a:buClr>
              <a:buSzPts val="2000"/>
              <a:buFont typeface="Courier New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1600"/>
              </a:spcBef>
              <a:spcAft>
                <a:spcPts val="0"/>
              </a:spcAft>
              <a:buClr>
                <a:srgbClr val="424456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13"/>
          <p:cNvSpPr/>
          <p:nvPr/>
        </p:nvSpPr>
        <p:spPr>
          <a:xfrm>
            <a:off x="-7938" y="6248400"/>
            <a:ext cx="9161400" cy="630000"/>
          </a:xfrm>
          <a:prstGeom prst="rect">
            <a:avLst/>
          </a:prstGeom>
          <a:solidFill>
            <a:srgbClr val="42445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203B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3"/>
          <p:cNvSpPr txBox="1">
            <a:spLocks noGrp="1"/>
          </p:cNvSpPr>
          <p:nvPr>
            <p:ph type="body" idx="4"/>
          </p:nvPr>
        </p:nvSpPr>
        <p:spPr>
          <a:xfrm>
            <a:off x="1600200" y="6285230"/>
            <a:ext cx="7543800" cy="572700"/>
          </a:xfrm>
          <a:prstGeom prst="rect">
            <a:avLst/>
          </a:prstGeom>
          <a:solidFill>
            <a:srgbClr val="424456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98450" algn="ctr" rtl="0">
              <a:spcBef>
                <a:spcPts val="220"/>
              </a:spcBef>
              <a:spcAft>
                <a:spcPts val="0"/>
              </a:spcAft>
              <a:buClr>
                <a:srgbClr val="424456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spcBef>
                <a:spcPts val="1600"/>
              </a:spcBef>
              <a:spcAft>
                <a:spcPts val="0"/>
              </a:spcAft>
              <a:buClr>
                <a:srgbClr val="424456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spcBef>
                <a:spcPts val="1600"/>
              </a:spcBef>
              <a:spcAft>
                <a:spcPts val="0"/>
              </a:spcAft>
              <a:buClr>
                <a:srgbClr val="424456"/>
              </a:buClr>
              <a:buSzPts val="1100"/>
              <a:buFont typeface="Noto Sans Symbols"/>
              <a:buChar char="▪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spcBef>
                <a:spcPts val="1600"/>
              </a:spcBef>
              <a:spcAft>
                <a:spcPts val="0"/>
              </a:spcAft>
              <a:buClr>
                <a:srgbClr val="424456"/>
              </a:buClr>
              <a:buSzPts val="1100"/>
              <a:buFont typeface="Courier New"/>
              <a:buChar char="o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spcBef>
                <a:spcPts val="1600"/>
              </a:spcBef>
              <a:spcAft>
                <a:spcPts val="0"/>
              </a:spcAft>
              <a:buClr>
                <a:srgbClr val="424456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xfrm>
            <a:off x="45720" y="27709"/>
            <a:ext cx="9052500" cy="10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body" idx="1"/>
          </p:nvPr>
        </p:nvSpPr>
        <p:spPr>
          <a:xfrm>
            <a:off x="228600" y="1295400"/>
            <a:ext cx="8763000" cy="48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93700" algn="l" rtl="0">
              <a:spcBef>
                <a:spcPts val="624"/>
              </a:spcBef>
              <a:spcAft>
                <a:spcPts val="0"/>
              </a:spcAft>
              <a:buClr>
                <a:srgbClr val="424456"/>
              </a:buClr>
              <a:buSzPts val="2600"/>
              <a:buFont typeface="Arial"/>
              <a:buChar char="•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1600"/>
              </a:spcBef>
              <a:spcAft>
                <a:spcPts val="0"/>
              </a:spcAft>
              <a:buClr>
                <a:srgbClr val="424456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68300" algn="l" rtl="0">
              <a:spcBef>
                <a:spcPts val="1600"/>
              </a:spcBef>
              <a:spcAft>
                <a:spcPts val="0"/>
              </a:spcAft>
              <a:buClr>
                <a:srgbClr val="424456"/>
              </a:buClr>
              <a:buSzPts val="2200"/>
              <a:buFont typeface="Noto Sans Symbols"/>
              <a:buChar char="▪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1600"/>
              </a:spcBef>
              <a:spcAft>
                <a:spcPts val="0"/>
              </a:spcAft>
              <a:buClr>
                <a:srgbClr val="424456"/>
              </a:buClr>
              <a:buSzPts val="2000"/>
              <a:buFont typeface="Courier New"/>
              <a:buChar char="o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1600"/>
              </a:spcBef>
              <a:spcAft>
                <a:spcPts val="0"/>
              </a:spcAft>
              <a:buClr>
                <a:srgbClr val="424456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Figure + Caption Layout">
  <p:cSld name="Figure + Caption Layout">
    <p:bg>
      <p:bgPr>
        <a:solidFill>
          <a:schemeClr val="lt1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>
            <a:spLocks noGrp="1"/>
          </p:cNvSpPr>
          <p:nvPr>
            <p:ph type="pic" idx="2"/>
          </p:nvPr>
        </p:nvSpPr>
        <p:spPr>
          <a:xfrm>
            <a:off x="1916189" y="2917024"/>
            <a:ext cx="2241000" cy="17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520"/>
              </a:spcBef>
              <a:spcAft>
                <a:spcPts val="0"/>
              </a:spcAft>
              <a:buClr>
                <a:srgbClr val="203B7F"/>
              </a:buClr>
              <a:buSzPts val="2600"/>
              <a:buFont typeface="Arial"/>
              <a:buChar char="•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480"/>
              </a:spcBef>
              <a:spcAft>
                <a:spcPts val="0"/>
              </a:spcAft>
              <a:buClr>
                <a:srgbClr val="424456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40"/>
              </a:spcBef>
              <a:spcAft>
                <a:spcPts val="0"/>
              </a:spcAft>
              <a:buClr>
                <a:srgbClr val="424456"/>
              </a:buClr>
              <a:buSzPts val="2200"/>
              <a:buFont typeface="Noto Sans Symbols"/>
              <a:buChar char="▪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rgbClr val="424456"/>
              </a:buClr>
              <a:buSzPts val="2000"/>
              <a:buFont typeface="Courier New"/>
              <a:buChar char="o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424456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233649" y="5486400"/>
            <a:ext cx="8663700" cy="6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rgbClr val="424456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1600"/>
              </a:spcBef>
              <a:spcAft>
                <a:spcPts val="0"/>
              </a:spcAft>
              <a:buClr>
                <a:srgbClr val="424456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1600"/>
              </a:spcBef>
              <a:spcAft>
                <a:spcPts val="0"/>
              </a:spcAft>
              <a:buClr>
                <a:srgbClr val="424456"/>
              </a:buClr>
              <a:buSzPts val="1000"/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1600"/>
              </a:spcBef>
              <a:spcAft>
                <a:spcPts val="0"/>
              </a:spcAft>
              <a:buClr>
                <a:srgbClr val="424456"/>
              </a:buClr>
              <a:buSzPts val="900"/>
              <a:buFont typeface="Courier New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1600"/>
              </a:spcBef>
              <a:spcAft>
                <a:spcPts val="0"/>
              </a:spcAft>
              <a:buClr>
                <a:srgbClr val="424456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5"/>
          <p:cNvSpPr/>
          <p:nvPr/>
        </p:nvSpPr>
        <p:spPr>
          <a:xfrm>
            <a:off x="-7937" y="6268517"/>
            <a:ext cx="9151800" cy="617400"/>
          </a:xfrm>
          <a:prstGeom prst="rect">
            <a:avLst/>
          </a:prstGeom>
          <a:solidFill>
            <a:srgbClr val="42445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3"/>
          </p:nvPr>
        </p:nvSpPr>
        <p:spPr>
          <a:xfrm>
            <a:off x="278272" y="1562102"/>
            <a:ext cx="8589900" cy="4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93700" algn="l" rtl="0">
              <a:spcBef>
                <a:spcPts val="520"/>
              </a:spcBef>
              <a:spcAft>
                <a:spcPts val="0"/>
              </a:spcAft>
              <a:buClr>
                <a:srgbClr val="424456"/>
              </a:buClr>
              <a:buSzPts val="2600"/>
              <a:buFont typeface="Arial"/>
              <a:buChar char="•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1600"/>
              </a:spcBef>
              <a:spcAft>
                <a:spcPts val="0"/>
              </a:spcAft>
              <a:buClr>
                <a:srgbClr val="424456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68300" algn="l" rtl="0">
              <a:spcBef>
                <a:spcPts val="1600"/>
              </a:spcBef>
              <a:spcAft>
                <a:spcPts val="0"/>
              </a:spcAft>
              <a:buClr>
                <a:srgbClr val="424456"/>
              </a:buClr>
              <a:buSzPts val="2200"/>
              <a:buFont typeface="Noto Sans Symbols"/>
              <a:buChar char="▪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1600"/>
              </a:spcBef>
              <a:spcAft>
                <a:spcPts val="0"/>
              </a:spcAft>
              <a:buClr>
                <a:srgbClr val="424456"/>
              </a:buClr>
              <a:buSzPts val="2000"/>
              <a:buFont typeface="Courier New"/>
              <a:buChar char="o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1600"/>
              </a:spcBef>
              <a:spcAft>
                <a:spcPts val="0"/>
              </a:spcAft>
              <a:buClr>
                <a:srgbClr val="424456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15"/>
          <p:cNvSpPr/>
          <p:nvPr/>
        </p:nvSpPr>
        <p:spPr>
          <a:xfrm>
            <a:off x="0" y="0"/>
            <a:ext cx="9144000" cy="1133700"/>
          </a:xfrm>
          <a:prstGeom prst="rect">
            <a:avLst/>
          </a:prstGeom>
          <a:solidFill>
            <a:srgbClr val="42445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203B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26701" y="27709"/>
            <a:ext cx="9090600" cy="10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624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drive.google.com/file/d/1R9A2jRbExNr-UjyUJsTq2A5fTPurUlcq/view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609600" y="2614970"/>
            <a:ext cx="8229600" cy="2365189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4000" b="1" i="0" u="none" strike="noStrike" cap="none">
                <a:solidFill>
                  <a:srgbClr val="39CC33"/>
                </a:solidFill>
                <a:latin typeface="Arial"/>
                <a:ea typeface="Arial"/>
                <a:cs typeface="Arial"/>
                <a:sym typeface="Arial"/>
              </a:rPr>
              <a:t>Chapter </a:t>
            </a:r>
            <a:r>
              <a:rPr lang="en-US" sz="4000" b="1">
                <a:solidFill>
                  <a:srgbClr val="39CC33"/>
                </a:solidFill>
              </a:rPr>
              <a:t>9</a:t>
            </a:r>
            <a:br>
              <a:rPr lang="en-US" sz="4000" b="1" i="0" u="none" strike="noStrike" cap="none">
                <a:solidFill>
                  <a:srgbClr val="39CC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600" b="1" i="0" u="none" strike="noStrike" cap="none">
                <a:solidFill>
                  <a:srgbClr val="39CC33"/>
                </a:solidFill>
              </a:rPr>
              <a:t>Developing Information Literacy and Communication</a:t>
            </a:r>
            <a:r>
              <a:rPr lang="en-US" b="1">
                <a:solidFill>
                  <a:srgbClr val="39CC33"/>
                </a:solidFill>
              </a:rPr>
              <a:t> Skills</a:t>
            </a:r>
            <a:endParaRPr b="1">
              <a:solidFill>
                <a:srgbClr val="39CC33"/>
              </a:solidFill>
            </a:endParaRPr>
          </a:p>
        </p:txBody>
      </p:sp>
      <p:sp>
        <p:nvSpPr>
          <p:cNvPr id="78" name="Google Shape;78;p16"/>
          <p:cNvSpPr/>
          <p:nvPr/>
        </p:nvSpPr>
        <p:spPr>
          <a:xfrm>
            <a:off x="0" y="0"/>
            <a:ext cx="9144000" cy="1375500"/>
          </a:xfrm>
          <a:prstGeom prst="rect">
            <a:avLst/>
          </a:prstGeom>
          <a:solidFill>
            <a:srgbClr val="FF9115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6"/>
          <p:cNvSpPr/>
          <p:nvPr/>
        </p:nvSpPr>
        <p:spPr>
          <a:xfrm>
            <a:off x="0" y="6219625"/>
            <a:ext cx="9144000" cy="638400"/>
          </a:xfrm>
          <a:prstGeom prst="rect">
            <a:avLst/>
          </a:prstGeom>
          <a:solidFill>
            <a:srgbClr val="FF9115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25" descr="Evaluating_Online_Sources.mov&#10;&#10;Students talking about evaluating resources.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-376205"/>
            <a:ext cx="9144000" cy="685800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B0FDDA0-919D-4810-BFA3-668F22895BE7}"/>
              </a:ext>
            </a:extLst>
          </p:cNvPr>
          <p:cNvSpPr txBox="1"/>
          <p:nvPr/>
        </p:nvSpPr>
        <p:spPr>
          <a:xfrm>
            <a:off x="655755" y="6537170"/>
            <a:ext cx="78324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3"/>
              </a:rPr>
              <a:t>http://drive.google.com/file/d/1R9A2jRbExNr-UjyUJsTq2A5fTPurUlcq/view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6"/>
          <p:cNvSpPr txBox="1">
            <a:spLocks noGrp="1"/>
          </p:cNvSpPr>
          <p:nvPr>
            <p:ph type="title"/>
          </p:nvPr>
        </p:nvSpPr>
        <p:spPr>
          <a:xfrm>
            <a:off x="45720" y="27709"/>
            <a:ext cx="9052560" cy="1039091"/>
          </a:xfrm>
          <a:prstGeom prst="rect">
            <a:avLst/>
          </a:prstGeom>
          <a:solidFill>
            <a:srgbClr val="FF9115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sz="3600" b="1" i="0" u="none" strike="noStrike" cap="none">
                <a:solidFill>
                  <a:srgbClr val="000000"/>
                </a:solidFill>
              </a:rPr>
              <a:t>Relevance</a:t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152" name="Google Shape;152;p26"/>
          <p:cNvSpPr txBox="1">
            <a:spLocks noGrp="1"/>
          </p:cNvSpPr>
          <p:nvPr>
            <p:ph type="body" idx="1"/>
          </p:nvPr>
        </p:nvSpPr>
        <p:spPr>
          <a:xfrm>
            <a:off x="6196325" y="1206975"/>
            <a:ext cx="2901900" cy="9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Ask if the information is:</a:t>
            </a:r>
            <a:endParaRPr/>
          </a:p>
          <a:p>
            <a:pPr marL="0" marR="0" lvl="0" indent="0" algn="ctr" rtl="0">
              <a:spcBef>
                <a:spcPts val="624"/>
              </a:spcBef>
              <a:spcAft>
                <a:spcPts val="1600"/>
              </a:spcAft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3" name="Google Shape;153;p2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300" y="1770375"/>
            <a:ext cx="6006601" cy="4311875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6"/>
          <p:cNvSpPr txBox="1"/>
          <p:nvPr/>
        </p:nvSpPr>
        <p:spPr>
          <a:xfrm>
            <a:off x="5853425" y="2230325"/>
            <a:ext cx="3321000" cy="401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lvl="1" indent="-457200" algn="l" rtl="0">
              <a:lnSpc>
                <a:spcPct val="115000"/>
              </a:lnSpc>
              <a:spcBef>
                <a:spcPts val="624"/>
              </a:spcBef>
              <a:spcAft>
                <a:spcPts val="0"/>
              </a:spcAft>
              <a:buClr>
                <a:srgbClr val="424456"/>
              </a:buClr>
              <a:buSzPts val="2400"/>
              <a:buChar char="–"/>
            </a:pPr>
            <a:r>
              <a:rPr lang="en-US" sz="2400">
                <a:solidFill>
                  <a:schemeClr val="dk1"/>
                </a:solidFill>
              </a:rPr>
              <a:t>Introductory</a:t>
            </a:r>
            <a:endParaRPr sz="2400">
              <a:solidFill>
                <a:schemeClr val="dk1"/>
              </a:solidFill>
            </a:endParaRPr>
          </a:p>
          <a:p>
            <a:pPr marL="914400" lvl="1" indent="-457200" algn="l" rtl="0">
              <a:lnSpc>
                <a:spcPct val="115000"/>
              </a:lnSpc>
              <a:spcBef>
                <a:spcPts val="624"/>
              </a:spcBef>
              <a:spcAft>
                <a:spcPts val="0"/>
              </a:spcAft>
              <a:buClr>
                <a:srgbClr val="424456"/>
              </a:buClr>
              <a:buSzPts val="2400"/>
              <a:buChar char="–"/>
            </a:pPr>
            <a:r>
              <a:rPr lang="en-US" sz="2400">
                <a:solidFill>
                  <a:schemeClr val="dk1"/>
                </a:solidFill>
              </a:rPr>
              <a:t>Definitional</a:t>
            </a:r>
            <a:endParaRPr sz="2400">
              <a:solidFill>
                <a:schemeClr val="dk1"/>
              </a:solidFill>
            </a:endParaRPr>
          </a:p>
          <a:p>
            <a:pPr marL="914400" lvl="1" indent="-457200" algn="l" rtl="0">
              <a:lnSpc>
                <a:spcPct val="115000"/>
              </a:lnSpc>
              <a:spcBef>
                <a:spcPts val="624"/>
              </a:spcBef>
              <a:spcAft>
                <a:spcPts val="0"/>
              </a:spcAft>
              <a:buClr>
                <a:srgbClr val="424456"/>
              </a:buClr>
              <a:buSzPts val="2400"/>
              <a:buChar char="–"/>
            </a:pPr>
            <a:r>
              <a:rPr lang="en-US" sz="2400">
                <a:solidFill>
                  <a:schemeClr val="dk1"/>
                </a:solidFill>
              </a:rPr>
              <a:t>Analytical</a:t>
            </a:r>
            <a:endParaRPr sz="2400">
              <a:solidFill>
                <a:schemeClr val="dk1"/>
              </a:solidFill>
            </a:endParaRPr>
          </a:p>
          <a:p>
            <a:pPr marL="914400" lvl="1" indent="-457200" algn="l" rtl="0">
              <a:lnSpc>
                <a:spcPct val="115000"/>
              </a:lnSpc>
              <a:spcBef>
                <a:spcPts val="624"/>
              </a:spcBef>
              <a:spcAft>
                <a:spcPts val="0"/>
              </a:spcAft>
              <a:buClr>
                <a:srgbClr val="424456"/>
              </a:buClr>
              <a:buSzPts val="2400"/>
              <a:buChar char="–"/>
            </a:pPr>
            <a:r>
              <a:rPr lang="en-US" sz="2400">
                <a:solidFill>
                  <a:schemeClr val="dk1"/>
                </a:solidFill>
              </a:rPr>
              <a:t>Comprehensive</a:t>
            </a:r>
            <a:endParaRPr sz="2400">
              <a:solidFill>
                <a:schemeClr val="dk1"/>
              </a:solidFill>
            </a:endParaRPr>
          </a:p>
          <a:p>
            <a:pPr marL="914400" lvl="1" indent="-457200" algn="l" rtl="0">
              <a:lnSpc>
                <a:spcPct val="115000"/>
              </a:lnSpc>
              <a:spcBef>
                <a:spcPts val="624"/>
              </a:spcBef>
              <a:spcAft>
                <a:spcPts val="0"/>
              </a:spcAft>
              <a:buClr>
                <a:srgbClr val="424456"/>
              </a:buClr>
              <a:buSzPts val="2400"/>
              <a:buChar char="–"/>
            </a:pPr>
            <a:r>
              <a:rPr lang="en-US" sz="2400">
                <a:solidFill>
                  <a:schemeClr val="dk1"/>
                </a:solidFill>
              </a:rPr>
              <a:t>Current</a:t>
            </a:r>
            <a:endParaRPr sz="2400">
              <a:solidFill>
                <a:schemeClr val="dk1"/>
              </a:solidFill>
            </a:endParaRPr>
          </a:p>
          <a:p>
            <a:pPr marL="914400" lvl="1" indent="-457200" algn="l" rtl="0">
              <a:lnSpc>
                <a:spcPct val="115000"/>
              </a:lnSpc>
              <a:spcBef>
                <a:spcPts val="624"/>
              </a:spcBef>
              <a:spcAft>
                <a:spcPts val="1600"/>
              </a:spcAft>
              <a:buClr>
                <a:srgbClr val="424456"/>
              </a:buClr>
              <a:buSzPts val="2400"/>
              <a:buChar char="–"/>
            </a:pPr>
            <a:r>
              <a:rPr lang="en-US" sz="2400">
                <a:solidFill>
                  <a:schemeClr val="dk1"/>
                </a:solidFill>
              </a:rPr>
              <a:t>What can you conclude from it?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7"/>
          <p:cNvSpPr txBox="1">
            <a:spLocks noGrp="1"/>
          </p:cNvSpPr>
          <p:nvPr>
            <p:ph type="title"/>
          </p:nvPr>
        </p:nvSpPr>
        <p:spPr>
          <a:xfrm>
            <a:off x="45720" y="27709"/>
            <a:ext cx="9052560" cy="1039091"/>
          </a:xfrm>
          <a:prstGeom prst="rect">
            <a:avLst/>
          </a:prstGeom>
          <a:solidFill>
            <a:srgbClr val="39CC33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sz="3600" b="1" i="0" u="none" strike="noStrike" cap="none">
                <a:solidFill>
                  <a:srgbClr val="000000"/>
                </a:solidFill>
              </a:rPr>
              <a:t>Authority</a:t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160" name="Google Shape;160;p27"/>
          <p:cNvSpPr txBox="1">
            <a:spLocks noGrp="1"/>
          </p:cNvSpPr>
          <p:nvPr>
            <p:ph type="body" idx="1"/>
          </p:nvPr>
        </p:nvSpPr>
        <p:spPr>
          <a:xfrm>
            <a:off x="228600" y="1752600"/>
            <a:ext cx="8763000" cy="42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61963" marR="0" lvl="0" indent="-461963" algn="l" rtl="0">
              <a:spcBef>
                <a:spcPts val="0"/>
              </a:spcBef>
              <a:spcAft>
                <a:spcPts val="0"/>
              </a:spcAft>
              <a:buClr>
                <a:srgbClr val="424456"/>
              </a:buClr>
              <a:buSzPts val="2600"/>
              <a:buFont typeface="Arial"/>
              <a:buChar char="•"/>
            </a:pPr>
            <a:r>
              <a:rPr lang="en-US"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Check that:</a:t>
            </a:r>
            <a:endParaRPr sz="2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457200" algn="l" rtl="0">
              <a:spcBef>
                <a:spcPts val="624"/>
              </a:spcBef>
              <a:spcAft>
                <a:spcPts val="0"/>
              </a:spcAft>
              <a:buClr>
                <a:srgbClr val="424456"/>
              </a:buClr>
              <a:buSzPts val="2400"/>
              <a:buFont typeface="Arial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Information was created by someone qualified</a:t>
            </a:r>
            <a:endParaRPr/>
          </a:p>
          <a:p>
            <a:pPr marL="914400" marR="0" lvl="1" indent="-457200" algn="l" rtl="0">
              <a:spcBef>
                <a:spcPts val="624"/>
              </a:spcBef>
              <a:spcAft>
                <a:spcPts val="0"/>
              </a:spcAft>
              <a:buClr>
                <a:srgbClr val="424456"/>
              </a:buClr>
              <a:buSzPts val="2400"/>
              <a:buFont typeface="Arial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Conclusions are based on solid evidence 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spcBef>
                <a:spcPts val="624"/>
              </a:spcBef>
              <a:spcAft>
                <a:spcPts val="0"/>
              </a:spcAft>
              <a:buClr>
                <a:srgbClr val="424456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61963" marR="0" lvl="0" indent="-461963" algn="l" rtl="0">
              <a:spcBef>
                <a:spcPts val="624"/>
              </a:spcBef>
              <a:spcAft>
                <a:spcPts val="0"/>
              </a:spcAft>
              <a:buClr>
                <a:srgbClr val="424456"/>
              </a:buClr>
              <a:buSzPts val="2600"/>
              <a:buFont typeface="Arial"/>
              <a:buChar char="•"/>
            </a:pPr>
            <a:r>
              <a:rPr lang="en-US"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Make sure you can identify the author.</a:t>
            </a:r>
            <a:endParaRPr/>
          </a:p>
          <a:p>
            <a:pPr marL="461963" marR="0" lvl="0" indent="-296863" algn="l" rtl="0">
              <a:spcBef>
                <a:spcPts val="624"/>
              </a:spcBef>
              <a:spcAft>
                <a:spcPts val="0"/>
              </a:spcAft>
              <a:buClr>
                <a:srgbClr val="424456"/>
              </a:buClr>
              <a:buSzPts val="2600"/>
              <a:buFont typeface="Arial"/>
              <a:buNone/>
            </a:pPr>
            <a:endParaRPr sz="2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61963" marR="0" lvl="0" indent="-461963" algn="l" rtl="0">
              <a:spcBef>
                <a:spcPts val="624"/>
              </a:spcBef>
              <a:spcAft>
                <a:spcPts val="1600"/>
              </a:spcAft>
              <a:buClr>
                <a:srgbClr val="424456"/>
              </a:buClr>
              <a:buSzPts val="2600"/>
              <a:buFont typeface="Arial"/>
              <a:buChar char="•"/>
            </a:pPr>
            <a:r>
              <a:rPr lang="en-US"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Understand whether the project calls for scholarly publications, periodicals, or both.</a:t>
            </a:r>
            <a:endParaRPr sz="2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8"/>
          <p:cNvSpPr txBox="1">
            <a:spLocks noGrp="1"/>
          </p:cNvSpPr>
          <p:nvPr>
            <p:ph type="title"/>
          </p:nvPr>
        </p:nvSpPr>
        <p:spPr>
          <a:xfrm>
            <a:off x="45720" y="27709"/>
            <a:ext cx="9052560" cy="1039091"/>
          </a:xfrm>
          <a:prstGeom prst="rect">
            <a:avLst/>
          </a:prstGeom>
          <a:solidFill>
            <a:srgbClr val="FF9115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sz="3600" b="1" i="0" u="none" strike="noStrike" cap="none">
                <a:solidFill>
                  <a:srgbClr val="000000"/>
                </a:solidFill>
              </a:rPr>
              <a:t>Bias</a:t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167" name="Google Shape;167;p28"/>
          <p:cNvSpPr txBox="1">
            <a:spLocks noGrp="1"/>
          </p:cNvSpPr>
          <p:nvPr>
            <p:ph type="body" idx="1"/>
          </p:nvPr>
        </p:nvSpPr>
        <p:spPr>
          <a:xfrm>
            <a:off x="228600" y="1295400"/>
            <a:ext cx="8763000" cy="37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61963" marR="0" lvl="0" indent="-461963" algn="l" rtl="0">
              <a:spcBef>
                <a:spcPts val="0"/>
              </a:spcBef>
              <a:spcAft>
                <a:spcPts val="0"/>
              </a:spcAft>
              <a:buClr>
                <a:srgbClr val="424456"/>
              </a:buClr>
              <a:buSzPts val="2600"/>
              <a:buFont typeface="Arial"/>
              <a:buChar char="•"/>
            </a:pPr>
            <a:r>
              <a:rPr lang="en-US"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 materials have an author who has personal beliefs.</a:t>
            </a:r>
            <a:endParaRPr/>
          </a:p>
          <a:p>
            <a:pPr marL="461963" marR="0" lvl="0" indent="-296863" algn="l" rtl="0">
              <a:spcBef>
                <a:spcPts val="624"/>
              </a:spcBef>
              <a:spcAft>
                <a:spcPts val="0"/>
              </a:spcAft>
              <a:buClr>
                <a:srgbClr val="424456"/>
              </a:buClr>
              <a:buSzPts val="2600"/>
              <a:buFont typeface="Arial"/>
              <a:buNone/>
            </a:pPr>
            <a:endParaRPr sz="2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61963" marR="0" lvl="0" indent="-461963" algn="l" rtl="0">
              <a:spcBef>
                <a:spcPts val="624"/>
              </a:spcBef>
              <a:spcAft>
                <a:spcPts val="0"/>
              </a:spcAft>
              <a:buClr>
                <a:srgbClr val="424456"/>
              </a:buClr>
              <a:buSzPts val="2600"/>
              <a:buFont typeface="Arial"/>
              <a:buChar char="•"/>
            </a:pPr>
            <a:r>
              <a:rPr lang="en-US"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Serious authors have adopted ways to ensure that their opinion doesn’t get in the way of accuracy.</a:t>
            </a:r>
            <a:endParaRPr/>
          </a:p>
          <a:p>
            <a:pPr marL="461963" marR="0" lvl="0" indent="-296863" algn="l" rtl="0">
              <a:spcBef>
                <a:spcPts val="624"/>
              </a:spcBef>
              <a:spcAft>
                <a:spcPts val="0"/>
              </a:spcAft>
              <a:buClr>
                <a:srgbClr val="424456"/>
              </a:buClr>
              <a:buSzPts val="2600"/>
              <a:buFont typeface="Arial"/>
              <a:buNone/>
            </a:pPr>
            <a:endParaRPr sz="2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61963" marR="0" lvl="0" indent="-461963" algn="l" rtl="0">
              <a:spcBef>
                <a:spcPts val="624"/>
              </a:spcBef>
              <a:spcAft>
                <a:spcPts val="0"/>
              </a:spcAft>
              <a:buClr>
                <a:srgbClr val="424456"/>
              </a:buClr>
              <a:buSzPts val="2600"/>
              <a:buFont typeface="Arial"/>
              <a:buChar char="•"/>
            </a:pPr>
            <a:r>
              <a:rPr lang="en-US"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Research consists of considering multiple perspectives, analyzing sources, and creating something new.</a:t>
            </a:r>
            <a:endParaRPr/>
          </a:p>
          <a:p>
            <a:pPr marL="461963" marR="0" lvl="0" indent="-296863" algn="l" rtl="0">
              <a:spcBef>
                <a:spcPts val="624"/>
              </a:spcBef>
              <a:spcAft>
                <a:spcPts val="0"/>
              </a:spcAft>
              <a:buClr>
                <a:srgbClr val="424456"/>
              </a:buClr>
              <a:buSzPts val="2600"/>
              <a:buFont typeface="Arial"/>
              <a:buNone/>
            </a:pPr>
            <a:endParaRPr sz="2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624"/>
              </a:spcBef>
              <a:spcAft>
                <a:spcPts val="1600"/>
              </a:spcAft>
              <a:buClr>
                <a:srgbClr val="424456"/>
              </a:buClr>
              <a:buSzPts val="2600"/>
              <a:buFont typeface="Arial"/>
              <a:buNone/>
            </a:pPr>
            <a:endParaRPr sz="2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28"/>
          <p:cNvSpPr txBox="1"/>
          <p:nvPr/>
        </p:nvSpPr>
        <p:spPr>
          <a:xfrm>
            <a:off x="2918100" y="5259000"/>
            <a:ext cx="3307800" cy="1146900"/>
          </a:xfrm>
          <a:prstGeom prst="rect">
            <a:avLst/>
          </a:prstGeom>
          <a:solidFill>
            <a:srgbClr val="39CC33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624"/>
              </a:spcBef>
              <a:spcAft>
                <a:spcPts val="0"/>
              </a:spcAft>
              <a:buClr>
                <a:srgbClr val="424456"/>
              </a:buClr>
              <a:buSzPts val="2600"/>
              <a:buFont typeface="Arial"/>
              <a:buNone/>
            </a:pPr>
            <a:r>
              <a:rPr lang="en-US" sz="2600">
                <a:solidFill>
                  <a:schemeClr val="dk1"/>
                </a:solidFill>
              </a:rPr>
              <a:t>What are the signs of bias?</a:t>
            </a:r>
            <a:endParaRPr sz="2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9"/>
          <p:cNvSpPr txBox="1">
            <a:spLocks noGrp="1"/>
          </p:cNvSpPr>
          <p:nvPr>
            <p:ph type="title"/>
          </p:nvPr>
        </p:nvSpPr>
        <p:spPr>
          <a:xfrm>
            <a:off x="45720" y="27709"/>
            <a:ext cx="9052560" cy="1039091"/>
          </a:xfrm>
          <a:prstGeom prst="rect">
            <a:avLst/>
          </a:prstGeom>
          <a:solidFill>
            <a:srgbClr val="39CC33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sz="3600" b="1" i="0" u="none" strike="noStrike" cap="none">
                <a:solidFill>
                  <a:srgbClr val="000000"/>
                </a:solidFill>
              </a:rPr>
              <a:t>Using Your Research in Writing</a:t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174" name="Google Shape;174;p29"/>
          <p:cNvSpPr txBox="1">
            <a:spLocks noGrp="1"/>
          </p:cNvSpPr>
          <p:nvPr>
            <p:ph type="body" idx="1"/>
          </p:nvPr>
        </p:nvSpPr>
        <p:spPr>
          <a:xfrm>
            <a:off x="-31100" y="1447800"/>
            <a:ext cx="3759600" cy="48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61962" marR="0" lvl="0" indent="-436562" algn="l" rtl="0">
              <a:spcBef>
                <a:spcPts val="0"/>
              </a:spcBef>
              <a:spcAft>
                <a:spcPts val="0"/>
              </a:spcAft>
              <a:buClr>
                <a:srgbClr val="424456"/>
              </a:buClr>
              <a:buSzPts val="2200"/>
              <a:buFont typeface="Arial"/>
              <a:buChar char="•"/>
            </a:pPr>
            <a:r>
              <a:rPr lang="en-US"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major goal of information literacy is to use information effectively to accomplish a specific purpose.</a:t>
            </a: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61962" marR="0" lvl="0" indent="-436562" algn="l" rtl="0">
              <a:spcBef>
                <a:spcPts val="624"/>
              </a:spcBef>
              <a:spcAft>
                <a:spcPts val="0"/>
              </a:spcAft>
              <a:buClr>
                <a:srgbClr val="424456"/>
              </a:buClr>
              <a:buSzPts val="2200"/>
              <a:buFont typeface="Arial"/>
              <a:buChar char="•"/>
            </a:pPr>
            <a:r>
              <a:rPr lang="en-US"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Analyze the information you find and use it to form your own ideas.</a:t>
            </a: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61963" marR="0" lvl="0" indent="-436563" algn="l" rtl="0">
              <a:spcBef>
                <a:spcPts val="624"/>
              </a:spcBef>
              <a:spcAft>
                <a:spcPts val="1600"/>
              </a:spcAft>
              <a:buClr>
                <a:srgbClr val="424456"/>
              </a:buClr>
              <a:buSzPts val="2200"/>
              <a:buFont typeface="Arial"/>
              <a:buChar char="•"/>
            </a:pPr>
            <a:r>
              <a:rPr lang="en-US"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Synthesize your information by putting together parts of ideas to form a whole result.</a:t>
            </a: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5" name="Google Shape;175;p29" descr="Students looking at computers in a computer lab.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4275" y="2100725"/>
            <a:ext cx="5334000" cy="358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0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139700"/>
          </a:xfrm>
          <a:prstGeom prst="rect">
            <a:avLst/>
          </a:prstGeom>
          <a:solidFill>
            <a:srgbClr val="FF9115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sz="3600" b="1" i="0" u="none" strike="noStrike" cap="none">
                <a:solidFill>
                  <a:schemeClr val="lt1"/>
                </a:solidFill>
              </a:rPr>
              <a:t>The Writing Process</a:t>
            </a:r>
            <a:endParaRPr sz="3600" b="1" i="0" u="none" strike="noStrike" cap="none">
              <a:solidFill>
                <a:schemeClr val="lt1"/>
              </a:solidFill>
            </a:endParaRPr>
          </a:p>
        </p:txBody>
      </p:sp>
      <p:pic>
        <p:nvPicPr>
          <p:cNvPr id="181" name="Google Shape;181;p30" descr="A figure shows the steps in the writing process and the tasks at each step.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017919" y="1554037"/>
            <a:ext cx="7090913" cy="4364394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30"/>
          <p:cNvSpPr/>
          <p:nvPr/>
        </p:nvSpPr>
        <p:spPr>
          <a:xfrm>
            <a:off x="-9750" y="6258600"/>
            <a:ext cx="9163500" cy="599400"/>
          </a:xfrm>
          <a:prstGeom prst="rect">
            <a:avLst/>
          </a:prstGeom>
          <a:solidFill>
            <a:srgbClr val="FF9115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1"/>
          <p:cNvSpPr txBox="1">
            <a:spLocks noGrp="1"/>
          </p:cNvSpPr>
          <p:nvPr>
            <p:ph type="title"/>
          </p:nvPr>
        </p:nvSpPr>
        <p:spPr>
          <a:xfrm>
            <a:off x="45720" y="27709"/>
            <a:ext cx="9052560" cy="1039091"/>
          </a:xfrm>
          <a:prstGeom prst="rect">
            <a:avLst/>
          </a:prstGeom>
          <a:solidFill>
            <a:srgbClr val="39CC33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sz="3600" b="1" i="0" u="none" strike="noStrike" cap="none">
                <a:solidFill>
                  <a:srgbClr val="000000"/>
                </a:solidFill>
              </a:rPr>
              <a:t>Step 1: Prewriting</a:t>
            </a:r>
            <a:endParaRPr sz="3600" b="1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188" name="Google Shape;188;p31"/>
          <p:cNvSpPr txBox="1">
            <a:spLocks noGrp="1"/>
          </p:cNvSpPr>
          <p:nvPr>
            <p:ph type="body" idx="1"/>
          </p:nvPr>
        </p:nvSpPr>
        <p:spPr>
          <a:xfrm>
            <a:off x="190500" y="1339146"/>
            <a:ext cx="8763000" cy="312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424456"/>
              </a:buClr>
              <a:buSzPts val="2600"/>
              <a:buFont typeface="Arial"/>
              <a:buNone/>
            </a:pPr>
            <a:r>
              <a:rPr lang="en-US"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Prewriting means writing things down as they come to mind to discover what you want to say.</a:t>
            </a:r>
            <a:endParaRPr/>
          </a:p>
          <a:p>
            <a:pPr marL="0" marR="0" lvl="0" indent="0" algn="l" rtl="0">
              <a:spcBef>
                <a:spcPts val="624"/>
              </a:spcBef>
              <a:spcAft>
                <a:spcPts val="0"/>
              </a:spcAft>
              <a:buClr>
                <a:srgbClr val="424456"/>
              </a:buClr>
              <a:buSzPts val="2600"/>
              <a:buFont typeface="Arial"/>
              <a:buNone/>
            </a:pPr>
            <a:endParaRPr sz="2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61963" marR="0" lvl="0" indent="-461963" algn="l" rtl="0">
              <a:spcBef>
                <a:spcPts val="624"/>
              </a:spcBef>
              <a:spcAft>
                <a:spcPts val="0"/>
              </a:spcAft>
              <a:buClr>
                <a:srgbClr val="424456"/>
              </a:buClr>
              <a:buSzPts val="2600"/>
              <a:buFont typeface="Arial"/>
              <a:buChar char="•"/>
            </a:pPr>
            <a:r>
              <a:rPr lang="en-US"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most commonly used method is freewriting, which is writing without worrying about punctuation, grammar, spelling, and background.</a:t>
            </a:r>
            <a:endParaRPr/>
          </a:p>
          <a:p>
            <a:pPr marL="461963" marR="0" lvl="0" indent="-296863" algn="l" rtl="0">
              <a:spcBef>
                <a:spcPts val="624"/>
              </a:spcBef>
              <a:spcAft>
                <a:spcPts val="0"/>
              </a:spcAft>
              <a:buClr>
                <a:srgbClr val="424456"/>
              </a:buClr>
              <a:buSzPts val="2600"/>
              <a:buFont typeface="Arial"/>
              <a:buNone/>
            </a:pPr>
            <a:endParaRPr sz="2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624"/>
              </a:spcBef>
              <a:spcAft>
                <a:spcPts val="1600"/>
              </a:spcAft>
              <a:buClr>
                <a:srgbClr val="424456"/>
              </a:buClr>
              <a:buSzPts val="2600"/>
              <a:buFont typeface="Arial"/>
              <a:buNone/>
            </a:pPr>
            <a:endParaRPr sz="2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31"/>
          <p:cNvSpPr txBox="1"/>
          <p:nvPr/>
        </p:nvSpPr>
        <p:spPr>
          <a:xfrm>
            <a:off x="2877150" y="4995250"/>
            <a:ext cx="3389700" cy="1175100"/>
          </a:xfrm>
          <a:prstGeom prst="rect">
            <a:avLst/>
          </a:prstGeom>
          <a:solidFill>
            <a:srgbClr val="FF9115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624"/>
              </a:spcBef>
              <a:spcAft>
                <a:spcPts val="1600"/>
              </a:spcAft>
              <a:buClr>
                <a:srgbClr val="424456"/>
              </a:buClr>
              <a:buSzPts val="2600"/>
              <a:buFont typeface="Arial"/>
              <a:buNone/>
            </a:pPr>
            <a:r>
              <a:rPr lang="en-US" sz="2600">
                <a:solidFill>
                  <a:schemeClr val="dk1"/>
                </a:solidFill>
              </a:rPr>
              <a:t>Have you tried freewriting before?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2"/>
          <p:cNvSpPr txBox="1">
            <a:spLocks noGrp="1"/>
          </p:cNvSpPr>
          <p:nvPr>
            <p:ph type="title"/>
          </p:nvPr>
        </p:nvSpPr>
        <p:spPr>
          <a:xfrm>
            <a:off x="45720" y="27709"/>
            <a:ext cx="9052560" cy="1039091"/>
          </a:xfrm>
          <a:prstGeom prst="rect">
            <a:avLst/>
          </a:prstGeom>
          <a:solidFill>
            <a:srgbClr val="FF9115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sz="3600" b="1" i="0" u="none" strike="noStrike" cap="none">
                <a:solidFill>
                  <a:srgbClr val="000000"/>
                </a:solidFill>
              </a:rPr>
              <a:t>Step 2: Drafting</a:t>
            </a:r>
            <a:endParaRPr sz="3600" b="1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195" name="Google Shape;195;p32"/>
          <p:cNvSpPr txBox="1">
            <a:spLocks noGrp="1"/>
          </p:cNvSpPr>
          <p:nvPr>
            <p:ph type="body" idx="1"/>
          </p:nvPr>
        </p:nvSpPr>
        <p:spPr>
          <a:xfrm>
            <a:off x="228600" y="1295400"/>
            <a:ext cx="8763000" cy="4830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1" indent="0" algn="l" rtl="0">
              <a:spcBef>
                <a:spcPts val="0"/>
              </a:spcBef>
              <a:spcAft>
                <a:spcPts val="0"/>
              </a:spcAft>
              <a:buClr>
                <a:srgbClr val="424456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Organize ideas and form a thesis:</a:t>
            </a:r>
            <a:endParaRPr/>
          </a:p>
          <a:p>
            <a:pPr marL="0" marR="0" lvl="1" indent="0" algn="l" rtl="0">
              <a:spcBef>
                <a:spcPts val="624"/>
              </a:spcBef>
              <a:spcAft>
                <a:spcPts val="0"/>
              </a:spcAft>
              <a:buClr>
                <a:srgbClr val="424456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61963" marR="0" lvl="0" indent="-461963" algn="l" rtl="0">
              <a:spcBef>
                <a:spcPts val="624"/>
              </a:spcBef>
              <a:spcAft>
                <a:spcPts val="0"/>
              </a:spcAft>
              <a:buClr>
                <a:srgbClr val="424456"/>
              </a:buClr>
              <a:buSzPts val="2600"/>
              <a:buFont typeface="Arial"/>
              <a:buChar char="•"/>
            </a:pPr>
            <a:r>
              <a:rPr lang="en-US"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 an outline.</a:t>
            </a:r>
            <a:endParaRPr/>
          </a:p>
          <a:p>
            <a:pPr marL="461963" marR="0" lvl="0" indent="-461963" algn="l" rtl="0">
              <a:spcBef>
                <a:spcPts val="624"/>
              </a:spcBef>
              <a:spcAft>
                <a:spcPts val="0"/>
              </a:spcAft>
              <a:buClr>
                <a:srgbClr val="424456"/>
              </a:buClr>
              <a:buSzPts val="2600"/>
              <a:buFont typeface="Arial"/>
              <a:buChar char="•"/>
            </a:pPr>
            <a:r>
              <a:rPr lang="en-US"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 analysis and synthesis of your research.</a:t>
            </a:r>
            <a:endParaRPr/>
          </a:p>
          <a:p>
            <a:pPr marL="461963" marR="0" lvl="0" indent="-461963" algn="l" rtl="0">
              <a:spcBef>
                <a:spcPts val="624"/>
              </a:spcBef>
              <a:spcAft>
                <a:spcPts val="0"/>
              </a:spcAft>
              <a:buClr>
                <a:srgbClr val="424456"/>
              </a:buClr>
              <a:buSzPts val="2600"/>
              <a:buFont typeface="Arial"/>
              <a:buChar char="•"/>
            </a:pPr>
            <a:r>
              <a:rPr lang="en-US"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Pay attention to the flow of ideas between sentences and paragraphs.</a:t>
            </a:r>
            <a:endParaRPr/>
          </a:p>
          <a:p>
            <a:pPr marL="461963" marR="0" lvl="0" indent="-296863" algn="l" rtl="0">
              <a:spcBef>
                <a:spcPts val="624"/>
              </a:spcBef>
              <a:spcAft>
                <a:spcPts val="1600"/>
              </a:spcAft>
              <a:buClr>
                <a:srgbClr val="424456"/>
              </a:buClr>
              <a:buSzPts val="2600"/>
              <a:buFont typeface="Arial"/>
              <a:buNone/>
            </a:pPr>
            <a:endParaRPr sz="2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3"/>
          <p:cNvSpPr/>
          <p:nvPr/>
        </p:nvSpPr>
        <p:spPr>
          <a:xfrm>
            <a:off x="2613500" y="1739075"/>
            <a:ext cx="5124000" cy="5010900"/>
          </a:xfrm>
          <a:prstGeom prst="ellipse">
            <a:avLst/>
          </a:prstGeom>
          <a:solidFill>
            <a:srgbClr val="FF9115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33"/>
          <p:cNvSpPr txBox="1">
            <a:spLocks noGrp="1"/>
          </p:cNvSpPr>
          <p:nvPr>
            <p:ph type="title"/>
          </p:nvPr>
        </p:nvSpPr>
        <p:spPr>
          <a:xfrm>
            <a:off x="45720" y="27709"/>
            <a:ext cx="9052560" cy="1039091"/>
          </a:xfrm>
          <a:prstGeom prst="rect">
            <a:avLst/>
          </a:prstGeom>
          <a:solidFill>
            <a:srgbClr val="39CC33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sz="3600" b="1" i="0" u="none" strike="noStrike" cap="none">
                <a:solidFill>
                  <a:srgbClr val="000000"/>
                </a:solidFill>
              </a:rPr>
              <a:t>Step 3: Revising</a:t>
            </a:r>
            <a:endParaRPr sz="3600" b="1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202" name="Google Shape;202;p33"/>
          <p:cNvSpPr txBox="1">
            <a:spLocks noGrp="1"/>
          </p:cNvSpPr>
          <p:nvPr>
            <p:ph type="body" idx="1"/>
          </p:nvPr>
        </p:nvSpPr>
        <p:spPr>
          <a:xfrm>
            <a:off x="228600" y="1143000"/>
            <a:ext cx="8763000" cy="5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1" indent="0" algn="l" rtl="0">
              <a:spcBef>
                <a:spcPts val="0"/>
              </a:spcBef>
              <a:spcAft>
                <a:spcPts val="0"/>
              </a:spcAft>
              <a:buClr>
                <a:srgbClr val="424456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 to good writing is rewriting or revising:</a:t>
            </a:r>
            <a:endParaRPr/>
          </a:p>
          <a:p>
            <a:pPr marL="0" marR="0" lvl="1" indent="0" algn="l" rtl="0">
              <a:spcBef>
                <a:spcPts val="624"/>
              </a:spcBef>
              <a:spcAft>
                <a:spcPts val="0"/>
              </a:spcAft>
              <a:buClr>
                <a:srgbClr val="424456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624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33"/>
          <p:cNvSpPr txBox="1"/>
          <p:nvPr/>
        </p:nvSpPr>
        <p:spPr>
          <a:xfrm>
            <a:off x="3301275" y="2232950"/>
            <a:ext cx="3959700" cy="45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61962" lvl="0" indent="-436562" algn="l" rtl="0">
              <a:lnSpc>
                <a:spcPct val="115000"/>
              </a:lnSpc>
              <a:spcBef>
                <a:spcPts val="624"/>
              </a:spcBef>
              <a:spcAft>
                <a:spcPts val="0"/>
              </a:spcAft>
              <a:buClr>
                <a:srgbClr val="424456"/>
              </a:buClr>
              <a:buSzPts val="2200"/>
              <a:buChar char="•"/>
            </a:pPr>
            <a:r>
              <a:rPr lang="en-US" sz="2200">
                <a:solidFill>
                  <a:schemeClr val="dk1"/>
                </a:solidFill>
              </a:rPr>
              <a:t>After drafting, read once; make initial revisions</a:t>
            </a:r>
            <a:endParaRPr sz="2200">
              <a:solidFill>
                <a:schemeClr val="dk1"/>
              </a:solidFill>
            </a:endParaRPr>
          </a:p>
          <a:p>
            <a:pPr marL="461962" lvl="0" indent="-436562" algn="l" rtl="0">
              <a:lnSpc>
                <a:spcPct val="115000"/>
              </a:lnSpc>
              <a:spcBef>
                <a:spcPts val="624"/>
              </a:spcBef>
              <a:spcAft>
                <a:spcPts val="0"/>
              </a:spcAft>
              <a:buClr>
                <a:srgbClr val="424456"/>
              </a:buClr>
              <a:buSzPts val="2200"/>
              <a:buChar char="•"/>
            </a:pPr>
            <a:r>
              <a:rPr lang="en-US" sz="2200">
                <a:solidFill>
                  <a:schemeClr val="dk1"/>
                </a:solidFill>
              </a:rPr>
              <a:t>Set revised draft aside for at least a day; then reread </a:t>
            </a:r>
            <a:endParaRPr sz="2200">
              <a:solidFill>
                <a:schemeClr val="dk1"/>
              </a:solidFill>
            </a:endParaRPr>
          </a:p>
          <a:p>
            <a:pPr marL="461962" lvl="0" indent="-436562" algn="l" rtl="0">
              <a:lnSpc>
                <a:spcPct val="115000"/>
              </a:lnSpc>
              <a:spcBef>
                <a:spcPts val="624"/>
              </a:spcBef>
              <a:spcAft>
                <a:spcPts val="0"/>
              </a:spcAft>
              <a:buClr>
                <a:srgbClr val="424456"/>
              </a:buClr>
              <a:buSzPts val="2200"/>
              <a:buChar char="•"/>
            </a:pPr>
            <a:r>
              <a:rPr lang="en-US" sz="2200">
                <a:solidFill>
                  <a:schemeClr val="dk1"/>
                </a:solidFill>
              </a:rPr>
              <a:t>May help to get feedback from someone else</a:t>
            </a:r>
            <a:endParaRPr sz="2200">
              <a:solidFill>
                <a:schemeClr val="dk1"/>
              </a:solidFill>
            </a:endParaRPr>
          </a:p>
          <a:p>
            <a:pPr marL="914400" lvl="1" indent="-444500" algn="l" rtl="0">
              <a:lnSpc>
                <a:spcPct val="115000"/>
              </a:lnSpc>
              <a:spcBef>
                <a:spcPts val="624"/>
              </a:spcBef>
              <a:spcAft>
                <a:spcPts val="1600"/>
              </a:spcAft>
              <a:buClr>
                <a:srgbClr val="424456"/>
              </a:buClr>
              <a:buSzPts val="2200"/>
              <a:buChar char="–"/>
            </a:pPr>
            <a:r>
              <a:rPr lang="en-US" sz="2200">
                <a:solidFill>
                  <a:schemeClr val="dk1"/>
                </a:solidFill>
              </a:rPr>
              <a:t>Writing or learning center available at most colleges and universities</a:t>
            </a:r>
            <a:endParaRPr sz="22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4"/>
          <p:cNvSpPr txBox="1">
            <a:spLocks noGrp="1"/>
          </p:cNvSpPr>
          <p:nvPr>
            <p:ph type="title"/>
          </p:nvPr>
        </p:nvSpPr>
        <p:spPr>
          <a:xfrm>
            <a:off x="45720" y="27709"/>
            <a:ext cx="9052560" cy="1039091"/>
          </a:xfrm>
          <a:prstGeom prst="rect">
            <a:avLst/>
          </a:prstGeom>
          <a:solidFill>
            <a:srgbClr val="FF9115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sz="3600" b="1" i="0" u="none" strike="noStrike" cap="none">
                <a:solidFill>
                  <a:srgbClr val="000000"/>
                </a:solidFill>
              </a:rPr>
              <a:t>Know Your Audience</a:t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209" name="Google Shape;209;p34"/>
          <p:cNvSpPr txBox="1">
            <a:spLocks noGrp="1"/>
          </p:cNvSpPr>
          <p:nvPr>
            <p:ph type="body" idx="1"/>
          </p:nvPr>
        </p:nvSpPr>
        <p:spPr>
          <a:xfrm>
            <a:off x="45725" y="1219200"/>
            <a:ext cx="9052500" cy="944100"/>
          </a:xfrm>
          <a:prstGeom prst="rect">
            <a:avLst/>
          </a:prstGeom>
          <a:noFill/>
          <a:ln w="19050" cap="flat" cmpd="sng">
            <a:solidFill>
              <a:srgbClr val="39CC3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424456"/>
              </a:buClr>
              <a:buSzPts val="26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most college assignments, writing used in e-mails, texts, and tweets is not appropriate.</a:t>
            </a:r>
            <a:endParaRPr sz="2400"/>
          </a:p>
          <a:p>
            <a:pPr marL="0" marR="0" lvl="0" indent="0" algn="l" rtl="0">
              <a:spcBef>
                <a:spcPts val="624"/>
              </a:spcBef>
              <a:spcAft>
                <a:spcPts val="1600"/>
              </a:spcAft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0" name="Google Shape;210;p34" descr="A picture of Past President Obama and Jimmy Fallon.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3200" y="2526925"/>
            <a:ext cx="5334000" cy="3829050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34"/>
          <p:cNvSpPr txBox="1"/>
          <p:nvPr/>
        </p:nvSpPr>
        <p:spPr>
          <a:xfrm>
            <a:off x="98250" y="2374525"/>
            <a:ext cx="3507600" cy="4200900"/>
          </a:xfrm>
          <a:prstGeom prst="rect">
            <a:avLst/>
          </a:prstGeom>
          <a:noFill/>
          <a:ln w="19050" cap="flat" cmpd="sng">
            <a:solidFill>
              <a:srgbClr val="39CC3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61962" lvl="0" indent="-449262" algn="l" rtl="0">
              <a:lnSpc>
                <a:spcPct val="115000"/>
              </a:lnSpc>
              <a:spcBef>
                <a:spcPts val="624"/>
              </a:spcBef>
              <a:spcAft>
                <a:spcPts val="0"/>
              </a:spcAft>
              <a:buClr>
                <a:srgbClr val="424456"/>
              </a:buClr>
              <a:buSzPts val="2400"/>
              <a:buChar char="•"/>
            </a:pPr>
            <a:r>
              <a:rPr lang="en-US" sz="2400">
                <a:solidFill>
                  <a:schemeClr val="dk1"/>
                </a:solidFill>
              </a:rPr>
              <a:t>Know when to use abbreviations.</a:t>
            </a:r>
            <a:endParaRPr sz="2400">
              <a:solidFill>
                <a:schemeClr val="dk1"/>
              </a:solidFill>
            </a:endParaRPr>
          </a:p>
          <a:p>
            <a:pPr marL="461962" lvl="0" indent="-449262" algn="l" rtl="0">
              <a:lnSpc>
                <a:spcPct val="115000"/>
              </a:lnSpc>
              <a:spcBef>
                <a:spcPts val="624"/>
              </a:spcBef>
              <a:spcAft>
                <a:spcPts val="0"/>
              </a:spcAft>
              <a:buClr>
                <a:srgbClr val="424456"/>
              </a:buClr>
              <a:buSzPts val="2400"/>
              <a:buChar char="•"/>
            </a:pPr>
            <a:r>
              <a:rPr lang="en-US" sz="2400">
                <a:solidFill>
                  <a:schemeClr val="dk1"/>
                </a:solidFill>
              </a:rPr>
              <a:t>Assume your audience is composed of instructors and other serious students.</a:t>
            </a:r>
            <a:endParaRPr sz="2400">
              <a:solidFill>
                <a:schemeClr val="dk1"/>
              </a:solidFill>
            </a:endParaRPr>
          </a:p>
          <a:p>
            <a:pPr marL="461962" lvl="0" indent="-449262" algn="l" rtl="0">
              <a:lnSpc>
                <a:spcPct val="115000"/>
              </a:lnSpc>
              <a:spcBef>
                <a:spcPts val="624"/>
              </a:spcBef>
              <a:spcAft>
                <a:spcPts val="1600"/>
              </a:spcAft>
              <a:buClr>
                <a:srgbClr val="424456"/>
              </a:buClr>
              <a:buSzPts val="2400"/>
              <a:buChar char="•"/>
            </a:pPr>
            <a:r>
              <a:rPr lang="en-US" sz="2400">
                <a:solidFill>
                  <a:schemeClr val="dk1"/>
                </a:solidFill>
              </a:rPr>
              <a:t>Do not be sloppy or casual.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66800" cy="1159500"/>
          </a:xfrm>
          <a:prstGeom prst="rect">
            <a:avLst/>
          </a:prstGeom>
          <a:solidFill>
            <a:srgbClr val="39CC33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sz="3600" b="1" i="0" u="none" strike="noStrike" cap="none">
                <a:solidFill>
                  <a:srgbClr val="000000"/>
                </a:solidFill>
              </a:rPr>
              <a:t>Assess Your Strengths and Set Goals</a:t>
            </a:r>
            <a:endParaRPr sz="3600" b="1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85" name="Google Shape;85;p17"/>
          <p:cNvSpPr txBox="1">
            <a:spLocks noGrp="1"/>
          </p:cNvSpPr>
          <p:nvPr>
            <p:ph type="body" idx="1"/>
          </p:nvPr>
        </p:nvSpPr>
        <p:spPr>
          <a:xfrm>
            <a:off x="228600" y="2141100"/>
            <a:ext cx="8763000" cy="25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424456"/>
              </a:buClr>
              <a:buSzPts val="2600"/>
              <a:buFont typeface="Arial"/>
              <a:buNone/>
            </a:pPr>
            <a:r>
              <a:rPr lang="en-US"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Success in your career will depend on your ability to communicate clearly and think critically about information.</a:t>
            </a:r>
            <a:endParaRPr/>
          </a:p>
          <a:p>
            <a:pPr marL="0" marR="0" lvl="0" indent="0" algn="l" rtl="0">
              <a:spcBef>
                <a:spcPts val="624"/>
              </a:spcBef>
              <a:spcAft>
                <a:spcPts val="0"/>
              </a:spcAft>
              <a:buClr>
                <a:srgbClr val="424456"/>
              </a:buClr>
              <a:buSzPts val="2600"/>
              <a:buFont typeface="Arial"/>
              <a:buNone/>
            </a:pPr>
            <a:endParaRPr sz="2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624"/>
              </a:spcBef>
              <a:spcAft>
                <a:spcPts val="1600"/>
              </a:spcAft>
              <a:buClr>
                <a:srgbClr val="424456"/>
              </a:buClr>
              <a:buSzPts val="2600"/>
              <a:buFont typeface="Arial"/>
              <a:buNone/>
            </a:pPr>
            <a:r>
              <a:rPr lang="en-US"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does it mean to be information literate? Can you believe everything you read?</a:t>
            </a:r>
            <a:endParaRPr sz="2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7"/>
          <p:cNvSpPr/>
          <p:nvPr/>
        </p:nvSpPr>
        <p:spPr>
          <a:xfrm>
            <a:off x="-9825" y="6248825"/>
            <a:ext cx="9166800" cy="609300"/>
          </a:xfrm>
          <a:prstGeom prst="rect">
            <a:avLst/>
          </a:prstGeom>
          <a:solidFill>
            <a:srgbClr val="39CC3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5"/>
          <p:cNvSpPr txBox="1">
            <a:spLocks noGrp="1"/>
          </p:cNvSpPr>
          <p:nvPr>
            <p:ph type="title"/>
          </p:nvPr>
        </p:nvSpPr>
        <p:spPr>
          <a:xfrm>
            <a:off x="45720" y="27709"/>
            <a:ext cx="9052560" cy="1039091"/>
          </a:xfrm>
          <a:prstGeom prst="rect">
            <a:avLst/>
          </a:prstGeom>
          <a:solidFill>
            <a:srgbClr val="39CC33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sz="3600" b="1" i="0" u="none" strike="noStrike" cap="none">
                <a:solidFill>
                  <a:srgbClr val="000000"/>
                </a:solidFill>
              </a:rPr>
              <a:t>The Importance of Time in the Writing Process</a:t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217" name="Google Shape;217;p35"/>
          <p:cNvSpPr txBox="1">
            <a:spLocks noGrp="1"/>
          </p:cNvSpPr>
          <p:nvPr>
            <p:ph type="body" idx="1"/>
          </p:nvPr>
        </p:nvSpPr>
        <p:spPr>
          <a:xfrm>
            <a:off x="228600" y="1295400"/>
            <a:ext cx="8763000" cy="4830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424456"/>
              </a:buClr>
              <a:buSzPts val="2600"/>
              <a:buFont typeface="Arial"/>
              <a:buNone/>
            </a:pPr>
            <a:r>
              <a:rPr lang="en-US"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best writing is done over a period of time</a:t>
            </a:r>
            <a:endParaRPr/>
          </a:p>
          <a:p>
            <a:pPr marL="0" marR="0" lvl="0" indent="0" algn="l" rtl="0">
              <a:spcBef>
                <a:spcPts val="624"/>
              </a:spcBef>
              <a:spcAft>
                <a:spcPts val="0"/>
              </a:spcAft>
              <a:buClr>
                <a:srgbClr val="424456"/>
              </a:buClr>
              <a:buSzPts val="2600"/>
              <a:buFont typeface="Arial"/>
              <a:buNone/>
            </a:pPr>
            <a:endParaRPr sz="2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61963" marR="0" lvl="0" indent="-461963" algn="l" rtl="0">
              <a:spcBef>
                <a:spcPts val="624"/>
              </a:spcBef>
              <a:spcAft>
                <a:spcPts val="0"/>
              </a:spcAft>
              <a:buClr>
                <a:srgbClr val="424456"/>
              </a:buClr>
              <a:buSzPts val="2600"/>
              <a:buFont typeface="Arial"/>
              <a:buChar char="•"/>
            </a:pPr>
            <a:r>
              <a:rPr lang="en-US"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Leave enough time to:</a:t>
            </a:r>
            <a:endParaRPr/>
          </a:p>
          <a:p>
            <a:pPr marL="914400" marR="0" lvl="1" indent="-457200" algn="l" rtl="0">
              <a:spcBef>
                <a:spcPts val="624"/>
              </a:spcBef>
              <a:spcAft>
                <a:spcPts val="0"/>
              </a:spcAft>
              <a:buClr>
                <a:srgbClr val="424456"/>
              </a:buClr>
              <a:buSzPts val="2400"/>
              <a:buFont typeface="Arial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Ask for clarification on the assignment</a:t>
            </a:r>
            <a:endParaRPr/>
          </a:p>
          <a:p>
            <a:pPr marL="914400" marR="0" lvl="1" indent="-457200" algn="l" rtl="0">
              <a:spcBef>
                <a:spcPts val="624"/>
              </a:spcBef>
              <a:spcAft>
                <a:spcPts val="0"/>
              </a:spcAft>
              <a:buClr>
                <a:srgbClr val="424456"/>
              </a:buClr>
              <a:buSzPts val="2400"/>
              <a:buFont typeface="Arial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Seek help from a librarian or the writing center</a:t>
            </a:r>
            <a:endParaRPr/>
          </a:p>
          <a:p>
            <a:pPr marL="914400" marR="0" lvl="1" indent="-457200" algn="l" rtl="0">
              <a:spcBef>
                <a:spcPts val="624"/>
              </a:spcBef>
              <a:spcAft>
                <a:spcPts val="0"/>
              </a:spcAft>
              <a:buClr>
                <a:srgbClr val="424456"/>
              </a:buClr>
              <a:buSzPts val="2400"/>
              <a:buFont typeface="Arial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Narrow or expand your topic</a:t>
            </a:r>
            <a:endParaRPr/>
          </a:p>
          <a:p>
            <a:pPr marL="914400" marR="0" lvl="1" indent="-457200" algn="l" rtl="0">
              <a:spcBef>
                <a:spcPts val="624"/>
              </a:spcBef>
              <a:spcAft>
                <a:spcPts val="0"/>
              </a:spcAft>
              <a:buClr>
                <a:srgbClr val="424456"/>
              </a:buClr>
              <a:buSzPts val="2400"/>
              <a:buFont typeface="Arial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Balance other assignments and commitments</a:t>
            </a:r>
            <a:endParaRPr/>
          </a:p>
          <a:p>
            <a:pPr marL="914400" marR="0" lvl="1" indent="-457200" algn="l" rtl="0">
              <a:spcBef>
                <a:spcPts val="624"/>
              </a:spcBef>
              <a:spcAft>
                <a:spcPts val="1600"/>
              </a:spcAft>
              <a:buClr>
                <a:srgbClr val="424456"/>
              </a:buClr>
              <a:buSzPts val="2400"/>
              <a:buFont typeface="Arial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Deal with technology problems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6"/>
          <p:cNvSpPr txBox="1">
            <a:spLocks noGrp="1"/>
          </p:cNvSpPr>
          <p:nvPr>
            <p:ph type="title"/>
          </p:nvPr>
        </p:nvSpPr>
        <p:spPr>
          <a:xfrm>
            <a:off x="45720" y="27709"/>
            <a:ext cx="9052560" cy="1039091"/>
          </a:xfrm>
          <a:prstGeom prst="rect">
            <a:avLst/>
          </a:prstGeom>
          <a:solidFill>
            <a:srgbClr val="FF9115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sz="3600" b="1" i="0" u="none" strike="noStrike" cap="none">
                <a:solidFill>
                  <a:srgbClr val="000000"/>
                </a:solidFill>
              </a:rPr>
              <a:t>Citing Your Sources</a:t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223" name="Google Shape;223;p36"/>
          <p:cNvSpPr txBox="1">
            <a:spLocks noGrp="1"/>
          </p:cNvSpPr>
          <p:nvPr>
            <p:ph type="body" idx="1"/>
          </p:nvPr>
        </p:nvSpPr>
        <p:spPr>
          <a:xfrm>
            <a:off x="228600" y="1295400"/>
            <a:ext cx="8763000" cy="1436100"/>
          </a:xfrm>
          <a:prstGeom prst="rect">
            <a:avLst/>
          </a:prstGeom>
          <a:noFill/>
          <a:ln w="19050" cap="flat" cmpd="sng">
            <a:solidFill>
              <a:srgbClr val="39CC3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424456"/>
              </a:buClr>
              <a:buSzPts val="2600"/>
              <a:buFont typeface="Arial"/>
              <a:buNone/>
            </a:pPr>
            <a:r>
              <a:rPr lang="en-US" sz="2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Citations</a:t>
            </a:r>
            <a:r>
              <a:rPr lang="en-US"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References that enable a reader to locate a source based on information. It distinguishes borrowed ideas from your own ideas</a:t>
            </a:r>
            <a:endParaRPr/>
          </a:p>
          <a:p>
            <a:pPr marL="0" marR="0" lvl="0" indent="0" algn="l" rtl="0">
              <a:spcBef>
                <a:spcPts val="624"/>
              </a:spcBef>
              <a:spcAft>
                <a:spcPts val="1600"/>
              </a:spcAft>
              <a:buNone/>
            </a:pPr>
            <a:endParaRPr sz="2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36"/>
          <p:cNvSpPr txBox="1"/>
          <p:nvPr/>
        </p:nvSpPr>
        <p:spPr>
          <a:xfrm>
            <a:off x="228600" y="3161750"/>
            <a:ext cx="8763000" cy="3124500"/>
          </a:xfrm>
          <a:prstGeom prst="rect">
            <a:avLst/>
          </a:prstGeom>
          <a:noFill/>
          <a:ln w="19050" cap="flat" cmpd="sng">
            <a:solidFill>
              <a:srgbClr val="39CC3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61962" lvl="0" indent="-461962" algn="l" rtl="0">
              <a:lnSpc>
                <a:spcPct val="115000"/>
              </a:lnSpc>
              <a:spcBef>
                <a:spcPts val="624"/>
              </a:spcBef>
              <a:spcAft>
                <a:spcPts val="0"/>
              </a:spcAft>
              <a:buClr>
                <a:srgbClr val="424456"/>
              </a:buClr>
              <a:buSzPts val="2600"/>
              <a:buChar char="•"/>
            </a:pPr>
            <a:r>
              <a:rPr lang="en-US" sz="2600">
                <a:solidFill>
                  <a:schemeClr val="dk1"/>
                </a:solidFill>
              </a:rPr>
              <a:t>Provides a starting place for anyone who wants more information</a:t>
            </a:r>
            <a:endParaRPr sz="2600">
              <a:solidFill>
                <a:schemeClr val="dk1"/>
              </a:solidFill>
            </a:endParaRPr>
          </a:p>
          <a:p>
            <a:pPr marL="461962" lvl="0" indent="-461962" algn="l" rtl="0">
              <a:lnSpc>
                <a:spcPct val="115000"/>
              </a:lnSpc>
              <a:spcBef>
                <a:spcPts val="624"/>
              </a:spcBef>
              <a:spcAft>
                <a:spcPts val="0"/>
              </a:spcAft>
              <a:buClr>
                <a:srgbClr val="424456"/>
              </a:buClr>
              <a:buSzPts val="2600"/>
              <a:buChar char="•"/>
            </a:pPr>
            <a:r>
              <a:rPr lang="en-US" sz="2600">
                <a:solidFill>
                  <a:schemeClr val="dk1"/>
                </a:solidFill>
              </a:rPr>
              <a:t>Avoids plagiarism</a:t>
            </a:r>
            <a:endParaRPr sz="2600">
              <a:solidFill>
                <a:schemeClr val="dk1"/>
              </a:solidFill>
            </a:endParaRPr>
          </a:p>
          <a:p>
            <a:pPr marL="461962" lvl="0" indent="-461962" algn="l" rtl="0">
              <a:lnSpc>
                <a:spcPct val="115000"/>
              </a:lnSpc>
              <a:spcBef>
                <a:spcPts val="624"/>
              </a:spcBef>
              <a:spcAft>
                <a:spcPts val="1600"/>
              </a:spcAft>
              <a:buClr>
                <a:srgbClr val="424456"/>
              </a:buClr>
              <a:buSzPts val="2600"/>
              <a:buChar char="•"/>
            </a:pPr>
            <a:r>
              <a:rPr lang="en-US" sz="2600">
                <a:solidFill>
                  <a:schemeClr val="dk1"/>
                </a:solidFill>
              </a:rPr>
              <a:t>If you use somebody else’s ideas, even if you paraphrase those ideas, you must give that person credit.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7"/>
          <p:cNvSpPr txBox="1">
            <a:spLocks noGrp="1"/>
          </p:cNvSpPr>
          <p:nvPr>
            <p:ph type="title"/>
          </p:nvPr>
        </p:nvSpPr>
        <p:spPr>
          <a:xfrm>
            <a:off x="45720" y="27709"/>
            <a:ext cx="9052560" cy="1039091"/>
          </a:xfrm>
          <a:prstGeom prst="rect">
            <a:avLst/>
          </a:prstGeom>
          <a:solidFill>
            <a:srgbClr val="39CC33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sz="3600" b="1" i="0" u="none" strike="noStrike" cap="none">
                <a:solidFill>
                  <a:srgbClr val="000000"/>
                </a:solidFill>
              </a:rPr>
              <a:t>About Plagiarism </a:t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231" name="Google Shape;231;p37"/>
          <p:cNvSpPr txBox="1">
            <a:spLocks noGrp="1"/>
          </p:cNvSpPr>
          <p:nvPr>
            <p:ph type="body" idx="1"/>
          </p:nvPr>
        </p:nvSpPr>
        <p:spPr>
          <a:xfrm>
            <a:off x="45775" y="1143000"/>
            <a:ext cx="3186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424456"/>
              </a:buClr>
              <a:buSzPts val="2600"/>
              <a:buFont typeface="Arial"/>
              <a:buNone/>
            </a:pPr>
            <a:r>
              <a:rPr lang="en-US" sz="2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Plagiarism</a:t>
            </a:r>
            <a:r>
              <a:rPr lang="en-US"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Presenting another person’s ideas or work as your own</a:t>
            </a:r>
            <a:endParaRPr sz="2200"/>
          </a:p>
          <a:p>
            <a:pPr marL="0" marR="0" lvl="0" indent="0" algn="l" rtl="0">
              <a:spcBef>
                <a:spcPts val="624"/>
              </a:spcBef>
              <a:spcAft>
                <a:spcPts val="0"/>
              </a:spcAft>
              <a:buNone/>
            </a:pPr>
            <a:endParaRPr sz="2200"/>
          </a:p>
          <a:p>
            <a:pPr marL="461963" marR="0" lvl="0" indent="-296863" algn="l" rtl="0">
              <a:spcBef>
                <a:spcPts val="624"/>
              </a:spcBef>
              <a:spcAft>
                <a:spcPts val="0"/>
              </a:spcAft>
              <a:buClr>
                <a:srgbClr val="424456"/>
              </a:buClr>
              <a:buSzPts val="2600"/>
              <a:buFont typeface="Arial"/>
              <a:buNone/>
            </a:pP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624"/>
              </a:spcBef>
              <a:spcAft>
                <a:spcPts val="1600"/>
              </a:spcAft>
              <a:buClr>
                <a:srgbClr val="424456"/>
              </a:buClr>
              <a:buSzPts val="2600"/>
              <a:buFont typeface="Arial"/>
              <a:buNone/>
            </a:pP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2" name="Google Shape;232;p37" descr="A picture of a paper turned in to Turnitin.com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8900" y="1192200"/>
            <a:ext cx="5334000" cy="4705350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37"/>
          <p:cNvSpPr txBox="1"/>
          <p:nvPr/>
        </p:nvSpPr>
        <p:spPr>
          <a:xfrm>
            <a:off x="3494500" y="5798650"/>
            <a:ext cx="54759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624"/>
              </a:spcBef>
              <a:spcAft>
                <a:spcPts val="0"/>
              </a:spcAft>
              <a:buClr>
                <a:srgbClr val="424456"/>
              </a:buClr>
              <a:buSzPts val="2600"/>
              <a:buFont typeface="Arial"/>
              <a:buNone/>
            </a:pPr>
            <a:r>
              <a:rPr lang="en-US" sz="2400">
                <a:solidFill>
                  <a:schemeClr val="dk1"/>
                </a:solidFill>
              </a:rPr>
              <a:t>Do you know the consequences of plagiarism?</a:t>
            </a: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4" name="Google Shape;234;p37"/>
          <p:cNvSpPr txBox="1"/>
          <p:nvPr/>
        </p:nvSpPr>
        <p:spPr>
          <a:xfrm>
            <a:off x="83400" y="2514600"/>
            <a:ext cx="3284400" cy="3929100"/>
          </a:xfrm>
          <a:prstGeom prst="rect">
            <a:avLst/>
          </a:prstGeom>
          <a:noFill/>
          <a:ln w="19050" cap="flat" cmpd="sng">
            <a:solidFill>
              <a:srgbClr val="FF911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61962" lvl="0" indent="-461962" algn="l" rtl="0">
              <a:lnSpc>
                <a:spcPct val="115000"/>
              </a:lnSpc>
              <a:spcBef>
                <a:spcPts val="624"/>
              </a:spcBef>
              <a:spcAft>
                <a:spcPts val="0"/>
              </a:spcAft>
              <a:buClr>
                <a:srgbClr val="424456"/>
              </a:buClr>
              <a:buSzPts val="2600"/>
              <a:buChar char="•"/>
            </a:pPr>
            <a:r>
              <a:rPr lang="en-US" sz="2600">
                <a:solidFill>
                  <a:schemeClr val="dk1"/>
                </a:solidFill>
              </a:rPr>
              <a:t>It is unacceptable in a college setting (intellectual theft).</a:t>
            </a:r>
            <a:endParaRPr sz="2600">
              <a:solidFill>
                <a:schemeClr val="dk1"/>
              </a:solidFill>
            </a:endParaRPr>
          </a:p>
          <a:p>
            <a:pPr marL="461962" lvl="0" indent="-461962" algn="l" rtl="0">
              <a:lnSpc>
                <a:spcPct val="115000"/>
              </a:lnSpc>
              <a:spcBef>
                <a:spcPts val="624"/>
              </a:spcBef>
              <a:spcAft>
                <a:spcPts val="0"/>
              </a:spcAft>
              <a:buClr>
                <a:srgbClr val="424456"/>
              </a:buClr>
              <a:buSzPts val="2600"/>
              <a:buChar char="•"/>
            </a:pPr>
            <a:r>
              <a:rPr lang="en-US" sz="2600">
                <a:solidFill>
                  <a:schemeClr val="dk1"/>
                </a:solidFill>
              </a:rPr>
              <a:t>Instructors use programs such as Turnitin to identify plagiarism. 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8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139700"/>
          </a:xfrm>
          <a:prstGeom prst="rect">
            <a:avLst/>
          </a:prstGeom>
          <a:solidFill>
            <a:srgbClr val="FF9115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sz="3600" b="1" i="0" u="none" strike="noStrike" cap="none">
                <a:solidFill>
                  <a:srgbClr val="000000"/>
                </a:solidFill>
              </a:rPr>
              <a:t>Using Your Research in Presentations</a:t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241" name="Google Shape;241;p38"/>
          <p:cNvSpPr txBox="1">
            <a:spLocks noGrp="1"/>
          </p:cNvSpPr>
          <p:nvPr>
            <p:ph type="body" idx="3"/>
          </p:nvPr>
        </p:nvSpPr>
        <p:spPr>
          <a:xfrm>
            <a:off x="189549" y="1263217"/>
            <a:ext cx="8808536" cy="489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24456"/>
              </a:buClr>
              <a:buSzPts val="3100"/>
              <a:buFont typeface="Arial"/>
              <a:buChar char="•"/>
            </a:pPr>
            <a:r>
              <a:rPr lang="en-US" sz="3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Guidelines for successful speaking</a:t>
            </a:r>
            <a:endParaRPr/>
          </a:p>
          <a:p>
            <a:pPr marL="971550" marR="0" lvl="1" indent="-514350" algn="l" rtl="0">
              <a:lnSpc>
                <a:spcPct val="120000"/>
              </a:lnSpc>
              <a:spcBef>
                <a:spcPts val="624"/>
              </a:spcBef>
              <a:spcAft>
                <a:spcPts val="0"/>
              </a:spcAft>
              <a:buClr>
                <a:srgbClr val="424456"/>
              </a:buClr>
              <a:buSzPts val="2800"/>
              <a:buFont typeface="Calibri"/>
              <a:buAutoNum type="arabicPeriod"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Clarify your objective.</a:t>
            </a: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71550" marR="0" lvl="1" indent="-514350" algn="l" rtl="0">
              <a:lnSpc>
                <a:spcPct val="120000"/>
              </a:lnSpc>
              <a:spcBef>
                <a:spcPts val="624"/>
              </a:spcBef>
              <a:spcAft>
                <a:spcPts val="0"/>
              </a:spcAft>
              <a:buClr>
                <a:srgbClr val="424456"/>
              </a:buClr>
              <a:buSzPts val="2800"/>
              <a:buFont typeface="Calibri"/>
              <a:buAutoNum type="arabicPeriod"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Understand your audience.</a:t>
            </a: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71550" marR="0" lvl="1" indent="-514350" algn="l" rtl="0">
              <a:lnSpc>
                <a:spcPct val="120000"/>
              </a:lnSpc>
              <a:spcBef>
                <a:spcPts val="624"/>
              </a:spcBef>
              <a:spcAft>
                <a:spcPts val="0"/>
              </a:spcAft>
              <a:buClr>
                <a:srgbClr val="424456"/>
              </a:buClr>
              <a:buSzPts val="2800"/>
              <a:buFont typeface="Calibri"/>
              <a:buAutoNum type="arabicPeriod"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Organize your presentation.</a:t>
            </a:r>
            <a:endParaRPr/>
          </a:p>
          <a:p>
            <a:pPr marL="971550" marR="0" lvl="1" indent="-336550" algn="l" rtl="0">
              <a:lnSpc>
                <a:spcPct val="120000"/>
              </a:lnSpc>
              <a:spcBef>
                <a:spcPts val="624"/>
              </a:spcBef>
              <a:spcAft>
                <a:spcPts val="0"/>
              </a:spcAft>
              <a:buClr>
                <a:srgbClr val="424456"/>
              </a:buClr>
              <a:buSzPts val="2800"/>
              <a:buFont typeface="Calibri"/>
              <a:buNone/>
            </a:pP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20000"/>
              </a:lnSpc>
              <a:spcBef>
                <a:spcPts val="624"/>
              </a:spcBef>
              <a:spcAft>
                <a:spcPts val="1600"/>
              </a:spcAft>
              <a:buClr>
                <a:srgbClr val="424456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other guidelines should you follow to give a successful presentation?</a:t>
            </a: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38"/>
          <p:cNvSpPr/>
          <p:nvPr/>
        </p:nvSpPr>
        <p:spPr>
          <a:xfrm>
            <a:off x="-9750" y="6282625"/>
            <a:ext cx="9163500" cy="618900"/>
          </a:xfrm>
          <a:prstGeom prst="rect">
            <a:avLst/>
          </a:prstGeom>
          <a:solidFill>
            <a:srgbClr val="FF9115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9"/>
          <p:cNvSpPr txBox="1">
            <a:spLocks noGrp="1"/>
          </p:cNvSpPr>
          <p:nvPr>
            <p:ph type="title"/>
          </p:nvPr>
        </p:nvSpPr>
        <p:spPr>
          <a:xfrm>
            <a:off x="45720" y="27709"/>
            <a:ext cx="9052560" cy="1039091"/>
          </a:xfrm>
          <a:prstGeom prst="rect">
            <a:avLst/>
          </a:prstGeom>
          <a:solidFill>
            <a:srgbClr val="39CC33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sz="3600" b="1" i="0" u="none" strike="noStrike" cap="none">
                <a:solidFill>
                  <a:srgbClr val="000000"/>
                </a:solidFill>
              </a:rPr>
              <a:t>Reflection</a:t>
            </a:r>
            <a:endParaRPr sz="3600" b="1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248" name="Google Shape;248;p39"/>
          <p:cNvSpPr txBox="1">
            <a:spLocks noGrp="1"/>
          </p:cNvSpPr>
          <p:nvPr>
            <p:ph type="body" idx="1"/>
          </p:nvPr>
        </p:nvSpPr>
        <p:spPr>
          <a:xfrm>
            <a:off x="228600" y="1600200"/>
            <a:ext cx="8763000" cy="43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424456"/>
              </a:buClr>
              <a:buSzPts val="2600"/>
              <a:buFont typeface="Arial"/>
              <a:buNone/>
            </a:pPr>
            <a:r>
              <a:rPr lang="en-US"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Accept that research projects and papers are a part of college life. </a:t>
            </a:r>
            <a:endParaRPr/>
          </a:p>
          <a:p>
            <a:pPr marL="0" marR="0" lvl="0" indent="0" algn="l" rtl="0">
              <a:spcBef>
                <a:spcPts val="624"/>
              </a:spcBef>
              <a:spcAft>
                <a:spcPts val="0"/>
              </a:spcAft>
              <a:buClr>
                <a:srgbClr val="424456"/>
              </a:buClr>
              <a:buSzPts val="2600"/>
              <a:buFont typeface="Arial"/>
              <a:buNone/>
            </a:pPr>
            <a:endParaRPr sz="2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624"/>
              </a:spcBef>
              <a:spcAft>
                <a:spcPts val="0"/>
              </a:spcAft>
              <a:buClr>
                <a:srgbClr val="424456"/>
              </a:buClr>
              <a:buSzPts val="2600"/>
              <a:buFont typeface="Arial"/>
              <a:buNone/>
            </a:pPr>
            <a:r>
              <a:rPr lang="en-US"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Take the time and effort to develop your writing and speaking skills.</a:t>
            </a:r>
            <a:endParaRPr/>
          </a:p>
          <a:p>
            <a:pPr marL="0" marR="0" lvl="0" indent="0" algn="l" rtl="0">
              <a:spcBef>
                <a:spcPts val="624"/>
              </a:spcBef>
              <a:spcAft>
                <a:spcPts val="0"/>
              </a:spcAft>
              <a:buClr>
                <a:srgbClr val="424456"/>
              </a:buClr>
              <a:buSzPts val="2600"/>
              <a:buFont typeface="Arial"/>
              <a:buNone/>
            </a:pPr>
            <a:endParaRPr sz="2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624"/>
              </a:spcBef>
              <a:spcAft>
                <a:spcPts val="1600"/>
              </a:spcAft>
              <a:buClr>
                <a:srgbClr val="424456"/>
              </a:buClr>
              <a:buSzPts val="2600"/>
              <a:buFont typeface="Arial"/>
              <a:buNone/>
            </a:pPr>
            <a:r>
              <a:rPr lang="en-US"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will improving your information-literacy skills help you outside of college?</a:t>
            </a:r>
            <a:endParaRPr sz="2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>
            <a:spLocks noGrp="1"/>
          </p:cNvSpPr>
          <p:nvPr>
            <p:ph type="title"/>
          </p:nvPr>
        </p:nvSpPr>
        <p:spPr>
          <a:xfrm>
            <a:off x="45720" y="27709"/>
            <a:ext cx="9052560" cy="1039091"/>
          </a:xfrm>
          <a:prstGeom prst="rect">
            <a:avLst/>
          </a:prstGeom>
          <a:solidFill>
            <a:srgbClr val="FF9115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sz="3600" b="1" i="0" u="none" strike="noStrike" cap="none">
                <a:solidFill>
                  <a:srgbClr val="000000"/>
                </a:solidFill>
              </a:rPr>
              <a:t>Information Literacy</a:t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92" name="Google Shape;92;p18"/>
          <p:cNvSpPr txBox="1">
            <a:spLocks noGrp="1"/>
          </p:cNvSpPr>
          <p:nvPr>
            <p:ph type="body" idx="1"/>
          </p:nvPr>
        </p:nvSpPr>
        <p:spPr>
          <a:xfrm>
            <a:off x="228600" y="1295400"/>
            <a:ext cx="8763000" cy="4830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24456"/>
              </a:buClr>
              <a:buSzPts val="2600"/>
              <a:buFont typeface="Arial"/>
              <a:buNone/>
            </a:pPr>
            <a:r>
              <a:rPr lang="en-US"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Information literacy is the ability to find, interpret, and use information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624"/>
              </a:spcBef>
              <a:spcAft>
                <a:spcPts val="0"/>
              </a:spcAft>
              <a:buClr>
                <a:srgbClr val="424456"/>
              </a:buClr>
              <a:buSzPts val="2600"/>
              <a:buFont typeface="Arial"/>
              <a:buNone/>
            </a:pPr>
            <a:endParaRPr sz="2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61963" marR="0" lvl="0" indent="-461963" algn="l" rtl="0">
              <a:lnSpc>
                <a:spcPct val="90000"/>
              </a:lnSpc>
              <a:spcBef>
                <a:spcPts val="624"/>
              </a:spcBef>
              <a:spcAft>
                <a:spcPts val="0"/>
              </a:spcAft>
              <a:buClr>
                <a:srgbClr val="424456"/>
              </a:buClr>
              <a:buSzPts val="2600"/>
              <a:buFont typeface="Arial"/>
              <a:buChar char="•"/>
            </a:pPr>
            <a:r>
              <a:rPr lang="en-US"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Computer literacy: Ability to use electronic tools to conduct searches and to communicate your findings</a:t>
            </a:r>
            <a:endParaRPr/>
          </a:p>
          <a:p>
            <a:pPr marL="461963" marR="0" lvl="0" indent="-296863" algn="l" rtl="0">
              <a:lnSpc>
                <a:spcPct val="90000"/>
              </a:lnSpc>
              <a:spcBef>
                <a:spcPts val="624"/>
              </a:spcBef>
              <a:spcAft>
                <a:spcPts val="0"/>
              </a:spcAft>
              <a:buClr>
                <a:srgbClr val="424456"/>
              </a:buClr>
              <a:buSzPts val="2600"/>
              <a:buFont typeface="Arial"/>
              <a:buNone/>
            </a:pPr>
            <a:endParaRPr sz="2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61963" marR="0" lvl="0" indent="-461963" algn="l" rtl="0">
              <a:lnSpc>
                <a:spcPct val="90000"/>
              </a:lnSpc>
              <a:spcBef>
                <a:spcPts val="624"/>
              </a:spcBef>
              <a:spcAft>
                <a:spcPts val="0"/>
              </a:spcAft>
              <a:buClr>
                <a:srgbClr val="424456"/>
              </a:buClr>
              <a:buSzPts val="2600"/>
              <a:buFont typeface="Arial"/>
              <a:buChar char="•"/>
            </a:pPr>
            <a:r>
              <a:rPr lang="en-US"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Media literacy: Ability to think deeply about what you see and read in broadcast, print, and online media</a:t>
            </a:r>
            <a:endParaRPr/>
          </a:p>
          <a:p>
            <a:pPr marL="461963" marR="0" lvl="0" indent="-296863" algn="l" rtl="0">
              <a:lnSpc>
                <a:spcPct val="90000"/>
              </a:lnSpc>
              <a:spcBef>
                <a:spcPts val="624"/>
              </a:spcBef>
              <a:spcAft>
                <a:spcPts val="0"/>
              </a:spcAft>
              <a:buClr>
                <a:srgbClr val="424456"/>
              </a:buClr>
              <a:buSzPts val="2600"/>
              <a:buFont typeface="Arial"/>
              <a:buNone/>
            </a:pPr>
            <a:endParaRPr sz="2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61963" marR="0" lvl="0" indent="-461963" algn="l" rtl="0">
              <a:lnSpc>
                <a:spcPct val="90000"/>
              </a:lnSpc>
              <a:spcBef>
                <a:spcPts val="624"/>
              </a:spcBef>
              <a:spcAft>
                <a:spcPts val="1600"/>
              </a:spcAft>
              <a:buClr>
                <a:srgbClr val="424456"/>
              </a:buClr>
              <a:buSzPts val="2600"/>
              <a:buFont typeface="Arial"/>
              <a:buChar char="•"/>
            </a:pPr>
            <a:r>
              <a:rPr lang="en-US"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Cultural literacy: Knowing what has gone on and is going on around you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>
            <a:spLocks noGrp="1"/>
          </p:cNvSpPr>
          <p:nvPr>
            <p:ph type="title"/>
          </p:nvPr>
        </p:nvSpPr>
        <p:spPr>
          <a:xfrm>
            <a:off x="45720" y="27709"/>
            <a:ext cx="9052560" cy="1039091"/>
          </a:xfrm>
          <a:prstGeom prst="rect">
            <a:avLst/>
          </a:prstGeom>
          <a:solidFill>
            <a:srgbClr val="39CC33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sz="3600" b="1" i="0" u="none" strike="noStrike" cap="none">
                <a:solidFill>
                  <a:srgbClr val="000000"/>
                </a:solidFill>
              </a:rPr>
              <a:t>Learning to Be Information Literate</a:t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98" name="Google Shape;98;p19"/>
          <p:cNvSpPr txBox="1">
            <a:spLocks noGrp="1"/>
          </p:cNvSpPr>
          <p:nvPr>
            <p:ph type="body" idx="1"/>
          </p:nvPr>
        </p:nvSpPr>
        <p:spPr>
          <a:xfrm>
            <a:off x="45850" y="1152825"/>
            <a:ext cx="9052500" cy="9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424456"/>
              </a:buClr>
              <a:buSzPts val="2600"/>
              <a:buFont typeface="Arial"/>
              <a:buNone/>
            </a:pPr>
            <a:r>
              <a:rPr lang="en-US"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Information literacy involves more than checking links found on a search engine. To be a successful user of information:</a:t>
            </a:r>
            <a:endParaRPr/>
          </a:p>
          <a:p>
            <a:pPr marL="0" marR="0" lvl="0" indent="0" algn="l" rtl="0">
              <a:spcBef>
                <a:spcPts val="624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99" name="Google Shape;99;p19" descr="A cartoon about Googling too much.  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2450" y="2256775"/>
            <a:ext cx="5029200" cy="417195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9"/>
          <p:cNvSpPr txBox="1"/>
          <p:nvPr/>
        </p:nvSpPr>
        <p:spPr>
          <a:xfrm>
            <a:off x="157200" y="2623325"/>
            <a:ext cx="3782700" cy="35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61962" lvl="0" indent="-449262" algn="l" rtl="0">
              <a:lnSpc>
                <a:spcPct val="115000"/>
              </a:lnSpc>
              <a:spcBef>
                <a:spcPts val="624"/>
              </a:spcBef>
              <a:spcAft>
                <a:spcPts val="0"/>
              </a:spcAft>
              <a:buClr>
                <a:srgbClr val="424456"/>
              </a:buClr>
              <a:buSzPts val="2400"/>
              <a:buChar char="•"/>
            </a:pPr>
            <a:r>
              <a:rPr lang="en-US" sz="2400">
                <a:solidFill>
                  <a:schemeClr val="dk1"/>
                </a:solidFill>
              </a:rPr>
              <a:t>Know how to find the information you need.</a:t>
            </a:r>
            <a:endParaRPr sz="2400">
              <a:solidFill>
                <a:schemeClr val="dk1"/>
              </a:solidFill>
            </a:endParaRPr>
          </a:p>
          <a:p>
            <a:pPr marL="461962" lvl="0" indent="-449262" algn="l" rtl="0">
              <a:lnSpc>
                <a:spcPct val="115000"/>
              </a:lnSpc>
              <a:spcBef>
                <a:spcPts val="624"/>
              </a:spcBef>
              <a:spcAft>
                <a:spcPts val="0"/>
              </a:spcAft>
              <a:buClr>
                <a:srgbClr val="424456"/>
              </a:buClr>
              <a:buSzPts val="2400"/>
              <a:buChar char="•"/>
            </a:pPr>
            <a:r>
              <a:rPr lang="en-US" sz="2400">
                <a:solidFill>
                  <a:schemeClr val="dk1"/>
                </a:solidFill>
              </a:rPr>
              <a:t>Learn how to interpret the information you find.</a:t>
            </a:r>
            <a:endParaRPr sz="2400">
              <a:solidFill>
                <a:schemeClr val="dk1"/>
              </a:solidFill>
            </a:endParaRPr>
          </a:p>
          <a:p>
            <a:pPr marL="461962" lvl="0" indent="-449262" algn="l" rtl="0">
              <a:lnSpc>
                <a:spcPct val="115000"/>
              </a:lnSpc>
              <a:spcBef>
                <a:spcPts val="624"/>
              </a:spcBef>
              <a:spcAft>
                <a:spcPts val="1600"/>
              </a:spcAft>
              <a:buClr>
                <a:srgbClr val="424456"/>
              </a:buClr>
              <a:buSzPts val="2400"/>
              <a:buChar char="•"/>
            </a:pPr>
            <a:r>
              <a:rPr lang="en-US" sz="2400">
                <a:solidFill>
                  <a:schemeClr val="dk1"/>
                </a:solidFill>
              </a:rPr>
              <a:t>Have a purpose for collecting information.</a:t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>
            <a:spLocks noGrp="1"/>
          </p:cNvSpPr>
          <p:nvPr>
            <p:ph type="title"/>
          </p:nvPr>
        </p:nvSpPr>
        <p:spPr>
          <a:xfrm>
            <a:off x="58950" y="49125"/>
            <a:ext cx="9039300" cy="1036500"/>
          </a:xfrm>
          <a:prstGeom prst="rect">
            <a:avLst/>
          </a:prstGeom>
          <a:solidFill>
            <a:srgbClr val="FF9115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sz="3600" b="1" i="0" u="none" strike="noStrike" cap="none">
                <a:solidFill>
                  <a:srgbClr val="000000"/>
                </a:solidFill>
              </a:rPr>
              <a:t>What’s Research—and What’s Not? </a:t>
            </a:r>
            <a:endParaRPr sz="3600" b="1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107" name="Google Shape;107;p20"/>
          <p:cNvSpPr txBox="1">
            <a:spLocks noGrp="1"/>
          </p:cNvSpPr>
          <p:nvPr>
            <p:ph type="body" idx="1"/>
          </p:nvPr>
        </p:nvSpPr>
        <p:spPr>
          <a:xfrm>
            <a:off x="228600" y="1524000"/>
            <a:ext cx="8763000" cy="2005800"/>
          </a:xfrm>
          <a:prstGeom prst="rect">
            <a:avLst/>
          </a:prstGeom>
          <a:noFill/>
          <a:ln w="19050" cap="flat" cmpd="sng">
            <a:solidFill>
              <a:srgbClr val="39CC3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424456"/>
              </a:buClr>
              <a:buSzPts val="2600"/>
              <a:buFont typeface="Arial"/>
              <a:buNone/>
            </a:pPr>
            <a:r>
              <a:rPr lang="en-US"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Research is </a:t>
            </a:r>
            <a:r>
              <a:rPr lang="en-US" sz="2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</a:t>
            </a:r>
            <a:r>
              <a:rPr lang="en-US"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endParaRPr/>
          </a:p>
          <a:p>
            <a:pPr marL="461963" marR="0" lvl="0" indent="-461963" algn="l" rtl="0">
              <a:spcBef>
                <a:spcPts val="624"/>
              </a:spcBef>
              <a:spcAft>
                <a:spcPts val="0"/>
              </a:spcAft>
              <a:buClr>
                <a:srgbClr val="424456"/>
              </a:buClr>
              <a:buSzPts val="2600"/>
              <a:buFont typeface="Arial"/>
              <a:buChar char="•"/>
            </a:pPr>
            <a:r>
              <a:rPr lang="en-US"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Copying a paragraph from a book </a:t>
            </a:r>
            <a:endParaRPr/>
          </a:p>
          <a:p>
            <a:pPr marL="461962" marR="0" lvl="0" indent="-461962" algn="l" rtl="0">
              <a:spcBef>
                <a:spcPts val="624"/>
              </a:spcBef>
              <a:spcAft>
                <a:spcPts val="0"/>
              </a:spcAft>
              <a:buClr>
                <a:srgbClr val="424456"/>
              </a:buClr>
              <a:buSzPts val="2600"/>
              <a:buFont typeface="Arial"/>
              <a:buChar char="•"/>
            </a:pPr>
            <a:r>
              <a:rPr lang="en-US"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Putting together bits of information without adding your own comments</a:t>
            </a:r>
            <a:endParaRPr/>
          </a:p>
        </p:txBody>
      </p:sp>
      <p:sp>
        <p:nvSpPr>
          <p:cNvPr id="108" name="Google Shape;108;p20"/>
          <p:cNvSpPr txBox="1"/>
          <p:nvPr/>
        </p:nvSpPr>
        <p:spPr>
          <a:xfrm>
            <a:off x="228600" y="3979200"/>
            <a:ext cx="8763000" cy="2181300"/>
          </a:xfrm>
          <a:prstGeom prst="rect">
            <a:avLst/>
          </a:prstGeom>
          <a:noFill/>
          <a:ln w="19050" cap="flat" cmpd="sng">
            <a:solidFill>
              <a:srgbClr val="39CC3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24"/>
              </a:spcBef>
              <a:spcAft>
                <a:spcPts val="0"/>
              </a:spcAft>
              <a:buClr>
                <a:srgbClr val="424456"/>
              </a:buClr>
              <a:buSzPts val="2600"/>
              <a:buFont typeface="Arial"/>
              <a:buNone/>
            </a:pPr>
            <a:r>
              <a:rPr lang="en-US" sz="2600">
                <a:solidFill>
                  <a:schemeClr val="dk1"/>
                </a:solidFill>
              </a:rPr>
              <a:t>Research </a:t>
            </a:r>
            <a:r>
              <a:rPr lang="en-US" sz="2600" b="1">
                <a:solidFill>
                  <a:schemeClr val="dk1"/>
                </a:solidFill>
              </a:rPr>
              <a:t>IS</a:t>
            </a:r>
            <a:r>
              <a:rPr lang="en-US" sz="2600">
                <a:solidFill>
                  <a:schemeClr val="dk1"/>
                </a:solidFill>
              </a:rPr>
              <a:t>:</a:t>
            </a:r>
            <a:endParaRPr sz="2600">
              <a:solidFill>
                <a:schemeClr val="dk1"/>
              </a:solidFill>
            </a:endParaRPr>
          </a:p>
          <a:p>
            <a:pPr marL="461962" lvl="0" indent="-461962" algn="l" rtl="0">
              <a:lnSpc>
                <a:spcPct val="115000"/>
              </a:lnSpc>
              <a:spcBef>
                <a:spcPts val="624"/>
              </a:spcBef>
              <a:spcAft>
                <a:spcPts val="1600"/>
              </a:spcAft>
              <a:buClr>
                <a:srgbClr val="424456"/>
              </a:buClr>
              <a:buSzPts val="2600"/>
              <a:buChar char="•"/>
            </a:pPr>
            <a:r>
              <a:rPr lang="en-US" sz="2600">
                <a:solidFill>
                  <a:schemeClr val="dk1"/>
                </a:solidFill>
              </a:rPr>
              <a:t>A process of steps used to collect and analyze information to increase understanding of a topic or issue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/>
          <p:nvPr/>
        </p:nvSpPr>
        <p:spPr>
          <a:xfrm>
            <a:off x="2033825" y="1653000"/>
            <a:ext cx="5354700" cy="5205000"/>
          </a:xfrm>
          <a:prstGeom prst="ellipse">
            <a:avLst/>
          </a:prstGeom>
          <a:solidFill>
            <a:srgbClr val="FF9115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1"/>
          <p:cNvSpPr txBox="1">
            <a:spLocks noGrp="1"/>
          </p:cNvSpPr>
          <p:nvPr>
            <p:ph type="title"/>
          </p:nvPr>
        </p:nvSpPr>
        <p:spPr>
          <a:xfrm>
            <a:off x="45725" y="27700"/>
            <a:ext cx="9052500" cy="1092300"/>
          </a:xfrm>
          <a:prstGeom prst="rect">
            <a:avLst/>
          </a:prstGeom>
          <a:solidFill>
            <a:srgbClr val="39CC33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sz="3600" b="1" i="0" u="none" strike="noStrike" cap="none">
                <a:solidFill>
                  <a:srgbClr val="000000"/>
                </a:solidFill>
              </a:rPr>
              <a:t>Choosing, Narrowing, and Researching a Topic</a:t>
            </a:r>
            <a:endParaRPr sz="3600" b="1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115" name="Google Shape;115;p21"/>
          <p:cNvSpPr txBox="1">
            <a:spLocks noGrp="1"/>
          </p:cNvSpPr>
          <p:nvPr>
            <p:ph type="body" idx="1"/>
          </p:nvPr>
        </p:nvSpPr>
        <p:spPr>
          <a:xfrm>
            <a:off x="45725" y="1143000"/>
            <a:ext cx="9052500" cy="4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424456"/>
              </a:buClr>
              <a:buSzPts val="2600"/>
              <a:buFont typeface="Arial"/>
              <a:buNone/>
            </a:pPr>
            <a:r>
              <a:rPr lang="en-US"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Choosing a topic is often the most difficult part of a research project:</a:t>
            </a:r>
            <a:endParaRPr sz="2200"/>
          </a:p>
          <a:p>
            <a:pPr marL="0" marR="0" lvl="0" indent="0" algn="l" rtl="0">
              <a:spcBef>
                <a:spcPts val="624"/>
              </a:spcBef>
              <a:spcAft>
                <a:spcPts val="1600"/>
              </a:spcAft>
              <a:buNone/>
            </a:pPr>
            <a:endParaRPr sz="2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21"/>
          <p:cNvSpPr txBox="1"/>
          <p:nvPr/>
        </p:nvSpPr>
        <p:spPr>
          <a:xfrm>
            <a:off x="2633150" y="2246700"/>
            <a:ext cx="4706400" cy="43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61962" lvl="0" indent="-449262" algn="l" rtl="0">
              <a:lnSpc>
                <a:spcPct val="115000"/>
              </a:lnSpc>
              <a:spcBef>
                <a:spcPts val="624"/>
              </a:spcBef>
              <a:spcAft>
                <a:spcPts val="0"/>
              </a:spcAft>
              <a:buClr>
                <a:srgbClr val="424456"/>
              </a:buClr>
              <a:buSzPts val="2400"/>
              <a:buChar char="•"/>
            </a:pPr>
            <a:r>
              <a:rPr lang="en-US" sz="2400">
                <a:solidFill>
                  <a:schemeClr val="dk1"/>
                </a:solidFill>
              </a:rPr>
              <a:t>Decide which particular aspects of the subject to pursue, based on your interests</a:t>
            </a:r>
            <a:endParaRPr sz="2400">
              <a:solidFill>
                <a:schemeClr val="dk1"/>
              </a:solidFill>
            </a:endParaRPr>
          </a:p>
          <a:p>
            <a:pPr marL="461962" lvl="0" indent="-449262" algn="l" rtl="0">
              <a:lnSpc>
                <a:spcPct val="115000"/>
              </a:lnSpc>
              <a:spcBef>
                <a:spcPts val="624"/>
              </a:spcBef>
              <a:spcAft>
                <a:spcPts val="0"/>
              </a:spcAft>
              <a:buClr>
                <a:srgbClr val="424456"/>
              </a:buClr>
              <a:buSzPts val="2400"/>
              <a:buChar char="•"/>
            </a:pPr>
            <a:r>
              <a:rPr lang="en-US" sz="2400">
                <a:solidFill>
                  <a:schemeClr val="dk1"/>
                </a:solidFill>
              </a:rPr>
              <a:t>Create keywords by brainstorming</a:t>
            </a:r>
            <a:endParaRPr sz="2400">
              <a:solidFill>
                <a:schemeClr val="dk1"/>
              </a:solidFill>
            </a:endParaRPr>
          </a:p>
          <a:p>
            <a:pPr marL="461962" lvl="0" indent="-449262" algn="l" rtl="0">
              <a:lnSpc>
                <a:spcPct val="115000"/>
              </a:lnSpc>
              <a:spcBef>
                <a:spcPts val="624"/>
              </a:spcBef>
              <a:spcAft>
                <a:spcPts val="1600"/>
              </a:spcAft>
              <a:buClr>
                <a:srgbClr val="424456"/>
              </a:buClr>
              <a:buSzPts val="2400"/>
              <a:buChar char="•"/>
            </a:pPr>
            <a:r>
              <a:rPr lang="en-US" sz="2400">
                <a:solidFill>
                  <a:schemeClr val="dk1"/>
                </a:solidFill>
              </a:rPr>
              <a:t>Narrow your search to about twelve focused and highly relevant hits</a:t>
            </a: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>
            <a:spLocks noGrp="1"/>
          </p:cNvSpPr>
          <p:nvPr>
            <p:ph type="title"/>
          </p:nvPr>
        </p:nvSpPr>
        <p:spPr>
          <a:xfrm>
            <a:off x="45720" y="27709"/>
            <a:ext cx="9052560" cy="1039091"/>
          </a:xfrm>
          <a:prstGeom prst="rect">
            <a:avLst/>
          </a:prstGeom>
          <a:solidFill>
            <a:srgbClr val="FF9115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sz="3600" b="1" i="0" u="none" strike="noStrike" cap="none">
                <a:solidFill>
                  <a:srgbClr val="000000"/>
                </a:solidFill>
              </a:rPr>
              <a:t>Using the Library</a:t>
            </a:r>
            <a:endParaRPr sz="3600" b="1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123" name="Google Shape;123;p22"/>
          <p:cNvSpPr txBox="1">
            <a:spLocks noGrp="1"/>
          </p:cNvSpPr>
          <p:nvPr>
            <p:ph type="body" idx="1"/>
          </p:nvPr>
        </p:nvSpPr>
        <p:spPr>
          <a:xfrm>
            <a:off x="45750" y="1187325"/>
            <a:ext cx="9052500" cy="4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424456"/>
              </a:buClr>
              <a:buSzPts val="26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Internet research cannot serve all your needs. Libraries offer:</a:t>
            </a:r>
            <a:endParaRPr sz="2400"/>
          </a:p>
          <a:p>
            <a:pPr marL="0" marR="0" lvl="0" indent="0" algn="l" rtl="0">
              <a:spcBef>
                <a:spcPts val="624"/>
              </a:spcBef>
              <a:spcAft>
                <a:spcPts val="0"/>
              </a:spcAft>
              <a:buNone/>
            </a:pPr>
            <a:endParaRPr sz="2400"/>
          </a:p>
          <a:p>
            <a:pPr marL="0" marR="0" lvl="0" indent="0" algn="l" rtl="0">
              <a:spcBef>
                <a:spcPts val="624"/>
              </a:spcBef>
              <a:spcAft>
                <a:spcPts val="0"/>
              </a:spcAft>
              <a:buClr>
                <a:srgbClr val="424456"/>
              </a:buClr>
              <a:buSzPts val="26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624"/>
              </a:spcBef>
              <a:spcAft>
                <a:spcPts val="1600"/>
              </a:spcAft>
              <a:buClr>
                <a:srgbClr val="424456"/>
              </a:buClr>
              <a:buSzPts val="26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4" name="Google Shape;124;p22" descr="A student checking out a book in the library.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3800" y="1739782"/>
            <a:ext cx="5288249" cy="3182393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2"/>
          <p:cNvSpPr txBox="1"/>
          <p:nvPr/>
        </p:nvSpPr>
        <p:spPr>
          <a:xfrm>
            <a:off x="4657150" y="5256500"/>
            <a:ext cx="3517500" cy="1218600"/>
          </a:xfrm>
          <a:prstGeom prst="rect">
            <a:avLst/>
          </a:prstGeom>
          <a:solidFill>
            <a:srgbClr val="39CC33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624"/>
              </a:spcBef>
              <a:spcAft>
                <a:spcPts val="0"/>
              </a:spcAft>
              <a:buClr>
                <a:srgbClr val="424456"/>
              </a:buClr>
              <a:buSzPts val="2600"/>
              <a:buFont typeface="Arial"/>
              <a:buNone/>
            </a:pPr>
            <a:r>
              <a:rPr lang="en-US" sz="2600">
                <a:solidFill>
                  <a:schemeClr val="dk1"/>
                </a:solidFill>
              </a:rPr>
              <a:t>Do you know the 20-minute rule?</a:t>
            </a:r>
            <a:endParaRPr sz="2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22"/>
          <p:cNvSpPr txBox="1"/>
          <p:nvPr/>
        </p:nvSpPr>
        <p:spPr>
          <a:xfrm>
            <a:off x="-5025" y="1640800"/>
            <a:ext cx="3822000" cy="50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61962" lvl="0" indent="-461962" algn="l" rtl="0">
              <a:lnSpc>
                <a:spcPct val="115000"/>
              </a:lnSpc>
              <a:spcBef>
                <a:spcPts val="624"/>
              </a:spcBef>
              <a:spcAft>
                <a:spcPts val="0"/>
              </a:spcAft>
              <a:buClr>
                <a:srgbClr val="424456"/>
              </a:buClr>
              <a:buSzPts val="2600"/>
              <a:buChar char="•"/>
            </a:pPr>
            <a:r>
              <a:rPr lang="en-US" sz="2600">
                <a:solidFill>
                  <a:schemeClr val="dk1"/>
                </a:solidFill>
              </a:rPr>
              <a:t>Books and journals</a:t>
            </a:r>
            <a:endParaRPr sz="2600">
              <a:solidFill>
                <a:schemeClr val="dk1"/>
              </a:solidFill>
            </a:endParaRPr>
          </a:p>
          <a:p>
            <a:pPr marL="461962" lvl="0" indent="-461962" algn="l" rtl="0">
              <a:lnSpc>
                <a:spcPct val="115000"/>
              </a:lnSpc>
              <a:spcBef>
                <a:spcPts val="624"/>
              </a:spcBef>
              <a:spcAft>
                <a:spcPts val="0"/>
              </a:spcAft>
              <a:buClr>
                <a:srgbClr val="424456"/>
              </a:buClr>
              <a:buSzPts val="2600"/>
              <a:buChar char="•"/>
            </a:pPr>
            <a:r>
              <a:rPr lang="en-US" sz="2600">
                <a:solidFill>
                  <a:schemeClr val="dk1"/>
                </a:solidFill>
              </a:rPr>
              <a:t>Electronic databases containing information not available on public Web sites</a:t>
            </a:r>
            <a:endParaRPr sz="2600">
              <a:solidFill>
                <a:schemeClr val="dk1"/>
              </a:solidFill>
            </a:endParaRPr>
          </a:p>
          <a:p>
            <a:pPr marL="461962" lvl="0" indent="-461962" algn="l" rtl="0">
              <a:lnSpc>
                <a:spcPct val="115000"/>
              </a:lnSpc>
              <a:spcBef>
                <a:spcPts val="624"/>
              </a:spcBef>
              <a:spcAft>
                <a:spcPts val="0"/>
              </a:spcAft>
              <a:buClr>
                <a:srgbClr val="424456"/>
              </a:buClr>
              <a:buSzPts val="2600"/>
              <a:buChar char="•"/>
            </a:pPr>
            <a:r>
              <a:rPr lang="en-US" sz="2600">
                <a:solidFill>
                  <a:schemeClr val="dk1"/>
                </a:solidFill>
              </a:rPr>
              <a:t>Collections of documents, photographs, maps, music, and films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110300"/>
          </a:xfrm>
          <a:prstGeom prst="rect">
            <a:avLst/>
          </a:prstGeom>
          <a:solidFill>
            <a:srgbClr val="FF9115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sz="3600" b="1" i="0" u="none" strike="noStrike" cap="none">
                <a:solidFill>
                  <a:srgbClr val="000000"/>
                </a:solidFill>
              </a:rPr>
              <a:t>Tech Tip: Conduct Effective Searches</a:t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132" name="Google Shape;132;p23"/>
          <p:cNvSpPr txBox="1">
            <a:spLocks noGrp="1"/>
          </p:cNvSpPr>
          <p:nvPr>
            <p:ph type="body" idx="3"/>
          </p:nvPr>
        </p:nvSpPr>
        <p:spPr>
          <a:xfrm>
            <a:off x="278275" y="1422924"/>
            <a:ext cx="8772300" cy="44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424456"/>
              </a:buClr>
              <a:buSzPts val="2600"/>
              <a:buFont typeface="Arial"/>
              <a:buNone/>
            </a:pPr>
            <a:r>
              <a:rPr lang="en-US"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Internet is a digital free-for-all. When doing academic research, use these tips to find the best research:</a:t>
            </a:r>
            <a:endParaRPr/>
          </a:p>
          <a:p>
            <a:pPr marL="0" marR="0" lvl="0" indent="0" algn="l" rtl="0">
              <a:lnSpc>
                <a:spcPct val="110000"/>
              </a:lnSpc>
              <a:spcBef>
                <a:spcPts val="520"/>
              </a:spcBef>
              <a:spcAft>
                <a:spcPts val="0"/>
              </a:spcAft>
              <a:buClr>
                <a:srgbClr val="424456"/>
              </a:buClr>
              <a:buSzPts val="2600"/>
              <a:buFont typeface="Arial"/>
              <a:buNone/>
            </a:pPr>
            <a:endParaRPr sz="2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10000"/>
              </a:lnSpc>
              <a:spcBef>
                <a:spcPts val="520"/>
              </a:spcBef>
              <a:spcAft>
                <a:spcPts val="0"/>
              </a:spcAft>
              <a:buClr>
                <a:srgbClr val="424456"/>
              </a:buClr>
              <a:buSzPts val="2600"/>
              <a:buFont typeface="Arial"/>
              <a:buChar char="•"/>
            </a:pPr>
            <a:r>
              <a:rPr lang="en-US"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 picky and filter out what is not helpful.</a:t>
            </a:r>
            <a:endParaRPr/>
          </a:p>
          <a:p>
            <a:pPr marL="342900" marR="0" lvl="0" indent="-342900" algn="l" rtl="0">
              <a:lnSpc>
                <a:spcPct val="110000"/>
              </a:lnSpc>
              <a:spcBef>
                <a:spcPts val="520"/>
              </a:spcBef>
              <a:spcAft>
                <a:spcPts val="0"/>
              </a:spcAft>
              <a:buClr>
                <a:srgbClr val="424456"/>
              </a:buClr>
              <a:buSzPts val="2600"/>
              <a:buFont typeface="Arial"/>
              <a:buChar char="•"/>
            </a:pPr>
            <a:r>
              <a:rPr lang="en-US"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Understand and use Boolean operators.</a:t>
            </a:r>
            <a:endParaRPr/>
          </a:p>
          <a:p>
            <a:pPr marL="342900" marR="0" lvl="0" indent="-342900" algn="l" rtl="0">
              <a:lnSpc>
                <a:spcPct val="110000"/>
              </a:lnSpc>
              <a:spcBef>
                <a:spcPts val="520"/>
              </a:spcBef>
              <a:spcAft>
                <a:spcPts val="0"/>
              </a:spcAft>
              <a:buClr>
                <a:srgbClr val="424456"/>
              </a:buClr>
              <a:buSzPts val="2600"/>
              <a:buFont typeface="Arial"/>
              <a:buChar char="•"/>
            </a:pPr>
            <a:r>
              <a:rPr lang="en-US"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quotation marks or asterisks when looking for an exact phrase.</a:t>
            </a:r>
            <a:endParaRPr/>
          </a:p>
          <a:p>
            <a:pPr marL="342900" marR="0" lvl="0" indent="-342900" algn="l" rtl="0">
              <a:lnSpc>
                <a:spcPct val="110000"/>
              </a:lnSpc>
              <a:spcBef>
                <a:spcPts val="520"/>
              </a:spcBef>
              <a:spcAft>
                <a:spcPts val="1600"/>
              </a:spcAft>
              <a:buClr>
                <a:srgbClr val="424456"/>
              </a:buClr>
              <a:buSzPts val="2600"/>
              <a:buFont typeface="Arial"/>
              <a:buChar char="•"/>
            </a:pPr>
            <a:r>
              <a:rPr lang="en-US"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Familiarize yourself with the databases your college subscribes to.</a:t>
            </a:r>
            <a:endParaRPr/>
          </a:p>
        </p:txBody>
      </p:sp>
      <p:sp>
        <p:nvSpPr>
          <p:cNvPr id="133" name="Google Shape;133;p23"/>
          <p:cNvSpPr/>
          <p:nvPr/>
        </p:nvSpPr>
        <p:spPr>
          <a:xfrm>
            <a:off x="0" y="6258600"/>
            <a:ext cx="9144000" cy="599400"/>
          </a:xfrm>
          <a:prstGeom prst="rect">
            <a:avLst/>
          </a:prstGeom>
          <a:solidFill>
            <a:srgbClr val="FF9115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>
            <a:spLocks noGrp="1"/>
          </p:cNvSpPr>
          <p:nvPr>
            <p:ph type="title"/>
          </p:nvPr>
        </p:nvSpPr>
        <p:spPr>
          <a:xfrm>
            <a:off x="45720" y="27709"/>
            <a:ext cx="9052560" cy="1039091"/>
          </a:xfrm>
          <a:prstGeom prst="rect">
            <a:avLst/>
          </a:prstGeom>
          <a:solidFill>
            <a:srgbClr val="39CC33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sz="3600" b="1" i="0" u="none" strike="noStrike" cap="none">
                <a:solidFill>
                  <a:srgbClr val="000000"/>
                </a:solidFill>
              </a:rPr>
              <a:t>Evaluating Sources</a:t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139" name="Google Shape;139;p24"/>
          <p:cNvSpPr txBox="1">
            <a:spLocks noGrp="1"/>
          </p:cNvSpPr>
          <p:nvPr>
            <p:ph type="body" idx="1"/>
          </p:nvPr>
        </p:nvSpPr>
        <p:spPr>
          <a:xfrm>
            <a:off x="228600" y="1295400"/>
            <a:ext cx="8763000" cy="15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424456"/>
              </a:buClr>
              <a:buSzPts val="2600"/>
              <a:buFont typeface="Arial"/>
              <a:buNone/>
            </a:pPr>
            <a:r>
              <a:rPr lang="en-US"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Internet makes research easier in some ways and more difficult in others. Anyone is able to post inaccurate or unauthenticated information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624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24"/>
          <p:cNvSpPr txBox="1"/>
          <p:nvPr/>
        </p:nvSpPr>
        <p:spPr>
          <a:xfrm>
            <a:off x="1442700" y="3527250"/>
            <a:ext cx="6258600" cy="2377800"/>
          </a:xfrm>
          <a:prstGeom prst="rect">
            <a:avLst/>
          </a:prstGeom>
          <a:solidFill>
            <a:srgbClr val="FF9115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61962" lvl="0" indent="-461962" algn="l" rtl="0">
              <a:lnSpc>
                <a:spcPct val="115000"/>
              </a:lnSpc>
              <a:spcBef>
                <a:spcPts val="624"/>
              </a:spcBef>
              <a:spcAft>
                <a:spcPts val="0"/>
              </a:spcAft>
              <a:buClr>
                <a:srgbClr val="424456"/>
              </a:buClr>
              <a:buSzPts val="2600"/>
              <a:buChar char="•"/>
            </a:pPr>
            <a:r>
              <a:rPr lang="en-US" sz="2600">
                <a:solidFill>
                  <a:schemeClr val="dk1"/>
                </a:solidFill>
              </a:rPr>
              <a:t>Three important factors to consider:</a:t>
            </a:r>
            <a:endParaRPr sz="2600">
              <a:solidFill>
                <a:schemeClr val="dk1"/>
              </a:solidFill>
            </a:endParaRPr>
          </a:p>
          <a:p>
            <a:pPr marL="914400" lvl="1" indent="-457200" algn="l" rtl="0">
              <a:lnSpc>
                <a:spcPct val="115000"/>
              </a:lnSpc>
              <a:spcBef>
                <a:spcPts val="624"/>
              </a:spcBef>
              <a:spcAft>
                <a:spcPts val="0"/>
              </a:spcAft>
              <a:buClr>
                <a:srgbClr val="424456"/>
              </a:buClr>
              <a:buSzPts val="2400"/>
              <a:buChar char="–"/>
            </a:pPr>
            <a:r>
              <a:rPr lang="en-US" sz="2400">
                <a:solidFill>
                  <a:schemeClr val="dk1"/>
                </a:solidFill>
              </a:rPr>
              <a:t>Relevance</a:t>
            </a:r>
            <a:endParaRPr sz="2400">
              <a:solidFill>
                <a:schemeClr val="dk1"/>
              </a:solidFill>
            </a:endParaRPr>
          </a:p>
          <a:p>
            <a:pPr marL="914400" lvl="1" indent="-457200" algn="l" rtl="0">
              <a:lnSpc>
                <a:spcPct val="115000"/>
              </a:lnSpc>
              <a:spcBef>
                <a:spcPts val="624"/>
              </a:spcBef>
              <a:spcAft>
                <a:spcPts val="0"/>
              </a:spcAft>
              <a:buClr>
                <a:srgbClr val="424456"/>
              </a:buClr>
              <a:buSzPts val="2400"/>
              <a:buChar char="–"/>
            </a:pPr>
            <a:r>
              <a:rPr lang="en-US" sz="2400">
                <a:solidFill>
                  <a:schemeClr val="dk1"/>
                </a:solidFill>
              </a:rPr>
              <a:t>Authority</a:t>
            </a:r>
            <a:endParaRPr sz="2400">
              <a:solidFill>
                <a:schemeClr val="dk1"/>
              </a:solidFill>
            </a:endParaRPr>
          </a:p>
          <a:p>
            <a:pPr marL="914400" lvl="1" indent="-457200" algn="l" rtl="0">
              <a:lnSpc>
                <a:spcPct val="115000"/>
              </a:lnSpc>
              <a:spcBef>
                <a:spcPts val="624"/>
              </a:spcBef>
              <a:spcAft>
                <a:spcPts val="1600"/>
              </a:spcAft>
              <a:buClr>
                <a:srgbClr val="424456"/>
              </a:buClr>
              <a:buSzPts val="2400"/>
              <a:buChar char="–"/>
            </a:pPr>
            <a:r>
              <a:rPr lang="en-US" sz="2400">
                <a:solidFill>
                  <a:schemeClr val="dk1"/>
                </a:solidFill>
              </a:rPr>
              <a:t>Bias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1287</Words>
  <Application>Microsoft Office PowerPoint</Application>
  <PresentationFormat>On-screen Show (4:3)</PresentationFormat>
  <Paragraphs>175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Courier New</vt:lpstr>
      <vt:lpstr>Noto Sans Symbols</vt:lpstr>
      <vt:lpstr>Verdana</vt:lpstr>
      <vt:lpstr>Simple Light</vt:lpstr>
      <vt:lpstr>Chapter 9 Developing Information Literacy and Communication Skills</vt:lpstr>
      <vt:lpstr>Assess Your Strengths and Set Goals</vt:lpstr>
      <vt:lpstr>Information Literacy</vt:lpstr>
      <vt:lpstr>Learning to Be Information Literate</vt:lpstr>
      <vt:lpstr>What’s Research—and What’s Not? </vt:lpstr>
      <vt:lpstr>Choosing, Narrowing, and Researching a Topic</vt:lpstr>
      <vt:lpstr>Using the Library</vt:lpstr>
      <vt:lpstr>Tech Tip: Conduct Effective Searches</vt:lpstr>
      <vt:lpstr>Evaluating Sources</vt:lpstr>
      <vt:lpstr>PowerPoint Presentation</vt:lpstr>
      <vt:lpstr>Relevance</vt:lpstr>
      <vt:lpstr>Authority</vt:lpstr>
      <vt:lpstr>Bias</vt:lpstr>
      <vt:lpstr>Using Your Research in Writing</vt:lpstr>
      <vt:lpstr>The Writing Process</vt:lpstr>
      <vt:lpstr>Step 1: Prewriting</vt:lpstr>
      <vt:lpstr>Step 2: Drafting</vt:lpstr>
      <vt:lpstr>Step 3: Revising</vt:lpstr>
      <vt:lpstr>Know Your Audience</vt:lpstr>
      <vt:lpstr>The Importance of Time in the Writing Process</vt:lpstr>
      <vt:lpstr>Citing Your Sources</vt:lpstr>
      <vt:lpstr>About Plagiarism </vt:lpstr>
      <vt:lpstr>Using Your Research in Presentations</vt:lpstr>
      <vt:lpstr>Reflection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9 Developing Information Literacy and Communication Skills</dc:title>
  <dc:creator>Allen Cooper</dc:creator>
  <cp:lastModifiedBy>Allen Cooper</cp:lastModifiedBy>
  <cp:revision>3</cp:revision>
  <dcterms:modified xsi:type="dcterms:W3CDTF">2020-08-12T21:33:13Z</dcterms:modified>
</cp:coreProperties>
</file>