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p:cViewPr varScale="1">
        <p:scale>
          <a:sx n="61" d="100"/>
          <a:sy n="61" d="100"/>
        </p:scale>
        <p:origin x="1376" y="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4" name="Google Shape;7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75" name="Google Shape;7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f530b03d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3" name="Google Shape;183;g8f530b03d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Some apps for note taking include: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Pocket</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Evernote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CamScanner </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Scan Edit </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Tiny Tap </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StudyBlue</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184" name="Google Shape;184;g8f530b03d2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0" name="Google Shape;2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 name="Google Shape;8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8" name="Google Shape;21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6" name="Google Shape;22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4" name="Google Shape;23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0" name="Google Shape;24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8" name="Google Shape;8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Other characteristics of the economy discussed in the chapter are: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Innovative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No boundaries</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Customized</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Ever-changing</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Networked</a:t>
            </a:r>
            <a:endParaRPr/>
          </a:p>
          <a:p>
            <a:pPr marL="171450" marR="0" lvl="0" indent="-9525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7" name="Google Shape;9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Below are some tips to share with students about working with an academic adviser:</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Prepare for the first meeting by:</a:t>
            </a:r>
            <a:endParaRPr/>
          </a:p>
          <a:p>
            <a:pPr marL="0" marR="0" lvl="1" indent="-7620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Look at the course catalog.</a:t>
            </a:r>
            <a:endParaRPr/>
          </a:p>
          <a:p>
            <a:pPr marL="0" marR="0" lvl="1" indent="-7620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Think about the available majors.</a:t>
            </a:r>
            <a:endParaRPr/>
          </a:p>
          <a:p>
            <a:pPr marL="0" marR="0" lvl="1" indent="-7620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Become familiar with campus resources.</a:t>
            </a:r>
            <a:endParaRPr/>
          </a:p>
          <a:p>
            <a:pPr marL="0" marR="0" lvl="1" indent="-7620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Prepare materials to bring to the meeting.</a:t>
            </a:r>
            <a:endParaRPr/>
          </a:p>
          <a:p>
            <a:pPr marL="0" marR="0" lvl="1" indent="-7620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Make a list of majors that appeal to you.</a:t>
            </a:r>
            <a:endParaRPr/>
          </a:p>
          <a:p>
            <a:pPr marL="0" marR="0" lvl="1" indent="-7620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Map out your time frame and goals.</a:t>
            </a:r>
            <a:endParaRPr/>
          </a:p>
          <a:p>
            <a:pPr marL="0" marR="0" lvl="1" indent="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1" indent="0" algn="l" rtl="0">
              <a:spcBef>
                <a:spcPts val="36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Some of the right questions to ask about a major:</a:t>
            </a:r>
            <a:endParaRPr/>
          </a:p>
          <a:p>
            <a:pPr marL="0" marR="0" lvl="1" indent="-7620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How many credits must I take each term to graduate on time?</a:t>
            </a:r>
            <a:endParaRPr/>
          </a:p>
          <a:p>
            <a:pPr marL="0" marR="0" lvl="1" indent="-7620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What are the prerequisites and </a:t>
            </a:r>
            <a:r>
              <a:rPr lang="en-US" sz="1200" b="0" i="1" u="none" strike="noStrike" cap="none">
                <a:solidFill>
                  <a:schemeClr val="dk1"/>
                </a:solidFill>
                <a:latin typeface="Arial"/>
                <a:ea typeface="Arial"/>
                <a:cs typeface="Arial"/>
                <a:sym typeface="Arial"/>
              </a:rPr>
              <a:t>corequisites</a:t>
            </a:r>
            <a:r>
              <a:rPr lang="en-US" sz="1200" b="0" i="0" u="none" strike="noStrike" cap="none">
                <a:solidFill>
                  <a:schemeClr val="dk1"/>
                </a:solidFill>
                <a:latin typeface="Arial"/>
                <a:ea typeface="Arial"/>
                <a:cs typeface="Arial"/>
                <a:sym typeface="Arial"/>
              </a:rPr>
              <a:t> for my major?</a:t>
            </a:r>
            <a:endParaRPr/>
          </a:p>
          <a:p>
            <a:pPr marL="0" marR="0" lvl="1" indent="-7620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If I have any AP credits or dual enrollment credits, can I use them to fulfill some of my major’s requirements?</a:t>
            </a:r>
            <a:endParaRPr/>
          </a:p>
          <a:p>
            <a:pPr marL="0" marR="0" lvl="1" indent="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1" indent="0" algn="l" rtl="0">
              <a:spcBef>
                <a:spcPts val="36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Know how to deal with a mismatch:</a:t>
            </a:r>
            <a:endParaRPr/>
          </a:p>
          <a:p>
            <a:pPr marL="171450" marR="0" lvl="1"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Talk to your college success instructor if you feel that you need to be assigned to a different adviser.</a:t>
            </a:r>
            <a:endParaRPr/>
          </a:p>
          <a:p>
            <a:pPr marL="0" marR="0" lvl="1" indent="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113" name="Google Shape;11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54"/>
        <p:cNvGrpSpPr/>
        <p:nvPr/>
      </p:nvGrpSpPr>
      <p:grpSpPr>
        <a:xfrm>
          <a:off x="0" y="0"/>
          <a:ext cx="0" cy="0"/>
          <a:chOff x="0" y="0"/>
          <a:chExt cx="0" cy="0"/>
        </a:xfrm>
      </p:grpSpPr>
      <p:sp>
        <p:nvSpPr>
          <p:cNvPr id="55" name="Google Shape;55;p13"/>
          <p:cNvSpPr/>
          <p:nvPr/>
        </p:nvSpPr>
        <p:spPr>
          <a:xfrm>
            <a:off x="0" y="0"/>
            <a:ext cx="9144000" cy="13716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56" name="Google Shape;56;p13"/>
          <p:cNvSpPr txBox="1">
            <a:spLocks noGrp="1"/>
          </p:cNvSpPr>
          <p:nvPr>
            <p:ph type="title"/>
          </p:nvPr>
        </p:nvSpPr>
        <p:spPr>
          <a:xfrm>
            <a:off x="457200" y="228600"/>
            <a:ext cx="8229600" cy="622800"/>
          </a:xfrm>
          <a:prstGeom prst="rect">
            <a:avLst/>
          </a:prstGeom>
          <a:solidFill>
            <a:srgbClr val="424456"/>
          </a:solid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57" name="Google Shape;57;p13"/>
          <p:cNvSpPr txBox="1">
            <a:spLocks noGrp="1"/>
          </p:cNvSpPr>
          <p:nvPr>
            <p:ph type="body" idx="1"/>
          </p:nvPr>
        </p:nvSpPr>
        <p:spPr>
          <a:xfrm>
            <a:off x="457200" y="816430"/>
            <a:ext cx="8229600" cy="479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1600"/>
              </a:spcBef>
              <a:spcAft>
                <a:spcPts val="0"/>
              </a:spcAft>
              <a:buClr>
                <a:srgbClr val="424456"/>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1600"/>
              </a:spcBef>
              <a:spcAft>
                <a:spcPts val="0"/>
              </a:spcAft>
              <a:buClr>
                <a:srgbClr val="424456"/>
              </a:buClr>
              <a:buSzPts val="2400"/>
              <a:buFont typeface="Courier New"/>
              <a:buNone/>
              <a:defRPr sz="2400" b="0" i="0" u="none" strike="noStrike" cap="none">
                <a:solidFill>
                  <a:schemeClr val="lt1"/>
                </a:solidFill>
                <a:latin typeface="Arial"/>
                <a:ea typeface="Arial"/>
                <a:cs typeface="Arial"/>
                <a:sym typeface="Arial"/>
              </a:defRPr>
            </a:lvl4pPr>
            <a:lvl5pPr marL="2286000" marR="0" lvl="4"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6pPr>
            <a:lvl7pPr marL="3200400" marR="0" lvl="6"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7pPr>
            <a:lvl8pPr marL="3657600" marR="0" lvl="7"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8pPr>
            <a:lvl9pPr marL="4114800" marR="0" lvl="8" indent="-228600" algn="l" rtl="0">
              <a:spcBef>
                <a:spcPts val="1600"/>
              </a:spcBef>
              <a:spcAft>
                <a:spcPts val="1600"/>
              </a:spcAft>
              <a:buClr>
                <a:schemeClr val="lt1"/>
              </a:buClr>
              <a:buSzPts val="2400"/>
              <a:buFont typeface="Arial"/>
              <a:buNone/>
              <a:defRPr sz="2400" b="0" i="0" u="none" strike="noStrike" cap="none">
                <a:solidFill>
                  <a:schemeClr val="lt1"/>
                </a:solidFill>
                <a:latin typeface="Calibri"/>
                <a:ea typeface="Calibri"/>
                <a:cs typeface="Calibri"/>
                <a:sym typeface="Calibri"/>
              </a:defRPr>
            </a:lvl9pPr>
          </a:lstStyle>
          <a:p>
            <a:endParaRPr/>
          </a:p>
        </p:txBody>
      </p:sp>
      <p:sp>
        <p:nvSpPr>
          <p:cNvPr id="58" name="Google Shape;58;p13"/>
          <p:cNvSpPr txBox="1">
            <a:spLocks noGrp="1"/>
          </p:cNvSpPr>
          <p:nvPr>
            <p:ph type="body" idx="2"/>
          </p:nvPr>
        </p:nvSpPr>
        <p:spPr>
          <a:xfrm>
            <a:off x="5029200" y="1600201"/>
            <a:ext cx="3657600" cy="16002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4400"/>
              <a:buFont typeface="Noto Sans Symbols"/>
              <a:buNone/>
              <a:defRPr sz="44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4400"/>
              <a:buFont typeface="Courier New"/>
              <a:buNone/>
              <a:defRPr sz="44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4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body" idx="3"/>
          </p:nvPr>
        </p:nvSpPr>
        <p:spPr>
          <a:xfrm>
            <a:off x="5029200" y="3200400"/>
            <a:ext cx="3657600" cy="29259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2200"/>
              <a:buFont typeface="Noto Sans Symbols"/>
              <a:buNone/>
              <a:defRPr sz="22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2000"/>
              <a:buFont typeface="Courier New"/>
              <a:buNone/>
              <a:defRPr sz="20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2000"/>
              <a:buFont typeface="Arial"/>
              <a:buNone/>
              <a:defRPr sz="20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0" name="Google Shape;60;p13"/>
          <p:cNvSpPr/>
          <p:nvPr/>
        </p:nvSpPr>
        <p:spPr>
          <a:xfrm>
            <a:off x="-7938" y="6248400"/>
            <a:ext cx="9161400" cy="6300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61" name="Google Shape;61;p13"/>
          <p:cNvSpPr txBox="1">
            <a:spLocks noGrp="1"/>
          </p:cNvSpPr>
          <p:nvPr>
            <p:ph type="body" idx="4"/>
          </p:nvPr>
        </p:nvSpPr>
        <p:spPr>
          <a:xfrm>
            <a:off x="1600200" y="6285230"/>
            <a:ext cx="7543800" cy="572700"/>
          </a:xfrm>
          <a:prstGeom prst="rect">
            <a:avLst/>
          </a:prstGeom>
          <a:solidFill>
            <a:srgbClr val="424456"/>
          </a:solidFill>
          <a:ln>
            <a:noFill/>
          </a:ln>
        </p:spPr>
        <p:txBody>
          <a:bodyPr spcFirstLastPara="1" wrap="square" lIns="91425" tIns="45700" rIns="91425" bIns="45700" anchor="t" anchorCtr="0">
            <a:noAutofit/>
          </a:bodyPr>
          <a:lstStyle>
            <a:lvl1pPr marL="457200" marR="0" lvl="0" indent="-298450" algn="ctr" rtl="0">
              <a:spcBef>
                <a:spcPts val="220"/>
              </a:spcBef>
              <a:spcAft>
                <a:spcPts val="0"/>
              </a:spcAft>
              <a:buClr>
                <a:srgbClr val="424456"/>
              </a:buClr>
              <a:buSzPts val="1100"/>
              <a:buFont typeface="Arial"/>
              <a:buChar char="•"/>
              <a:defRPr sz="1100" b="0" i="0" u="none" strike="noStrike" cap="none">
                <a:solidFill>
                  <a:schemeClr val="lt1"/>
                </a:solidFill>
                <a:latin typeface="Arial"/>
                <a:ea typeface="Arial"/>
                <a:cs typeface="Arial"/>
                <a:sym typeface="Arial"/>
              </a:defRPr>
            </a:lvl1pPr>
            <a:lvl2pPr marL="914400" marR="0" lvl="1"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1600"/>
              </a:spcBef>
              <a:spcAft>
                <a:spcPts val="0"/>
              </a:spcAft>
              <a:buClr>
                <a:srgbClr val="424456"/>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spcBef>
                <a:spcPts val="1600"/>
              </a:spcBef>
              <a:spcAft>
                <a:spcPts val="0"/>
              </a:spcAft>
              <a:buClr>
                <a:srgbClr val="424456"/>
              </a:buClr>
              <a:buSzPts val="1100"/>
              <a:buFont typeface="Courier New"/>
              <a:buChar char="o"/>
              <a:defRPr sz="1100" b="0" i="0" u="none" strike="noStrike" cap="none">
                <a:solidFill>
                  <a:schemeClr val="dk1"/>
                </a:solidFill>
                <a:latin typeface="Arial"/>
                <a:ea typeface="Arial"/>
                <a:cs typeface="Arial"/>
                <a:sym typeface="Arial"/>
              </a:defRPr>
            </a:lvl4pPr>
            <a:lvl5pPr marL="2286000" marR="0" lvl="4"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5720" y="27709"/>
            <a:ext cx="9052500" cy="1039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64" name="Google Shape;64;p14"/>
          <p:cNvSpPr txBox="1">
            <a:spLocks noGrp="1"/>
          </p:cNvSpPr>
          <p:nvPr>
            <p:ph type="body" idx="1"/>
          </p:nvPr>
        </p:nvSpPr>
        <p:spPr>
          <a:xfrm>
            <a:off x="228600" y="1295400"/>
            <a:ext cx="8763000" cy="48309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624"/>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gure + Caption Layout">
  <p:cSld name="Figure + Caption Layout">
    <p:bg>
      <p:bgPr>
        <a:solidFill>
          <a:schemeClr val="lt1"/>
        </a:solidFill>
        <a:effectLst/>
      </p:bgPr>
    </p:bg>
    <p:spTree>
      <p:nvGrpSpPr>
        <p:cNvPr id="1" name="Shape 65"/>
        <p:cNvGrpSpPr/>
        <p:nvPr/>
      </p:nvGrpSpPr>
      <p:grpSpPr>
        <a:xfrm>
          <a:off x="0" y="0"/>
          <a:ext cx="0" cy="0"/>
          <a:chOff x="0" y="0"/>
          <a:chExt cx="0" cy="0"/>
        </a:xfrm>
      </p:grpSpPr>
      <p:sp>
        <p:nvSpPr>
          <p:cNvPr id="66" name="Google Shape;66;p15"/>
          <p:cNvSpPr>
            <a:spLocks noGrp="1"/>
          </p:cNvSpPr>
          <p:nvPr>
            <p:ph type="pic" idx="2"/>
          </p:nvPr>
        </p:nvSpPr>
        <p:spPr>
          <a:xfrm>
            <a:off x="1916189" y="2917024"/>
            <a:ext cx="2241000" cy="1754100"/>
          </a:xfrm>
          <a:prstGeom prst="rect">
            <a:avLst/>
          </a:prstGeom>
          <a:noFill/>
          <a:ln>
            <a:noFill/>
          </a:ln>
        </p:spPr>
        <p:txBody>
          <a:bodyPr spcFirstLastPara="1" wrap="square" lIns="91425" tIns="45700" rIns="91425" bIns="45700" anchor="t" anchorCtr="0">
            <a:noAutofit/>
          </a:bodyPr>
          <a:lstStyle>
            <a:lvl1pPr marR="0" lvl="0" algn="l" rtl="0">
              <a:spcBef>
                <a:spcPts val="520"/>
              </a:spcBef>
              <a:spcAft>
                <a:spcPts val="0"/>
              </a:spcAft>
              <a:buClr>
                <a:srgbClr val="203B7F"/>
              </a:buClr>
              <a:buSzPts val="2600"/>
              <a:buFont typeface="Arial"/>
              <a:buChar char="•"/>
              <a:defRPr sz="2600" b="0" i="0" u="none" strike="noStrike" cap="none">
                <a:solidFill>
                  <a:schemeClr val="dk1"/>
                </a:solidFill>
                <a:latin typeface="Arial"/>
                <a:ea typeface="Arial"/>
                <a:cs typeface="Arial"/>
                <a:sym typeface="Arial"/>
              </a:defRPr>
            </a:lvl1pPr>
            <a:lvl2pPr marR="0" lvl="1" algn="l" rtl="0">
              <a:spcBef>
                <a:spcPts val="48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R="0" lvl="2" algn="l" rtl="0">
              <a:spcBef>
                <a:spcPts val="44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body" idx="1"/>
          </p:nvPr>
        </p:nvSpPr>
        <p:spPr>
          <a:xfrm>
            <a:off x="233649" y="5486400"/>
            <a:ext cx="8663700" cy="665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rgbClr val="424456"/>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900"/>
              <a:buFont typeface="Courier New"/>
              <a:buNone/>
              <a:defRPr sz="9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8" name="Google Shape;68;p15"/>
          <p:cNvSpPr/>
          <p:nvPr/>
        </p:nvSpPr>
        <p:spPr>
          <a:xfrm>
            <a:off x="-7937" y="6268517"/>
            <a:ext cx="9151800" cy="6174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 name="Google Shape;69;p15"/>
          <p:cNvSpPr txBox="1">
            <a:spLocks noGrp="1"/>
          </p:cNvSpPr>
          <p:nvPr>
            <p:ph type="body" idx="3"/>
          </p:nvPr>
        </p:nvSpPr>
        <p:spPr>
          <a:xfrm>
            <a:off x="278272" y="1562102"/>
            <a:ext cx="8589900" cy="4794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15"/>
          <p:cNvSpPr/>
          <p:nvPr/>
        </p:nvSpPr>
        <p:spPr>
          <a:xfrm>
            <a:off x="0" y="0"/>
            <a:ext cx="9144000" cy="11337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71" name="Google Shape;71;p15"/>
          <p:cNvSpPr txBox="1">
            <a:spLocks noGrp="1"/>
          </p:cNvSpPr>
          <p:nvPr>
            <p:ph type="title"/>
          </p:nvPr>
        </p:nvSpPr>
        <p:spPr>
          <a:xfrm>
            <a:off x="26701" y="27709"/>
            <a:ext cx="9090600" cy="1039200"/>
          </a:xfrm>
          <a:prstGeom prst="rect">
            <a:avLst/>
          </a:prstGeom>
          <a:noFill/>
          <a:ln>
            <a:noFill/>
          </a:ln>
        </p:spPr>
        <p:txBody>
          <a:bodyPr spcFirstLastPara="1" wrap="square" lIns="91425" tIns="45700" rIns="91425" bIns="45700" anchor="ctr" anchorCtr="0">
            <a:noAutofit/>
          </a:bodyPr>
          <a:lstStyle>
            <a:lvl1pPr marR="0" lvl="0" algn="ctr" rtl="0">
              <a:spcBef>
                <a:spcPts val="624"/>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457200" y="2614970"/>
            <a:ext cx="8229600" cy="23652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Arial"/>
              <a:buNone/>
            </a:pPr>
            <a:r>
              <a:rPr lang="en-US" sz="4000" b="1" i="0" u="none" strike="noStrike" cap="none" dirty="0">
                <a:solidFill>
                  <a:schemeClr val="tx1"/>
                </a:solidFill>
                <a:latin typeface="Arial"/>
                <a:ea typeface="Arial"/>
                <a:cs typeface="Arial"/>
                <a:sym typeface="Arial"/>
              </a:rPr>
              <a:t>Chapter 1</a:t>
            </a:r>
            <a:r>
              <a:rPr lang="en-US" sz="4000" b="1" dirty="0">
                <a:solidFill>
                  <a:schemeClr val="tx1"/>
                </a:solidFill>
              </a:rPr>
              <a:t>2</a:t>
            </a:r>
            <a:br>
              <a:rPr lang="en-US" sz="4000" b="1" i="0" u="none" strike="noStrike" cap="none" dirty="0">
                <a:solidFill>
                  <a:schemeClr val="tx1"/>
                </a:solidFill>
                <a:latin typeface="Arial"/>
                <a:ea typeface="Arial"/>
                <a:cs typeface="Arial"/>
                <a:sym typeface="Arial"/>
              </a:rPr>
            </a:br>
            <a:r>
              <a:rPr lang="en-US" sz="3600" b="1" i="0" u="none" strike="noStrike" cap="none" dirty="0">
                <a:solidFill>
                  <a:schemeClr val="tx1"/>
                </a:solidFill>
              </a:rPr>
              <a:t>Ma</a:t>
            </a:r>
            <a:r>
              <a:rPr lang="en-US" b="1" dirty="0">
                <a:solidFill>
                  <a:schemeClr val="tx1"/>
                </a:solidFill>
              </a:rPr>
              <a:t>king the Right Career Choice</a:t>
            </a:r>
            <a:endParaRPr b="1" dirty="0">
              <a:solidFill>
                <a:schemeClr val="tx1"/>
              </a:solidFill>
            </a:endParaRPr>
          </a:p>
        </p:txBody>
      </p:sp>
      <p:sp>
        <p:nvSpPr>
          <p:cNvPr id="78" name="Google Shape;78;p16"/>
          <p:cNvSpPr/>
          <p:nvPr/>
        </p:nvSpPr>
        <p:spPr>
          <a:xfrm>
            <a:off x="0" y="9825"/>
            <a:ext cx="9144000" cy="13854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0" y="6003200"/>
            <a:ext cx="9144000" cy="8547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Personal and Workplace Values</a:t>
            </a:r>
            <a:endParaRPr sz="3600" b="1" i="0" u="none" strike="noStrike" cap="none">
              <a:solidFill>
                <a:srgbClr val="000000"/>
              </a:solidFill>
            </a:endParaRPr>
          </a:p>
        </p:txBody>
      </p:sp>
      <p:sp>
        <p:nvSpPr>
          <p:cNvPr id="145" name="Google Shape;145;p25"/>
          <p:cNvSpPr txBox="1">
            <a:spLocks noGrp="1"/>
          </p:cNvSpPr>
          <p:nvPr>
            <p:ph type="body" idx="1"/>
          </p:nvPr>
        </p:nvSpPr>
        <p:spPr>
          <a:xfrm>
            <a:off x="190500" y="1295400"/>
            <a:ext cx="8763000" cy="103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During your college experience your values will become clearer. Clarify your personal and workplace values.</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0"/>
              </a:spcAft>
              <a:buNone/>
            </a:pPr>
            <a:endParaRPr/>
          </a:p>
          <a:p>
            <a:pPr marL="461963" marR="0" lvl="0" indent="-296863"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146" name="Google Shape;146;p25"/>
          <p:cNvSpPr txBox="1"/>
          <p:nvPr/>
        </p:nvSpPr>
        <p:spPr>
          <a:xfrm>
            <a:off x="396300" y="2662625"/>
            <a:ext cx="8351400" cy="3615600"/>
          </a:xfrm>
          <a:prstGeom prst="rect">
            <a:avLst/>
          </a:prstGeom>
          <a:noFill/>
          <a:ln w="19050" cap="flat" cmpd="sng">
            <a:solidFill>
              <a:srgbClr val="39CC33"/>
            </a:solidFill>
            <a:prstDash val="solid"/>
            <a:round/>
            <a:headEnd type="none" w="sm" len="sm"/>
            <a:tailEnd type="none" w="sm" len="sm"/>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b="1">
                <a:solidFill>
                  <a:schemeClr val="dk1"/>
                </a:solidFill>
              </a:rPr>
              <a:t>Personal values </a:t>
            </a:r>
            <a:r>
              <a:rPr lang="en-US" sz="2600">
                <a:solidFill>
                  <a:schemeClr val="dk1"/>
                </a:solidFill>
              </a:rPr>
              <a:t>reflect your need for family, security, integrity, wealth, compassion, fairness, creativity, ambition, adaptability, and personal fulfillment. </a:t>
            </a:r>
            <a:endParaRPr sz="2600">
              <a:solidFill>
                <a:schemeClr val="dk1"/>
              </a:solidFill>
            </a:endParaRPr>
          </a:p>
          <a:p>
            <a:pPr marL="461962" lvl="0" indent="-296862" algn="l" rtl="0">
              <a:lnSpc>
                <a:spcPct val="115000"/>
              </a:lnSpc>
              <a:spcBef>
                <a:spcPts val="624"/>
              </a:spcBef>
              <a:spcAft>
                <a:spcPts val="0"/>
              </a:spcAft>
              <a:buClr>
                <a:srgbClr val="424456"/>
              </a:buClr>
              <a:buSzPts val="2600"/>
              <a:buFont typeface="Arial"/>
              <a:buNone/>
            </a:pP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b="1">
                <a:solidFill>
                  <a:schemeClr val="dk1"/>
                </a:solidFill>
              </a:rPr>
              <a:t>Workplace values </a:t>
            </a:r>
            <a:r>
              <a:rPr lang="en-US" sz="2600">
                <a:solidFill>
                  <a:schemeClr val="dk1"/>
                </a:solidFill>
              </a:rPr>
              <a:t>are the values held by a company or organization.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Skills</a:t>
            </a:r>
            <a:endParaRPr sz="3600" b="1" i="0" u="none" strike="noStrike" cap="none">
              <a:solidFill>
                <a:srgbClr val="000000"/>
              </a:solidFill>
            </a:endParaRPr>
          </a:p>
        </p:txBody>
      </p:sp>
      <p:sp>
        <p:nvSpPr>
          <p:cNvPr id="152" name="Google Shape;152;p26"/>
          <p:cNvSpPr txBox="1">
            <a:spLocks noGrp="1"/>
          </p:cNvSpPr>
          <p:nvPr>
            <p:ph type="body" idx="1"/>
          </p:nvPr>
        </p:nvSpPr>
        <p:spPr>
          <a:xfrm>
            <a:off x="0" y="1143000"/>
            <a:ext cx="8763000" cy="502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Skills typically fall into three categories:</a:t>
            </a:r>
            <a:endParaRPr sz="2600" b="0" i="0" u="none" strike="noStrike" cap="none">
              <a:solidFill>
                <a:schemeClr val="dk1"/>
              </a:solidFill>
              <a:latin typeface="Arial"/>
              <a:ea typeface="Arial"/>
              <a:cs typeface="Arial"/>
              <a:sym typeface="Arial"/>
            </a:endParaRPr>
          </a:p>
        </p:txBody>
      </p:sp>
      <p:sp>
        <p:nvSpPr>
          <p:cNvPr id="153" name="Google Shape;153;p26"/>
          <p:cNvSpPr/>
          <p:nvPr/>
        </p:nvSpPr>
        <p:spPr>
          <a:xfrm>
            <a:off x="1750950" y="1648225"/>
            <a:ext cx="5642100" cy="5197800"/>
          </a:xfrm>
          <a:prstGeom prst="ellipse">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txBox="1"/>
          <p:nvPr/>
        </p:nvSpPr>
        <p:spPr>
          <a:xfrm>
            <a:off x="2173775" y="2611550"/>
            <a:ext cx="4745700" cy="3310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61962" lvl="0" indent="-449262" algn="l" rtl="0">
              <a:lnSpc>
                <a:spcPct val="115000"/>
              </a:lnSpc>
              <a:spcBef>
                <a:spcPts val="624"/>
              </a:spcBef>
              <a:spcAft>
                <a:spcPts val="0"/>
              </a:spcAft>
              <a:buClr>
                <a:srgbClr val="424456"/>
              </a:buClr>
              <a:buSzPts val="2400"/>
              <a:buChar char="•"/>
            </a:pPr>
            <a:r>
              <a:rPr lang="en-US" sz="2400">
                <a:solidFill>
                  <a:schemeClr val="dk1"/>
                </a:solidFill>
              </a:rPr>
              <a:t>Personal: natural or learned through experience</a:t>
            </a:r>
            <a:endParaRPr sz="2400">
              <a:solidFill>
                <a:schemeClr val="dk1"/>
              </a:solidFill>
            </a:endParaRPr>
          </a:p>
          <a:p>
            <a:pPr marL="461962" lvl="0" indent="-449262" algn="l" rtl="0">
              <a:lnSpc>
                <a:spcPct val="115000"/>
              </a:lnSpc>
              <a:spcBef>
                <a:spcPts val="624"/>
              </a:spcBef>
              <a:spcAft>
                <a:spcPts val="0"/>
              </a:spcAft>
              <a:buClr>
                <a:srgbClr val="424456"/>
              </a:buClr>
              <a:buSzPts val="2400"/>
              <a:buChar char="•"/>
            </a:pPr>
            <a:r>
              <a:rPr lang="en-US" sz="2400">
                <a:solidFill>
                  <a:schemeClr val="dk1"/>
                </a:solidFill>
              </a:rPr>
              <a:t>Workplace: learned on the job</a:t>
            </a:r>
            <a:endParaRPr sz="2400">
              <a:solidFill>
                <a:schemeClr val="dk1"/>
              </a:solidFill>
            </a:endParaRPr>
          </a:p>
          <a:p>
            <a:pPr marL="461962" lvl="0" indent="-449262" algn="l" rtl="0">
              <a:lnSpc>
                <a:spcPct val="115000"/>
              </a:lnSpc>
              <a:spcBef>
                <a:spcPts val="624"/>
              </a:spcBef>
              <a:spcAft>
                <a:spcPts val="1600"/>
              </a:spcAft>
              <a:buClr>
                <a:srgbClr val="424456"/>
              </a:buClr>
              <a:buSzPts val="2400"/>
              <a:buChar char="•"/>
            </a:pPr>
            <a:r>
              <a:rPr lang="en-US" sz="2400">
                <a:solidFill>
                  <a:schemeClr val="dk1"/>
                </a:solidFill>
              </a:rPr>
              <a:t>Transferable: gained through previous experience or everyday life and can be transferred to another job</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Aptitudes</a:t>
            </a:r>
            <a:endParaRPr sz="3600" b="1" i="0" u="none" strike="noStrike" cap="none">
              <a:solidFill>
                <a:srgbClr val="000000"/>
              </a:solidFill>
            </a:endParaRPr>
          </a:p>
        </p:txBody>
      </p:sp>
      <p:sp>
        <p:nvSpPr>
          <p:cNvPr id="160" name="Google Shape;160;p27"/>
          <p:cNvSpPr txBox="1">
            <a:spLocks noGrp="1"/>
          </p:cNvSpPr>
          <p:nvPr>
            <p:ph type="body" idx="1"/>
          </p:nvPr>
        </p:nvSpPr>
        <p:spPr>
          <a:xfrm>
            <a:off x="228600" y="1295400"/>
            <a:ext cx="8763000" cy="3332400"/>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Clr>
                <a:srgbClr val="424456"/>
              </a:buClr>
              <a:buSzPts val="2400"/>
              <a:buFont typeface="Arial"/>
              <a:buNone/>
            </a:pPr>
            <a:r>
              <a:rPr lang="en-US" sz="2400" b="0" i="0" u="none" strike="noStrike" cap="none">
                <a:solidFill>
                  <a:schemeClr val="dk1"/>
                </a:solidFill>
                <a:latin typeface="Arial"/>
                <a:ea typeface="Arial"/>
                <a:cs typeface="Arial"/>
                <a:sym typeface="Arial"/>
              </a:rPr>
              <a:t>Aptitudes are aptitudes your acquired or natural ability for learning. They make it easier for you to learn or do certain things.</a:t>
            </a:r>
            <a:endParaRPr/>
          </a:p>
          <a:p>
            <a:pPr marL="0" marR="0" lvl="1" indent="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Proficiency in a particular area</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Manual dexterity, musical ability, spatial visualization are examples.</a:t>
            </a: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161" name="Google Shape;161;p27"/>
          <p:cNvSpPr txBox="1"/>
          <p:nvPr/>
        </p:nvSpPr>
        <p:spPr>
          <a:xfrm>
            <a:off x="2931150" y="5059975"/>
            <a:ext cx="3281700" cy="12870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a:solidFill>
                  <a:schemeClr val="dk1"/>
                </a:solidFill>
              </a:rPr>
              <a:t>What are your natural abilities?</a:t>
            </a:r>
            <a:endParaRPr sz="2600">
              <a:solidFill>
                <a:schemeClr val="dk1"/>
              </a:solidFill>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Personality and Interests</a:t>
            </a:r>
            <a:endParaRPr sz="3600" b="1" i="0" u="none" strike="noStrike" cap="none">
              <a:solidFill>
                <a:srgbClr val="000000"/>
              </a:solidFill>
            </a:endParaRPr>
          </a:p>
        </p:txBody>
      </p:sp>
      <p:sp>
        <p:nvSpPr>
          <p:cNvPr id="167" name="Google Shape;167;p28"/>
          <p:cNvSpPr txBox="1">
            <a:spLocks noGrp="1"/>
          </p:cNvSpPr>
          <p:nvPr>
            <p:ph type="body" idx="1"/>
          </p:nvPr>
        </p:nvSpPr>
        <p:spPr>
          <a:xfrm>
            <a:off x="152400" y="1676400"/>
            <a:ext cx="8847600" cy="4206600"/>
          </a:xfrm>
          <a:prstGeom prst="rect">
            <a:avLst/>
          </a:prstGeom>
          <a:noFill/>
          <a:ln w="19050" cap="flat" cmpd="sng">
            <a:solidFill>
              <a:srgbClr val="FF9115"/>
            </a:solidFill>
            <a:prstDash val="solid"/>
            <a:round/>
            <a:headEnd type="none" w="sm" len="sm"/>
            <a:tailEnd type="none" w="sm" len="sm"/>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1" i="0" u="none" strike="noStrike" cap="none">
                <a:solidFill>
                  <a:schemeClr val="dk1"/>
                </a:solidFill>
              </a:rPr>
              <a:t>Personality</a:t>
            </a:r>
            <a:endParaRPr b="1"/>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Makes you who you are </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Shouldn’t ignore when making career decisions</a:t>
            </a:r>
            <a:endParaRPr/>
          </a:p>
          <a:p>
            <a:pPr marL="457200" marR="0" lvl="1" indent="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1" i="0" u="none" strike="noStrike" cap="none">
                <a:solidFill>
                  <a:schemeClr val="dk1"/>
                </a:solidFill>
              </a:rPr>
              <a:t>Interests</a:t>
            </a:r>
            <a:endParaRPr b="1"/>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Shape and define our career paths</a:t>
            </a:r>
            <a:endParaRPr/>
          </a:p>
          <a:p>
            <a:pPr marL="914400" marR="0" lvl="1" indent="-457200" algn="l" rtl="0">
              <a:spcBef>
                <a:spcPts val="624"/>
              </a:spcBef>
              <a:spcAft>
                <a:spcPts val="160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Good career exploration begins with considering what you like to do and relating that to your career choices</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The Holland Model</a:t>
            </a:r>
            <a:endParaRPr sz="3600" b="1" i="0" u="none" strike="noStrike" cap="none">
              <a:solidFill>
                <a:srgbClr val="000000"/>
              </a:solidFill>
            </a:endParaRPr>
          </a:p>
        </p:txBody>
      </p:sp>
      <p:sp>
        <p:nvSpPr>
          <p:cNvPr id="173" name="Google Shape;173;p29"/>
          <p:cNvSpPr txBox="1">
            <a:spLocks noGrp="1"/>
          </p:cNvSpPr>
          <p:nvPr>
            <p:ph type="body" idx="1"/>
          </p:nvPr>
        </p:nvSpPr>
        <p:spPr>
          <a:xfrm>
            <a:off x="228600" y="1295400"/>
            <a:ext cx="8763000" cy="4830763"/>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Clr>
                <a:srgbClr val="424456"/>
              </a:buClr>
              <a:buSzPts val="2400"/>
              <a:buFont typeface="Arial"/>
              <a:buNone/>
            </a:pPr>
            <a:r>
              <a:rPr lang="en-US" sz="2400" b="0" i="0" u="none" strike="noStrike" cap="none">
                <a:solidFill>
                  <a:schemeClr val="dk1"/>
                </a:solidFill>
                <a:latin typeface="Arial"/>
                <a:ea typeface="Arial"/>
                <a:cs typeface="Arial"/>
                <a:sym typeface="Arial"/>
              </a:rPr>
              <a:t>The Holland Model organizes career fields into six general categories </a:t>
            </a:r>
            <a:endParaRPr sz="2400" b="0" i="0" u="none" strike="noStrike" cap="none">
              <a:solidFill>
                <a:schemeClr val="dk1"/>
              </a:solidFill>
              <a:latin typeface="Arial"/>
              <a:ea typeface="Arial"/>
              <a:cs typeface="Arial"/>
              <a:sym typeface="Arial"/>
            </a:endParaRPr>
          </a:p>
          <a:p>
            <a:pPr marL="0" marR="0" lvl="1" indent="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Career fields grouped according to what is required and what rewards are provided</a:t>
            </a:r>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Can help you identify career fields consistent with what you know about yourself</a:t>
            </a:r>
            <a:endParaRPr/>
          </a:p>
          <a:p>
            <a:pPr marL="461963" marR="0" lvl="0" indent="-461963" algn="l" rtl="0">
              <a:spcBef>
                <a:spcPts val="624"/>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Can help you identify areas of harmony or conflict in your career choices</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0" y="0"/>
            <a:ext cx="9144000" cy="11298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Holland’s Hexagonal Model of Career Fields</a:t>
            </a:r>
            <a:endParaRPr b="1">
              <a:solidFill>
                <a:srgbClr val="000000"/>
              </a:solidFill>
            </a:endParaRPr>
          </a:p>
        </p:txBody>
      </p:sp>
      <p:pic>
        <p:nvPicPr>
          <p:cNvPr id="179" name="Google Shape;179;p30" descr="&quot;The following career fields are shown at the corners of a hexagon, starting at the top right:&#10;- Investigative&#10;- Artistic&#10;- Social&#10;- Enterprising&#10;- Conventional&#10;- Realistic&#10;&quot;"/>
          <p:cNvPicPr preferRelativeResize="0">
            <a:picLocks noGrp="1"/>
          </p:cNvPicPr>
          <p:nvPr>
            <p:ph type="pic" idx="2"/>
          </p:nvPr>
        </p:nvPicPr>
        <p:blipFill rotWithShape="1">
          <a:blip r:embed="rId3">
            <a:alphaModFix/>
          </a:blip>
          <a:srcRect/>
          <a:stretch/>
        </p:blipFill>
        <p:spPr>
          <a:xfrm>
            <a:off x="1499401" y="1662342"/>
            <a:ext cx="6176768" cy="4252468"/>
          </a:xfrm>
          <a:prstGeom prst="rect">
            <a:avLst/>
          </a:prstGeom>
          <a:noFill/>
          <a:ln>
            <a:noFill/>
          </a:ln>
        </p:spPr>
      </p:pic>
      <p:sp>
        <p:nvSpPr>
          <p:cNvPr id="180" name="Google Shape;180;p30"/>
          <p:cNvSpPr/>
          <p:nvPr/>
        </p:nvSpPr>
        <p:spPr>
          <a:xfrm>
            <a:off x="-9825" y="6258650"/>
            <a:ext cx="9153900" cy="6486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45725" y="27700"/>
            <a:ext cx="9052500" cy="10953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Tech Tip: </a:t>
            </a:r>
            <a:r>
              <a:rPr lang="en-US" b="1">
                <a:solidFill>
                  <a:srgbClr val="000000"/>
                </a:solidFill>
              </a:rPr>
              <a:t>Conduct Industry Research</a:t>
            </a:r>
            <a:endParaRPr b="1">
              <a:solidFill>
                <a:srgbClr val="000000"/>
              </a:solidFill>
            </a:endParaRPr>
          </a:p>
        </p:txBody>
      </p:sp>
      <p:sp>
        <p:nvSpPr>
          <p:cNvPr id="187" name="Google Shape;187;p31"/>
          <p:cNvSpPr txBox="1">
            <a:spLocks noGrp="1"/>
          </p:cNvSpPr>
          <p:nvPr>
            <p:ph type="body" idx="1"/>
          </p:nvPr>
        </p:nvSpPr>
        <p:spPr>
          <a:xfrm>
            <a:off x="228600" y="1447800"/>
            <a:ext cx="8763000" cy="61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Arial"/>
              <a:buNone/>
            </a:pPr>
            <a:r>
              <a:rPr lang="en-US"/>
              <a:t>Spend more time online exploring career resources</a:t>
            </a:r>
            <a:endParaRPr/>
          </a:p>
          <a:p>
            <a:pPr marL="0" marR="0" lvl="0" indent="0" algn="ctr" rtl="0">
              <a:spcBef>
                <a:spcPts val="0"/>
              </a:spcBef>
              <a:spcAft>
                <a:spcPts val="0"/>
              </a:spcAft>
              <a:buClr>
                <a:schemeClr val="dk1"/>
              </a:buClr>
              <a:buSzPts val="1100"/>
              <a:buFont typeface="Arial"/>
              <a:buNone/>
            </a:pPr>
            <a:endParaRPr/>
          </a:p>
          <a:p>
            <a:pPr marL="0" marR="0" lvl="0" indent="0" algn="ctr" rtl="0">
              <a:spcBef>
                <a:spcPts val="0"/>
              </a:spcBef>
              <a:spcAft>
                <a:spcPts val="0"/>
              </a:spcAft>
              <a:buClr>
                <a:srgbClr val="424456"/>
              </a:buClr>
              <a:buSzPts val="2600"/>
              <a:buFont typeface="Arial"/>
              <a:buNone/>
            </a:pP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None/>
            </a:pPr>
            <a:endParaRPr sz="2600" b="0" i="0" u="none" strike="noStrike" cap="none">
              <a:solidFill>
                <a:schemeClr val="dk1"/>
              </a:solidFill>
              <a:latin typeface="Arial"/>
              <a:ea typeface="Arial"/>
              <a:cs typeface="Arial"/>
              <a:sym typeface="Arial"/>
            </a:endParaRPr>
          </a:p>
        </p:txBody>
      </p:sp>
      <p:sp>
        <p:nvSpPr>
          <p:cNvPr id="188" name="Google Shape;188;p31"/>
          <p:cNvSpPr/>
          <p:nvPr/>
        </p:nvSpPr>
        <p:spPr>
          <a:xfrm>
            <a:off x="664600" y="2441400"/>
            <a:ext cx="7959300" cy="33471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txBox="1"/>
          <p:nvPr/>
        </p:nvSpPr>
        <p:spPr>
          <a:xfrm>
            <a:off x="664600" y="2441425"/>
            <a:ext cx="7959300" cy="33471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Visit O*NET OnLine</a:t>
            </a:r>
            <a:endParaRPr sz="2600">
              <a:solidFill>
                <a:schemeClr val="dk1"/>
              </a:solidFill>
            </a:endParaRPr>
          </a:p>
          <a:p>
            <a:pPr marL="461962" lvl="0" indent="-461962" algn="l" rtl="0">
              <a:lnSpc>
                <a:spcPct val="115000"/>
              </a:lnSpc>
              <a:spcBef>
                <a:spcPts val="1600"/>
              </a:spcBef>
              <a:spcAft>
                <a:spcPts val="0"/>
              </a:spcAft>
              <a:buClr>
                <a:srgbClr val="424456"/>
              </a:buClr>
              <a:buSzPts val="2600"/>
              <a:buChar char="•"/>
            </a:pPr>
            <a:r>
              <a:rPr lang="en-US" sz="2600">
                <a:solidFill>
                  <a:schemeClr val="dk1"/>
                </a:solidFill>
              </a:rPr>
              <a:t>Search by keyword or occupational category</a:t>
            </a:r>
            <a:endParaRPr sz="2600">
              <a:solidFill>
                <a:schemeClr val="dk1"/>
              </a:solidFill>
            </a:endParaRPr>
          </a:p>
          <a:p>
            <a:pPr marL="461962" lvl="0" indent="-461962" algn="l" rtl="0">
              <a:lnSpc>
                <a:spcPct val="115000"/>
              </a:lnSpc>
              <a:spcBef>
                <a:spcPts val="1600"/>
              </a:spcBef>
              <a:spcAft>
                <a:spcPts val="0"/>
              </a:spcAft>
              <a:buClr>
                <a:srgbClr val="424456"/>
              </a:buClr>
              <a:buSzPts val="2600"/>
              <a:buChar char="•"/>
            </a:pPr>
            <a:r>
              <a:rPr lang="en-US" sz="2600">
                <a:solidFill>
                  <a:schemeClr val="dk1"/>
                </a:solidFill>
              </a:rPr>
              <a:t>Identify companies or organizations of interest within a larger industry</a:t>
            </a:r>
            <a:endParaRPr sz="2600">
              <a:solidFill>
                <a:schemeClr val="dk1"/>
              </a:solidFill>
            </a:endParaRPr>
          </a:p>
          <a:p>
            <a:pPr marL="461962" lvl="0" indent="-461962" algn="l" rtl="0">
              <a:lnSpc>
                <a:spcPct val="115000"/>
              </a:lnSpc>
              <a:spcBef>
                <a:spcPts val="1600"/>
              </a:spcBef>
              <a:spcAft>
                <a:spcPts val="1600"/>
              </a:spcAft>
              <a:buClr>
                <a:srgbClr val="424456"/>
              </a:buClr>
              <a:buSzPts val="2600"/>
              <a:buChar char="•"/>
            </a:pPr>
            <a:r>
              <a:rPr lang="en-US" sz="2600">
                <a:solidFill>
                  <a:schemeClr val="dk1"/>
                </a:solidFill>
              </a:rPr>
              <a:t>Do research on individual employers of interest</a:t>
            </a:r>
            <a:endParaRPr sz="2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0" y="0"/>
            <a:ext cx="9144000" cy="11496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Gaining Professional Experience</a:t>
            </a:r>
            <a:endParaRPr b="1">
              <a:solidFill>
                <a:srgbClr val="000000"/>
              </a:solidFill>
            </a:endParaRPr>
          </a:p>
        </p:txBody>
      </p:sp>
      <p:sp>
        <p:nvSpPr>
          <p:cNvPr id="195" name="Google Shape;195;p32"/>
          <p:cNvSpPr txBox="1">
            <a:spLocks noGrp="1"/>
          </p:cNvSpPr>
          <p:nvPr>
            <p:ph type="body" idx="3"/>
          </p:nvPr>
        </p:nvSpPr>
        <p:spPr>
          <a:xfrm>
            <a:off x="78600" y="1272625"/>
            <a:ext cx="8980200" cy="1458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Once you have determined your interests and career goals, you can start to gain experience that will move you toward your goals through:</a:t>
            </a:r>
            <a:endParaRPr/>
          </a:p>
          <a:p>
            <a:pPr marL="0" marR="0" lvl="0" indent="0" algn="l" rtl="0">
              <a:spcBef>
                <a:spcPts val="520"/>
              </a:spcBef>
              <a:spcAft>
                <a:spcPts val="0"/>
              </a:spcAft>
              <a:buNone/>
            </a:pPr>
            <a:endParaRPr/>
          </a:p>
          <a:p>
            <a:pPr marL="342900" marR="0" lvl="0" indent="-177800" algn="l" rtl="0">
              <a:spcBef>
                <a:spcPts val="520"/>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pic>
        <p:nvPicPr>
          <p:cNvPr id="196" name="Google Shape;196;p32" descr="A picture of people waiting in line at a job fair."/>
          <p:cNvPicPr preferRelativeResize="0"/>
          <p:nvPr/>
        </p:nvPicPr>
        <p:blipFill>
          <a:blip r:embed="rId3">
            <a:alphaModFix/>
          </a:blip>
          <a:stretch>
            <a:fillRect/>
          </a:stretch>
        </p:blipFill>
        <p:spPr>
          <a:xfrm>
            <a:off x="3724800" y="2310950"/>
            <a:ext cx="5334000" cy="3867150"/>
          </a:xfrm>
          <a:prstGeom prst="rect">
            <a:avLst/>
          </a:prstGeom>
          <a:noFill/>
          <a:ln>
            <a:noFill/>
          </a:ln>
        </p:spPr>
      </p:pic>
      <p:sp>
        <p:nvSpPr>
          <p:cNvPr id="197" name="Google Shape;197;p32"/>
          <p:cNvSpPr txBox="1"/>
          <p:nvPr/>
        </p:nvSpPr>
        <p:spPr>
          <a:xfrm>
            <a:off x="388200" y="3112525"/>
            <a:ext cx="2996700" cy="2348100"/>
          </a:xfrm>
          <a:prstGeom prst="rect">
            <a:avLst/>
          </a:prstGeom>
          <a:noFill/>
          <a:ln>
            <a:noFill/>
          </a:ln>
        </p:spPr>
        <p:txBody>
          <a:bodyPr spcFirstLastPara="1" wrap="square" lIns="91425" tIns="91425" rIns="91425" bIns="91425" anchor="t" anchorCtr="0">
            <a:noAutofit/>
          </a:bodyPr>
          <a:lstStyle/>
          <a:p>
            <a:pPr marL="342900" lvl="0" indent="-330200" algn="l" rtl="0">
              <a:lnSpc>
                <a:spcPct val="115000"/>
              </a:lnSpc>
              <a:spcBef>
                <a:spcPts val="520"/>
              </a:spcBef>
              <a:spcAft>
                <a:spcPts val="0"/>
              </a:spcAft>
              <a:buClr>
                <a:srgbClr val="424456"/>
              </a:buClr>
              <a:buSzPts val="2400"/>
              <a:buChar char="•"/>
            </a:pPr>
            <a:r>
              <a:rPr lang="en-US" sz="2400">
                <a:solidFill>
                  <a:schemeClr val="dk1"/>
                </a:solidFill>
              </a:rPr>
              <a:t>Internships and other professional work experiences</a:t>
            </a:r>
            <a:endParaRPr sz="2400">
              <a:solidFill>
                <a:schemeClr val="dk1"/>
              </a:solidFill>
            </a:endParaRPr>
          </a:p>
          <a:p>
            <a:pPr marL="342900" lvl="0" indent="-330200" algn="l" rtl="0">
              <a:lnSpc>
                <a:spcPct val="115000"/>
              </a:lnSpc>
              <a:spcBef>
                <a:spcPts val="520"/>
              </a:spcBef>
              <a:spcAft>
                <a:spcPts val="0"/>
              </a:spcAft>
              <a:buClr>
                <a:srgbClr val="424456"/>
              </a:buClr>
              <a:buSzPts val="2400"/>
              <a:buChar char="•"/>
            </a:pPr>
            <a:r>
              <a:rPr lang="en-US" sz="2400">
                <a:solidFill>
                  <a:schemeClr val="dk1"/>
                </a:solidFill>
              </a:rPr>
              <a:t>Part-time work in college</a:t>
            </a:r>
            <a:endParaRPr sz="2400"/>
          </a:p>
        </p:txBody>
      </p:sp>
      <p:sp>
        <p:nvSpPr>
          <p:cNvPr id="198" name="Google Shape;198;p32"/>
          <p:cNvSpPr/>
          <p:nvPr/>
        </p:nvSpPr>
        <p:spPr>
          <a:xfrm>
            <a:off x="0" y="6278300"/>
            <a:ext cx="9144000" cy="628800"/>
          </a:xfrm>
          <a:prstGeom prst="rect">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Make Good Choices</a:t>
            </a:r>
            <a:endParaRPr sz="3600" b="1" i="0" u="none" strike="noStrike" cap="none">
              <a:solidFill>
                <a:srgbClr val="000000"/>
              </a:solidFill>
            </a:endParaRPr>
          </a:p>
        </p:txBody>
      </p:sp>
      <p:sp>
        <p:nvSpPr>
          <p:cNvPr id="204" name="Google Shape;204;p33"/>
          <p:cNvSpPr txBox="1">
            <a:spLocks noGrp="1"/>
          </p:cNvSpPr>
          <p:nvPr>
            <p:ph type="body" idx="1"/>
          </p:nvPr>
        </p:nvSpPr>
        <p:spPr>
          <a:xfrm>
            <a:off x="45725" y="1219200"/>
            <a:ext cx="9052500" cy="58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600" b="0" i="0" u="none" strike="noStrike" cap="none">
                <a:solidFill>
                  <a:schemeClr val="dk1"/>
                </a:solidFill>
                <a:latin typeface="Arial"/>
                <a:ea typeface="Arial"/>
                <a:cs typeface="Arial"/>
                <a:sym typeface="Arial"/>
              </a:rPr>
              <a:t>Let previous work experience guide future career choices.</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205" name="Google Shape;205;p33"/>
          <p:cNvSpPr txBox="1"/>
          <p:nvPr/>
        </p:nvSpPr>
        <p:spPr>
          <a:xfrm>
            <a:off x="1585200" y="1999200"/>
            <a:ext cx="5973600" cy="12528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a:solidFill>
                  <a:schemeClr val="dk1"/>
                </a:solidFill>
              </a:rPr>
              <a:t>What kind of jobs have you had, either for pay or as a volunteer? </a:t>
            </a:r>
            <a:endParaRPr sz="2600">
              <a:solidFill>
                <a:schemeClr val="dk1"/>
              </a:solidFill>
            </a:endParaRPr>
          </a:p>
          <a:p>
            <a:pPr marL="0" lvl="0" indent="0" algn="l" rtl="0">
              <a:spcBef>
                <a:spcPts val="0"/>
              </a:spcBef>
              <a:spcAft>
                <a:spcPts val="0"/>
              </a:spcAft>
              <a:buNone/>
            </a:pPr>
            <a:endParaRPr/>
          </a:p>
        </p:txBody>
      </p:sp>
      <p:sp>
        <p:nvSpPr>
          <p:cNvPr id="206" name="Google Shape;206;p33"/>
          <p:cNvSpPr txBox="1"/>
          <p:nvPr/>
        </p:nvSpPr>
        <p:spPr>
          <a:xfrm>
            <a:off x="1717800" y="3581400"/>
            <a:ext cx="5708400" cy="7368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a:solidFill>
                  <a:schemeClr val="dk1"/>
                </a:solidFill>
              </a:rPr>
              <a:t>Why did you choose those jobs?</a:t>
            </a:r>
            <a:endParaRPr sz="2600">
              <a:solidFill>
                <a:schemeClr val="dk1"/>
              </a:solidFill>
            </a:endParaRPr>
          </a:p>
          <a:p>
            <a:pPr marL="0" lvl="0" indent="0" algn="l" rtl="0">
              <a:spcBef>
                <a:spcPts val="0"/>
              </a:spcBef>
              <a:spcAft>
                <a:spcPts val="0"/>
              </a:spcAft>
              <a:buNone/>
            </a:pPr>
            <a:endParaRPr/>
          </a:p>
        </p:txBody>
      </p:sp>
      <p:sp>
        <p:nvSpPr>
          <p:cNvPr id="207" name="Google Shape;207;p33"/>
          <p:cNvSpPr txBox="1"/>
          <p:nvPr/>
        </p:nvSpPr>
        <p:spPr>
          <a:xfrm>
            <a:off x="1747200" y="4865875"/>
            <a:ext cx="5649600" cy="11691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a:solidFill>
                  <a:schemeClr val="dk1"/>
                </a:solidFill>
              </a:rPr>
              <a:t>Which of them was your favorite, and which did you dislike?</a:t>
            </a:r>
            <a:endParaRPr sz="26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p:nvPr/>
        </p:nvSpPr>
        <p:spPr>
          <a:xfrm>
            <a:off x="1847150" y="1670275"/>
            <a:ext cx="6042300" cy="5079600"/>
          </a:xfrm>
          <a:prstGeom prst="ellipse">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4"/>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Tech Tip: Join the Professional Community</a:t>
            </a:r>
            <a:endParaRPr b="1">
              <a:solidFill>
                <a:srgbClr val="000000"/>
              </a:solidFill>
            </a:endParaRPr>
          </a:p>
        </p:txBody>
      </p:sp>
      <p:sp>
        <p:nvSpPr>
          <p:cNvPr id="214" name="Google Shape;214;p34"/>
          <p:cNvSpPr txBox="1">
            <a:spLocks noGrp="1"/>
          </p:cNvSpPr>
          <p:nvPr>
            <p:ph type="body" idx="1"/>
          </p:nvPr>
        </p:nvSpPr>
        <p:spPr>
          <a:xfrm>
            <a:off x="45725" y="1143000"/>
            <a:ext cx="9052500" cy="502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200" b="0" i="0" u="none" strike="noStrike" cap="none">
                <a:solidFill>
                  <a:schemeClr val="dk1"/>
                </a:solidFill>
                <a:latin typeface="Arial"/>
                <a:ea typeface="Arial"/>
                <a:cs typeface="Arial"/>
                <a:sym typeface="Arial"/>
              </a:rPr>
              <a:t>To research a professional community that you’re interested in joining:</a:t>
            </a:r>
            <a:endParaRPr sz="2200"/>
          </a:p>
          <a:p>
            <a:pPr marL="0" marR="0" lvl="0" indent="0" algn="l" rtl="0">
              <a:spcBef>
                <a:spcPts val="624"/>
              </a:spcBef>
              <a:spcAft>
                <a:spcPts val="1600"/>
              </a:spcAft>
              <a:buNone/>
            </a:pPr>
            <a:endParaRPr sz="2400" b="0" i="0" u="none" strike="noStrike" cap="none">
              <a:solidFill>
                <a:schemeClr val="dk1"/>
              </a:solidFill>
              <a:latin typeface="Arial"/>
              <a:ea typeface="Arial"/>
              <a:cs typeface="Arial"/>
              <a:sym typeface="Arial"/>
            </a:endParaRPr>
          </a:p>
        </p:txBody>
      </p:sp>
      <p:sp>
        <p:nvSpPr>
          <p:cNvPr id="215" name="Google Shape;215;p34"/>
          <p:cNvSpPr txBox="1"/>
          <p:nvPr/>
        </p:nvSpPr>
        <p:spPr>
          <a:xfrm>
            <a:off x="2451500" y="2272025"/>
            <a:ext cx="4951800" cy="40479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Conduct industry and career research.</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Do some research on yourself.</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Get familiar with professional organizations.</a:t>
            </a:r>
            <a:endParaRPr sz="2600">
              <a:solidFill>
                <a:schemeClr val="dk1"/>
              </a:solidFill>
            </a:endParaRPr>
          </a:p>
          <a:p>
            <a:pPr marL="461962" lvl="0" indent="-461962" algn="l" rtl="0">
              <a:lnSpc>
                <a:spcPct val="115000"/>
              </a:lnSpc>
              <a:spcBef>
                <a:spcPts val="624"/>
              </a:spcBef>
              <a:spcAft>
                <a:spcPts val="1600"/>
              </a:spcAft>
              <a:buClr>
                <a:srgbClr val="424456"/>
              </a:buClr>
              <a:buSzPts val="2600"/>
              <a:buChar char="•"/>
            </a:pPr>
            <a:r>
              <a:rPr lang="en-US" sz="2600">
                <a:solidFill>
                  <a:schemeClr val="dk1"/>
                </a:solidFill>
              </a:rPr>
              <a:t>Find ways to gain real experience.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Assess Your Strengths and Set Goals</a:t>
            </a:r>
            <a:endParaRPr sz="3600" b="1" i="0" u="none" strike="noStrike" cap="none">
              <a:solidFill>
                <a:srgbClr val="000000"/>
              </a:solidFill>
            </a:endParaRPr>
          </a:p>
        </p:txBody>
      </p:sp>
      <p:sp>
        <p:nvSpPr>
          <p:cNvPr id="85" name="Google Shape;85;p17"/>
          <p:cNvSpPr txBox="1">
            <a:spLocks noGrp="1"/>
          </p:cNvSpPr>
          <p:nvPr>
            <p:ph type="body" idx="1"/>
          </p:nvPr>
        </p:nvSpPr>
        <p:spPr>
          <a:xfrm>
            <a:off x="228600" y="1600200"/>
            <a:ext cx="8763000" cy="433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It is important that you honestly appraise your skills and competencies regularly.</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Many of your skills and competencies will be based on work or life experience before coming to college.</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r>
              <a:rPr lang="en-US" sz="2600" b="0" i="0" u="none" strike="noStrike" cap="none">
                <a:solidFill>
                  <a:schemeClr val="dk1"/>
                </a:solidFill>
                <a:latin typeface="Arial"/>
                <a:ea typeface="Arial"/>
                <a:cs typeface="Arial"/>
                <a:sym typeface="Arial"/>
              </a:rPr>
              <a:t>Has anyone ever asked you where you expect to be in ten years? Do you know your answer?</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Branding “You, Inc.”</a:t>
            </a:r>
            <a:endParaRPr sz="3600" b="1" i="0" u="none" strike="noStrike" cap="none">
              <a:solidFill>
                <a:srgbClr val="000000"/>
              </a:solidFill>
            </a:endParaRPr>
          </a:p>
        </p:txBody>
      </p:sp>
      <p:sp>
        <p:nvSpPr>
          <p:cNvPr id="221" name="Google Shape;221;p35"/>
          <p:cNvSpPr txBox="1">
            <a:spLocks noGrp="1"/>
          </p:cNvSpPr>
          <p:nvPr>
            <p:ph type="body" idx="1"/>
          </p:nvPr>
        </p:nvSpPr>
        <p:spPr>
          <a:xfrm>
            <a:off x="45725" y="1066800"/>
            <a:ext cx="9052500" cy="1301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400" b="0" i="0" u="none" strike="noStrike" cap="none">
                <a:solidFill>
                  <a:schemeClr val="dk1"/>
                </a:solidFill>
                <a:latin typeface="Arial"/>
                <a:ea typeface="Arial"/>
                <a:cs typeface="Arial"/>
                <a:sym typeface="Arial"/>
              </a:rPr>
              <a:t>Your brand consists of what you bring to the table in terms  of knowledge, skills, attitudes, behavior, and values. Some points to consider when building your brand:</a:t>
            </a:r>
            <a:endParaRPr sz="2400"/>
          </a:p>
          <a:p>
            <a:pPr marL="0" marR="0" lvl="0" indent="0" algn="l" rtl="0">
              <a:spcBef>
                <a:spcPts val="624"/>
              </a:spcBef>
              <a:spcAft>
                <a:spcPts val="1600"/>
              </a:spcAft>
              <a:buNone/>
            </a:pPr>
            <a:endParaRPr sz="2400" b="0" i="0" u="none" strike="noStrike" cap="none">
              <a:solidFill>
                <a:schemeClr val="dk1"/>
              </a:solidFill>
              <a:latin typeface="Arial"/>
              <a:ea typeface="Arial"/>
              <a:cs typeface="Arial"/>
              <a:sym typeface="Arial"/>
            </a:endParaRPr>
          </a:p>
        </p:txBody>
      </p:sp>
      <p:pic>
        <p:nvPicPr>
          <p:cNvPr id="222" name="Google Shape;222;p35" descr="A picture of people working on a computer."/>
          <p:cNvPicPr preferRelativeResize="0"/>
          <p:nvPr/>
        </p:nvPicPr>
        <p:blipFill>
          <a:blip r:embed="rId3">
            <a:alphaModFix/>
          </a:blip>
          <a:stretch>
            <a:fillRect/>
          </a:stretch>
        </p:blipFill>
        <p:spPr>
          <a:xfrm>
            <a:off x="3766750" y="2736750"/>
            <a:ext cx="5334000" cy="3600450"/>
          </a:xfrm>
          <a:prstGeom prst="rect">
            <a:avLst/>
          </a:prstGeom>
          <a:noFill/>
          <a:ln>
            <a:noFill/>
          </a:ln>
        </p:spPr>
      </p:pic>
      <p:sp>
        <p:nvSpPr>
          <p:cNvPr id="223" name="Google Shape;223;p35"/>
          <p:cNvSpPr txBox="1"/>
          <p:nvPr/>
        </p:nvSpPr>
        <p:spPr>
          <a:xfrm>
            <a:off x="46525" y="2444100"/>
            <a:ext cx="3569100" cy="4303500"/>
          </a:xfrm>
          <a:prstGeom prst="rect">
            <a:avLst/>
          </a:prstGeom>
          <a:noFill/>
          <a:ln w="19050" cap="flat" cmpd="sng">
            <a:solidFill>
              <a:srgbClr val="FF9115"/>
            </a:solidFill>
            <a:prstDash val="solid"/>
            <a:round/>
            <a:headEnd type="none" w="sm" len="sm"/>
            <a:tailEnd type="none" w="sm" len="sm"/>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It begins the first day on campus.</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If you don’t do it, no one else will.</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Realize that it isn’t all about you.</a:t>
            </a:r>
            <a:endParaRPr sz="2600">
              <a:solidFill>
                <a:schemeClr val="dk1"/>
              </a:solidFill>
            </a:endParaRPr>
          </a:p>
          <a:p>
            <a:pPr marL="461962" lvl="0" indent="-461962" algn="l" rtl="0">
              <a:lnSpc>
                <a:spcPct val="115000"/>
              </a:lnSpc>
              <a:spcBef>
                <a:spcPts val="624"/>
              </a:spcBef>
              <a:spcAft>
                <a:spcPts val="1600"/>
              </a:spcAft>
              <a:buClr>
                <a:srgbClr val="424456"/>
              </a:buClr>
              <a:buSzPts val="2600"/>
              <a:buChar char="•"/>
            </a:pPr>
            <a:r>
              <a:rPr lang="en-US" sz="2600">
                <a:solidFill>
                  <a:schemeClr val="dk1"/>
                </a:solidFill>
              </a:rPr>
              <a:t>Actions speak louder than words.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p:nvPr/>
        </p:nvSpPr>
        <p:spPr>
          <a:xfrm>
            <a:off x="1177350" y="2325950"/>
            <a:ext cx="6789300" cy="3203100"/>
          </a:xfrm>
          <a:prstGeom prst="wedgeRoundRectCallout">
            <a:avLst>
              <a:gd name="adj1" fmla="val -20833"/>
              <a:gd name="adj2" fmla="val 62500"/>
              <a:gd name="adj3" fmla="val 0"/>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6"/>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Building a Résumé</a:t>
            </a:r>
            <a:endParaRPr sz="3600" b="1" i="0" u="none" strike="noStrike" cap="none">
              <a:solidFill>
                <a:srgbClr val="000000"/>
              </a:solidFill>
            </a:endParaRPr>
          </a:p>
        </p:txBody>
      </p:sp>
      <p:sp>
        <p:nvSpPr>
          <p:cNvPr id="230" name="Google Shape;230;p36"/>
          <p:cNvSpPr txBox="1">
            <a:spLocks noGrp="1"/>
          </p:cNvSpPr>
          <p:nvPr>
            <p:ph type="body" idx="1"/>
          </p:nvPr>
        </p:nvSpPr>
        <p:spPr>
          <a:xfrm>
            <a:off x="152400" y="1371600"/>
            <a:ext cx="8763000" cy="57150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A good résumé is necessary to market yourself:</a:t>
            </a:r>
            <a:endParaRPr/>
          </a:p>
          <a:p>
            <a:pPr marL="0" marR="0" lvl="0" indent="0" algn="l" rtl="0">
              <a:lnSpc>
                <a:spcPct val="110000"/>
              </a:lnSpc>
              <a:spcBef>
                <a:spcPts val="624"/>
              </a:spcBef>
              <a:spcAft>
                <a:spcPts val="1600"/>
              </a:spcAft>
              <a:buNone/>
            </a:pPr>
            <a:endParaRPr sz="2600" b="0" i="0" u="none" strike="noStrike" cap="none">
              <a:solidFill>
                <a:schemeClr val="dk1"/>
              </a:solidFill>
              <a:latin typeface="Arial"/>
              <a:ea typeface="Arial"/>
              <a:cs typeface="Arial"/>
              <a:sym typeface="Arial"/>
            </a:endParaRPr>
          </a:p>
        </p:txBody>
      </p:sp>
      <p:sp>
        <p:nvSpPr>
          <p:cNvPr id="231" name="Google Shape;231;p36"/>
          <p:cNvSpPr txBox="1"/>
          <p:nvPr/>
        </p:nvSpPr>
        <p:spPr>
          <a:xfrm>
            <a:off x="1619475" y="2370200"/>
            <a:ext cx="5944200" cy="3080100"/>
          </a:xfrm>
          <a:prstGeom prst="rect">
            <a:avLst/>
          </a:prstGeom>
          <a:noFill/>
          <a:ln>
            <a:noFill/>
          </a:ln>
        </p:spPr>
        <p:txBody>
          <a:bodyPr spcFirstLastPara="1" wrap="square" lIns="91425" tIns="91425" rIns="91425" bIns="91425" anchor="t" anchorCtr="0">
            <a:noAutofit/>
          </a:bodyPr>
          <a:lstStyle/>
          <a:p>
            <a:pPr marL="461962" lvl="0" indent="-461962" algn="l" rtl="0">
              <a:lnSpc>
                <a:spcPct val="110000"/>
              </a:lnSpc>
              <a:spcBef>
                <a:spcPts val="624"/>
              </a:spcBef>
              <a:spcAft>
                <a:spcPts val="0"/>
              </a:spcAft>
              <a:buClr>
                <a:srgbClr val="424456"/>
              </a:buClr>
              <a:buSzPts val="2600"/>
              <a:buChar char="•"/>
            </a:pPr>
            <a:r>
              <a:rPr lang="en-US" sz="2600">
                <a:solidFill>
                  <a:schemeClr val="dk1"/>
                </a:solidFill>
              </a:rPr>
              <a:t>Choose between the chronological or skills-based formats.</a:t>
            </a:r>
            <a:endParaRPr sz="2600">
              <a:solidFill>
                <a:schemeClr val="dk1"/>
              </a:solidFill>
            </a:endParaRPr>
          </a:p>
          <a:p>
            <a:pPr marL="461962" lvl="0" indent="-461962" algn="l" rtl="0">
              <a:lnSpc>
                <a:spcPct val="110000"/>
              </a:lnSpc>
              <a:spcBef>
                <a:spcPts val="624"/>
              </a:spcBef>
              <a:spcAft>
                <a:spcPts val="0"/>
              </a:spcAft>
              <a:buClr>
                <a:srgbClr val="424456"/>
              </a:buClr>
              <a:buSzPts val="2600"/>
              <a:buChar char="•"/>
            </a:pPr>
            <a:r>
              <a:rPr lang="en-US" sz="2600">
                <a:solidFill>
                  <a:schemeClr val="dk1"/>
                </a:solidFill>
              </a:rPr>
              <a:t>Employers spend 7 to 10 seconds screening each resume.</a:t>
            </a:r>
            <a:endParaRPr sz="2600">
              <a:solidFill>
                <a:schemeClr val="dk1"/>
              </a:solidFill>
            </a:endParaRPr>
          </a:p>
          <a:p>
            <a:pPr marL="461962" lvl="0" indent="-461962" algn="l" rtl="0">
              <a:lnSpc>
                <a:spcPct val="110000"/>
              </a:lnSpc>
              <a:spcBef>
                <a:spcPts val="624"/>
              </a:spcBef>
              <a:spcAft>
                <a:spcPts val="1600"/>
              </a:spcAft>
              <a:buClr>
                <a:srgbClr val="424456"/>
              </a:buClr>
              <a:buSzPts val="2600"/>
              <a:buChar char="•"/>
            </a:pPr>
            <a:r>
              <a:rPr lang="en-US" sz="2600">
                <a:solidFill>
                  <a:schemeClr val="dk1"/>
                </a:solidFill>
              </a:rPr>
              <a:t>A single page is usually appropriate.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Cover Letter</a:t>
            </a:r>
            <a:endParaRPr sz="3600" b="1" i="0" u="none" strike="noStrike" cap="none">
              <a:solidFill>
                <a:srgbClr val="000000"/>
              </a:solidFill>
            </a:endParaRPr>
          </a:p>
        </p:txBody>
      </p:sp>
      <p:sp>
        <p:nvSpPr>
          <p:cNvPr id="237" name="Google Shape;237;p37"/>
          <p:cNvSpPr txBox="1">
            <a:spLocks noGrp="1"/>
          </p:cNvSpPr>
          <p:nvPr>
            <p:ph type="body" idx="1"/>
          </p:nvPr>
        </p:nvSpPr>
        <p:spPr>
          <a:xfrm>
            <a:off x="228600" y="1295400"/>
            <a:ext cx="8763000" cy="48307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A cover letter is </a:t>
            </a:r>
            <a:r>
              <a:rPr lang="en-US" sz="2600" b="0" i="1" u="none" strike="noStrike" cap="none">
                <a:solidFill>
                  <a:schemeClr val="dk1"/>
                </a:solidFill>
                <a:latin typeface="Arial"/>
                <a:ea typeface="Arial"/>
                <a:cs typeface="Arial"/>
                <a:sym typeface="Arial"/>
              </a:rPr>
              <a:t>more important </a:t>
            </a:r>
            <a:r>
              <a:rPr lang="en-US" sz="2600" b="0" i="0" u="none" strike="noStrike" cap="none">
                <a:solidFill>
                  <a:schemeClr val="dk1"/>
                </a:solidFill>
                <a:latin typeface="Arial"/>
                <a:ea typeface="Arial"/>
                <a:cs typeface="Arial"/>
                <a:sym typeface="Arial"/>
              </a:rPr>
              <a:t>than a résumé and much harder to write well. </a:t>
            </a:r>
            <a:endParaRPr sz="2600" b="0" i="0" u="none" strike="noStrike" cap="none">
              <a:solidFill>
                <a:schemeClr val="dk1"/>
              </a:solidFill>
              <a:latin typeface="Arial"/>
              <a:ea typeface="Arial"/>
              <a:cs typeface="Arial"/>
              <a:sym typeface="Arial"/>
            </a:endParaRPr>
          </a:p>
          <a:p>
            <a:pPr marL="0" marR="0" lvl="0" indent="0" algn="l" rtl="0">
              <a:lnSpc>
                <a:spcPct val="90000"/>
              </a:lnSpc>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lnSpc>
                <a:spcPct val="90000"/>
              </a:lnSpc>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Written to explain how hiring you will benefit the organization.</a:t>
            </a:r>
            <a:endParaRPr/>
          </a:p>
          <a:p>
            <a:pPr marL="461963" marR="0" lvl="0" indent="-296863" algn="l" rtl="0">
              <a:lnSpc>
                <a:spcPct val="90000"/>
              </a:lnSpc>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lnSpc>
                <a:spcPct val="90000"/>
              </a:lnSpc>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An excellent way to market yourself to potential employers.</a:t>
            </a:r>
            <a:endParaRPr/>
          </a:p>
          <a:p>
            <a:pPr marL="461963" marR="0" lvl="0" indent="-296863" algn="l" rtl="0">
              <a:lnSpc>
                <a:spcPct val="90000"/>
              </a:lnSpc>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lnSpc>
                <a:spcPct val="90000"/>
              </a:lnSpc>
              <a:spcBef>
                <a:spcPts val="624"/>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Remember to address it to the right person and proofread carefully.</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Reflection</a:t>
            </a:r>
            <a:endParaRPr sz="3600" b="1" i="0" u="none" strike="noStrike" cap="none">
              <a:solidFill>
                <a:srgbClr val="000000"/>
              </a:solidFill>
            </a:endParaRPr>
          </a:p>
        </p:txBody>
      </p:sp>
      <p:sp>
        <p:nvSpPr>
          <p:cNvPr id="243" name="Google Shape;243;p38"/>
          <p:cNvSpPr txBox="1">
            <a:spLocks noGrp="1"/>
          </p:cNvSpPr>
          <p:nvPr>
            <p:ph type="body" idx="1"/>
          </p:nvPr>
        </p:nvSpPr>
        <p:spPr>
          <a:xfrm>
            <a:off x="228600" y="1981200"/>
            <a:ext cx="8763000" cy="1039200"/>
          </a:xfrm>
          <a:prstGeom prst="rect">
            <a:avLst/>
          </a:prstGeom>
          <a:noFill/>
          <a:ln w="19050" cap="flat" cmpd="sng">
            <a:solidFill>
              <a:srgbClr val="39CC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Understand the nature of the new economy you will be entering.</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244" name="Google Shape;244;p38"/>
          <p:cNvSpPr txBox="1"/>
          <p:nvPr/>
        </p:nvSpPr>
        <p:spPr>
          <a:xfrm>
            <a:off x="228600" y="3542750"/>
            <a:ext cx="8763000" cy="2073000"/>
          </a:xfrm>
          <a:prstGeom prst="rect">
            <a:avLst/>
          </a:prstGeom>
          <a:noFill/>
          <a:ln w="19050" cap="flat" cmpd="sng">
            <a:solidFill>
              <a:srgbClr val="39CC3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624"/>
              </a:spcBef>
              <a:spcAft>
                <a:spcPts val="1600"/>
              </a:spcAft>
              <a:buClr>
                <a:srgbClr val="424456"/>
              </a:buClr>
              <a:buSzPts val="2600"/>
              <a:buFont typeface="Arial"/>
              <a:buNone/>
            </a:pPr>
            <a:r>
              <a:rPr lang="en-US" sz="2600">
                <a:solidFill>
                  <a:schemeClr val="dk1"/>
                </a:solidFill>
              </a:rPr>
              <a:t>Finding a career is about more than just the job. It’s also about how and where you want to live and with whom. Does the career you envision fit with the way you want to live your life?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Careers and the New Economy</a:t>
            </a:r>
            <a:endParaRPr sz="3600" b="1" i="0" u="none" strike="noStrike" cap="none">
              <a:solidFill>
                <a:srgbClr val="000000"/>
              </a:solidFill>
            </a:endParaRPr>
          </a:p>
        </p:txBody>
      </p:sp>
      <p:sp>
        <p:nvSpPr>
          <p:cNvPr id="91" name="Google Shape;91;p18"/>
          <p:cNvSpPr txBox="1">
            <a:spLocks noGrp="1"/>
          </p:cNvSpPr>
          <p:nvPr>
            <p:ph type="body" idx="1"/>
          </p:nvPr>
        </p:nvSpPr>
        <p:spPr>
          <a:xfrm>
            <a:off x="45725" y="1143000"/>
            <a:ext cx="9052500" cy="63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Base your decisions about major and career path on: </a:t>
            </a: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0"/>
              </a:spcAft>
              <a:buNone/>
            </a:pP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92" name="Google Shape;92;p18"/>
          <p:cNvSpPr txBox="1"/>
          <p:nvPr/>
        </p:nvSpPr>
        <p:spPr>
          <a:xfrm>
            <a:off x="1677700" y="2210675"/>
            <a:ext cx="5443200" cy="1758600"/>
          </a:xfrm>
          <a:prstGeom prst="rect">
            <a:avLst/>
          </a:prstGeom>
          <a:noFill/>
          <a:ln w="19050" cap="flat" cmpd="sng">
            <a:solidFill>
              <a:srgbClr val="FF9115"/>
            </a:solidFill>
            <a:prstDash val="solid"/>
            <a:round/>
            <a:headEnd type="none" w="sm" len="sm"/>
            <a:tailEnd type="none" w="sm" len="sm"/>
          </a:ln>
        </p:spPr>
        <p:txBody>
          <a:bodyPr spcFirstLastPara="1" wrap="square" lIns="91425" tIns="91425" rIns="91425" bIns="91425" anchor="t" anchorCtr="0">
            <a:noAutofit/>
          </a:bodyPr>
          <a:lstStyle/>
          <a:p>
            <a:pPr marL="461962" lvl="0" indent="-461962" algn="ctr" rtl="0">
              <a:lnSpc>
                <a:spcPct val="115000"/>
              </a:lnSpc>
              <a:spcBef>
                <a:spcPts val="624"/>
              </a:spcBef>
              <a:spcAft>
                <a:spcPts val="0"/>
              </a:spcAft>
              <a:buClr>
                <a:srgbClr val="424456"/>
              </a:buClr>
              <a:buSzPts val="2600"/>
              <a:buChar char="•"/>
            </a:pPr>
            <a:r>
              <a:rPr lang="en-US" sz="2600">
                <a:solidFill>
                  <a:schemeClr val="dk1"/>
                </a:solidFill>
              </a:rPr>
              <a:t>Information about yourself </a:t>
            </a:r>
            <a:endParaRPr sz="2600">
              <a:solidFill>
                <a:schemeClr val="dk1"/>
              </a:solidFill>
            </a:endParaRPr>
          </a:p>
          <a:p>
            <a:pPr marL="461962" lvl="0" indent="-461962" algn="ctr" rtl="0">
              <a:lnSpc>
                <a:spcPct val="115000"/>
              </a:lnSpc>
              <a:spcBef>
                <a:spcPts val="624"/>
              </a:spcBef>
              <a:spcAft>
                <a:spcPts val="0"/>
              </a:spcAft>
              <a:buClr>
                <a:srgbClr val="424456"/>
              </a:buClr>
              <a:buSzPts val="2600"/>
              <a:buChar char="•"/>
            </a:pPr>
            <a:r>
              <a:rPr lang="en-US" sz="2600">
                <a:solidFill>
                  <a:schemeClr val="dk1"/>
                </a:solidFill>
              </a:rPr>
              <a:t>Long-term demands of the job market</a:t>
            </a:r>
            <a:endParaRPr/>
          </a:p>
        </p:txBody>
      </p:sp>
      <p:sp>
        <p:nvSpPr>
          <p:cNvPr id="93" name="Google Shape;93;p18"/>
          <p:cNvSpPr txBox="1"/>
          <p:nvPr/>
        </p:nvSpPr>
        <p:spPr>
          <a:xfrm>
            <a:off x="646150" y="4871125"/>
            <a:ext cx="7811100" cy="1611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624"/>
              </a:spcBef>
              <a:spcAft>
                <a:spcPts val="1600"/>
              </a:spcAft>
              <a:buClr>
                <a:srgbClr val="424456"/>
              </a:buClr>
              <a:buSzPts val="2600"/>
              <a:buFont typeface="Arial"/>
              <a:buNone/>
            </a:pPr>
            <a:r>
              <a:rPr lang="en-US" sz="2600">
                <a:solidFill>
                  <a:schemeClr val="dk1"/>
                </a:solidFill>
              </a:rPr>
              <a:t>To make timely decisions about your major and career path, you need to know about the underlying factors that drive today’s economy.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Characteristics of Today’s Economy</a:t>
            </a:r>
            <a:endParaRPr sz="3600" b="1" i="0" u="none" strike="noStrike" cap="none">
              <a:solidFill>
                <a:srgbClr val="000000"/>
              </a:solidFill>
            </a:endParaRPr>
          </a:p>
        </p:txBody>
      </p:sp>
      <p:sp>
        <p:nvSpPr>
          <p:cNvPr id="100" name="Google Shape;100;p19"/>
          <p:cNvSpPr txBox="1">
            <a:spLocks noGrp="1"/>
          </p:cNvSpPr>
          <p:nvPr>
            <p:ph type="body" idx="1"/>
          </p:nvPr>
        </p:nvSpPr>
        <p:spPr>
          <a:xfrm>
            <a:off x="228600" y="1371600"/>
            <a:ext cx="3465600" cy="2880300"/>
          </a:xfrm>
          <a:prstGeom prst="rect">
            <a:avLst/>
          </a:prstGeom>
          <a:noFill/>
          <a:ln>
            <a:noFill/>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It’s GLOBAL</a:t>
            </a: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It’s FAST</a:t>
            </a: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It’s DISRUPTIVE</a:t>
            </a: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57200" marR="0" lvl="1" indent="0" algn="ctr" rtl="0">
              <a:spcBef>
                <a:spcPts val="624"/>
              </a:spcBef>
              <a:spcAft>
                <a:spcPts val="1600"/>
              </a:spcAft>
              <a:buClr>
                <a:srgbClr val="424456"/>
              </a:buClr>
              <a:buSzPts val="2600"/>
              <a:buFont typeface="Arial"/>
              <a:buNone/>
            </a:pPr>
            <a:endParaRPr/>
          </a:p>
        </p:txBody>
      </p:sp>
      <p:pic>
        <p:nvPicPr>
          <p:cNvPr id="101" name="Google Shape;101;p19" descr="A picture of one person standing out from a crowd of others."/>
          <p:cNvPicPr preferRelativeResize="0"/>
          <p:nvPr/>
        </p:nvPicPr>
        <p:blipFill>
          <a:blip r:embed="rId3">
            <a:alphaModFix/>
          </a:blip>
          <a:stretch>
            <a:fillRect/>
          </a:stretch>
        </p:blipFill>
        <p:spPr>
          <a:xfrm>
            <a:off x="3764275" y="1295400"/>
            <a:ext cx="5334000" cy="3295650"/>
          </a:xfrm>
          <a:prstGeom prst="rect">
            <a:avLst/>
          </a:prstGeom>
          <a:noFill/>
          <a:ln>
            <a:noFill/>
          </a:ln>
        </p:spPr>
      </p:pic>
      <p:sp>
        <p:nvSpPr>
          <p:cNvPr id="102" name="Google Shape;102;p19"/>
          <p:cNvSpPr txBox="1"/>
          <p:nvPr/>
        </p:nvSpPr>
        <p:spPr>
          <a:xfrm>
            <a:off x="1396800" y="5104750"/>
            <a:ext cx="6350400" cy="12183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1" indent="0" algn="ctr" rtl="0">
              <a:lnSpc>
                <a:spcPct val="115000"/>
              </a:lnSpc>
              <a:spcBef>
                <a:spcPts val="624"/>
              </a:spcBef>
              <a:spcAft>
                <a:spcPts val="0"/>
              </a:spcAft>
              <a:buClr>
                <a:srgbClr val="424456"/>
              </a:buClr>
              <a:buSzPts val="2600"/>
              <a:buFont typeface="Arial"/>
              <a:buNone/>
            </a:pPr>
            <a:r>
              <a:rPr lang="en-US" sz="2600">
                <a:solidFill>
                  <a:schemeClr val="dk1"/>
                </a:solidFill>
              </a:rPr>
              <a:t>What are some other characteristics of today’s economy?</a:t>
            </a:r>
            <a:endParaRPr sz="2400">
              <a:solidFill>
                <a:schemeClr val="dk1"/>
              </a:solidFill>
            </a:endParaRPr>
          </a:p>
          <a:p>
            <a:pPr marL="0" lvl="0" indent="0" algn="ctr" rtl="0">
              <a:spcBef>
                <a:spcPts val="1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0" y="0"/>
            <a:ext cx="9144000" cy="11397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dirty="0">
                <a:solidFill>
                  <a:schemeClr val="tx1"/>
                </a:solidFill>
              </a:rPr>
              <a:t>Building a Professional Mindset for Life after College</a:t>
            </a:r>
            <a:endParaRPr sz="3600" b="1" i="0" u="none" strike="noStrike" cap="none" dirty="0">
              <a:solidFill>
                <a:schemeClr val="tx1"/>
              </a:solidFill>
            </a:endParaRPr>
          </a:p>
        </p:txBody>
      </p:sp>
      <p:sp>
        <p:nvSpPr>
          <p:cNvPr id="108" name="Google Shape;108;p20"/>
          <p:cNvSpPr txBox="1">
            <a:spLocks noGrp="1"/>
          </p:cNvSpPr>
          <p:nvPr>
            <p:ph type="body" idx="3"/>
          </p:nvPr>
        </p:nvSpPr>
        <p:spPr>
          <a:xfrm>
            <a:off x="278275" y="1638300"/>
            <a:ext cx="8484000" cy="41955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There are no guarantees that you will immediately get a job. </a:t>
            </a:r>
            <a:endParaRPr/>
          </a:p>
          <a:p>
            <a:pPr marL="0" marR="0" lvl="0" indent="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342900" marR="0" lvl="0" indent="-342900" algn="l" rtl="0">
              <a:spcBef>
                <a:spcPts val="52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You will need to take some risks to maintain and advance your career.</a:t>
            </a:r>
            <a:endParaRPr/>
          </a:p>
          <a:p>
            <a:pPr marL="342900" marR="0" lvl="0" indent="-177800" algn="l" rtl="0">
              <a:spcBef>
                <a:spcPts val="520"/>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342900" marR="0" lvl="0" indent="-342900" algn="l" rtl="0">
              <a:spcBef>
                <a:spcPts val="520"/>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Your first job is seldom your dream job.</a:t>
            </a:r>
            <a:endParaRPr/>
          </a:p>
        </p:txBody>
      </p:sp>
      <p:sp>
        <p:nvSpPr>
          <p:cNvPr id="109" name="Google Shape;109;p20"/>
          <p:cNvSpPr/>
          <p:nvPr/>
        </p:nvSpPr>
        <p:spPr>
          <a:xfrm>
            <a:off x="0" y="6268475"/>
            <a:ext cx="9144000" cy="6486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Working with an Academic Adviser</a:t>
            </a:r>
            <a:endParaRPr sz="3600" b="1" i="0" u="none" strike="noStrike" cap="none">
              <a:solidFill>
                <a:srgbClr val="000000"/>
              </a:solidFill>
            </a:endParaRPr>
          </a:p>
        </p:txBody>
      </p:sp>
      <p:sp>
        <p:nvSpPr>
          <p:cNvPr id="116" name="Google Shape;116;p21"/>
          <p:cNvSpPr txBox="1">
            <a:spLocks noGrp="1"/>
          </p:cNvSpPr>
          <p:nvPr>
            <p:ph type="body" idx="1"/>
          </p:nvPr>
        </p:nvSpPr>
        <p:spPr>
          <a:xfrm>
            <a:off x="173450" y="1560250"/>
            <a:ext cx="4437900" cy="4730100"/>
          </a:xfrm>
          <a:prstGeom prst="rect">
            <a:avLst/>
          </a:prstGeom>
          <a:noFill/>
          <a:ln>
            <a:noFill/>
          </a:ln>
        </p:spPr>
        <p:txBody>
          <a:bodyPr spcFirstLastPara="1" wrap="square" lIns="91425" tIns="45700" rIns="91425" bIns="45700" anchor="t" anchorCtr="0">
            <a:noAutofit/>
          </a:bodyPr>
          <a:lstStyle/>
          <a:p>
            <a:pPr marL="461962" marR="0" lvl="0" indent="-461962" algn="l" rtl="0">
              <a:lnSpc>
                <a:spcPct val="90000"/>
              </a:lnSpc>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Prepare for your first meeting for a valuable experience.</a:t>
            </a:r>
            <a:endParaRPr sz="26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None/>
            </a:pPr>
            <a:endParaRPr/>
          </a:p>
          <a:p>
            <a:pPr marL="461962" marR="0" lvl="0" indent="-461962" algn="l" rtl="0">
              <a:lnSpc>
                <a:spcPct val="90000"/>
              </a:lnSpc>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Explore course options and pay attention to grades</a:t>
            </a:r>
            <a:endParaRPr sz="2600" b="0" i="0" u="none" strike="noStrike" cap="none">
              <a:solidFill>
                <a:schemeClr val="dk1"/>
              </a:solidFill>
              <a:latin typeface="Arial"/>
              <a:ea typeface="Arial"/>
              <a:cs typeface="Arial"/>
              <a:sym typeface="Arial"/>
            </a:endParaRPr>
          </a:p>
          <a:p>
            <a:pPr marL="0" marR="0" lvl="0" indent="0" algn="l" rtl="0">
              <a:lnSpc>
                <a:spcPct val="90000"/>
              </a:lnSpc>
              <a:spcBef>
                <a:spcPts val="624"/>
              </a:spcBef>
              <a:spcAft>
                <a:spcPts val="0"/>
              </a:spcAft>
              <a:buNone/>
            </a:pPr>
            <a:endParaRPr/>
          </a:p>
          <a:p>
            <a:pPr marL="461962" marR="0" lvl="0" indent="-461962" algn="l" rtl="0">
              <a:lnSpc>
                <a:spcPct val="90000"/>
              </a:lnSpc>
              <a:spcBef>
                <a:spcPts val="624"/>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Know how to deal with a mismatch between you and your adviser</a:t>
            </a:r>
            <a:endParaRPr sz="2600" b="0" i="0" u="none" strike="noStrike" cap="none">
              <a:solidFill>
                <a:schemeClr val="dk1"/>
              </a:solidFill>
              <a:latin typeface="Arial"/>
              <a:ea typeface="Arial"/>
              <a:cs typeface="Arial"/>
              <a:sym typeface="Arial"/>
            </a:endParaRPr>
          </a:p>
        </p:txBody>
      </p:sp>
      <p:sp>
        <p:nvSpPr>
          <p:cNvPr id="117" name="Google Shape;117;p21"/>
          <p:cNvSpPr txBox="1"/>
          <p:nvPr/>
        </p:nvSpPr>
        <p:spPr>
          <a:xfrm>
            <a:off x="4611350" y="2514600"/>
            <a:ext cx="4437900" cy="2606700"/>
          </a:xfrm>
          <a:prstGeom prst="rect">
            <a:avLst/>
          </a:prstGeom>
          <a:noFill/>
          <a:ln>
            <a:noFill/>
          </a:ln>
        </p:spPr>
        <p:txBody>
          <a:bodyPr spcFirstLastPara="1" wrap="square" lIns="91425" tIns="91425" rIns="91425" bIns="91425" anchor="t" anchorCtr="0">
            <a:noAutofit/>
          </a:bodyPr>
          <a:lstStyle/>
          <a:p>
            <a:pPr marL="461962" lvl="0" indent="-461962" algn="l" rtl="0">
              <a:lnSpc>
                <a:spcPct val="90000"/>
              </a:lnSpc>
              <a:spcBef>
                <a:spcPts val="624"/>
              </a:spcBef>
              <a:spcAft>
                <a:spcPts val="0"/>
              </a:spcAft>
              <a:buClr>
                <a:srgbClr val="424456"/>
              </a:buClr>
              <a:buSzPts val="2600"/>
              <a:buChar char="•"/>
            </a:pPr>
            <a:r>
              <a:rPr lang="en-US" sz="2600">
                <a:solidFill>
                  <a:schemeClr val="dk1"/>
                </a:solidFill>
              </a:rPr>
              <a:t>Know the right questions to ask about your major</a:t>
            </a:r>
            <a:endParaRPr sz="2600">
              <a:solidFill>
                <a:schemeClr val="dk1"/>
              </a:solidFill>
            </a:endParaRPr>
          </a:p>
          <a:p>
            <a:pPr marL="0" lvl="0" indent="0" algn="l" rtl="0">
              <a:lnSpc>
                <a:spcPct val="90000"/>
              </a:lnSpc>
              <a:spcBef>
                <a:spcPts val="624"/>
              </a:spcBef>
              <a:spcAft>
                <a:spcPts val="0"/>
              </a:spcAft>
              <a:buNone/>
            </a:pPr>
            <a:endParaRPr sz="2600">
              <a:solidFill>
                <a:schemeClr val="dk1"/>
              </a:solidFill>
            </a:endParaRPr>
          </a:p>
          <a:p>
            <a:pPr marL="461962" lvl="0" indent="-461962" algn="l" rtl="0">
              <a:lnSpc>
                <a:spcPct val="90000"/>
              </a:lnSpc>
              <a:spcBef>
                <a:spcPts val="624"/>
              </a:spcBef>
              <a:spcAft>
                <a:spcPts val="0"/>
              </a:spcAft>
              <a:buClr>
                <a:srgbClr val="424456"/>
              </a:buClr>
              <a:buSzPts val="2600"/>
              <a:buChar char="•"/>
            </a:pPr>
            <a:r>
              <a:rPr lang="en-US" sz="2600">
                <a:solidFill>
                  <a:schemeClr val="dk1"/>
                </a:solidFill>
              </a:rPr>
              <a:t>Learn how to select your classes</a:t>
            </a:r>
            <a:endParaRPr sz="2600">
              <a:solidFill>
                <a:schemeClr val="dk1"/>
              </a:solidFill>
            </a:endParaRPr>
          </a:p>
          <a:p>
            <a:pPr marL="0" lvl="0" indent="0" algn="l" rtl="0">
              <a:lnSpc>
                <a:spcPct val="90000"/>
              </a:lnSpc>
              <a:spcBef>
                <a:spcPts val="624"/>
              </a:spcBef>
              <a:spcAft>
                <a:spcPts val="0"/>
              </a:spcAft>
              <a:buNone/>
            </a:pPr>
            <a:endParaRPr sz="26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5725" y="27699"/>
            <a:ext cx="9052500" cy="11121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Finding Career Resources on Your Campus</a:t>
            </a:r>
            <a:endParaRPr b="1">
              <a:solidFill>
                <a:srgbClr val="000000"/>
              </a:solidFill>
            </a:endParaRPr>
          </a:p>
        </p:txBody>
      </p:sp>
      <p:sp>
        <p:nvSpPr>
          <p:cNvPr id="123" name="Google Shape;123;p22"/>
          <p:cNvSpPr txBox="1">
            <a:spLocks noGrp="1"/>
          </p:cNvSpPr>
          <p:nvPr>
            <p:ph type="body" idx="1"/>
          </p:nvPr>
        </p:nvSpPr>
        <p:spPr>
          <a:xfrm>
            <a:off x="228600" y="1295400"/>
            <a:ext cx="8763000" cy="944700"/>
          </a:xfrm>
          <a:prstGeom prst="rect">
            <a:avLst/>
          </a:prstGeom>
          <a:noFill/>
          <a:ln>
            <a:noFill/>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Engage in at least one career center–sponsored event per term.</a:t>
            </a:r>
            <a:endParaRPr/>
          </a:p>
          <a:p>
            <a:pPr marL="0" marR="0" lvl="0" indent="0" algn="l" rtl="0">
              <a:lnSpc>
                <a:spcPct val="115000"/>
              </a:lnSpc>
              <a:spcBef>
                <a:spcPts val="624"/>
              </a:spcBef>
              <a:spcAft>
                <a:spcPts val="0"/>
              </a:spcAft>
              <a:buNone/>
            </a:pPr>
            <a:endParaRPr sz="2400" b="0" i="0" u="none" strike="noStrike" cap="none">
              <a:solidFill>
                <a:schemeClr val="dk1"/>
              </a:solidFill>
              <a:latin typeface="Arial"/>
              <a:ea typeface="Arial"/>
              <a:cs typeface="Arial"/>
              <a:sym typeface="Arial"/>
            </a:endParaRPr>
          </a:p>
        </p:txBody>
      </p:sp>
      <p:pic>
        <p:nvPicPr>
          <p:cNvPr id="124" name="Google Shape;124;p22" descr="A picture of two people working together,"/>
          <p:cNvPicPr preferRelativeResize="0"/>
          <p:nvPr/>
        </p:nvPicPr>
        <p:blipFill>
          <a:blip r:embed="rId3">
            <a:alphaModFix/>
          </a:blip>
          <a:stretch>
            <a:fillRect/>
          </a:stretch>
        </p:blipFill>
        <p:spPr>
          <a:xfrm>
            <a:off x="3251075" y="2443138"/>
            <a:ext cx="5334000" cy="3838575"/>
          </a:xfrm>
          <a:prstGeom prst="rect">
            <a:avLst/>
          </a:prstGeom>
          <a:noFill/>
          <a:ln>
            <a:noFill/>
          </a:ln>
        </p:spPr>
      </p:pic>
      <p:sp>
        <p:nvSpPr>
          <p:cNvPr id="125" name="Google Shape;125;p22"/>
          <p:cNvSpPr txBox="1"/>
          <p:nvPr/>
        </p:nvSpPr>
        <p:spPr>
          <a:xfrm>
            <a:off x="262650" y="2868975"/>
            <a:ext cx="2790300" cy="31245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Build your professional network daily.</a:t>
            </a:r>
            <a:endParaRPr sz="2600">
              <a:solidFill>
                <a:schemeClr val="dk1"/>
              </a:solidFill>
            </a:endParaRPr>
          </a:p>
          <a:p>
            <a:pPr marL="914400" lvl="1" indent="-457200" algn="l" rtl="0">
              <a:lnSpc>
                <a:spcPct val="115000"/>
              </a:lnSpc>
              <a:spcBef>
                <a:spcPts val="624"/>
              </a:spcBef>
              <a:spcAft>
                <a:spcPts val="1600"/>
              </a:spcAft>
              <a:buClr>
                <a:srgbClr val="424456"/>
              </a:buClr>
              <a:buSzPts val="2400"/>
              <a:buChar char="–"/>
            </a:pPr>
            <a:r>
              <a:rPr lang="en-US" sz="2400">
                <a:solidFill>
                  <a:schemeClr val="dk1"/>
                </a:solidFill>
              </a:rPr>
              <a:t>Work to develop a mentor.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The Career Center Website</a:t>
            </a:r>
            <a:endParaRPr sz="3600" b="1" i="0" u="none" strike="noStrike" cap="none">
              <a:solidFill>
                <a:srgbClr val="000000"/>
              </a:solidFill>
            </a:endParaRPr>
          </a:p>
        </p:txBody>
      </p:sp>
      <p:sp>
        <p:nvSpPr>
          <p:cNvPr id="131" name="Google Shape;131;p23"/>
          <p:cNvSpPr txBox="1">
            <a:spLocks noGrp="1"/>
          </p:cNvSpPr>
          <p:nvPr>
            <p:ph type="body" idx="1"/>
          </p:nvPr>
        </p:nvSpPr>
        <p:spPr>
          <a:xfrm>
            <a:off x="228600" y="1295400"/>
            <a:ext cx="8763000" cy="4830763"/>
          </a:xfrm>
          <a:prstGeom prst="rect">
            <a:avLst/>
          </a:prstGeom>
          <a:noFill/>
          <a:ln>
            <a:noFill/>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Explore the career center website for career planning resources:</a:t>
            </a:r>
            <a:endParaRPr/>
          </a:p>
          <a:p>
            <a:pPr marL="461963" marR="0" lvl="0" indent="-296863"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Getting to Know Yourself</a:t>
            </a:r>
            <a:endParaRPr sz="3600" b="1" i="0" u="none" strike="noStrike" cap="none">
              <a:solidFill>
                <a:srgbClr val="000000"/>
              </a:solidFill>
            </a:endParaRPr>
          </a:p>
        </p:txBody>
      </p:sp>
      <p:sp>
        <p:nvSpPr>
          <p:cNvPr id="137" name="Google Shape;137;p24"/>
          <p:cNvSpPr txBox="1">
            <a:spLocks noGrp="1"/>
          </p:cNvSpPr>
          <p:nvPr>
            <p:ph type="body" idx="1"/>
          </p:nvPr>
        </p:nvSpPr>
        <p:spPr>
          <a:xfrm>
            <a:off x="45725" y="1143000"/>
            <a:ext cx="9052500" cy="974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Reflecting honestly about yourself in college can help you make decisions about college and life. </a:t>
            </a:r>
            <a:endParaRPr sz="2400" b="0" i="0" u="none" strike="noStrike" cap="none">
              <a:solidFill>
                <a:schemeClr val="dk1"/>
              </a:solidFill>
              <a:latin typeface="Arial"/>
              <a:ea typeface="Arial"/>
              <a:cs typeface="Arial"/>
              <a:sym typeface="Arial"/>
            </a:endParaRPr>
          </a:p>
        </p:txBody>
      </p:sp>
      <p:pic>
        <p:nvPicPr>
          <p:cNvPr id="138" name="Google Shape;138;p24" descr="A picture of soldiers."/>
          <p:cNvPicPr preferRelativeResize="0"/>
          <p:nvPr/>
        </p:nvPicPr>
        <p:blipFill>
          <a:blip r:embed="rId3">
            <a:alphaModFix/>
          </a:blip>
          <a:stretch>
            <a:fillRect/>
          </a:stretch>
        </p:blipFill>
        <p:spPr>
          <a:xfrm>
            <a:off x="3657600" y="2345688"/>
            <a:ext cx="5334000" cy="3838575"/>
          </a:xfrm>
          <a:prstGeom prst="rect">
            <a:avLst/>
          </a:prstGeom>
          <a:noFill/>
          <a:ln>
            <a:noFill/>
          </a:ln>
        </p:spPr>
      </p:pic>
      <p:sp>
        <p:nvSpPr>
          <p:cNvPr id="139" name="Google Shape;139;p24"/>
          <p:cNvSpPr txBox="1"/>
          <p:nvPr/>
        </p:nvSpPr>
        <p:spPr>
          <a:xfrm>
            <a:off x="140100" y="2176175"/>
            <a:ext cx="3517500" cy="41169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Assess your career competencies.</a:t>
            </a:r>
            <a:endParaRPr sz="2600">
              <a:solidFill>
                <a:schemeClr val="dk1"/>
              </a:solidFill>
            </a:endParaRPr>
          </a:p>
          <a:p>
            <a:pPr marL="914400" lvl="1" indent="-457200" algn="l" rtl="0">
              <a:lnSpc>
                <a:spcPct val="115000"/>
              </a:lnSpc>
              <a:spcBef>
                <a:spcPts val="624"/>
              </a:spcBef>
              <a:spcAft>
                <a:spcPts val="1600"/>
              </a:spcAft>
              <a:buClr>
                <a:srgbClr val="424456"/>
              </a:buClr>
              <a:buSzPts val="2400"/>
              <a:buChar char="–"/>
            </a:pPr>
            <a:r>
              <a:rPr lang="en-US" sz="2400">
                <a:solidFill>
                  <a:schemeClr val="dk1"/>
                </a:solidFill>
              </a:rPr>
              <a:t>Provide insights that provoke a conversation with yourself, your mentor, and/or your career advisor.</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1134</Words>
  <Application>Microsoft Office PowerPoint</Application>
  <PresentationFormat>On-screen Show (4:3)</PresentationFormat>
  <Paragraphs>161</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Noto Sans Symbols</vt:lpstr>
      <vt:lpstr>Simple Light</vt:lpstr>
      <vt:lpstr>Chapter 12 Making the Right Career Choice</vt:lpstr>
      <vt:lpstr>Assess Your Strengths and Set Goals</vt:lpstr>
      <vt:lpstr>Careers and the New Economy</vt:lpstr>
      <vt:lpstr>Characteristics of Today’s Economy</vt:lpstr>
      <vt:lpstr>Building a Professional Mindset for Life after College</vt:lpstr>
      <vt:lpstr>Working with an Academic Adviser</vt:lpstr>
      <vt:lpstr>Finding Career Resources on Your Campus</vt:lpstr>
      <vt:lpstr>The Career Center Website</vt:lpstr>
      <vt:lpstr>Getting to Know Yourself</vt:lpstr>
      <vt:lpstr>Personal and Workplace Values</vt:lpstr>
      <vt:lpstr>Skills</vt:lpstr>
      <vt:lpstr>Aptitudes</vt:lpstr>
      <vt:lpstr>Personality and Interests</vt:lpstr>
      <vt:lpstr>The Holland Model</vt:lpstr>
      <vt:lpstr>Holland’s Hexagonal Model of Career Fields</vt:lpstr>
      <vt:lpstr>Tech Tip: Conduct Industry Research</vt:lpstr>
      <vt:lpstr>Gaining Professional Experience</vt:lpstr>
      <vt:lpstr>Make Good Choices</vt:lpstr>
      <vt:lpstr>Tech Tip: Join the Professional Community</vt:lpstr>
      <vt:lpstr>Branding “You, Inc.”</vt:lpstr>
      <vt:lpstr>Building a Résumé</vt:lpstr>
      <vt:lpstr>Cover Letter</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Making the Right Career Choice</dc:title>
  <dc:creator>Allen Cooper</dc:creator>
  <cp:lastModifiedBy>Allen Cooper</cp:lastModifiedBy>
  <cp:revision>1</cp:revision>
  <dcterms:modified xsi:type="dcterms:W3CDTF">2020-08-12T21:37:07Z</dcterms:modified>
</cp:coreProperties>
</file>