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2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82"/>
  </p:normalViewPr>
  <p:slideViewPr>
    <p:cSldViewPr snapToGrid="0">
      <p:cViewPr>
        <p:scale>
          <a:sx n="61" d="100"/>
          <a:sy n="61" d="100"/>
        </p:scale>
        <p:origin x="1376" y="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74" name="Google Shape;7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50" name="Google Shape;15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Instructors: Use the question in this slide to generate a class discussion on concentration strategies. Other possible strategies from the chapter include:</a:t>
            </a:r>
            <a:endParaRPr/>
          </a:p>
          <a:p>
            <a:pPr marL="628650" marR="0" lvl="1" indent="-171450" algn="l" rtl="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Setting goals for your study period</a:t>
            </a:r>
            <a:endParaRPr/>
          </a:p>
          <a:p>
            <a:pPr marL="628650" marR="0" lvl="1" indent="-171450" algn="l" rtl="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Engaging in physical activity during breaks</a:t>
            </a:r>
            <a:endParaRPr/>
          </a:p>
          <a:p>
            <a:pPr marL="628650" marR="0" lvl="1" indent="-171450" algn="l" rtl="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Actively engaging with the material</a:t>
            </a:r>
            <a:endParaRPr/>
          </a:p>
          <a:p>
            <a:pPr marL="628650" marR="0" lvl="1" indent="-171450" algn="l" rtl="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Focusing on the important portions of the text</a:t>
            </a:r>
            <a:endParaRPr/>
          </a:p>
          <a:p>
            <a:pPr marL="628650" marR="0" lvl="1" indent="-171450" algn="l" rtl="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Understanding the words</a:t>
            </a:r>
            <a:endParaRPr/>
          </a:p>
          <a:p>
            <a:pPr marL="628650" marR="0" lvl="1" indent="-171450" algn="l" rtl="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organizers as you read</a:t>
            </a:r>
            <a:endParaRPr/>
          </a:p>
          <a:p>
            <a:pPr marL="171450" marR="0" lvl="0" indent="-952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58" name="Google Shape;15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Instructors: Inform students that another reviewing strategy includes posting diagrams, maps, or outlines around your living space so that you will see them often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82" name="Google Shape;182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Instructors: Other tips to improve vocabulary include using a glossary or dictionary and using new words in writing and speaking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92" name="Google Shape;192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Other tips include joining a study group and asking for help at a college learning center. 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21" name="Google Shape;221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Other tips for reading science texts include:</a:t>
            </a:r>
            <a:endParaRPr/>
          </a:p>
          <a:p>
            <a:pPr marL="628650" marR="0" lvl="1" indent="-1714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Skim material and then look over the end-of-chapter problems before reading the chapter.</a:t>
            </a:r>
            <a:endParaRPr/>
          </a:p>
          <a:p>
            <a:pPr marL="628650" marR="0" lvl="1" indent="-1714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is usually best to outline chapters.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45" name="Google Shape;245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Other strategies for non-native English speakers include:</a:t>
            </a:r>
            <a:endParaRPr/>
          </a:p>
          <a:p>
            <a:pPr marL="171450" marR="0" lvl="0" indent="-1714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Reading slowly and reading the material more than once</a:t>
            </a:r>
            <a:endParaRPr/>
          </a:p>
          <a:p>
            <a:pPr marL="171450" marR="0" lvl="0" indent="-1714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Having access to an English dictionary and a dictionary that links English with the student’s primary language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54" name="Google Shape;254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Instructors: Use the question in this slide to generate a class discussion on e-books. Other pros and cons listed in the chapter are below.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Pros:</a:t>
            </a:r>
            <a:endParaRPr/>
          </a:p>
          <a:p>
            <a:pPr marL="171450" marR="0" lvl="0" indent="-1714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Type notes and highlight text</a:t>
            </a:r>
            <a:endParaRPr/>
          </a:p>
          <a:p>
            <a:pPr marL="171450" marR="0" lvl="0" indent="-1714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Print pages with a printer</a:t>
            </a:r>
            <a:endParaRPr/>
          </a:p>
          <a:p>
            <a:pPr marL="171450" marR="0" lvl="0" indent="-1714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Access many e-books for free</a:t>
            </a:r>
            <a:endParaRPr/>
          </a:p>
          <a:p>
            <a:pPr marL="171450" marR="0" lvl="0" indent="-1714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Backlit screen and adjustable text size</a:t>
            </a:r>
            <a:endParaRPr/>
          </a:p>
          <a:p>
            <a:pPr marL="171450" marR="0" lvl="0" indent="-1714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 have a built-in dictionary </a:t>
            </a:r>
            <a:endParaRPr/>
          </a:p>
          <a:p>
            <a:pPr marL="171450" marR="0" lvl="0" indent="-1714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Searchable and shareable</a:t>
            </a:r>
            <a:endParaRPr/>
          </a:p>
          <a:p>
            <a:pPr marL="171450" marR="0" lvl="0" indent="-1714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 have multimedia features and accept audio books</a:t>
            </a:r>
            <a:endParaRPr/>
          </a:p>
          <a:p>
            <a:pPr marL="171450" marR="0" lvl="0" indent="-952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Cons:</a:t>
            </a:r>
            <a:endParaRPr/>
          </a:p>
          <a:p>
            <a:pPr marL="171450" marR="0" lvl="0" indent="-1714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Expensive</a:t>
            </a:r>
            <a:endParaRPr/>
          </a:p>
          <a:p>
            <a:pPr marL="171450" marR="0" lvl="0" indent="-1714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Breakable</a:t>
            </a:r>
            <a:endParaRPr/>
          </a:p>
          <a:p>
            <a:pPr marL="171450" marR="0" lvl="0" indent="-1714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More likely to be stolen than books</a:t>
            </a:r>
            <a:endParaRPr/>
          </a:p>
          <a:p>
            <a:pPr marL="171450" marR="0" lvl="0" indent="-1714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Harder to flip through the pages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23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d124d3bd7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d124d3bd7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Possible discussion starter questions:</a:t>
            </a:r>
            <a:endParaRPr sz="10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What reading strategies work best for you? How might you vary your reading strategy depending on the class subject?</a:t>
            </a:r>
            <a:endParaRPr sz="10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3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What do you think it means to read actively? How will reading actively benefit you in your courses?</a:t>
            </a:r>
            <a:endParaRPr sz="10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3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Why can chunking the information help you retain what you are reading?</a:t>
            </a:r>
            <a:endParaRPr sz="10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 sz="10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0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9" name="Google Shape;99;g3d124d3bd7_0_6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04" name="Google Shape;10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hapter Opener">
  <p:cSld name="Chapter Opener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rgbClr val="42445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203B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622800"/>
          </a:xfrm>
          <a:prstGeom prst="rect">
            <a:avLst/>
          </a:prstGeom>
          <a:solidFill>
            <a:srgbClr val="42445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1"/>
          </p:nvPr>
        </p:nvSpPr>
        <p:spPr>
          <a:xfrm>
            <a:off x="457200" y="816430"/>
            <a:ext cx="8229600" cy="4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424456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1600"/>
              </a:spcBef>
              <a:spcAft>
                <a:spcPts val="0"/>
              </a:spcAft>
              <a:buClr>
                <a:srgbClr val="424456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1600"/>
              </a:spcBef>
              <a:spcAft>
                <a:spcPts val="0"/>
              </a:spcAft>
              <a:buClr>
                <a:srgbClr val="424456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1600"/>
              </a:spcBef>
              <a:spcAft>
                <a:spcPts val="0"/>
              </a:spcAft>
              <a:buClr>
                <a:srgbClr val="424456"/>
              </a:buClr>
              <a:buSzPts val="2400"/>
              <a:buFont typeface="Courier New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1600"/>
              </a:spcBef>
              <a:spcAft>
                <a:spcPts val="0"/>
              </a:spcAft>
              <a:buClr>
                <a:srgbClr val="424456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2"/>
          </p:nvPr>
        </p:nvSpPr>
        <p:spPr>
          <a:xfrm>
            <a:off x="5029200" y="1600201"/>
            <a:ext cx="36576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424456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1600"/>
              </a:spcBef>
              <a:spcAft>
                <a:spcPts val="0"/>
              </a:spcAft>
              <a:buClr>
                <a:srgbClr val="424456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1600"/>
              </a:spcBef>
              <a:spcAft>
                <a:spcPts val="0"/>
              </a:spcAft>
              <a:buClr>
                <a:srgbClr val="424456"/>
              </a:buClr>
              <a:buSzPts val="4400"/>
              <a:buFont typeface="Noto Sans Symbols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1600"/>
              </a:spcBef>
              <a:spcAft>
                <a:spcPts val="0"/>
              </a:spcAft>
              <a:buClr>
                <a:srgbClr val="424456"/>
              </a:buClr>
              <a:buSzPts val="4400"/>
              <a:buFont typeface="Courier New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1600"/>
              </a:spcBef>
              <a:spcAft>
                <a:spcPts val="0"/>
              </a:spcAft>
              <a:buClr>
                <a:srgbClr val="424456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3"/>
          </p:nvPr>
        </p:nvSpPr>
        <p:spPr>
          <a:xfrm>
            <a:off x="5029200" y="3200400"/>
            <a:ext cx="3657600" cy="29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424456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1600"/>
              </a:spcBef>
              <a:spcAft>
                <a:spcPts val="0"/>
              </a:spcAft>
              <a:buClr>
                <a:srgbClr val="424456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1600"/>
              </a:spcBef>
              <a:spcAft>
                <a:spcPts val="0"/>
              </a:spcAft>
              <a:buClr>
                <a:srgbClr val="424456"/>
              </a:buClr>
              <a:buSzPts val="2200"/>
              <a:buFont typeface="Noto Sans Symbols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1600"/>
              </a:spcBef>
              <a:spcAft>
                <a:spcPts val="0"/>
              </a:spcAft>
              <a:buClr>
                <a:srgbClr val="424456"/>
              </a:buClr>
              <a:buSzPts val="2000"/>
              <a:buFont typeface="Courier New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1600"/>
              </a:spcBef>
              <a:spcAft>
                <a:spcPts val="0"/>
              </a:spcAft>
              <a:buClr>
                <a:srgbClr val="424456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-7938" y="6248400"/>
            <a:ext cx="9161400" cy="630000"/>
          </a:xfrm>
          <a:prstGeom prst="rect">
            <a:avLst/>
          </a:prstGeom>
          <a:solidFill>
            <a:srgbClr val="42445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203B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4"/>
          </p:nvPr>
        </p:nvSpPr>
        <p:spPr>
          <a:xfrm>
            <a:off x="1600200" y="6285230"/>
            <a:ext cx="7543800" cy="572700"/>
          </a:xfrm>
          <a:prstGeom prst="rect">
            <a:avLst/>
          </a:prstGeom>
          <a:solidFill>
            <a:srgbClr val="42445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98450" algn="ctr" rtl="0">
              <a:spcBef>
                <a:spcPts val="220"/>
              </a:spcBef>
              <a:spcAft>
                <a:spcPts val="0"/>
              </a:spcAft>
              <a:buClr>
                <a:srgbClr val="424456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spcBef>
                <a:spcPts val="1600"/>
              </a:spcBef>
              <a:spcAft>
                <a:spcPts val="0"/>
              </a:spcAft>
              <a:buClr>
                <a:srgbClr val="424456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spcBef>
                <a:spcPts val="1600"/>
              </a:spcBef>
              <a:spcAft>
                <a:spcPts val="0"/>
              </a:spcAft>
              <a:buClr>
                <a:srgbClr val="424456"/>
              </a:buClr>
              <a:buSzPts val="1100"/>
              <a:buFont typeface="Noto Sans Symbols"/>
              <a:buChar char="▪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spcBef>
                <a:spcPts val="1600"/>
              </a:spcBef>
              <a:spcAft>
                <a:spcPts val="0"/>
              </a:spcAft>
              <a:buClr>
                <a:srgbClr val="424456"/>
              </a:buClr>
              <a:buSzPts val="1100"/>
              <a:buFont typeface="Courier New"/>
              <a:buChar char="o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spcBef>
                <a:spcPts val="1600"/>
              </a:spcBef>
              <a:spcAft>
                <a:spcPts val="0"/>
              </a:spcAft>
              <a:buClr>
                <a:srgbClr val="424456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45720" y="27709"/>
            <a:ext cx="9052500" cy="10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228600" y="1295400"/>
            <a:ext cx="8763000" cy="48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3700" algn="l" rtl="0">
              <a:spcBef>
                <a:spcPts val="624"/>
              </a:spcBef>
              <a:spcAft>
                <a:spcPts val="0"/>
              </a:spcAft>
              <a:buClr>
                <a:srgbClr val="424456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1600"/>
              </a:spcBef>
              <a:spcAft>
                <a:spcPts val="0"/>
              </a:spcAft>
              <a:buClr>
                <a:srgbClr val="424456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68300" algn="l" rtl="0">
              <a:spcBef>
                <a:spcPts val="1600"/>
              </a:spcBef>
              <a:spcAft>
                <a:spcPts val="0"/>
              </a:spcAft>
              <a:buClr>
                <a:srgbClr val="424456"/>
              </a:buClr>
              <a:buSzPts val="2200"/>
              <a:buFont typeface="Noto Sans Symbols"/>
              <a:buChar char="▪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1600"/>
              </a:spcBef>
              <a:spcAft>
                <a:spcPts val="0"/>
              </a:spcAft>
              <a:buClr>
                <a:srgbClr val="424456"/>
              </a:buClr>
              <a:buSzPts val="2000"/>
              <a:buFont typeface="Courier New"/>
              <a:buChar char="o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1600"/>
              </a:spcBef>
              <a:spcAft>
                <a:spcPts val="0"/>
              </a:spcAft>
              <a:buClr>
                <a:srgbClr val="424456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Figure + Caption Layout">
  <p:cSld name="Figure + Caption Layout">
    <p:bg>
      <p:bgPr>
        <a:solidFill>
          <a:schemeClr val="lt1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>
            <a:spLocks noGrp="1"/>
          </p:cNvSpPr>
          <p:nvPr>
            <p:ph type="pic" idx="2"/>
          </p:nvPr>
        </p:nvSpPr>
        <p:spPr>
          <a:xfrm>
            <a:off x="1916189" y="2917024"/>
            <a:ext cx="2241000" cy="17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520"/>
              </a:spcBef>
              <a:spcAft>
                <a:spcPts val="0"/>
              </a:spcAft>
              <a:buClr>
                <a:srgbClr val="203B7F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480"/>
              </a:spcBef>
              <a:spcAft>
                <a:spcPts val="0"/>
              </a:spcAft>
              <a:buClr>
                <a:srgbClr val="424456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40"/>
              </a:spcBef>
              <a:spcAft>
                <a:spcPts val="0"/>
              </a:spcAft>
              <a:buClr>
                <a:srgbClr val="424456"/>
              </a:buClr>
              <a:buSzPts val="2200"/>
              <a:buFont typeface="Noto Sans Symbols"/>
              <a:buChar char="▪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rgbClr val="424456"/>
              </a:buClr>
              <a:buSzPts val="2000"/>
              <a:buFont typeface="Courier New"/>
              <a:buChar char="o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424456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233649" y="5486400"/>
            <a:ext cx="8663700" cy="6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rgbClr val="424456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1600"/>
              </a:spcBef>
              <a:spcAft>
                <a:spcPts val="0"/>
              </a:spcAft>
              <a:buClr>
                <a:srgbClr val="424456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1600"/>
              </a:spcBef>
              <a:spcAft>
                <a:spcPts val="0"/>
              </a:spcAft>
              <a:buClr>
                <a:srgbClr val="424456"/>
              </a:buClr>
              <a:buSzPts val="1000"/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1600"/>
              </a:spcBef>
              <a:spcAft>
                <a:spcPts val="0"/>
              </a:spcAft>
              <a:buClr>
                <a:srgbClr val="424456"/>
              </a:buClr>
              <a:buSzPts val="900"/>
              <a:buFont typeface="Courier New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1600"/>
              </a:spcBef>
              <a:spcAft>
                <a:spcPts val="0"/>
              </a:spcAft>
              <a:buClr>
                <a:srgbClr val="424456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5"/>
          <p:cNvSpPr/>
          <p:nvPr/>
        </p:nvSpPr>
        <p:spPr>
          <a:xfrm>
            <a:off x="-7937" y="6268517"/>
            <a:ext cx="9151800" cy="617400"/>
          </a:xfrm>
          <a:prstGeom prst="rect">
            <a:avLst/>
          </a:prstGeom>
          <a:solidFill>
            <a:srgbClr val="42445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3"/>
          </p:nvPr>
        </p:nvSpPr>
        <p:spPr>
          <a:xfrm>
            <a:off x="278272" y="1562102"/>
            <a:ext cx="8589900" cy="4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3700" algn="l" rtl="0">
              <a:spcBef>
                <a:spcPts val="520"/>
              </a:spcBef>
              <a:spcAft>
                <a:spcPts val="0"/>
              </a:spcAft>
              <a:buClr>
                <a:srgbClr val="424456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1600"/>
              </a:spcBef>
              <a:spcAft>
                <a:spcPts val="0"/>
              </a:spcAft>
              <a:buClr>
                <a:srgbClr val="424456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68300" algn="l" rtl="0">
              <a:spcBef>
                <a:spcPts val="1600"/>
              </a:spcBef>
              <a:spcAft>
                <a:spcPts val="0"/>
              </a:spcAft>
              <a:buClr>
                <a:srgbClr val="424456"/>
              </a:buClr>
              <a:buSzPts val="2200"/>
              <a:buFont typeface="Noto Sans Symbols"/>
              <a:buChar char="▪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1600"/>
              </a:spcBef>
              <a:spcAft>
                <a:spcPts val="0"/>
              </a:spcAft>
              <a:buClr>
                <a:srgbClr val="424456"/>
              </a:buClr>
              <a:buSzPts val="2000"/>
              <a:buFont typeface="Courier New"/>
              <a:buChar char="o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1600"/>
              </a:spcBef>
              <a:spcAft>
                <a:spcPts val="0"/>
              </a:spcAft>
              <a:buClr>
                <a:srgbClr val="424456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5"/>
          <p:cNvSpPr/>
          <p:nvPr/>
        </p:nvSpPr>
        <p:spPr>
          <a:xfrm>
            <a:off x="0" y="0"/>
            <a:ext cx="9144000" cy="1133700"/>
          </a:xfrm>
          <a:prstGeom prst="rect">
            <a:avLst/>
          </a:prstGeom>
          <a:solidFill>
            <a:srgbClr val="42445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203B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26701" y="27709"/>
            <a:ext cx="9090600" cy="10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624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drive.google.com/file/d/1NsiylOE03STujPVF5uDiWu9QLESc15i4/view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457200" y="2627405"/>
            <a:ext cx="8229600" cy="23652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b="1" i="0" u="none" strike="noStrike" cap="none">
                <a:solidFill>
                  <a:srgbClr val="39CC33"/>
                </a:solidFill>
                <a:latin typeface="Arial"/>
                <a:ea typeface="Arial"/>
                <a:cs typeface="Arial"/>
                <a:sym typeface="Arial"/>
              </a:rPr>
              <a:t>Chapter 6</a:t>
            </a:r>
            <a:br>
              <a:rPr lang="en-US" sz="4000" b="1" i="0" u="none" strike="noStrike" cap="none">
                <a:solidFill>
                  <a:srgbClr val="39CC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 b="0" i="0" u="none" strike="noStrike" cap="none">
                <a:solidFill>
                  <a:srgbClr val="39CC33"/>
                </a:solidFill>
                <a:latin typeface="Arial"/>
                <a:ea typeface="Arial"/>
                <a:cs typeface="Arial"/>
                <a:sym typeface="Arial"/>
              </a:rPr>
              <a:t>Reading to Learn from College T</a:t>
            </a:r>
            <a:r>
              <a:rPr lang="en-US">
                <a:solidFill>
                  <a:srgbClr val="39CC33"/>
                </a:solidFill>
              </a:rPr>
              <a:t>extbooks</a:t>
            </a:r>
            <a:endParaRPr>
              <a:solidFill>
                <a:srgbClr val="39CC33"/>
              </a:solidFill>
            </a:endParaRPr>
          </a:p>
        </p:txBody>
      </p:sp>
      <p:sp>
        <p:nvSpPr>
          <p:cNvPr id="78" name="Google Shape;78;p16"/>
          <p:cNvSpPr/>
          <p:nvPr/>
        </p:nvSpPr>
        <p:spPr>
          <a:xfrm>
            <a:off x="9800" y="0"/>
            <a:ext cx="9144000" cy="1440300"/>
          </a:xfrm>
          <a:prstGeom prst="rect">
            <a:avLst/>
          </a:prstGeom>
          <a:solidFill>
            <a:srgbClr val="FF9115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6"/>
          <p:cNvSpPr/>
          <p:nvPr/>
        </p:nvSpPr>
        <p:spPr>
          <a:xfrm>
            <a:off x="0" y="6111250"/>
            <a:ext cx="9144000" cy="822900"/>
          </a:xfrm>
          <a:prstGeom prst="rect">
            <a:avLst/>
          </a:prstGeom>
          <a:solidFill>
            <a:srgbClr val="FF9115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>
            <a:spLocks noGrp="1"/>
          </p:cNvSpPr>
          <p:nvPr>
            <p:ph type="title"/>
          </p:nvPr>
        </p:nvSpPr>
        <p:spPr>
          <a:xfrm>
            <a:off x="45720" y="27709"/>
            <a:ext cx="9052560" cy="1039091"/>
          </a:xfrm>
          <a:prstGeom prst="rect">
            <a:avLst/>
          </a:prstGeom>
          <a:solidFill>
            <a:srgbClr val="FF9115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rgbClr val="000000"/>
                </a:solidFill>
              </a:rPr>
              <a:t>Strategies for Marking Your Textbook</a:t>
            </a:r>
            <a:endParaRPr sz="3600" b="1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47" name="Google Shape;147;p25"/>
          <p:cNvSpPr txBox="1">
            <a:spLocks noGrp="1"/>
          </p:cNvSpPr>
          <p:nvPr>
            <p:ph type="body" idx="1"/>
          </p:nvPr>
        </p:nvSpPr>
        <p:spPr>
          <a:xfrm>
            <a:off x="228600" y="1295400"/>
            <a:ext cx="8763000" cy="4830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424456"/>
              </a:buClr>
              <a:buSzPts val="2600"/>
              <a:buFont typeface="Arial"/>
              <a:buNone/>
            </a:pPr>
            <a:r>
              <a:rPr lang="en-US" sz="2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Marking</a:t>
            </a:r>
            <a:r>
              <a:rPr lang="en-US"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an active reading strategy that helps you focus and concentrate as you read:</a:t>
            </a:r>
            <a:endParaRPr/>
          </a:p>
          <a:p>
            <a:pPr marL="0" marR="0" lvl="0" indent="0" algn="l" rtl="0">
              <a:spcBef>
                <a:spcPts val="624"/>
              </a:spcBef>
              <a:spcAft>
                <a:spcPts val="0"/>
              </a:spcAft>
              <a:buClr>
                <a:srgbClr val="424456"/>
              </a:buClr>
              <a:buSzPts val="2600"/>
              <a:buFont typeface="Arial"/>
              <a:buNone/>
            </a:pPr>
            <a:endParaRPr sz="2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61963" marR="0" lvl="0" indent="-461963" algn="l" rtl="0">
              <a:spcBef>
                <a:spcPts val="624"/>
              </a:spcBef>
              <a:spcAft>
                <a:spcPts val="0"/>
              </a:spcAft>
              <a:buClr>
                <a:srgbClr val="424456"/>
              </a:buClr>
              <a:buSzPts val="2600"/>
              <a:buFont typeface="Arial"/>
              <a:buChar char="•"/>
            </a:pPr>
            <a:r>
              <a:rPr lang="en-US"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your map, outline, list, or flash cards to guide you</a:t>
            </a:r>
            <a:endParaRPr/>
          </a:p>
          <a:p>
            <a:pPr marL="461963" marR="0" lvl="0" indent="-296863" algn="l" rtl="0">
              <a:spcBef>
                <a:spcPts val="624"/>
              </a:spcBef>
              <a:spcAft>
                <a:spcPts val="0"/>
              </a:spcAft>
              <a:buClr>
                <a:srgbClr val="424456"/>
              </a:buClr>
              <a:buSzPts val="2600"/>
              <a:buFont typeface="Arial"/>
              <a:buNone/>
            </a:pPr>
            <a:endParaRPr sz="2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61963" marR="0" lvl="0" indent="-461963" algn="l" rtl="0">
              <a:spcBef>
                <a:spcPts val="624"/>
              </a:spcBef>
              <a:spcAft>
                <a:spcPts val="0"/>
              </a:spcAft>
              <a:buClr>
                <a:srgbClr val="424456"/>
              </a:buClr>
              <a:buSzPts val="2600"/>
              <a:buFont typeface="Arial"/>
              <a:buChar char="•"/>
            </a:pPr>
            <a:r>
              <a:rPr lang="en-US"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Read first without using your pencil or highlighter</a:t>
            </a:r>
            <a:endParaRPr/>
          </a:p>
          <a:p>
            <a:pPr marL="461963" marR="0" lvl="0" indent="-296863" algn="l" rtl="0">
              <a:spcBef>
                <a:spcPts val="624"/>
              </a:spcBef>
              <a:spcAft>
                <a:spcPts val="0"/>
              </a:spcAft>
              <a:buClr>
                <a:srgbClr val="424456"/>
              </a:buClr>
              <a:buSzPts val="2600"/>
              <a:buFont typeface="Arial"/>
              <a:buNone/>
            </a:pPr>
            <a:endParaRPr sz="2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61963" marR="0" lvl="0" indent="-461963" algn="l" rtl="0">
              <a:spcBef>
                <a:spcPts val="624"/>
              </a:spcBef>
              <a:spcAft>
                <a:spcPts val="1600"/>
              </a:spcAft>
              <a:buClr>
                <a:srgbClr val="424456"/>
              </a:buClr>
              <a:buSzPts val="2600"/>
              <a:buFont typeface="Arial"/>
              <a:buChar char="•"/>
            </a:pPr>
            <a:r>
              <a:rPr lang="en-US"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methods such as underlining, highlighting, and making margin notes or annotations</a:t>
            </a:r>
            <a:endParaRPr sz="2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>
            <a:spLocks noGrp="1"/>
          </p:cNvSpPr>
          <p:nvPr>
            <p:ph type="title"/>
          </p:nvPr>
        </p:nvSpPr>
        <p:spPr>
          <a:xfrm>
            <a:off x="45720" y="27709"/>
            <a:ext cx="9052560" cy="1039091"/>
          </a:xfrm>
          <a:prstGeom prst="rect">
            <a:avLst/>
          </a:prstGeom>
          <a:solidFill>
            <a:srgbClr val="39CC33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rgbClr val="000000"/>
                </a:solidFill>
              </a:rPr>
              <a:t>Reading with Concentration </a:t>
            </a:r>
            <a:endParaRPr sz="3600" b="1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54" name="Google Shape;154;p26"/>
          <p:cNvSpPr txBox="1">
            <a:spLocks noGrp="1"/>
          </p:cNvSpPr>
          <p:nvPr>
            <p:ph type="body" idx="1"/>
          </p:nvPr>
        </p:nvSpPr>
        <p:spPr>
          <a:xfrm>
            <a:off x="45725" y="1295400"/>
            <a:ext cx="8946000" cy="34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424456"/>
              </a:buClr>
              <a:buSzPts val="2600"/>
              <a:buFont typeface="Arial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Students often have trouble concentrating or understanding the content when they read textbooks. Strategies to improve reading ability include: </a:t>
            </a:r>
            <a:endParaRPr sz="2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624"/>
              </a:spcBef>
              <a:spcAft>
                <a:spcPts val="0"/>
              </a:spcAft>
              <a:buClr>
                <a:srgbClr val="424456"/>
              </a:buClr>
              <a:buSzPts val="2600"/>
              <a:buFont typeface="Arial"/>
              <a:buNone/>
            </a:pPr>
            <a:endParaRPr sz="2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61963" marR="0" lvl="0" indent="-461963" algn="l" rtl="0">
              <a:lnSpc>
                <a:spcPct val="110000"/>
              </a:lnSpc>
              <a:spcBef>
                <a:spcPts val="624"/>
              </a:spcBef>
              <a:spcAft>
                <a:spcPts val="0"/>
              </a:spcAft>
              <a:buClr>
                <a:srgbClr val="424456"/>
              </a:buClr>
              <a:buSzPts val="2600"/>
              <a:buFont typeface="Arial"/>
              <a:buChar char="•"/>
            </a:pPr>
            <a:r>
              <a:rPr lang="en-US"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Finding a quiet place to study</a:t>
            </a:r>
            <a:endParaRPr/>
          </a:p>
          <a:p>
            <a:pPr marL="461963" marR="0" lvl="0" indent="-461963" algn="l" rtl="0">
              <a:lnSpc>
                <a:spcPct val="110000"/>
              </a:lnSpc>
              <a:spcBef>
                <a:spcPts val="624"/>
              </a:spcBef>
              <a:spcAft>
                <a:spcPts val="0"/>
              </a:spcAft>
              <a:buClr>
                <a:srgbClr val="424456"/>
              </a:buClr>
              <a:buSzPts val="2600"/>
              <a:buFont typeface="Arial"/>
              <a:buChar char="•"/>
            </a:pPr>
            <a:r>
              <a:rPr lang="en-US"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Muting or turning off electronic devices</a:t>
            </a:r>
            <a:endParaRPr/>
          </a:p>
          <a:p>
            <a:pPr marL="461963" marR="0" lvl="0" indent="-461963" algn="l" rtl="0">
              <a:lnSpc>
                <a:spcPct val="110000"/>
              </a:lnSpc>
              <a:spcBef>
                <a:spcPts val="624"/>
              </a:spcBef>
              <a:spcAft>
                <a:spcPts val="0"/>
              </a:spcAft>
              <a:buClr>
                <a:srgbClr val="424456"/>
              </a:buClr>
              <a:buSzPts val="2600"/>
              <a:buFont typeface="Arial"/>
              <a:buChar char="•"/>
            </a:pPr>
            <a:r>
              <a:rPr lang="en-US"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Reading in blocks of time, with short breaks</a:t>
            </a:r>
            <a:endParaRPr/>
          </a:p>
          <a:p>
            <a:pPr marL="461963" marR="0" lvl="0" indent="-296863" algn="l" rtl="0">
              <a:lnSpc>
                <a:spcPct val="110000"/>
              </a:lnSpc>
              <a:spcBef>
                <a:spcPts val="624"/>
              </a:spcBef>
              <a:spcAft>
                <a:spcPts val="0"/>
              </a:spcAft>
              <a:buClr>
                <a:srgbClr val="424456"/>
              </a:buClr>
              <a:buSzPts val="2600"/>
              <a:buFont typeface="Arial"/>
              <a:buNone/>
            </a:pPr>
            <a:endParaRPr sz="2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624"/>
              </a:spcBef>
              <a:spcAft>
                <a:spcPts val="1600"/>
              </a:spcAft>
              <a:buClr>
                <a:srgbClr val="424456"/>
              </a:buClr>
              <a:buSzPts val="2600"/>
              <a:buFont typeface="Arial"/>
              <a:buNone/>
            </a:pPr>
            <a:endParaRPr sz="2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6"/>
          <p:cNvSpPr txBox="1"/>
          <p:nvPr/>
        </p:nvSpPr>
        <p:spPr>
          <a:xfrm>
            <a:off x="2343150" y="5202300"/>
            <a:ext cx="4457700" cy="1195200"/>
          </a:xfrm>
          <a:prstGeom prst="rect">
            <a:avLst/>
          </a:prstGeom>
          <a:solidFill>
            <a:srgbClr val="FF9115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624"/>
              </a:spcBef>
              <a:spcAft>
                <a:spcPts val="0"/>
              </a:spcAft>
              <a:buClr>
                <a:srgbClr val="424456"/>
              </a:buClr>
              <a:buSzPts val="2600"/>
              <a:buFont typeface="Arial"/>
              <a:buNone/>
            </a:pPr>
            <a:r>
              <a:rPr lang="en-US" sz="2600">
                <a:solidFill>
                  <a:schemeClr val="dk1"/>
                </a:solidFill>
              </a:rPr>
              <a:t>Can you name some other strategies?</a:t>
            </a:r>
            <a:endParaRPr sz="2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>
            <a:spLocks noGrp="1"/>
          </p:cNvSpPr>
          <p:nvPr>
            <p:ph type="title"/>
          </p:nvPr>
        </p:nvSpPr>
        <p:spPr>
          <a:xfrm>
            <a:off x="45720" y="27709"/>
            <a:ext cx="9052560" cy="1039091"/>
          </a:xfrm>
          <a:prstGeom prst="rect">
            <a:avLst/>
          </a:prstGeom>
          <a:solidFill>
            <a:srgbClr val="FF9115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rgbClr val="000000"/>
                </a:solidFill>
              </a:rPr>
              <a:t>Reviewing</a:t>
            </a:r>
            <a:endParaRPr sz="3600" b="1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62" name="Google Shape;162;p27"/>
          <p:cNvSpPr txBox="1">
            <a:spLocks noGrp="1"/>
          </p:cNvSpPr>
          <p:nvPr>
            <p:ph type="body" idx="1"/>
          </p:nvPr>
        </p:nvSpPr>
        <p:spPr>
          <a:xfrm>
            <a:off x="228600" y="1295400"/>
            <a:ext cx="8763000" cy="9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424456"/>
              </a:buClr>
              <a:buSzPts val="2600"/>
              <a:buFont typeface="Arial"/>
              <a:buNone/>
            </a:pPr>
            <a:r>
              <a:rPr lang="en-US" sz="2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Reviewing</a:t>
            </a:r>
            <a:r>
              <a:rPr lang="en-US"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involves looking through your assigned reading again. Strategies include:</a:t>
            </a:r>
            <a:endParaRPr/>
          </a:p>
          <a:p>
            <a:pPr marL="0" marR="0" lvl="0" indent="0" algn="l" rtl="0">
              <a:spcBef>
                <a:spcPts val="624"/>
              </a:spcBef>
              <a:spcAft>
                <a:spcPts val="0"/>
              </a:spcAft>
              <a:buClr>
                <a:srgbClr val="424456"/>
              </a:buClr>
              <a:buSzPts val="2600"/>
              <a:buFont typeface="Arial"/>
              <a:buNone/>
            </a:pPr>
            <a:endParaRPr sz="2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624"/>
              </a:spcBef>
              <a:spcAft>
                <a:spcPts val="1600"/>
              </a:spcAft>
              <a:buNone/>
            </a:pPr>
            <a:endParaRPr sz="2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3" name="Google Shape;163;p2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7600" y="2571013"/>
            <a:ext cx="5334000" cy="345757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7"/>
          <p:cNvSpPr txBox="1"/>
          <p:nvPr/>
        </p:nvSpPr>
        <p:spPr>
          <a:xfrm>
            <a:off x="228600" y="2407925"/>
            <a:ext cx="3347400" cy="37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61962" lvl="0" indent="-461962" algn="l" rtl="0">
              <a:lnSpc>
                <a:spcPct val="115000"/>
              </a:lnSpc>
              <a:spcBef>
                <a:spcPts val="624"/>
              </a:spcBef>
              <a:spcAft>
                <a:spcPts val="0"/>
              </a:spcAft>
              <a:buClr>
                <a:srgbClr val="424456"/>
              </a:buClr>
              <a:buSzPts val="2600"/>
              <a:buChar char="•"/>
            </a:pPr>
            <a:r>
              <a:rPr lang="en-US" sz="2600">
                <a:solidFill>
                  <a:schemeClr val="dk1"/>
                </a:solidFill>
              </a:rPr>
              <a:t>Considering ways to use your senses to review</a:t>
            </a:r>
            <a:endParaRPr sz="2600">
              <a:solidFill>
                <a:schemeClr val="dk1"/>
              </a:solidFill>
            </a:endParaRPr>
          </a:p>
          <a:p>
            <a:pPr marL="461962" lvl="0" indent="-461962" algn="l" rtl="0">
              <a:lnSpc>
                <a:spcPct val="115000"/>
              </a:lnSpc>
              <a:spcBef>
                <a:spcPts val="624"/>
              </a:spcBef>
              <a:spcAft>
                <a:spcPts val="0"/>
              </a:spcAft>
              <a:buClr>
                <a:srgbClr val="424456"/>
              </a:buClr>
              <a:buSzPts val="2600"/>
              <a:buChar char="•"/>
            </a:pPr>
            <a:r>
              <a:rPr lang="en-US" sz="2600">
                <a:solidFill>
                  <a:schemeClr val="dk1"/>
                </a:solidFill>
              </a:rPr>
              <a:t>Reciting aloud</a:t>
            </a:r>
            <a:endParaRPr sz="2600">
              <a:solidFill>
                <a:schemeClr val="dk1"/>
              </a:solidFill>
            </a:endParaRPr>
          </a:p>
          <a:p>
            <a:pPr marL="461962" lvl="0" indent="-461962" algn="l" rtl="0">
              <a:lnSpc>
                <a:spcPct val="115000"/>
              </a:lnSpc>
              <a:spcBef>
                <a:spcPts val="624"/>
              </a:spcBef>
              <a:spcAft>
                <a:spcPts val="1600"/>
              </a:spcAft>
              <a:buClr>
                <a:srgbClr val="424456"/>
              </a:buClr>
              <a:buSzPts val="2600"/>
              <a:buChar char="•"/>
            </a:pPr>
            <a:r>
              <a:rPr lang="en-US" sz="2600">
                <a:solidFill>
                  <a:schemeClr val="dk1"/>
                </a:solidFill>
              </a:rPr>
              <a:t>Ticking off each item on a list on your fingers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>
            <a:spLocks noGrp="1"/>
          </p:cNvSpPr>
          <p:nvPr>
            <p:ph type="title"/>
          </p:nvPr>
        </p:nvSpPr>
        <p:spPr>
          <a:xfrm>
            <a:off x="45720" y="27709"/>
            <a:ext cx="9052560" cy="1039091"/>
          </a:xfrm>
          <a:prstGeom prst="rect">
            <a:avLst/>
          </a:prstGeom>
          <a:solidFill>
            <a:srgbClr val="39CC33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rgbClr val="000000"/>
                </a:solidFill>
              </a:rPr>
              <a:t>Improving Your Reading</a:t>
            </a:r>
            <a:endParaRPr sz="3600" b="1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70" name="Google Shape;170;p28"/>
          <p:cNvSpPr txBox="1">
            <a:spLocks noGrp="1"/>
          </p:cNvSpPr>
          <p:nvPr>
            <p:ph type="body" idx="1"/>
          </p:nvPr>
        </p:nvSpPr>
        <p:spPr>
          <a:xfrm>
            <a:off x="45725" y="1219200"/>
            <a:ext cx="9052500" cy="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24456"/>
              </a:buClr>
              <a:buSzPts val="26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 effort, you </a:t>
            </a:r>
            <a:r>
              <a:rPr lang="en-US"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improve your reading. Some suggestions are:</a:t>
            </a:r>
            <a:endParaRPr sz="2400"/>
          </a:p>
          <a:p>
            <a:pPr marL="0" marR="0" lvl="0" indent="0" algn="l" rtl="0">
              <a:lnSpc>
                <a:spcPct val="90000"/>
              </a:lnSpc>
              <a:spcBef>
                <a:spcPts val="624"/>
              </a:spcBef>
              <a:spcAft>
                <a:spcPts val="0"/>
              </a:spcAft>
              <a:buClr>
                <a:srgbClr val="424456"/>
              </a:buClr>
              <a:buSzPts val="2600"/>
              <a:buFont typeface="Arial"/>
              <a:buNone/>
            </a:pPr>
            <a:endParaRPr sz="2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61963" marR="0" lvl="0" indent="-296863" algn="l" rtl="0">
              <a:lnSpc>
                <a:spcPct val="90000"/>
              </a:lnSpc>
              <a:spcBef>
                <a:spcPts val="624"/>
              </a:spcBef>
              <a:spcAft>
                <a:spcPts val="0"/>
              </a:spcAft>
              <a:buClr>
                <a:srgbClr val="424456"/>
              </a:buClr>
              <a:buSzPts val="2600"/>
              <a:buFont typeface="Arial"/>
              <a:buNone/>
            </a:pPr>
            <a:endParaRPr sz="2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61963" marR="0" lvl="0" indent="-296863" algn="l" rtl="0">
              <a:lnSpc>
                <a:spcPct val="90000"/>
              </a:lnSpc>
              <a:spcBef>
                <a:spcPts val="624"/>
              </a:spcBef>
              <a:spcAft>
                <a:spcPts val="0"/>
              </a:spcAft>
              <a:buClr>
                <a:srgbClr val="424456"/>
              </a:buClr>
              <a:buSzPts val="2600"/>
              <a:buFont typeface="Arial"/>
              <a:buNone/>
            </a:pPr>
            <a:endParaRPr sz="2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624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71" name="Google Shape;171;p28"/>
          <p:cNvSpPr txBox="1"/>
          <p:nvPr/>
        </p:nvSpPr>
        <p:spPr>
          <a:xfrm>
            <a:off x="578050" y="2302325"/>
            <a:ext cx="3429000" cy="1939800"/>
          </a:xfrm>
          <a:prstGeom prst="rect">
            <a:avLst/>
          </a:prstGeom>
          <a:solidFill>
            <a:srgbClr val="FF9115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61962" lvl="0" indent="-461962" algn="l" rtl="0">
              <a:lnSpc>
                <a:spcPct val="90000"/>
              </a:lnSpc>
              <a:spcBef>
                <a:spcPts val="624"/>
              </a:spcBef>
              <a:spcAft>
                <a:spcPts val="0"/>
              </a:spcAft>
              <a:buClr>
                <a:srgbClr val="424456"/>
              </a:buClr>
              <a:buSzPts val="2600"/>
              <a:buChar char="•"/>
            </a:pPr>
            <a:r>
              <a:rPr lang="en-US" sz="2600">
                <a:solidFill>
                  <a:schemeClr val="dk1"/>
                </a:solidFill>
              </a:rPr>
              <a:t>Evaluate the importance and difficulty of the assigned readings.</a:t>
            </a:r>
            <a:endParaRPr sz="2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8"/>
          <p:cNvSpPr txBox="1"/>
          <p:nvPr/>
        </p:nvSpPr>
        <p:spPr>
          <a:xfrm>
            <a:off x="4664525" y="2078100"/>
            <a:ext cx="3771900" cy="2711700"/>
          </a:xfrm>
          <a:prstGeom prst="rect">
            <a:avLst/>
          </a:prstGeom>
          <a:solidFill>
            <a:srgbClr val="FF9115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61962" lvl="0" indent="-461962" algn="l" rtl="0">
              <a:lnSpc>
                <a:spcPct val="90000"/>
              </a:lnSpc>
              <a:spcBef>
                <a:spcPts val="624"/>
              </a:spcBef>
              <a:spcAft>
                <a:spcPts val="0"/>
              </a:spcAft>
              <a:buClr>
                <a:srgbClr val="424456"/>
              </a:buClr>
              <a:buSzPts val="2600"/>
              <a:buChar char="•"/>
            </a:pPr>
            <a:r>
              <a:rPr lang="en-US" sz="2600">
                <a:solidFill>
                  <a:schemeClr val="dk1"/>
                </a:solidFill>
              </a:rPr>
              <a:t>Connect important ideas by asking yourself: Why am I reading this? and Where does this fit in?</a:t>
            </a:r>
            <a:endParaRPr sz="2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8"/>
          <p:cNvSpPr txBox="1"/>
          <p:nvPr/>
        </p:nvSpPr>
        <p:spPr>
          <a:xfrm>
            <a:off x="127375" y="5140225"/>
            <a:ext cx="8905500" cy="1097400"/>
          </a:xfrm>
          <a:prstGeom prst="rect">
            <a:avLst/>
          </a:prstGeom>
          <a:solidFill>
            <a:srgbClr val="FF9115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61962" lvl="0" indent="-461962" algn="l" rtl="0">
              <a:lnSpc>
                <a:spcPct val="90000"/>
              </a:lnSpc>
              <a:spcBef>
                <a:spcPts val="624"/>
              </a:spcBef>
              <a:spcAft>
                <a:spcPts val="0"/>
              </a:spcAft>
              <a:buClr>
                <a:srgbClr val="424456"/>
              </a:buClr>
              <a:buSzPts val="2600"/>
              <a:buChar char="•"/>
            </a:pPr>
            <a:r>
              <a:rPr lang="en-US" sz="2600">
                <a:solidFill>
                  <a:schemeClr val="dk1"/>
                </a:solidFill>
              </a:rPr>
              <a:t>When the textbook material is the same as the lecture material, save time by concentrating on one or the other.</a:t>
            </a:r>
            <a:endParaRPr sz="2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>
            <a:spLocks noGrp="1"/>
          </p:cNvSpPr>
          <p:nvPr>
            <p:ph type="title"/>
          </p:nvPr>
        </p:nvSpPr>
        <p:spPr>
          <a:xfrm>
            <a:off x="45720" y="27709"/>
            <a:ext cx="9052560" cy="1039091"/>
          </a:xfrm>
          <a:prstGeom prst="rect">
            <a:avLst/>
          </a:prstGeom>
          <a:solidFill>
            <a:srgbClr val="FF9115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rgbClr val="000000"/>
                </a:solidFill>
              </a:rPr>
              <a:t>Monitoring Your Reading</a:t>
            </a:r>
            <a:endParaRPr sz="3600" b="1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79" name="Google Shape;179;p29"/>
          <p:cNvSpPr txBox="1">
            <a:spLocks noGrp="1"/>
          </p:cNvSpPr>
          <p:nvPr>
            <p:ph type="body" idx="1"/>
          </p:nvPr>
        </p:nvSpPr>
        <p:spPr>
          <a:xfrm>
            <a:off x="228600" y="1752600"/>
            <a:ext cx="8763000" cy="42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61963" marR="0" lvl="0" indent="-461963" algn="l" rtl="0">
              <a:spcBef>
                <a:spcPts val="0"/>
              </a:spcBef>
              <a:spcAft>
                <a:spcPts val="0"/>
              </a:spcAft>
              <a:buClr>
                <a:srgbClr val="424456"/>
              </a:buClr>
              <a:buSzPts val="2600"/>
              <a:buFont typeface="Arial"/>
              <a:buChar char="•"/>
            </a:pPr>
            <a:r>
              <a:rPr lang="en-US"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Monitor your reading by asking yourself: “Do I understand this?” (If not, stop and reread.)</a:t>
            </a:r>
            <a:endParaRPr/>
          </a:p>
          <a:p>
            <a:pPr marL="461963" marR="0" lvl="0" indent="-296863" algn="l" rtl="0">
              <a:spcBef>
                <a:spcPts val="624"/>
              </a:spcBef>
              <a:spcAft>
                <a:spcPts val="0"/>
              </a:spcAft>
              <a:buClr>
                <a:srgbClr val="424456"/>
              </a:buClr>
              <a:buSzPts val="2600"/>
              <a:buFont typeface="Arial"/>
              <a:buNone/>
            </a:pPr>
            <a:endParaRPr sz="2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61963" marR="0" lvl="0" indent="-461963" algn="l" rtl="0">
              <a:spcBef>
                <a:spcPts val="624"/>
              </a:spcBef>
              <a:spcAft>
                <a:spcPts val="0"/>
              </a:spcAft>
              <a:buClr>
                <a:srgbClr val="424456"/>
              </a:buClr>
              <a:buSzPts val="2600"/>
              <a:buFont typeface="Arial"/>
              <a:buChar char="•"/>
            </a:pPr>
            <a:r>
              <a:rPr lang="en-US"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After a section, ask, “What are the key ideas?” and “Will I see this on the test?”</a:t>
            </a:r>
            <a:endParaRPr/>
          </a:p>
          <a:p>
            <a:pPr marL="461963" marR="0" lvl="0" indent="-296863" algn="l" rtl="0">
              <a:spcBef>
                <a:spcPts val="624"/>
              </a:spcBef>
              <a:spcAft>
                <a:spcPts val="0"/>
              </a:spcAft>
              <a:buClr>
                <a:srgbClr val="424456"/>
              </a:buClr>
              <a:buSzPts val="2600"/>
              <a:buFont typeface="Arial"/>
              <a:buNone/>
            </a:pPr>
            <a:endParaRPr sz="2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61963" marR="0" lvl="0" indent="-461963" algn="l" rtl="0">
              <a:spcBef>
                <a:spcPts val="624"/>
              </a:spcBef>
              <a:spcAft>
                <a:spcPts val="1600"/>
              </a:spcAft>
              <a:buClr>
                <a:srgbClr val="424456"/>
              </a:buClr>
              <a:buSzPts val="2600"/>
              <a:buFont typeface="Arial"/>
              <a:buChar char="•"/>
            </a:pPr>
            <a:r>
              <a:rPr lang="en-US"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After each section, try to guess what information will be presented next.</a:t>
            </a:r>
            <a:endParaRPr sz="2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>
            <a:spLocks noGrp="1"/>
          </p:cNvSpPr>
          <p:nvPr>
            <p:ph type="title"/>
          </p:nvPr>
        </p:nvSpPr>
        <p:spPr>
          <a:xfrm>
            <a:off x="45720" y="66909"/>
            <a:ext cx="9052500" cy="1039200"/>
          </a:xfrm>
          <a:prstGeom prst="rect">
            <a:avLst/>
          </a:prstGeom>
          <a:solidFill>
            <a:srgbClr val="39CC33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rgbClr val="000000"/>
                </a:solidFill>
              </a:rPr>
              <a:t>Developing Your Vocabulary</a:t>
            </a:r>
            <a:endParaRPr sz="3600" b="1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86" name="Google Shape;186;p30"/>
          <p:cNvSpPr txBox="1">
            <a:spLocks noGrp="1"/>
          </p:cNvSpPr>
          <p:nvPr>
            <p:ph type="body" idx="1"/>
          </p:nvPr>
        </p:nvSpPr>
        <p:spPr>
          <a:xfrm>
            <a:off x="228600" y="1447800"/>
            <a:ext cx="8763000" cy="10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61963" marR="0" lvl="0" indent="-461963" algn="l" rtl="0">
              <a:spcBef>
                <a:spcPts val="0"/>
              </a:spcBef>
              <a:spcAft>
                <a:spcPts val="0"/>
              </a:spcAft>
              <a:buClr>
                <a:srgbClr val="424456"/>
              </a:buClr>
              <a:buSzPts val="2600"/>
              <a:buFont typeface="Arial"/>
              <a:buChar char="•"/>
            </a:pPr>
            <a:r>
              <a:rPr lang="en-US"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Notice and write down unfamiliar terms while you preview a text</a:t>
            </a:r>
            <a:endParaRPr/>
          </a:p>
          <a:p>
            <a:pPr marL="461963" marR="0" lvl="0" indent="-296863" algn="l" rtl="0">
              <a:spcBef>
                <a:spcPts val="624"/>
              </a:spcBef>
              <a:spcAft>
                <a:spcPts val="0"/>
              </a:spcAft>
              <a:buClr>
                <a:srgbClr val="424456"/>
              </a:buClr>
              <a:buSzPts val="2600"/>
              <a:buFont typeface="Arial"/>
              <a:buNone/>
            </a:pPr>
            <a:endParaRPr sz="2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61963" marR="0" lvl="0" indent="-296863" algn="l" rtl="0">
              <a:spcBef>
                <a:spcPts val="624"/>
              </a:spcBef>
              <a:spcAft>
                <a:spcPts val="0"/>
              </a:spcAft>
              <a:buClr>
                <a:srgbClr val="424456"/>
              </a:buClr>
              <a:buSzPts val="2600"/>
              <a:buFont typeface="Arial"/>
              <a:buNone/>
            </a:pPr>
            <a:endParaRPr sz="2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624"/>
              </a:spcBef>
              <a:spcAft>
                <a:spcPts val="1600"/>
              </a:spcAft>
              <a:buNone/>
            </a:pPr>
            <a:endParaRPr sz="2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30"/>
          <p:cNvSpPr txBox="1"/>
          <p:nvPr/>
        </p:nvSpPr>
        <p:spPr>
          <a:xfrm>
            <a:off x="228600" y="2790000"/>
            <a:ext cx="8763000" cy="13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61962" lvl="0" indent="-461962" algn="l" rtl="0">
              <a:lnSpc>
                <a:spcPct val="115000"/>
              </a:lnSpc>
              <a:spcBef>
                <a:spcPts val="624"/>
              </a:spcBef>
              <a:spcAft>
                <a:spcPts val="0"/>
              </a:spcAft>
              <a:buClr>
                <a:srgbClr val="424456"/>
              </a:buClr>
              <a:buSzPts val="2600"/>
              <a:buChar char="•"/>
            </a:pPr>
            <a:r>
              <a:rPr lang="en-US" sz="2600">
                <a:solidFill>
                  <a:schemeClr val="dk1"/>
                </a:solidFill>
              </a:rPr>
              <a:t>Think about the context when you come across challenging words</a:t>
            </a:r>
            <a:endParaRPr sz="2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30"/>
          <p:cNvSpPr txBox="1"/>
          <p:nvPr/>
        </p:nvSpPr>
        <p:spPr>
          <a:xfrm>
            <a:off x="228600" y="4379325"/>
            <a:ext cx="8763000" cy="9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61962" lvl="0" indent="-461962" algn="l" rtl="0">
              <a:lnSpc>
                <a:spcPct val="115000"/>
              </a:lnSpc>
              <a:spcBef>
                <a:spcPts val="624"/>
              </a:spcBef>
              <a:spcAft>
                <a:spcPts val="0"/>
              </a:spcAft>
              <a:buClr>
                <a:srgbClr val="424456"/>
              </a:buClr>
              <a:buSzPts val="2600"/>
              <a:buChar char="•"/>
            </a:pPr>
            <a:r>
              <a:rPr lang="en-US" sz="2600">
                <a:solidFill>
                  <a:schemeClr val="dk1"/>
                </a:solidFill>
              </a:rPr>
              <a:t>Consider a word’s parts</a:t>
            </a:r>
            <a:endParaRPr sz="2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30"/>
          <p:cNvSpPr/>
          <p:nvPr/>
        </p:nvSpPr>
        <p:spPr>
          <a:xfrm>
            <a:off x="68575" y="6221175"/>
            <a:ext cx="9029700" cy="577800"/>
          </a:xfrm>
          <a:prstGeom prst="rect">
            <a:avLst/>
          </a:prstGeom>
          <a:solidFill>
            <a:srgbClr val="39CC3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>
            <a:spLocks noGrp="1"/>
          </p:cNvSpPr>
          <p:nvPr>
            <p:ph type="title"/>
          </p:nvPr>
        </p:nvSpPr>
        <p:spPr>
          <a:xfrm>
            <a:off x="13350" y="0"/>
            <a:ext cx="9117300" cy="1126500"/>
          </a:xfrm>
          <a:prstGeom prst="rect">
            <a:avLst/>
          </a:prstGeom>
          <a:solidFill>
            <a:srgbClr val="FF9115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</a:rPr>
              <a:t>What If You Fall Behind?</a:t>
            </a:r>
            <a:endParaRPr sz="3600" b="1" i="0" u="none" strike="noStrike" cap="none">
              <a:solidFill>
                <a:schemeClr val="lt1"/>
              </a:solidFill>
            </a:endParaRPr>
          </a:p>
        </p:txBody>
      </p:sp>
      <p:sp>
        <p:nvSpPr>
          <p:cNvPr id="196" name="Google Shape;196;p31"/>
          <p:cNvSpPr txBox="1">
            <a:spLocks noGrp="1"/>
          </p:cNvSpPr>
          <p:nvPr>
            <p:ph type="body" idx="3"/>
          </p:nvPr>
        </p:nvSpPr>
        <p:spPr>
          <a:xfrm>
            <a:off x="113625" y="1527550"/>
            <a:ext cx="3354600" cy="9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424456"/>
              </a:buClr>
              <a:buSzPts val="2600"/>
              <a:buFont typeface="Arial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you fall behind on your reading:</a:t>
            </a:r>
            <a:endParaRPr/>
          </a:p>
          <a:p>
            <a:pPr marL="0" marR="0" lvl="0" indent="0" algn="l" rtl="0">
              <a:spcBef>
                <a:spcPts val="520"/>
              </a:spcBef>
              <a:spcAft>
                <a:spcPts val="0"/>
              </a:spcAft>
              <a:buClr>
                <a:srgbClr val="424456"/>
              </a:buClr>
              <a:buSzPts val="2600"/>
              <a:buFont typeface="Arial"/>
              <a:buNone/>
            </a:pPr>
            <a:endParaRPr sz="2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520"/>
              </a:spcBef>
              <a:spcAft>
                <a:spcPts val="1600"/>
              </a:spcAft>
              <a:buNone/>
            </a:pPr>
            <a:endParaRPr sz="2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7" name="Google Shape;197;p31" descr="A photo of a large crowd running a marathon.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4177" r="4176"/>
          <a:stretch/>
        </p:blipFill>
        <p:spPr>
          <a:xfrm>
            <a:off x="3575950" y="1625150"/>
            <a:ext cx="5238000" cy="41001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31"/>
          <p:cNvSpPr/>
          <p:nvPr/>
        </p:nvSpPr>
        <p:spPr>
          <a:xfrm>
            <a:off x="0" y="6250575"/>
            <a:ext cx="9144000" cy="656400"/>
          </a:xfrm>
          <a:prstGeom prst="rect">
            <a:avLst/>
          </a:prstGeom>
          <a:solidFill>
            <a:srgbClr val="FF9115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31"/>
          <p:cNvSpPr txBox="1"/>
          <p:nvPr/>
        </p:nvSpPr>
        <p:spPr>
          <a:xfrm>
            <a:off x="494625" y="2653925"/>
            <a:ext cx="3223200" cy="28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14350" lvl="0" indent="-444500" algn="l" rtl="0">
              <a:lnSpc>
                <a:spcPct val="115000"/>
              </a:lnSpc>
              <a:spcBef>
                <a:spcPts val="520"/>
              </a:spcBef>
              <a:spcAft>
                <a:spcPts val="0"/>
              </a:spcAft>
              <a:buClr>
                <a:srgbClr val="424456"/>
              </a:buClr>
              <a:buSzPts val="2400"/>
              <a:buChar char="•"/>
            </a:pPr>
            <a:r>
              <a:rPr lang="en-US" sz="2400">
                <a:solidFill>
                  <a:schemeClr val="dk1"/>
                </a:solidFill>
              </a:rPr>
              <a:t>Add one or two hours a day to your study time</a:t>
            </a:r>
            <a:endParaRPr sz="2400">
              <a:solidFill>
                <a:schemeClr val="dk1"/>
              </a:solidFill>
            </a:endParaRPr>
          </a:p>
          <a:p>
            <a:pPr marL="514350" lvl="0" indent="-444500" algn="l" rtl="0">
              <a:lnSpc>
                <a:spcPct val="115000"/>
              </a:lnSpc>
              <a:spcBef>
                <a:spcPts val="520"/>
              </a:spcBef>
              <a:spcAft>
                <a:spcPts val="0"/>
              </a:spcAft>
              <a:buClr>
                <a:srgbClr val="424456"/>
              </a:buClr>
              <a:buSzPts val="2400"/>
              <a:buChar char="•"/>
            </a:pPr>
            <a:r>
              <a:rPr lang="en-US" sz="2400">
                <a:solidFill>
                  <a:schemeClr val="dk1"/>
                </a:solidFill>
              </a:rPr>
              <a:t>Talk to your instructor</a:t>
            </a:r>
            <a:endParaRPr sz="2400">
              <a:solidFill>
                <a:schemeClr val="dk1"/>
              </a:solidFill>
            </a:endParaRPr>
          </a:p>
          <a:p>
            <a:pPr marL="514350" lvl="0" indent="-444500" algn="l" rtl="0">
              <a:lnSpc>
                <a:spcPct val="115000"/>
              </a:lnSpc>
              <a:spcBef>
                <a:spcPts val="520"/>
              </a:spcBef>
              <a:spcAft>
                <a:spcPts val="1600"/>
              </a:spcAft>
              <a:buClr>
                <a:srgbClr val="424456"/>
              </a:buClr>
              <a:buSzPts val="2400"/>
              <a:buChar char="•"/>
            </a:pPr>
            <a:r>
              <a:rPr lang="en-US" sz="2400">
                <a:solidFill>
                  <a:schemeClr val="dk1"/>
                </a:solidFill>
              </a:rPr>
              <a:t>Do not give up</a:t>
            </a:r>
            <a:endParaRPr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2"/>
          <p:cNvSpPr txBox="1">
            <a:spLocks noGrp="1"/>
          </p:cNvSpPr>
          <p:nvPr>
            <p:ph type="title"/>
          </p:nvPr>
        </p:nvSpPr>
        <p:spPr>
          <a:xfrm>
            <a:off x="45720" y="27709"/>
            <a:ext cx="9052560" cy="1039091"/>
          </a:xfrm>
          <a:prstGeom prst="rect">
            <a:avLst/>
          </a:prstGeom>
          <a:solidFill>
            <a:srgbClr val="39CC33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rgbClr val="000000"/>
                </a:solidFill>
              </a:rPr>
              <a:t>Strategies for Reading Textbooks</a:t>
            </a:r>
            <a:endParaRPr sz="3600" b="1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205" name="Google Shape;205;p32"/>
          <p:cNvSpPr txBox="1">
            <a:spLocks noGrp="1"/>
          </p:cNvSpPr>
          <p:nvPr>
            <p:ph type="body" idx="1"/>
          </p:nvPr>
        </p:nvSpPr>
        <p:spPr>
          <a:xfrm>
            <a:off x="107825" y="1752600"/>
            <a:ext cx="8883900" cy="10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61963" marR="0" lvl="0" indent="-461963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424456"/>
              </a:buClr>
              <a:buSzPts val="2600"/>
              <a:buFont typeface="Arial"/>
              <a:buChar char="•"/>
            </a:pPr>
            <a:r>
              <a:rPr lang="en-US"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Read sections at the beginning to learn more about the author and book structure.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624"/>
              </a:spcBef>
              <a:spcAft>
                <a:spcPts val="0"/>
              </a:spcAft>
              <a:buClr>
                <a:srgbClr val="424456"/>
              </a:buClr>
              <a:buSzPts val="2600"/>
              <a:buFont typeface="Arial"/>
              <a:buNone/>
            </a:pPr>
            <a:endParaRPr sz="2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624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32"/>
          <p:cNvSpPr txBox="1"/>
          <p:nvPr/>
        </p:nvSpPr>
        <p:spPr>
          <a:xfrm>
            <a:off x="107775" y="3351725"/>
            <a:ext cx="8883900" cy="24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61962" lvl="0" indent="-461962" algn="l" rtl="0">
              <a:lnSpc>
                <a:spcPct val="110000"/>
              </a:lnSpc>
              <a:spcBef>
                <a:spcPts val="624"/>
              </a:spcBef>
              <a:spcAft>
                <a:spcPts val="0"/>
              </a:spcAft>
              <a:buClr>
                <a:srgbClr val="424456"/>
              </a:buClr>
              <a:buSzPts val="2600"/>
              <a:buChar char="•"/>
            </a:pPr>
            <a:r>
              <a:rPr lang="en-US" sz="2600">
                <a:solidFill>
                  <a:schemeClr val="dk1"/>
                </a:solidFill>
              </a:rPr>
              <a:t>All textbooks are not created equal.</a:t>
            </a:r>
            <a:endParaRPr sz="2600">
              <a:solidFill>
                <a:schemeClr val="dk1"/>
              </a:solidFill>
            </a:endParaRPr>
          </a:p>
          <a:p>
            <a:pPr marL="914400" lvl="1" indent="-457200" algn="l" rtl="0">
              <a:lnSpc>
                <a:spcPct val="110000"/>
              </a:lnSpc>
              <a:spcBef>
                <a:spcPts val="624"/>
              </a:spcBef>
              <a:spcAft>
                <a:spcPts val="0"/>
              </a:spcAft>
              <a:buClr>
                <a:srgbClr val="424456"/>
              </a:buClr>
              <a:buSzPts val="2400"/>
              <a:buChar char="–"/>
            </a:pPr>
            <a:r>
              <a:rPr lang="en-US" sz="2400">
                <a:solidFill>
                  <a:schemeClr val="dk1"/>
                </a:solidFill>
              </a:rPr>
              <a:t>Different disciplines can differ in organization and style of writing.</a:t>
            </a:r>
            <a:endParaRPr sz="2400">
              <a:solidFill>
                <a:schemeClr val="dk1"/>
              </a:solidFill>
            </a:endParaRPr>
          </a:p>
          <a:p>
            <a:pPr marL="914400" lvl="1" indent="-457200" algn="l" rtl="0">
              <a:lnSpc>
                <a:spcPct val="110000"/>
              </a:lnSpc>
              <a:spcBef>
                <a:spcPts val="624"/>
              </a:spcBef>
              <a:spcAft>
                <a:spcPts val="1600"/>
              </a:spcAft>
              <a:buClr>
                <a:srgbClr val="424456"/>
              </a:buClr>
              <a:buSzPts val="2400"/>
              <a:buChar char="–"/>
            </a:pPr>
            <a:r>
              <a:rPr lang="en-US" sz="2400">
                <a:solidFill>
                  <a:schemeClr val="dk1"/>
                </a:solidFill>
              </a:rPr>
              <a:t>Textbooks may not provide all the information you want to know.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/>
          <p:nvPr/>
        </p:nvSpPr>
        <p:spPr>
          <a:xfrm>
            <a:off x="5946900" y="1233225"/>
            <a:ext cx="2968500" cy="2949000"/>
          </a:xfrm>
          <a:prstGeom prst="ellipse">
            <a:avLst/>
          </a:prstGeom>
          <a:solidFill>
            <a:srgbClr val="39CC3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33"/>
          <p:cNvSpPr/>
          <p:nvPr/>
        </p:nvSpPr>
        <p:spPr>
          <a:xfrm>
            <a:off x="131725" y="1116850"/>
            <a:ext cx="3340800" cy="3310500"/>
          </a:xfrm>
          <a:prstGeom prst="ellipse">
            <a:avLst/>
          </a:prstGeom>
          <a:solidFill>
            <a:srgbClr val="39CC3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33"/>
          <p:cNvSpPr txBox="1">
            <a:spLocks noGrp="1"/>
          </p:cNvSpPr>
          <p:nvPr>
            <p:ph type="title"/>
          </p:nvPr>
        </p:nvSpPr>
        <p:spPr>
          <a:xfrm>
            <a:off x="45720" y="27709"/>
            <a:ext cx="9052560" cy="1039091"/>
          </a:xfrm>
          <a:prstGeom prst="rect">
            <a:avLst/>
          </a:prstGeom>
          <a:solidFill>
            <a:srgbClr val="FF9115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rgbClr val="000000"/>
                </a:solidFill>
              </a:rPr>
              <a:t>Math Texts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214" name="Google Shape;214;p33"/>
          <p:cNvSpPr txBox="1">
            <a:spLocks noGrp="1"/>
          </p:cNvSpPr>
          <p:nvPr>
            <p:ph type="body" idx="1"/>
          </p:nvPr>
        </p:nvSpPr>
        <p:spPr>
          <a:xfrm>
            <a:off x="162325" y="2094650"/>
            <a:ext cx="3238500" cy="14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are lots of symbols and few words</a:t>
            </a:r>
            <a:endParaRPr/>
          </a:p>
          <a:p>
            <a:pPr marL="461963" marR="0" lvl="0" indent="-296863" algn="l" rtl="0">
              <a:spcBef>
                <a:spcPts val="624"/>
              </a:spcBef>
              <a:spcAft>
                <a:spcPts val="0"/>
              </a:spcAft>
              <a:buClr>
                <a:srgbClr val="424456"/>
              </a:buClr>
              <a:buSzPts val="2600"/>
              <a:buFont typeface="Arial"/>
              <a:buNone/>
            </a:pPr>
            <a:endParaRPr sz="2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624"/>
              </a:spcBef>
              <a:spcAft>
                <a:spcPts val="0"/>
              </a:spcAft>
              <a:buNone/>
            </a:pPr>
            <a:endParaRPr/>
          </a:p>
          <a:p>
            <a:pPr marL="461963" marR="0" lvl="0" indent="-296863" algn="l" rtl="0">
              <a:spcBef>
                <a:spcPts val="624"/>
              </a:spcBef>
              <a:spcAft>
                <a:spcPts val="0"/>
              </a:spcAft>
              <a:buClr>
                <a:srgbClr val="424456"/>
              </a:buClr>
              <a:buSzPts val="2600"/>
              <a:buFont typeface="Arial"/>
              <a:buNone/>
            </a:pPr>
            <a:endParaRPr sz="2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624"/>
              </a:spcBef>
              <a:spcAft>
                <a:spcPts val="1600"/>
              </a:spcAft>
              <a:buNone/>
            </a:pPr>
            <a:endParaRPr sz="2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5" name="Google Shape;215;p33"/>
          <p:cNvGrpSpPr/>
          <p:nvPr/>
        </p:nvGrpSpPr>
        <p:grpSpPr>
          <a:xfrm>
            <a:off x="2947825" y="3181900"/>
            <a:ext cx="3715200" cy="3585300"/>
            <a:chOff x="3328825" y="3105700"/>
            <a:chExt cx="3715200" cy="3585300"/>
          </a:xfrm>
        </p:grpSpPr>
        <p:sp>
          <p:nvSpPr>
            <p:cNvPr id="216" name="Google Shape;216;p33"/>
            <p:cNvSpPr/>
            <p:nvPr/>
          </p:nvSpPr>
          <p:spPr>
            <a:xfrm>
              <a:off x="3328825" y="3105700"/>
              <a:ext cx="3715200" cy="3585300"/>
            </a:xfrm>
            <a:prstGeom prst="ellipse">
              <a:avLst/>
            </a:prstGeom>
            <a:solidFill>
              <a:srgbClr val="39CC33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3"/>
            <p:cNvSpPr txBox="1"/>
            <p:nvPr/>
          </p:nvSpPr>
          <p:spPr>
            <a:xfrm>
              <a:off x="3783875" y="3192225"/>
              <a:ext cx="2821500" cy="2949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624"/>
                </a:spcBef>
                <a:spcAft>
                  <a:spcPts val="0"/>
                </a:spcAft>
                <a:buNone/>
              </a:pPr>
              <a:r>
                <a:rPr lang="en-US" sz="2600">
                  <a:solidFill>
                    <a:schemeClr val="dk1"/>
                  </a:solidFill>
                </a:rPr>
                <a:t>Material is presented through definitions, theorems, and sample problems</a:t>
              </a:r>
              <a:endParaRPr sz="2600">
                <a:solidFill>
                  <a:schemeClr val="dk1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8" name="Google Shape;218;p33"/>
          <p:cNvSpPr txBox="1"/>
          <p:nvPr/>
        </p:nvSpPr>
        <p:spPr>
          <a:xfrm>
            <a:off x="5757475" y="1914850"/>
            <a:ext cx="33408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624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</a:rPr>
              <a:t>Work on sample problems and exercises</a:t>
            </a:r>
            <a:endParaRPr sz="2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4"/>
          <p:cNvSpPr/>
          <p:nvPr/>
        </p:nvSpPr>
        <p:spPr>
          <a:xfrm>
            <a:off x="374700" y="1272925"/>
            <a:ext cx="8409600" cy="1626300"/>
          </a:xfrm>
          <a:prstGeom prst="rect">
            <a:avLst/>
          </a:prstGeom>
          <a:solidFill>
            <a:srgbClr val="FF9115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4"/>
          <p:cNvSpPr txBox="1">
            <a:spLocks noGrp="1"/>
          </p:cNvSpPr>
          <p:nvPr>
            <p:ph type="title"/>
          </p:nvPr>
        </p:nvSpPr>
        <p:spPr>
          <a:xfrm>
            <a:off x="45720" y="27709"/>
            <a:ext cx="9052560" cy="1039091"/>
          </a:xfrm>
          <a:prstGeom prst="rect">
            <a:avLst/>
          </a:prstGeom>
          <a:solidFill>
            <a:srgbClr val="39CC33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600" b="1" u="none" strike="noStrike" cap="none">
                <a:solidFill>
                  <a:srgbClr val="000000"/>
                </a:solidFill>
              </a:rPr>
              <a:t>Science Texts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226" name="Google Shape;226;p34"/>
          <p:cNvSpPr txBox="1">
            <a:spLocks noGrp="1"/>
          </p:cNvSpPr>
          <p:nvPr>
            <p:ph type="body" idx="1"/>
          </p:nvPr>
        </p:nvSpPr>
        <p:spPr>
          <a:xfrm>
            <a:off x="524650" y="1551500"/>
            <a:ext cx="8019600" cy="10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Your approach depends on whether the text is math-based or text-based</a:t>
            </a:r>
            <a:endParaRPr/>
          </a:p>
          <a:p>
            <a:pPr marL="0" marR="0" lvl="0" indent="0" algn="l" rtl="0">
              <a:spcBef>
                <a:spcPts val="624"/>
              </a:spcBef>
              <a:spcAft>
                <a:spcPts val="1600"/>
              </a:spcAft>
              <a:buNone/>
            </a:pPr>
            <a:endParaRPr sz="2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34"/>
          <p:cNvSpPr/>
          <p:nvPr/>
        </p:nvSpPr>
        <p:spPr>
          <a:xfrm>
            <a:off x="374700" y="5071675"/>
            <a:ext cx="8409600" cy="1499100"/>
          </a:xfrm>
          <a:prstGeom prst="rect">
            <a:avLst/>
          </a:prstGeom>
          <a:solidFill>
            <a:srgbClr val="FF9115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34"/>
          <p:cNvSpPr/>
          <p:nvPr/>
        </p:nvSpPr>
        <p:spPr>
          <a:xfrm>
            <a:off x="374700" y="3194800"/>
            <a:ext cx="8409600" cy="1626300"/>
          </a:xfrm>
          <a:prstGeom prst="rect">
            <a:avLst/>
          </a:prstGeom>
          <a:solidFill>
            <a:srgbClr val="FF9115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34"/>
          <p:cNvSpPr txBox="1"/>
          <p:nvPr/>
        </p:nvSpPr>
        <p:spPr>
          <a:xfrm>
            <a:off x="490300" y="5224075"/>
            <a:ext cx="8019600" cy="12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624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</a:rPr>
              <a:t>Review the table of contents, glossary, and appendices</a:t>
            </a:r>
            <a:endParaRPr sz="2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34"/>
          <p:cNvSpPr txBox="1"/>
          <p:nvPr/>
        </p:nvSpPr>
        <p:spPr>
          <a:xfrm>
            <a:off x="524650" y="3508925"/>
            <a:ext cx="8259600" cy="9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624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</a:rPr>
              <a:t>Study learning objectives and summaries.</a:t>
            </a:r>
            <a:endParaRPr sz="2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45720" y="27709"/>
            <a:ext cx="9052560" cy="1039091"/>
          </a:xfrm>
          <a:prstGeom prst="rect">
            <a:avLst/>
          </a:prstGeom>
          <a:solidFill>
            <a:srgbClr val="39CC33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rgbClr val="000000"/>
                </a:solidFill>
              </a:rPr>
              <a:t>Assess Your Strengths and Set Goals</a:t>
            </a:r>
            <a:endParaRPr sz="3600" b="1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xfrm>
            <a:off x="45725" y="1591538"/>
            <a:ext cx="9052500" cy="987300"/>
          </a:xfrm>
          <a:prstGeom prst="rect">
            <a:avLst/>
          </a:prstGeom>
          <a:solidFill>
            <a:srgbClr val="FF9115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424456"/>
              </a:buClr>
              <a:buSzPts val="2600"/>
              <a:buFont typeface="Arial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 you a good reader? Do you understand what you read so that you can explain it to others?</a:t>
            </a:r>
            <a:endParaRPr/>
          </a:p>
          <a:p>
            <a:pPr marL="0" marR="0" lvl="0" indent="0" algn="l" rtl="0">
              <a:spcBef>
                <a:spcPts val="624"/>
              </a:spcBef>
              <a:spcAft>
                <a:spcPts val="0"/>
              </a:spcAft>
              <a:buClr>
                <a:srgbClr val="424456"/>
              </a:buClr>
              <a:buSzPts val="2600"/>
              <a:buFont typeface="Arial"/>
              <a:buNone/>
            </a:pPr>
            <a:endParaRPr sz="2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624"/>
              </a:spcBef>
              <a:spcAft>
                <a:spcPts val="0"/>
              </a:spcAft>
              <a:buClr>
                <a:srgbClr val="424456"/>
              </a:buClr>
              <a:buSzPts val="2600"/>
              <a:buFont typeface="Arial"/>
              <a:buNone/>
            </a:pPr>
            <a:endParaRPr sz="2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624"/>
              </a:spcBef>
              <a:spcAft>
                <a:spcPts val="1600"/>
              </a:spcAft>
              <a:buClr>
                <a:srgbClr val="424456"/>
              </a:buClr>
              <a:buSzPts val="2600"/>
              <a:buFont typeface="Arial"/>
              <a:buNone/>
            </a:pPr>
            <a:endParaRPr sz="2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45725" y="3532463"/>
            <a:ext cx="4088700" cy="1734000"/>
          </a:xfrm>
          <a:prstGeom prst="rect">
            <a:avLst/>
          </a:prstGeom>
          <a:solidFill>
            <a:srgbClr val="FF9115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624"/>
              </a:spcBef>
              <a:spcAft>
                <a:spcPts val="0"/>
              </a:spcAft>
              <a:buClr>
                <a:srgbClr val="424456"/>
              </a:buClr>
              <a:buSzPts val="2600"/>
              <a:buFont typeface="Arial"/>
              <a:buNone/>
            </a:pPr>
            <a:r>
              <a:rPr lang="en-US" sz="2600">
                <a:solidFill>
                  <a:schemeClr val="dk1"/>
                </a:solidFill>
              </a:rPr>
              <a:t>How can you improve your reading abilities and strategies?</a:t>
            </a:r>
            <a:endParaRPr sz="2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7"/>
          <p:cNvSpPr txBox="1"/>
          <p:nvPr/>
        </p:nvSpPr>
        <p:spPr>
          <a:xfrm>
            <a:off x="4183375" y="3532463"/>
            <a:ext cx="4914900" cy="1734000"/>
          </a:xfrm>
          <a:prstGeom prst="rect">
            <a:avLst/>
          </a:prstGeom>
          <a:solidFill>
            <a:srgbClr val="FF9115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624"/>
              </a:spcBef>
              <a:spcAft>
                <a:spcPts val="0"/>
              </a:spcAft>
              <a:buClr>
                <a:srgbClr val="424456"/>
              </a:buClr>
              <a:buSzPts val="2600"/>
              <a:buFont typeface="Arial"/>
              <a:buNone/>
            </a:pPr>
            <a:r>
              <a:rPr lang="en-US" sz="2600">
                <a:solidFill>
                  <a:schemeClr val="dk1"/>
                </a:solidFill>
              </a:rPr>
              <a:t>What reading materials have you encountered in college?</a:t>
            </a:r>
            <a:endParaRPr sz="2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5"/>
          <p:cNvSpPr txBox="1">
            <a:spLocks noGrp="1"/>
          </p:cNvSpPr>
          <p:nvPr>
            <p:ph type="title"/>
          </p:nvPr>
        </p:nvSpPr>
        <p:spPr>
          <a:xfrm>
            <a:off x="45720" y="27709"/>
            <a:ext cx="9052560" cy="1039091"/>
          </a:xfrm>
          <a:prstGeom prst="rect">
            <a:avLst/>
          </a:prstGeom>
          <a:solidFill>
            <a:srgbClr val="FF9115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rgbClr val="000000"/>
                </a:solidFill>
              </a:rPr>
              <a:t>Social Sciences and Humanities Texts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236" name="Google Shape;236;p35"/>
          <p:cNvSpPr txBox="1">
            <a:spLocks noGrp="1"/>
          </p:cNvSpPr>
          <p:nvPr>
            <p:ph type="body" idx="1"/>
          </p:nvPr>
        </p:nvSpPr>
        <p:spPr>
          <a:xfrm>
            <a:off x="228600" y="1524000"/>
            <a:ext cx="8763000" cy="48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424456"/>
              </a:buClr>
              <a:buSzPts val="2600"/>
              <a:buFont typeface="Arial"/>
              <a:buNone/>
            </a:pPr>
            <a:r>
              <a:rPr lang="en-US" sz="2600" b="1" i="0" u="none" strike="noStrike" cap="none">
                <a:solidFill>
                  <a:schemeClr val="dk1"/>
                </a:solidFill>
              </a:rPr>
              <a:t>Social sciences textbooks:</a:t>
            </a:r>
            <a:endParaRPr sz="2600" b="1" i="0" u="none" strike="noStrike" cap="none">
              <a:solidFill>
                <a:schemeClr val="dk1"/>
              </a:solidFill>
            </a:endParaRPr>
          </a:p>
          <a:p>
            <a:pPr marL="914400" marR="0" lvl="1" indent="-457200" algn="l" rtl="0">
              <a:spcBef>
                <a:spcPts val="624"/>
              </a:spcBef>
              <a:spcAft>
                <a:spcPts val="0"/>
              </a:spcAft>
              <a:buClr>
                <a:srgbClr val="424456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Filled with special terms specific to a particular field of study</a:t>
            </a:r>
            <a:endParaRPr/>
          </a:p>
          <a:p>
            <a:pPr marL="914400" marR="0" lvl="1" indent="-457200" algn="l" rtl="0">
              <a:spcBef>
                <a:spcPts val="624"/>
              </a:spcBef>
              <a:spcAft>
                <a:spcPts val="0"/>
              </a:spcAft>
              <a:buClr>
                <a:srgbClr val="424456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May include differences in opinions or perspectives</a:t>
            </a:r>
            <a:endParaRPr/>
          </a:p>
          <a:p>
            <a:pPr marL="457200" marR="0" lvl="1" indent="0" algn="l" rtl="0">
              <a:spcBef>
                <a:spcPts val="624"/>
              </a:spcBef>
              <a:spcAft>
                <a:spcPts val="0"/>
              </a:spcAft>
              <a:buClr>
                <a:srgbClr val="424456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624"/>
              </a:spcBef>
              <a:spcAft>
                <a:spcPts val="0"/>
              </a:spcAft>
              <a:buNone/>
            </a:pPr>
            <a:r>
              <a:rPr lang="en-US" sz="2600" b="1" i="0" u="none" strike="noStrike" cap="none">
                <a:solidFill>
                  <a:schemeClr val="dk1"/>
                </a:solidFill>
              </a:rPr>
              <a:t>Humanities textbooks:</a:t>
            </a:r>
            <a:endParaRPr sz="2600" b="1" i="0" u="none" strike="noStrike" cap="none">
              <a:solidFill>
                <a:schemeClr val="dk1"/>
              </a:solidFill>
            </a:endParaRPr>
          </a:p>
          <a:p>
            <a:pPr marL="914400" marR="0" lvl="1" indent="-457200" algn="l" rtl="0">
              <a:spcBef>
                <a:spcPts val="624"/>
              </a:spcBef>
              <a:spcAft>
                <a:spcPts val="0"/>
              </a:spcAft>
              <a:buClr>
                <a:srgbClr val="424456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Provide facts, examples, opinions, and original material such as stories or essays</a:t>
            </a:r>
            <a:endParaRPr/>
          </a:p>
          <a:p>
            <a:pPr marL="914400" marR="0" lvl="1" indent="-457200" algn="l" rtl="0">
              <a:spcBef>
                <a:spcPts val="624"/>
              </a:spcBef>
              <a:spcAft>
                <a:spcPts val="1600"/>
              </a:spcAft>
              <a:buClr>
                <a:srgbClr val="424456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will be asked to identify central themes or characters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6"/>
          <p:cNvSpPr txBox="1">
            <a:spLocks noGrp="1"/>
          </p:cNvSpPr>
          <p:nvPr>
            <p:ph type="title"/>
          </p:nvPr>
        </p:nvSpPr>
        <p:spPr>
          <a:xfrm>
            <a:off x="45720" y="27709"/>
            <a:ext cx="9052560" cy="1039091"/>
          </a:xfrm>
          <a:prstGeom prst="rect">
            <a:avLst/>
          </a:prstGeom>
          <a:solidFill>
            <a:srgbClr val="39CC33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rgbClr val="000000"/>
                </a:solidFill>
              </a:rPr>
              <a:t>Supplementary Material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242" name="Google Shape;242;p36"/>
          <p:cNvSpPr txBox="1">
            <a:spLocks noGrp="1"/>
          </p:cNvSpPr>
          <p:nvPr>
            <p:ph type="body" idx="1"/>
          </p:nvPr>
        </p:nvSpPr>
        <p:spPr>
          <a:xfrm>
            <a:off x="228600" y="1752600"/>
            <a:ext cx="8763000" cy="41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61963" marR="0" lvl="0" indent="-461963" algn="l" rtl="0">
              <a:spcBef>
                <a:spcPts val="0"/>
              </a:spcBef>
              <a:spcAft>
                <a:spcPts val="0"/>
              </a:spcAft>
              <a:buClr>
                <a:srgbClr val="424456"/>
              </a:buClr>
              <a:buSzPts val="2600"/>
              <a:buFont typeface="Arial"/>
              <a:buChar char="•"/>
            </a:pPr>
            <a:r>
              <a:rPr lang="en-US"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Learn more about a topic by reading primary and supplementary sources referenced in each chapter</a:t>
            </a:r>
            <a:endParaRPr/>
          </a:p>
          <a:p>
            <a:pPr marL="461963" marR="0" lvl="0" indent="-296863" algn="l" rtl="0">
              <a:spcBef>
                <a:spcPts val="624"/>
              </a:spcBef>
              <a:spcAft>
                <a:spcPts val="0"/>
              </a:spcAft>
              <a:buClr>
                <a:srgbClr val="424456"/>
              </a:buClr>
              <a:buSzPts val="2600"/>
              <a:buFont typeface="Arial"/>
              <a:buNone/>
            </a:pPr>
            <a:endParaRPr sz="2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61963" marR="0" lvl="0" indent="-461963" algn="l" rtl="0">
              <a:spcBef>
                <a:spcPts val="624"/>
              </a:spcBef>
              <a:spcAft>
                <a:spcPts val="0"/>
              </a:spcAft>
              <a:buClr>
                <a:srgbClr val="424456"/>
              </a:buClr>
              <a:buSzPts val="2600"/>
              <a:buFont typeface="Arial"/>
              <a:buChar char="•"/>
            </a:pPr>
            <a:r>
              <a:rPr lang="en-US"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include journal articles, research papers, original essays</a:t>
            </a:r>
            <a:endParaRPr/>
          </a:p>
          <a:p>
            <a:pPr marL="461963" marR="0" lvl="0" indent="-296863" algn="l" rtl="0">
              <a:spcBef>
                <a:spcPts val="624"/>
              </a:spcBef>
              <a:spcAft>
                <a:spcPts val="0"/>
              </a:spcAft>
              <a:buClr>
                <a:srgbClr val="424456"/>
              </a:buClr>
              <a:buSzPts val="2600"/>
              <a:buFont typeface="Arial"/>
              <a:buNone/>
            </a:pPr>
            <a:endParaRPr sz="2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61963" marR="0" lvl="0" indent="-461963" algn="l" rtl="0">
              <a:spcBef>
                <a:spcPts val="624"/>
              </a:spcBef>
              <a:spcAft>
                <a:spcPts val="1600"/>
              </a:spcAft>
              <a:buClr>
                <a:srgbClr val="424456"/>
              </a:buClr>
              <a:buSzPts val="2600"/>
              <a:buFont typeface="Arial"/>
              <a:buChar char="•"/>
            </a:pPr>
            <a:r>
              <a:rPr lang="en-US"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Often refers to concepts familiar to other scholars, but not to first-year college students</a:t>
            </a:r>
            <a:endParaRPr sz="2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7"/>
          <p:cNvSpPr txBox="1">
            <a:spLocks noGrp="1"/>
          </p:cNvSpPr>
          <p:nvPr>
            <p:ph type="title"/>
          </p:nvPr>
        </p:nvSpPr>
        <p:spPr>
          <a:xfrm>
            <a:off x="45720" y="27709"/>
            <a:ext cx="9052560" cy="1039091"/>
          </a:xfrm>
          <a:prstGeom prst="rect">
            <a:avLst/>
          </a:prstGeom>
          <a:solidFill>
            <a:srgbClr val="FF9115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rgbClr val="000000"/>
                </a:solidFill>
              </a:rPr>
              <a:t>Other Strategies</a:t>
            </a:r>
            <a:endParaRPr sz="3600" b="1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249" name="Google Shape;249;p37"/>
          <p:cNvSpPr txBox="1">
            <a:spLocks noGrp="1"/>
          </p:cNvSpPr>
          <p:nvPr>
            <p:ph type="body" idx="1"/>
          </p:nvPr>
        </p:nvSpPr>
        <p:spPr>
          <a:xfrm>
            <a:off x="91450" y="1397000"/>
            <a:ext cx="8932800" cy="9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424456"/>
              </a:buClr>
              <a:buSzPts val="2600"/>
              <a:buFont typeface="Arial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English is one of the most difficult languages to learn. If English is not your first language:</a:t>
            </a:r>
            <a:endParaRPr/>
          </a:p>
          <a:p>
            <a:pPr marL="0" marR="0" lvl="0" indent="0" algn="l" rtl="0">
              <a:spcBef>
                <a:spcPts val="624"/>
              </a:spcBef>
              <a:spcAft>
                <a:spcPts val="0"/>
              </a:spcAft>
              <a:buClr>
                <a:srgbClr val="424456"/>
              </a:buClr>
              <a:buSzPts val="2600"/>
              <a:buFont typeface="Arial"/>
              <a:buNone/>
            </a:pPr>
            <a:endParaRPr sz="2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624"/>
              </a:spcBef>
              <a:spcAft>
                <a:spcPts val="0"/>
              </a:spcAft>
              <a:buClr>
                <a:srgbClr val="424456"/>
              </a:buClr>
              <a:buSzPts val="2600"/>
              <a:buFont typeface="Arial"/>
              <a:buNone/>
            </a:pPr>
            <a:endParaRPr sz="2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61963" marR="0" lvl="0" indent="-296863" algn="l" rtl="0">
              <a:spcBef>
                <a:spcPts val="624"/>
              </a:spcBef>
              <a:spcAft>
                <a:spcPts val="1600"/>
              </a:spcAft>
              <a:buClr>
                <a:srgbClr val="424456"/>
              </a:buClr>
              <a:buSzPts val="2600"/>
              <a:buFont typeface="Arial"/>
              <a:buNone/>
            </a:pPr>
            <a:endParaRPr sz="2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37"/>
          <p:cNvSpPr txBox="1"/>
          <p:nvPr/>
        </p:nvSpPr>
        <p:spPr>
          <a:xfrm>
            <a:off x="609900" y="2862200"/>
            <a:ext cx="3648000" cy="7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61962" lvl="0" indent="-461962" algn="l" rtl="0">
              <a:lnSpc>
                <a:spcPct val="115000"/>
              </a:lnSpc>
              <a:spcBef>
                <a:spcPts val="624"/>
              </a:spcBef>
              <a:spcAft>
                <a:spcPts val="0"/>
              </a:spcAft>
              <a:buClr>
                <a:srgbClr val="424456"/>
              </a:buClr>
              <a:buSzPts val="2600"/>
              <a:buChar char="•"/>
            </a:pPr>
            <a:r>
              <a:rPr lang="en-US" sz="2600">
                <a:solidFill>
                  <a:schemeClr val="dk1"/>
                </a:solidFill>
              </a:rPr>
              <a:t>Don’t give up</a:t>
            </a:r>
            <a:endParaRPr sz="2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37"/>
          <p:cNvSpPr txBox="1"/>
          <p:nvPr/>
        </p:nvSpPr>
        <p:spPr>
          <a:xfrm>
            <a:off x="609900" y="3917275"/>
            <a:ext cx="3861000" cy="25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61962" lvl="0" indent="-461962" algn="l" rtl="0">
              <a:lnSpc>
                <a:spcPct val="115000"/>
              </a:lnSpc>
              <a:spcBef>
                <a:spcPts val="624"/>
              </a:spcBef>
              <a:spcAft>
                <a:spcPts val="0"/>
              </a:spcAft>
              <a:buClr>
                <a:srgbClr val="424456"/>
              </a:buClr>
              <a:buSzPts val="2600"/>
              <a:buChar char="•"/>
            </a:pPr>
            <a:r>
              <a:rPr lang="en-US" sz="2600">
                <a:solidFill>
                  <a:schemeClr val="dk1"/>
                </a:solidFill>
              </a:rPr>
              <a:t>Take advantage of your college’s services, such as ESL tutoring and workshops:</a:t>
            </a:r>
            <a:endParaRPr sz="2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Google Shape;257;p38" descr="A student reading on an electronic tablet.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8250" y="1169900"/>
            <a:ext cx="4326475" cy="525585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38"/>
          <p:cNvSpPr txBox="1">
            <a:spLocks noGrp="1"/>
          </p:cNvSpPr>
          <p:nvPr>
            <p:ph type="title"/>
          </p:nvPr>
        </p:nvSpPr>
        <p:spPr>
          <a:xfrm>
            <a:off x="45720" y="27709"/>
            <a:ext cx="9052560" cy="1039091"/>
          </a:xfrm>
          <a:prstGeom prst="rect">
            <a:avLst/>
          </a:prstGeom>
          <a:solidFill>
            <a:srgbClr val="39CC33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rgbClr val="000000"/>
                </a:solidFill>
              </a:rPr>
              <a:t>Tech Tip: Embrace the E-book</a:t>
            </a:r>
            <a:endParaRPr sz="3600" b="1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259" name="Google Shape;259;p38"/>
          <p:cNvSpPr txBox="1">
            <a:spLocks noGrp="1"/>
          </p:cNvSpPr>
          <p:nvPr>
            <p:ph type="body" idx="1"/>
          </p:nvPr>
        </p:nvSpPr>
        <p:spPr>
          <a:xfrm>
            <a:off x="112250" y="4904975"/>
            <a:ext cx="4526400" cy="1795800"/>
          </a:xfrm>
          <a:prstGeom prst="rect">
            <a:avLst/>
          </a:prstGeom>
          <a:solidFill>
            <a:srgbClr val="FF9115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624"/>
              </a:spcBef>
              <a:spcAft>
                <a:spcPts val="0"/>
              </a:spcAft>
              <a:buClr>
                <a:srgbClr val="424456"/>
              </a:buClr>
              <a:buSzPts val="2600"/>
              <a:buFont typeface="Arial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are some other pros and cons of e-books? Do you prefer traditional books or e-books?</a:t>
            </a:r>
            <a:endParaRPr sz="2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624"/>
              </a:spcBef>
              <a:spcAft>
                <a:spcPts val="0"/>
              </a:spcAft>
              <a:buClr>
                <a:srgbClr val="424456"/>
              </a:buClr>
              <a:buSzPts val="2600"/>
              <a:buFont typeface="Arial"/>
              <a:buNone/>
            </a:pPr>
            <a:endParaRPr sz="2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61963" marR="0" lvl="0" indent="-296863" algn="l" rtl="0">
              <a:lnSpc>
                <a:spcPct val="90000"/>
              </a:lnSpc>
              <a:spcBef>
                <a:spcPts val="624"/>
              </a:spcBef>
              <a:spcAft>
                <a:spcPts val="1600"/>
              </a:spcAft>
              <a:buClr>
                <a:srgbClr val="424456"/>
              </a:buClr>
              <a:buSzPts val="2600"/>
              <a:buFont typeface="Arial"/>
              <a:buNone/>
            </a:pPr>
            <a:endParaRPr sz="2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38"/>
          <p:cNvSpPr txBox="1"/>
          <p:nvPr/>
        </p:nvSpPr>
        <p:spPr>
          <a:xfrm>
            <a:off x="112250" y="1017500"/>
            <a:ext cx="4459800" cy="22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</a:rPr>
              <a:t>Pros:</a:t>
            </a:r>
            <a:endParaRPr sz="2400">
              <a:solidFill>
                <a:schemeClr val="dk1"/>
              </a:solidFill>
            </a:endParaRPr>
          </a:p>
          <a:p>
            <a:pPr marL="461962" lvl="0" indent="-449262" algn="l" rtl="0">
              <a:lnSpc>
                <a:spcPct val="90000"/>
              </a:lnSpc>
              <a:spcBef>
                <a:spcPts val="624"/>
              </a:spcBef>
              <a:spcAft>
                <a:spcPts val="0"/>
              </a:spcAft>
              <a:buClr>
                <a:srgbClr val="424456"/>
              </a:buClr>
              <a:buSzPts val="2400"/>
              <a:buChar char="•"/>
            </a:pPr>
            <a:r>
              <a:rPr lang="en-US" sz="2400">
                <a:solidFill>
                  <a:schemeClr val="dk1"/>
                </a:solidFill>
              </a:rPr>
              <a:t>Portable and environmentally friendly</a:t>
            </a:r>
            <a:endParaRPr sz="2400">
              <a:solidFill>
                <a:schemeClr val="dk1"/>
              </a:solidFill>
            </a:endParaRPr>
          </a:p>
          <a:p>
            <a:pPr marL="461962" lvl="0" indent="-449262" algn="l" rtl="0">
              <a:lnSpc>
                <a:spcPct val="90000"/>
              </a:lnSpc>
              <a:spcBef>
                <a:spcPts val="624"/>
              </a:spcBef>
              <a:spcAft>
                <a:spcPts val="0"/>
              </a:spcAft>
              <a:buClr>
                <a:srgbClr val="424456"/>
              </a:buClr>
              <a:buSzPts val="2400"/>
              <a:buChar char="•"/>
            </a:pPr>
            <a:r>
              <a:rPr lang="en-US" sz="2400">
                <a:solidFill>
                  <a:schemeClr val="dk1"/>
                </a:solidFill>
              </a:rPr>
              <a:t>Can buy books from almost anywhere</a:t>
            </a:r>
            <a:endParaRPr sz="2400"/>
          </a:p>
        </p:txBody>
      </p:sp>
      <p:sp>
        <p:nvSpPr>
          <p:cNvPr id="261" name="Google Shape;261;p38"/>
          <p:cNvSpPr txBox="1"/>
          <p:nvPr/>
        </p:nvSpPr>
        <p:spPr>
          <a:xfrm>
            <a:off x="45725" y="2998600"/>
            <a:ext cx="4526400" cy="19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624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</a:rPr>
              <a:t>Cons:</a:t>
            </a:r>
            <a:endParaRPr sz="2400">
              <a:solidFill>
                <a:schemeClr val="dk1"/>
              </a:solidFill>
            </a:endParaRPr>
          </a:p>
          <a:p>
            <a:pPr marL="461962" lvl="0" indent="-449262" algn="l" rtl="0">
              <a:lnSpc>
                <a:spcPct val="90000"/>
              </a:lnSpc>
              <a:spcBef>
                <a:spcPts val="624"/>
              </a:spcBef>
              <a:spcAft>
                <a:spcPts val="0"/>
              </a:spcAft>
              <a:buClr>
                <a:srgbClr val="424456"/>
              </a:buClr>
              <a:buSzPts val="2400"/>
              <a:buChar char="•"/>
            </a:pPr>
            <a:r>
              <a:rPr lang="en-US" sz="2400">
                <a:solidFill>
                  <a:schemeClr val="dk1"/>
                </a:solidFill>
              </a:rPr>
              <a:t>Limited or temporary access to some e-books</a:t>
            </a:r>
            <a:endParaRPr sz="2400">
              <a:solidFill>
                <a:schemeClr val="dk1"/>
              </a:solidFill>
            </a:endParaRPr>
          </a:p>
          <a:p>
            <a:pPr marL="461962" lvl="0" indent="-449262" algn="l" rtl="0">
              <a:lnSpc>
                <a:spcPct val="90000"/>
              </a:lnSpc>
              <a:spcBef>
                <a:spcPts val="624"/>
              </a:spcBef>
              <a:spcAft>
                <a:spcPts val="0"/>
              </a:spcAft>
              <a:buClr>
                <a:srgbClr val="424456"/>
              </a:buClr>
              <a:buSzPts val="2400"/>
              <a:buChar char="•"/>
            </a:pPr>
            <a:r>
              <a:rPr lang="en-US" sz="2400">
                <a:solidFill>
                  <a:schemeClr val="dk1"/>
                </a:solidFill>
              </a:rPr>
              <a:t>Can cause eye fatigue </a:t>
            </a:r>
            <a:endParaRPr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9"/>
          <p:cNvSpPr txBox="1">
            <a:spLocks noGrp="1"/>
          </p:cNvSpPr>
          <p:nvPr>
            <p:ph type="title"/>
          </p:nvPr>
        </p:nvSpPr>
        <p:spPr>
          <a:xfrm>
            <a:off x="45720" y="27709"/>
            <a:ext cx="9052560" cy="1039091"/>
          </a:xfrm>
          <a:prstGeom prst="rect">
            <a:avLst/>
          </a:prstGeom>
          <a:solidFill>
            <a:srgbClr val="FF9115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rgbClr val="000000"/>
                </a:solidFill>
              </a:rPr>
              <a:t>Reflection</a:t>
            </a:r>
            <a:endParaRPr sz="3600" b="1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267" name="Google Shape;267;p39"/>
          <p:cNvSpPr txBox="1">
            <a:spLocks noGrp="1"/>
          </p:cNvSpPr>
          <p:nvPr>
            <p:ph type="body" idx="1"/>
          </p:nvPr>
        </p:nvSpPr>
        <p:spPr>
          <a:xfrm>
            <a:off x="190500" y="1600200"/>
            <a:ext cx="8763000" cy="5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424456"/>
              </a:buClr>
              <a:buSzPts val="2600"/>
              <a:buFont typeface="Arial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 sure to practice the four steps of active reading.</a:t>
            </a:r>
            <a:endParaRPr/>
          </a:p>
          <a:p>
            <a:pPr marL="0" marR="0" lvl="0" indent="0" algn="l" rtl="0">
              <a:spcBef>
                <a:spcPts val="624"/>
              </a:spcBef>
              <a:spcAft>
                <a:spcPts val="0"/>
              </a:spcAft>
              <a:buClr>
                <a:srgbClr val="424456"/>
              </a:buClr>
              <a:buSzPts val="2600"/>
              <a:buFont typeface="Arial"/>
              <a:buNone/>
            </a:pPr>
            <a:endParaRPr sz="2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624"/>
              </a:spcBef>
              <a:spcAft>
                <a:spcPts val="1600"/>
              </a:spcAft>
              <a:buClr>
                <a:srgbClr val="424456"/>
              </a:buClr>
              <a:buSzPts val="2600"/>
              <a:buFont typeface="Arial"/>
              <a:buNone/>
            </a:pPr>
            <a:endParaRPr sz="2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39"/>
          <p:cNvSpPr txBox="1"/>
          <p:nvPr/>
        </p:nvSpPr>
        <p:spPr>
          <a:xfrm>
            <a:off x="1356300" y="2743650"/>
            <a:ext cx="6431400" cy="2132700"/>
          </a:xfrm>
          <a:prstGeom prst="rect">
            <a:avLst/>
          </a:prstGeom>
          <a:solidFill>
            <a:srgbClr val="39CC33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624"/>
              </a:spcBef>
              <a:spcAft>
                <a:spcPts val="1600"/>
              </a:spcAft>
              <a:buClr>
                <a:srgbClr val="424456"/>
              </a:buClr>
              <a:buSzPts val="2600"/>
              <a:buFont typeface="Arial"/>
              <a:buNone/>
            </a:pPr>
            <a:r>
              <a:rPr lang="en-US" sz="2600">
                <a:solidFill>
                  <a:schemeClr val="dk1"/>
                </a:solidFill>
              </a:rPr>
              <a:t>It’s easy to say there is not enough time in the day to get everything done. How can you modify your daily activities to make time for reading?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45720" y="27709"/>
            <a:ext cx="9052560" cy="1039091"/>
          </a:xfrm>
          <a:prstGeom prst="rect">
            <a:avLst/>
          </a:prstGeom>
          <a:solidFill>
            <a:srgbClr val="FF9115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rgbClr val="000000"/>
                </a:solidFill>
              </a:rPr>
              <a:t>A Plan for Active Reading</a:t>
            </a:r>
            <a:endParaRPr sz="3600" b="1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93" name="Google Shape;93;p18"/>
          <p:cNvSpPr txBox="1">
            <a:spLocks noGrp="1"/>
          </p:cNvSpPr>
          <p:nvPr>
            <p:ph type="body" idx="1"/>
          </p:nvPr>
        </p:nvSpPr>
        <p:spPr>
          <a:xfrm>
            <a:off x="190500" y="1524000"/>
            <a:ext cx="8763000" cy="8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424456"/>
              </a:buClr>
              <a:buSzPts val="2600"/>
              <a:buFont typeface="Arial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Active reading helps to increase focus, understand more of what you read, and prepare more effectively for tests and exams.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624"/>
              </a:spcBef>
              <a:spcAft>
                <a:spcPts val="0"/>
              </a:spcAft>
              <a:buClr>
                <a:srgbClr val="424456"/>
              </a:buClr>
              <a:buSzPts val="2600"/>
              <a:buFont typeface="Arial"/>
              <a:buNone/>
            </a:pPr>
            <a:endParaRPr sz="2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spcBef>
                <a:spcPts val="624"/>
              </a:spcBef>
              <a:spcAft>
                <a:spcPts val="160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8"/>
          <p:cNvSpPr txBox="1"/>
          <p:nvPr/>
        </p:nvSpPr>
        <p:spPr>
          <a:xfrm>
            <a:off x="1500550" y="2913638"/>
            <a:ext cx="2478600" cy="1348800"/>
          </a:xfrm>
          <a:prstGeom prst="rect">
            <a:avLst/>
          </a:prstGeom>
          <a:solidFill>
            <a:srgbClr val="39CC33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24"/>
              </a:spcBef>
              <a:spcAft>
                <a:spcPts val="0"/>
              </a:spcAft>
              <a:buClr>
                <a:srgbClr val="424456"/>
              </a:buClr>
              <a:buSzPts val="2600"/>
              <a:buFont typeface="Arial"/>
              <a:buNone/>
            </a:pPr>
            <a:r>
              <a:rPr lang="en-US" sz="2600">
                <a:solidFill>
                  <a:schemeClr val="dk1"/>
                </a:solidFill>
              </a:rPr>
              <a:t>Four steps to active reading:</a:t>
            </a:r>
            <a:endParaRPr sz="2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8"/>
          <p:cNvSpPr txBox="1"/>
          <p:nvPr/>
        </p:nvSpPr>
        <p:spPr>
          <a:xfrm>
            <a:off x="4263350" y="2916863"/>
            <a:ext cx="3380100" cy="2703900"/>
          </a:xfrm>
          <a:prstGeom prst="rect">
            <a:avLst/>
          </a:prstGeom>
          <a:solidFill>
            <a:srgbClr val="39CC33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25830" lvl="1" indent="-457200" algn="l" rtl="0">
              <a:lnSpc>
                <a:spcPct val="115000"/>
              </a:lnSpc>
              <a:spcBef>
                <a:spcPts val="624"/>
              </a:spcBef>
              <a:spcAft>
                <a:spcPts val="0"/>
              </a:spcAft>
              <a:buClr>
                <a:srgbClr val="424456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</a:rPr>
              <a:t>Previewing</a:t>
            </a:r>
            <a:endParaRPr sz="2400">
              <a:solidFill>
                <a:schemeClr val="dk1"/>
              </a:solidFill>
            </a:endParaRPr>
          </a:p>
          <a:p>
            <a:pPr marL="925830" lvl="1" indent="-457200" algn="l" rtl="0">
              <a:lnSpc>
                <a:spcPct val="115000"/>
              </a:lnSpc>
              <a:spcBef>
                <a:spcPts val="624"/>
              </a:spcBef>
              <a:spcAft>
                <a:spcPts val="0"/>
              </a:spcAft>
              <a:buClr>
                <a:srgbClr val="424456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</a:rPr>
              <a:t>Marking</a:t>
            </a:r>
            <a:endParaRPr sz="2400">
              <a:solidFill>
                <a:schemeClr val="dk1"/>
              </a:solidFill>
            </a:endParaRPr>
          </a:p>
          <a:p>
            <a:pPr marL="925830" lvl="1" indent="-457200" algn="l" rtl="0">
              <a:lnSpc>
                <a:spcPct val="115000"/>
              </a:lnSpc>
              <a:spcBef>
                <a:spcPts val="624"/>
              </a:spcBef>
              <a:spcAft>
                <a:spcPts val="0"/>
              </a:spcAft>
              <a:buClr>
                <a:srgbClr val="424456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</a:rPr>
              <a:t>Reading with concentration</a:t>
            </a:r>
            <a:endParaRPr sz="2400">
              <a:solidFill>
                <a:schemeClr val="dk1"/>
              </a:solidFill>
            </a:endParaRPr>
          </a:p>
          <a:p>
            <a:pPr marL="925830" lvl="1" indent="-457200" algn="l" rtl="0">
              <a:lnSpc>
                <a:spcPct val="115000"/>
              </a:lnSpc>
              <a:spcBef>
                <a:spcPts val="624"/>
              </a:spcBef>
              <a:spcAft>
                <a:spcPts val="1600"/>
              </a:spcAft>
              <a:buClr>
                <a:srgbClr val="424456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</a:rPr>
              <a:t>Reviewing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9" descr="Reading.mov&#10;&#10;A video of students discussing textbook reading.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-428463"/>
            <a:ext cx="9144000" cy="685800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8716A39-E134-4A40-993C-AE2B5F605D7E}"/>
              </a:ext>
            </a:extLst>
          </p:cNvPr>
          <p:cNvSpPr txBox="1"/>
          <p:nvPr/>
        </p:nvSpPr>
        <p:spPr>
          <a:xfrm>
            <a:off x="391886" y="6466118"/>
            <a:ext cx="8271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3"/>
              </a:rPr>
              <a:t>http://drive.google.com/file/d/1NsiylOE03STujPVF5uDiWu9QLESc15i4/view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>
            <a:spLocks noGrp="1"/>
          </p:cNvSpPr>
          <p:nvPr>
            <p:ph type="title"/>
          </p:nvPr>
        </p:nvSpPr>
        <p:spPr>
          <a:xfrm>
            <a:off x="45720" y="27709"/>
            <a:ext cx="9052560" cy="1039091"/>
          </a:xfrm>
          <a:prstGeom prst="rect">
            <a:avLst/>
          </a:prstGeom>
          <a:solidFill>
            <a:srgbClr val="39CC33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rgbClr val="000000"/>
                </a:solidFill>
              </a:rPr>
              <a:t>Previewing</a:t>
            </a:r>
            <a:endParaRPr sz="3600" b="1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08" name="Google Shape;108;p20"/>
          <p:cNvSpPr txBox="1">
            <a:spLocks noGrp="1"/>
          </p:cNvSpPr>
          <p:nvPr>
            <p:ph type="body" idx="1"/>
          </p:nvPr>
        </p:nvSpPr>
        <p:spPr>
          <a:xfrm>
            <a:off x="228600" y="1295400"/>
            <a:ext cx="8763000" cy="30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424456"/>
              </a:buClr>
              <a:buSzPts val="2600"/>
              <a:buFont typeface="Arial"/>
              <a:buNone/>
            </a:pPr>
            <a:r>
              <a:rPr lang="en-US" sz="2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Previewing</a:t>
            </a:r>
            <a:r>
              <a:rPr lang="en-US"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taking a first look at your assigned reading before you really tackle the content.</a:t>
            </a:r>
            <a:endParaRPr/>
          </a:p>
          <a:p>
            <a:pPr marL="0" marR="0" lvl="0" indent="0" algn="l" rtl="0">
              <a:spcBef>
                <a:spcPts val="624"/>
              </a:spcBef>
              <a:spcAft>
                <a:spcPts val="0"/>
              </a:spcAft>
              <a:buClr>
                <a:srgbClr val="424456"/>
              </a:buClr>
              <a:buSzPts val="2600"/>
              <a:buFont typeface="Arial"/>
              <a:buNone/>
            </a:pPr>
            <a:endParaRPr sz="2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61963" marR="0" lvl="0" indent="-461963" algn="l" rtl="0">
              <a:spcBef>
                <a:spcPts val="624"/>
              </a:spcBef>
              <a:spcAft>
                <a:spcPts val="0"/>
              </a:spcAft>
              <a:buClr>
                <a:srgbClr val="424456"/>
              </a:buClr>
              <a:buSzPts val="2600"/>
              <a:buFont typeface="Arial"/>
              <a:buChar char="•"/>
            </a:pPr>
            <a:r>
              <a:rPr lang="en-US"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purpose is to get the big picture.</a:t>
            </a:r>
            <a:endParaRPr/>
          </a:p>
          <a:p>
            <a:pPr marL="461963" marR="0" lvl="0" indent="-461963" algn="l" rtl="0">
              <a:spcBef>
                <a:spcPts val="624"/>
              </a:spcBef>
              <a:spcAft>
                <a:spcPts val="0"/>
              </a:spcAft>
              <a:buClr>
                <a:srgbClr val="424456"/>
              </a:buClr>
              <a:buSzPts val="2600"/>
              <a:buFont typeface="Arial"/>
              <a:buChar char="•"/>
            </a:pPr>
            <a:r>
              <a:rPr lang="en-US"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Strategies include mapping, outlining, listing, and creating flash cards.</a:t>
            </a:r>
            <a:endParaRPr/>
          </a:p>
          <a:p>
            <a:pPr marL="461963" marR="0" lvl="0" indent="-296863" algn="l" rtl="0">
              <a:spcBef>
                <a:spcPts val="624"/>
              </a:spcBef>
              <a:spcAft>
                <a:spcPts val="0"/>
              </a:spcAft>
              <a:buClr>
                <a:srgbClr val="424456"/>
              </a:buClr>
              <a:buSzPts val="2600"/>
              <a:buFont typeface="Arial"/>
              <a:buNone/>
            </a:pPr>
            <a:endParaRPr sz="2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624"/>
              </a:spcBef>
              <a:spcAft>
                <a:spcPts val="1600"/>
              </a:spcAft>
              <a:buClr>
                <a:srgbClr val="424456"/>
              </a:buClr>
              <a:buSzPts val="2600"/>
              <a:buFont typeface="Arial"/>
              <a:buNone/>
            </a:pPr>
            <a:endParaRPr sz="2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0"/>
          <p:cNvSpPr txBox="1"/>
          <p:nvPr/>
        </p:nvSpPr>
        <p:spPr>
          <a:xfrm>
            <a:off x="2180400" y="5016150"/>
            <a:ext cx="4859400" cy="1214700"/>
          </a:xfrm>
          <a:prstGeom prst="rect">
            <a:avLst/>
          </a:prstGeom>
          <a:solidFill>
            <a:srgbClr val="FF9115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624"/>
              </a:spcBef>
              <a:spcAft>
                <a:spcPts val="1600"/>
              </a:spcAft>
              <a:buClr>
                <a:srgbClr val="424456"/>
              </a:buClr>
              <a:buSzPts val="2600"/>
              <a:buFont typeface="Arial"/>
              <a:buNone/>
            </a:pPr>
            <a:r>
              <a:rPr lang="en-US" sz="2600">
                <a:solidFill>
                  <a:schemeClr val="dk1"/>
                </a:solidFill>
              </a:rPr>
              <a:t>Which previewing strategy do you prefer?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36400"/>
          </a:xfrm>
          <a:prstGeom prst="rect">
            <a:avLst/>
          </a:prstGeom>
          <a:solidFill>
            <a:srgbClr val="FF9115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rgbClr val="000000"/>
                </a:solidFill>
              </a:rPr>
              <a:t>Mapping</a:t>
            </a:r>
            <a:endParaRPr sz="3600" b="1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15" name="Google Shape;115;p21"/>
          <p:cNvSpPr txBox="1">
            <a:spLocks noGrp="1"/>
          </p:cNvSpPr>
          <p:nvPr>
            <p:ph type="body" idx="3"/>
          </p:nvPr>
        </p:nvSpPr>
        <p:spPr>
          <a:xfrm>
            <a:off x="189775" y="2115172"/>
            <a:ext cx="4603500" cy="30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424456"/>
              </a:buClr>
              <a:buSzPts val="2600"/>
              <a:buFont typeface="Arial"/>
              <a:buChar char="•"/>
            </a:pPr>
            <a:r>
              <a:rPr lang="en-US"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Draw a wheel or branching structure.</a:t>
            </a:r>
            <a:endParaRPr/>
          </a:p>
          <a:p>
            <a:pPr marL="0" marR="0" lvl="0" indent="0" algn="l" rtl="0">
              <a:spcBef>
                <a:spcPts val="520"/>
              </a:spcBef>
              <a:spcAft>
                <a:spcPts val="0"/>
              </a:spcAft>
              <a:buClr>
                <a:srgbClr val="424456"/>
              </a:buClr>
              <a:buSzPts val="2600"/>
              <a:buFont typeface="Arial"/>
              <a:buNone/>
            </a:pPr>
            <a:endParaRPr sz="2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spcBef>
                <a:spcPts val="520"/>
              </a:spcBef>
              <a:spcAft>
                <a:spcPts val="1600"/>
              </a:spcAft>
              <a:buClr>
                <a:srgbClr val="424456"/>
              </a:buClr>
              <a:buSzPts val="2600"/>
              <a:buFont typeface="Arial"/>
              <a:buChar char="•"/>
            </a:pPr>
            <a:r>
              <a:rPr lang="en-US"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Show relationships between main and secondary ideas.</a:t>
            </a:r>
            <a:endParaRPr/>
          </a:p>
        </p:txBody>
      </p:sp>
      <p:pic>
        <p:nvPicPr>
          <p:cNvPr id="116" name="Google Shape;116;p21" descr="A figure shows a wheel map and a branching maps.&#10;A circle map has  an open circle in the center and lines extending from the circle; some of those lines have other lines branching from them.  A branching map starts with a horiozontal line; a vertical line extends down from it to another, longer horizontal line. Several vertical lines extend downward from there, each reaching to a short horizontal line, and each of the short horizontal lines has vertical lines extending downward.&#10;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901797" y="1309192"/>
            <a:ext cx="4054180" cy="4782846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1"/>
          <p:cNvSpPr/>
          <p:nvPr/>
        </p:nvSpPr>
        <p:spPr>
          <a:xfrm>
            <a:off x="0" y="6238600"/>
            <a:ext cx="9153900" cy="695700"/>
          </a:xfrm>
          <a:prstGeom prst="rect">
            <a:avLst/>
          </a:prstGeom>
          <a:solidFill>
            <a:srgbClr val="FF9115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55900"/>
          </a:xfrm>
          <a:prstGeom prst="rect">
            <a:avLst/>
          </a:prstGeom>
          <a:solidFill>
            <a:srgbClr val="39CC33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rgbClr val="000000"/>
                </a:solidFill>
              </a:rPr>
              <a:t>Outlining</a:t>
            </a:r>
            <a:endParaRPr sz="3600" b="1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23" name="Google Shape;123;p22"/>
          <p:cNvSpPr txBox="1">
            <a:spLocks noGrp="1"/>
          </p:cNvSpPr>
          <p:nvPr>
            <p:ph type="body" idx="3"/>
          </p:nvPr>
        </p:nvSpPr>
        <p:spPr>
          <a:xfrm>
            <a:off x="121925" y="2168671"/>
            <a:ext cx="4848900" cy="29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424456"/>
              </a:buClr>
              <a:buSzPts val="2600"/>
              <a:buFont typeface="Arial"/>
              <a:buChar char="•"/>
            </a:pPr>
            <a:r>
              <a:rPr lang="en-US"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Provides a step-by-step visual image</a:t>
            </a:r>
            <a:endParaRPr/>
          </a:p>
          <a:p>
            <a:pPr marL="0" marR="0" lvl="0" indent="0" algn="l" rtl="0">
              <a:spcBef>
                <a:spcPts val="520"/>
              </a:spcBef>
              <a:spcAft>
                <a:spcPts val="0"/>
              </a:spcAft>
              <a:buClr>
                <a:srgbClr val="424456"/>
              </a:buClr>
              <a:buSzPts val="2600"/>
              <a:buFont typeface="Arial"/>
              <a:buNone/>
            </a:pPr>
            <a:endParaRPr sz="2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520"/>
              </a:spcBef>
              <a:spcAft>
                <a:spcPts val="1600"/>
              </a:spcAft>
              <a:buClr>
                <a:srgbClr val="424456"/>
              </a:buClr>
              <a:buSzPts val="2600"/>
              <a:buFont typeface="Arial"/>
              <a:buChar char="•"/>
            </a:pPr>
            <a:r>
              <a:rPr lang="en-US"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Make an outline of the headings and subheadings in the chapter.</a:t>
            </a:r>
            <a:endParaRPr sz="2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" name="Google Shape;124;p22" descr="A figure presents an outline of the first section of the same chapter.&#10;&quot;The outline is as follows:&#10;I. Active Reading&#10; A. Previewing—Get lay of the land, skim&#10;  1. Mapping&#10;  2. Alternatives to Mapping&#10;   a. Outlines&#10;   b. Lists&#10;   c. Chunking&#10;   d. Flash cards&#10; B. Marking textbooks—Read and think BEFORE&#10;  1. Underlining&#10;  2. Highlighting&#10;  3. Annotating (Margin notes)&#10; C. Reading with concentration—Use suggestions like&#10;  1. Find proper location&#10;  2. Turn off electronic devices&#10;  3. Set aside blocks of time with breaks&#10;  4. Set study goals&#10; D. Reviewing—Each week, review&#10;  1. Notes&#10;  2. Study questions&#10;  3. Annotations&#10;  4. Flash cards&#10;  5. Visual maps&#10;  6. Outlines&quot;&#10;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116303" y="1409083"/>
            <a:ext cx="3747975" cy="462955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2"/>
          <p:cNvSpPr/>
          <p:nvPr/>
        </p:nvSpPr>
        <p:spPr>
          <a:xfrm>
            <a:off x="0" y="6268000"/>
            <a:ext cx="9144000" cy="666300"/>
          </a:xfrm>
          <a:prstGeom prst="rect">
            <a:avLst/>
          </a:prstGeom>
          <a:solidFill>
            <a:srgbClr val="39CC3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>
            <a:spLocks noGrp="1"/>
          </p:cNvSpPr>
          <p:nvPr>
            <p:ph type="title"/>
          </p:nvPr>
        </p:nvSpPr>
        <p:spPr>
          <a:xfrm>
            <a:off x="45720" y="27709"/>
            <a:ext cx="9052560" cy="1039091"/>
          </a:xfrm>
          <a:prstGeom prst="rect">
            <a:avLst/>
          </a:prstGeom>
          <a:solidFill>
            <a:srgbClr val="FF9115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rgbClr val="000000"/>
                </a:solidFill>
              </a:rPr>
              <a:t>Listing</a:t>
            </a:r>
            <a:endParaRPr sz="3600" b="1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31" name="Google Shape;131;p23"/>
          <p:cNvSpPr txBox="1">
            <a:spLocks noGrp="1"/>
          </p:cNvSpPr>
          <p:nvPr>
            <p:ph type="body" idx="1"/>
          </p:nvPr>
        </p:nvSpPr>
        <p:spPr>
          <a:xfrm>
            <a:off x="228600" y="1752600"/>
            <a:ext cx="8763000" cy="9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61962" marR="0" lvl="0" indent="-461962" algn="l" rtl="0">
              <a:spcBef>
                <a:spcPts val="0"/>
              </a:spcBef>
              <a:spcAft>
                <a:spcPts val="0"/>
              </a:spcAft>
              <a:buClr>
                <a:srgbClr val="424456"/>
              </a:buClr>
              <a:buSzPts val="2600"/>
              <a:buFont typeface="Arial"/>
              <a:buChar char="•"/>
            </a:pPr>
            <a:r>
              <a:rPr lang="en-US"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Effective for dealing with many new terms and definitions</a:t>
            </a:r>
            <a:endParaRPr/>
          </a:p>
          <a:p>
            <a:pPr marL="0" marR="0" lvl="0" indent="0" algn="l" rtl="0">
              <a:spcBef>
                <a:spcPts val="624"/>
              </a:spcBef>
              <a:spcAft>
                <a:spcPts val="0"/>
              </a:spcAft>
              <a:buClr>
                <a:srgbClr val="424456"/>
              </a:buClr>
              <a:buSzPts val="2600"/>
              <a:buFont typeface="Arial"/>
              <a:buNone/>
            </a:pPr>
            <a:endParaRPr sz="2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624"/>
              </a:spcBef>
              <a:spcAft>
                <a:spcPts val="0"/>
              </a:spcAft>
              <a:buClr>
                <a:srgbClr val="424456"/>
              </a:buClr>
              <a:buSzPts val="2600"/>
              <a:buFont typeface="Arial"/>
              <a:buNone/>
            </a:pPr>
            <a:endParaRPr sz="2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624"/>
              </a:spcBef>
              <a:spcAft>
                <a:spcPts val="1600"/>
              </a:spcAft>
              <a:buNone/>
            </a:pPr>
            <a:endParaRPr sz="2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3"/>
          <p:cNvSpPr txBox="1"/>
          <p:nvPr/>
        </p:nvSpPr>
        <p:spPr>
          <a:xfrm>
            <a:off x="228600" y="3325600"/>
            <a:ext cx="8763000" cy="12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61962" lvl="0" indent="-461962" algn="l" rtl="0">
              <a:lnSpc>
                <a:spcPct val="115000"/>
              </a:lnSpc>
              <a:spcBef>
                <a:spcPts val="624"/>
              </a:spcBef>
              <a:spcAft>
                <a:spcPts val="0"/>
              </a:spcAft>
              <a:buClr>
                <a:srgbClr val="424456"/>
              </a:buClr>
              <a:buSzPts val="2600"/>
              <a:buChar char="•"/>
            </a:pPr>
            <a:r>
              <a:rPr lang="en-US" sz="2600">
                <a:solidFill>
                  <a:schemeClr val="dk1"/>
                </a:solidFill>
              </a:rPr>
              <a:t>Should be set up with terms in the left column and fill in definitions, descriptions, and examples on the right</a:t>
            </a:r>
            <a:endParaRPr sz="2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3"/>
          <p:cNvSpPr txBox="1"/>
          <p:nvPr/>
        </p:nvSpPr>
        <p:spPr>
          <a:xfrm>
            <a:off x="228600" y="5114125"/>
            <a:ext cx="8763000" cy="13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61962" lvl="0" indent="-461962" algn="l" rtl="0">
              <a:lnSpc>
                <a:spcPct val="115000"/>
              </a:lnSpc>
              <a:spcBef>
                <a:spcPts val="624"/>
              </a:spcBef>
              <a:spcAft>
                <a:spcPts val="0"/>
              </a:spcAft>
              <a:buClr>
                <a:srgbClr val="424456"/>
              </a:buClr>
              <a:buSzPts val="2600"/>
              <a:buChar char="•"/>
            </a:pPr>
            <a:r>
              <a:rPr lang="en-US" sz="2600">
                <a:solidFill>
                  <a:schemeClr val="dk1"/>
                </a:solidFill>
              </a:rPr>
              <a:t>Uses chunking</a:t>
            </a:r>
            <a:endParaRPr sz="2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46300"/>
          </a:xfrm>
          <a:prstGeom prst="rect">
            <a:avLst/>
          </a:prstGeom>
          <a:solidFill>
            <a:srgbClr val="39CC33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rgbClr val="000000"/>
                </a:solidFill>
              </a:rPr>
              <a:t>Creating Flash Cards</a:t>
            </a:r>
            <a:endParaRPr sz="3600" b="1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39" name="Google Shape;139;p24"/>
          <p:cNvSpPr txBox="1">
            <a:spLocks noGrp="1"/>
          </p:cNvSpPr>
          <p:nvPr>
            <p:ph type="body" idx="3"/>
          </p:nvPr>
        </p:nvSpPr>
        <p:spPr>
          <a:xfrm>
            <a:off x="278272" y="1309609"/>
            <a:ext cx="8589962" cy="1367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424456"/>
              </a:buClr>
              <a:buSzPts val="2600"/>
              <a:buFont typeface="Arial"/>
              <a:buChar char="•"/>
            </a:pPr>
            <a:r>
              <a:rPr lang="en-US"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Portable test questions</a:t>
            </a:r>
            <a:endParaRPr/>
          </a:p>
          <a:p>
            <a:pPr marL="914400" marR="0" lvl="1" indent="-457200" algn="l" rtl="0">
              <a:spcBef>
                <a:spcPts val="480"/>
              </a:spcBef>
              <a:spcAft>
                <a:spcPts val="0"/>
              </a:spcAft>
              <a:buClr>
                <a:srgbClr val="424456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Write a question or term on the front of a small card.</a:t>
            </a:r>
            <a:endParaRPr/>
          </a:p>
          <a:p>
            <a:pPr marL="914400" marR="0" lvl="1" indent="-457200" algn="l" rtl="0">
              <a:spcBef>
                <a:spcPts val="480"/>
              </a:spcBef>
              <a:spcAft>
                <a:spcPts val="1600"/>
              </a:spcAft>
              <a:buClr>
                <a:srgbClr val="424456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the answer or definition on the back.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" name="Google Shape;140;p24" descr="A figure shows examples of flash cards on an electronic device.&#10;&quot;The following words are shown in the first stack of flash cards (for page 562):&#10;- topography&#10;- rain shadow&#10;- El Niño&#10;- trophic level&#10;- primary consumers&#10;- herbivores&#10;- carnivores&#10;- secondary consumers&#10;The flash card with El Niño is highlighted.  &#10;The following words are shown in the second stack of flash cards (for page 563):&#10;- tertiary consumers&#10;- food chain&#10;- omnivores&#10;- decomposers&#10;- detritivores&#10;- biomass&#10;Two flash cards display the following definitions:&#10;1. Page 568:&#10;The process in which excess nutrients dissolved in a body of water lead to rapid growth of algae and bacteria, which consume much of the dissolved oxygen and, in time, can lead to large-scale die-offs (Gk., eu, good + trophe, food)&#10;2. Page 564:&#10;A diagram that illustrates the path of energy through the organisms of an ecosystem; each layer of the pyramid represents the biomass of a trophic level.&quot;&#10;&#10;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69226" y="2889841"/>
            <a:ext cx="8131305" cy="3271959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4"/>
          <p:cNvSpPr/>
          <p:nvPr/>
        </p:nvSpPr>
        <p:spPr>
          <a:xfrm>
            <a:off x="-9800" y="6240775"/>
            <a:ext cx="9144000" cy="693600"/>
          </a:xfrm>
          <a:prstGeom prst="rect">
            <a:avLst/>
          </a:prstGeom>
          <a:solidFill>
            <a:srgbClr val="39CC3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1255</Words>
  <Application>Microsoft Office PowerPoint</Application>
  <PresentationFormat>On-screen Show (4:3)</PresentationFormat>
  <Paragraphs>175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Courier New</vt:lpstr>
      <vt:lpstr>Noto Sans Symbols</vt:lpstr>
      <vt:lpstr>Verdana</vt:lpstr>
      <vt:lpstr>Simple Light</vt:lpstr>
      <vt:lpstr>Chapter 6 Reading to Learn from College Textbooks</vt:lpstr>
      <vt:lpstr>Assess Your Strengths and Set Goals</vt:lpstr>
      <vt:lpstr>A Plan for Active Reading</vt:lpstr>
      <vt:lpstr>PowerPoint Presentation</vt:lpstr>
      <vt:lpstr>Previewing</vt:lpstr>
      <vt:lpstr>Mapping</vt:lpstr>
      <vt:lpstr>Outlining</vt:lpstr>
      <vt:lpstr>Listing</vt:lpstr>
      <vt:lpstr>Creating Flash Cards</vt:lpstr>
      <vt:lpstr>Strategies for Marking Your Textbook</vt:lpstr>
      <vt:lpstr>Reading with Concentration </vt:lpstr>
      <vt:lpstr>Reviewing</vt:lpstr>
      <vt:lpstr>Improving Your Reading</vt:lpstr>
      <vt:lpstr>Monitoring Your Reading</vt:lpstr>
      <vt:lpstr>Developing Your Vocabulary</vt:lpstr>
      <vt:lpstr>What If You Fall Behind?</vt:lpstr>
      <vt:lpstr>Strategies for Reading Textbooks</vt:lpstr>
      <vt:lpstr>Math Texts</vt:lpstr>
      <vt:lpstr>Science Texts</vt:lpstr>
      <vt:lpstr>Social Sciences and Humanities Texts</vt:lpstr>
      <vt:lpstr>Supplementary Material</vt:lpstr>
      <vt:lpstr>Other Strategies</vt:lpstr>
      <vt:lpstr>Tech Tip: Embrace the E-book</vt:lpstr>
      <vt:lpstr>Reflection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6 Reading to Learn from College Textbooks</dc:title>
  <dc:creator>Allen Cooper</dc:creator>
  <cp:lastModifiedBy>Allen Cooper</cp:lastModifiedBy>
  <cp:revision>2</cp:revision>
  <dcterms:modified xsi:type="dcterms:W3CDTF">2020-08-12T21:26:29Z</dcterms:modified>
</cp:coreProperties>
</file>