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omments/comment1.xml" ContentType="application/vnd.openxmlformats-officedocument.presentationml.comments+xml"/>
  <Override PartName="/ppt/comments/comment2.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2" r:id="rId3"/>
    <p:sldId id="263" r:id="rId4"/>
    <p:sldId id="264" r:id="rId5"/>
    <p:sldId id="257" r:id="rId6"/>
    <p:sldId id="258" r:id="rId7"/>
    <p:sldId id="259" r:id="rId8"/>
    <p:sldId id="260" r:id="rId9"/>
    <p:sldId id="261" r:id="rId10"/>
    <p:sldId id="267" r:id="rId11"/>
    <p:sldId id="268" r:id="rId12"/>
    <p:sldId id="265" r:id="rId13"/>
    <p:sldId id="266"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illiam Hackley" initials="WH" lastIdx="5" clrIdx="0">
    <p:extLst>
      <p:ext uri="{19B8F6BF-5375-455C-9EA6-DF929625EA0E}">
        <p15:presenceInfo xmlns:p15="http://schemas.microsoft.com/office/powerpoint/2012/main" userId="3091d995066525a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63" d="100"/>
          <a:sy n="63" d="100"/>
        </p:scale>
        <p:origin x="72" y="3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4-01-18T11:23:06.058" idx="1">
    <p:pos x="4320" y="1491"/>
    <p:text>How was he saved from sin? He is almost thirteen- Young? Is the almost thirteen year old telling the story (narrator?)</p:text>
    <p:extLst>
      <p:ext uri="{C676402C-5697-4E1C-873F-D02D1690AC5C}">
        <p15:threadingInfo xmlns:p15="http://schemas.microsoft.com/office/powerpoint/2012/main" timeZoneBias="360"/>
      </p:ext>
    </p:extLst>
  </p:cm>
  <p:cm authorId="1" dt="2014-01-18T11:25:04.472" idx="2">
    <p:pos x="6278" y="1613"/>
    <p:text>So he is Christian... Revival time</p:text>
    <p:extLst>
      <p:ext uri="{C676402C-5697-4E1C-873F-D02D1690AC5C}">
        <p15:threadingInfo xmlns:p15="http://schemas.microsoft.com/office/powerpoint/2012/main" timeZoneBias="360"/>
      </p:ext>
    </p:extLst>
  </p:cm>
  <p:cm authorId="1" dt="2014-01-18T11:25:44.538" idx="3">
    <p:pos x="3014" y="2906"/>
    <p:text>Who are the young lambs- children?  What is the fold?</p:text>
    <p:extLst>
      <p:ext uri="{C676402C-5697-4E1C-873F-D02D1690AC5C}">
        <p15:threadingInfo xmlns:p15="http://schemas.microsoft.com/office/powerpoint/2012/main" timeZoneBias="36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4-01-18T11:27:18.843" idx="4">
    <p:pos x="6195" y="1498"/>
    <p:text>what kind of light? What is the something that happens inside- vague information about being saved.</p:text>
    <p:extLst>
      <p:ext uri="{C676402C-5697-4E1C-873F-D02D1690AC5C}">
        <p15:threadingInfo xmlns:p15="http://schemas.microsoft.com/office/powerpoint/2012/main" timeZoneBias="360"/>
      </p:ext>
    </p:extLst>
  </p:cm>
  <p:cm authorId="1" dt="2014-01-18T11:28:18.422" idx="5">
    <p:pos x="3078" y="2534"/>
    <p:text>Transition into sitting in the church waiting for Jesus.</p:text>
    <p:extLst>
      <p:ext uri="{C676402C-5697-4E1C-873F-D02D1690AC5C}">
        <p15:threadingInfo xmlns:p15="http://schemas.microsoft.com/office/powerpoint/2012/main" timeZoneBias="360"/>
      </p:ext>
    </p:extLst>
  </p:cm>
</p:cmLst>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t>1/18/2014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46C117F-5CCF-4837-BE5F-2B92066CAFAF}" type="datetimeFigureOut">
              <a:rPr lang="en-US" dirty="0"/>
              <a:t>1/18/2014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EB90BD-B6CE-46B7-997F-7313B992CCDC}" type="datetimeFigureOut">
              <a:rPr lang="en-US" dirty="0"/>
              <a:t>1/18/2014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DB9D11F-B188-461D-B23F-39381795C052}" type="datetimeFigureOut">
              <a:rPr lang="en-US" dirty="0"/>
              <a:t>1/18/2014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2E6D8D9-55A2-4063-B0F3-121F44549695}" type="datetimeFigureOut">
              <a:rPr lang="en-US" dirty="0"/>
              <a:t>1/18/2014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D4B24536-994D-4021-A283-9F449C0DB509}" type="datetimeFigureOut">
              <a:rPr lang="en-US" dirty="0"/>
              <a:t>1/18/2014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3CBBBB78-C96F-47B7-AB17-D852CA960AC9}" type="datetimeFigureOut">
              <a:rPr lang="en-US" dirty="0"/>
              <a:t>1/18/2014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t>1/18/2014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t>1/18/2014</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t>1/18/2014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dirty="0"/>
              <a:t>1/18/2014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t>1/18/2014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t>1/18/2014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t>1/18/2014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t>1/18/2014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dirty="0"/>
              <a:t>1/18/2014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dirty="0"/>
              <a:t>1/18/2014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t>1/18/2014</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Critical Reading</a:t>
            </a:r>
            <a:endParaRPr lang="en-US" dirty="0"/>
          </a:p>
        </p:txBody>
      </p:sp>
      <p:sp>
        <p:nvSpPr>
          <p:cNvPr id="4" name="Subtitle 3"/>
          <p:cNvSpPr>
            <a:spLocks noGrp="1"/>
          </p:cNvSpPr>
          <p:nvPr>
            <p:ph type="subTitle" idx="1"/>
          </p:nvPr>
        </p:nvSpPr>
        <p:spPr/>
        <p:txBody>
          <a:bodyPr/>
          <a:lstStyle/>
          <a:p>
            <a:r>
              <a:rPr lang="en-US" dirty="0" smtClean="0"/>
              <a:t>From the McGraw-Hill Handbook, Third edition</a:t>
            </a:r>
            <a:endParaRPr lang="en-US" dirty="0"/>
          </a:p>
        </p:txBody>
      </p:sp>
    </p:spTree>
    <p:extLst>
      <p:ext uri="{BB962C8B-B14F-4D97-AF65-F5344CB8AC3E}">
        <p14:creationId xmlns:p14="http://schemas.microsoft.com/office/powerpoint/2010/main" val="29588034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Annotating:</a:t>
            </a:r>
            <a:endParaRPr lang="en-US" dirty="0"/>
          </a:p>
        </p:txBody>
      </p:sp>
      <p:sp>
        <p:nvSpPr>
          <p:cNvPr id="3" name="Content Placeholder 2"/>
          <p:cNvSpPr>
            <a:spLocks noGrp="1"/>
          </p:cNvSpPr>
          <p:nvPr>
            <p:ph idx="1"/>
          </p:nvPr>
        </p:nvSpPr>
        <p:spPr/>
        <p:txBody>
          <a:bodyPr/>
          <a:lstStyle/>
          <a:p>
            <a:r>
              <a:rPr lang="en-US" dirty="0" smtClean="0"/>
              <a:t>Annotating comes after carefully reading a passage, usual a second reading of the text. This is permission to write in the margins of your readings. Some students prefer to take reading notes in a notebook. If it is an electronic text, you can use the comments feature for annotations. </a:t>
            </a:r>
          </a:p>
          <a:p>
            <a:endParaRPr lang="en-US" dirty="0"/>
          </a:p>
          <a:p>
            <a:pPr marL="0" indent="0">
              <a:buNone/>
            </a:pPr>
            <a:endParaRPr lang="en-US" dirty="0" smtClean="0"/>
          </a:p>
          <a:p>
            <a:endParaRPr lang="en-US" dirty="0"/>
          </a:p>
          <a:p>
            <a:endParaRPr lang="en-US" dirty="0"/>
          </a:p>
        </p:txBody>
      </p:sp>
    </p:spTree>
    <p:extLst>
      <p:ext uri="{BB962C8B-B14F-4D97-AF65-F5344CB8AC3E}">
        <p14:creationId xmlns:p14="http://schemas.microsoft.com/office/powerpoint/2010/main" val="9428086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Annotate:</a:t>
            </a:r>
            <a:endParaRPr lang="en-US" dirty="0"/>
          </a:p>
        </p:txBody>
      </p:sp>
      <p:sp>
        <p:nvSpPr>
          <p:cNvPr id="3" name="Content Placeholder 2"/>
          <p:cNvSpPr>
            <a:spLocks noGrp="1"/>
          </p:cNvSpPr>
          <p:nvPr>
            <p:ph idx="1"/>
          </p:nvPr>
        </p:nvSpPr>
        <p:spPr/>
        <p:txBody>
          <a:bodyPr/>
          <a:lstStyle/>
          <a:p>
            <a:r>
              <a:rPr lang="en-US" dirty="0" smtClean="0"/>
              <a:t>Ask yourself questions as you read through. Think of who, what, how, and why questions.</a:t>
            </a:r>
          </a:p>
          <a:p>
            <a:endParaRPr lang="en-US" dirty="0"/>
          </a:p>
          <a:p>
            <a:r>
              <a:rPr lang="en-US" dirty="0" smtClean="0"/>
              <a:t>Highlight or underline words, phrases, and sentences that are significant, puzzling, or that jog you in some way (follow your instincts- it may mean something later)</a:t>
            </a:r>
            <a:endParaRPr lang="en-US" dirty="0"/>
          </a:p>
        </p:txBody>
      </p:sp>
    </p:spTree>
    <p:extLst>
      <p:ext uri="{BB962C8B-B14F-4D97-AF65-F5344CB8AC3E}">
        <p14:creationId xmlns:p14="http://schemas.microsoft.com/office/powerpoint/2010/main" val="29179259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Annotate:</a:t>
            </a:r>
            <a:endParaRPr lang="en-US" dirty="0"/>
          </a:p>
        </p:txBody>
      </p:sp>
      <p:sp>
        <p:nvSpPr>
          <p:cNvPr id="3" name="Content Placeholder 2"/>
          <p:cNvSpPr>
            <a:spLocks noGrp="1"/>
          </p:cNvSpPr>
          <p:nvPr>
            <p:ph idx="1"/>
          </p:nvPr>
        </p:nvSpPr>
        <p:spPr>
          <a:xfrm>
            <a:off x="680320" y="2524652"/>
            <a:ext cx="9613861" cy="3599316"/>
          </a:xfrm>
        </p:spPr>
        <p:txBody>
          <a:bodyPr>
            <a:normAutofit lnSpcReduction="10000"/>
          </a:bodyPr>
          <a:lstStyle/>
          <a:p>
            <a:r>
              <a:rPr lang="en-US" dirty="0">
                <a:solidFill>
                  <a:srgbClr val="FFFF00"/>
                </a:solidFill>
              </a:rPr>
              <a:t>I was saved from sin when I was going on thirteen</a:t>
            </a:r>
            <a:r>
              <a:rPr lang="en-US" dirty="0"/>
              <a:t>. But not really saved. It happened like this. There was a </a:t>
            </a:r>
            <a:r>
              <a:rPr lang="en-US" u="sng" dirty="0"/>
              <a:t>big revival at my Auntie Reed's church.</a:t>
            </a:r>
            <a:r>
              <a:rPr lang="en-US" dirty="0"/>
              <a:t> Every night for weeks there had been much preaching, singing, praying, and shouting, and some very hardened sinners had been brought to Christ, and the membership of the church had grown by leaps and bounds. Then just before the revival ended, they held a special meeting for children, "to bring the young lambs to the fold." My aunt spoke of it for days ahead. That night I was escorted to the front row and placed on the mourners' bench with all the other </a:t>
            </a:r>
            <a:r>
              <a:rPr lang="en-US" dirty="0">
                <a:solidFill>
                  <a:srgbClr val="FFFF00"/>
                </a:solidFill>
              </a:rPr>
              <a:t>young sinners</a:t>
            </a:r>
            <a:r>
              <a:rPr lang="en-US" dirty="0"/>
              <a:t>, who had not yet been brought to </a:t>
            </a:r>
            <a:r>
              <a:rPr lang="en-US" dirty="0" err="1" smtClean="0"/>
              <a:t>Jesus.What</a:t>
            </a:r>
            <a:endParaRPr lang="en-US" dirty="0"/>
          </a:p>
          <a:p>
            <a:endParaRPr lang="en-US" dirty="0"/>
          </a:p>
        </p:txBody>
      </p:sp>
    </p:spTree>
    <p:extLst>
      <p:ext uri="{BB962C8B-B14F-4D97-AF65-F5344CB8AC3E}">
        <p14:creationId xmlns:p14="http://schemas.microsoft.com/office/powerpoint/2010/main" val="28727943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“Salvation” continued</a:t>
            </a:r>
            <a:endParaRPr lang="en-US" dirty="0"/>
          </a:p>
        </p:txBody>
      </p:sp>
      <p:sp>
        <p:nvSpPr>
          <p:cNvPr id="3" name="Content Placeholder 2"/>
          <p:cNvSpPr>
            <a:spLocks noGrp="1"/>
          </p:cNvSpPr>
          <p:nvPr>
            <p:ph idx="1"/>
          </p:nvPr>
        </p:nvSpPr>
        <p:spPr/>
        <p:txBody>
          <a:bodyPr/>
          <a:lstStyle/>
          <a:p>
            <a:r>
              <a:rPr lang="en-US" dirty="0"/>
              <a:t>My aunt told me that when </a:t>
            </a:r>
            <a:r>
              <a:rPr lang="en-US" dirty="0">
                <a:solidFill>
                  <a:srgbClr val="FFFF00"/>
                </a:solidFill>
              </a:rPr>
              <a:t>you were saved you saw a light, and something happened to you inside</a:t>
            </a:r>
            <a:r>
              <a:rPr lang="en-US" dirty="0"/>
              <a:t>! And Jesus came into your life! And God was with you from then on! She said you could see and hear and feel Jesus in your soul. I believed her. I had heard a great many old people say the same thing and it seemed to me they ought to know. </a:t>
            </a:r>
            <a:r>
              <a:rPr lang="en-US" dirty="0">
                <a:solidFill>
                  <a:srgbClr val="FFFF00"/>
                </a:solidFill>
              </a:rPr>
              <a:t>So I sat there </a:t>
            </a:r>
            <a:r>
              <a:rPr lang="en-US" dirty="0"/>
              <a:t>calmly in the hot, crowded church, waiting for Jesus to come to me. </a:t>
            </a:r>
            <a:endParaRPr lang="en-US" dirty="0" smtClean="0"/>
          </a:p>
          <a:p>
            <a:endParaRPr lang="en-US" dirty="0"/>
          </a:p>
          <a:p>
            <a:r>
              <a:rPr lang="en-US" dirty="0" smtClean="0"/>
              <a:t>Langston </a:t>
            </a:r>
            <a:r>
              <a:rPr lang="en-US" dirty="0"/>
              <a:t>Hughes “Salvation”</a:t>
            </a:r>
          </a:p>
          <a:p>
            <a:endParaRPr lang="en-US" dirty="0"/>
          </a:p>
        </p:txBody>
      </p:sp>
    </p:spTree>
    <p:extLst>
      <p:ext uri="{BB962C8B-B14F-4D97-AF65-F5344CB8AC3E}">
        <p14:creationId xmlns:p14="http://schemas.microsoft.com/office/powerpoint/2010/main" val="39802876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to think about during your first reading</a:t>
            </a:r>
            <a:endParaRPr lang="en-US" dirty="0"/>
          </a:p>
        </p:txBody>
      </p:sp>
      <p:sp>
        <p:nvSpPr>
          <p:cNvPr id="3" name="Content Placeholder 2"/>
          <p:cNvSpPr>
            <a:spLocks noGrp="1"/>
          </p:cNvSpPr>
          <p:nvPr>
            <p:ph idx="1"/>
          </p:nvPr>
        </p:nvSpPr>
        <p:spPr/>
        <p:txBody>
          <a:bodyPr/>
          <a:lstStyle/>
          <a:p>
            <a:r>
              <a:rPr lang="en-US" dirty="0" smtClean="0"/>
              <a:t>A first reading is like a first draft of your essay.</a:t>
            </a:r>
          </a:p>
          <a:p>
            <a:r>
              <a:rPr lang="en-US" dirty="0" smtClean="0"/>
              <a:t>These are the kinds of questions that can help you find the ‘lay of the land’ in a passage. </a:t>
            </a:r>
          </a:p>
          <a:p>
            <a:endParaRPr lang="en-US" dirty="0"/>
          </a:p>
          <a:p>
            <a:r>
              <a:rPr lang="en-US" dirty="0" smtClean="0"/>
              <a:t>They can help you ‘see’ what the author’s main ideas and supporting details are.</a:t>
            </a:r>
          </a:p>
          <a:p>
            <a:endParaRPr lang="en-US" dirty="0"/>
          </a:p>
          <a:p>
            <a:r>
              <a:rPr lang="en-US" dirty="0" smtClean="0"/>
              <a:t>These can be used as notes over the reading.</a:t>
            </a:r>
          </a:p>
          <a:p>
            <a:endParaRPr lang="en-US" dirty="0" smtClean="0"/>
          </a:p>
          <a:p>
            <a:endParaRPr lang="en-US" dirty="0"/>
          </a:p>
        </p:txBody>
      </p:sp>
    </p:spTree>
    <p:extLst>
      <p:ext uri="{BB962C8B-B14F-4D97-AF65-F5344CB8AC3E}">
        <p14:creationId xmlns:p14="http://schemas.microsoft.com/office/powerpoint/2010/main" val="8115156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Preview?</a:t>
            </a:r>
            <a:endParaRPr lang="en-US" dirty="0"/>
          </a:p>
        </p:txBody>
      </p:sp>
      <p:sp>
        <p:nvSpPr>
          <p:cNvPr id="3" name="Content Placeholder 2"/>
          <p:cNvSpPr>
            <a:spLocks noGrp="1"/>
          </p:cNvSpPr>
          <p:nvPr>
            <p:ph idx="1"/>
          </p:nvPr>
        </p:nvSpPr>
        <p:spPr/>
        <p:txBody>
          <a:bodyPr>
            <a:normAutofit lnSpcReduction="10000"/>
          </a:bodyPr>
          <a:lstStyle/>
          <a:p>
            <a:r>
              <a:rPr lang="en-US" dirty="0" smtClean="0"/>
              <a:t>There is a kind of circular pattern to reading and writing. Both do not have to occur in a linear fashion. Often the reader may  start at the end, move around to the charts and graphs and then go to the first paragraph. There is no right and wrong to previewing a text. It depends on the reader.</a:t>
            </a:r>
          </a:p>
          <a:p>
            <a:endParaRPr lang="en-US" dirty="0"/>
          </a:p>
          <a:p>
            <a:r>
              <a:rPr lang="en-US" dirty="0" smtClean="0"/>
              <a:t>It is important, however, to write during every step of critical reading. These notes or annotations act as guideposts for your personal reading process and lead to clearer, stronger responses to what you’ve read.</a:t>
            </a:r>
            <a:endParaRPr lang="en-US" dirty="0"/>
          </a:p>
        </p:txBody>
      </p:sp>
    </p:spTree>
    <p:extLst>
      <p:ext uri="{BB962C8B-B14F-4D97-AF65-F5344CB8AC3E}">
        <p14:creationId xmlns:p14="http://schemas.microsoft.com/office/powerpoint/2010/main" val="34422578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Preview?</a:t>
            </a:r>
            <a:endParaRPr lang="en-US" dirty="0"/>
          </a:p>
        </p:txBody>
      </p:sp>
      <p:sp>
        <p:nvSpPr>
          <p:cNvPr id="3" name="Content Placeholder 2"/>
          <p:cNvSpPr>
            <a:spLocks noGrp="1"/>
          </p:cNvSpPr>
          <p:nvPr>
            <p:ph idx="1"/>
          </p:nvPr>
        </p:nvSpPr>
        <p:spPr/>
        <p:txBody>
          <a:bodyPr/>
          <a:lstStyle/>
          <a:p>
            <a:r>
              <a:rPr lang="en-US" dirty="0" smtClean="0"/>
              <a:t>These annotations can also help greatly with notes for quizzes and tests over chapters in a textbook.</a:t>
            </a:r>
          </a:p>
          <a:p>
            <a:endParaRPr lang="en-US" dirty="0"/>
          </a:p>
          <a:p>
            <a:r>
              <a:rPr lang="en-US" dirty="0" smtClean="0"/>
              <a:t>Annotations while you read also will help your writing. Critical reading helps to build common knowledge, critical thinking  and Critical </a:t>
            </a:r>
            <a:r>
              <a:rPr lang="en-US" dirty="0"/>
              <a:t>A</a:t>
            </a:r>
            <a:r>
              <a:rPr lang="en-US" dirty="0" smtClean="0"/>
              <a:t>nalysis skills in writing, as well as </a:t>
            </a:r>
            <a:r>
              <a:rPr lang="en-US" dirty="0"/>
              <a:t>S</a:t>
            </a:r>
            <a:r>
              <a:rPr lang="en-US" dirty="0" smtClean="0"/>
              <a:t>ynthesis writing. </a:t>
            </a:r>
            <a:endParaRPr lang="en-US" dirty="0"/>
          </a:p>
        </p:txBody>
      </p:sp>
    </p:spTree>
    <p:extLst>
      <p:ext uri="{BB962C8B-B14F-4D97-AF65-F5344CB8AC3E}">
        <p14:creationId xmlns:p14="http://schemas.microsoft.com/office/powerpoint/2010/main" val="15486727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Author:</a:t>
            </a:r>
            <a:endParaRPr lang="en-US" dirty="0"/>
          </a:p>
        </p:txBody>
      </p:sp>
      <p:sp>
        <p:nvSpPr>
          <p:cNvPr id="3" name="Content Placeholder 2"/>
          <p:cNvSpPr>
            <a:spLocks noGrp="1"/>
          </p:cNvSpPr>
          <p:nvPr>
            <p:ph idx="1"/>
          </p:nvPr>
        </p:nvSpPr>
        <p:spPr/>
        <p:txBody>
          <a:bodyPr/>
          <a:lstStyle/>
          <a:p>
            <a:r>
              <a:rPr lang="en-US" dirty="0" smtClean="0"/>
              <a:t>Author</a:t>
            </a:r>
          </a:p>
          <a:p>
            <a:pPr lvl="1"/>
            <a:r>
              <a:rPr lang="en-US" dirty="0" smtClean="0"/>
              <a:t>Who wrote the text?</a:t>
            </a:r>
          </a:p>
          <a:p>
            <a:pPr lvl="1"/>
            <a:endParaRPr lang="en-US" dirty="0"/>
          </a:p>
          <a:p>
            <a:pPr lvl="1"/>
            <a:r>
              <a:rPr lang="en-US" dirty="0" smtClean="0"/>
              <a:t>What do you know about him or her? ( Is a brief bio given before the passage?)</a:t>
            </a:r>
          </a:p>
          <a:p>
            <a:pPr lvl="1"/>
            <a:endParaRPr lang="en-US" dirty="0" smtClean="0"/>
          </a:p>
          <a:p>
            <a:pPr lvl="1"/>
            <a:r>
              <a:rPr lang="en-US" dirty="0" smtClean="0"/>
              <a:t>What are the author’s credentials and occupation?</a:t>
            </a:r>
          </a:p>
          <a:p>
            <a:pPr lvl="1"/>
            <a:endParaRPr lang="en-US" dirty="0"/>
          </a:p>
          <a:p>
            <a:pPr lvl="1"/>
            <a:r>
              <a:rPr lang="en-US" dirty="0" smtClean="0"/>
              <a:t>Who is the author employed by?</a:t>
            </a:r>
            <a:endParaRPr lang="en-US" dirty="0"/>
          </a:p>
          <a:p>
            <a:pPr lvl="1"/>
            <a:endParaRPr lang="en-US" dirty="0"/>
          </a:p>
        </p:txBody>
      </p:sp>
    </p:spTree>
    <p:extLst>
      <p:ext uri="{BB962C8B-B14F-4D97-AF65-F5344CB8AC3E}">
        <p14:creationId xmlns:p14="http://schemas.microsoft.com/office/powerpoint/2010/main" val="12014840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Purpose:</a:t>
            </a:r>
            <a:endParaRPr lang="en-US" dirty="0"/>
          </a:p>
        </p:txBody>
      </p:sp>
      <p:sp>
        <p:nvSpPr>
          <p:cNvPr id="3" name="Content Placeholder 2"/>
          <p:cNvSpPr>
            <a:spLocks noGrp="1"/>
          </p:cNvSpPr>
          <p:nvPr>
            <p:ph idx="1"/>
          </p:nvPr>
        </p:nvSpPr>
        <p:spPr/>
        <p:txBody>
          <a:bodyPr/>
          <a:lstStyle/>
          <a:p>
            <a:r>
              <a:rPr lang="en-US" dirty="0" smtClean="0"/>
              <a:t>What does the title tell you about the reading?</a:t>
            </a:r>
          </a:p>
          <a:p>
            <a:r>
              <a:rPr lang="en-US" dirty="0" smtClean="0"/>
              <a:t>Read the first and last paragraph. What do they tell you about the purpose of the passage?</a:t>
            </a:r>
          </a:p>
          <a:p>
            <a:r>
              <a:rPr lang="en-US" dirty="0" smtClean="0"/>
              <a:t>Are there headings or images that offer clues about the purpose?</a:t>
            </a:r>
          </a:p>
          <a:p>
            <a:r>
              <a:rPr lang="en-US" dirty="0" smtClean="0"/>
              <a:t>What might have motivated the author to write about this? (Think back to what you know about the author)</a:t>
            </a:r>
          </a:p>
          <a:p>
            <a:r>
              <a:rPr lang="en-US" dirty="0" smtClean="0"/>
              <a:t>What is the goal of the passage- to inform, interpret, argue, reflect, entertain?</a:t>
            </a:r>
          </a:p>
          <a:p>
            <a:endParaRPr lang="en-US" dirty="0"/>
          </a:p>
        </p:txBody>
      </p:sp>
    </p:spTree>
    <p:extLst>
      <p:ext uri="{BB962C8B-B14F-4D97-AF65-F5344CB8AC3E}">
        <p14:creationId xmlns:p14="http://schemas.microsoft.com/office/powerpoint/2010/main" val="28160426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Audience:</a:t>
            </a:r>
            <a:endParaRPr lang="en-US" dirty="0"/>
          </a:p>
        </p:txBody>
      </p:sp>
      <p:sp>
        <p:nvSpPr>
          <p:cNvPr id="3" name="Content Placeholder 2"/>
          <p:cNvSpPr>
            <a:spLocks noGrp="1"/>
          </p:cNvSpPr>
          <p:nvPr>
            <p:ph idx="1"/>
          </p:nvPr>
        </p:nvSpPr>
        <p:spPr/>
        <p:txBody>
          <a:bodyPr/>
          <a:lstStyle/>
          <a:p>
            <a:r>
              <a:rPr lang="en-US" dirty="0" smtClean="0"/>
              <a:t>Whom is the author trying to inform or persuade?</a:t>
            </a:r>
          </a:p>
          <a:p>
            <a:endParaRPr lang="en-US" dirty="0" smtClean="0"/>
          </a:p>
          <a:p>
            <a:r>
              <a:rPr lang="en-US" dirty="0" smtClean="0"/>
              <a:t>Based on the vocabulary, who is the intended audience (group of adults- What age range? What education level? </a:t>
            </a:r>
            <a:endParaRPr lang="en-US" dirty="0"/>
          </a:p>
          <a:p>
            <a:endParaRPr lang="en-US" dirty="0"/>
          </a:p>
        </p:txBody>
      </p:sp>
    </p:spTree>
    <p:extLst>
      <p:ext uri="{BB962C8B-B14F-4D97-AF65-F5344CB8AC3E}">
        <p14:creationId xmlns:p14="http://schemas.microsoft.com/office/powerpoint/2010/main" val="41639198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a:t>
            </a:r>
            <a:endParaRPr lang="en-US" dirty="0"/>
          </a:p>
        </p:txBody>
      </p:sp>
      <p:sp>
        <p:nvSpPr>
          <p:cNvPr id="3" name="Content Placeholder 2"/>
          <p:cNvSpPr>
            <a:spLocks noGrp="1"/>
          </p:cNvSpPr>
          <p:nvPr>
            <p:ph idx="1"/>
          </p:nvPr>
        </p:nvSpPr>
        <p:spPr/>
        <p:txBody>
          <a:bodyPr/>
          <a:lstStyle/>
          <a:p>
            <a:r>
              <a:rPr lang="en-US" dirty="0" smtClean="0"/>
              <a:t>What do the title and headings tell you about the piece? Mark them.</a:t>
            </a:r>
          </a:p>
          <a:p>
            <a:r>
              <a:rPr lang="en-US" dirty="0" smtClean="0"/>
              <a:t>Does the first paragraph include the main point? Identify it.</a:t>
            </a:r>
          </a:p>
          <a:p>
            <a:r>
              <a:rPr lang="en-US" dirty="0" smtClean="0"/>
              <a:t>Do the headings give you the gist of the text? Write it out</a:t>
            </a:r>
          </a:p>
          <a:p>
            <a:r>
              <a:rPr lang="en-US" dirty="0" smtClean="0"/>
              <a:t>Does the conclusion tell you what the author is trying to inform you about, interpret, argue? Jot down your thoughts as they come up.</a:t>
            </a:r>
          </a:p>
          <a:p>
            <a:r>
              <a:rPr lang="en-US" dirty="0" smtClean="0"/>
              <a:t>What do you already know and think about the topic?</a:t>
            </a:r>
            <a:endParaRPr lang="en-US" dirty="0"/>
          </a:p>
        </p:txBody>
      </p:sp>
    </p:spTree>
    <p:extLst>
      <p:ext uri="{BB962C8B-B14F-4D97-AF65-F5344CB8AC3E}">
        <p14:creationId xmlns:p14="http://schemas.microsoft.com/office/powerpoint/2010/main" val="21842130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Context:</a:t>
            </a:r>
            <a:endParaRPr lang="en-US" dirty="0"/>
          </a:p>
        </p:txBody>
      </p:sp>
      <p:sp>
        <p:nvSpPr>
          <p:cNvPr id="3" name="Content Placeholder 2"/>
          <p:cNvSpPr>
            <a:spLocks noGrp="1"/>
          </p:cNvSpPr>
          <p:nvPr>
            <p:ph idx="1"/>
          </p:nvPr>
        </p:nvSpPr>
        <p:spPr/>
        <p:txBody>
          <a:bodyPr/>
          <a:lstStyle/>
          <a:p>
            <a:r>
              <a:rPr lang="en-US" dirty="0" smtClean="0"/>
              <a:t>When was this written? Have things changed since this was written based on what you know about the topic?</a:t>
            </a:r>
          </a:p>
          <a:p>
            <a:endParaRPr lang="en-US" dirty="0"/>
          </a:p>
          <a:p>
            <a:r>
              <a:rPr lang="en-US" dirty="0" smtClean="0"/>
              <a:t>Does the date matter to the content in the passage?</a:t>
            </a:r>
          </a:p>
          <a:p>
            <a:r>
              <a:rPr lang="en-US" dirty="0" smtClean="0"/>
              <a:t>What kind of publication is it? Is it a book, an article in a periodical or library database, a website, or something else?</a:t>
            </a:r>
          </a:p>
          <a:p>
            <a:r>
              <a:rPr lang="en-US" dirty="0" smtClean="0"/>
              <a:t>Where was it published? In a textbook, magazine, on the Internet?</a:t>
            </a:r>
            <a:endParaRPr lang="en-US" dirty="0"/>
          </a:p>
        </p:txBody>
      </p:sp>
    </p:spTree>
    <p:extLst>
      <p:ext uri="{BB962C8B-B14F-4D97-AF65-F5344CB8AC3E}">
        <p14:creationId xmlns:p14="http://schemas.microsoft.com/office/powerpoint/2010/main" val="3383184924"/>
      </p:ext>
    </p:extLst>
  </p:cSld>
  <p:clrMapOvr>
    <a:masterClrMapping/>
  </p:clrMapOvr>
</p:sld>
</file>

<file path=ppt/theme/theme1.xml><?xml version="1.0" encoding="utf-8"?>
<a:theme xmlns:a="http://schemas.openxmlformats.org/drawingml/2006/main" name="Berlin">
  <a:themeElements>
    <a:clrScheme name="Custom 1">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TC104033917[[fn=Berlin]]</Template>
  <TotalTime>92</TotalTime>
  <Words>918</Words>
  <Application>Microsoft Office PowerPoint</Application>
  <PresentationFormat>Widescreen</PresentationFormat>
  <Paragraphs>62</Paragraphs>
  <Slides>13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Trebuchet MS</vt:lpstr>
      <vt:lpstr>Berlin</vt:lpstr>
      <vt:lpstr>Critical Reading</vt:lpstr>
      <vt:lpstr>What to think about during your first reading</vt:lpstr>
      <vt:lpstr>Why Preview?</vt:lpstr>
      <vt:lpstr>Why Preview?</vt:lpstr>
      <vt:lpstr>Author:</vt:lpstr>
      <vt:lpstr>Purpose:</vt:lpstr>
      <vt:lpstr>Audience:</vt:lpstr>
      <vt:lpstr>Content:</vt:lpstr>
      <vt:lpstr>Context:</vt:lpstr>
      <vt:lpstr>Annotating:</vt:lpstr>
      <vt:lpstr>How to Annotate:</vt:lpstr>
      <vt:lpstr>How to Annotate:</vt:lpstr>
      <vt:lpstr>“Salvation” continued</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Active Reading</dc:title>
  <dc:creator>William Hackley</dc:creator>
  <cp:lastModifiedBy>William Hackley</cp:lastModifiedBy>
  <cp:revision>13</cp:revision>
  <dcterms:created xsi:type="dcterms:W3CDTF">2014-01-06T14:54:56Z</dcterms:created>
  <dcterms:modified xsi:type="dcterms:W3CDTF">2014-01-18T17:33:29Z</dcterms:modified>
</cp:coreProperties>
</file>