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71" r:id="rId2"/>
    <p:sldId id="269" r:id="rId3"/>
    <p:sldId id="270" r:id="rId4"/>
    <p:sldId id="265" r:id="rId5"/>
    <p:sldId id="258" r:id="rId6"/>
    <p:sldId id="257" r:id="rId7"/>
    <p:sldId id="256" r:id="rId8"/>
    <p:sldId id="261" r:id="rId9"/>
    <p:sldId id="268" r:id="rId10"/>
    <p:sldId id="259" r:id="rId11"/>
    <p:sldId id="262" r:id="rId12"/>
    <p:sldId id="264" r:id="rId13"/>
    <p:sldId id="266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20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270782AA-DC8D-4BE4-AA58-0708B47C967D}" type="datetimeFigureOut">
              <a:rPr lang="en-US"/>
              <a:pPr>
                <a:defRPr/>
              </a:pPr>
              <a:t>8/30/2021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BF733CC6-F495-4A39-B8D5-9995DB1506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355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04C6530-39EF-4145-BCC8-36DDA73FF4FE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727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4420D0A-21B5-4D8B-BC63-BB8919EAA302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0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6798E76-B9E7-4CD7-93F8-0FB2430D3F44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88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0F179ED-0E6F-419E-AFAE-3DD5CBFCF23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29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BBF5E77-86AE-4300-BD36-49A6A7D148E2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51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2DB8531-429A-46FB-870B-C1301E3FA31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506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733CC6-F495-4A39-B8D5-9995DB15063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510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white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Straight Connector 6"/>
          <p:cNvSpPr>
            <a:spLocks noChangeShapeType="1"/>
          </p:cNvSpPr>
          <p:nvPr/>
        </p:nvSpPr>
        <p:spPr bwMode="auto">
          <a:xfrm>
            <a:off x="155575" y="241935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694A9-F9FD-4D2D-92C3-FC3912FFC54F}" type="datetimeFigureOut">
              <a:rPr lang="en-US"/>
              <a:pPr>
                <a:defRPr/>
              </a:pPr>
              <a:t>8/30/2021</a:t>
            </a:fld>
            <a:endParaRPr lang="en-US"/>
          </a:p>
        </p:txBody>
      </p:sp>
      <p:sp>
        <p:nvSpPr>
          <p:cNvPr id="1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 smtClean="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4FC8FE8F-2428-402C-A785-F8B9282AAE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4815AB-4011-41F6-9E52-8FEDD66FDE9D}" type="datetimeFigureOut">
              <a:rPr lang="en-US"/>
              <a:pPr>
                <a:defRPr/>
              </a:pPr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460D4E-DE69-4F82-842E-A4ED34F84A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0" name="Straight Connector 12"/>
          <p:cNvSpPr>
            <a:spLocks noChangeShapeType="1"/>
          </p:cNvSpPr>
          <p:nvPr/>
        </p:nvSpPr>
        <p:spPr bwMode="auto">
          <a:xfrm rot="5400000">
            <a:off x="4021137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Oval 13"/>
          <p:cNvSpPr/>
          <p:nvPr/>
        </p:nvSpPr>
        <p:spPr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Oval 14"/>
          <p:cNvSpPr/>
          <p:nvPr/>
        </p:nvSpPr>
        <p:spPr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15150" y="3009900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052E06-9024-4703-A78B-5536D3D6A5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24D294-3513-487F-8D3D-FD0E1EE424FE}" type="datetimeFigureOut">
              <a:rPr lang="en-US"/>
              <a:pPr>
                <a:defRPr/>
              </a:pPr>
              <a:t>8/30/2021</a:t>
            </a:fld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6F6CC9-CCAC-48D9-93A1-EF655286DE5D}" type="datetimeFigureOut">
              <a:rPr lang="en-US"/>
              <a:pPr>
                <a:defRPr/>
              </a:pPr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2450" y="1027113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04C0B6-8FE8-4353-942C-C6791ABBAC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Rectangle 18"/>
          <p:cNvSpPr>
            <a:spLocks noChangeArrowheads="1"/>
          </p:cNvSpPr>
          <p:nvPr/>
        </p:nvSpPr>
        <p:spPr bwMode="white"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155575" y="142875"/>
            <a:ext cx="8832850" cy="213995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2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3" name="Oval 9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Oval 10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F51140-D947-4896-860E-918734ABB88B}" type="datetimeFigureOut">
              <a:rPr lang="en-US"/>
              <a:pPr>
                <a:defRPr/>
              </a:pPr>
              <a:t>8/30/2021</a:t>
            </a:fld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 smtClean="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57261ABC-B340-4169-B717-540E070EB8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7"/>
          <p:cNvSpPr>
            <a:spLocks noChangeShapeType="1"/>
          </p:cNvSpPr>
          <p:nvPr/>
        </p:nvSpPr>
        <p:spPr bwMode="auto">
          <a:xfrm flipV="1">
            <a:off x="4562475" y="1576388"/>
            <a:ext cx="9525" cy="481806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10325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AE859C-FD2F-4020-9A0F-B3EF283331B4}" type="datetimeFigureOut">
              <a:rPr lang="en-US"/>
              <a:pPr>
                <a:defRPr/>
              </a:pPr>
              <a:t>8/30/2021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15F1A0-3954-47CB-A284-043B99D953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825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Rectangle 10"/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Straight Connector 14"/>
          <p:cNvSpPr>
            <a:spLocks noChangeShapeType="1"/>
          </p:cNvSpPr>
          <p:nvPr/>
        </p:nvSpPr>
        <p:spPr bwMode="auto">
          <a:xfrm>
            <a:off x="152400" y="1279525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6" name="Oval 24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Oval 26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84F43-17A3-426F-B11C-150A61075A80}" type="datetimeFigureOut">
              <a:rPr lang="en-US"/>
              <a:pPr>
                <a:defRPr/>
              </a:pPr>
              <a:t>8/30/2021</a:t>
            </a:fld>
            <a:endParaRPr lang="en-US"/>
          </a:p>
        </p:txBody>
      </p:sp>
      <p:sp>
        <p:nvSpPr>
          <p:cNvPr id="1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988"/>
            <a:ext cx="457200" cy="441325"/>
          </a:xfrm>
        </p:spPr>
        <p:txBody>
          <a:bodyPr/>
          <a:lstStyle>
            <a:lvl1pPr algn="ctr">
              <a:defRPr smtClean="0"/>
            </a:lvl1pPr>
          </a:lstStyle>
          <a:p>
            <a:pPr>
              <a:defRPr/>
            </a:pPr>
            <a:fld id="{D367F463-17D7-4099-8706-278C393155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6C409-2F45-4AA4-A35A-A59A78DFE620}" type="datetimeFigureOut">
              <a:rPr lang="en-US"/>
              <a:pPr>
                <a:defRPr/>
              </a:pPr>
              <a:t>8/30/2021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6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73B43A-83A3-446A-AC73-00451CB2EF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A8069C-A068-4C41-B21A-A1D39D1ED42B}" type="datetimeFigureOut">
              <a:rPr lang="en-US"/>
              <a:pPr>
                <a:defRPr/>
              </a:pPr>
              <a:t>8/30/2021</a:t>
            </a:fld>
            <a:endParaRPr lang="en-US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F4C54EE-DA93-4018-A9AE-0BC56488D6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white"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2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3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Oval 10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20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 smtClean="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80D2A16C-AF4B-4D64-B958-2CA713FA2C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409F08-4CEB-42A3-AC73-521CB9C3C20C}" type="datetimeFigureOut">
              <a:rPr lang="en-US"/>
              <a:pPr>
                <a:defRPr/>
              </a:pPr>
              <a:t>8/30/2021</a:t>
            </a:fld>
            <a:endParaRPr lang="en-US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382963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0" name="Rectangle 19"/>
          <p:cNvSpPr>
            <a:spLocks noChangeArrowheads="1"/>
          </p:cNvSpPr>
          <p:nvPr/>
        </p:nvSpPr>
        <p:spPr bwMode="auto"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3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Oval 12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21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D4B9E2-F0B9-49D3-B63E-9375A97200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1"/>
          </p:nvPr>
        </p:nvSpPr>
        <p:spPr>
          <a:xfrm>
            <a:off x="5788025" y="6405563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47A0E4-E968-42E4-A1C3-367F65501713}" type="datetimeFigureOut">
              <a:rPr lang="en-US"/>
              <a:pPr>
                <a:defRPr/>
              </a:pPr>
              <a:t>8/30/2021</a:t>
            </a:fld>
            <a:endParaRPr lang="en-US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584575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39D78690-4E30-4E52-B56E-7ED5C124BE25}" type="datetimeFigureOut">
              <a:rPr lang="en-US"/>
              <a:pPr>
                <a:defRPr/>
              </a:pPr>
              <a:t>8/30/2021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350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39813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 smtClean="0">
                <a:solidFill>
                  <a:schemeClr val="accent3">
                    <a:shade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C851ED9-3FD7-4210-B5B9-D0CDFECAE0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8" name="Title Placeholder 21"/>
          <p:cNvSpPr>
            <a:spLocks noGrp="1"/>
          </p:cNvSpPr>
          <p:nvPr>
            <p:ph type="title"/>
          </p:nvPr>
        </p:nvSpPr>
        <p:spPr bwMode="auto">
          <a:xfrm>
            <a:off x="301625" y="228600"/>
            <a:ext cx="85344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01625" y="1524000"/>
            <a:ext cx="8534400" cy="459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300" kern="1200">
          <a:solidFill>
            <a:srgbClr val="7B9899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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fontAlgn="base">
        <a:spcBef>
          <a:spcPct val="20000"/>
        </a:spcBef>
        <a:spcAft>
          <a:spcPct val="0"/>
        </a:spcAft>
        <a:buClr>
          <a:srgbClr val="8CADAE"/>
        </a:buClr>
        <a:buSzPct val="75000"/>
        <a:buFont typeface="Wingdings 2" pitchFamily="18" charset="2"/>
        <a:buChar char="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fontAlgn="base">
        <a:spcBef>
          <a:spcPct val="20000"/>
        </a:spcBef>
        <a:spcAft>
          <a:spcPct val="0"/>
        </a:spcAft>
        <a:buClr>
          <a:srgbClr val="8C7B70"/>
        </a:buClr>
        <a:buSzPct val="70000"/>
        <a:buFont typeface="Wingdings" pitchFamily="2" charset="2"/>
        <a:buChar char="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ct val="20000"/>
        </a:spcBef>
        <a:spcAft>
          <a:spcPct val="0"/>
        </a:spcAft>
        <a:buClr>
          <a:srgbClr val="8FB08C"/>
        </a:buClr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676A-91A8-4FEF-BAEB-41837A7BD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Analysis Essay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64D18-F713-4A9D-A919-09C4045043D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is this?</a:t>
            </a:r>
          </a:p>
          <a:p>
            <a:endParaRPr lang="en-US" dirty="0"/>
          </a:p>
          <a:p>
            <a:pPr lvl="1"/>
            <a:r>
              <a:rPr lang="en-US" dirty="0"/>
              <a:t>You are evaluating one of the article by the author’s claim, credibility, appeals.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length of the essay is determined by the author’s main points. The essay should be 700-750 words or 2 ½-3 pages double space.</a:t>
            </a:r>
          </a:p>
        </p:txBody>
      </p:sp>
    </p:spTree>
    <p:extLst>
      <p:ext uri="{BB962C8B-B14F-4D97-AF65-F5344CB8AC3E}">
        <p14:creationId xmlns:p14="http://schemas.microsoft.com/office/powerpoint/2010/main" val="2705646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B9899"/>
                </a:solidFill>
              </a:rPr>
              <a:t>Critical Analysis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Show what it was in the assigned text that made you think about this topic. If possible, compare and contrast the assertions of the assigned text with your own</a:t>
            </a:r>
            <a:r>
              <a:rPr lang="en-US" dirty="0">
                <a:latin typeface="Arial" charset="0"/>
                <a:cs typeface="Arial" charset="0"/>
              </a:rPr>
              <a:t>.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b="1" dirty="0">
                <a:latin typeface="Arial" charset="0"/>
                <a:cs typeface="Arial" charset="0"/>
              </a:rPr>
              <a:t>Use the organization of the article as your method for critiquing the article. Each writer may have a different number of paragraphs due to your evaluation.</a:t>
            </a:r>
            <a:endParaRPr lang="en-US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B9899"/>
                </a:solidFill>
              </a:rPr>
              <a:t>Critical Analysis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r>
              <a:rPr lang="en-US" dirty="0"/>
              <a:t>While drafting your essay, consider all the other sources you have read. Compare them to this source you </a:t>
            </a:r>
            <a:r>
              <a:rPr lang="en-US"/>
              <a:t>are analyzing. </a:t>
            </a:r>
            <a:r>
              <a:rPr lang="en-US" dirty="0"/>
              <a:t>Also consider the time that has passed since the author has published this source. Has the audience changed? Has society changed? How do the themes apply to today’s world?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32105" y="1219200"/>
            <a:ext cx="8503920" cy="4572000"/>
          </a:xfrm>
        </p:spPr>
        <p:txBody>
          <a:bodyPr/>
          <a:lstStyle/>
          <a:p>
            <a:pPr>
              <a:buNone/>
            </a:pPr>
            <a:r>
              <a:rPr lang="en-US" b="1" dirty="0"/>
              <a:t>Introduction</a:t>
            </a:r>
            <a:r>
              <a:rPr lang="en-US" dirty="0"/>
              <a:t>:</a:t>
            </a:r>
          </a:p>
          <a:p>
            <a:r>
              <a:rPr lang="en-US" dirty="0"/>
              <a:t> Brief Summary of the article with the Author’s Name and title of the text appropriately punctuated.</a:t>
            </a:r>
          </a:p>
          <a:p>
            <a:r>
              <a:rPr lang="en-US" dirty="0"/>
              <a:t>Argumentative thesis: Your thesis should go here.</a:t>
            </a:r>
          </a:p>
          <a:p>
            <a:pPr>
              <a:buNone/>
            </a:pPr>
            <a:r>
              <a:rPr lang="en-US" b="1" dirty="0"/>
              <a:t>Body Paragraphs</a:t>
            </a:r>
          </a:p>
          <a:p>
            <a:r>
              <a:rPr lang="en-US" dirty="0"/>
              <a:t> Create analysis of the article by following the </a:t>
            </a:r>
            <a:r>
              <a:rPr lang="en-US" b="1" dirty="0">
                <a:solidFill>
                  <a:schemeClr val="accent6"/>
                </a:solidFill>
              </a:rPr>
              <a:t>main points</a:t>
            </a:r>
            <a:r>
              <a:rPr lang="en-US" dirty="0"/>
              <a:t> that the author created.</a:t>
            </a:r>
          </a:p>
          <a:p>
            <a:r>
              <a:rPr lang="en-US" dirty="0"/>
              <a:t>Feel free to focus on what you feel the author is attempting to do through this reading.</a:t>
            </a:r>
          </a:p>
          <a:p>
            <a:r>
              <a:rPr lang="en-US" dirty="0"/>
              <a:t>Consider strengths and weaknesses within the text.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Response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 Be sure to explain how the author conveys the message through examples.</a:t>
            </a:r>
          </a:p>
          <a:p>
            <a:r>
              <a:rPr lang="en-US" dirty="0"/>
              <a:t>Be sure that you are analyzing, not just summarizing.</a:t>
            </a:r>
          </a:p>
          <a:p>
            <a:r>
              <a:rPr lang="en-US" dirty="0"/>
              <a:t>The paragraphs should be very well developed in order to illustrate your full analysis of the article. </a:t>
            </a:r>
          </a:p>
          <a:p>
            <a:pPr>
              <a:buNone/>
            </a:pPr>
            <a:r>
              <a:rPr lang="en-US" b="1" dirty="0"/>
              <a:t>Concluding Paragraph</a:t>
            </a:r>
          </a:p>
          <a:p>
            <a:pPr>
              <a:buNone/>
            </a:pPr>
            <a:r>
              <a:rPr lang="en-US" dirty="0"/>
              <a:t>	Restate your thesis statement and offer your primary justifications for your argument. What does your analysis reveal about this text and its significance.</a:t>
            </a:r>
          </a:p>
          <a:p>
            <a:r>
              <a:rPr lang="en-US" dirty="0">
                <a:highlight>
                  <a:srgbClr val="FFFF00"/>
                </a:highlight>
              </a:rPr>
              <a:t>Create a Works Cited page for the text you analyzed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E47D-E127-4EA4-9D9A-DA5368DB2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Analysis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A1778-CF66-41DE-960E-E1BEBFF6BE8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is your job?</a:t>
            </a:r>
          </a:p>
          <a:p>
            <a:pPr lvl="1"/>
            <a:r>
              <a:rPr lang="en-US" dirty="0"/>
              <a:t>Your goal is to identify the strengths and weaknesses within an argumentative article.  Are you convinced about the stand? What is your stand over the article?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Don’t forget the components within an Argument such as:</a:t>
            </a:r>
          </a:p>
          <a:p>
            <a:pPr lvl="1"/>
            <a:r>
              <a:rPr lang="en-US" dirty="0"/>
              <a:t>  The author’s claim</a:t>
            </a:r>
          </a:p>
          <a:p>
            <a:pPr lvl="1"/>
            <a:r>
              <a:rPr lang="en-US" dirty="0"/>
              <a:t>   What is the author’s overall theme or message?</a:t>
            </a:r>
          </a:p>
          <a:p>
            <a:pPr lvl="1"/>
            <a:r>
              <a:rPr lang="en-US" dirty="0"/>
              <a:t>  The evidence that the author uses to support that claim.</a:t>
            </a:r>
          </a:p>
          <a:p>
            <a:pPr lvl="1"/>
            <a:r>
              <a:rPr lang="en-US" dirty="0"/>
              <a:t>   What appeals are used: Logical, Moral, Ethical</a:t>
            </a:r>
          </a:p>
          <a:p>
            <a:pPr lvl="1"/>
            <a:endParaRPr lang="en-US" dirty="0"/>
          </a:p>
          <a:p>
            <a:pPr lvl="1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816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6CDC7-1A36-48A1-9C3D-0E6551236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 the Argumentative Appeals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3E6E1-3C44-484A-9E24-88F2ED76357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appeals does the author use to convince his audience?</a:t>
            </a:r>
          </a:p>
          <a:p>
            <a:r>
              <a:rPr lang="en-US" b="1" dirty="0">
                <a:solidFill>
                  <a:schemeClr val="accent6"/>
                </a:solidFill>
              </a:rPr>
              <a:t>Logos</a:t>
            </a:r>
            <a:r>
              <a:rPr lang="en-US" dirty="0"/>
              <a:t>- (Logical Appeal) Convince the audience using logic or reason, facts, data, analogies, expert testimony.</a:t>
            </a:r>
          </a:p>
          <a:p>
            <a:r>
              <a:rPr lang="en-US" b="1" dirty="0">
                <a:solidFill>
                  <a:schemeClr val="accent6"/>
                </a:solidFill>
              </a:rPr>
              <a:t>Ethos</a:t>
            </a:r>
            <a:r>
              <a:rPr lang="en-US" dirty="0"/>
              <a:t>- (Ethical Appeal) Convince the audience by demonstrating collective values, and morals.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b="1" dirty="0">
                <a:solidFill>
                  <a:schemeClr val="accent6"/>
                </a:solidFill>
              </a:rPr>
              <a:t>Pathos</a:t>
            </a:r>
            <a:r>
              <a:rPr lang="en-US" dirty="0"/>
              <a:t>- (Emotional Appeal) Convince the use of meaningful language, emotional tone, stories of emotional events.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315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Critical Analysis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Key Elements: Planning for the Essay. You must plan first (Active Reading, Notes, Prewriting, Drafting)</a:t>
            </a:r>
          </a:p>
          <a:p>
            <a:r>
              <a:rPr lang="en-US" dirty="0"/>
              <a:t>Summary of the Text in the Introduction</a:t>
            </a:r>
          </a:p>
          <a:p>
            <a:pPr lvl="1"/>
            <a:r>
              <a:rPr lang="en-US" dirty="0"/>
              <a:t>Your reader may not know the text, so its your job to offer an overview of the text. It may need to be detailed.</a:t>
            </a:r>
          </a:p>
          <a:p>
            <a:pPr lvl="1"/>
            <a:endParaRPr lang="en-US" dirty="0"/>
          </a:p>
          <a:p>
            <a:r>
              <a:rPr lang="en-US" dirty="0"/>
              <a:t>Attention to the Text in the Introduction</a:t>
            </a:r>
          </a:p>
          <a:p>
            <a:pPr lvl="1"/>
            <a:r>
              <a:rPr lang="en-US" dirty="0"/>
              <a:t>All texts are part of a larger conversation or context. Consider themes, debates, controversies surrounding the text as well.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B9899"/>
                </a:solidFill>
              </a:rPr>
              <a:t>Your Thesis Statement: What is your Stand?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lvl="8" indent="0">
              <a:buNone/>
              <a:defRPr/>
            </a:pPr>
            <a:r>
              <a:rPr lang="en-US" sz="3200" cap="none" dirty="0">
                <a:latin typeface="Arial" pitchFamily="34" charset="0"/>
                <a:cs typeface="Arial" pitchFamily="34" charset="0"/>
              </a:rPr>
              <a:t>This Argumentative thesis statement should not be a simple statement of fact: (Weak thesis Statement)</a:t>
            </a:r>
          </a:p>
          <a:p>
            <a:pPr marL="342900" lvl="8" indent="-342900">
              <a:defRPr/>
            </a:pPr>
            <a:r>
              <a:rPr lang="en-US" sz="3200" cap="none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Ex. Andrew Vaschss’s article “Sex Predators Can’t be Saved,” discusses how sex predators harm people in society.</a:t>
            </a:r>
            <a:endParaRPr lang="en-US" sz="3200" cap="none" dirty="0">
              <a:latin typeface="Arial" charset="0"/>
              <a:cs typeface="Arial" charset="0"/>
            </a:endParaRP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(This just states what the article discusses, but it is not a strong, clear statement of how the writer stands over the actual article.)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>
            <a:normAutofit fontScale="90000"/>
          </a:bodyPr>
          <a:lstStyle/>
          <a:p>
            <a:pPr marL="0" lvl="7" fontAlgn="auto">
              <a:spcAft>
                <a:spcPts val="0"/>
              </a:spcAft>
              <a:defRPr/>
            </a:pPr>
            <a:r>
              <a:rPr lang="en-US" sz="4400" dirty="0">
                <a:solidFill>
                  <a:sysClr val="windowText" lastClr="000000"/>
                </a:solidFill>
              </a:rPr>
              <a:t>Critical Thesis St. Continued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Explain your reasons for believing your thesis, so that your reader can understand why you are making this assertion. If your thesis is a statement of confusion, explain why you're confused! </a:t>
            </a:r>
            <a:br>
              <a:rPr lang="en-US" dirty="0">
                <a:latin typeface="Arial" charset="0"/>
                <a:cs typeface="Arial" charset="0"/>
              </a:rPr>
            </a:br>
            <a:br>
              <a:rPr lang="en-US" dirty="0">
                <a:latin typeface="Arial" charset="0"/>
                <a:cs typeface="Arial" charset="0"/>
              </a:rPr>
            </a:br>
            <a:r>
              <a:rPr lang="en-US" dirty="0">
                <a:latin typeface="Arial" charset="0"/>
                <a:cs typeface="Arial" charset="0"/>
              </a:rPr>
              <a:t>A Stronger thesis Example:</a:t>
            </a:r>
          </a:p>
          <a:p>
            <a:r>
              <a:rPr lang="en-US" b="1" dirty="0">
                <a:solidFill>
                  <a:srgbClr val="0070C0"/>
                </a:solidFill>
              </a:rPr>
              <a:t>“Vachss writes a clear-cut examination of sex predators and what drives their need to rape and torture, but his final solution is not realistic for today’s world.”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150" y="-248444"/>
            <a:ext cx="8651874" cy="1143000"/>
          </a:xfrm>
        </p:spPr>
        <p:txBody>
          <a:bodyPr/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Critical Analysis: Introduction Structure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0DE298-7B64-44AA-A079-C2B07B90AAE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 Introduce your Analysis:</a:t>
            </a:r>
          </a:p>
          <a:p>
            <a:pPr lvl="1"/>
            <a:endParaRPr lang="en-US" dirty="0"/>
          </a:p>
          <a:p>
            <a:pPr marL="593725" lvl="2" indent="0">
              <a:buNone/>
            </a:pPr>
            <a:r>
              <a:rPr lang="en-US" sz="2400" dirty="0"/>
              <a:t>A. Summarize the text.</a:t>
            </a:r>
          </a:p>
          <a:p>
            <a:pPr marL="593725" lvl="2" indent="0">
              <a:buNone/>
            </a:pPr>
            <a:endParaRPr lang="en-US" sz="2400" dirty="0"/>
          </a:p>
          <a:p>
            <a:pPr marL="593725" lvl="2" indent="0">
              <a:buNone/>
            </a:pPr>
            <a:r>
              <a:rPr lang="en-US" sz="2400" dirty="0"/>
              <a:t>B. Provide any necessary context surrounding the text’s topic.</a:t>
            </a:r>
          </a:p>
          <a:p>
            <a:pPr marL="593725" lvl="2" indent="0">
              <a:buNone/>
            </a:pPr>
            <a:r>
              <a:rPr lang="en-US" sz="2400" dirty="0"/>
              <a:t>C. Include the author’s full name and title within the essay in the Introduction.</a:t>
            </a:r>
          </a:p>
          <a:p>
            <a:pPr marL="593725" lvl="2" indent="0">
              <a:buNone/>
            </a:pPr>
            <a:r>
              <a:rPr lang="en-US" sz="2400" dirty="0"/>
              <a:t>D. Develop a clear thesis statement with your stand at the end of the Introduction.</a:t>
            </a:r>
          </a:p>
        </p:txBody>
      </p:sp>
      <p:sp>
        <p:nvSpPr>
          <p:cNvPr id="18435" name="Rectangle 1"/>
          <p:cNvSpPr>
            <a:spLocks noChangeArrowheads="1"/>
          </p:cNvSpPr>
          <p:nvPr/>
        </p:nvSpPr>
        <p:spPr bwMode="auto">
          <a:xfrm>
            <a:off x="0" y="0"/>
            <a:ext cx="1841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cs typeface="Arial" charset="0"/>
            </a:endParaRPr>
          </a:p>
          <a:p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B9899"/>
                </a:solidFill>
              </a:rPr>
              <a:t> Body Paragraph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>
            <a:normAutofit/>
          </a:bodyPr>
          <a:lstStyle/>
          <a:p>
            <a:pPr marL="342900" lvl="1" indent="-34290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>
                <a:solidFill>
                  <a:schemeClr val="tx1"/>
                </a:solidFill>
              </a:rPr>
              <a:t>Analyze the text: </a:t>
            </a:r>
            <a:r>
              <a:rPr lang="en-US" b="1" dirty="0">
                <a:solidFill>
                  <a:srgbClr val="0070C0"/>
                </a:solidFill>
              </a:rPr>
              <a:t>Break the text into parts and discuss</a:t>
            </a:r>
          </a:p>
          <a:p>
            <a:pPr marL="342900" lvl="1" indent="-342900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b="1" dirty="0">
              <a:solidFill>
                <a:srgbClr val="0070C0"/>
              </a:solidFill>
            </a:endParaRPr>
          </a:p>
          <a:p>
            <a:pPr marL="548640" lvl="1" indent="-274320" fontAlgn="auto">
              <a:spcAft>
                <a:spcPts val="0"/>
              </a:spcAft>
              <a:buFont typeface="Wingdings"/>
              <a:buChar char=""/>
              <a:defRPr/>
            </a:pPr>
            <a:r>
              <a:rPr lang="en-US" b="1" dirty="0">
                <a:solidFill>
                  <a:schemeClr val="tx1"/>
                </a:solidFill>
              </a:rPr>
              <a:t>Why is the information significant? ID pattern/themes/ appeals within the text.</a:t>
            </a:r>
          </a:p>
          <a:p>
            <a:pPr marL="548640" lvl="1" indent="-274320" fontAlgn="auto">
              <a:spcAft>
                <a:spcPts val="0"/>
              </a:spcAft>
              <a:buFont typeface="Wingdings"/>
              <a:buChar char=""/>
              <a:defRPr/>
            </a:pPr>
            <a:r>
              <a:rPr lang="en-US" b="1" dirty="0">
                <a:solidFill>
                  <a:schemeClr val="tx1"/>
                </a:solidFill>
              </a:rPr>
              <a:t>What is the tone of the author?</a:t>
            </a:r>
          </a:p>
          <a:p>
            <a:pPr marL="548640" lvl="1" indent="-274320" fontAlgn="auto">
              <a:spcAft>
                <a:spcPts val="0"/>
              </a:spcAft>
              <a:buFont typeface="Wingdings"/>
              <a:buChar char=""/>
              <a:defRPr/>
            </a:pPr>
            <a:r>
              <a:rPr lang="en-US" b="1" dirty="0">
                <a:solidFill>
                  <a:schemeClr val="tx1"/>
                </a:solidFill>
              </a:rPr>
              <a:t>What is the author’s theme(s)/message? What examples illustrate that theme(s)?</a:t>
            </a:r>
          </a:p>
          <a:p>
            <a:pPr marL="548640" lvl="1" indent="-274320" fontAlgn="auto">
              <a:spcAft>
                <a:spcPts val="0"/>
              </a:spcAft>
              <a:buFont typeface="Wingdings"/>
              <a:buChar char=""/>
              <a:defRPr/>
            </a:pPr>
            <a:endParaRPr lang="en-US" b="1" dirty="0">
              <a:solidFill>
                <a:schemeClr val="tx1"/>
              </a:solidFill>
            </a:endParaRPr>
          </a:p>
          <a:p>
            <a:pPr marL="274320" lvl="1" indent="0" fontAlgn="auto">
              <a:spcAft>
                <a:spcPts val="0"/>
              </a:spcAft>
              <a:buNone/>
              <a:defRPr/>
            </a:pPr>
            <a:r>
              <a:rPr lang="en-US" b="1" dirty="0">
                <a:solidFill>
                  <a:schemeClr val="tx1"/>
                </a:solidFill>
              </a:rPr>
              <a:t>Use questions like these to help in your examination/interpretation of the texts. Use the text organization to develop paragraphs for your Critique.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B9C02-6232-4F40-97CC-039576567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Body paragraphs of the Critical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72E95-D2A4-4BDD-9D95-06CFA395F55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Other questions to consider in your </a:t>
            </a:r>
            <a:r>
              <a:rPr lang="en-US" b="1" dirty="0">
                <a:solidFill>
                  <a:schemeClr val="accent6"/>
                </a:solidFill>
              </a:rPr>
              <a:t>evaluation </a:t>
            </a:r>
            <a:r>
              <a:rPr lang="en-US" dirty="0"/>
              <a:t>of the article:</a:t>
            </a:r>
          </a:p>
          <a:p>
            <a:endParaRPr lang="en-US" dirty="0"/>
          </a:p>
          <a:p>
            <a:pPr marL="548640" lvl="1" indent="-274320" fontAlgn="auto">
              <a:spcAft>
                <a:spcPts val="0"/>
              </a:spcAft>
              <a:buFont typeface="Wingdings"/>
              <a:buChar char=""/>
              <a:defRPr/>
            </a:pPr>
            <a:r>
              <a:rPr lang="en-US" b="1" dirty="0">
                <a:solidFill>
                  <a:schemeClr val="tx1"/>
                </a:solidFill>
              </a:rPr>
              <a:t>Who is the intended audience? Are you part of that audience? How does that impact your interpretation of the text?</a:t>
            </a:r>
          </a:p>
          <a:p>
            <a:pPr marL="548640" lvl="1" indent="-274320" fontAlgn="auto">
              <a:spcAft>
                <a:spcPts val="0"/>
              </a:spcAft>
              <a:buFont typeface="Wingdings"/>
              <a:buChar char=""/>
              <a:defRPr/>
            </a:pPr>
            <a:r>
              <a:rPr lang="en-US" b="1" dirty="0">
                <a:solidFill>
                  <a:schemeClr val="tx1"/>
                </a:solidFill>
              </a:rPr>
              <a:t>Is this information informative or persuasive?</a:t>
            </a:r>
          </a:p>
          <a:p>
            <a:pPr marL="274320" lvl="1" indent="0" fontAlgn="auto">
              <a:spcAft>
                <a:spcPts val="0"/>
              </a:spcAft>
              <a:buNone/>
              <a:defRPr/>
            </a:pP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/>
              <a:t>Use quotes/paraphrases consistently from the text to support your stand.</a:t>
            </a:r>
          </a:p>
        </p:txBody>
      </p:sp>
    </p:spTree>
    <p:extLst>
      <p:ext uri="{BB962C8B-B14F-4D97-AF65-F5344CB8AC3E}">
        <p14:creationId xmlns:p14="http://schemas.microsoft.com/office/powerpoint/2010/main" val="35893380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447</TotalTime>
  <Words>942</Words>
  <Application>Microsoft Office PowerPoint</Application>
  <PresentationFormat>On-screen Show (4:3)</PresentationFormat>
  <Paragraphs>85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Georgia</vt:lpstr>
      <vt:lpstr>Wingdings</vt:lpstr>
      <vt:lpstr>Wingdings 2</vt:lpstr>
      <vt:lpstr>Civic</vt:lpstr>
      <vt:lpstr>Critical Analysis Essay</vt:lpstr>
      <vt:lpstr>Critical Analysis Components</vt:lpstr>
      <vt:lpstr>Know the Argumentative Appeals</vt:lpstr>
      <vt:lpstr>Critical Analysis Preparation</vt:lpstr>
      <vt:lpstr>Your Thesis Statement: What is your Stand?</vt:lpstr>
      <vt:lpstr>Critical Thesis St. Continued</vt:lpstr>
      <vt:lpstr>  Critical Analysis: Introduction Structure</vt:lpstr>
      <vt:lpstr> Body Paragraph Structure</vt:lpstr>
      <vt:lpstr>Body paragraphs of the Critical Analysis</vt:lpstr>
      <vt:lpstr>Critical Analysis</vt:lpstr>
      <vt:lpstr>Critical Analysis</vt:lpstr>
      <vt:lpstr>Analysis Organization</vt:lpstr>
      <vt:lpstr>Critical Response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Critical Response: How to begin</dc:title>
  <dc:creator>Hackley</dc:creator>
  <cp:lastModifiedBy>William Hackley</cp:lastModifiedBy>
  <cp:revision>48</cp:revision>
  <dcterms:created xsi:type="dcterms:W3CDTF">2008-11-10T05:01:56Z</dcterms:created>
  <dcterms:modified xsi:type="dcterms:W3CDTF">2021-08-30T14:11:17Z</dcterms:modified>
</cp:coreProperties>
</file>