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62" r:id="rId3"/>
    <p:sldId id="266" r:id="rId4"/>
    <p:sldId id="257" r:id="rId5"/>
    <p:sldId id="258" r:id="rId6"/>
    <p:sldId id="263" r:id="rId7"/>
    <p:sldId id="270" r:id="rId8"/>
    <p:sldId id="269" r:id="rId9"/>
    <p:sldId id="265" r:id="rId10"/>
    <p:sldId id="260"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n.hackley" initials="k" lastIdx="3" clrIdx="0">
    <p:extLst>
      <p:ext uri="{19B8F6BF-5375-455C-9EA6-DF929625EA0E}">
        <p15:presenceInfo xmlns:p15="http://schemas.microsoft.com/office/powerpoint/2012/main" userId="S-1-5-21-1004953585-991214133-779331085-274651" providerId="AD"/>
      </p:ext>
    </p:extLst>
  </p:cmAuthor>
  <p:cmAuthor id="2" name="karen.hackley" initials="k [2]" lastIdx="2" clrIdx="1">
    <p:extLst>
      <p:ext uri="{19B8F6BF-5375-455C-9EA6-DF929625EA0E}">
        <p15:presenceInfo xmlns:p15="http://schemas.microsoft.com/office/powerpoint/2012/main" userId="karen.hackl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1-04T09:37:08.236" idx="1">
    <p:pos x="6189" y="1760"/>
    <p:text>Parentheitcal Citation: this tells the reader where this direct quote comes from. Also note that the punctuation of the direct quote comes after the parenthetical citation. It is part of the direct quote.</p:text>
    <p:extLst>
      <p:ext uri="{C676402C-5697-4E1C-873F-D02D1690AC5C}">
        <p15:threadingInfo xmlns:p15="http://schemas.microsoft.com/office/powerpoint/2012/main" timeZoneBias="360"/>
      </p:ext>
    </p:extLst>
  </p:cm>
  <p:cm authorId="1" dt="2014-11-04T09:40:01.411" idx="2">
    <p:pos x="2952" y="1831"/>
    <p:text>Always have a lead-in phrase or an acknowledgement phrase to introduce an quote.</p:text>
    <p:extLst>
      <p:ext uri="{C676402C-5697-4E1C-873F-D02D1690AC5C}">
        <p15:threadingInfo xmlns:p15="http://schemas.microsoft.com/office/powerpoint/2012/main" timeZoneBias="360"/>
      </p:ext>
    </p:extLst>
  </p:cm>
  <p:cm authorId="1" dt="2014-11-04T10:00:52.853" idx="3">
    <p:pos x="288" y="2417"/>
    <p:text>this is analysis of the character and the intentions behind why he says this. This is crucial to your analysis essay.</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61BEF0D-F0BB-DE4B-95CE-6DB70DBA9567}" type="datetimeFigureOut">
              <a:rPr lang="en-US" smtClean="0"/>
              <a:pPr/>
              <a:t>11/1/2021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17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26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606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81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261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35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052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45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11/1/2021</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D57F1E4F-1CFF-5643-939E-217C01CDF565}" type="slidenum">
              <a:rPr lang="en-US" smtClean="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54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61BEF0D-F0BB-DE4B-95CE-6DB70DBA9567}" type="datetimeFigureOut">
              <a:rPr lang="en-US" smtClean="0"/>
              <a:pPr/>
              <a:t>11/1/2021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89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18145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Literary Analysis Essay</a:t>
            </a: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17787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Body paragraphs continued</a:t>
            </a:r>
          </a:p>
        </p:txBody>
      </p:sp>
      <p:sp>
        <p:nvSpPr>
          <p:cNvPr id="3" name="Content Placeholder 2"/>
          <p:cNvSpPr>
            <a:spLocks noGrp="1"/>
          </p:cNvSpPr>
          <p:nvPr>
            <p:ph idx="1"/>
          </p:nvPr>
        </p:nvSpPr>
        <p:spPr/>
        <p:txBody>
          <a:bodyPr>
            <a:normAutofit/>
          </a:bodyPr>
          <a:lstStyle/>
          <a:p>
            <a:r>
              <a:rPr lang="en-US" sz="2800" dirty="0"/>
              <a:t>Follow the order of ideas discussed for each body paragraph. </a:t>
            </a:r>
          </a:p>
          <a:p>
            <a:r>
              <a:rPr lang="en-US" sz="2800" dirty="0"/>
              <a:t>Create topic sentences that are tied to your thesis statement.</a:t>
            </a:r>
          </a:p>
          <a:p>
            <a:r>
              <a:rPr lang="en-US" sz="2800" dirty="0"/>
              <a:t>Always show proof from the text/film to support your thesis statement</a:t>
            </a:r>
            <a:r>
              <a:rPr lang="en-US" sz="2400" dirty="0"/>
              <a:t>.</a:t>
            </a:r>
          </a:p>
          <a:p>
            <a:r>
              <a:rPr lang="en-US" sz="2400" dirty="0"/>
              <a:t>2-3 meaningful examples from the film or reading will help drive the analysis forward.</a:t>
            </a:r>
          </a:p>
        </p:txBody>
      </p:sp>
    </p:spTree>
    <p:extLst>
      <p:ext uri="{BB962C8B-B14F-4D97-AF65-F5344CB8AC3E}">
        <p14:creationId xmlns:p14="http://schemas.microsoft.com/office/powerpoint/2010/main" val="237936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Paragraph</a:t>
            </a:r>
          </a:p>
        </p:txBody>
      </p:sp>
      <p:sp>
        <p:nvSpPr>
          <p:cNvPr id="3" name="Content Placeholder 2"/>
          <p:cNvSpPr>
            <a:spLocks noGrp="1"/>
          </p:cNvSpPr>
          <p:nvPr>
            <p:ph idx="1"/>
          </p:nvPr>
        </p:nvSpPr>
        <p:spPr/>
        <p:txBody>
          <a:bodyPr/>
          <a:lstStyle/>
          <a:p>
            <a:r>
              <a:rPr lang="en-US" sz="3200" dirty="0"/>
              <a:t>Restate your thesis statement and summarize information if necessary. </a:t>
            </a:r>
          </a:p>
          <a:p>
            <a:r>
              <a:rPr lang="en-US" sz="3200" dirty="0"/>
              <a:t>Explore why </a:t>
            </a:r>
            <a:r>
              <a:rPr lang="en-US" sz="3200"/>
              <a:t>the text/film </a:t>
            </a:r>
            <a:r>
              <a:rPr lang="en-US" sz="3200" dirty="0"/>
              <a:t>is important overall.</a:t>
            </a:r>
          </a:p>
          <a:p>
            <a:r>
              <a:rPr lang="en-US" sz="3200" dirty="0"/>
              <a:t>What does it teach us about people, society, the author’s message about mankind?</a:t>
            </a:r>
          </a:p>
          <a:p>
            <a:r>
              <a:rPr lang="en-US" sz="3200" dirty="0"/>
              <a:t>Maintain formal tone and fully develop the Conclusion.</a:t>
            </a:r>
          </a:p>
          <a:p>
            <a:endParaRPr lang="en-US" dirty="0"/>
          </a:p>
        </p:txBody>
      </p:sp>
    </p:spTree>
    <p:extLst>
      <p:ext uri="{BB962C8B-B14F-4D97-AF65-F5344CB8AC3E}">
        <p14:creationId xmlns:p14="http://schemas.microsoft.com/office/powerpoint/2010/main" val="394143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Ways to develop your literature or film in an essay</a:t>
            </a:r>
          </a:p>
        </p:txBody>
      </p:sp>
      <p:sp>
        <p:nvSpPr>
          <p:cNvPr id="3" name="Content Placeholder 2"/>
          <p:cNvSpPr>
            <a:spLocks noGrp="1"/>
          </p:cNvSpPr>
          <p:nvPr>
            <p:ph idx="1"/>
          </p:nvPr>
        </p:nvSpPr>
        <p:spPr/>
        <p:txBody>
          <a:bodyPr/>
          <a:lstStyle/>
          <a:p>
            <a:r>
              <a:rPr lang="en-US" dirty="0"/>
              <a:t>Consider discussing one major character fully. Think about what his or her motives are? How are those motives connected to his or her background?</a:t>
            </a:r>
          </a:p>
          <a:p>
            <a:r>
              <a:rPr lang="en-US" dirty="0"/>
              <a:t>Discuss 2-3 Characters. How are they connected to each other. Are they on different sides of the spectrum, or are they strangely alike in some way? Think of some aspect that binds them together.</a:t>
            </a:r>
          </a:p>
          <a:p>
            <a:r>
              <a:rPr lang="en-US" dirty="0"/>
              <a:t>Setting (s)- How does the setting or settings define the characters in the story? Are there several settings that enhance the personalities of the characters? Is it a setting that traps them, allows them to be who they are or who they want to be? Does it enhance or hurt them? </a:t>
            </a:r>
          </a:p>
        </p:txBody>
      </p:sp>
    </p:spTree>
    <p:extLst>
      <p:ext uri="{BB962C8B-B14F-4D97-AF65-F5344CB8AC3E}">
        <p14:creationId xmlns:p14="http://schemas.microsoft.com/office/powerpoint/2010/main" val="273734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Literary Analysis development continued</a:t>
            </a:r>
          </a:p>
        </p:txBody>
      </p:sp>
      <p:sp>
        <p:nvSpPr>
          <p:cNvPr id="3" name="Content Placeholder 2"/>
          <p:cNvSpPr>
            <a:spLocks noGrp="1"/>
          </p:cNvSpPr>
          <p:nvPr>
            <p:ph idx="1"/>
          </p:nvPr>
        </p:nvSpPr>
        <p:spPr/>
        <p:txBody>
          <a:bodyPr>
            <a:normAutofit/>
          </a:bodyPr>
          <a:lstStyle/>
          <a:p>
            <a:r>
              <a:rPr lang="en-US" dirty="0"/>
              <a:t>Choose a theme to discuss. Consider the characters that are tied to this theme. That will help to narrow down your discussion. Be sure to have a clear idea of what the theme means before applying it to the story.</a:t>
            </a:r>
          </a:p>
          <a:p>
            <a:r>
              <a:rPr lang="en-US" dirty="0"/>
              <a:t>Narrator- Is the narrator reliable/unreliable? How does that impact our reception of the story? Is the narrator an innocent spectator or is he or she directly impacted by the events in the story?</a:t>
            </a:r>
          </a:p>
          <a:p>
            <a:r>
              <a:rPr lang="en-US" dirty="0"/>
              <a:t>Plot- Be careful not to simply summarize here. Discuss how the plot is developed. Who or what creates action/suspense/drama in the storyline.? Are we in on the story or is the audience an intruder? Are we in on the Irony or is the irony for the characters?</a:t>
            </a:r>
          </a:p>
          <a:p>
            <a:r>
              <a:rPr lang="en-US" dirty="0"/>
              <a:t>These are just a few ideas!</a:t>
            </a:r>
          </a:p>
        </p:txBody>
      </p:sp>
    </p:spTree>
    <p:extLst>
      <p:ext uri="{BB962C8B-B14F-4D97-AF65-F5344CB8AC3E}">
        <p14:creationId xmlns:p14="http://schemas.microsoft.com/office/powerpoint/2010/main" val="10084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Requirements</a:t>
            </a:r>
          </a:p>
        </p:txBody>
      </p:sp>
      <p:sp>
        <p:nvSpPr>
          <p:cNvPr id="3" name="Content Placeholder 2"/>
          <p:cNvSpPr>
            <a:spLocks noGrp="1"/>
          </p:cNvSpPr>
          <p:nvPr>
            <p:ph idx="1"/>
          </p:nvPr>
        </p:nvSpPr>
        <p:spPr/>
        <p:txBody>
          <a:bodyPr>
            <a:normAutofit lnSpcReduction="10000"/>
          </a:bodyPr>
          <a:lstStyle/>
          <a:p>
            <a:pPr marL="0" indent="0">
              <a:buNone/>
            </a:pPr>
            <a:r>
              <a:rPr lang="en-US" sz="2400" dirty="0"/>
              <a:t>Use formal tone consistently</a:t>
            </a:r>
          </a:p>
          <a:p>
            <a:pPr marL="0" indent="0">
              <a:buNone/>
            </a:pPr>
            <a:r>
              <a:rPr lang="en-US" sz="2400" dirty="0"/>
              <a:t>Length: 3-4 pages long</a:t>
            </a:r>
          </a:p>
          <a:p>
            <a:pPr marL="0" indent="0">
              <a:buNone/>
            </a:pPr>
            <a:r>
              <a:rPr lang="en-US" sz="2400" dirty="0"/>
              <a:t>Strong, obvious thesis statement</a:t>
            </a:r>
          </a:p>
          <a:p>
            <a:pPr marL="0" indent="0">
              <a:buNone/>
            </a:pPr>
            <a:r>
              <a:rPr lang="en-US" sz="2400" dirty="0"/>
              <a:t>Appropriate use of literary terms, critical writing skills, and clear understanding of the reading.</a:t>
            </a:r>
          </a:p>
          <a:p>
            <a:pPr marL="0" indent="0">
              <a:buNone/>
            </a:pPr>
            <a:r>
              <a:rPr lang="en-US" sz="2400" dirty="0"/>
              <a:t>Proper use of brief summary and paraphrasing within the analysis essay.</a:t>
            </a:r>
          </a:p>
          <a:p>
            <a:pPr marL="0" indent="0">
              <a:buNone/>
            </a:pPr>
            <a:r>
              <a:rPr lang="en-US" sz="2400" dirty="0"/>
              <a:t>Discuss literature in the present tense consistently. Think of it as though it is happening </a:t>
            </a:r>
            <a:r>
              <a:rPr lang="en-US" sz="2400" dirty="0">
                <a:solidFill>
                  <a:schemeClr val="accent1">
                    <a:lumMod val="75000"/>
                    <a:lumOff val="25000"/>
                  </a:schemeClr>
                </a:solidFill>
              </a:rPr>
              <a:t>NOW</a:t>
            </a:r>
            <a:r>
              <a:rPr lang="en-US" sz="2400" dirty="0"/>
              <a:t>.</a:t>
            </a:r>
          </a:p>
          <a:p>
            <a:pPr marL="0" indent="0">
              <a:buNone/>
            </a:pPr>
            <a:endParaRPr lang="en-US" sz="2400" dirty="0">
              <a:solidFill>
                <a:srgbClr val="C00000"/>
              </a:solidFill>
            </a:endParaRPr>
          </a:p>
        </p:txBody>
      </p:sp>
    </p:spTree>
    <p:extLst>
      <p:ext uri="{BB962C8B-B14F-4D97-AF65-F5344CB8AC3E}">
        <p14:creationId xmlns:p14="http://schemas.microsoft.com/office/powerpoint/2010/main" val="316202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0070C0"/>
                </a:solidFill>
              </a:rPr>
              <a:t>Film</a:t>
            </a:r>
            <a:r>
              <a:rPr lang="en-US" dirty="0"/>
              <a:t> Analysis Mindset suggestion</a:t>
            </a:r>
          </a:p>
        </p:txBody>
      </p:sp>
      <p:sp>
        <p:nvSpPr>
          <p:cNvPr id="3" name="Content Placeholder 2"/>
          <p:cNvSpPr>
            <a:spLocks noGrp="1"/>
          </p:cNvSpPr>
          <p:nvPr>
            <p:ph idx="1"/>
          </p:nvPr>
        </p:nvSpPr>
        <p:spPr/>
        <p:txBody>
          <a:bodyPr>
            <a:normAutofit/>
          </a:bodyPr>
          <a:lstStyle/>
          <a:p>
            <a:r>
              <a:rPr lang="en-US" sz="2800" dirty="0"/>
              <a:t>This essay is not a movie review or a summary. You are not telling the reader what this movie is about, nor are you telling me why you liked the film or not. You are trying to help the reader understand the "theme" of this film.</a:t>
            </a:r>
          </a:p>
        </p:txBody>
      </p:sp>
    </p:spTree>
    <p:extLst>
      <p:ext uri="{BB962C8B-B14F-4D97-AF65-F5344CB8AC3E}">
        <p14:creationId xmlns:p14="http://schemas.microsoft.com/office/powerpoint/2010/main" val="216757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Elements</a:t>
            </a:r>
          </a:p>
        </p:txBody>
      </p:sp>
      <p:sp>
        <p:nvSpPr>
          <p:cNvPr id="3" name="Content Placeholder 2"/>
          <p:cNvSpPr>
            <a:spLocks noGrp="1"/>
          </p:cNvSpPr>
          <p:nvPr>
            <p:ph idx="1"/>
          </p:nvPr>
        </p:nvSpPr>
        <p:spPr/>
        <p:txBody>
          <a:bodyPr>
            <a:normAutofit/>
          </a:bodyPr>
          <a:lstStyle/>
          <a:p>
            <a:r>
              <a:rPr lang="en-US" sz="2400" dirty="0"/>
              <a:t>Hook- Grab the Reader’s Attention</a:t>
            </a:r>
          </a:p>
          <a:p>
            <a:r>
              <a:rPr lang="en-US" sz="2400" dirty="0"/>
              <a:t>Author- First and Last name (Formal tone. The author is not a personal friend)</a:t>
            </a:r>
          </a:p>
          <a:p>
            <a:r>
              <a:rPr lang="en-US" sz="2400" dirty="0"/>
              <a:t>Title- be sure to use the punctuation needed.</a:t>
            </a:r>
          </a:p>
          <a:p>
            <a:r>
              <a:rPr lang="en-US" sz="2400" dirty="0"/>
              <a:t>Main Characters- Introduce your reader to the main characters.</a:t>
            </a:r>
          </a:p>
          <a:p>
            <a:r>
              <a:rPr lang="en-US" sz="2400" dirty="0"/>
              <a:t>A Very Short Summary of the text</a:t>
            </a:r>
          </a:p>
          <a:p>
            <a:r>
              <a:rPr lang="en-US" sz="2400" dirty="0"/>
              <a:t> Thesis Statement- Refine your stand over this text. What aspects do you plan to           						analyze?</a:t>
            </a:r>
          </a:p>
        </p:txBody>
      </p:sp>
    </p:spTree>
    <p:extLst>
      <p:ext uri="{BB962C8B-B14F-4D97-AF65-F5344CB8AC3E}">
        <p14:creationId xmlns:p14="http://schemas.microsoft.com/office/powerpoint/2010/main" val="49457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Thesis Statement For A </a:t>
            </a:r>
            <a:r>
              <a:rPr lang="en-US" dirty="0">
                <a:solidFill>
                  <a:srgbClr val="00B050"/>
                </a:solidFill>
              </a:rPr>
              <a:t>Text</a:t>
            </a:r>
            <a:r>
              <a:rPr lang="en-US" dirty="0"/>
              <a:t> Or </a:t>
            </a:r>
            <a:r>
              <a:rPr lang="en-US" dirty="0">
                <a:solidFill>
                  <a:srgbClr val="0070C0"/>
                </a:solidFill>
              </a:rPr>
              <a:t>Film</a:t>
            </a:r>
          </a:p>
        </p:txBody>
      </p:sp>
      <p:sp>
        <p:nvSpPr>
          <p:cNvPr id="3" name="Content Placeholder 2"/>
          <p:cNvSpPr>
            <a:spLocks noGrp="1"/>
          </p:cNvSpPr>
          <p:nvPr>
            <p:ph idx="1"/>
          </p:nvPr>
        </p:nvSpPr>
        <p:spPr/>
        <p:txBody>
          <a:bodyPr>
            <a:normAutofit/>
          </a:bodyPr>
          <a:lstStyle/>
          <a:p>
            <a:r>
              <a:rPr lang="en-US" sz="2000" dirty="0"/>
              <a:t>This falls at the end of the Introduction .  Choose your stand/thesis statement and refine that thesis carefully. This creates focus to your analysis essay. Your stand should be tied to the overall themes of the reading.</a:t>
            </a:r>
          </a:p>
          <a:p>
            <a:r>
              <a:rPr lang="en-US" sz="2000" dirty="0"/>
              <a:t>Sample Thesis Statement for a reading: </a:t>
            </a:r>
            <a:r>
              <a:rPr lang="en-US" sz="2000" dirty="0">
                <a:solidFill>
                  <a:srgbClr val="FFFF00"/>
                </a:solidFill>
              </a:rPr>
              <a:t>In “The Story of an Hour, “ the nature symbols that Mrs. Louise Mallard experiences are connected to her new found freedom, the oppression she felt when her husband was alive, and ultimately her death.</a:t>
            </a:r>
          </a:p>
          <a:p>
            <a:r>
              <a:rPr lang="en-US" sz="2000" dirty="0"/>
              <a:t>OR for a film:  In “The Sky Is Gray” the film offers a variety of effective examples of manhood through the eyes of young James, the protagonist in the film. </a:t>
            </a:r>
            <a:r>
              <a:rPr lang="en-US" sz="2000" dirty="0">
                <a:solidFill>
                  <a:srgbClr val="FFFF00"/>
                </a:solidFill>
              </a:rPr>
              <a:t>These examples of manhood include a self righteous preacher, a young college student, and a conniving man.</a:t>
            </a:r>
          </a:p>
          <a:p>
            <a:pPr marL="324000" lvl="1" indent="0">
              <a:buNone/>
            </a:pPr>
            <a:endParaRPr lang="en-US" dirty="0"/>
          </a:p>
        </p:txBody>
      </p:sp>
    </p:spTree>
    <p:extLst>
      <p:ext uri="{BB962C8B-B14F-4D97-AF65-F5344CB8AC3E}">
        <p14:creationId xmlns:p14="http://schemas.microsoft.com/office/powerpoint/2010/main" val="378812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Integrating Reading Text As an example:</a:t>
            </a:r>
          </a:p>
        </p:txBody>
      </p:sp>
      <p:sp>
        <p:nvSpPr>
          <p:cNvPr id="3" name="Content Placeholder 2"/>
          <p:cNvSpPr>
            <a:spLocks noGrp="1"/>
          </p:cNvSpPr>
          <p:nvPr>
            <p:ph idx="1"/>
          </p:nvPr>
        </p:nvSpPr>
        <p:spPr/>
        <p:txBody>
          <a:bodyPr>
            <a:normAutofit fontScale="92500" lnSpcReduction="20000"/>
          </a:bodyPr>
          <a:lstStyle/>
          <a:p>
            <a:r>
              <a:rPr lang="en-US" sz="2400" dirty="0"/>
              <a:t>This is an example of incorporating a quote in as evidence of your claim: </a:t>
            </a:r>
          </a:p>
          <a:p>
            <a:pPr marL="0" indent="0">
              <a:buNone/>
            </a:pPr>
            <a:endParaRPr lang="en-US" sz="2400" dirty="0"/>
          </a:p>
          <a:p>
            <a:r>
              <a:rPr lang="en-US" sz="2400" dirty="0">
                <a:solidFill>
                  <a:schemeClr val="accent1">
                    <a:lumMod val="75000"/>
                    <a:lumOff val="25000"/>
                  </a:schemeClr>
                </a:solidFill>
              </a:rPr>
              <a:t>….The description of East Egg gives clues about how the people that live there are viewed in society. For example when Tom Buchanan says</a:t>
            </a:r>
            <a:r>
              <a:rPr lang="en-US" sz="2400" dirty="0"/>
              <a:t>, “---------------” (</a:t>
            </a:r>
            <a:r>
              <a:rPr lang="en-US" sz="2400" dirty="0">
                <a:solidFill>
                  <a:schemeClr val="accent1">
                    <a:lumMod val="75000"/>
                    <a:lumOff val="25000"/>
                  </a:schemeClr>
                </a:solidFill>
              </a:rPr>
              <a:t>17</a:t>
            </a:r>
            <a:r>
              <a:rPr lang="en-US" sz="2400" dirty="0"/>
              <a:t>). He is illustrating how important he feels he is over others. He enjoys exuding  his power and status… (</a:t>
            </a:r>
            <a:r>
              <a:rPr lang="en-US" sz="2400" dirty="0">
                <a:solidFill>
                  <a:schemeClr val="accent6"/>
                </a:solidFill>
              </a:rPr>
              <a:t>fully explore what this statement represents. This will give you the development [length and depth] you need). </a:t>
            </a:r>
          </a:p>
          <a:p>
            <a:r>
              <a:rPr lang="en-US" sz="2400" dirty="0">
                <a:solidFill>
                  <a:schemeClr val="tx1"/>
                </a:solidFill>
              </a:rPr>
              <a:t>You can also offer other key quotes and/or references to parts of the text or film but you do not want to over do it. These direct quotes are for enhancement. They should not take over the essay.</a:t>
            </a:r>
          </a:p>
        </p:txBody>
      </p:sp>
    </p:spTree>
    <p:extLst>
      <p:ext uri="{BB962C8B-B14F-4D97-AF65-F5344CB8AC3E}">
        <p14:creationId xmlns:p14="http://schemas.microsoft.com/office/powerpoint/2010/main" val="244609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Prepare for analysis of a </a:t>
            </a:r>
            <a:r>
              <a:rPr lang="en-US" dirty="0">
                <a:solidFill>
                  <a:srgbClr val="0070C0"/>
                </a:solidFill>
              </a:rPr>
              <a:t>film</a:t>
            </a:r>
            <a:r>
              <a:rPr lang="en-US" dirty="0"/>
              <a:t> or </a:t>
            </a:r>
            <a:r>
              <a:rPr lang="en-US" dirty="0">
                <a:solidFill>
                  <a:srgbClr val="00B050"/>
                </a:solidFill>
              </a:rPr>
              <a:t>Text</a:t>
            </a:r>
          </a:p>
        </p:txBody>
      </p:sp>
      <p:sp>
        <p:nvSpPr>
          <p:cNvPr id="3" name="Content Placeholder 2"/>
          <p:cNvSpPr>
            <a:spLocks noGrp="1"/>
          </p:cNvSpPr>
          <p:nvPr>
            <p:ph idx="1"/>
          </p:nvPr>
        </p:nvSpPr>
        <p:spPr/>
        <p:txBody>
          <a:bodyPr/>
          <a:lstStyle/>
          <a:p>
            <a:r>
              <a:rPr lang="en-US" dirty="0"/>
              <a:t>As you are watching the film or reading the text, take careful notes of specific events that occur. </a:t>
            </a:r>
          </a:p>
          <a:p>
            <a:r>
              <a:rPr lang="en-US" dirty="0"/>
              <a:t>Look for nuances with and between characters.</a:t>
            </a:r>
          </a:p>
          <a:p>
            <a:r>
              <a:rPr lang="en-US" dirty="0"/>
              <a:t>Describe their surroundings if they apply in some way.</a:t>
            </a:r>
          </a:p>
          <a:p>
            <a:r>
              <a:rPr lang="en-US" dirty="0"/>
              <a:t>Try to capture language or quotes that are used by certain intriguing characters.</a:t>
            </a:r>
          </a:p>
          <a:p>
            <a:r>
              <a:rPr lang="en-US" dirty="0"/>
              <a:t>Make a distinction between major and minor characters.</a:t>
            </a:r>
          </a:p>
        </p:txBody>
      </p:sp>
    </p:spTree>
    <p:extLst>
      <p:ext uri="{BB962C8B-B14F-4D97-AF65-F5344CB8AC3E}">
        <p14:creationId xmlns:p14="http://schemas.microsoft.com/office/powerpoint/2010/main" val="38561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4" name="Content Placeholder 3"/>
          <p:cNvSpPr>
            <a:spLocks noGrp="1"/>
          </p:cNvSpPr>
          <p:nvPr>
            <p:ph idx="1"/>
          </p:nvPr>
        </p:nvSpPr>
        <p:spPr/>
        <p:txBody>
          <a:bodyPr/>
          <a:lstStyle/>
          <a:p>
            <a:r>
              <a:rPr lang="en-US" dirty="0"/>
              <a:t>The key to developing strong analysis of a film or reading is based on the following questions:</a:t>
            </a:r>
          </a:p>
          <a:p>
            <a:pPr lvl="1"/>
            <a:r>
              <a:rPr lang="en-US" dirty="0"/>
              <a:t>What is significant or important about this event in the film or reading?</a:t>
            </a:r>
          </a:p>
          <a:p>
            <a:pPr lvl="1"/>
            <a:r>
              <a:rPr lang="en-US" dirty="0"/>
              <a:t>Who is it important to and how are they affected by this set of events in the story?</a:t>
            </a:r>
          </a:p>
          <a:p>
            <a:pPr lvl="1"/>
            <a:r>
              <a:rPr lang="en-US" dirty="0"/>
              <a:t>Is this symbolic of a larger theme?</a:t>
            </a:r>
          </a:p>
          <a:p>
            <a:pPr lvl="1"/>
            <a:r>
              <a:rPr lang="en-US" dirty="0"/>
              <a:t>How does this event move the story along?</a:t>
            </a:r>
          </a:p>
        </p:txBody>
      </p:sp>
    </p:spTree>
    <p:extLst>
      <p:ext uri="{BB962C8B-B14F-4D97-AF65-F5344CB8AC3E}">
        <p14:creationId xmlns:p14="http://schemas.microsoft.com/office/powerpoint/2010/main" val="40029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Film</a:t>
            </a:r>
            <a:r>
              <a:rPr lang="en-US" dirty="0"/>
              <a:t> analysis Body Paragraphs</a:t>
            </a:r>
          </a:p>
        </p:txBody>
      </p:sp>
      <p:sp>
        <p:nvSpPr>
          <p:cNvPr id="3" name="Content Placeholder 2"/>
          <p:cNvSpPr>
            <a:spLocks noGrp="1"/>
          </p:cNvSpPr>
          <p:nvPr>
            <p:ph idx="1"/>
          </p:nvPr>
        </p:nvSpPr>
        <p:spPr>
          <a:xfrm>
            <a:off x="436814" y="2247874"/>
            <a:ext cx="11029615" cy="3678303"/>
          </a:xfrm>
        </p:spPr>
        <p:txBody>
          <a:bodyPr>
            <a:noAutofit/>
          </a:bodyPr>
          <a:lstStyle/>
          <a:p>
            <a:pPr marL="0" indent="0">
              <a:buNone/>
            </a:pPr>
            <a:r>
              <a:rPr lang="en-US" sz="1200" b="1" dirty="0"/>
              <a:t>When discussing a film, you may need to rely on the actions of the characters more. Be sure to use brief </a:t>
            </a:r>
            <a:r>
              <a:rPr lang="en-US" sz="1200" b="1" dirty="0">
                <a:solidFill>
                  <a:schemeClr val="accent2">
                    <a:lumMod val="60000"/>
                    <a:lumOff val="40000"/>
                  </a:schemeClr>
                </a:solidFill>
              </a:rPr>
              <a:t>summary </a:t>
            </a:r>
            <a:r>
              <a:rPr lang="en-US" sz="1200" b="1" dirty="0"/>
              <a:t> to get your reader quickly to the part you wish to discuss, then </a:t>
            </a:r>
            <a:r>
              <a:rPr lang="en-US" sz="1200" b="1" dirty="0">
                <a:solidFill>
                  <a:schemeClr val="accent2">
                    <a:lumMod val="60000"/>
                    <a:lumOff val="40000"/>
                  </a:schemeClr>
                </a:solidFill>
              </a:rPr>
              <a:t>analyze</a:t>
            </a:r>
            <a:r>
              <a:rPr lang="en-US" sz="1200" b="1" dirty="0"/>
              <a:t> these actions:</a:t>
            </a:r>
          </a:p>
          <a:p>
            <a:pPr marL="0" indent="0">
              <a:buNone/>
            </a:pPr>
            <a:r>
              <a:rPr lang="en-US" sz="1200" b="1" dirty="0"/>
              <a:t>															(thesis idea)</a:t>
            </a:r>
          </a:p>
          <a:p>
            <a:pPr marL="0" indent="0">
              <a:buNone/>
            </a:pPr>
            <a:r>
              <a:rPr lang="en-US" sz="1200" b="1" dirty="0">
                <a:solidFill>
                  <a:schemeClr val="tx1"/>
                </a:solidFill>
              </a:rPr>
              <a:t>I</a:t>
            </a:r>
            <a:r>
              <a:rPr lang="en-US" sz="1200" b="1" dirty="0">
                <a:solidFill>
                  <a:srgbClr val="FFFF00"/>
                </a:solidFill>
              </a:rPr>
              <a:t>. Topic Sentence</a:t>
            </a:r>
            <a:r>
              <a:rPr lang="en-US" sz="1200" b="1" dirty="0"/>
              <a:t>: James is the young protagonist who is inquisitive but respectful until he encounters </a:t>
            </a:r>
            <a:r>
              <a:rPr lang="en-US" sz="1200" b="1" dirty="0">
                <a:solidFill>
                  <a:srgbClr val="FFFF00"/>
                </a:solidFill>
              </a:rPr>
              <a:t>the conniving man</a:t>
            </a:r>
            <a:r>
              <a:rPr lang="en-US" sz="1200" b="1" dirty="0"/>
              <a:t>. 	</a:t>
            </a:r>
          </a:p>
          <a:p>
            <a:pPr marL="0" indent="0">
              <a:buNone/>
            </a:pPr>
            <a:r>
              <a:rPr lang="en-US" sz="1200" b="1" dirty="0">
                <a:solidFill>
                  <a:srgbClr val="00B050"/>
                </a:solidFill>
              </a:rPr>
              <a:t>	</a:t>
            </a:r>
            <a:r>
              <a:rPr lang="en-US" sz="1200" b="1" dirty="0">
                <a:solidFill>
                  <a:schemeClr val="tx1"/>
                </a:solidFill>
              </a:rPr>
              <a:t>A</a:t>
            </a:r>
            <a:r>
              <a:rPr lang="en-US" sz="1200" b="1" dirty="0">
                <a:solidFill>
                  <a:srgbClr val="00B050"/>
                </a:solidFill>
              </a:rPr>
              <a:t>. When this man says something disrespectful to his mother in the cafe, he tries to defend her. </a:t>
            </a:r>
            <a:r>
              <a:rPr lang="en-US" sz="1200" b="1" dirty="0"/>
              <a:t>(Brief summary in green) </a:t>
            </a:r>
            <a:r>
              <a:rPr lang="en-US" sz="1200" b="1" dirty="0">
                <a:solidFill>
                  <a:srgbClr val="0070C0"/>
                </a:solidFill>
              </a:rPr>
              <a:t>Even though James is only a young boy, he knows that it is his job to be the “’man of the house,’” and defend his mother the best way he can. This disrespectful act of the conniving man is also the direct opposite of who James wants to become, but it is important that he also have an example of who not to be in the story while his father is away at the war. This scene in the film further illustrates the deep respect that James has for his mother to defend her against this kind of person because he knows what she deserves as a woman. (</a:t>
            </a:r>
            <a:r>
              <a:rPr lang="en-US" sz="1200" b="1" dirty="0">
                <a:solidFill>
                  <a:schemeClr val="tx1"/>
                </a:solidFill>
              </a:rPr>
              <a:t>Analysis in blue) </a:t>
            </a:r>
          </a:p>
          <a:p>
            <a:pPr marL="0" indent="0">
              <a:buNone/>
            </a:pPr>
            <a:r>
              <a:rPr lang="en-US" sz="1200" b="1" dirty="0">
                <a:solidFill>
                  <a:srgbClr val="0070C0"/>
                </a:solidFill>
              </a:rPr>
              <a:t>	</a:t>
            </a:r>
            <a:r>
              <a:rPr lang="en-US" sz="1200" b="1" dirty="0">
                <a:solidFill>
                  <a:schemeClr val="tx1"/>
                </a:solidFill>
              </a:rPr>
              <a:t>B. other examples from the film over this thesis idea</a:t>
            </a:r>
          </a:p>
          <a:p>
            <a:pPr marL="0" indent="0">
              <a:buNone/>
            </a:pPr>
            <a:r>
              <a:rPr lang="en-US" sz="1200" b="1" dirty="0">
                <a:solidFill>
                  <a:schemeClr val="tx1"/>
                </a:solidFill>
              </a:rPr>
              <a:t>	C. other examples from the film over this thesis idea</a:t>
            </a:r>
          </a:p>
          <a:p>
            <a:pPr marL="0" indent="0">
              <a:buNone/>
            </a:pPr>
            <a:r>
              <a:rPr lang="en-US" sz="1200" b="1" dirty="0">
                <a:solidFill>
                  <a:srgbClr val="00B050"/>
                </a:solidFill>
              </a:rPr>
              <a:t>The author’s message of being a smart, respectful man and having respect for women is also conveyed when comparing the three men in this story. (</a:t>
            </a:r>
            <a:r>
              <a:rPr lang="en-US" sz="1200" b="1" dirty="0">
                <a:solidFill>
                  <a:schemeClr val="tx1"/>
                </a:solidFill>
              </a:rPr>
              <a:t>Concluding Sentence</a:t>
            </a:r>
            <a:r>
              <a:rPr lang="en-US" sz="1200" b="1" dirty="0">
                <a:solidFill>
                  <a:srgbClr val="0070C0"/>
                </a:solidFill>
              </a:rPr>
              <a:t>)</a:t>
            </a:r>
          </a:p>
          <a:p>
            <a:pPr marL="0" indent="0">
              <a:buNone/>
            </a:pPr>
            <a:endParaRPr lang="en-US" sz="1200" b="1" dirty="0">
              <a:solidFill>
                <a:schemeClr val="tx1"/>
              </a:solidFill>
            </a:endParaRPr>
          </a:p>
          <a:p>
            <a:pPr marL="0" indent="0">
              <a:buNone/>
            </a:pPr>
            <a:endParaRPr lang="en-US" sz="1200" b="1" dirty="0">
              <a:solidFill>
                <a:srgbClr val="0070C0"/>
              </a:solidFill>
            </a:endParaRPr>
          </a:p>
          <a:p>
            <a:pPr marL="0" indent="0">
              <a:buNone/>
            </a:pPr>
            <a:r>
              <a:rPr lang="en-US" sz="1200" b="1" dirty="0">
                <a:solidFill>
                  <a:srgbClr val="FFFF00"/>
                </a:solidFill>
              </a:rPr>
              <a:t>The bulk of your body paragraphs will be interpretation or analysis of the characters, setting, events in the film</a:t>
            </a:r>
            <a:r>
              <a:rPr lang="en-US" sz="1200" b="1" dirty="0">
                <a:solidFill>
                  <a:srgbClr val="FF0000"/>
                </a:solidFill>
              </a:rPr>
              <a:t>. </a:t>
            </a:r>
          </a:p>
        </p:txBody>
      </p:sp>
    </p:spTree>
    <p:extLst>
      <p:ext uri="{BB962C8B-B14F-4D97-AF65-F5344CB8AC3E}">
        <p14:creationId xmlns:p14="http://schemas.microsoft.com/office/powerpoint/2010/main" val="1059883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208</TotalTime>
  <Words>1327</Words>
  <Application>Microsoft Office PowerPoint</Application>
  <PresentationFormat>Widescreen</PresentationFormat>
  <Paragraphs>69</Paragraphs>
  <Slides>13</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Savon</vt:lpstr>
      <vt:lpstr>Literary Analysis Essay</vt:lpstr>
      <vt:lpstr>Analysis Requirements</vt:lpstr>
      <vt:lpstr> Film Analysis Mindset suggestion</vt:lpstr>
      <vt:lpstr>Introduction Elements</vt:lpstr>
      <vt:lpstr>Thesis Statement For A Text Or Film</vt:lpstr>
      <vt:lpstr>Integrating Reading Text As an example:</vt:lpstr>
      <vt:lpstr>How To Prepare for analysis of a film or Text</vt:lpstr>
      <vt:lpstr>Analysis</vt:lpstr>
      <vt:lpstr>Film analysis Body Paragraphs</vt:lpstr>
      <vt:lpstr> Body paragraphs continued</vt:lpstr>
      <vt:lpstr>Conclusion Paragraph</vt:lpstr>
      <vt:lpstr>Some Ways to develop your literature or film in an essay</vt:lpstr>
      <vt:lpstr>Literary Analysis development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Analysis Essay</dc:title>
  <dc:creator>karen.hackley</dc:creator>
  <cp:lastModifiedBy>karen.hackley</cp:lastModifiedBy>
  <cp:revision>30</cp:revision>
  <dcterms:created xsi:type="dcterms:W3CDTF">2014-10-30T15:04:21Z</dcterms:created>
  <dcterms:modified xsi:type="dcterms:W3CDTF">2021-11-01T14:08:18Z</dcterms:modified>
</cp:coreProperties>
</file>