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9" r:id="rId14"/>
    <p:sldId id="268" r:id="rId15"/>
  </p:sldIdLst>
  <p:sldSz cx="12192000" cy="6858000"/>
  <p:notesSz cx="6858000" cy="88915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1" d="100"/>
          <a:sy n="81" d="100"/>
        </p:scale>
        <p:origin x="30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7E0136-CEB5-4776-872F-5740B69F2CEC}"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8333B-D895-4427-A738-9A3A9EC8DAA7}" type="slidenum">
              <a:rPr lang="en-US" smtClean="0"/>
              <a:t>‹#›</a:t>
            </a:fld>
            <a:endParaRPr lang="en-US"/>
          </a:p>
        </p:txBody>
      </p:sp>
    </p:spTree>
    <p:extLst>
      <p:ext uri="{BB962C8B-B14F-4D97-AF65-F5344CB8AC3E}">
        <p14:creationId xmlns:p14="http://schemas.microsoft.com/office/powerpoint/2010/main" val="1030347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E0136-CEB5-4776-872F-5740B69F2CEC}"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8333B-D895-4427-A738-9A3A9EC8DAA7}" type="slidenum">
              <a:rPr lang="en-US" smtClean="0"/>
              <a:t>‹#›</a:t>
            </a:fld>
            <a:endParaRPr lang="en-US"/>
          </a:p>
        </p:txBody>
      </p:sp>
    </p:spTree>
    <p:extLst>
      <p:ext uri="{BB962C8B-B14F-4D97-AF65-F5344CB8AC3E}">
        <p14:creationId xmlns:p14="http://schemas.microsoft.com/office/powerpoint/2010/main" val="235826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1E7E0136-CEB5-4776-872F-5740B69F2CEC}" type="datetimeFigureOut">
              <a:rPr lang="en-US" smtClean="0"/>
              <a:t>9/18/2021</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FD68333B-D895-4427-A738-9A3A9EC8DAA7}" type="slidenum">
              <a:rPr lang="en-US" smtClean="0"/>
              <a:t>‹#›</a:t>
            </a:fld>
            <a:endParaRPr lang="en-US"/>
          </a:p>
        </p:txBody>
      </p:sp>
    </p:spTree>
    <p:extLst>
      <p:ext uri="{BB962C8B-B14F-4D97-AF65-F5344CB8AC3E}">
        <p14:creationId xmlns:p14="http://schemas.microsoft.com/office/powerpoint/2010/main" val="138139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7E0136-CEB5-4776-872F-5740B69F2CEC}" type="datetimeFigureOut">
              <a:rPr lang="en-US" smtClean="0"/>
              <a:t>9/18/2021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68333B-D895-4427-A738-9A3A9EC8DAA7}" type="slidenum">
              <a:rPr lang="en-US" smtClean="0"/>
              <a:t>‹#›</a:t>
            </a:fld>
            <a:endParaRPr lang="en-US"/>
          </a:p>
        </p:txBody>
      </p:sp>
    </p:spTree>
    <p:extLst>
      <p:ext uri="{BB962C8B-B14F-4D97-AF65-F5344CB8AC3E}">
        <p14:creationId xmlns:p14="http://schemas.microsoft.com/office/powerpoint/2010/main" val="411770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1E7E0136-CEB5-4776-872F-5740B69F2CEC}" type="datetimeFigureOut">
              <a:rPr lang="en-US" smtClean="0"/>
              <a:t>9/18/2021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FD68333B-D895-4427-A738-9A3A9EC8DAA7}" type="slidenum">
              <a:rPr lang="en-US" smtClean="0"/>
              <a:t>‹#›</a:t>
            </a:fld>
            <a:endParaRPr lang="en-US"/>
          </a:p>
        </p:txBody>
      </p:sp>
    </p:spTree>
    <p:extLst>
      <p:ext uri="{BB962C8B-B14F-4D97-AF65-F5344CB8AC3E}">
        <p14:creationId xmlns:p14="http://schemas.microsoft.com/office/powerpoint/2010/main" val="307862030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7E0136-CEB5-4776-872F-5740B69F2CEC}"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8333B-D895-4427-A738-9A3A9EC8DAA7}" type="slidenum">
              <a:rPr lang="en-US" smtClean="0"/>
              <a:t>‹#›</a:t>
            </a:fld>
            <a:endParaRPr lang="en-US"/>
          </a:p>
        </p:txBody>
      </p:sp>
    </p:spTree>
    <p:extLst>
      <p:ext uri="{BB962C8B-B14F-4D97-AF65-F5344CB8AC3E}">
        <p14:creationId xmlns:p14="http://schemas.microsoft.com/office/powerpoint/2010/main" val="645246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7E0136-CEB5-4776-872F-5740B69F2CEC}" type="datetimeFigureOut">
              <a:rPr lang="en-US" smtClean="0"/>
              <a:t>9/18/2021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68333B-D895-4427-A738-9A3A9EC8DAA7}" type="slidenum">
              <a:rPr lang="en-US" smtClean="0"/>
              <a:t>‹#›</a:t>
            </a:fld>
            <a:endParaRPr lang="en-US"/>
          </a:p>
        </p:txBody>
      </p:sp>
    </p:spTree>
    <p:extLst>
      <p:ext uri="{BB962C8B-B14F-4D97-AF65-F5344CB8AC3E}">
        <p14:creationId xmlns:p14="http://schemas.microsoft.com/office/powerpoint/2010/main" val="383560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7E0136-CEB5-4776-872F-5740B69F2CEC}" type="datetimeFigureOut">
              <a:rPr lang="en-US" smtClean="0"/>
              <a:t>9/18/2021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68333B-D895-4427-A738-9A3A9EC8DAA7}" type="slidenum">
              <a:rPr lang="en-US" smtClean="0"/>
              <a:t>‹#›</a:t>
            </a:fld>
            <a:endParaRPr lang="en-US"/>
          </a:p>
        </p:txBody>
      </p:sp>
    </p:spTree>
    <p:extLst>
      <p:ext uri="{BB962C8B-B14F-4D97-AF65-F5344CB8AC3E}">
        <p14:creationId xmlns:p14="http://schemas.microsoft.com/office/powerpoint/2010/main" val="3310472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7E0136-CEB5-4776-872F-5740B69F2CEC}" type="datetimeFigureOut">
              <a:rPr lang="en-US" smtClean="0"/>
              <a:t>9/18/2021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68333B-D895-4427-A738-9A3A9EC8DAA7}" type="slidenum">
              <a:rPr lang="en-US" smtClean="0"/>
              <a:t>‹#›</a:t>
            </a:fld>
            <a:endParaRPr lang="en-US"/>
          </a:p>
        </p:txBody>
      </p:sp>
    </p:spTree>
    <p:extLst>
      <p:ext uri="{BB962C8B-B14F-4D97-AF65-F5344CB8AC3E}">
        <p14:creationId xmlns:p14="http://schemas.microsoft.com/office/powerpoint/2010/main" val="1150279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7E0136-CEB5-4776-872F-5740B69F2CEC}"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8333B-D895-4427-A738-9A3A9EC8DAA7}" type="slidenum">
              <a:rPr lang="en-US" smtClean="0"/>
              <a:t>‹#›</a:t>
            </a:fld>
            <a:endParaRPr lang="en-US"/>
          </a:p>
        </p:txBody>
      </p:sp>
    </p:spTree>
    <p:extLst>
      <p:ext uri="{BB962C8B-B14F-4D97-AF65-F5344CB8AC3E}">
        <p14:creationId xmlns:p14="http://schemas.microsoft.com/office/powerpoint/2010/main" val="4022224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7E0136-CEB5-4776-872F-5740B69F2CEC}" type="datetimeFigureOut">
              <a:rPr lang="en-US" smtClean="0"/>
              <a:t>9/18/2021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68333B-D895-4427-A738-9A3A9EC8DAA7}" type="slidenum">
              <a:rPr lang="en-US" smtClean="0"/>
              <a:t>‹#›</a:t>
            </a:fld>
            <a:endParaRPr lang="en-US"/>
          </a:p>
        </p:txBody>
      </p:sp>
    </p:spTree>
    <p:extLst>
      <p:ext uri="{BB962C8B-B14F-4D97-AF65-F5344CB8AC3E}">
        <p14:creationId xmlns:p14="http://schemas.microsoft.com/office/powerpoint/2010/main" val="375299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1E7E0136-CEB5-4776-872F-5740B69F2CEC}" type="datetimeFigureOut">
              <a:rPr lang="en-US" smtClean="0"/>
              <a:t>9/18/2021</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FD68333B-D895-4427-A738-9A3A9EC8DAA7}" type="slidenum">
              <a:rPr lang="en-US" smtClean="0"/>
              <a:t>‹#›</a:t>
            </a:fld>
            <a:endParaRPr lang="en-US"/>
          </a:p>
        </p:txBody>
      </p:sp>
    </p:spTree>
    <p:extLst>
      <p:ext uri="{BB962C8B-B14F-4D97-AF65-F5344CB8AC3E}">
        <p14:creationId xmlns:p14="http://schemas.microsoft.com/office/powerpoint/2010/main" val="34514627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Post-Millennials are Here!</a:t>
            </a:r>
            <a:br>
              <a:rPr lang="en-US" dirty="0"/>
            </a:br>
            <a:endParaRPr lang="en-US" dirty="0"/>
          </a:p>
        </p:txBody>
      </p:sp>
      <p:sp>
        <p:nvSpPr>
          <p:cNvPr id="3" name="Subtitle 2"/>
          <p:cNvSpPr>
            <a:spLocks noGrp="1"/>
          </p:cNvSpPr>
          <p:nvPr>
            <p:ph type="subTitle" idx="1"/>
          </p:nvPr>
        </p:nvSpPr>
        <p:spPr/>
        <p:txBody>
          <a:bodyPr/>
          <a:lstStyle/>
          <a:p>
            <a:r>
              <a:rPr lang="en-US" dirty="0"/>
              <a:t>An Mini-Research Essay and Group Oral Presentation</a:t>
            </a:r>
          </a:p>
          <a:p>
            <a:r>
              <a:rPr lang="en-US" dirty="0"/>
              <a:t>How are the Millennials and Post Millennials impacted by the Social, Political, and Environmental Issues of  Today?</a:t>
            </a:r>
          </a:p>
          <a:p>
            <a:endParaRPr lang="en-US" dirty="0"/>
          </a:p>
        </p:txBody>
      </p:sp>
    </p:spTree>
    <p:extLst>
      <p:ext uri="{BB962C8B-B14F-4D97-AF65-F5344CB8AC3E}">
        <p14:creationId xmlns:p14="http://schemas.microsoft.com/office/powerpoint/2010/main" val="16300199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DC3E0A-DF4F-4E56-81F8-3D4E6580100C}"/>
              </a:ext>
            </a:extLst>
          </p:cNvPr>
          <p:cNvSpPr>
            <a:spLocks noGrp="1"/>
          </p:cNvSpPr>
          <p:nvPr>
            <p:ph type="title"/>
          </p:nvPr>
        </p:nvSpPr>
        <p:spPr>
          <a:xfrm>
            <a:off x="4378000" y="2167391"/>
            <a:ext cx="6280927" cy="2523219"/>
          </a:xfrm>
        </p:spPr>
        <p:txBody>
          <a:bodyPr vert="horz" lIns="91440" tIns="45720" rIns="91440" bIns="45720" rtlCol="0" anchor="ctr">
            <a:normAutofit/>
          </a:bodyPr>
          <a:lstStyle/>
          <a:p>
            <a:pPr>
              <a:lnSpc>
                <a:spcPct val="80000"/>
              </a:lnSpc>
            </a:pPr>
            <a:r>
              <a:rPr lang="en-US" sz="4400" spc="150">
                <a:solidFill>
                  <a:schemeClr val="tx2"/>
                </a:solidFill>
              </a:rPr>
              <a:t>3-4 Analytical Questions</a:t>
            </a:r>
          </a:p>
        </p:txBody>
      </p:sp>
      <p:sp>
        <p:nvSpPr>
          <p:cNvPr id="12" name="Rectangle 11">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1554706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5D11-4348-4138-8878-CF0894192C94}"/>
              </a:ext>
            </a:extLst>
          </p:cNvPr>
          <p:cNvSpPr>
            <a:spLocks noGrp="1"/>
          </p:cNvSpPr>
          <p:nvPr>
            <p:ph type="ctrTitle"/>
          </p:nvPr>
        </p:nvSpPr>
        <p:spPr/>
        <p:txBody>
          <a:bodyPr/>
          <a:lstStyle/>
          <a:p>
            <a:r>
              <a:rPr lang="en-US" dirty="0"/>
              <a:t>Visual Aids/ video Clips</a:t>
            </a:r>
          </a:p>
        </p:txBody>
      </p:sp>
      <p:sp>
        <p:nvSpPr>
          <p:cNvPr id="3" name="Subtitle 2">
            <a:extLst>
              <a:ext uri="{FF2B5EF4-FFF2-40B4-BE49-F238E27FC236}">
                <a16:creationId xmlns:a16="http://schemas.microsoft.com/office/drawing/2014/main" id="{12FFAB2E-8BEA-454B-AB6A-5CD4D4F410B0}"/>
              </a:ext>
            </a:extLst>
          </p:cNvPr>
          <p:cNvSpPr>
            <a:spLocks noGrp="1"/>
          </p:cNvSpPr>
          <p:nvPr>
            <p:ph type="subTitle" idx="1"/>
          </p:nvPr>
        </p:nvSpPr>
        <p:spPr/>
        <p:txBody>
          <a:bodyPr/>
          <a:lstStyle/>
          <a:p>
            <a:r>
              <a:rPr lang="en-US" dirty="0"/>
              <a:t>These can be included wherever you feel they are needed in the oral presentation.</a:t>
            </a:r>
          </a:p>
        </p:txBody>
      </p:sp>
    </p:spTree>
    <p:extLst>
      <p:ext uri="{BB962C8B-B14F-4D97-AF65-F5344CB8AC3E}">
        <p14:creationId xmlns:p14="http://schemas.microsoft.com/office/powerpoint/2010/main" val="2973150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6D86F0-98E0-4468-9315-41BF7B0F2E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CE15CE-29AD-4D32-9C96-4129B05BC61E}"/>
              </a:ext>
            </a:extLst>
          </p:cNvPr>
          <p:cNvSpPr>
            <a:spLocks noGrp="1"/>
          </p:cNvSpPr>
          <p:nvPr>
            <p:ph type="title"/>
          </p:nvPr>
        </p:nvSpPr>
        <p:spPr>
          <a:xfrm>
            <a:off x="622570" y="838646"/>
            <a:ext cx="3709991" cy="5180709"/>
          </a:xfrm>
        </p:spPr>
        <p:txBody>
          <a:bodyPr>
            <a:normAutofit/>
          </a:bodyPr>
          <a:lstStyle/>
          <a:p>
            <a:r>
              <a:rPr lang="en-US" sz="3600" dirty="0"/>
              <a:t>Stats/Clips/</a:t>
            </a:r>
            <a:br>
              <a:rPr lang="en-US" sz="3600" dirty="0"/>
            </a:br>
            <a:r>
              <a:rPr lang="en-US" sz="3600" dirty="0"/>
              <a:t>charts/Graphs</a:t>
            </a:r>
          </a:p>
        </p:txBody>
      </p:sp>
      <p:sp useBgFill="1">
        <p:nvSpPr>
          <p:cNvPr id="10" name="Rectangle 9">
            <a:extLst>
              <a:ext uri="{FF2B5EF4-FFF2-40B4-BE49-F238E27FC236}">
                <a16:creationId xmlns:a16="http://schemas.microsoft.com/office/drawing/2014/main" id="{CE957058-57AD-46A9-BAE9-7145CB350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2"/>
            <a:ext cx="7537703"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F2C2C9-3F03-41B8-944D-428D78A26CCD}"/>
              </a:ext>
            </a:extLst>
          </p:cNvPr>
          <p:cNvSpPr>
            <a:spLocks noGrp="1"/>
          </p:cNvSpPr>
          <p:nvPr>
            <p:ph idx="1"/>
          </p:nvPr>
        </p:nvSpPr>
        <p:spPr>
          <a:xfrm>
            <a:off x="5163671" y="838647"/>
            <a:ext cx="5823328" cy="5180708"/>
          </a:xfrm>
        </p:spPr>
        <p:txBody>
          <a:bodyPr anchor="ctr">
            <a:normAutofit/>
          </a:bodyPr>
          <a:lstStyle/>
          <a:p>
            <a:r>
              <a:rPr lang="en-US" sz="2000" dirty="0">
                <a:solidFill>
                  <a:schemeClr val="tx2"/>
                </a:solidFill>
              </a:rPr>
              <a:t>Use as needed</a:t>
            </a:r>
          </a:p>
        </p:txBody>
      </p:sp>
    </p:spTree>
    <p:extLst>
      <p:ext uri="{BB962C8B-B14F-4D97-AF65-F5344CB8AC3E}">
        <p14:creationId xmlns:p14="http://schemas.microsoft.com/office/powerpoint/2010/main" val="166882775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3C3F-B2D1-4BE5-8DFE-F2A2AEBE8C3E}"/>
              </a:ext>
            </a:extLst>
          </p:cNvPr>
          <p:cNvSpPr>
            <a:spLocks noGrp="1"/>
          </p:cNvSpPr>
          <p:nvPr>
            <p:ph type="title"/>
          </p:nvPr>
        </p:nvSpPr>
        <p:spPr/>
        <p:txBody>
          <a:bodyPr/>
          <a:lstStyle/>
          <a:p>
            <a:pPr algn="ctr"/>
            <a:r>
              <a:rPr lang="en-US" dirty="0"/>
              <a:t>Works Cited</a:t>
            </a:r>
          </a:p>
        </p:txBody>
      </p:sp>
      <p:sp>
        <p:nvSpPr>
          <p:cNvPr id="3" name="Content Placeholder 2">
            <a:extLst>
              <a:ext uri="{FF2B5EF4-FFF2-40B4-BE49-F238E27FC236}">
                <a16:creationId xmlns:a16="http://schemas.microsoft.com/office/drawing/2014/main" id="{1822D72D-742B-42DF-8985-AA62E72D1158}"/>
              </a:ext>
            </a:extLst>
          </p:cNvPr>
          <p:cNvSpPr>
            <a:spLocks noGrp="1"/>
          </p:cNvSpPr>
          <p:nvPr>
            <p:ph idx="1"/>
          </p:nvPr>
        </p:nvSpPr>
        <p:spPr/>
        <p:txBody>
          <a:bodyPr/>
          <a:lstStyle/>
          <a:p>
            <a:r>
              <a:rPr lang="en-US" dirty="0"/>
              <a:t>Use Citation Machine in the OWL Purdue website in class or </a:t>
            </a:r>
            <a:r>
              <a:rPr lang="en-US" err="1"/>
              <a:t>EasyBib</a:t>
            </a:r>
            <a:r>
              <a:rPr lang="en-US"/>
              <a:t>.com</a:t>
            </a:r>
          </a:p>
        </p:txBody>
      </p:sp>
    </p:spTree>
    <p:extLst>
      <p:ext uri="{BB962C8B-B14F-4D97-AF65-F5344CB8AC3E}">
        <p14:creationId xmlns:p14="http://schemas.microsoft.com/office/powerpoint/2010/main" val="1798518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2CD2-7777-4AE8-8F73-910EB7BA50F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97CCCEB-048A-4EF9-B7DB-ED5CB79C07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84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have the Millennials/Post-Millennials been impacted by:</a:t>
            </a:r>
          </a:p>
        </p:txBody>
      </p:sp>
      <p:sp>
        <p:nvSpPr>
          <p:cNvPr id="3" name="Content Placeholder 2"/>
          <p:cNvSpPr>
            <a:spLocks noGrp="1"/>
          </p:cNvSpPr>
          <p:nvPr>
            <p:ph idx="1"/>
          </p:nvPr>
        </p:nvSpPr>
        <p:spPr/>
        <p:txBody>
          <a:bodyPr>
            <a:normAutofit fontScale="92500"/>
          </a:bodyPr>
          <a:lstStyle/>
          <a:p>
            <a:r>
              <a:rPr lang="en-US" dirty="0"/>
              <a:t>School Mass shootings (Parkland, Sandy Hook)</a:t>
            </a:r>
          </a:p>
          <a:p>
            <a:r>
              <a:rPr lang="en-US" dirty="0"/>
              <a:t>Digital Media (Google, Snap Chat, Instagram, Twitter, etc.) and its Impact on the World</a:t>
            </a:r>
          </a:p>
          <a:p>
            <a:r>
              <a:rPr lang="en-US" dirty="0"/>
              <a:t>“Black Lives Matter” Movement				LGBTQIA- The Impact of 								Gender Identity</a:t>
            </a:r>
          </a:p>
          <a:p>
            <a:r>
              <a:rPr lang="en-US" dirty="0"/>
              <a:t>Race Relations/Inclusiveness/Discrimination		Climate Change- An Inherited 							Problem</a:t>
            </a:r>
          </a:p>
          <a:p>
            <a:r>
              <a:rPr lang="en-US" dirty="0"/>
              <a:t>#Me Too Movement</a:t>
            </a:r>
          </a:p>
          <a:p>
            <a:r>
              <a:rPr lang="en-US" dirty="0"/>
              <a:t>The Longest War in America</a:t>
            </a:r>
          </a:p>
          <a:p>
            <a:r>
              <a:rPr lang="en-US" dirty="0"/>
              <a:t>Terrorism- Foreign and Domestic</a:t>
            </a:r>
          </a:p>
          <a:p>
            <a:r>
              <a:rPr lang="en-US" dirty="0"/>
              <a:t>Immigration </a:t>
            </a:r>
          </a:p>
        </p:txBody>
      </p:sp>
    </p:spTree>
    <p:extLst>
      <p:ext uri="{BB962C8B-B14F-4D97-AF65-F5344CB8AC3E}">
        <p14:creationId xmlns:p14="http://schemas.microsoft.com/office/powerpoint/2010/main" val="238333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View of Post-Millennials: Group Activity </a:t>
            </a:r>
            <a:r>
              <a:rPr lang="en-US" dirty="0">
                <a:solidFill>
                  <a:srgbClr val="FF0000"/>
                </a:solidFill>
              </a:rPr>
              <a:t>Day One</a:t>
            </a:r>
          </a:p>
        </p:txBody>
      </p:sp>
      <p:sp>
        <p:nvSpPr>
          <p:cNvPr id="3" name="Content Placeholder 2"/>
          <p:cNvSpPr>
            <a:spLocks noGrp="1"/>
          </p:cNvSpPr>
          <p:nvPr>
            <p:ph idx="1"/>
          </p:nvPr>
        </p:nvSpPr>
        <p:spPr/>
        <p:txBody>
          <a:bodyPr/>
          <a:lstStyle/>
          <a:p>
            <a:r>
              <a:rPr lang="en-US" dirty="0"/>
              <a:t>60 Minutes Interview and </a:t>
            </a:r>
            <a:r>
              <a:rPr lang="en-US" dirty="0" err="1"/>
              <a:t>TedTalk</a:t>
            </a:r>
            <a:r>
              <a:rPr lang="en-US" dirty="0"/>
              <a:t> (view in class)</a:t>
            </a:r>
          </a:p>
          <a:p>
            <a:r>
              <a:rPr lang="en-US" dirty="0"/>
              <a:t>Open your group discussions with the question of how are Millennials and Post-Millennials viewed in society? Do they go by another name? What is it?</a:t>
            </a:r>
          </a:p>
          <a:p>
            <a:r>
              <a:rPr lang="en-US" dirty="0"/>
              <a:t>Has that view changed in any way? Brainstorm ideas of what changed the tide? Was it a single event or a series of events? </a:t>
            </a:r>
          </a:p>
          <a:p>
            <a:r>
              <a:rPr lang="en-US" dirty="0"/>
              <a:t>What is the current view of the Millennials/Post-Millennials now if it is any different?</a:t>
            </a:r>
          </a:p>
          <a:p>
            <a:r>
              <a:rPr lang="en-US" dirty="0"/>
              <a:t>Your group should jot down these ideas for future reference.</a:t>
            </a:r>
          </a:p>
        </p:txBody>
      </p:sp>
    </p:spTree>
    <p:extLst>
      <p:ext uri="{BB962C8B-B14F-4D97-AF65-F5344CB8AC3E}">
        <p14:creationId xmlns:p14="http://schemas.microsoft.com/office/powerpoint/2010/main" val="3228039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you Analyzing? Group Activity </a:t>
            </a:r>
            <a:r>
              <a:rPr lang="en-US" dirty="0">
                <a:solidFill>
                  <a:srgbClr val="FF0000"/>
                </a:solidFill>
              </a:rPr>
              <a:t>Day One/two</a:t>
            </a:r>
          </a:p>
        </p:txBody>
      </p:sp>
      <p:sp>
        <p:nvSpPr>
          <p:cNvPr id="3" name="Content Placeholder 2"/>
          <p:cNvSpPr>
            <a:spLocks noGrp="1"/>
          </p:cNvSpPr>
          <p:nvPr>
            <p:ph idx="1"/>
          </p:nvPr>
        </p:nvSpPr>
        <p:spPr/>
        <p:txBody>
          <a:bodyPr>
            <a:normAutofit/>
          </a:bodyPr>
          <a:lstStyle/>
          <a:p>
            <a:r>
              <a:rPr lang="en-US" dirty="0"/>
              <a:t>Each group will choose one of the Social, Political, and/or Environmental issues listed in Slide 2 that have impacted the Millennials/Post Millennials.</a:t>
            </a:r>
          </a:p>
          <a:p>
            <a:pPr marL="0" indent="0">
              <a:buNone/>
            </a:pPr>
            <a:r>
              <a:rPr lang="en-US" dirty="0"/>
              <a:t>You will be given some brief examples of how these issues and the generation itself have become intertwined.</a:t>
            </a:r>
          </a:p>
          <a:p>
            <a:r>
              <a:rPr lang="en-US" dirty="0"/>
              <a:t>How is the generation impacted by these elements?</a:t>
            </a:r>
          </a:p>
          <a:p>
            <a:pPr lvl="1"/>
            <a:r>
              <a:rPr lang="en-US" dirty="0"/>
              <a:t>Consider what has changed between the Millennials and the previous generation? Come up  with 3-4 analytical questions that you plan to address in your presentation.</a:t>
            </a:r>
          </a:p>
          <a:p>
            <a:pPr lvl="1"/>
            <a:r>
              <a:rPr lang="en-US" dirty="0"/>
              <a:t>One article that we’ve discussed in class will be given to you to use in your analysis of the topic.</a:t>
            </a:r>
          </a:p>
          <a:p>
            <a:pPr lvl="1"/>
            <a:r>
              <a:rPr lang="en-US" dirty="0"/>
              <a:t>Each group member will bring in </a:t>
            </a:r>
            <a:r>
              <a:rPr lang="en-US" dirty="0">
                <a:solidFill>
                  <a:schemeClr val="accent3">
                    <a:lumMod val="60000"/>
                    <a:lumOff val="40000"/>
                  </a:schemeClr>
                </a:solidFill>
              </a:rPr>
              <a:t>one reliable, credible article</a:t>
            </a:r>
            <a:r>
              <a:rPr lang="en-US" dirty="0">
                <a:solidFill>
                  <a:srgbClr val="FF0000"/>
                </a:solidFill>
              </a:rPr>
              <a:t> </a:t>
            </a:r>
            <a:r>
              <a:rPr lang="en-US" dirty="0"/>
              <a:t>that should add to the conversation.</a:t>
            </a:r>
          </a:p>
          <a:p>
            <a:pPr lvl="1"/>
            <a:r>
              <a:rPr lang="en-US" dirty="0"/>
              <a:t>Use the C.R.A.A.P. test to determine the secondary source’s validity.</a:t>
            </a:r>
          </a:p>
          <a:p>
            <a:pPr lvl="1"/>
            <a:endParaRPr lang="en-US" dirty="0"/>
          </a:p>
          <a:p>
            <a:pPr marL="457200" lvl="1"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2063428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Presentation Activities </a:t>
            </a:r>
            <a:r>
              <a:rPr lang="en-US" dirty="0">
                <a:solidFill>
                  <a:srgbClr val="FF0000"/>
                </a:solidFill>
              </a:rPr>
              <a:t>Day Two/three</a:t>
            </a:r>
          </a:p>
        </p:txBody>
      </p:sp>
      <p:sp>
        <p:nvSpPr>
          <p:cNvPr id="3" name="Content Placeholder 2"/>
          <p:cNvSpPr>
            <a:spLocks noGrp="1"/>
          </p:cNvSpPr>
          <p:nvPr>
            <p:ph idx="1"/>
          </p:nvPr>
        </p:nvSpPr>
        <p:spPr/>
        <p:txBody>
          <a:bodyPr>
            <a:normAutofit/>
          </a:bodyPr>
          <a:lstStyle/>
          <a:p>
            <a:r>
              <a:rPr lang="en-US" dirty="0"/>
              <a:t>Your group should fully discuss all articles that are brought in to determine which one(s) connect best with the analytical questions you’ve posed. Use effective critical reading skills to determine this.</a:t>
            </a:r>
          </a:p>
          <a:p>
            <a:r>
              <a:rPr lang="en-US" dirty="0"/>
              <a:t>The article that you choose should offer the most current, representative, and valid information. Brainstorm collectively on your findings and how you best want to answer your analytical questions within the presentation.</a:t>
            </a:r>
          </a:p>
          <a:p>
            <a:r>
              <a:rPr lang="en-US" dirty="0"/>
              <a:t>Let the article(s) you found help you! You should only use 1-2 additional articles to avoid overwhelm.</a:t>
            </a:r>
          </a:p>
          <a:p>
            <a:r>
              <a:rPr lang="en-US" dirty="0"/>
              <a:t>Remember, do not just discuss the view that Millennials have toward the issue, but what are the underlying reasons for that view. Dig deep!</a:t>
            </a:r>
          </a:p>
        </p:txBody>
      </p:sp>
    </p:spTree>
    <p:extLst>
      <p:ext uri="{BB962C8B-B14F-4D97-AF65-F5344CB8AC3E}">
        <p14:creationId xmlns:p14="http://schemas.microsoft.com/office/powerpoint/2010/main" val="35936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Oral Presentations</a:t>
            </a:r>
          </a:p>
        </p:txBody>
      </p:sp>
      <p:sp>
        <p:nvSpPr>
          <p:cNvPr id="3" name="Content Placeholder 2"/>
          <p:cNvSpPr>
            <a:spLocks noGrp="1"/>
          </p:cNvSpPr>
          <p:nvPr>
            <p:ph idx="1"/>
          </p:nvPr>
        </p:nvSpPr>
        <p:spPr/>
        <p:txBody>
          <a:bodyPr>
            <a:normAutofit/>
          </a:bodyPr>
          <a:lstStyle/>
          <a:p>
            <a:r>
              <a:rPr lang="en-US" dirty="0"/>
              <a:t>Group Presentations 7-10 minutes/ 5-7 Slides</a:t>
            </a:r>
          </a:p>
          <a:p>
            <a:r>
              <a:rPr lang="en-US" dirty="0"/>
              <a:t>Develop a poster, PowerPoint, or other presentation format that shows how your issues have been documented through the media and through your articles. Add explanations/interpretations of your issues through the lens of the Millennials.</a:t>
            </a:r>
          </a:p>
          <a:p>
            <a:r>
              <a:rPr lang="en-US" dirty="0"/>
              <a:t>Briefly explain what society’s view is of Millennials/Post-Millennials</a:t>
            </a:r>
          </a:p>
          <a:p>
            <a:r>
              <a:rPr lang="en-US" dirty="0"/>
              <a:t>Clearly state your analytical questions.</a:t>
            </a:r>
          </a:p>
          <a:p>
            <a:endParaRPr lang="en-US" dirty="0"/>
          </a:p>
        </p:txBody>
      </p:sp>
    </p:spTree>
    <p:extLst>
      <p:ext uri="{BB962C8B-B14F-4D97-AF65-F5344CB8AC3E}">
        <p14:creationId xmlns:p14="http://schemas.microsoft.com/office/powerpoint/2010/main" val="1827254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Oral Presentation continued</a:t>
            </a:r>
          </a:p>
        </p:txBody>
      </p:sp>
      <p:sp>
        <p:nvSpPr>
          <p:cNvPr id="3" name="Content Placeholder 2"/>
          <p:cNvSpPr>
            <a:spLocks noGrp="1"/>
          </p:cNvSpPr>
          <p:nvPr>
            <p:ph idx="1"/>
          </p:nvPr>
        </p:nvSpPr>
        <p:spPr/>
        <p:txBody>
          <a:bodyPr>
            <a:normAutofit lnSpcReduction="10000"/>
          </a:bodyPr>
          <a:lstStyle/>
          <a:p>
            <a:pPr marL="0" indent="0">
              <a:buNone/>
            </a:pPr>
            <a:r>
              <a:rPr lang="en-US" dirty="0"/>
              <a:t> </a:t>
            </a:r>
          </a:p>
          <a:p>
            <a:pPr marL="0" indent="0">
              <a:buNone/>
            </a:pPr>
            <a:endParaRPr lang="en-US" dirty="0"/>
          </a:p>
          <a:p>
            <a:pPr marL="0" indent="0">
              <a:buNone/>
            </a:pPr>
            <a:r>
              <a:rPr lang="en-US" dirty="0"/>
              <a:t>  1. Summarize the articles for your audience and then illustrate through images, small video clips, graphs, charts, etc. to elaborate on your findings. This is your opportunity to answer your analytical questions and to fully explain how Millennials have been impacted by your chosen issue.</a:t>
            </a:r>
          </a:p>
          <a:p>
            <a:pPr marL="0" indent="0">
              <a:buNone/>
            </a:pPr>
            <a:r>
              <a:rPr lang="en-US" dirty="0"/>
              <a:t>   Include Projected Outcomes of the issue that you’ve chosen and its impact on Millennials/Post Millennials</a:t>
            </a:r>
          </a:p>
          <a:p>
            <a:pPr marL="0" indent="0">
              <a:buNone/>
            </a:pPr>
            <a:r>
              <a:rPr lang="en-US" dirty="0"/>
              <a:t>Develop a Works Cited Page for your articles you found on the PowerPoint.</a:t>
            </a:r>
          </a:p>
          <a:p>
            <a:pPr marL="0" indent="0">
              <a:buNone/>
            </a:pPr>
            <a:r>
              <a:rPr lang="en-US" dirty="0"/>
              <a:t>Keep in mind that these ultimately should be a good jumping off point for your Research Essay over current Social, Political, and/or Environmental Issues.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1134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4" name="Rectangle 9">
            <a:extLst>
              <a:ext uri="{FF2B5EF4-FFF2-40B4-BE49-F238E27FC236}">
                <a16:creationId xmlns:a16="http://schemas.microsoft.com/office/drawing/2014/main" id="{04B3A732-BD30-43B3-B22F-86F9419075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5978F0-8D3C-4B12-B071-F1254173E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71600"/>
            <a:ext cx="12192000" cy="4114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AAC0C-49A5-45CA-BEB2-468B67311425}"/>
              </a:ext>
            </a:extLst>
          </p:cNvPr>
          <p:cNvSpPr>
            <a:spLocks noGrp="1"/>
          </p:cNvSpPr>
          <p:nvPr>
            <p:ph type="title"/>
          </p:nvPr>
        </p:nvSpPr>
        <p:spPr>
          <a:xfrm>
            <a:off x="365759" y="1693334"/>
            <a:ext cx="8821199" cy="3471334"/>
          </a:xfrm>
        </p:spPr>
        <p:txBody>
          <a:bodyPr vert="horz" lIns="91440" tIns="45720" rIns="91440" bIns="45720" rtlCol="0" anchor="ctr">
            <a:normAutofit/>
          </a:bodyPr>
          <a:lstStyle/>
          <a:p>
            <a:pPr>
              <a:lnSpc>
                <a:spcPct val="80000"/>
              </a:lnSpc>
            </a:pPr>
            <a:r>
              <a:rPr lang="en-US" sz="8000" spc="150"/>
              <a:t> Title Slide</a:t>
            </a:r>
          </a:p>
        </p:txBody>
      </p:sp>
    </p:spTree>
    <p:extLst>
      <p:ext uri="{BB962C8B-B14F-4D97-AF65-F5344CB8AC3E}">
        <p14:creationId xmlns:p14="http://schemas.microsoft.com/office/powerpoint/2010/main" val="2954794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CF394-B8B2-4CCE-8574-09FD0AD5E9EA}"/>
              </a:ext>
            </a:extLst>
          </p:cNvPr>
          <p:cNvSpPr>
            <a:spLocks noGrp="1"/>
          </p:cNvSpPr>
          <p:nvPr>
            <p:ph type="title"/>
          </p:nvPr>
        </p:nvSpPr>
        <p:spPr/>
        <p:txBody>
          <a:bodyPr/>
          <a:lstStyle/>
          <a:p>
            <a:r>
              <a:rPr lang="en-US" dirty="0"/>
              <a:t>Millennials or Post-Millennials?</a:t>
            </a:r>
          </a:p>
        </p:txBody>
      </p:sp>
      <p:sp>
        <p:nvSpPr>
          <p:cNvPr id="3" name="Content Placeholder 2">
            <a:extLst>
              <a:ext uri="{FF2B5EF4-FFF2-40B4-BE49-F238E27FC236}">
                <a16:creationId xmlns:a16="http://schemas.microsoft.com/office/drawing/2014/main" id="{83347F08-B552-4B6D-9D30-D28C703A9C97}"/>
              </a:ext>
            </a:extLst>
          </p:cNvPr>
          <p:cNvSpPr>
            <a:spLocks noGrp="1"/>
          </p:cNvSpPr>
          <p:nvPr>
            <p:ph idx="1"/>
          </p:nvPr>
        </p:nvSpPr>
        <p:spPr/>
        <p:txBody>
          <a:bodyPr>
            <a:normAutofit lnSpcReduction="10000"/>
          </a:bodyPr>
          <a:lstStyle/>
          <a:p>
            <a:r>
              <a:rPr lang="en-US" dirty="0"/>
              <a:t>Birth Dates</a:t>
            </a:r>
          </a:p>
          <a:p>
            <a:endParaRPr lang="en-US" dirty="0"/>
          </a:p>
          <a:p>
            <a:r>
              <a:rPr lang="en-US" dirty="0"/>
              <a:t>Behaviors/Habits</a:t>
            </a:r>
          </a:p>
          <a:p>
            <a:endParaRPr lang="en-US" dirty="0"/>
          </a:p>
          <a:p>
            <a:r>
              <a:rPr lang="en-US" dirty="0"/>
              <a:t>Strengths/ Weaknesses</a:t>
            </a:r>
          </a:p>
          <a:p>
            <a:endParaRPr lang="en-US" dirty="0"/>
          </a:p>
          <a:p>
            <a:r>
              <a:rPr lang="en-US" dirty="0"/>
              <a:t>Characteristics</a:t>
            </a:r>
          </a:p>
          <a:p>
            <a:endParaRPr lang="en-US" dirty="0"/>
          </a:p>
          <a:p>
            <a:r>
              <a:rPr lang="en-US" dirty="0"/>
              <a:t>What have they faced as a generation?</a:t>
            </a:r>
          </a:p>
        </p:txBody>
      </p:sp>
    </p:spTree>
    <p:extLst>
      <p:ext uri="{BB962C8B-B14F-4D97-AF65-F5344CB8AC3E}">
        <p14:creationId xmlns:p14="http://schemas.microsoft.com/office/powerpoint/2010/main" val="35302278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95</TotalTime>
  <Words>773</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Corbel</vt:lpstr>
      <vt:lpstr>Wingdings</vt:lpstr>
      <vt:lpstr>Banded</vt:lpstr>
      <vt:lpstr>The Post-Millennials are Here! </vt:lpstr>
      <vt:lpstr>How have the Millennials/Post-Millennials been impacted by:</vt:lpstr>
      <vt:lpstr>The View of Post-Millennials: Group Activity Day One</vt:lpstr>
      <vt:lpstr>What are you Analyzing? Group Activity Day One/two</vt:lpstr>
      <vt:lpstr>Group Presentation Activities Day Two/three</vt:lpstr>
      <vt:lpstr>Oral Presentations</vt:lpstr>
      <vt:lpstr>Oral Presentation continued</vt:lpstr>
      <vt:lpstr> Title Slide</vt:lpstr>
      <vt:lpstr>Millennials or Post-Millennials?</vt:lpstr>
      <vt:lpstr>3-4 Analytical Questions</vt:lpstr>
      <vt:lpstr>Visual Aids/ video Clips</vt:lpstr>
      <vt:lpstr>Stats/Clips/ charts/Graphs</vt:lpstr>
      <vt:lpstr>Works Cited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Millenials are Here!</dc:title>
  <dc:creator>karen.hackley</dc:creator>
  <cp:lastModifiedBy>William Hackley</cp:lastModifiedBy>
  <cp:revision>17</cp:revision>
  <cp:lastPrinted>2018-03-27T03:33:29Z</cp:lastPrinted>
  <dcterms:created xsi:type="dcterms:W3CDTF">2018-03-07T17:43:59Z</dcterms:created>
  <dcterms:modified xsi:type="dcterms:W3CDTF">2021-09-18T20:26:14Z</dcterms:modified>
</cp:coreProperties>
</file>