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notesMasterIdLst>
    <p:notesMasterId r:id="rId31"/>
  </p:notesMasterIdLst>
  <p:handoutMasterIdLst>
    <p:handoutMasterId r:id="rId32"/>
  </p:handoutMasterIdLst>
  <p:sldIdLst>
    <p:sldId id="256" r:id="rId2"/>
    <p:sldId id="278" r:id="rId3"/>
    <p:sldId id="258" r:id="rId4"/>
    <p:sldId id="257" r:id="rId5"/>
    <p:sldId id="259" r:id="rId6"/>
    <p:sldId id="272" r:id="rId7"/>
    <p:sldId id="276" r:id="rId8"/>
    <p:sldId id="291" r:id="rId9"/>
    <p:sldId id="280" r:id="rId10"/>
    <p:sldId id="282" r:id="rId11"/>
    <p:sldId id="288" r:id="rId12"/>
    <p:sldId id="283" r:id="rId13"/>
    <p:sldId id="285" r:id="rId14"/>
    <p:sldId id="292" r:id="rId15"/>
    <p:sldId id="273" r:id="rId16"/>
    <p:sldId id="261" r:id="rId17"/>
    <p:sldId id="262" r:id="rId18"/>
    <p:sldId id="263" r:id="rId19"/>
    <p:sldId id="264" r:id="rId20"/>
    <p:sldId id="265" r:id="rId21"/>
    <p:sldId id="274" r:id="rId22"/>
    <p:sldId id="289" r:id="rId23"/>
    <p:sldId id="290" r:id="rId24"/>
    <p:sldId id="267" r:id="rId25"/>
    <p:sldId id="268" r:id="rId26"/>
    <p:sldId id="294" r:id="rId27"/>
    <p:sldId id="271" r:id="rId28"/>
    <p:sldId id="281" r:id="rId29"/>
    <p:sldId id="295" r:id="rId30"/>
  </p:sldIdLst>
  <p:sldSz cx="9144000" cy="6858000" type="screen4x3"/>
  <p:notesSz cx="6858000" cy="9101138"/>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67">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61" autoAdjust="0"/>
  </p:normalViewPr>
  <p:slideViewPr>
    <p:cSldViewPr>
      <p:cViewPr varScale="1">
        <p:scale>
          <a:sx n="110" d="100"/>
          <a:sy n="110" d="100"/>
        </p:scale>
        <p:origin x="164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3168" y="-96"/>
      </p:cViewPr>
      <p:guideLst>
        <p:guide orient="horz" pos="2867"/>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9728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idx="2"/>
          </p:nvPr>
        </p:nvSpPr>
        <p:spPr bwMode="auto">
          <a:xfrm>
            <a:off x="1162050" y="688975"/>
            <a:ext cx="4533900" cy="34004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1" name="Rectangle 3"/>
          <p:cNvSpPr>
            <a:spLocks noGrp="1" noChangeArrowheads="1"/>
          </p:cNvSpPr>
          <p:nvPr>
            <p:ph type="body" sz="quarter" idx="3"/>
          </p:nvPr>
        </p:nvSpPr>
        <p:spPr bwMode="auto">
          <a:xfrm>
            <a:off x="914400" y="4322763"/>
            <a:ext cx="5029200"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569744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8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sz="8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sz="8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sz="8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sz="8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cite_note-14"/><Relationship Id="rId3" Type="http://schemas.openxmlformats.org/officeDocument/2006/relationships/hyperlink" Target="http://en.wikipedia.org/wiki/List_of_countries_by_GDP_(PPP)_per_capita" TargetMode="External"/><Relationship Id="rId7" Type="http://schemas.openxmlformats.org/officeDocument/2006/relationships/hyperlink" Target="#cite_note-13"/><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cite_note-12"/><Relationship Id="rId5" Type="http://schemas.openxmlformats.org/officeDocument/2006/relationships/hyperlink" Target="http://en.wikipedia.org/wiki/United_States_Census_Bureau" TargetMode="External"/><Relationship Id="rId4" Type="http://schemas.openxmlformats.org/officeDocument/2006/relationships/hyperlink" Target="http://en.wikipedia.org/wiki/United_States_of_America"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news.gallup.com/poll/268766/socialism-popular-capitalism-among-young-adults.aspx"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p:spPr>
        <p:txBody>
          <a:bodyPr/>
          <a:lstStyle/>
          <a:p>
            <a:r>
              <a:rPr lang="en-US" altLang="en-US"/>
              <a:t>“The business of America is business.” --  Calvin Coolidge </a:t>
            </a:r>
          </a:p>
          <a:p>
            <a:endParaRPr lang="en-US" altLang="en-US"/>
          </a:p>
          <a:p>
            <a:r>
              <a:rPr lang="en-US" altLang="en-US"/>
              <a:t>This is the first and last time you will ever hear Calvin Coolidge’s name.  He is one of those forgotten presidents.  Nevertheless, his quote about business was true in 1924 and it remains true today.  If there is an American culture, it is a business culture.  Typically, we don’t associate “culture” with business.  If you think about the “culture” of France, you might think about fine French food or wine.  If you think about the culture of Russia, you might think about the opera or ballet.  Some people look at America and conclude it has no culture, but that’s not true.  We have a business culture.  America is about finding a career, presumably doing something productive and valuable with one’s life, and about making money—and ultimately using that money to purchase material comfort (e.g., a home in a neighborhood with little to no crime, a car that is new enough not to worry about major repairs, a vacation every now and then).</a:t>
            </a:r>
          </a:p>
        </p:txBody>
      </p:sp>
    </p:spTree>
    <p:extLst>
      <p:ext uri="{BB962C8B-B14F-4D97-AF65-F5344CB8AC3E}">
        <p14:creationId xmlns:p14="http://schemas.microsoft.com/office/powerpoint/2010/main" val="3157827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a:t>Source:  http://www.heritage.org/index/default &amp; http://www.heritage.org/index/heatmap</a:t>
            </a:r>
          </a:p>
          <a:p>
            <a:endParaRPr lang="en-US" alt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a:t>Notice that the Heritage Foundation considers the U.S. to be “mostly free”—it does not rank among the “free” countries.  America has</a:t>
            </a:r>
            <a:r>
              <a:rPr lang="en-US" altLang="en-US" baseline="0" dirty="0"/>
              <a:t> fallen to </a:t>
            </a:r>
            <a:r>
              <a:rPr lang="en-US" altLang="en-US" baseline="0" dirty="0" smtClean="0"/>
              <a:t>20</a:t>
            </a:r>
            <a:r>
              <a:rPr lang="en-US" altLang="en-US" baseline="30000" dirty="0" smtClean="0"/>
              <a:t>th</a:t>
            </a:r>
            <a:r>
              <a:rPr lang="en-US" altLang="en-US" baseline="0" dirty="0" smtClean="0"/>
              <a:t> </a:t>
            </a:r>
            <a:r>
              <a:rPr lang="en-US" altLang="en-US" baseline="0" dirty="0"/>
              <a:t>on the list of most capitalist countries</a:t>
            </a:r>
            <a:r>
              <a:rPr lang="en-US" altLang="en-US" dirty="0"/>
              <a:t>.  Here</a:t>
            </a:r>
            <a:r>
              <a:rPr lang="en-US" altLang="en-US" baseline="0" dirty="0"/>
              <a:t> is what Heritage has to say about the United States (</a:t>
            </a:r>
            <a:r>
              <a:rPr lang="en-US" altLang="en-US" baseline="0" dirty="0" smtClean="0"/>
              <a:t>2021 </a:t>
            </a:r>
            <a:r>
              <a:rPr lang="en-US" altLang="en-US" baseline="0" dirty="0"/>
              <a:t>index):  </a:t>
            </a:r>
            <a:r>
              <a:rPr lang="en-US" altLang="en-US" baseline="0" dirty="0" smtClean="0"/>
              <a:t>“</a:t>
            </a:r>
            <a:r>
              <a:rPr lang="en-US" sz="800" b="0" i="0" kern="1200" dirty="0" smtClean="0">
                <a:solidFill>
                  <a:schemeClr val="tx1"/>
                </a:solidFill>
                <a:effectLst/>
                <a:latin typeface="Tahoma" pitchFamily="34" charset="0"/>
                <a:ea typeface="+mn-ea"/>
                <a:cs typeface="+mn-cs"/>
              </a:rPr>
              <a:t>The United States received its lowest score and lowest ranking ever in the Index, although it remains “mostly free.” The major obstacles to greater economic freedom in the United States continue to be excessive government spending, unsustainable levels of debt, and intrusive regulation of the health care and financial sectors.”</a:t>
            </a:r>
            <a:endParaRPr lang="en-US" dirty="0"/>
          </a:p>
          <a:p>
            <a:r>
              <a:rPr lang="en-US" altLang="en-US" dirty="0"/>
              <a:t>  </a:t>
            </a:r>
          </a:p>
          <a:p>
            <a:endParaRPr lang="en-US" altLang="en-US" dirty="0"/>
          </a:p>
          <a:p>
            <a:r>
              <a:rPr lang="en-US" altLang="en-US" dirty="0"/>
              <a:t>Here is further detail regarding the legend for the graphic above:</a:t>
            </a:r>
          </a:p>
          <a:p>
            <a:endParaRPr lang="en-US" altLang="en-US" dirty="0"/>
          </a:p>
          <a:p>
            <a:r>
              <a:rPr lang="en-US" sz="800" b="0" i="0" kern="1200" dirty="0">
                <a:solidFill>
                  <a:schemeClr val="tx1"/>
                </a:solidFill>
                <a:effectLst/>
                <a:latin typeface="Tahoma" pitchFamily="34" charset="0"/>
                <a:ea typeface="+mn-ea"/>
                <a:cs typeface="+mn-cs"/>
              </a:rPr>
              <a:t>Green (80% or greater capitalism) -- "free"</a:t>
            </a:r>
            <a:r>
              <a:rPr lang="en-US" dirty="0"/>
              <a:t/>
            </a:r>
            <a:br>
              <a:rPr lang="en-US" dirty="0"/>
            </a:br>
            <a:r>
              <a:rPr lang="en-US" sz="800" b="0" i="0" kern="1200" dirty="0">
                <a:solidFill>
                  <a:schemeClr val="tx1"/>
                </a:solidFill>
                <a:effectLst/>
                <a:latin typeface="Tahoma" pitchFamily="34" charset="0"/>
                <a:ea typeface="+mn-ea"/>
                <a:cs typeface="+mn-cs"/>
              </a:rPr>
              <a:t>Light Green (70% - 79% capitalism) -- "mostly free"</a:t>
            </a:r>
            <a:r>
              <a:rPr lang="en-US" dirty="0"/>
              <a:t/>
            </a:r>
            <a:br>
              <a:rPr lang="en-US" dirty="0"/>
            </a:br>
            <a:r>
              <a:rPr lang="en-US" sz="800" b="0" i="0" kern="1200" dirty="0">
                <a:solidFill>
                  <a:schemeClr val="tx1"/>
                </a:solidFill>
                <a:effectLst/>
                <a:latin typeface="Tahoma" pitchFamily="34" charset="0"/>
                <a:ea typeface="+mn-ea"/>
                <a:cs typeface="+mn-cs"/>
              </a:rPr>
              <a:t>Mustard/Yellow (60% - 69% capitalism) -- "moderately free"</a:t>
            </a:r>
            <a:r>
              <a:rPr lang="en-US" dirty="0"/>
              <a:t/>
            </a:r>
            <a:br>
              <a:rPr lang="en-US" dirty="0"/>
            </a:br>
            <a:r>
              <a:rPr lang="en-US" sz="800" b="0" i="0" kern="1200" dirty="0">
                <a:solidFill>
                  <a:schemeClr val="tx1"/>
                </a:solidFill>
                <a:effectLst/>
                <a:latin typeface="Tahoma" pitchFamily="34" charset="0"/>
                <a:ea typeface="+mn-ea"/>
                <a:cs typeface="+mn-cs"/>
              </a:rPr>
              <a:t>Orange (50% - 59% capitalism) -- "mostly unfree"</a:t>
            </a:r>
            <a:r>
              <a:rPr lang="en-US" dirty="0"/>
              <a:t/>
            </a:r>
            <a:br>
              <a:rPr lang="en-US" dirty="0"/>
            </a:br>
            <a:r>
              <a:rPr lang="en-US" sz="800" b="0" i="0" kern="1200" dirty="0">
                <a:solidFill>
                  <a:schemeClr val="tx1"/>
                </a:solidFill>
                <a:effectLst/>
                <a:latin typeface="Tahoma" pitchFamily="34" charset="0"/>
                <a:ea typeface="+mn-ea"/>
                <a:cs typeface="+mn-cs"/>
              </a:rPr>
              <a:t>Red (&lt; 50% capitalism) -- "repressed"</a:t>
            </a:r>
            <a:endParaRPr lang="en-US" altLang="en-US" dirty="0"/>
          </a:p>
        </p:txBody>
      </p:sp>
    </p:spTree>
    <p:extLst>
      <p:ext uri="{BB962C8B-B14F-4D97-AF65-F5344CB8AC3E}">
        <p14:creationId xmlns:p14="http://schemas.microsoft.com/office/powerpoint/2010/main" val="24078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p:spPr>
        <p:txBody>
          <a:bodyPr/>
          <a:lstStyle/>
          <a:p>
            <a:r>
              <a:rPr lang="en-US" altLang="en-US" dirty="0"/>
              <a:t>Source:  http://en.wikipedia.org/wiki/Gini_index (Updated: 2014)</a:t>
            </a:r>
          </a:p>
          <a:p>
            <a:endParaRPr lang="en-US" altLang="en-US" dirty="0"/>
          </a:p>
          <a:p>
            <a:r>
              <a:rPr lang="en-US" altLang="en-US" dirty="0"/>
              <a:t>The lower the GINI coefficient, the greater the equality of wealth and income distribution across the society.  The higher the GINI coefficient, the greater the inequality of wealth and income distribution across society.  Reducing income inequality is a socialist value.  In a capitalist system, there will be larger disparities between rich and poor, and a capitalist would argue that inequality is what provides the impetus for people to improve their financial position and “lot in life.”  </a:t>
            </a:r>
          </a:p>
          <a:p>
            <a:endParaRPr lang="en-US" altLang="en-US" dirty="0"/>
          </a:p>
          <a:p>
            <a:r>
              <a:rPr lang="en-US" altLang="en-US" dirty="0"/>
              <a:t>The GINI coefficient does not measure total wealth in a country.  For instance, Ethiopia is not a wealthy country, but wealth and income is distributed more equally in Ethiopia than in the US.  Here is what </a:t>
            </a:r>
            <a:r>
              <a:rPr lang="en-US" altLang="en-US" dirty="0" err="1"/>
              <a:t>wikipedia</a:t>
            </a:r>
            <a:r>
              <a:rPr lang="en-US" altLang="en-US" dirty="0"/>
              <a:t> has to say in 2008:  “Poor countries (those with low </a:t>
            </a:r>
            <a:r>
              <a:rPr lang="en-US" altLang="en-US" dirty="0">
                <a:hlinkClick r:id="rId3" tooltip="List of countries by GDP (PPP) per capita"/>
              </a:rPr>
              <a:t>per-capita GDP</a:t>
            </a:r>
            <a:r>
              <a:rPr lang="en-US" altLang="en-US" dirty="0"/>
              <a:t>) generally have higher </a:t>
            </a:r>
            <a:r>
              <a:rPr lang="en-US" altLang="en-US" dirty="0" err="1"/>
              <a:t>Gini</a:t>
            </a:r>
            <a:r>
              <a:rPr lang="en-US" altLang="en-US" dirty="0"/>
              <a:t> indices, spread between 40 and 65, with extremes at 25 and 71, while rich countries generally have lower </a:t>
            </a:r>
            <a:r>
              <a:rPr lang="en-US" altLang="en-US" dirty="0" err="1"/>
              <a:t>Gini</a:t>
            </a:r>
            <a:r>
              <a:rPr lang="en-US" altLang="en-US" dirty="0"/>
              <a:t> indices (under 40). The lowest </a:t>
            </a:r>
            <a:r>
              <a:rPr lang="en-US" altLang="en-US" dirty="0" err="1"/>
              <a:t>Gini</a:t>
            </a:r>
            <a:r>
              <a:rPr lang="en-US" altLang="en-US" dirty="0"/>
              <a:t> coefficients (under 30) can be found in continental Europe. Overall, there is a clear negative correlation between </a:t>
            </a:r>
            <a:r>
              <a:rPr lang="en-US" altLang="en-US" dirty="0" err="1"/>
              <a:t>Gini</a:t>
            </a:r>
            <a:r>
              <a:rPr lang="en-US" altLang="en-US" dirty="0"/>
              <a:t> coefficient and GDP per capita; although the U.S.A, Hong Kong and Singapore are all rich and have high </a:t>
            </a:r>
            <a:r>
              <a:rPr lang="en-US" altLang="en-US" dirty="0" err="1"/>
              <a:t>Gini</a:t>
            </a:r>
            <a:r>
              <a:rPr lang="en-US" altLang="en-US" dirty="0"/>
              <a:t> coefficients.”  </a:t>
            </a:r>
          </a:p>
          <a:p>
            <a:endParaRPr lang="en-US" altLang="en-US" dirty="0"/>
          </a:p>
          <a:p>
            <a:r>
              <a:rPr lang="en-US" altLang="en-US" b="1" dirty="0"/>
              <a:t>US income </a:t>
            </a:r>
            <a:r>
              <a:rPr lang="en-US" altLang="en-US" b="1" dirty="0" err="1"/>
              <a:t>Gini</a:t>
            </a:r>
            <a:r>
              <a:rPr lang="en-US" altLang="en-US" b="1" dirty="0"/>
              <a:t> indices over time</a:t>
            </a:r>
          </a:p>
          <a:p>
            <a:r>
              <a:rPr lang="en-US" altLang="en-US" dirty="0" err="1"/>
              <a:t>Gini</a:t>
            </a:r>
            <a:r>
              <a:rPr lang="en-US" altLang="en-US" dirty="0"/>
              <a:t> indices for the </a:t>
            </a:r>
            <a:r>
              <a:rPr lang="en-US" altLang="en-US" dirty="0">
                <a:hlinkClick r:id="rId4" action="ppaction://hlinkfile" tooltip="United States of America"/>
              </a:rPr>
              <a:t>United States</a:t>
            </a:r>
            <a:r>
              <a:rPr lang="en-US" altLang="en-US" dirty="0"/>
              <a:t> at various times, according to the </a:t>
            </a:r>
            <a:r>
              <a:rPr lang="en-US" altLang="en-US" dirty="0">
                <a:hlinkClick r:id="rId5" action="ppaction://hlinkfile" tooltip="United States Census Bureau"/>
              </a:rPr>
              <a:t>US Census Bureau</a:t>
            </a:r>
            <a:r>
              <a:rPr lang="en-US" altLang="en-US" dirty="0"/>
              <a:t>:</a:t>
            </a:r>
            <a:r>
              <a:rPr lang="en-US" altLang="en-US" baseline="30000" dirty="0">
                <a:hlinkClick r:id="rId6" action="ppaction://hlinkfile"/>
              </a:rPr>
              <a:t>[13]</a:t>
            </a:r>
            <a:r>
              <a:rPr lang="en-US" altLang="en-US" baseline="30000" dirty="0">
                <a:hlinkClick r:id="rId7" action="ppaction://hlinkfile"/>
              </a:rPr>
              <a:t>[14]</a:t>
            </a:r>
            <a:r>
              <a:rPr lang="en-US" altLang="en-US" baseline="30000" dirty="0">
                <a:hlinkClick r:id="rId8" action="ppaction://hlinkfile"/>
              </a:rPr>
              <a:t>[15]</a:t>
            </a:r>
            <a:endParaRPr lang="en-US" altLang="en-US" dirty="0"/>
          </a:p>
          <a:p>
            <a:r>
              <a:rPr lang="en-US" altLang="en-US" dirty="0"/>
              <a:t>1929: 45.0 (estimated) </a:t>
            </a:r>
          </a:p>
          <a:p>
            <a:r>
              <a:rPr lang="en-US" altLang="en-US" dirty="0"/>
              <a:t>1947: 37.6 (estimated) </a:t>
            </a:r>
          </a:p>
          <a:p>
            <a:r>
              <a:rPr lang="en-US" altLang="en-US" dirty="0"/>
              <a:t>1967: 39.7 (first year reported) </a:t>
            </a:r>
          </a:p>
          <a:p>
            <a:r>
              <a:rPr lang="en-US" altLang="en-US" dirty="0"/>
              <a:t>1968: 38.6 (lowest index reported) </a:t>
            </a:r>
          </a:p>
          <a:p>
            <a:r>
              <a:rPr lang="en-US" altLang="en-US" dirty="0"/>
              <a:t>1970: 39.4 </a:t>
            </a:r>
          </a:p>
          <a:p>
            <a:r>
              <a:rPr lang="en-US" altLang="en-US" dirty="0"/>
              <a:t>1980: 40.3 </a:t>
            </a:r>
          </a:p>
          <a:p>
            <a:r>
              <a:rPr lang="en-US" altLang="en-US" dirty="0"/>
              <a:t>1990: 42.8 </a:t>
            </a:r>
          </a:p>
          <a:p>
            <a:r>
              <a:rPr lang="en-US" altLang="en-US" dirty="0"/>
              <a:t>2000: 46.2 </a:t>
            </a:r>
          </a:p>
          <a:p>
            <a:r>
              <a:rPr lang="en-US" altLang="en-US" dirty="0"/>
              <a:t>2005: 46.9 </a:t>
            </a:r>
          </a:p>
          <a:p>
            <a:r>
              <a:rPr lang="en-US" altLang="en-US" dirty="0"/>
              <a:t>2006: 47.0 </a:t>
            </a:r>
          </a:p>
          <a:p>
            <a:r>
              <a:rPr lang="en-US" altLang="en-US" dirty="0"/>
              <a:t>2007: 46.3 </a:t>
            </a:r>
          </a:p>
          <a:p>
            <a:r>
              <a:rPr lang="en-US" altLang="en-US" dirty="0"/>
              <a:t>2008: 46.69 </a:t>
            </a:r>
          </a:p>
          <a:p>
            <a:r>
              <a:rPr lang="en-US" altLang="en-US" dirty="0"/>
              <a:t>2009: 46.8 </a:t>
            </a:r>
          </a:p>
          <a:p>
            <a:r>
              <a:rPr lang="en-US" altLang="en-US" dirty="0"/>
              <a:t>2010:  46.9</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a:t>2011:  47.7 (highest index reported) </a:t>
            </a:r>
          </a:p>
          <a:p>
            <a:endParaRPr lang="en-US" altLang="en-US" dirty="0"/>
          </a:p>
        </p:txBody>
      </p:sp>
    </p:spTree>
    <p:extLst>
      <p:ext uri="{BB962C8B-B14F-4D97-AF65-F5344CB8AC3E}">
        <p14:creationId xmlns:p14="http://schemas.microsoft.com/office/powerpoint/2010/main" val="3526827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1154113" y="682625"/>
            <a:ext cx="4551362" cy="3413125"/>
          </a:xfrm>
          <a:ln/>
        </p:spPr>
      </p:sp>
      <p:sp>
        <p:nvSpPr>
          <p:cNvPr id="40963" name="Rectangle 3"/>
          <p:cNvSpPr>
            <a:spLocks noGrp="1" noChangeArrowheads="1"/>
          </p:cNvSpPr>
          <p:nvPr>
            <p:ph type="body" idx="1"/>
          </p:nvPr>
        </p:nvSpPr>
        <p:spPr>
          <a:xfrm>
            <a:off x="685800" y="4322763"/>
            <a:ext cx="5486400" cy="4095750"/>
          </a:xfrm>
          <a:noFill/>
        </p:spPr>
        <p:txBody>
          <a:bodyPr/>
          <a:lstStyle/>
          <a:p>
            <a:r>
              <a:rPr lang="en-US" altLang="en-US"/>
              <a:t>Sources:  http://www.heritage.org/Index/Explore.aspx?view=by-region-country-year (Heritage Foundation)  &amp; http://freedomhouse.org/template.cfm?page=363&amp;year=2009 (Freedom House)</a:t>
            </a:r>
            <a:br>
              <a:rPr lang="en-US" altLang="en-US"/>
            </a:br>
            <a:r>
              <a:rPr lang="en-US" altLang="en-US"/>
              <a:t/>
            </a:r>
            <a:br>
              <a:rPr lang="en-US" altLang="en-US"/>
            </a:br>
            <a:r>
              <a:rPr lang="en-US" altLang="en-US"/>
              <a:t>Sources:  http://www.heritage.org/Index/Explore.aspx?view=by-region-country-year (Heritage Foundation)  &amp;  http://freedomhouse.org/template.cfm?page=363&amp;year=2009 (Freedom House)</a:t>
            </a:r>
          </a:p>
          <a:p>
            <a:endParaRPr lang="en-US" altLang="en-US"/>
          </a:p>
          <a:p>
            <a:r>
              <a:rPr lang="en-US" altLang="en-US"/>
              <a:t>The Heritage Foundation also has an economic freedom index (see www.heritage.org).  Heritage measures “economic freedom” by the following criteria: 1) Business freedom, 2) Trade freedom, 3) Fiscal freedom, 4) Freedom from government, 5) Monetary freedom, 6) Investment freedom, 7) Financial freedom, 8) Property rights, 9) Freedom from Corruption (Transparency Index), and 10) Labor freedom.  The top 5 rankings are: 1) Hong Kong, 2) Singapore, 3) Australia, 4) New Zealand, 5) Ireland (the US is 8</a:t>
            </a:r>
            <a:r>
              <a:rPr lang="en-US" altLang="en-US" baseline="30000"/>
              <a:t>th</a:t>
            </a:r>
            <a:r>
              <a:rPr lang="en-US" altLang="en-US"/>
              <a:t>).</a:t>
            </a:r>
          </a:p>
          <a:p>
            <a:endParaRPr lang="en-US" altLang="en-US"/>
          </a:p>
          <a:p>
            <a:r>
              <a:rPr lang="en-US" altLang="en-US"/>
              <a:t>Here are the Heritage Foundation’s ranking for each country shown on the chart (2010):  Singapore (86.1), Canada (80.4), USA (78.0), Great Britain (76.5), Japan (72.9), Mexico (68.3), France (64.2), China (51.0), Russia (50.3), Iran (43.4), Venezuela (37.1), Zimbabwe (21.4), North Korea (1.0). </a:t>
            </a:r>
          </a:p>
          <a:p>
            <a:r>
              <a:rPr lang="en-US" altLang="en-US"/>
              <a:t>  </a:t>
            </a:r>
          </a:p>
          <a:p>
            <a:r>
              <a:rPr lang="en-US" altLang="en-US"/>
              <a:t>Freedom House measures civil liberties by the following criteria: 1) Civilian control of the police, 2) freedom from police terror, 3) unjustified imprisonment, exile, torture, 4) Absence of economic exploitation (i.e., sweatshops), 5) Corruption of government, military, or organized crime in business, 6) Right to own private property and businesses.  The ranking ranges from 1 to 7 – 1 meaning there are a great deal of civil liberties (or freedoms) and 7 meaning there are no civil liberties (or no freedoms).</a:t>
            </a:r>
          </a:p>
          <a:p>
            <a:endParaRPr lang="en-US" altLang="en-US"/>
          </a:p>
        </p:txBody>
      </p:sp>
    </p:spTree>
    <p:extLst>
      <p:ext uri="{BB962C8B-B14F-4D97-AF65-F5344CB8AC3E}">
        <p14:creationId xmlns:p14="http://schemas.microsoft.com/office/powerpoint/2010/main" val="659975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p:spPr>
        <p:txBody>
          <a:bodyPr/>
          <a:lstStyle/>
          <a:p>
            <a:r>
              <a:rPr lang="en-US" altLang="en-US" dirty="0"/>
              <a:t>There is always a problem with quality when it comes to socialism.  The government-subsidized railroads were of very poor quality and there was an enormous amount of corruption associated with these projects.  The Great Northern railroad had no such quality or corruptions problems.  </a:t>
            </a:r>
          </a:p>
          <a:p>
            <a:endParaRPr lang="en-US" altLang="en-US" dirty="0"/>
          </a:p>
          <a:p>
            <a:r>
              <a:rPr lang="en-US" altLang="en-US" dirty="0"/>
              <a:t>Also, the internet was cryptic and very difficult to use when it was controlled by government.  But once the private sector took over, the internet has become a new industry (easy to use and it accounts for about 10% of the US economy).</a:t>
            </a:r>
          </a:p>
        </p:txBody>
      </p:sp>
    </p:spTree>
    <p:extLst>
      <p:ext uri="{BB962C8B-B14F-4D97-AF65-F5344CB8AC3E}">
        <p14:creationId xmlns:p14="http://schemas.microsoft.com/office/powerpoint/2010/main" val="4219051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p:spPr>
        <p:txBody>
          <a:bodyPr/>
          <a:lstStyle/>
          <a:p>
            <a:r>
              <a:rPr lang="en-US" altLang="en-US" dirty="0"/>
              <a:t>Socialist polices include universal access to health care, job security, and unemployment in case one loses a job.  These are sometimes called safety net programs.  Why do people leave their home countries to come to America?  In most cases, it is to earn a better living so that one can live a more comfortable life.  Why do we form legal contracts?  Both contracting parties want to be “comfortable” about not getting ripped off.  If one party breaches the contract, the other party (the plaintiff) can take the first (the defendant) to court, and if the plaintiff wins, then he or she will be compensated.  The real and psychological appeal of comfort is very powerful; we tend to underestimate how important psychological</a:t>
            </a:r>
            <a:r>
              <a:rPr lang="en-US" altLang="en-US" baseline="0" dirty="0"/>
              <a:t> </a:t>
            </a:r>
            <a:r>
              <a:rPr lang="en-US" altLang="en-US" dirty="0"/>
              <a:t>comfort is.</a:t>
            </a:r>
          </a:p>
        </p:txBody>
      </p:sp>
    </p:spTree>
    <p:extLst>
      <p:ext uri="{BB962C8B-B14F-4D97-AF65-F5344CB8AC3E}">
        <p14:creationId xmlns:p14="http://schemas.microsoft.com/office/powerpoint/2010/main" val="310127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p:spPr>
        <p:txBody>
          <a:bodyPr/>
          <a:lstStyle/>
          <a:p>
            <a:r>
              <a:rPr lang="en-US" altLang="en-US" dirty="0"/>
              <a:t>The European countries and Canada have socialized health care systems, i.e., health care is provided by government at no direct charge to those who use the system.  (Indirectly, taxes pay for the health care system).  Still, there are two health care systems in all of these countries.  Rich people can afford better health care.</a:t>
            </a:r>
          </a:p>
          <a:p>
            <a:endParaRPr lang="en-US" altLang="en-US" dirty="0"/>
          </a:p>
          <a:p>
            <a:r>
              <a:rPr lang="en-US" altLang="en-US" dirty="0"/>
              <a:t>The Soviet Union was a communist country.  In theory, all the resources of society were controlled by government and were supposed to be distributed equitably to all.  But it didn’t really work that way in practice.</a:t>
            </a:r>
          </a:p>
          <a:p>
            <a:endParaRPr lang="en-US" altLang="en-US" dirty="0"/>
          </a:p>
          <a:p>
            <a:r>
              <a:rPr lang="en-US" altLang="en-US" dirty="0"/>
              <a:t>After the Soviet Union fell, socialist-advocates looked to Sweden as a model.  In the 1990s, Sweden took a turn toward lower taxes to create a more business friendly climate (these are capitalist-oriented policies).  All countries have a dark side and Sweden is no exception.  In the 1940s, Sweden engaged in genetic engineering, a sterilization program of those at the bottom of the socio-economic ladder.</a:t>
            </a:r>
          </a:p>
          <a:p>
            <a:endParaRPr lang="en-US" altLang="en-US" dirty="0"/>
          </a:p>
          <a:p>
            <a:endParaRPr lang="en-US" altLang="en-US" dirty="0"/>
          </a:p>
        </p:txBody>
      </p:sp>
    </p:spTree>
    <p:extLst>
      <p:ext uri="{BB962C8B-B14F-4D97-AF65-F5344CB8AC3E}">
        <p14:creationId xmlns:p14="http://schemas.microsoft.com/office/powerpoint/2010/main" val="1371252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p:spPr>
        <p:txBody>
          <a:bodyPr/>
          <a:lstStyle/>
          <a:p>
            <a:r>
              <a:rPr lang="en-US" altLang="en-US"/>
              <a:t>Technological advances in medical science is a mixed bag...much research is government funded through the NIH...this type of research is semi-socialist...one might argue that capitalism has failed in the realm of medical sciences, but we don’t have a high degree of capitalism in this field</a:t>
            </a:r>
          </a:p>
          <a:p>
            <a:endParaRPr lang="en-US" altLang="en-US"/>
          </a:p>
          <a:p>
            <a:r>
              <a:rPr lang="en-US" altLang="en-US"/>
              <a:t>Sweden is responsible for some advances in cell phone technology.</a:t>
            </a:r>
          </a:p>
          <a:p>
            <a:endParaRPr lang="en-US" altLang="en-US"/>
          </a:p>
        </p:txBody>
      </p:sp>
      <p:sp>
        <p:nvSpPr>
          <p:cNvPr id="4608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129211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noFill/>
        </p:spPr>
        <p:txBody>
          <a:bodyPr/>
          <a:lstStyle/>
          <a:p>
            <a:r>
              <a:rPr lang="en-US" altLang="en-US" dirty="0"/>
              <a:t>The internet was created by the U.S. government, specifically by the military in the 1960s and 1970s.  The military monopolized the internet in the interest of national security.  At the time,</a:t>
            </a:r>
            <a:r>
              <a:rPr lang="en-US" altLang="en-US" baseline="0" dirty="0"/>
              <a:t> the U.S. was in a “Cold War” with the Soviet Union, and the military believed that an electronic network (i.e., the internet) would survive a nuclear blast, should the Soviets launch a nuclear strike, and that the generals could use the internet to communicate with troops in the field under that scenario (of a nuclear attack on the U.S.).  In December 1991, the Soviet Union collapsed, breaking into its 15 component countries, and the Cold War was over.  Six (6) months later, in 1992, Congress released the internet to private businesses and individuals because the national security threat which had justified the military’s monopoly over the internet had disappeared.</a:t>
            </a:r>
          </a:p>
          <a:p>
            <a:endParaRPr lang="en-US" altLang="en-US" baseline="0" dirty="0"/>
          </a:p>
          <a:p>
            <a:r>
              <a:rPr lang="en-US" altLang="en-US" baseline="0" dirty="0"/>
              <a:t>Had the Soviet Union collapsed in 1981, ten years earlier in this hypothetical, then the internet would have been released to the public in the 1980s.  Had the Soviet Union collapsed in 2001, ten years later in this hypothetical, then it would have been released in the early 2000s.  The release of the internet coincided with the end of the Cold War, when the national security threat the Soviets posed ended.  </a:t>
            </a:r>
            <a:endParaRPr lang="en-US" altLang="en-US" dirty="0"/>
          </a:p>
        </p:txBody>
      </p:sp>
      <p:sp>
        <p:nvSpPr>
          <p:cNvPr id="4710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135285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noFill/>
        </p:spPr>
        <p:txBody>
          <a:bodyPr/>
          <a:lstStyle/>
          <a:p>
            <a:r>
              <a:rPr lang="en-US" altLang="en-US" dirty="0"/>
              <a:t>Who</a:t>
            </a:r>
            <a:r>
              <a:rPr lang="en-US" altLang="en-US" baseline="0" dirty="0"/>
              <a:t> are some of the</a:t>
            </a:r>
            <a:r>
              <a:rPr lang="en-US" altLang="en-US" dirty="0"/>
              <a:t> mor</a:t>
            </a:r>
            <a:r>
              <a:rPr lang="en-US" altLang="en-US" baseline="0" dirty="0"/>
              <a:t>e recent entrepreneurs succeeding in America?  </a:t>
            </a:r>
            <a:r>
              <a:rPr lang="en-US" altLang="en-US" baseline="0" dirty="0" err="1"/>
              <a:t>Elon</a:t>
            </a:r>
            <a:r>
              <a:rPr lang="en-US" altLang="en-US" baseline="0" dirty="0"/>
              <a:t> Musk (PayPal, Tesla Motors, </a:t>
            </a:r>
            <a:r>
              <a:rPr lang="en-US" altLang="en-US" baseline="0" dirty="0" err="1"/>
              <a:t>SpaceX</a:t>
            </a:r>
            <a:r>
              <a:rPr lang="en-US" altLang="en-US" baseline="0" dirty="0"/>
              <a:t>), Mark Zuckerberg (Facebook), Jack Dorsey (Twitter), and the list goes on and on.  In every era of American history, you can find great entrepreneurs.  </a:t>
            </a:r>
            <a:endParaRPr lang="en-US" altLang="en-US" dirty="0"/>
          </a:p>
          <a:p>
            <a:endParaRPr lang="en-US" altLang="en-US" dirty="0"/>
          </a:p>
          <a:p>
            <a:r>
              <a:rPr lang="en-US" altLang="en-US" dirty="0"/>
              <a:t>Why doesn’t the Congo or Iran produce people like Thomas Edison, the Wright Brothers, and Michael Dell?  First and foremost, a country must have security.  Despite the terrorist threat and a large criminal element in America, we still have a high-degree of security in the</a:t>
            </a:r>
            <a:r>
              <a:rPr lang="en-US" altLang="en-US" baseline="0" dirty="0"/>
              <a:t> United States.</a:t>
            </a:r>
            <a:r>
              <a:rPr lang="en-US" altLang="en-US" dirty="0"/>
              <a:t>  America’s scientists and engineers certainly don’t feel threatened when they go to work every day.  In some other countries, like the Congo and Iran, people just want to do what they have to do to survive.  When your mind is focused on survival, you won’t be inventing the next generation of communication devices.  Secondly, a country needs a high degree of wealth.  Once most people have enough money in their bank accounts to cover the basic necessities of life—food, shelter, clothing, transportation, education and health care—then they can start to focus on more “luxurious” pursuits, like the arts and sciences.  If you give Iran and the Congo the type of wealth and security as that which exists in America, as well as a super-majority capitalist economy</a:t>
            </a:r>
            <a:r>
              <a:rPr lang="en-US" altLang="en-US" baseline="0" dirty="0"/>
              <a:t> (70% + capitalism),</a:t>
            </a:r>
            <a:r>
              <a:rPr lang="en-US" altLang="en-US" dirty="0"/>
              <a:t> then those countries would also produce people like Thomas Edison, the Wright Brothers, and Michael Dell.   </a:t>
            </a:r>
          </a:p>
          <a:p>
            <a:endParaRPr lang="en-US" altLang="en-US" dirty="0"/>
          </a:p>
        </p:txBody>
      </p:sp>
      <p:sp>
        <p:nvSpPr>
          <p:cNvPr id="4813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9324092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282166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008469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r>
              <a:rPr lang="en-US" altLang="en-US" dirty="0"/>
              <a:t>In a capitalist system, the government must punish fraud when it occurs.  As of 2013, I’m aware of only one company that has been prosecuted for “questionable” mortgage</a:t>
            </a:r>
            <a:r>
              <a:rPr lang="en-US" altLang="en-US" baseline="0" dirty="0"/>
              <a:t> lending leading up to the financial crises and housing market collapse</a:t>
            </a:r>
            <a:r>
              <a:rPr lang="en-US" altLang="en-US" dirty="0"/>
              <a:t>, and</a:t>
            </a:r>
            <a:r>
              <a:rPr lang="en-US" altLang="en-US" baseline="0" dirty="0"/>
              <a:t> that company is</a:t>
            </a:r>
            <a:r>
              <a:rPr lang="en-US" altLang="en-US" dirty="0"/>
              <a:t> JP Morgan Chase.  The tentative settlement</a:t>
            </a:r>
            <a:r>
              <a:rPr lang="en-US" altLang="en-US" baseline="0" dirty="0"/>
              <a:t> (out of court) deal is for $13 billion (as of October 2013), which would be a record penalty.</a:t>
            </a:r>
            <a:r>
              <a:rPr lang="en-US" altLang="en-US" dirty="0"/>
              <a:t>  The government is very slow by nature,</a:t>
            </a:r>
            <a:r>
              <a:rPr lang="en-US" altLang="en-US" baseline="0" dirty="0"/>
              <a:t> but given enough time, I suppose some companies will be punished in the end.</a:t>
            </a:r>
            <a:endParaRPr lang="en-US" altLang="en-US" dirty="0"/>
          </a:p>
          <a:p>
            <a:endParaRPr lang="en-US" altLang="en-US" dirty="0"/>
          </a:p>
          <a:p>
            <a:r>
              <a:rPr lang="en-US" altLang="en-US" dirty="0"/>
              <a:t>Also, the Government Supported Enterprises (GSE) Fannie Mae and Freddie Mac were required by government to purchase 52% of home mortgages in America.  Banks would sell their home loans to Fannie Mae and Freddie Mac, giving them little incentive to care about whether the home-buyer could afford the home (or not).  As a consequence, people who could not really afford a home were encouraged to buy them, and too many of these home-buyers defaulted on their loans, causing the home mortgage collapse.  The government has to take some responsibility</a:t>
            </a:r>
            <a:r>
              <a:rPr lang="en-US" altLang="en-US" baseline="0" dirty="0"/>
              <a:t> for its role in causing the great recession by </a:t>
            </a:r>
            <a:r>
              <a:rPr lang="en-US" altLang="en-US" dirty="0"/>
              <a:t>distorting the market,</a:t>
            </a:r>
            <a:r>
              <a:rPr lang="en-US" altLang="en-US" baseline="0" dirty="0"/>
              <a:t> </a:t>
            </a:r>
            <a:r>
              <a:rPr lang="en-US" altLang="en-US" dirty="0"/>
              <a:t>encouraging people to purchase homes who could not ultimately afford them. </a:t>
            </a:r>
          </a:p>
        </p:txBody>
      </p:sp>
    </p:spTree>
    <p:extLst>
      <p:ext uri="{BB962C8B-B14F-4D97-AF65-F5344CB8AC3E}">
        <p14:creationId xmlns:p14="http://schemas.microsoft.com/office/powerpoint/2010/main" val="11398243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r>
              <a:rPr lang="en-US" altLang="en-US" dirty="0"/>
              <a:t>Can a</a:t>
            </a:r>
            <a:r>
              <a:rPr lang="en-US" altLang="en-US" baseline="0" dirty="0"/>
              <a:t> country</a:t>
            </a:r>
            <a:r>
              <a:rPr lang="en-US" altLang="en-US" dirty="0"/>
              <a:t> have too much socialism?  Clearly, the answer is yes.</a:t>
            </a:r>
            <a:r>
              <a:rPr lang="en-US" altLang="en-US" baseline="0" dirty="0"/>
              <a:t>  North Korea is a good example.  With the exception of a few economic zone, typically joint-partnerships with South Korea, North Korea is totalitarian and almost 100% socialist.  The country experiences periodic famines and mass poverty.  NK does not have sufficient wealth to keep the lights on at night.  The country sits in the dark when the sun sets.  When a country’s economy becomes more than 30% socialist, the capitalist side of the economy cannot generate enough wealth, which is taxed to pay for the socialist side of the economy.  This results in massive debt.  Plus, the culture becomes excessively lazy, and it takes decades to change a culture.</a:t>
            </a:r>
          </a:p>
          <a:p>
            <a:endParaRPr lang="en-US" altLang="en-US" baseline="0" dirty="0"/>
          </a:p>
          <a:p>
            <a:r>
              <a:rPr lang="en-US" altLang="en-US" baseline="0" dirty="0"/>
              <a:t>Can a country have too much capitalism?  Probably.  There would be no anti-discrimination laws in a purely capitalist economy.  If a business owner did not want to serve blacks or gays or other “undesirables,” then that business owner could turn those patrons away, legally.  The only way to punish that business owner would be to boycott the business and protest out in the streets against the discriminatory practice.</a:t>
            </a:r>
            <a:endParaRPr lang="en-US" altLang="en-US" dirty="0"/>
          </a:p>
        </p:txBody>
      </p:sp>
    </p:spTree>
    <p:extLst>
      <p:ext uri="{BB962C8B-B14F-4D97-AF65-F5344CB8AC3E}">
        <p14:creationId xmlns:p14="http://schemas.microsoft.com/office/powerpoint/2010/main" val="17700707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noFill/>
        </p:spPr>
        <p:txBody>
          <a:bodyPr/>
          <a:lstStyle/>
          <a:p>
            <a:r>
              <a:rPr lang="en-US" altLang="en-US" dirty="0"/>
              <a:t>Here are a couple of examples illustrating a lack of intellectual support for capitalism:</a:t>
            </a:r>
          </a:p>
          <a:p>
            <a:endParaRPr lang="en-US" altLang="en-US" dirty="0"/>
          </a:p>
          <a:p>
            <a:r>
              <a:rPr lang="en-US" altLang="en-US" dirty="0"/>
              <a:t>In 2004, the debate over outsourcing jobs to India (free trade) is a perfect example of the lack of intellectual support for capitalism.  The free flow of labor from one country where labor costs are high (e.g., America) to a country where labor costs are low (e.g., India) is the free market working as it should, and in theory, it will create more wealth in both countries.  But a politician would be hard pressed to argue that shutting down manufacturing plants or service centers (e.g., 24 hour call centers to assist people with computer, software or internet issues) in America, where jobs will be lost, is a good thing.  In 2004, virtually no Republicans made the case for free trade, or in this case, the free flow of labor across borders.  Democrats and a few Republicans blasted away against outsourcing, but it did not turn out to be a deciding issue in the 2004 presidential election.</a:t>
            </a:r>
          </a:p>
          <a:p>
            <a:endParaRPr lang="en-US" altLang="en-US" dirty="0"/>
          </a:p>
          <a:p>
            <a:r>
              <a:rPr lang="en-US" altLang="en-US" dirty="0"/>
              <a:t>The free trade fight over CAFTA was a turning point in America (against free</a:t>
            </a:r>
            <a:r>
              <a:rPr lang="en-US" altLang="en-US" baseline="0" dirty="0"/>
              <a:t> trade)</a:t>
            </a:r>
            <a:r>
              <a:rPr lang="en-US" altLang="en-US" dirty="0"/>
              <a:t>.  The Central American Free Trade Agreement (CAFTA) passed Congress in 2005, after being held up for two years, but it didn’t pass without logrolling and earmarks as enticements to encourage members to vote for CAFTA who might not have otherwise.  In other words, the deciding margin of votes were not the result of a fundamental support for free trade, but instead members of Congress were bought off with promises of more money being spent their home districts.  </a:t>
            </a:r>
          </a:p>
          <a:p>
            <a:endParaRPr lang="en-US" altLang="en-US" dirty="0"/>
          </a:p>
          <a:p>
            <a:r>
              <a:rPr lang="en-US" altLang="en-US" dirty="0"/>
              <a:t>In 2006, the debate over port security was another example where the free trade argument was not made.  Security interests trumped.  But capitalists argue that free trade and security are one in the same.  In theory, if the UAE (United Arab Emirates) has links to terrorism, one way to move them away from continuing to support terrorism is through business ties, which places emphasis on making money and pursuing a comfortable life rather than joining causes like a Jihad against America.</a:t>
            </a:r>
          </a:p>
          <a:p>
            <a:endParaRPr lang="en-US" altLang="en-US" dirty="0"/>
          </a:p>
          <a:p>
            <a:r>
              <a:rPr lang="en-US" altLang="en-US" dirty="0"/>
              <a:t>In 2008, the US-Columbia free trade agreement was killed in Congress.  This was more evidence that America was moving away from free trade.</a:t>
            </a:r>
          </a:p>
          <a:p>
            <a:endParaRPr lang="en-US" altLang="en-US" dirty="0"/>
          </a:p>
          <a:p>
            <a:r>
              <a:rPr lang="en-US" altLang="en-US" dirty="0"/>
              <a:t>In 2011, President Obama put the free trade issue back on the agenda.</a:t>
            </a:r>
            <a:r>
              <a:rPr lang="en-US" altLang="en-US" baseline="0" dirty="0"/>
              <a:t>  It wasn’t a high priority for Obama, which is why he did not push trade in 2009 and 2010, but a sluggish economy influenced the president, and in 2011, he pushed Congress to pass bilateral free trade agreements with Panama, Colombia, and South Korea.  As of 2015, the president is negotiating the Trans-Pacific Partnership and the Trans-Atlantic Free Trade Agreement—these would be significant regional trade agreements.  </a:t>
            </a:r>
          </a:p>
          <a:p>
            <a:endParaRPr lang="en-US" altLang="en-US" baseline="0" dirty="0"/>
          </a:p>
          <a:p>
            <a:r>
              <a:rPr lang="en-US" altLang="en-US" baseline="0" dirty="0"/>
              <a:t>We (Americans) go back and forth on free trade.  In the 1990s, free trade was a done deal—everyone, Democrats and Republicans, were free traders, but that changed in the mid-2000s, but now in this decade, free trade is back on the agenda. </a:t>
            </a:r>
            <a:endParaRPr lang="en-US" altLang="en-US" dirty="0"/>
          </a:p>
        </p:txBody>
      </p:sp>
      <p:sp>
        <p:nvSpPr>
          <p:cNvPr id="5222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3584082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r>
              <a:rPr lang="en-US" altLang="en-US"/>
              <a:t>Figure on left is Fig. 2.1 in Thomas Dye book, polls taken in 1984 (first 2 questions) and 1986 (second 2 questions)…world opinions come from US News and World Report poll, 1989</a:t>
            </a:r>
          </a:p>
          <a:p>
            <a:endParaRPr lang="en-US" altLang="en-US"/>
          </a:p>
          <a:p>
            <a:r>
              <a:rPr lang="en-US" altLang="en-US"/>
              <a:t>Notice that a system that would equalize income for everybody in society (socialism) receives less than 40% support.  Also, America is much more capitalist oriented than the European countries (see graphic on right).  </a:t>
            </a:r>
          </a:p>
          <a:p>
            <a:endParaRPr lang="en-US" altLang="en-US"/>
          </a:p>
          <a:p>
            <a:r>
              <a:rPr lang="en-US" altLang="en-US" b="1"/>
              <a:t>Rasmussen conducted a more recent poll on April 09, 2009</a:t>
            </a:r>
            <a:endParaRPr lang="en-US" altLang="en-US"/>
          </a:p>
          <a:p>
            <a:r>
              <a:rPr lang="en-US" altLang="en-US"/>
              <a:t>Only 53% of American adults believe capitalism is better than socialism; 20% disagree and say socialism is better. Twenty-seven percent (27%) are not sure which is better. </a:t>
            </a:r>
          </a:p>
          <a:p>
            <a:r>
              <a:rPr lang="en-US" altLang="en-US"/>
              <a:t>Adults under 30 are essentially evenly divided: 37% prefer capitalism, 33% socialism, and 30% are undecided. </a:t>
            </a:r>
          </a:p>
          <a:p>
            <a:r>
              <a:rPr lang="en-US" altLang="en-US"/>
              <a:t>Thirty-somethings are a bit more supportive of the free-enterprise approach with 49% for capitalism and 26% for socialism. </a:t>
            </a:r>
          </a:p>
          <a:p>
            <a:r>
              <a:rPr lang="en-US" altLang="en-US"/>
              <a:t>Adults over 40 strongly favor capitalism, and just 13% of those older Americans believe socialism is better. </a:t>
            </a:r>
          </a:p>
          <a:p>
            <a:r>
              <a:rPr lang="en-US" altLang="en-US"/>
              <a:t>Investors by a 5-to-1 margin choose capitalism. As for those who do not invest, 40% say capitalism is better while 25% prefer socialism. </a:t>
            </a:r>
          </a:p>
          <a:p>
            <a:r>
              <a:rPr lang="en-US" altLang="en-US"/>
              <a:t>There is a partisan gap as well. Republicans - by an 11-to-1 margin - favor capitalism. </a:t>
            </a:r>
          </a:p>
          <a:p>
            <a:r>
              <a:rPr lang="en-US" altLang="en-US"/>
              <a:t>Democrats are much more closely divided: Just 39% say capitalism is better while 30% prefer socialism. </a:t>
            </a:r>
          </a:p>
          <a:p>
            <a:r>
              <a:rPr lang="en-US" altLang="en-US"/>
              <a:t>As for those not affiliated with either major political party, 48% say capitalism is best, and 21% opt for socialism. </a:t>
            </a:r>
          </a:p>
          <a:p>
            <a:endParaRPr lang="en-US" altLang="en-US"/>
          </a:p>
          <a:p>
            <a:endParaRPr lang="en-US" altLang="en-US"/>
          </a:p>
        </p:txBody>
      </p:sp>
    </p:spTree>
    <p:extLst>
      <p:ext uri="{BB962C8B-B14F-4D97-AF65-F5344CB8AC3E}">
        <p14:creationId xmlns:p14="http://schemas.microsoft.com/office/powerpoint/2010/main" val="14912906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Source:  Pew Research Center Global Attitudes Project – The American-Western European Values Gap– November 17 2011</a:t>
            </a:r>
            <a:endParaRPr lang="en-US" dirty="0"/>
          </a:p>
        </p:txBody>
      </p:sp>
    </p:spTree>
    <p:extLst>
      <p:ext uri="{BB962C8B-B14F-4D97-AF65-F5344CB8AC3E}">
        <p14:creationId xmlns:p14="http://schemas.microsoft.com/office/powerpoint/2010/main" val="2516193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r>
              <a:rPr lang="en-US" altLang="en-US" dirty="0"/>
              <a:t>Source:  The American Ideology (by Everett </a:t>
            </a:r>
            <a:r>
              <a:rPr lang="en-US" altLang="en-US" dirty="0" err="1"/>
              <a:t>Carll</a:t>
            </a:r>
            <a:r>
              <a:rPr lang="en-US" altLang="en-US" dirty="0"/>
              <a:t> Ladd):  1994.  This poll was taken before 1990, when East and West Germany were reunited into one Germany.</a:t>
            </a:r>
          </a:p>
          <a:p>
            <a:endParaRPr lang="en-US" altLang="en-US" dirty="0"/>
          </a:p>
          <a:p>
            <a:r>
              <a:rPr lang="en-US" altLang="en-US" dirty="0"/>
              <a:t>The idea of socialism is alive in America, though it does not thrive here as it does in Europe, Scandinavia, and other parts of the world.  History has a lot to do with that.  We had a revolution; we adopted the principles of freedom (or anti-authoritarianism) in a very short period of time.  Whereas, in Europe, the Europeans transitioned slowly from authoritarian Monarchy to free principles.  Socialism is “soft” authoritarianism compared to an “iron fist” monarchy, and the transition from “hard” authoritarianism to “soft” authoritarianism has been a natural transition.  In America, authoritarianism of any kind is met with more resistance.  (Of course, slavery was a case of “hard” authoritarianism in America.</a:t>
            </a:r>
            <a:r>
              <a:rPr lang="en-US" altLang="en-US" baseline="0" dirty="0"/>
              <a:t>  The transition to freedom for blacks was slow in America, even though we fought a Civil War to change that.)</a:t>
            </a:r>
            <a:endParaRPr lang="en-US" altLang="en-US" dirty="0"/>
          </a:p>
          <a:p>
            <a:endParaRPr lang="en-US" altLang="en-US" dirty="0"/>
          </a:p>
          <a:p>
            <a:endParaRPr lang="en-US" altLang="en-US" dirty="0"/>
          </a:p>
          <a:p>
            <a:endParaRPr lang="en-US" altLang="en-US" dirty="0"/>
          </a:p>
        </p:txBody>
      </p:sp>
    </p:spTree>
    <p:extLst>
      <p:ext uri="{BB962C8B-B14F-4D97-AF65-F5344CB8AC3E}">
        <p14:creationId xmlns:p14="http://schemas.microsoft.com/office/powerpoint/2010/main" val="17848016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r>
              <a:rPr lang="en-US" altLang="en-US"/>
              <a:t>The capitalist solution to the banking and credit crisis would have been to allow the largest banking and investment firms to collapse.  That would have likely caused a more severe recession, but those who brought down the American and world economy would have lost everything.  And in the long run, smaller and medium sized companies would have built a more cautious banking and credit system on the ashes of the old.  Instead, our leaders opted for a socialist-oriented solution to the crisis.  Neither the Bush nor Obama administration believed that the private sector could solve this crisis.  The government can marshal more resources and centralized authority to address the problems of banking, credit and housing.   </a:t>
            </a:r>
          </a:p>
          <a:p>
            <a:endParaRPr lang="en-US" altLang="en-US"/>
          </a:p>
          <a:p>
            <a:r>
              <a:rPr lang="en-US" altLang="en-US"/>
              <a:t>Both elements of socialism and capitalism can be blamed for the financial crisis of 2008.  The crisis began late 2007 when it became apparent that an unusually high number of “sub-prime” home loans were in default.  Poor people and those with bad credit (i.e., people who have trouble paying off their credit cards and other bills) are the profile for those who would qualify for a “sub-prime” home loan.  Usually, these buyers have to pay a higher loan interest rate because they are a higher risk than wealthier people and those who have good credit.</a:t>
            </a:r>
          </a:p>
          <a:p>
            <a:endParaRPr lang="en-US" altLang="en-US"/>
          </a:p>
          <a:p>
            <a:r>
              <a:rPr lang="en-US" altLang="en-US"/>
              <a:t>The entire world invested in the American sub-prime home loan market.  That’s why so many other countries, not just America, suffered a financial crisis also.  What happened is this.  A bank provides a home mortgage loan to a poorer person.  50% of these sub-prime loans were then purchased by Fannie Mae and Freddie Mac, two home mortgage lenders who had a special relationship with the government (they were called Government-Sponsored Enterprises) (Wall Street investment firms purchased the other 50% of these sub-prime loans and packaged them similarly to Fannie Mae and Freddie Mac).  Fannie Mae and Freddie Mac, as well as Wall Street investment firms, would then package as many as 3000 home loans into one “security instrument” and sell it (and others just like it) to an investment firm, a bank, or an insurance company here in America or overseas, wherever there were buyers.  As long as the home owners paid their monthly mortgage bills, then everybody won (even the homebuyer because they own the house and have something of value), but when home owners could not pay their monthly mortgage, then whoever held the mortgage did not get paid and was out a lot of money.       </a:t>
            </a:r>
          </a:p>
          <a:p>
            <a:endParaRPr lang="en-US" altLang="en-US"/>
          </a:p>
          <a:p>
            <a:r>
              <a:rPr lang="en-US" altLang="en-US"/>
              <a:t>On the socialist side of the equation, the government required Fannie Mae and Freddie Mac to purchase increasing amounts of sub-prime loans (42% of sub-prime loans were to be purchased by Fannie or Freddie in 1996; 50% in 2000; 52% in 2005), which in turn encouraged banks to make these risky loans to poor people and those with bad credit because the banks could immediately turn around and sell the loans to Fannie Mae and Freddie Mac, thus getting their money back and cashing in on the fees associated with closing a home purchase.  Our political leaders wanted to expand the American Dream of home ownership to people who had never had that opportunity; that was the purpose of these regulations on Fannie Mae and Freddie Mac.  Consequently, an artificial market was created for sub-prime loans, a market which would not have existed or perhaps would have existed on a much smaller scale without government regulations.  The failure on the socialist side was an overzealousness on the part of our political leaders to expand the American Dream to those who could not afford a home.   </a:t>
            </a:r>
          </a:p>
          <a:p>
            <a:endParaRPr lang="en-US" altLang="en-US"/>
          </a:p>
        </p:txBody>
      </p:sp>
    </p:spTree>
    <p:extLst>
      <p:ext uri="{BB962C8B-B14F-4D97-AF65-F5344CB8AC3E}">
        <p14:creationId xmlns:p14="http://schemas.microsoft.com/office/powerpoint/2010/main" val="307260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r>
              <a:rPr lang="en-US" dirty="0" smtClean="0">
                <a:hlinkClick r:id="rId3"/>
              </a:rPr>
              <a:t>https://news.gallup.com/poll/268766/socialism-popular-capitalism-among-young-adults.aspx</a:t>
            </a:r>
            <a:endParaRPr lang="en-US" altLang="en-US" b="1" dirty="0" smtClean="0"/>
          </a:p>
          <a:p>
            <a:endParaRPr lang="en-US" altLang="en-US" b="1" dirty="0" smtClean="0"/>
          </a:p>
          <a:p>
            <a:r>
              <a:rPr lang="en-US" altLang="en-US" b="1" dirty="0" smtClean="0"/>
              <a:t>Rasmussen </a:t>
            </a:r>
            <a:r>
              <a:rPr lang="en-US" altLang="en-US" b="1" dirty="0"/>
              <a:t>conducted a more recent poll on April 09, 2009</a:t>
            </a:r>
            <a:endParaRPr lang="en-US" altLang="en-US" dirty="0"/>
          </a:p>
          <a:p>
            <a:r>
              <a:rPr lang="en-US" altLang="en-US" dirty="0"/>
              <a:t>Only 53% of American adults believe capitalism is better than socialism; 20% disagree and say socialism is better. Twenty-seven percent (27%) are not sure which is better. </a:t>
            </a:r>
          </a:p>
          <a:p>
            <a:r>
              <a:rPr lang="en-US" altLang="en-US" dirty="0"/>
              <a:t>Adults under 30 are essentially evenly divided: 37% prefer capitalism, 33% socialism, and 30% are undecided. </a:t>
            </a:r>
          </a:p>
          <a:p>
            <a:r>
              <a:rPr lang="en-US" altLang="en-US" dirty="0"/>
              <a:t>Thirty-somethings are a bit more supportive of the free-enterprise approach with 49% for capitalism and 26% for socialism. </a:t>
            </a:r>
          </a:p>
          <a:p>
            <a:r>
              <a:rPr lang="en-US" altLang="en-US" dirty="0"/>
              <a:t>Adults over 40 strongly favor capitalism, and just 13% of those older Americans believe socialism is better. </a:t>
            </a:r>
          </a:p>
          <a:p>
            <a:r>
              <a:rPr lang="en-US" altLang="en-US" dirty="0"/>
              <a:t>Investors by a 5-to-1 margin choose capitalism. As for those who do not invest, 40% say capitalism is better while 25% prefer socialism. </a:t>
            </a:r>
          </a:p>
          <a:p>
            <a:r>
              <a:rPr lang="en-US" altLang="en-US" dirty="0"/>
              <a:t>There is a partisan gap as well. Republicans - by an 11-to-1 margin - favor capitalism. </a:t>
            </a:r>
          </a:p>
          <a:p>
            <a:r>
              <a:rPr lang="en-US" altLang="en-US" dirty="0"/>
              <a:t>Democrats are much more closely divided: Just 39% say capitalism is better while 30% prefer socialism. </a:t>
            </a:r>
          </a:p>
          <a:p>
            <a:r>
              <a:rPr lang="en-US" altLang="en-US" dirty="0"/>
              <a:t>As for those not affiliated with either major political party, 48% say capitalism is best, and 21% opt for socialism. </a:t>
            </a:r>
          </a:p>
          <a:p>
            <a:endParaRPr lang="en-US" altLang="en-US" dirty="0"/>
          </a:p>
          <a:p>
            <a:endParaRPr lang="en-US" altLang="en-US" dirty="0"/>
          </a:p>
        </p:txBody>
      </p:sp>
    </p:spTree>
    <p:extLst>
      <p:ext uri="{BB962C8B-B14F-4D97-AF65-F5344CB8AC3E}">
        <p14:creationId xmlns:p14="http://schemas.microsoft.com/office/powerpoint/2010/main" val="857154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noFill/>
        </p:spPr>
        <p:txBody>
          <a:bodyPr/>
          <a:lstStyle/>
          <a:p>
            <a:pPr marL="0" marR="0" lvl="4" indent="0" algn="l" defTabSz="914400" rtl="0" eaLnBrk="0" fontAlgn="base" latinLnBrk="0" hangingPunct="0">
              <a:lnSpc>
                <a:spcPct val="100000"/>
              </a:lnSpc>
              <a:spcBef>
                <a:spcPct val="30000"/>
              </a:spcBef>
              <a:spcAft>
                <a:spcPct val="0"/>
              </a:spcAft>
              <a:buClrTx/>
              <a:buSzTx/>
              <a:buFontTx/>
              <a:buNone/>
              <a:tabLst/>
              <a:defRPr/>
            </a:pPr>
            <a:r>
              <a:rPr lang="en-US" altLang="en-US" dirty="0"/>
              <a:t>Socialism is not a word used in America today because socialists and communists were persecuted in America between 1917-1957--socialism (the word, not the idea) became discredited during this era. Socialists were considered a “clear and present danger” during WWI, WWII and the Cold War; socialists and communists were jailed from 1917 to the late 1950s.  Communists were equated with the atheism of the Soviet Union.</a:t>
            </a:r>
          </a:p>
          <a:p>
            <a:pPr marL="0" marR="0" lvl="4" indent="0" algn="l" defTabSz="914400" rtl="0" eaLnBrk="0" fontAlgn="base" latinLnBrk="0" hangingPunct="0">
              <a:lnSpc>
                <a:spcPct val="100000"/>
              </a:lnSpc>
              <a:spcBef>
                <a:spcPct val="30000"/>
              </a:spcBef>
              <a:spcAft>
                <a:spcPct val="0"/>
              </a:spcAft>
              <a:buClrTx/>
              <a:buSzTx/>
              <a:buFontTx/>
              <a:buNone/>
              <a:tabLst/>
              <a:defRPr/>
            </a:pPr>
            <a:endParaRPr lang="en-US" altLang="en-US" dirty="0"/>
          </a:p>
          <a:p>
            <a:pPr marL="0" marR="0" lvl="4" indent="0" algn="l" defTabSz="914400" rtl="0" eaLnBrk="0" fontAlgn="base" latinLnBrk="0" hangingPunct="0">
              <a:lnSpc>
                <a:spcPct val="100000"/>
              </a:lnSpc>
              <a:spcBef>
                <a:spcPct val="30000"/>
              </a:spcBef>
              <a:spcAft>
                <a:spcPct val="0"/>
              </a:spcAft>
              <a:buClrTx/>
              <a:buSzTx/>
              <a:buFontTx/>
              <a:buNone/>
              <a:tabLst/>
              <a:defRPr/>
            </a:pPr>
            <a:r>
              <a:rPr lang="en-US" altLang="en-US" dirty="0"/>
              <a:t>The word “socialism” is still a dirty word in American politics.  More palatable descriptions of socialism are “social justice” or “fair play.”</a:t>
            </a:r>
          </a:p>
          <a:p>
            <a:endParaRPr lang="en-US" altLang="en-US" dirty="0"/>
          </a:p>
          <a:p>
            <a:r>
              <a:rPr lang="en-US" altLang="en-US" dirty="0"/>
              <a:t>Patent rights are property rights...Ralph Nader (3</a:t>
            </a:r>
            <a:r>
              <a:rPr lang="en-US" altLang="en-US" baseline="30000" dirty="0"/>
              <a:t>rd</a:t>
            </a:r>
            <a:r>
              <a:rPr lang="en-US" altLang="en-US" dirty="0"/>
              <a:t> Party/Green Party leader) wants to “reform” patent rights for the pharmaceutical industry such that the government would own the patents rather than the drug companies.  This would be a turn toward socialism, but it won’t happen given that America has a more capitalist culture.</a:t>
            </a:r>
          </a:p>
          <a:p>
            <a:endParaRPr lang="en-US" altLang="en-US" dirty="0"/>
          </a:p>
        </p:txBody>
      </p:sp>
      <p:sp>
        <p:nvSpPr>
          <p:cNvPr id="3174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335610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noFill/>
        </p:spPr>
        <p:txBody>
          <a:bodyPr/>
          <a:lstStyle/>
          <a:p>
            <a:r>
              <a:rPr lang="en-US" altLang="en-US" u="sng"/>
              <a:t>The Texas Constitution on education:  Art. 7, Section 1 -- Support and Maintenance of school system of public free schools </a:t>
            </a:r>
            <a:r>
              <a:rPr lang="en-US" altLang="en-US"/>
              <a:t>-- A general diffusion of knowledge being essential to the preservation of the liberties and rights of the people, it shall be the duty of the Legislature of the State to establish and make suitable provision for the support and maintenance of an efficient system of public schools.  </a:t>
            </a:r>
          </a:p>
          <a:p>
            <a:endParaRPr lang="en-US" altLang="en-US"/>
          </a:p>
          <a:p>
            <a:r>
              <a:rPr lang="en-US" altLang="en-US"/>
              <a:t>Public schools (which are socialist institutions) are part of the Texas Constitution. Government-owned land is socialist-oriented; this would include national parks</a:t>
            </a:r>
          </a:p>
          <a:p>
            <a:endParaRPr lang="en-US" altLang="en-US"/>
          </a:p>
        </p:txBody>
      </p:sp>
      <p:sp>
        <p:nvSpPr>
          <p:cNvPr id="3277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911967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noFill/>
        </p:spPr>
        <p:txBody>
          <a:bodyPr/>
          <a:lstStyle/>
          <a:p>
            <a:r>
              <a:rPr lang="en-US" altLang="en-US" u="sng"/>
              <a:t>Examples of Government Activism</a:t>
            </a:r>
            <a:r>
              <a:rPr lang="en-US" altLang="en-US"/>
              <a:t>:  1) affirmative action (educational opportunities), Title IX (women’s athletics)), 2) welfare, 3) public roads, 4) public housing, 5) income security (Social Security, bank deposits)</a:t>
            </a:r>
          </a:p>
          <a:p>
            <a:endParaRPr lang="en-US" altLang="en-US"/>
          </a:p>
          <a:p>
            <a:r>
              <a:rPr lang="en-US" altLang="en-US" u="sng"/>
              <a:t>Examples of Government Subsidies</a:t>
            </a:r>
            <a:r>
              <a:rPr lang="en-US" altLang="en-US"/>
              <a:t>:  1) corporate subsidies to American companies competing overseas, 2) subsidies to farmers to grow certain crops or not to grow anything at all (in order to manipulate the forces of supply and demand), 3) subsidized health care (prescription drugs for elderly, Medicaid for the poor, health insurance for UH employees)</a:t>
            </a:r>
          </a:p>
          <a:p>
            <a:endParaRPr lang="en-US" altLang="en-US"/>
          </a:p>
          <a:p>
            <a:r>
              <a:rPr lang="en-US" altLang="en-US" u="sng"/>
              <a:t>Examples of Government Regulations</a:t>
            </a:r>
            <a:r>
              <a:rPr lang="en-US" altLang="en-US"/>
              <a:t>:  1) anti-discrimination laws in hiring and promoting employees, 2) price controls (on goods and services), 3) anti-trust laws (i.e., breaking up companies that become monopolies), 4) Zoning laws (by local government)</a:t>
            </a:r>
          </a:p>
          <a:p>
            <a:endParaRPr lang="en-US" altLang="en-US"/>
          </a:p>
          <a:p>
            <a:r>
              <a:rPr lang="en-US" altLang="en-US"/>
              <a:t>Deregulation  Efforts:</a:t>
            </a:r>
          </a:p>
          <a:p>
            <a:r>
              <a:rPr lang="en-US" altLang="en-US" u="sng"/>
              <a:t>Carter (1977-1981) </a:t>
            </a:r>
            <a:r>
              <a:rPr lang="en-US" altLang="en-US"/>
              <a:t>-  deregulated airlines, trucking industry, and began to phase out price controls on natural gas</a:t>
            </a:r>
          </a:p>
          <a:p>
            <a:r>
              <a:rPr lang="en-US" altLang="en-US" u="sng"/>
              <a:t>Reagan (1981-1989)</a:t>
            </a:r>
            <a:r>
              <a:rPr lang="en-US" altLang="en-US"/>
              <a:t> -- lifted price controls on oil, broke up ATT (the telephone monopoly), generally reduced regulations (e.g., oil exploration, credit cards, etc.)</a:t>
            </a:r>
          </a:p>
          <a:p>
            <a:r>
              <a:rPr lang="en-US" altLang="en-US" u="sng"/>
              <a:t>Clinton (1993-2001)</a:t>
            </a:r>
            <a:r>
              <a:rPr lang="en-US" altLang="en-US"/>
              <a:t> -- deregulated telecommunications and banking</a:t>
            </a:r>
          </a:p>
          <a:p>
            <a:endParaRPr lang="en-US" altLang="en-US"/>
          </a:p>
          <a:p>
            <a:r>
              <a:rPr lang="en-US" altLang="en-US"/>
              <a:t>Telecommunications deregulation has produced opportunities for companies to own radio, TV, cable stations…Clear Channel Communications own more than 1200 radio stations nationwide</a:t>
            </a:r>
          </a:p>
          <a:p>
            <a:endParaRPr lang="en-US" altLang="en-US"/>
          </a:p>
        </p:txBody>
      </p:sp>
      <p:sp>
        <p:nvSpPr>
          <p:cNvPr id="3379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549417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p:spPr>
        <p:txBody>
          <a:bodyPr/>
          <a:lstStyle/>
          <a:p>
            <a:r>
              <a:rPr lang="en-US" altLang="en-US"/>
              <a:t>Domination by the US should not be as much of a concern as it is.  In America, when the personal computer market was brand new, IBM was in a position to dominate the PC market.  But IBM made a few bad business decisions, such as contracting its operating system to Microsoft, a tiny company at the time.  And Apple, another small company at the time, made a better computer than IBM.  For a time, IBM got out of the PC market because it didn’t compete well.  Today, Microsoft dominates the market in software and operating systems, and IBM is just one of many PC manufacturers.  The point is that in a free market, big powerful companies can make mistakes and lose their market share.  </a:t>
            </a:r>
          </a:p>
          <a:p>
            <a:endParaRPr lang="en-US" altLang="en-US"/>
          </a:p>
          <a:p>
            <a:r>
              <a:rPr lang="en-US" altLang="en-US"/>
              <a:t>The same could happen to America.  The US would start off with a huge advantage in the world market of free trade, but if US firms make bad decisions, someone else in the world will capitalize and take market share away.</a:t>
            </a:r>
          </a:p>
          <a:p>
            <a:endParaRPr lang="en-US" altLang="en-US"/>
          </a:p>
          <a:p>
            <a:r>
              <a:rPr lang="en-US" altLang="en-US"/>
              <a:t>Every county in Texas has a free county hospital.  This too is socialist.  </a:t>
            </a:r>
          </a:p>
        </p:txBody>
      </p:sp>
    </p:spTree>
    <p:extLst>
      <p:ext uri="{BB962C8B-B14F-4D97-AF65-F5344CB8AC3E}">
        <p14:creationId xmlns:p14="http://schemas.microsoft.com/office/powerpoint/2010/main" val="3773833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22582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p:spPr>
        <p:txBody>
          <a:bodyPr/>
          <a:lstStyle/>
          <a:p>
            <a:r>
              <a:rPr lang="en-US" altLang="en-US" dirty="0"/>
              <a:t>Source:  Index of Economic Freedom (Heritage Foundation:  http://www.heritage.org/Index/Ranking.aspx)</a:t>
            </a:r>
          </a:p>
          <a:p>
            <a:r>
              <a:rPr lang="en-US" altLang="en-US" dirty="0"/>
              <a:t>Source:  Explore the Data (Heritage Foundation</a:t>
            </a:r>
            <a:r>
              <a:rPr lang="en-US" altLang="en-US" dirty="0" smtClean="0"/>
              <a:t>: https://www.heritage.org/index/explore?view=by-region-country-year&amp;u=637555099983865866)</a:t>
            </a:r>
            <a:endParaRPr lang="en-US" altLang="en-US" dirty="0"/>
          </a:p>
          <a:p>
            <a:endParaRPr lang="en-US" altLang="en-US" dirty="0" smtClean="0"/>
          </a:p>
          <a:p>
            <a:r>
              <a:rPr lang="en-US" altLang="en-US" dirty="0" smtClean="0"/>
              <a:t>The index (Overall Score):</a:t>
            </a:r>
            <a:endParaRPr lang="en-US" altLang="en-US" dirty="0"/>
          </a:p>
          <a:p>
            <a:r>
              <a:rPr lang="en-US" altLang="en-US" dirty="0"/>
              <a:t>0 –     100% socialist</a:t>
            </a:r>
          </a:p>
          <a:p>
            <a:r>
              <a:rPr lang="en-US" altLang="en-US" dirty="0"/>
              <a:t>50 –   50% socialist/50% capitalist</a:t>
            </a:r>
          </a:p>
          <a:p>
            <a:r>
              <a:rPr lang="en-US" altLang="en-US" dirty="0"/>
              <a:t>100 – 100% capitalist</a:t>
            </a:r>
          </a:p>
          <a:p>
            <a:endParaRPr lang="en-US" altLang="en-US" dirty="0"/>
          </a:p>
          <a:p>
            <a:endParaRPr lang="en-US" altLang="en-US" dirty="0"/>
          </a:p>
          <a:p>
            <a:r>
              <a:rPr lang="en-US" altLang="en-US" dirty="0"/>
              <a:t>How to read the index:  Take Belgium.  It’s overall score is </a:t>
            </a:r>
            <a:r>
              <a:rPr lang="en-US" altLang="en-US" dirty="0" smtClean="0"/>
              <a:t>70.1.  </a:t>
            </a:r>
            <a:r>
              <a:rPr lang="en-US" altLang="en-US" dirty="0"/>
              <a:t>That means that Belgium is </a:t>
            </a:r>
            <a:r>
              <a:rPr lang="en-US" altLang="en-US" dirty="0" smtClean="0"/>
              <a:t>~71% </a:t>
            </a:r>
            <a:r>
              <a:rPr lang="en-US" altLang="en-US" dirty="0"/>
              <a:t>capitalist and </a:t>
            </a:r>
            <a:r>
              <a:rPr lang="en-US" altLang="en-US" dirty="0" smtClean="0"/>
              <a:t>~29% </a:t>
            </a:r>
            <a:r>
              <a:rPr lang="en-US" altLang="en-US" dirty="0"/>
              <a:t>socialist.  On the specific measure of the size of government (labeled “government spending”), which is a measure of bigger v. smaller government, Belgium’s score is </a:t>
            </a:r>
            <a:r>
              <a:rPr lang="en-US" altLang="en-US" dirty="0" smtClean="0"/>
              <a:t>18.4.  </a:t>
            </a:r>
            <a:r>
              <a:rPr lang="en-US" altLang="en-US" dirty="0"/>
              <a:t>This score is counter-intuitive; though the score is low (below 50), a low score means that Belgium has a very large government (i.e., that government provides many services), which is the opposite one would expect (you would think a high score would indicate a bigger government, but that’s not the case on this measure).  On the measure of “government spending,” Belgium would be </a:t>
            </a:r>
            <a:r>
              <a:rPr lang="en-US" altLang="en-US" dirty="0" smtClean="0"/>
              <a:t>~82% </a:t>
            </a:r>
            <a:r>
              <a:rPr lang="en-US" altLang="en-US" dirty="0"/>
              <a:t>socialist (100 – </a:t>
            </a:r>
            <a:r>
              <a:rPr lang="en-US" altLang="en-US" dirty="0" smtClean="0"/>
              <a:t>18.0 </a:t>
            </a:r>
            <a:r>
              <a:rPr lang="en-US" altLang="en-US" dirty="0"/>
              <a:t>= ~</a:t>
            </a:r>
            <a:r>
              <a:rPr lang="en-US" altLang="en-US" dirty="0" smtClean="0"/>
              <a:t>82) </a:t>
            </a:r>
            <a:r>
              <a:rPr lang="en-US" altLang="en-US" dirty="0"/>
              <a:t>and </a:t>
            </a:r>
            <a:r>
              <a:rPr lang="en-US" altLang="en-US" dirty="0" smtClean="0"/>
              <a:t>18% </a:t>
            </a:r>
            <a:r>
              <a:rPr lang="en-US" altLang="en-US" dirty="0"/>
              <a:t>capitalist.</a:t>
            </a:r>
          </a:p>
          <a:p>
            <a:endParaRPr lang="en-US" altLang="en-US" dirty="0"/>
          </a:p>
          <a:p>
            <a:r>
              <a:rPr lang="en-US" altLang="en-US" dirty="0" smtClean="0"/>
              <a:t>Here’s and explanation of the 12 measures of economic freedom:</a:t>
            </a:r>
          </a:p>
          <a:p>
            <a:r>
              <a:rPr lang="en-US" altLang="en-US" dirty="0" smtClean="0"/>
              <a:t>https://www.heritage.org/index/pdf/2021/book/2021_IndexofEconomicFreedom_CHAPTER02.pdf</a:t>
            </a:r>
          </a:p>
          <a:p>
            <a:endParaRPr lang="en-US" altLang="en-US" dirty="0" smtClean="0"/>
          </a:p>
          <a:p>
            <a:r>
              <a:rPr lang="en-US" sz="800" b="0" i="0" kern="1200" dirty="0" smtClean="0">
                <a:solidFill>
                  <a:schemeClr val="tx1"/>
                </a:solidFill>
                <a:effectLst/>
                <a:latin typeface="Tahoma" pitchFamily="34" charset="0"/>
                <a:ea typeface="+mn-ea"/>
                <a:cs typeface="+mn-cs"/>
              </a:rPr>
              <a:t>12 quantitative and qualitative factors, grouped into four broad categories, or pillars, of economic freedom:</a:t>
            </a:r>
          </a:p>
          <a:p>
            <a:endParaRPr lang="en-US" sz="800" b="0" i="0" kern="1200" dirty="0" smtClean="0">
              <a:solidFill>
                <a:schemeClr val="tx1"/>
              </a:solidFill>
              <a:effectLst/>
              <a:latin typeface="Tahoma" pitchFamily="34" charset="0"/>
              <a:ea typeface="+mn-ea"/>
              <a:cs typeface="+mn-cs"/>
            </a:endParaRPr>
          </a:p>
          <a:p>
            <a:r>
              <a:rPr lang="en-US" sz="800" b="1" i="0" kern="1200" dirty="0" smtClean="0">
                <a:solidFill>
                  <a:schemeClr val="tx1"/>
                </a:solidFill>
                <a:effectLst/>
                <a:latin typeface="Tahoma" pitchFamily="34" charset="0"/>
                <a:ea typeface="+mn-ea"/>
                <a:cs typeface="+mn-cs"/>
              </a:rPr>
              <a:t>Rule of Law</a:t>
            </a:r>
            <a:r>
              <a:rPr lang="en-US" sz="800" b="0" i="0" kern="1200" dirty="0" smtClean="0">
                <a:solidFill>
                  <a:schemeClr val="tx1"/>
                </a:solidFill>
                <a:effectLst/>
                <a:latin typeface="Tahoma" pitchFamily="34" charset="0"/>
                <a:ea typeface="+mn-ea"/>
                <a:cs typeface="+mn-cs"/>
              </a:rPr>
              <a:t> (property rights, government integrity, judicial effectiveness)</a:t>
            </a:r>
          </a:p>
          <a:p>
            <a:r>
              <a:rPr lang="en-US" sz="800" b="1" i="0" kern="1200" dirty="0" smtClean="0">
                <a:solidFill>
                  <a:schemeClr val="tx1"/>
                </a:solidFill>
                <a:effectLst/>
                <a:latin typeface="Tahoma" pitchFamily="34" charset="0"/>
                <a:ea typeface="+mn-ea"/>
                <a:cs typeface="+mn-cs"/>
              </a:rPr>
              <a:t>Government Size</a:t>
            </a:r>
            <a:r>
              <a:rPr lang="en-US" sz="800" b="0" i="0" kern="1200" dirty="0" smtClean="0">
                <a:solidFill>
                  <a:schemeClr val="tx1"/>
                </a:solidFill>
                <a:effectLst/>
                <a:latin typeface="Tahoma" pitchFamily="34" charset="0"/>
                <a:ea typeface="+mn-ea"/>
                <a:cs typeface="+mn-cs"/>
              </a:rPr>
              <a:t> (government spending, tax burden, fiscal health)</a:t>
            </a:r>
          </a:p>
          <a:p>
            <a:r>
              <a:rPr lang="en-US" sz="800" b="1" i="0" kern="1200" dirty="0" smtClean="0">
                <a:solidFill>
                  <a:schemeClr val="tx1"/>
                </a:solidFill>
                <a:effectLst/>
                <a:latin typeface="Tahoma" pitchFamily="34" charset="0"/>
                <a:ea typeface="+mn-ea"/>
                <a:cs typeface="+mn-cs"/>
              </a:rPr>
              <a:t>Regulatory Efficiency</a:t>
            </a:r>
            <a:r>
              <a:rPr lang="en-US" sz="800" b="0" i="0" kern="1200" dirty="0" smtClean="0">
                <a:solidFill>
                  <a:schemeClr val="tx1"/>
                </a:solidFill>
                <a:effectLst/>
                <a:latin typeface="Tahoma" pitchFamily="34" charset="0"/>
                <a:ea typeface="+mn-ea"/>
                <a:cs typeface="+mn-cs"/>
              </a:rPr>
              <a:t> (business freedom, labor freedom, monetary freedom)</a:t>
            </a:r>
          </a:p>
          <a:p>
            <a:r>
              <a:rPr lang="en-US" sz="800" b="1" i="0" kern="1200" dirty="0" smtClean="0">
                <a:solidFill>
                  <a:schemeClr val="tx1"/>
                </a:solidFill>
                <a:effectLst/>
                <a:latin typeface="Tahoma" pitchFamily="34" charset="0"/>
                <a:ea typeface="+mn-ea"/>
                <a:cs typeface="+mn-cs"/>
              </a:rPr>
              <a:t>Open Markets</a:t>
            </a:r>
            <a:r>
              <a:rPr lang="en-US" sz="800" b="0" i="0" kern="1200" dirty="0" smtClean="0">
                <a:solidFill>
                  <a:schemeClr val="tx1"/>
                </a:solidFill>
                <a:effectLst/>
                <a:latin typeface="Tahoma" pitchFamily="34" charset="0"/>
                <a:ea typeface="+mn-ea"/>
                <a:cs typeface="+mn-cs"/>
              </a:rPr>
              <a:t> (trade freedom, investment freedom, financial freedom)</a:t>
            </a:r>
          </a:p>
          <a:p>
            <a:endParaRPr lang="en-US" sz="800" b="0" i="0" kern="1200" dirty="0" smtClean="0">
              <a:solidFill>
                <a:schemeClr val="tx1"/>
              </a:solidFill>
              <a:effectLst/>
              <a:latin typeface="Tahoma" pitchFamily="34" charset="0"/>
              <a:ea typeface="+mn-ea"/>
              <a:cs typeface="+mn-cs"/>
            </a:endParaRPr>
          </a:p>
          <a:p>
            <a:r>
              <a:rPr lang="en-US" sz="800" b="0" i="0" kern="1200" dirty="0" smtClean="0">
                <a:solidFill>
                  <a:schemeClr val="tx1"/>
                </a:solidFill>
                <a:effectLst/>
                <a:latin typeface="Tahoma" pitchFamily="34" charset="0"/>
                <a:ea typeface="+mn-ea"/>
                <a:cs typeface="+mn-cs"/>
              </a:rPr>
              <a:t>Each of the twelve economic freedoms within these categories is graded on a scale of 0 to 100. A country’s overall score is derived by averaging these twelve economic freedoms, with equal weight being given to each.</a:t>
            </a:r>
          </a:p>
          <a:p>
            <a:endParaRPr lang="en-US" altLang="en-US" dirty="0"/>
          </a:p>
          <a:p>
            <a:endParaRPr lang="en-US" altLang="en-US" dirty="0"/>
          </a:p>
        </p:txBody>
      </p:sp>
    </p:spTree>
    <p:extLst>
      <p:ext uri="{BB962C8B-B14F-4D97-AF65-F5344CB8AC3E}">
        <p14:creationId xmlns:p14="http://schemas.microsoft.com/office/powerpoint/2010/main" val="4237452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p:spPr>
        <p:txBody>
          <a:bodyPr/>
          <a:lstStyle/>
          <a:p>
            <a:r>
              <a:rPr lang="en-US" altLang="en-US" dirty="0" smtClean="0"/>
              <a:t>https://www.heritage.org/index/explore </a:t>
            </a:r>
          </a:p>
          <a:p>
            <a:endParaRPr lang="en-US" altLang="en-US" dirty="0" smtClean="0"/>
          </a:p>
          <a:p>
            <a:r>
              <a:rPr lang="en-US" altLang="en-US" dirty="0" smtClean="0"/>
              <a:t>Notice </a:t>
            </a:r>
            <a:r>
              <a:rPr lang="en-US" altLang="en-US" dirty="0"/>
              <a:t>that in the communist</a:t>
            </a:r>
            <a:r>
              <a:rPr lang="en-US" altLang="en-US" baseline="0" dirty="0"/>
              <a:t> states + Venezuela, property rights are not well protected by government </a:t>
            </a:r>
            <a:r>
              <a:rPr lang="en-US" altLang="en-US" baseline="0" dirty="0" smtClean="0"/>
              <a:t>(mostly &lt;50 </a:t>
            </a:r>
            <a:r>
              <a:rPr lang="en-US" altLang="en-US" baseline="0" dirty="0"/>
              <a:t>on the scale), meaning that you really don’t own anything.  Corruption is very high, which as a retarding effect on the economy; people don’t want to engage in an economic </a:t>
            </a:r>
            <a:r>
              <a:rPr lang="en-US" altLang="en-US" baseline="0" dirty="0" smtClean="0"/>
              <a:t>transaction </a:t>
            </a:r>
            <a:r>
              <a:rPr lang="en-US" altLang="en-US" baseline="0" dirty="0"/>
              <a:t>if they have to pay off a corrupt government official every time.  Financial freedom is low, meaning that the government controls or regulates much of what banks do.  You don’t see these problems in the most capitalist countries.</a:t>
            </a:r>
            <a:endParaRPr lang="en-US" altLang="en-US" dirty="0"/>
          </a:p>
          <a:p>
            <a:endParaRPr lang="en-US" altLang="en-US" dirty="0"/>
          </a:p>
          <a:p>
            <a:r>
              <a:rPr lang="en-US" altLang="en-US" dirty="0" smtClean="0"/>
              <a:t>Here’s and explanation of the 12 measures of economic freedom:</a:t>
            </a:r>
          </a:p>
          <a:p>
            <a:r>
              <a:rPr lang="en-US" altLang="en-US" dirty="0" smtClean="0"/>
              <a:t>https://www.heritage.org/index/pdf/2021/book/2021_IndexofEconomicFreedom_CHAPTER02.pdf</a:t>
            </a:r>
          </a:p>
          <a:p>
            <a:endParaRPr lang="en-US" altLang="en-US" dirty="0" smtClean="0"/>
          </a:p>
          <a:p>
            <a:r>
              <a:rPr lang="en-US" sz="800" b="0" i="0" kern="1200" dirty="0" smtClean="0">
                <a:solidFill>
                  <a:schemeClr val="tx1"/>
                </a:solidFill>
                <a:effectLst/>
                <a:latin typeface="Tahoma" pitchFamily="34" charset="0"/>
                <a:ea typeface="+mn-ea"/>
                <a:cs typeface="+mn-cs"/>
              </a:rPr>
              <a:t>12 quantitative and qualitative factors, grouped into four broad categories, or pillars, of economic freedom:</a:t>
            </a:r>
          </a:p>
          <a:p>
            <a:endParaRPr lang="en-US" sz="800" b="0" i="0" kern="1200" dirty="0" smtClean="0">
              <a:solidFill>
                <a:schemeClr val="tx1"/>
              </a:solidFill>
              <a:effectLst/>
              <a:latin typeface="Tahoma" pitchFamily="34" charset="0"/>
              <a:ea typeface="+mn-ea"/>
              <a:cs typeface="+mn-cs"/>
            </a:endParaRPr>
          </a:p>
          <a:p>
            <a:r>
              <a:rPr lang="en-US" sz="800" b="1" i="0" kern="1200" dirty="0" smtClean="0">
                <a:solidFill>
                  <a:schemeClr val="tx1"/>
                </a:solidFill>
                <a:effectLst/>
                <a:latin typeface="Tahoma" pitchFamily="34" charset="0"/>
                <a:ea typeface="+mn-ea"/>
                <a:cs typeface="+mn-cs"/>
              </a:rPr>
              <a:t>Rule of Law</a:t>
            </a:r>
            <a:r>
              <a:rPr lang="en-US" sz="800" b="0" i="0" kern="1200" dirty="0" smtClean="0">
                <a:solidFill>
                  <a:schemeClr val="tx1"/>
                </a:solidFill>
                <a:effectLst/>
                <a:latin typeface="Tahoma" pitchFamily="34" charset="0"/>
                <a:ea typeface="+mn-ea"/>
                <a:cs typeface="+mn-cs"/>
              </a:rPr>
              <a:t> (property rights, government integrity, judicial effectiveness)</a:t>
            </a:r>
          </a:p>
          <a:p>
            <a:r>
              <a:rPr lang="en-US" sz="800" b="1" i="0" kern="1200" dirty="0" smtClean="0">
                <a:solidFill>
                  <a:schemeClr val="tx1"/>
                </a:solidFill>
                <a:effectLst/>
                <a:latin typeface="Tahoma" pitchFamily="34" charset="0"/>
                <a:ea typeface="+mn-ea"/>
                <a:cs typeface="+mn-cs"/>
              </a:rPr>
              <a:t>Government Size</a:t>
            </a:r>
            <a:r>
              <a:rPr lang="en-US" sz="800" b="0" i="0" kern="1200" dirty="0" smtClean="0">
                <a:solidFill>
                  <a:schemeClr val="tx1"/>
                </a:solidFill>
                <a:effectLst/>
                <a:latin typeface="Tahoma" pitchFamily="34" charset="0"/>
                <a:ea typeface="+mn-ea"/>
                <a:cs typeface="+mn-cs"/>
              </a:rPr>
              <a:t> (government spending, tax burden, fiscal health)</a:t>
            </a:r>
          </a:p>
          <a:p>
            <a:r>
              <a:rPr lang="en-US" sz="800" b="1" i="0" kern="1200" dirty="0" smtClean="0">
                <a:solidFill>
                  <a:schemeClr val="tx1"/>
                </a:solidFill>
                <a:effectLst/>
                <a:latin typeface="Tahoma" pitchFamily="34" charset="0"/>
                <a:ea typeface="+mn-ea"/>
                <a:cs typeface="+mn-cs"/>
              </a:rPr>
              <a:t>Regulatory Efficiency</a:t>
            </a:r>
            <a:r>
              <a:rPr lang="en-US" sz="800" b="0" i="0" kern="1200" dirty="0" smtClean="0">
                <a:solidFill>
                  <a:schemeClr val="tx1"/>
                </a:solidFill>
                <a:effectLst/>
                <a:latin typeface="Tahoma" pitchFamily="34" charset="0"/>
                <a:ea typeface="+mn-ea"/>
                <a:cs typeface="+mn-cs"/>
              </a:rPr>
              <a:t> (business freedom, labor freedom, monetary freedom)</a:t>
            </a:r>
          </a:p>
          <a:p>
            <a:r>
              <a:rPr lang="en-US" sz="800" b="1" i="0" kern="1200" dirty="0" smtClean="0">
                <a:solidFill>
                  <a:schemeClr val="tx1"/>
                </a:solidFill>
                <a:effectLst/>
                <a:latin typeface="Tahoma" pitchFamily="34" charset="0"/>
                <a:ea typeface="+mn-ea"/>
                <a:cs typeface="+mn-cs"/>
              </a:rPr>
              <a:t>Open Markets</a:t>
            </a:r>
            <a:r>
              <a:rPr lang="en-US" sz="800" b="0" i="0" kern="1200" dirty="0" smtClean="0">
                <a:solidFill>
                  <a:schemeClr val="tx1"/>
                </a:solidFill>
                <a:effectLst/>
                <a:latin typeface="Tahoma" pitchFamily="34" charset="0"/>
                <a:ea typeface="+mn-ea"/>
                <a:cs typeface="+mn-cs"/>
              </a:rPr>
              <a:t> (trade freedom, investment freedom, financial freedom)</a:t>
            </a:r>
          </a:p>
          <a:p>
            <a:endParaRPr lang="en-US" sz="800" b="0" i="0" kern="1200" dirty="0" smtClean="0">
              <a:solidFill>
                <a:schemeClr val="tx1"/>
              </a:solidFill>
              <a:effectLst/>
              <a:latin typeface="Tahoma" pitchFamily="34" charset="0"/>
              <a:ea typeface="+mn-ea"/>
              <a:cs typeface="+mn-cs"/>
            </a:endParaRPr>
          </a:p>
          <a:p>
            <a:r>
              <a:rPr lang="en-US" sz="800" b="0" i="0" kern="1200" dirty="0" smtClean="0">
                <a:solidFill>
                  <a:schemeClr val="tx1"/>
                </a:solidFill>
                <a:effectLst/>
                <a:latin typeface="Tahoma" pitchFamily="34" charset="0"/>
                <a:ea typeface="+mn-ea"/>
                <a:cs typeface="+mn-cs"/>
              </a:rPr>
              <a:t>Each of the twelve economic freedoms within these categories is graded on a scale of 0 to 100. A country’s overall score is derived by averaging these twelve economic freedoms, with equal weight being given to each.</a:t>
            </a:r>
          </a:p>
          <a:p>
            <a:endParaRPr lang="en-US" altLang="en-US" dirty="0" smtClean="0"/>
          </a:p>
          <a:p>
            <a:endParaRPr lang="en-US" altLang="en-US" dirty="0"/>
          </a:p>
        </p:txBody>
      </p:sp>
    </p:spTree>
    <p:extLst>
      <p:ext uri="{BB962C8B-B14F-4D97-AF65-F5344CB8AC3E}">
        <p14:creationId xmlns:p14="http://schemas.microsoft.com/office/powerpoint/2010/main" val="170876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4400" b="1">
                <a:ln>
                  <a:noFill/>
                </a:ln>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685800" y="4572000"/>
            <a:ext cx="6461760" cy="1066800"/>
          </a:xfrm>
        </p:spPr>
        <p:txBody>
          <a:bodyPr>
            <a:normAutofit/>
          </a:bodyPr>
          <a:lstStyle>
            <a:lvl1pPr marL="0" indent="0" algn="l">
              <a:buNone/>
              <a:defRPr sz="2000"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Slide Number Placeholder 5"/>
          <p:cNvSpPr>
            <a:spLocks noGrp="1"/>
          </p:cNvSpPr>
          <p:nvPr>
            <p:ph type="sldNum" sz="quarter" idx="10"/>
          </p:nvPr>
        </p:nvSpPr>
        <p:spPr>
          <a:ln/>
        </p:spPr>
        <p:txBody>
          <a:bodyPr/>
          <a:lstStyle>
            <a:lvl1pPr>
              <a:defRPr/>
            </a:lvl1pPr>
          </a:lstStyle>
          <a:p>
            <a:pPr>
              <a:defRPr/>
            </a:pPr>
            <a:fld id="{802C4B40-3C29-42A7-A420-C0273964F25C}"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198010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ln/>
        </p:spPr>
        <p:txBody>
          <a:bodyPr/>
          <a:lstStyle>
            <a:lvl1pPr>
              <a:defRPr/>
            </a:lvl1pPr>
          </a:lstStyle>
          <a:p>
            <a:pPr>
              <a:defRPr/>
            </a:pPr>
            <a:fld id="{55BEC191-F432-4C21-B1A8-F4D4F04CCAF2}"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859814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ln/>
        </p:spPr>
        <p:txBody>
          <a:bodyPr/>
          <a:lstStyle>
            <a:lvl1pPr>
              <a:defRPr/>
            </a:lvl1pPr>
          </a:lstStyle>
          <a:p>
            <a:pPr>
              <a:defRPr/>
            </a:pPr>
            <a:fld id="{4082D12A-5123-408E-BDFF-41575FAAB41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63763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SmartArt Placeholder 2"/>
          <p:cNvSpPr>
            <a:spLocks noGrp="1"/>
          </p:cNvSpPr>
          <p:nvPr>
            <p:ph type="dgm" idx="1"/>
          </p:nvPr>
        </p:nvSpPr>
        <p:spPr>
          <a:xfrm>
            <a:off x="457200" y="1600200"/>
            <a:ext cx="8229600" cy="4530725"/>
          </a:xfrm>
        </p:spPr>
        <p:txBody>
          <a:bodyPr rtlCol="0">
            <a:normAutofit/>
          </a:bodyPr>
          <a:lstStyle/>
          <a:p>
            <a:pPr lvl="0"/>
            <a:endParaRPr lang="en-US" noProof="0"/>
          </a:p>
        </p:txBody>
      </p:sp>
      <p:sp>
        <p:nvSpPr>
          <p:cNvPr id="4" name="Slide Number Placeholder 5"/>
          <p:cNvSpPr>
            <a:spLocks noGrp="1"/>
          </p:cNvSpPr>
          <p:nvPr>
            <p:ph type="sldNum" sz="quarter" idx="10"/>
          </p:nvPr>
        </p:nvSpPr>
        <p:spPr>
          <a:ln/>
        </p:spPr>
        <p:txBody>
          <a:bodyPr/>
          <a:lstStyle>
            <a:lvl1pPr>
              <a:defRPr/>
            </a:lvl1pPr>
          </a:lstStyle>
          <a:p>
            <a:pPr>
              <a:defRPr/>
            </a:pPr>
            <a:fld id="{D80802FA-637C-4456-B227-05A0E9287B19}"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1591847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b="1"/>
            </a:lvl1pPr>
          </a:lstStyle>
          <a:p>
            <a:r>
              <a:rPr lang="en-US" dirty="0"/>
              <a:t>Click to edit Master title style</a:t>
            </a:r>
          </a:p>
        </p:txBody>
      </p:sp>
      <p:sp>
        <p:nvSpPr>
          <p:cNvPr id="3" name="Content Placeholder 2"/>
          <p:cNvSpPr>
            <a:spLocks noGrp="1"/>
          </p:cNvSpPr>
          <p:nvPr>
            <p:ph idx="1"/>
          </p:nvPr>
        </p:nvSpPr>
        <p:spPr/>
        <p:txBody>
          <a:bodyPr/>
          <a:lstStyle>
            <a:lvl1pPr>
              <a:buClrTx/>
              <a:defRPr/>
            </a:lvl1pPr>
            <a:lvl2pPr>
              <a:buClrTx/>
              <a:defRPr/>
            </a:lvl2pPr>
            <a:lvl3pPr>
              <a:buClrTx/>
              <a:defRPr sz="2000"/>
            </a:lvl3pPr>
            <a:lvl4pPr>
              <a:buClrTx/>
              <a:defRPr sz="1800"/>
            </a:lvl4pPr>
            <a:lvl5pPr>
              <a:buClrTx/>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a:ln/>
        </p:spPr>
        <p:txBody>
          <a:bodyPr/>
          <a:lstStyle>
            <a:lvl1pPr>
              <a:defRPr/>
            </a:lvl1pPr>
          </a:lstStyle>
          <a:p>
            <a:pPr>
              <a:defRPr/>
            </a:pPr>
            <a:fld id="{9D5561A4-BEA7-4006-87EB-534F69245D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1676751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Slide Number Placeholder 5"/>
          <p:cNvSpPr>
            <a:spLocks noGrp="1"/>
          </p:cNvSpPr>
          <p:nvPr>
            <p:ph type="sldNum" sz="quarter" idx="10"/>
          </p:nvPr>
        </p:nvSpPr>
        <p:spPr>
          <a:ln/>
        </p:spPr>
        <p:txBody>
          <a:bodyPr/>
          <a:lstStyle>
            <a:lvl1pPr>
              <a:defRPr/>
            </a:lvl1pPr>
          </a:lstStyle>
          <a:p>
            <a:pPr>
              <a:defRPr/>
            </a:pPr>
            <a:fld id="{F44FB167-F14E-40DB-B5E3-577A9335E79F}"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371395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10"/>
          </p:nvPr>
        </p:nvSpPr>
        <p:spPr>
          <a:ln/>
        </p:spPr>
        <p:txBody>
          <a:bodyPr/>
          <a:lstStyle>
            <a:lvl1pPr>
              <a:defRPr/>
            </a:lvl1pPr>
          </a:lstStyle>
          <a:p>
            <a:pPr>
              <a:defRPr/>
            </a:pPr>
            <a:fld id="{C75F6971-E73B-409F-B74D-88C4ABBED85F}" type="slidenum">
              <a:rPr lang="en-US"/>
              <a:pPr>
                <a:defRPr/>
              </a:pPr>
              <a:t>‹#›</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2997805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a:ln/>
        </p:spPr>
        <p:txBody>
          <a:bodyPr/>
          <a:lstStyle>
            <a:lvl1pPr>
              <a:defRPr/>
            </a:lvl1pPr>
          </a:lstStyle>
          <a:p>
            <a:pPr>
              <a:defRPr/>
            </a:pPr>
            <a:fld id="{628BA68B-039A-4254-A61C-0B49DDBF06BA}" type="slidenum">
              <a:rPr lang="en-US"/>
              <a:pPr>
                <a:defRPr/>
              </a:pPr>
              <a:t>‹#›</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3962723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10"/>
          </p:nvPr>
        </p:nvSpPr>
        <p:spPr>
          <a:ln/>
        </p:spPr>
        <p:txBody>
          <a:bodyPr/>
          <a:lstStyle>
            <a:lvl1pPr>
              <a:defRPr/>
            </a:lvl1pPr>
          </a:lstStyle>
          <a:p>
            <a:pPr>
              <a:defRPr/>
            </a:pPr>
            <a:fld id="{98D8B7FE-CEB2-4EF3-BDBA-7EE2DB865DAE}" type="slidenum">
              <a:rPr lang="en-US"/>
              <a:pPr>
                <a:defRPr/>
              </a:pPr>
              <a:t>‹#›</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4085241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ln/>
        </p:spPr>
        <p:txBody>
          <a:bodyPr/>
          <a:lstStyle>
            <a:lvl1pPr>
              <a:defRPr/>
            </a:lvl1pPr>
          </a:lstStyle>
          <a:p>
            <a:pPr>
              <a:defRPr/>
            </a:pPr>
            <a:fld id="{0CA8F68A-3E73-4197-85C9-DEF6EBB78CB9}" type="slidenum">
              <a:rPr lang="en-US"/>
              <a:pPr>
                <a:defRPr/>
              </a:pPr>
              <a:t>‹#›</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892752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4"/>
          </p:nvPr>
        </p:nvSpPr>
        <p:spPr>
          <a:ln/>
        </p:spPr>
        <p:txBody>
          <a:bodyPr/>
          <a:lstStyle>
            <a:lvl1pPr>
              <a:defRPr/>
            </a:lvl1pPr>
          </a:lstStyle>
          <a:p>
            <a:pPr>
              <a:defRPr/>
            </a:pPr>
            <a:fld id="{7D5917E2-B240-41D7-884B-30D4B2A713F5}" type="slidenum">
              <a:rPr lang="en-US"/>
              <a:pPr>
                <a:defRPr/>
              </a:pPr>
              <a:t>‹#›</a:t>
            </a:fld>
            <a:endParaRPr lang="en-US"/>
          </a:p>
        </p:txBody>
      </p:sp>
      <p:sp>
        <p:nvSpPr>
          <p:cNvPr id="6" name="Footer Placeholder 4"/>
          <p:cNvSpPr>
            <a:spLocks noGrp="1"/>
          </p:cNvSpPr>
          <p:nvPr>
            <p:ph type="ftr" sz="quarter" idx="15"/>
          </p:nvPr>
        </p:nvSpPr>
        <p:spPr/>
        <p:txBody>
          <a:bodyPr/>
          <a:lstStyle>
            <a:lvl1pPr>
              <a:defRPr/>
            </a:lvl1pPr>
          </a:lstStyle>
          <a:p>
            <a:pPr>
              <a:defRPr/>
            </a:pPr>
            <a:endParaRPr lang="en-US"/>
          </a:p>
        </p:txBody>
      </p:sp>
      <p:sp>
        <p:nvSpPr>
          <p:cNvPr id="7" name="Date Placeholder 3"/>
          <p:cNvSpPr>
            <a:spLocks noGrp="1"/>
          </p:cNvSpPr>
          <p:nvPr>
            <p:ph type="dt" sz="half" idx="16"/>
          </p:nvPr>
        </p:nvSpPr>
        <p:spPr/>
        <p:txBody>
          <a:bodyPr/>
          <a:lstStyle>
            <a:lvl1pPr>
              <a:defRPr/>
            </a:lvl1pPr>
          </a:lstStyle>
          <a:p>
            <a:pPr>
              <a:defRPr/>
            </a:pPr>
            <a:endParaRPr lang="en-US"/>
          </a:p>
        </p:txBody>
      </p:sp>
    </p:spTree>
    <p:extLst>
      <p:ext uri="{BB962C8B-B14F-4D97-AF65-F5344CB8AC3E}">
        <p14:creationId xmlns:p14="http://schemas.microsoft.com/office/powerpoint/2010/main" val="2528282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p:cNvSpPr>
            <a:spLocks noGrp="1"/>
          </p:cNvSpPr>
          <p:nvPr>
            <p:ph type="sldNum" sz="quarter" idx="10"/>
          </p:nvPr>
        </p:nvSpPr>
        <p:spPr>
          <a:ln/>
        </p:spPr>
        <p:txBody>
          <a:bodyPr/>
          <a:lstStyle>
            <a:lvl1pPr>
              <a:defRPr/>
            </a:lvl1pPr>
          </a:lstStyle>
          <a:p>
            <a:pPr>
              <a:defRPr/>
            </a:pPr>
            <a:fld id="{13CD8D26-6538-4A37-87E3-16C23C5315E4}" type="slidenum">
              <a:rPr lang="en-US"/>
              <a:pPr>
                <a:defRPr/>
              </a:pPr>
              <a:t>‹#›</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1336480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027" name="Text Placeholder 2"/>
          <p:cNvSpPr>
            <a:spLocks noGrp="1"/>
          </p:cNvSpPr>
          <p:nvPr>
            <p:ph type="body" idx="1"/>
          </p:nvPr>
        </p:nvSpPr>
        <p:spPr bwMode="auto">
          <a:xfrm>
            <a:off x="457200" y="1600200"/>
            <a:ext cx="7620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Slide Number Placeholder 5"/>
          <p:cNvSpPr>
            <a:spLocks noGrp="1"/>
          </p:cNvSpPr>
          <p:nvPr>
            <p:ph type="sldNum" sz="quarter" idx="4"/>
          </p:nvPr>
        </p:nvSpPr>
        <p:spPr>
          <a:xfrm>
            <a:off x="8531225" y="5648325"/>
            <a:ext cx="549275" cy="396875"/>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a:defRPr/>
            </a:pPr>
            <a:fld id="{8EA854E2-809C-4F31-8FED-EBC811EE4C93}" type="slidenum">
              <a:rPr lang="en-US"/>
              <a:pPr>
                <a:defRPr/>
              </a:pPr>
              <a:t>‹#›</a:t>
            </a:fld>
            <a:endParaRPr lang="en-US"/>
          </a:p>
        </p:txBody>
      </p:sp>
      <p:sp>
        <p:nvSpPr>
          <p:cNvPr id="5" name="Footer Placeholder 4"/>
          <p:cNvSpPr>
            <a:spLocks noGrp="1"/>
          </p:cNvSpPr>
          <p:nvPr>
            <p:ph type="ftr" sz="quarter" idx="3"/>
          </p:nvPr>
        </p:nvSpPr>
        <p:spPr>
          <a:xfrm rot="16200000">
            <a:off x="7587456" y="4048919"/>
            <a:ext cx="2366963" cy="365125"/>
          </a:xfrm>
          <a:prstGeom prst="rect">
            <a:avLst/>
          </a:prstGeom>
        </p:spPr>
        <p:txBody>
          <a:bodyPr vert="horz" lIns="91440" tIns="45720" rIns="91440" bIns="45720" rtlCol="0" anchor="ctr"/>
          <a:lstStyle>
            <a:lvl1pPr algn="r">
              <a:defRPr sz="1200">
                <a:solidFill>
                  <a:schemeClr val="bg2"/>
                </a:solidFill>
              </a:defRPr>
            </a:lvl1pPr>
          </a:lstStyle>
          <a:p>
            <a:pPr>
              <a:defRPr/>
            </a:pPr>
            <a:endParaRPr lang="en-US"/>
          </a:p>
        </p:txBody>
      </p:sp>
      <p:sp>
        <p:nvSpPr>
          <p:cNvPr id="4" name="Date Placeholder 3"/>
          <p:cNvSpPr>
            <a:spLocks noGrp="1"/>
          </p:cNvSpPr>
          <p:nvPr>
            <p:ph type="dt" sz="half" idx="2"/>
          </p:nvPr>
        </p:nvSpPr>
        <p:spPr>
          <a:xfrm rot="16200000">
            <a:off x="7551738" y="1646237"/>
            <a:ext cx="2438400" cy="365125"/>
          </a:xfrm>
          <a:prstGeom prst="rect">
            <a:avLst/>
          </a:prstGeom>
        </p:spPr>
        <p:txBody>
          <a:bodyPr vert="horz" lIns="91440" tIns="45720" rIns="91440" bIns="45720" rtlCol="0" anchor="ctr"/>
          <a:lstStyle>
            <a:lvl1pPr algn="l">
              <a:defRPr sz="1200">
                <a:solidFill>
                  <a:schemeClr val="bg2"/>
                </a:solidFill>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Lst>
  <p:txStyles>
    <p:titleStyle>
      <a:lvl1pPr algn="l" rtl="0" eaLnBrk="0" fontAlgn="base" hangingPunct="0">
        <a:spcBef>
          <a:spcPct val="0"/>
        </a:spcBef>
        <a:spcAft>
          <a:spcPct val="0"/>
        </a:spcAft>
        <a:defRPr sz="4600" kern="1200" spc="-100">
          <a:solidFill>
            <a:schemeClr val="tx2"/>
          </a:solidFill>
          <a:latin typeface="+mj-lt"/>
          <a:ea typeface="+mj-ea"/>
          <a:cs typeface="+mj-cs"/>
        </a:defRPr>
      </a:lvl1pPr>
      <a:lvl2pPr algn="l" rtl="0" eaLnBrk="0" fontAlgn="base" hangingPunct="0">
        <a:spcBef>
          <a:spcPct val="0"/>
        </a:spcBef>
        <a:spcAft>
          <a:spcPct val="0"/>
        </a:spcAft>
        <a:defRPr sz="4600">
          <a:solidFill>
            <a:schemeClr val="tx2"/>
          </a:solidFill>
          <a:latin typeface="Cambria" pitchFamily="18" charset="0"/>
        </a:defRPr>
      </a:lvl2pPr>
      <a:lvl3pPr algn="l" rtl="0" eaLnBrk="0" fontAlgn="base" hangingPunct="0">
        <a:spcBef>
          <a:spcPct val="0"/>
        </a:spcBef>
        <a:spcAft>
          <a:spcPct val="0"/>
        </a:spcAft>
        <a:defRPr sz="4600">
          <a:solidFill>
            <a:schemeClr val="tx2"/>
          </a:solidFill>
          <a:latin typeface="Cambria" pitchFamily="18" charset="0"/>
        </a:defRPr>
      </a:lvl3pPr>
      <a:lvl4pPr algn="l" rtl="0" eaLnBrk="0" fontAlgn="base" hangingPunct="0">
        <a:spcBef>
          <a:spcPct val="0"/>
        </a:spcBef>
        <a:spcAft>
          <a:spcPct val="0"/>
        </a:spcAft>
        <a:defRPr sz="4600">
          <a:solidFill>
            <a:schemeClr val="tx2"/>
          </a:solidFill>
          <a:latin typeface="Cambria" pitchFamily="18" charset="0"/>
        </a:defRPr>
      </a:lvl4pPr>
      <a:lvl5pPr algn="l" rtl="0" eaLnBrk="0" fontAlgn="base" hangingPunct="0">
        <a:spcBef>
          <a:spcPct val="0"/>
        </a:spcBef>
        <a:spcAft>
          <a:spcPct val="0"/>
        </a:spcAft>
        <a:defRPr sz="4600">
          <a:solidFill>
            <a:schemeClr val="tx2"/>
          </a:solidFill>
          <a:latin typeface="Cambria" pitchFamily="18" charset="0"/>
        </a:defRPr>
      </a:lvl5pPr>
      <a:lvl6pPr marL="457200" algn="l" rtl="0" fontAlgn="base">
        <a:spcBef>
          <a:spcPct val="0"/>
        </a:spcBef>
        <a:spcAft>
          <a:spcPct val="0"/>
        </a:spcAft>
        <a:defRPr sz="4600">
          <a:solidFill>
            <a:schemeClr val="tx2"/>
          </a:solidFill>
          <a:latin typeface="Cambria" pitchFamily="18" charset="0"/>
        </a:defRPr>
      </a:lvl6pPr>
      <a:lvl7pPr marL="914400" algn="l" rtl="0" fontAlgn="base">
        <a:spcBef>
          <a:spcPct val="0"/>
        </a:spcBef>
        <a:spcAft>
          <a:spcPct val="0"/>
        </a:spcAft>
        <a:defRPr sz="4600">
          <a:solidFill>
            <a:schemeClr val="tx2"/>
          </a:solidFill>
          <a:latin typeface="Cambria" pitchFamily="18" charset="0"/>
        </a:defRPr>
      </a:lvl7pPr>
      <a:lvl8pPr marL="1371600" algn="l" rtl="0" fontAlgn="base">
        <a:spcBef>
          <a:spcPct val="0"/>
        </a:spcBef>
        <a:spcAft>
          <a:spcPct val="0"/>
        </a:spcAft>
        <a:defRPr sz="4600">
          <a:solidFill>
            <a:schemeClr val="tx2"/>
          </a:solidFill>
          <a:latin typeface="Cambria" pitchFamily="18" charset="0"/>
        </a:defRPr>
      </a:lvl8pPr>
      <a:lvl9pPr marL="1828800" algn="l" rtl="0" fontAlgn="base">
        <a:spcBef>
          <a:spcPct val="0"/>
        </a:spcBef>
        <a:spcAft>
          <a:spcPct val="0"/>
        </a:spcAft>
        <a:defRPr sz="4600">
          <a:solidFill>
            <a:schemeClr val="tx2"/>
          </a:solidFill>
          <a:latin typeface="Cambria" pitchFamily="18" charset="0"/>
        </a:defRPr>
      </a:lvl9pPr>
    </p:titleStyle>
    <p:bodyStyle>
      <a:lvl1pPr marL="342900" indent="-228600" algn="l" rtl="0" eaLnBrk="0" fontAlgn="base" hangingPunct="0">
        <a:spcBef>
          <a:spcPct val="20000"/>
        </a:spcBef>
        <a:spcAft>
          <a:spcPct val="0"/>
        </a:spcAft>
        <a:buClr>
          <a:schemeClr val="accent1"/>
        </a:buClr>
        <a:buFont typeface="Arial" charset="0"/>
        <a:buChar char="•"/>
        <a:defRPr sz="2200" kern="1200">
          <a:solidFill>
            <a:schemeClr val="tx1"/>
          </a:solidFill>
          <a:latin typeface="+mn-lt"/>
          <a:ea typeface="+mn-ea"/>
          <a:cs typeface="+mn-cs"/>
        </a:defRPr>
      </a:lvl1pPr>
      <a:lvl2pPr marL="639763" indent="-228600" algn="l" rtl="0" eaLnBrk="0" fontAlgn="base" hangingPunct="0">
        <a:spcBef>
          <a:spcPct val="20000"/>
        </a:spcBef>
        <a:spcAft>
          <a:spcPct val="0"/>
        </a:spcAft>
        <a:buClr>
          <a:schemeClr val="accent2"/>
        </a:buClr>
        <a:buFont typeface="Arial" charset="0"/>
        <a:buChar char="•"/>
        <a:defRPr sz="2000" kern="1200">
          <a:solidFill>
            <a:schemeClr val="tx1"/>
          </a:solidFill>
          <a:latin typeface="+mn-lt"/>
          <a:ea typeface="+mn-ea"/>
          <a:cs typeface="+mn-cs"/>
        </a:defRPr>
      </a:lvl2pPr>
      <a:lvl3pPr marL="1004888" indent="-228600" algn="l" rtl="0" eaLnBrk="0" fontAlgn="base" hangingPunct="0">
        <a:spcBef>
          <a:spcPct val="20000"/>
        </a:spcBef>
        <a:spcAft>
          <a:spcPct val="0"/>
        </a:spcAft>
        <a:buClr>
          <a:srgbClr val="D2CB6C"/>
        </a:buClr>
        <a:buFont typeface="Arial" charset="0"/>
        <a:buChar char="•"/>
        <a:defRPr kern="1200">
          <a:solidFill>
            <a:schemeClr val="tx1"/>
          </a:solidFill>
          <a:latin typeface="+mn-lt"/>
          <a:ea typeface="+mn-ea"/>
          <a:cs typeface="+mn-cs"/>
        </a:defRPr>
      </a:lvl3pPr>
      <a:lvl4pPr marL="1279525" indent="-228600" algn="l" rtl="0" eaLnBrk="0" fontAlgn="base" hangingPunct="0">
        <a:spcBef>
          <a:spcPct val="20000"/>
        </a:spcBef>
        <a:spcAft>
          <a:spcPct val="0"/>
        </a:spcAft>
        <a:buClr>
          <a:srgbClr val="95A39D"/>
        </a:buClr>
        <a:buFont typeface="Arial" charset="0"/>
        <a:buChar char="•"/>
        <a:defRPr sz="1600" kern="1200">
          <a:solidFill>
            <a:schemeClr val="tx1"/>
          </a:solidFill>
          <a:latin typeface="+mn-lt"/>
          <a:ea typeface="+mn-ea"/>
          <a:cs typeface="+mn-cs"/>
        </a:defRPr>
      </a:lvl4pPr>
      <a:lvl5pPr marL="1554163" indent="-228600" algn="l" rtl="0" eaLnBrk="0" fontAlgn="base" hangingPunct="0">
        <a:spcBef>
          <a:spcPct val="20000"/>
        </a:spcBef>
        <a:spcAft>
          <a:spcPct val="0"/>
        </a:spcAft>
        <a:buClr>
          <a:srgbClr val="C89F5D"/>
        </a:buClr>
        <a:buFont typeface="Arial" charset="0"/>
        <a:buChar char="•"/>
        <a:defRPr sz="1400" kern="120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2209800"/>
            <a:ext cx="7467600" cy="1143000"/>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nchorCtr="0">
            <a:normAutofit/>
          </a:bodyPr>
          <a:lstStyle/>
          <a:p>
            <a:pPr eaLnBrk="1" fontAlgn="auto" hangingPunct="1">
              <a:spcAft>
                <a:spcPts val="0"/>
              </a:spcAft>
              <a:defRPr/>
            </a:pPr>
            <a:r>
              <a:rPr lang="en-US" sz="5400" dirty="0"/>
              <a:t>Capitalism &amp; Socialism</a:t>
            </a:r>
          </a:p>
        </p:txBody>
      </p:sp>
      <p:sp>
        <p:nvSpPr>
          <p:cNvPr id="3075" name="Rectangle 3"/>
          <p:cNvSpPr>
            <a:spLocks noGrp="1" noChangeArrowheads="1"/>
          </p:cNvSpPr>
          <p:nvPr>
            <p:ph type="subTitle" idx="1"/>
          </p:nvPr>
        </p:nvSpPr>
        <p:spPr>
          <a:xfrm>
            <a:off x="762000" y="3124200"/>
            <a:ext cx="6400800" cy="1752600"/>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rtlCol="0">
            <a:normAutofit/>
          </a:bodyPr>
          <a:lstStyle/>
          <a:p>
            <a:pPr marL="342900" indent="-342900" algn="ctr" eaLnBrk="1" fontAlgn="auto" hangingPunct="1">
              <a:spcAft>
                <a:spcPts val="0"/>
              </a:spcAft>
              <a:buFont typeface="Arial" pitchFamily="34" charset="0"/>
              <a:buNone/>
              <a:defRPr/>
            </a:pPr>
            <a:r>
              <a:rPr lang="en-US" sz="2400" dirty="0"/>
              <a:t>A Primer</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4"/>
          <p:cNvSpPr>
            <a:spLocks noGrp="1" noChangeArrowheads="1"/>
          </p:cNvSpPr>
          <p:nvPr>
            <p:ph type="title"/>
          </p:nvPr>
        </p:nvSpPr>
        <p:spPr>
          <a:xfrm>
            <a:off x="152400" y="0"/>
            <a:ext cx="8229600" cy="1139825"/>
          </a:xfrm>
        </p:spPr>
        <p:txBody>
          <a:bodyPr/>
          <a:lstStyle/>
          <a:p>
            <a:pPr eaLnBrk="1" fontAlgn="auto" hangingPunct="1">
              <a:spcAft>
                <a:spcPts val="0"/>
              </a:spcAft>
              <a:defRPr/>
            </a:pPr>
            <a:r>
              <a:rPr lang="en-US" b="1" dirty="0"/>
              <a:t>A Global Perspective</a:t>
            </a:r>
            <a:br>
              <a:rPr lang="en-US" b="1" dirty="0"/>
            </a:br>
            <a:r>
              <a:rPr lang="en-US" sz="2400" b="1" dirty="0"/>
              <a:t>Capitalism and Socialism</a:t>
            </a:r>
          </a:p>
        </p:txBody>
      </p:sp>
      <p:sp>
        <p:nvSpPr>
          <p:cNvPr id="10243" name="Text Box 6"/>
          <p:cNvSpPr txBox="1">
            <a:spLocks noChangeArrowheads="1"/>
          </p:cNvSpPr>
          <p:nvPr/>
        </p:nvSpPr>
        <p:spPr bwMode="auto">
          <a:xfrm>
            <a:off x="225425" y="1239838"/>
            <a:ext cx="5289550" cy="36671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altLang="en-US" b="1" dirty="0">
                <a:solidFill>
                  <a:schemeClr val="bg1"/>
                </a:solidFill>
              </a:rPr>
              <a:t>10 Most Capitalist Countries + U.S.</a:t>
            </a:r>
          </a:p>
        </p:txBody>
      </p:sp>
      <p:sp>
        <p:nvSpPr>
          <p:cNvPr id="10244" name="Text Box 7"/>
          <p:cNvSpPr txBox="1">
            <a:spLocks noChangeArrowheads="1"/>
          </p:cNvSpPr>
          <p:nvPr/>
        </p:nvSpPr>
        <p:spPr bwMode="auto">
          <a:xfrm>
            <a:off x="5621338" y="1219200"/>
            <a:ext cx="2760662" cy="1754326"/>
          </a:xfrm>
          <a:prstGeom prst="rect">
            <a:avLst/>
          </a:prstGeom>
          <a:solidFill>
            <a:schemeClr val="accent3">
              <a:lumMod val="75000"/>
            </a:schemeClr>
          </a:solidFill>
          <a:ln>
            <a:noFill/>
          </a:ln>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defRPr/>
            </a:pPr>
            <a:r>
              <a:rPr lang="en-US" dirty="0">
                <a:solidFill>
                  <a:schemeClr val="bg1"/>
                </a:solidFill>
              </a:rPr>
              <a:t>Contrary to popular belief, the US is not the most capitalist country—it ranks </a:t>
            </a:r>
            <a:r>
              <a:rPr lang="en-US" dirty="0" smtClean="0">
                <a:solidFill>
                  <a:schemeClr val="bg1"/>
                </a:solidFill>
              </a:rPr>
              <a:t>20</a:t>
            </a:r>
            <a:r>
              <a:rPr lang="en-US" baseline="30000" dirty="0" smtClean="0">
                <a:solidFill>
                  <a:schemeClr val="bg1"/>
                </a:solidFill>
              </a:rPr>
              <a:t>th</a:t>
            </a:r>
            <a:r>
              <a:rPr lang="en-US" dirty="0">
                <a:solidFill>
                  <a:schemeClr val="bg1"/>
                </a:solidFill>
              </a:rPr>
              <a:t>. </a:t>
            </a:r>
            <a:r>
              <a:rPr lang="en-US" dirty="0" smtClean="0">
                <a:solidFill>
                  <a:schemeClr val="bg1"/>
                </a:solidFill>
              </a:rPr>
              <a:t> Singapore </a:t>
            </a:r>
            <a:r>
              <a:rPr lang="en-US" dirty="0">
                <a:solidFill>
                  <a:schemeClr val="bg1"/>
                </a:solidFill>
              </a:rPr>
              <a:t>is authoritarian but very capitalist</a:t>
            </a:r>
          </a:p>
        </p:txBody>
      </p:sp>
      <p:sp>
        <p:nvSpPr>
          <p:cNvPr id="10245" name="Text Box 10"/>
          <p:cNvSpPr txBox="1">
            <a:spLocks noChangeArrowheads="1"/>
          </p:cNvSpPr>
          <p:nvPr/>
        </p:nvSpPr>
        <p:spPr bwMode="auto">
          <a:xfrm>
            <a:off x="228600" y="4495800"/>
            <a:ext cx="6324600" cy="3667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altLang="en-US" b="1">
                <a:solidFill>
                  <a:schemeClr val="bg1"/>
                </a:solidFill>
              </a:rPr>
              <a:t>The Remaining Communist Countries + Venezuela</a:t>
            </a:r>
          </a:p>
        </p:txBody>
      </p:sp>
      <p:sp>
        <p:nvSpPr>
          <p:cNvPr id="10246" name="Text Box 11"/>
          <p:cNvSpPr txBox="1">
            <a:spLocks noChangeArrowheads="1"/>
          </p:cNvSpPr>
          <p:nvPr/>
        </p:nvSpPr>
        <p:spPr bwMode="auto">
          <a:xfrm>
            <a:off x="6705600" y="4495800"/>
            <a:ext cx="1676400" cy="2308225"/>
          </a:xfrm>
          <a:prstGeom prst="rect">
            <a:avLst/>
          </a:prstGeom>
          <a:solidFill>
            <a:schemeClr val="accent4">
              <a:lumMod val="40000"/>
              <a:lumOff val="60000"/>
            </a:schemeClr>
          </a:solidFill>
          <a:ln>
            <a:noFill/>
          </a:ln>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defRPr/>
            </a:pPr>
            <a:r>
              <a:rPr lang="en-US" dirty="0">
                <a:solidFill>
                  <a:srgbClr val="000000"/>
                </a:solidFill>
              </a:rPr>
              <a:t>China and Vietnam have moved from the communist model to an authoritarian capitalist model</a:t>
            </a:r>
          </a:p>
        </p:txBody>
      </p:sp>
      <p:pic>
        <p:nvPicPr>
          <p:cNvPr id="3" name="Picture 2"/>
          <p:cNvPicPr>
            <a:picLocks noChangeAspect="1"/>
          </p:cNvPicPr>
          <p:nvPr/>
        </p:nvPicPr>
        <p:blipFill>
          <a:blip r:embed="rId3"/>
          <a:stretch>
            <a:fillRect/>
          </a:stretch>
        </p:blipFill>
        <p:spPr>
          <a:xfrm>
            <a:off x="271153" y="4065864"/>
            <a:ext cx="5231739" cy="246580"/>
          </a:xfrm>
          <a:prstGeom prst="rect">
            <a:avLst/>
          </a:prstGeom>
        </p:spPr>
      </p:pic>
      <p:pic>
        <p:nvPicPr>
          <p:cNvPr id="2" name="Picture 1"/>
          <p:cNvPicPr>
            <a:picLocks noChangeAspect="1"/>
          </p:cNvPicPr>
          <p:nvPr/>
        </p:nvPicPr>
        <p:blipFill>
          <a:blip r:embed="rId4"/>
          <a:stretch>
            <a:fillRect/>
          </a:stretch>
        </p:blipFill>
        <p:spPr>
          <a:xfrm>
            <a:off x="228600" y="1619607"/>
            <a:ext cx="5293343" cy="2496424"/>
          </a:xfrm>
          <a:prstGeom prst="rect">
            <a:avLst/>
          </a:prstGeom>
        </p:spPr>
      </p:pic>
      <p:sp>
        <p:nvSpPr>
          <p:cNvPr id="15" name="Rectangle 8"/>
          <p:cNvSpPr>
            <a:spLocks noChangeArrowheads="1"/>
          </p:cNvSpPr>
          <p:nvPr/>
        </p:nvSpPr>
        <p:spPr bwMode="auto">
          <a:xfrm>
            <a:off x="5171765" y="1606520"/>
            <a:ext cx="385763" cy="2667000"/>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10249" name="Rectangle 14"/>
          <p:cNvSpPr>
            <a:spLocks noChangeArrowheads="1"/>
          </p:cNvSpPr>
          <p:nvPr/>
        </p:nvSpPr>
        <p:spPr bwMode="auto">
          <a:xfrm>
            <a:off x="1334119" y="1571625"/>
            <a:ext cx="647082" cy="2773147"/>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10248" name="Rectangle 8"/>
          <p:cNvSpPr>
            <a:spLocks noChangeArrowheads="1"/>
          </p:cNvSpPr>
          <p:nvPr/>
        </p:nvSpPr>
        <p:spPr bwMode="auto">
          <a:xfrm>
            <a:off x="990600" y="1606550"/>
            <a:ext cx="343518" cy="2738222"/>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pic>
        <p:nvPicPr>
          <p:cNvPr id="4" name="Picture 3"/>
          <p:cNvPicPr>
            <a:picLocks noChangeAspect="1"/>
          </p:cNvPicPr>
          <p:nvPr/>
        </p:nvPicPr>
        <p:blipFill>
          <a:blip r:embed="rId5"/>
          <a:stretch>
            <a:fillRect/>
          </a:stretch>
        </p:blipFill>
        <p:spPr>
          <a:xfrm>
            <a:off x="225425" y="4830150"/>
            <a:ext cx="6324551" cy="1695458"/>
          </a:xfrm>
          <a:prstGeom prst="rect">
            <a:avLst/>
          </a:prstGeom>
        </p:spPr>
      </p:pic>
      <p:sp>
        <p:nvSpPr>
          <p:cNvPr id="10251" name="Rectangle 13"/>
          <p:cNvSpPr>
            <a:spLocks noChangeArrowheads="1"/>
          </p:cNvSpPr>
          <p:nvPr/>
        </p:nvSpPr>
        <p:spPr bwMode="auto">
          <a:xfrm>
            <a:off x="975991" y="4812132"/>
            <a:ext cx="372735" cy="1713476"/>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10252" name="Rectangle 12"/>
          <p:cNvSpPr>
            <a:spLocks noChangeArrowheads="1"/>
          </p:cNvSpPr>
          <p:nvPr/>
        </p:nvSpPr>
        <p:spPr bwMode="auto">
          <a:xfrm>
            <a:off x="1348726" y="4876531"/>
            <a:ext cx="937274" cy="1649077"/>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17" name="Rectangle 13"/>
          <p:cNvSpPr>
            <a:spLocks noChangeArrowheads="1"/>
          </p:cNvSpPr>
          <p:nvPr/>
        </p:nvSpPr>
        <p:spPr bwMode="auto">
          <a:xfrm>
            <a:off x="6079508" y="4799606"/>
            <a:ext cx="469332" cy="1710247"/>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822" y="152400"/>
            <a:ext cx="8229600" cy="914400"/>
          </a:xfrm>
        </p:spPr>
        <p:txBody>
          <a:bodyPr>
            <a:normAutofit fontScale="90000"/>
          </a:bodyPr>
          <a:lstStyle/>
          <a:p>
            <a:pPr eaLnBrk="1" fontAlgn="auto" hangingPunct="1">
              <a:spcAft>
                <a:spcPts val="0"/>
              </a:spcAft>
              <a:defRPr/>
            </a:pPr>
            <a:r>
              <a:rPr lang="en-US" sz="3600" b="1" dirty="0"/>
              <a:t>A Global Perspective</a:t>
            </a:r>
            <a:br>
              <a:rPr lang="en-US" sz="3600" b="1" dirty="0"/>
            </a:br>
            <a:r>
              <a:rPr lang="en-US" sz="2000" b="1" dirty="0"/>
              <a:t>Heritage Foundation Index on Economic Freedom in the World (</a:t>
            </a:r>
            <a:r>
              <a:rPr lang="en-US" sz="2000" b="1" dirty="0" smtClean="0"/>
              <a:t>2021)</a:t>
            </a:r>
            <a:endParaRPr lang="en-US" sz="2000" b="1" dirty="0"/>
          </a:p>
        </p:txBody>
      </p:sp>
      <p:pic>
        <p:nvPicPr>
          <p:cNvPr id="3" name="Picture 2"/>
          <p:cNvPicPr>
            <a:picLocks noChangeAspect="1"/>
          </p:cNvPicPr>
          <p:nvPr/>
        </p:nvPicPr>
        <p:blipFill>
          <a:blip r:embed="rId3"/>
          <a:stretch>
            <a:fillRect/>
          </a:stretch>
        </p:blipFill>
        <p:spPr>
          <a:xfrm>
            <a:off x="609600" y="1295400"/>
            <a:ext cx="7239000" cy="3647342"/>
          </a:xfrm>
          <a:prstGeom prst="rect">
            <a:avLst/>
          </a:prstGeom>
        </p:spPr>
      </p:pic>
      <p:pic>
        <p:nvPicPr>
          <p:cNvPr id="4" name="Picture 3"/>
          <p:cNvPicPr>
            <a:picLocks noChangeAspect="1"/>
          </p:cNvPicPr>
          <p:nvPr/>
        </p:nvPicPr>
        <p:blipFill>
          <a:blip r:embed="rId4"/>
          <a:stretch>
            <a:fillRect/>
          </a:stretch>
        </p:blipFill>
        <p:spPr>
          <a:xfrm>
            <a:off x="639192" y="5171342"/>
            <a:ext cx="7239000" cy="947801"/>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4"/>
          <p:cNvSpPr>
            <a:spLocks noGrp="1" noChangeArrowheads="1"/>
          </p:cNvSpPr>
          <p:nvPr>
            <p:ph type="title"/>
          </p:nvPr>
        </p:nvSpPr>
        <p:spPr>
          <a:xfrm>
            <a:off x="381000" y="152400"/>
            <a:ext cx="8229600" cy="1139825"/>
          </a:xfrm>
        </p:spPr>
        <p:txBody>
          <a:bodyPr>
            <a:normAutofit fontScale="90000"/>
          </a:bodyPr>
          <a:lstStyle/>
          <a:p>
            <a:pPr eaLnBrk="1" fontAlgn="auto" hangingPunct="1">
              <a:spcAft>
                <a:spcPts val="0"/>
              </a:spcAft>
              <a:defRPr/>
            </a:pPr>
            <a:r>
              <a:rPr lang="en-US" sz="4000" b="1" dirty="0"/>
              <a:t>A Global Perspective</a:t>
            </a:r>
            <a:r>
              <a:rPr lang="en-US" sz="4000" dirty="0"/>
              <a:t/>
            </a:r>
            <a:br>
              <a:rPr lang="en-US" sz="4000" dirty="0"/>
            </a:br>
            <a:r>
              <a:rPr lang="en-US" sz="2400" b="1" dirty="0"/>
              <a:t>The GINI Coefficient</a:t>
            </a:r>
            <a:r>
              <a:rPr lang="en-US" sz="4000" b="1" dirty="0"/>
              <a:t/>
            </a:r>
            <a:br>
              <a:rPr lang="en-US" sz="4000" b="1" dirty="0"/>
            </a:br>
            <a:r>
              <a:rPr lang="en-US" sz="2000" b="1" dirty="0"/>
              <a:t>A Measure of Income/Wealth Inequality</a:t>
            </a:r>
          </a:p>
        </p:txBody>
      </p:sp>
      <p:sp>
        <p:nvSpPr>
          <p:cNvPr id="13315" name="Text Box 6"/>
          <p:cNvSpPr txBox="1">
            <a:spLocks noChangeArrowheads="1"/>
          </p:cNvSpPr>
          <p:nvPr/>
        </p:nvSpPr>
        <p:spPr bwMode="auto">
          <a:xfrm>
            <a:off x="457200" y="1371600"/>
            <a:ext cx="7543800" cy="1477963"/>
          </a:xfrm>
          <a:prstGeom prst="rect">
            <a:avLst/>
          </a:prstGeom>
          <a:solidFill>
            <a:schemeClr val="accent4">
              <a:lumMod val="20000"/>
              <a:lumOff val="80000"/>
            </a:schemeClr>
          </a:solidFill>
          <a:ln>
            <a:noFill/>
          </a:ln>
          <a:effec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defRPr/>
            </a:pPr>
            <a:r>
              <a:rPr lang="en-US" dirty="0">
                <a:solidFill>
                  <a:srgbClr val="000000"/>
                </a:solidFill>
              </a:rPr>
              <a:t>Reducing income inequality is a socialist value (capitalism produces great disparities in income and wealth).  Scandinavian countries (Norway, Sweden, Denmark, Finland) have the greatest equality in the distribution of income and wealth. Wealthier countries tend to produce more equality in income and wealth (the US is an exception).</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895600"/>
            <a:ext cx="7543800" cy="38463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1"/>
          <p:cNvSpPr>
            <a:spLocks noChangeArrowheads="1"/>
          </p:cNvSpPr>
          <p:nvPr/>
        </p:nvSpPr>
        <p:spPr bwMode="auto">
          <a:xfrm>
            <a:off x="2752725" y="3582988"/>
            <a:ext cx="766763"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1200" b="1">
                <a:solidFill>
                  <a:srgbClr val="FF0000"/>
                </a:solidFill>
                <a:latin typeface="Arial" charset="0"/>
              </a:rPr>
              <a:t>Panama</a:t>
            </a:r>
          </a:p>
        </p:txBody>
      </p:sp>
      <p:sp>
        <p:nvSpPr>
          <p:cNvPr id="2" name="Oval 2"/>
          <p:cNvSpPr>
            <a:spLocks noChangeArrowheads="1"/>
          </p:cNvSpPr>
          <p:nvPr/>
        </p:nvSpPr>
        <p:spPr bwMode="auto">
          <a:xfrm>
            <a:off x="2667000" y="2362200"/>
            <a:ext cx="914400" cy="1295400"/>
          </a:xfrm>
          <a:prstGeom prst="ellipse">
            <a:avLst/>
          </a:prstGeom>
          <a:solidFill>
            <a:schemeClr val="accent4">
              <a:lumMod val="40000"/>
              <a:lumOff val="60000"/>
            </a:schemeClr>
          </a:solidFill>
          <a:ln w="12700">
            <a:solidFill>
              <a:schemeClr val="tx1"/>
            </a:solidFill>
            <a:round/>
            <a:headEnd/>
            <a:tailEnd/>
          </a:ln>
          <a:effectLst/>
        </p:spPr>
        <p:txBody>
          <a:bodyPr wrap="none" anchor="ctr"/>
          <a:lstStyle/>
          <a:p>
            <a:pPr>
              <a:defRPr/>
            </a:pPr>
            <a:endParaRPr lang="en-US"/>
          </a:p>
        </p:txBody>
      </p:sp>
      <p:sp>
        <p:nvSpPr>
          <p:cNvPr id="86019" name="Rectangle 3"/>
          <p:cNvSpPr>
            <a:spLocks noGrp="1" noChangeArrowheads="1"/>
          </p:cNvSpPr>
          <p:nvPr>
            <p:ph type="title"/>
          </p:nvPr>
        </p:nvSpPr>
        <p:spPr>
          <a:xfrm>
            <a:off x="381000" y="152400"/>
            <a:ext cx="8305800" cy="762000"/>
          </a:xfrm>
        </p:spPr>
        <p:txBody>
          <a:bodyPr>
            <a:normAutofit fontScale="90000"/>
          </a:bodyPr>
          <a:lstStyle/>
          <a:p>
            <a:pPr eaLnBrk="1" fontAlgn="auto" hangingPunct="1">
              <a:spcAft>
                <a:spcPts val="0"/>
              </a:spcAft>
              <a:defRPr/>
            </a:pPr>
            <a:r>
              <a:rPr lang="en-US" sz="4000" b="1" dirty="0"/>
              <a:t>A Global Perspective</a:t>
            </a:r>
            <a:r>
              <a:rPr lang="en-US" sz="4000" dirty="0"/>
              <a:t/>
            </a:r>
            <a:br>
              <a:rPr lang="en-US" sz="4000" dirty="0"/>
            </a:br>
            <a:r>
              <a:rPr lang="en-US" sz="2000" b="1" dirty="0"/>
              <a:t>Two-Dimensional Ideology</a:t>
            </a:r>
          </a:p>
        </p:txBody>
      </p:sp>
      <p:sp>
        <p:nvSpPr>
          <p:cNvPr id="13317" name="Rectangle 4"/>
          <p:cNvSpPr>
            <a:spLocks noChangeArrowheads="1"/>
          </p:cNvSpPr>
          <p:nvPr/>
        </p:nvSpPr>
        <p:spPr bwMode="auto">
          <a:xfrm>
            <a:off x="0" y="866775"/>
            <a:ext cx="0" cy="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n-US" altLang="en-US">
              <a:latin typeface="Arial" charset="0"/>
            </a:endParaRPr>
          </a:p>
        </p:txBody>
      </p:sp>
      <p:sp>
        <p:nvSpPr>
          <p:cNvPr id="13318" name="Text Box 5"/>
          <p:cNvSpPr txBox="1">
            <a:spLocks noChangeArrowheads="1"/>
          </p:cNvSpPr>
          <p:nvPr/>
        </p:nvSpPr>
        <p:spPr bwMode="auto">
          <a:xfrm>
            <a:off x="4038600" y="4572000"/>
            <a:ext cx="990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US" altLang="en-US" sz="1200" b="1">
                <a:solidFill>
                  <a:srgbClr val="FF0000"/>
                </a:solidFill>
                <a:latin typeface="Arial" charset="0"/>
              </a:rPr>
              <a:t>Venezuela</a:t>
            </a:r>
          </a:p>
        </p:txBody>
      </p:sp>
      <p:sp>
        <p:nvSpPr>
          <p:cNvPr id="13319" name="Text Box 6"/>
          <p:cNvSpPr txBox="1">
            <a:spLocks noChangeArrowheads="1"/>
          </p:cNvSpPr>
          <p:nvPr/>
        </p:nvSpPr>
        <p:spPr bwMode="auto">
          <a:xfrm>
            <a:off x="2895600" y="2971800"/>
            <a:ext cx="508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US" altLang="en-US" sz="1200" b="1">
                <a:solidFill>
                  <a:srgbClr val="FF0000"/>
                </a:solidFill>
                <a:latin typeface="Arial" charset="0"/>
                <a:cs typeface="Times New Roman" pitchFamily="18" charset="0"/>
              </a:rPr>
              <a:t>GB</a:t>
            </a:r>
            <a:endParaRPr lang="en-US" altLang="en-US">
              <a:latin typeface="Arial" charset="0"/>
            </a:endParaRPr>
          </a:p>
        </p:txBody>
      </p:sp>
      <p:sp>
        <p:nvSpPr>
          <p:cNvPr id="13320" name="Text Box 7"/>
          <p:cNvSpPr txBox="1">
            <a:spLocks noChangeArrowheads="1"/>
          </p:cNvSpPr>
          <p:nvPr/>
        </p:nvSpPr>
        <p:spPr bwMode="auto">
          <a:xfrm>
            <a:off x="2895600" y="2819400"/>
            <a:ext cx="5080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US" altLang="en-US" sz="1200" b="1">
                <a:solidFill>
                  <a:srgbClr val="FF0000"/>
                </a:solidFill>
                <a:latin typeface="Arial" charset="0"/>
                <a:cs typeface="Times New Roman" pitchFamily="18" charset="0"/>
              </a:rPr>
              <a:t>USA</a:t>
            </a:r>
            <a:endParaRPr lang="en-US" altLang="en-US">
              <a:latin typeface="Arial" charset="0"/>
            </a:endParaRPr>
          </a:p>
        </p:txBody>
      </p:sp>
      <p:sp>
        <p:nvSpPr>
          <p:cNvPr id="13321" name="Text Box 8"/>
          <p:cNvSpPr txBox="1">
            <a:spLocks noChangeArrowheads="1"/>
          </p:cNvSpPr>
          <p:nvPr/>
        </p:nvSpPr>
        <p:spPr bwMode="auto">
          <a:xfrm rot="10800000">
            <a:off x="2209800" y="3505200"/>
            <a:ext cx="37147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vert="eaVert"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US" altLang="en-US" sz="1400" b="1">
                <a:solidFill>
                  <a:srgbClr val="FF0000"/>
                </a:solidFill>
                <a:latin typeface="Arial" charset="0"/>
                <a:cs typeface="Times New Roman" pitchFamily="18" charset="0"/>
              </a:rPr>
              <a:t>Economics</a:t>
            </a:r>
            <a:endParaRPr lang="en-US" altLang="en-US">
              <a:latin typeface="Arial" charset="0"/>
            </a:endParaRPr>
          </a:p>
        </p:txBody>
      </p:sp>
      <p:sp>
        <p:nvSpPr>
          <p:cNvPr id="13322" name="Text Box 9"/>
          <p:cNvSpPr txBox="1">
            <a:spLocks noChangeArrowheads="1"/>
          </p:cNvSpPr>
          <p:nvPr/>
        </p:nvSpPr>
        <p:spPr bwMode="auto">
          <a:xfrm>
            <a:off x="3886200" y="5981700"/>
            <a:ext cx="13906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US" altLang="en-US" sz="1400" b="1">
                <a:solidFill>
                  <a:srgbClr val="FF0000"/>
                </a:solidFill>
                <a:latin typeface="Arial" charset="0"/>
                <a:cs typeface="Times New Roman" pitchFamily="18" charset="0"/>
              </a:rPr>
              <a:t>Police Power/ Civil Liberties</a:t>
            </a:r>
            <a:endParaRPr lang="en-US" altLang="en-US">
              <a:latin typeface="Arial" charset="0"/>
            </a:endParaRPr>
          </a:p>
        </p:txBody>
      </p:sp>
      <p:sp>
        <p:nvSpPr>
          <p:cNvPr id="13323" name="Text Box 10"/>
          <p:cNvSpPr txBox="1">
            <a:spLocks noChangeArrowheads="1"/>
          </p:cNvSpPr>
          <p:nvPr/>
        </p:nvSpPr>
        <p:spPr bwMode="auto">
          <a:xfrm>
            <a:off x="5686425" y="6305550"/>
            <a:ext cx="132397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US" altLang="en-US" sz="1200" b="1">
                <a:solidFill>
                  <a:srgbClr val="FF0000"/>
                </a:solidFill>
                <a:latin typeface="Arial" charset="0"/>
              </a:rPr>
              <a:t>Public Safety</a:t>
            </a:r>
            <a:endParaRPr lang="en-US" altLang="en-US" sz="1200">
              <a:latin typeface="Arial" charset="0"/>
            </a:endParaRPr>
          </a:p>
          <a:p>
            <a:pPr eaLnBrk="1" hangingPunct="1"/>
            <a:endParaRPr lang="en-US" altLang="en-US" sz="1200" b="1">
              <a:solidFill>
                <a:schemeClr val="folHlink"/>
              </a:solidFill>
              <a:latin typeface="Arial" charset="0"/>
              <a:cs typeface="Times New Roman" pitchFamily="18" charset="0"/>
            </a:endParaRPr>
          </a:p>
        </p:txBody>
      </p:sp>
      <p:sp>
        <p:nvSpPr>
          <p:cNvPr id="13324" name="Text Box 11"/>
          <p:cNvSpPr txBox="1">
            <a:spLocks noChangeArrowheads="1"/>
          </p:cNvSpPr>
          <p:nvPr/>
        </p:nvSpPr>
        <p:spPr bwMode="auto">
          <a:xfrm>
            <a:off x="2428875" y="6305550"/>
            <a:ext cx="115252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US" altLang="en-US" sz="1200" b="1">
                <a:solidFill>
                  <a:srgbClr val="FF0000"/>
                </a:solidFill>
                <a:latin typeface="Arial" charset="0"/>
                <a:cs typeface="Times New Roman" pitchFamily="18" charset="0"/>
              </a:rPr>
              <a:t>Civil Liberty</a:t>
            </a:r>
            <a:endParaRPr lang="en-US" altLang="en-US">
              <a:latin typeface="Arial" charset="0"/>
            </a:endParaRPr>
          </a:p>
        </p:txBody>
      </p:sp>
      <p:sp>
        <p:nvSpPr>
          <p:cNvPr id="13325" name="Text Box 12"/>
          <p:cNvSpPr txBox="1">
            <a:spLocks noChangeArrowheads="1"/>
          </p:cNvSpPr>
          <p:nvPr/>
        </p:nvSpPr>
        <p:spPr bwMode="auto">
          <a:xfrm rot="10800000">
            <a:off x="2000250" y="5514975"/>
            <a:ext cx="37147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US" altLang="en-US" sz="1200" b="1">
                <a:solidFill>
                  <a:srgbClr val="FF0000"/>
                </a:solidFill>
                <a:latin typeface="Arial" charset="0"/>
                <a:cs typeface="Times New Roman" pitchFamily="18" charset="0"/>
              </a:rPr>
              <a:t>Socialism</a:t>
            </a:r>
            <a:endParaRPr lang="en-US" altLang="en-US">
              <a:latin typeface="Arial" charset="0"/>
            </a:endParaRPr>
          </a:p>
        </p:txBody>
      </p:sp>
      <p:sp>
        <p:nvSpPr>
          <p:cNvPr id="13326" name="Text Box 13"/>
          <p:cNvSpPr txBox="1">
            <a:spLocks noChangeArrowheads="1"/>
          </p:cNvSpPr>
          <p:nvPr/>
        </p:nvSpPr>
        <p:spPr bwMode="auto">
          <a:xfrm rot="10800000">
            <a:off x="2057400" y="2057400"/>
            <a:ext cx="3238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US" altLang="en-US" sz="1200" b="1">
                <a:solidFill>
                  <a:srgbClr val="FF0000"/>
                </a:solidFill>
                <a:latin typeface="Arial" charset="0"/>
                <a:cs typeface="Times New Roman" pitchFamily="18" charset="0"/>
              </a:rPr>
              <a:t>Capitalism</a:t>
            </a:r>
            <a:endParaRPr lang="en-US" altLang="en-US">
              <a:latin typeface="Arial" charset="0"/>
            </a:endParaRPr>
          </a:p>
        </p:txBody>
      </p:sp>
      <p:sp>
        <p:nvSpPr>
          <p:cNvPr id="13327" name="Line 14"/>
          <p:cNvSpPr>
            <a:spLocks noChangeShapeType="1"/>
          </p:cNvSpPr>
          <p:nvPr/>
        </p:nvSpPr>
        <p:spPr bwMode="auto">
          <a:xfrm rot="-5400000">
            <a:off x="4513263" y="334963"/>
            <a:ext cx="1587" cy="37925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8" name="Line 15"/>
          <p:cNvSpPr>
            <a:spLocks noChangeShapeType="1"/>
          </p:cNvSpPr>
          <p:nvPr/>
        </p:nvSpPr>
        <p:spPr bwMode="auto">
          <a:xfrm>
            <a:off x="4476750" y="2238375"/>
            <a:ext cx="0" cy="37909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9" name="Line 17"/>
          <p:cNvSpPr>
            <a:spLocks noChangeShapeType="1"/>
          </p:cNvSpPr>
          <p:nvPr/>
        </p:nvSpPr>
        <p:spPr bwMode="auto">
          <a:xfrm>
            <a:off x="6400800" y="2228850"/>
            <a:ext cx="0" cy="37909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0" name="Line 18"/>
          <p:cNvSpPr>
            <a:spLocks noChangeShapeType="1"/>
          </p:cNvSpPr>
          <p:nvPr/>
        </p:nvSpPr>
        <p:spPr bwMode="auto">
          <a:xfrm>
            <a:off x="2609850" y="2228850"/>
            <a:ext cx="0" cy="37909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1" name="Line 19"/>
          <p:cNvSpPr>
            <a:spLocks noChangeShapeType="1"/>
          </p:cNvSpPr>
          <p:nvPr/>
        </p:nvSpPr>
        <p:spPr bwMode="auto">
          <a:xfrm rot="-5400000">
            <a:off x="4503738" y="4124325"/>
            <a:ext cx="1588" cy="37925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2" name="Line 20"/>
          <p:cNvSpPr>
            <a:spLocks noChangeShapeType="1"/>
          </p:cNvSpPr>
          <p:nvPr/>
        </p:nvSpPr>
        <p:spPr bwMode="auto">
          <a:xfrm>
            <a:off x="5184775" y="6248400"/>
            <a:ext cx="120015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3" name="Line 21"/>
          <p:cNvSpPr>
            <a:spLocks noChangeShapeType="1"/>
          </p:cNvSpPr>
          <p:nvPr/>
        </p:nvSpPr>
        <p:spPr bwMode="auto">
          <a:xfrm flipH="1">
            <a:off x="2743200" y="6238875"/>
            <a:ext cx="120015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4" name="Oval 22"/>
          <p:cNvSpPr>
            <a:spLocks noChangeArrowheads="1"/>
          </p:cNvSpPr>
          <p:nvPr/>
        </p:nvSpPr>
        <p:spPr bwMode="auto">
          <a:xfrm>
            <a:off x="5715000" y="5334000"/>
            <a:ext cx="90488" cy="104775"/>
          </a:xfrm>
          <a:prstGeom prst="ellipse">
            <a:avLst/>
          </a:prstGeom>
          <a:solidFill>
            <a:schemeClr val="tx1"/>
          </a:solidFill>
          <a:ln w="9525">
            <a:solidFill>
              <a:schemeClr val="tx1"/>
            </a:solidFill>
            <a:round/>
            <a:headEnd/>
            <a:tailEnd/>
          </a:ln>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13335" name="Oval 23"/>
          <p:cNvSpPr>
            <a:spLocks noChangeArrowheads="1"/>
          </p:cNvSpPr>
          <p:nvPr/>
        </p:nvSpPr>
        <p:spPr bwMode="auto">
          <a:xfrm>
            <a:off x="5470525" y="4273550"/>
            <a:ext cx="90488" cy="104775"/>
          </a:xfrm>
          <a:prstGeom prst="ellipse">
            <a:avLst/>
          </a:prstGeom>
          <a:solidFill>
            <a:schemeClr val="tx1"/>
          </a:solidFill>
          <a:ln w="9525">
            <a:solidFill>
              <a:schemeClr val="tx1"/>
            </a:solidFill>
            <a:round/>
            <a:headEnd/>
            <a:tailEnd/>
          </a:ln>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13336" name="Oval 24"/>
          <p:cNvSpPr>
            <a:spLocks noChangeArrowheads="1"/>
          </p:cNvSpPr>
          <p:nvPr/>
        </p:nvSpPr>
        <p:spPr bwMode="auto">
          <a:xfrm>
            <a:off x="2819400" y="2743200"/>
            <a:ext cx="90488" cy="104775"/>
          </a:xfrm>
          <a:prstGeom prst="ellipse">
            <a:avLst/>
          </a:prstGeom>
          <a:solidFill>
            <a:schemeClr val="tx1"/>
          </a:solidFill>
          <a:ln w="9525">
            <a:solidFill>
              <a:schemeClr val="tx1"/>
            </a:solidFill>
            <a:round/>
            <a:headEnd/>
            <a:tailEnd/>
          </a:ln>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13337" name="Oval 25"/>
          <p:cNvSpPr>
            <a:spLocks noChangeArrowheads="1"/>
          </p:cNvSpPr>
          <p:nvPr/>
        </p:nvSpPr>
        <p:spPr bwMode="auto">
          <a:xfrm>
            <a:off x="2819400" y="3048000"/>
            <a:ext cx="90488" cy="104775"/>
          </a:xfrm>
          <a:prstGeom prst="ellipse">
            <a:avLst/>
          </a:prstGeom>
          <a:solidFill>
            <a:schemeClr val="tx1"/>
          </a:solidFill>
          <a:ln w="9525">
            <a:solidFill>
              <a:schemeClr val="tx1"/>
            </a:solidFill>
            <a:round/>
            <a:headEnd/>
            <a:tailEnd/>
          </a:ln>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13338" name="Line 26"/>
          <p:cNvSpPr>
            <a:spLocks noChangeShapeType="1"/>
          </p:cNvSpPr>
          <p:nvPr/>
        </p:nvSpPr>
        <p:spPr bwMode="auto">
          <a:xfrm flipV="1">
            <a:off x="2438400" y="2286000"/>
            <a:ext cx="0" cy="1295400"/>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9" name="Line 27"/>
          <p:cNvSpPr>
            <a:spLocks noChangeShapeType="1"/>
          </p:cNvSpPr>
          <p:nvPr/>
        </p:nvSpPr>
        <p:spPr bwMode="auto">
          <a:xfrm>
            <a:off x="2438400" y="4800600"/>
            <a:ext cx="0" cy="1143000"/>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40" name="Oval 28"/>
          <p:cNvSpPr>
            <a:spLocks noChangeArrowheads="1"/>
          </p:cNvSpPr>
          <p:nvPr/>
        </p:nvSpPr>
        <p:spPr bwMode="auto">
          <a:xfrm>
            <a:off x="4800600" y="4495800"/>
            <a:ext cx="90488" cy="104775"/>
          </a:xfrm>
          <a:prstGeom prst="ellipse">
            <a:avLst/>
          </a:prstGeom>
          <a:solidFill>
            <a:schemeClr val="tx1"/>
          </a:solidFill>
          <a:ln w="9525">
            <a:solidFill>
              <a:schemeClr val="tx1"/>
            </a:solidFill>
            <a:round/>
            <a:headEnd/>
            <a:tailEnd/>
          </a:ln>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13341" name="Text Box 29"/>
          <p:cNvSpPr txBox="1">
            <a:spLocks noChangeArrowheads="1"/>
          </p:cNvSpPr>
          <p:nvPr/>
        </p:nvSpPr>
        <p:spPr bwMode="auto">
          <a:xfrm>
            <a:off x="4627563" y="5210175"/>
            <a:ext cx="960437"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US" altLang="en-US" sz="1200" b="1">
                <a:solidFill>
                  <a:srgbClr val="FF0000"/>
                </a:solidFill>
                <a:latin typeface="Arial" charset="0"/>
              </a:rPr>
              <a:t>Zimbabwe</a:t>
            </a:r>
          </a:p>
        </p:txBody>
      </p:sp>
      <p:sp>
        <p:nvSpPr>
          <p:cNvPr id="13342" name="Text Box 30"/>
          <p:cNvSpPr txBox="1">
            <a:spLocks noChangeArrowheads="1"/>
          </p:cNvSpPr>
          <p:nvPr/>
        </p:nvSpPr>
        <p:spPr bwMode="auto">
          <a:xfrm>
            <a:off x="5715000" y="3886200"/>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US" altLang="en-US" sz="1200" b="1">
                <a:solidFill>
                  <a:srgbClr val="FF0000"/>
                </a:solidFill>
                <a:latin typeface="Arial" charset="0"/>
              </a:rPr>
              <a:t>China </a:t>
            </a:r>
          </a:p>
          <a:p>
            <a:pPr eaLnBrk="1" hangingPunct="1"/>
            <a:r>
              <a:rPr lang="en-US" altLang="en-US" sz="1200" b="1">
                <a:solidFill>
                  <a:srgbClr val="FF0000"/>
                </a:solidFill>
                <a:latin typeface="Arial" charset="0"/>
              </a:rPr>
              <a:t>(Today)</a:t>
            </a:r>
          </a:p>
        </p:txBody>
      </p:sp>
      <p:sp>
        <p:nvSpPr>
          <p:cNvPr id="13343" name="Oval 31"/>
          <p:cNvSpPr>
            <a:spLocks noChangeArrowheads="1"/>
          </p:cNvSpPr>
          <p:nvPr/>
        </p:nvSpPr>
        <p:spPr bwMode="auto">
          <a:xfrm>
            <a:off x="5257800" y="3933825"/>
            <a:ext cx="90488" cy="104775"/>
          </a:xfrm>
          <a:prstGeom prst="ellipse">
            <a:avLst/>
          </a:prstGeom>
          <a:solidFill>
            <a:schemeClr val="tx1"/>
          </a:solidFill>
          <a:ln w="9525">
            <a:solidFill>
              <a:schemeClr val="tx1"/>
            </a:solidFill>
            <a:round/>
            <a:headEnd/>
            <a:tailEnd/>
          </a:ln>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13344" name="Rectangle 32"/>
          <p:cNvSpPr>
            <a:spLocks noChangeArrowheads="1"/>
          </p:cNvSpPr>
          <p:nvPr/>
        </p:nvSpPr>
        <p:spPr bwMode="auto">
          <a:xfrm>
            <a:off x="4568825" y="3884613"/>
            <a:ext cx="682625"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1200" b="1">
                <a:solidFill>
                  <a:srgbClr val="FF0000"/>
                </a:solidFill>
                <a:latin typeface="Arial" charset="0"/>
              </a:rPr>
              <a:t>Russia</a:t>
            </a:r>
          </a:p>
        </p:txBody>
      </p:sp>
      <p:sp>
        <p:nvSpPr>
          <p:cNvPr id="13345" name="Oval 33"/>
          <p:cNvSpPr>
            <a:spLocks noChangeArrowheads="1"/>
          </p:cNvSpPr>
          <p:nvPr/>
        </p:nvSpPr>
        <p:spPr bwMode="auto">
          <a:xfrm>
            <a:off x="4800600" y="2514600"/>
            <a:ext cx="90488" cy="104775"/>
          </a:xfrm>
          <a:prstGeom prst="ellipse">
            <a:avLst/>
          </a:prstGeom>
          <a:solidFill>
            <a:schemeClr val="tx1"/>
          </a:solidFill>
          <a:ln w="9525">
            <a:solidFill>
              <a:schemeClr val="tx1"/>
            </a:solidFill>
            <a:round/>
            <a:headEnd/>
            <a:tailEnd/>
          </a:ln>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13346" name="Rectangle 34"/>
          <p:cNvSpPr>
            <a:spLocks noChangeArrowheads="1"/>
          </p:cNvSpPr>
          <p:nvPr/>
        </p:nvSpPr>
        <p:spPr bwMode="auto">
          <a:xfrm>
            <a:off x="3886200" y="2362200"/>
            <a:ext cx="9302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1200" b="1">
                <a:solidFill>
                  <a:srgbClr val="FF0000"/>
                </a:solidFill>
                <a:latin typeface="Arial" charset="0"/>
              </a:rPr>
              <a:t>Singapore</a:t>
            </a:r>
          </a:p>
        </p:txBody>
      </p:sp>
      <p:sp>
        <p:nvSpPr>
          <p:cNvPr id="13347" name="Oval 35"/>
          <p:cNvSpPr>
            <a:spLocks noChangeArrowheads="1"/>
          </p:cNvSpPr>
          <p:nvPr/>
        </p:nvSpPr>
        <p:spPr bwMode="auto">
          <a:xfrm>
            <a:off x="4038600" y="3429000"/>
            <a:ext cx="90488" cy="104775"/>
          </a:xfrm>
          <a:prstGeom prst="ellipse">
            <a:avLst/>
          </a:prstGeom>
          <a:solidFill>
            <a:schemeClr val="tx1"/>
          </a:solidFill>
          <a:ln w="9525">
            <a:solidFill>
              <a:schemeClr val="tx1"/>
            </a:solidFill>
            <a:round/>
            <a:headEnd/>
            <a:tailEnd/>
          </a:ln>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13348" name="Oval 36"/>
          <p:cNvSpPr>
            <a:spLocks noChangeArrowheads="1"/>
          </p:cNvSpPr>
          <p:nvPr/>
        </p:nvSpPr>
        <p:spPr bwMode="auto">
          <a:xfrm>
            <a:off x="5715000" y="3886200"/>
            <a:ext cx="90488" cy="104775"/>
          </a:xfrm>
          <a:prstGeom prst="ellipse">
            <a:avLst/>
          </a:prstGeom>
          <a:solidFill>
            <a:schemeClr val="tx1"/>
          </a:solidFill>
          <a:ln w="9525">
            <a:solidFill>
              <a:schemeClr val="tx1"/>
            </a:solidFill>
            <a:round/>
            <a:headEnd/>
            <a:tailEnd/>
          </a:ln>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13349" name="Rectangle 37"/>
          <p:cNvSpPr>
            <a:spLocks noChangeArrowheads="1"/>
          </p:cNvSpPr>
          <p:nvPr/>
        </p:nvSpPr>
        <p:spPr bwMode="auto">
          <a:xfrm>
            <a:off x="5170488" y="4414838"/>
            <a:ext cx="503237" cy="2778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1200" b="1">
                <a:solidFill>
                  <a:srgbClr val="FF0000"/>
                </a:solidFill>
                <a:latin typeface="Arial" charset="0"/>
              </a:rPr>
              <a:t>Iran</a:t>
            </a:r>
          </a:p>
        </p:txBody>
      </p:sp>
      <p:sp>
        <p:nvSpPr>
          <p:cNvPr id="13350" name="Oval 38"/>
          <p:cNvSpPr>
            <a:spLocks noChangeArrowheads="1"/>
          </p:cNvSpPr>
          <p:nvPr/>
        </p:nvSpPr>
        <p:spPr bwMode="auto">
          <a:xfrm>
            <a:off x="2819400" y="2895600"/>
            <a:ext cx="90488" cy="104775"/>
          </a:xfrm>
          <a:prstGeom prst="ellipse">
            <a:avLst/>
          </a:prstGeom>
          <a:solidFill>
            <a:schemeClr val="tx1"/>
          </a:solidFill>
          <a:ln w="9525">
            <a:solidFill>
              <a:schemeClr val="tx1"/>
            </a:solidFill>
            <a:round/>
            <a:headEnd/>
            <a:tailEnd/>
          </a:ln>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13351" name="Rectangle 39"/>
          <p:cNvSpPr>
            <a:spLocks noChangeArrowheads="1"/>
          </p:cNvSpPr>
          <p:nvPr/>
        </p:nvSpPr>
        <p:spPr bwMode="auto">
          <a:xfrm>
            <a:off x="2895600" y="2667000"/>
            <a:ext cx="7334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1200" b="1">
                <a:solidFill>
                  <a:srgbClr val="FF0000"/>
                </a:solidFill>
                <a:latin typeface="Arial" charset="0"/>
              </a:rPr>
              <a:t>Canada</a:t>
            </a:r>
          </a:p>
        </p:txBody>
      </p:sp>
      <p:sp>
        <p:nvSpPr>
          <p:cNvPr id="13352" name="Text Box 40"/>
          <p:cNvSpPr txBox="1">
            <a:spLocks noChangeArrowheads="1"/>
          </p:cNvSpPr>
          <p:nvPr/>
        </p:nvSpPr>
        <p:spPr bwMode="auto">
          <a:xfrm>
            <a:off x="5715000" y="4876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US" altLang="en-US" sz="1200" b="1">
                <a:solidFill>
                  <a:srgbClr val="FF0000"/>
                </a:solidFill>
                <a:latin typeface="Arial" charset="0"/>
              </a:rPr>
              <a:t>China </a:t>
            </a:r>
          </a:p>
          <a:p>
            <a:pPr eaLnBrk="1" hangingPunct="1"/>
            <a:r>
              <a:rPr lang="en-US" altLang="en-US" sz="1200" b="1">
                <a:solidFill>
                  <a:srgbClr val="FF0000"/>
                </a:solidFill>
                <a:latin typeface="Arial" charset="0"/>
              </a:rPr>
              <a:t>(1980)</a:t>
            </a:r>
          </a:p>
        </p:txBody>
      </p:sp>
      <p:sp>
        <p:nvSpPr>
          <p:cNvPr id="13353" name="Oval 41"/>
          <p:cNvSpPr>
            <a:spLocks noChangeArrowheads="1"/>
          </p:cNvSpPr>
          <p:nvPr/>
        </p:nvSpPr>
        <p:spPr bwMode="auto">
          <a:xfrm>
            <a:off x="5715000" y="4924425"/>
            <a:ext cx="90488" cy="104775"/>
          </a:xfrm>
          <a:prstGeom prst="ellipse">
            <a:avLst/>
          </a:prstGeom>
          <a:solidFill>
            <a:schemeClr val="tx1"/>
          </a:solidFill>
          <a:ln w="9525">
            <a:solidFill>
              <a:schemeClr val="tx1"/>
            </a:solidFill>
            <a:round/>
            <a:headEnd/>
            <a:tailEnd/>
          </a:ln>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13354" name="Oval 42"/>
          <p:cNvSpPr>
            <a:spLocks noChangeArrowheads="1"/>
          </p:cNvSpPr>
          <p:nvPr/>
        </p:nvSpPr>
        <p:spPr bwMode="auto">
          <a:xfrm>
            <a:off x="6096000" y="5838825"/>
            <a:ext cx="90488" cy="104775"/>
          </a:xfrm>
          <a:prstGeom prst="ellipse">
            <a:avLst/>
          </a:prstGeom>
          <a:solidFill>
            <a:schemeClr val="tx1"/>
          </a:solidFill>
          <a:ln w="9525">
            <a:solidFill>
              <a:schemeClr val="tx1"/>
            </a:solidFill>
            <a:round/>
            <a:headEnd/>
            <a:tailEnd/>
          </a:ln>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13355" name="Text Box 43"/>
          <p:cNvSpPr txBox="1">
            <a:spLocks noChangeArrowheads="1"/>
          </p:cNvSpPr>
          <p:nvPr/>
        </p:nvSpPr>
        <p:spPr bwMode="auto">
          <a:xfrm>
            <a:off x="5029200" y="5638800"/>
            <a:ext cx="10985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US" altLang="en-US" sz="1200" b="1">
                <a:solidFill>
                  <a:srgbClr val="FF0000"/>
                </a:solidFill>
                <a:latin typeface="Arial" charset="0"/>
              </a:rPr>
              <a:t>North Korea</a:t>
            </a:r>
          </a:p>
        </p:txBody>
      </p:sp>
      <p:sp>
        <p:nvSpPr>
          <p:cNvPr id="13356" name="Rectangle 44"/>
          <p:cNvSpPr>
            <a:spLocks noChangeArrowheads="1"/>
          </p:cNvSpPr>
          <p:nvPr/>
        </p:nvSpPr>
        <p:spPr bwMode="auto">
          <a:xfrm>
            <a:off x="2895600" y="3200400"/>
            <a:ext cx="6238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1200" b="1">
                <a:solidFill>
                  <a:srgbClr val="FF0000"/>
                </a:solidFill>
                <a:latin typeface="Arial" charset="0"/>
              </a:rPr>
              <a:t>Japan</a:t>
            </a:r>
          </a:p>
        </p:txBody>
      </p:sp>
      <p:sp>
        <p:nvSpPr>
          <p:cNvPr id="13357" name="Oval 45"/>
          <p:cNvSpPr>
            <a:spLocks noChangeArrowheads="1"/>
          </p:cNvSpPr>
          <p:nvPr/>
        </p:nvSpPr>
        <p:spPr bwMode="auto">
          <a:xfrm>
            <a:off x="3429000" y="3276600"/>
            <a:ext cx="90488" cy="104775"/>
          </a:xfrm>
          <a:prstGeom prst="ellipse">
            <a:avLst/>
          </a:prstGeom>
          <a:solidFill>
            <a:schemeClr val="tx1"/>
          </a:solidFill>
          <a:ln w="9525">
            <a:solidFill>
              <a:schemeClr val="tx1"/>
            </a:solidFill>
            <a:round/>
            <a:headEnd/>
            <a:tailEnd/>
          </a:ln>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13358" name="Text Box 46"/>
          <p:cNvSpPr txBox="1">
            <a:spLocks noChangeArrowheads="1"/>
          </p:cNvSpPr>
          <p:nvPr/>
        </p:nvSpPr>
        <p:spPr bwMode="auto">
          <a:xfrm>
            <a:off x="228600" y="1066800"/>
            <a:ext cx="8077200" cy="784225"/>
          </a:xfrm>
          <a:prstGeom prst="rect">
            <a:avLst/>
          </a:prstGeom>
          <a:solidFill>
            <a:schemeClr val="tx2">
              <a:lumMod val="10000"/>
              <a:lumOff val="90000"/>
            </a:schemeClr>
          </a:solidFill>
          <a:ln>
            <a:noFill/>
          </a:ln>
          <a:effec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defRPr/>
            </a:pPr>
            <a:r>
              <a:rPr lang="en-US"/>
              <a:t>Horizontal Axis – Civil liberties v. Police Power (Freedom House Scale)</a:t>
            </a:r>
          </a:p>
          <a:p>
            <a:pPr>
              <a:spcBef>
                <a:spcPct val="50000"/>
              </a:spcBef>
              <a:defRPr/>
            </a:pPr>
            <a:r>
              <a:rPr lang="en-US"/>
              <a:t>Vertical Axis – Capitalism v. Socialism (Heritage Foundation Index)</a:t>
            </a:r>
          </a:p>
        </p:txBody>
      </p:sp>
      <p:sp>
        <p:nvSpPr>
          <p:cNvPr id="13359" name="Oval 47"/>
          <p:cNvSpPr>
            <a:spLocks noChangeArrowheads="1"/>
          </p:cNvSpPr>
          <p:nvPr/>
        </p:nvSpPr>
        <p:spPr bwMode="auto">
          <a:xfrm>
            <a:off x="2819400" y="3476625"/>
            <a:ext cx="90488" cy="104775"/>
          </a:xfrm>
          <a:prstGeom prst="ellipse">
            <a:avLst/>
          </a:prstGeom>
          <a:solidFill>
            <a:schemeClr val="tx1"/>
          </a:solidFill>
          <a:ln w="9525">
            <a:solidFill>
              <a:schemeClr val="tx1"/>
            </a:solidFill>
            <a:round/>
            <a:headEnd/>
            <a:tailEnd/>
          </a:ln>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13360" name="Rectangle 48"/>
          <p:cNvSpPr>
            <a:spLocks noChangeArrowheads="1"/>
          </p:cNvSpPr>
          <p:nvPr/>
        </p:nvSpPr>
        <p:spPr bwMode="auto">
          <a:xfrm>
            <a:off x="2209800" y="3352800"/>
            <a:ext cx="6826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1200" b="1">
                <a:solidFill>
                  <a:srgbClr val="FF0000"/>
                </a:solidFill>
                <a:latin typeface="Arial" charset="0"/>
              </a:rPr>
              <a:t>France</a:t>
            </a:r>
          </a:p>
        </p:txBody>
      </p:sp>
      <p:sp>
        <p:nvSpPr>
          <p:cNvPr id="13361" name="Oval 49"/>
          <p:cNvSpPr>
            <a:spLocks noChangeArrowheads="1"/>
          </p:cNvSpPr>
          <p:nvPr/>
        </p:nvSpPr>
        <p:spPr bwMode="auto">
          <a:xfrm>
            <a:off x="4038600" y="4114800"/>
            <a:ext cx="90488" cy="104775"/>
          </a:xfrm>
          <a:prstGeom prst="ellipse">
            <a:avLst/>
          </a:prstGeom>
          <a:solidFill>
            <a:schemeClr val="tx1"/>
          </a:solidFill>
          <a:ln w="9525">
            <a:solidFill>
              <a:srgbClr val="FFFF99"/>
            </a:solidFill>
            <a:round/>
            <a:headEnd/>
            <a:tailEnd/>
          </a:ln>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13362" name="Oval 50"/>
          <p:cNvSpPr>
            <a:spLocks noChangeArrowheads="1"/>
          </p:cNvSpPr>
          <p:nvPr/>
        </p:nvSpPr>
        <p:spPr bwMode="auto">
          <a:xfrm>
            <a:off x="3429000" y="4267200"/>
            <a:ext cx="90488" cy="104775"/>
          </a:xfrm>
          <a:prstGeom prst="ellipse">
            <a:avLst/>
          </a:prstGeom>
          <a:solidFill>
            <a:schemeClr val="tx1"/>
          </a:solidFill>
          <a:ln w="9525">
            <a:solidFill>
              <a:schemeClr val="tx1"/>
            </a:solidFill>
            <a:round/>
            <a:headEnd/>
            <a:tailEnd/>
          </a:ln>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13363" name="Rectangle 51"/>
          <p:cNvSpPr>
            <a:spLocks noChangeArrowheads="1"/>
          </p:cNvSpPr>
          <p:nvPr/>
        </p:nvSpPr>
        <p:spPr bwMode="auto">
          <a:xfrm>
            <a:off x="2819400" y="4267200"/>
            <a:ext cx="7413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1200" b="1">
                <a:solidFill>
                  <a:srgbClr val="FF0000"/>
                </a:solidFill>
                <a:latin typeface="Arial" charset="0"/>
              </a:rPr>
              <a:t>Ukraine</a:t>
            </a:r>
          </a:p>
        </p:txBody>
      </p:sp>
      <p:sp>
        <p:nvSpPr>
          <p:cNvPr id="13364" name="Rectangle 52"/>
          <p:cNvSpPr>
            <a:spLocks noChangeArrowheads="1"/>
          </p:cNvSpPr>
          <p:nvPr/>
        </p:nvSpPr>
        <p:spPr bwMode="auto">
          <a:xfrm>
            <a:off x="3657600" y="41910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1200" b="1">
                <a:solidFill>
                  <a:srgbClr val="FF0000"/>
                </a:solidFill>
                <a:latin typeface="Arial" charset="0"/>
              </a:rPr>
              <a:t>Bolivia &amp; Ecuador</a:t>
            </a:r>
          </a:p>
        </p:txBody>
      </p:sp>
      <p:sp>
        <p:nvSpPr>
          <p:cNvPr id="13365" name="Oval 53"/>
          <p:cNvSpPr>
            <a:spLocks noChangeArrowheads="1"/>
          </p:cNvSpPr>
          <p:nvPr/>
        </p:nvSpPr>
        <p:spPr bwMode="auto">
          <a:xfrm>
            <a:off x="4800600" y="3733800"/>
            <a:ext cx="90488" cy="104775"/>
          </a:xfrm>
          <a:prstGeom prst="ellipse">
            <a:avLst/>
          </a:prstGeom>
          <a:solidFill>
            <a:schemeClr val="tx1"/>
          </a:solidFill>
          <a:ln w="9525">
            <a:solidFill>
              <a:schemeClr val="tx1"/>
            </a:solidFill>
            <a:round/>
            <a:headEnd/>
            <a:tailEnd/>
          </a:ln>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13366" name="Rectangle 54"/>
          <p:cNvSpPr>
            <a:spLocks noChangeArrowheads="1"/>
          </p:cNvSpPr>
          <p:nvPr/>
        </p:nvSpPr>
        <p:spPr bwMode="auto">
          <a:xfrm>
            <a:off x="4191000" y="3657600"/>
            <a:ext cx="7000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1200" b="1">
                <a:solidFill>
                  <a:srgbClr val="FF0000"/>
                </a:solidFill>
                <a:latin typeface="Arial" charset="0"/>
              </a:rPr>
              <a:t>Nigeria</a:t>
            </a:r>
          </a:p>
        </p:txBody>
      </p:sp>
      <p:sp>
        <p:nvSpPr>
          <p:cNvPr id="13367" name="Oval 55"/>
          <p:cNvSpPr>
            <a:spLocks noChangeArrowheads="1"/>
          </p:cNvSpPr>
          <p:nvPr/>
        </p:nvSpPr>
        <p:spPr bwMode="auto">
          <a:xfrm>
            <a:off x="2819400" y="3200400"/>
            <a:ext cx="90488" cy="104775"/>
          </a:xfrm>
          <a:prstGeom prst="ellipse">
            <a:avLst/>
          </a:prstGeom>
          <a:solidFill>
            <a:schemeClr val="tx1"/>
          </a:solidFill>
          <a:ln w="9525">
            <a:solidFill>
              <a:schemeClr val="tx1"/>
            </a:solidFill>
            <a:round/>
            <a:headEnd/>
            <a:tailEnd/>
          </a:ln>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13368" name="Rectangle 56"/>
          <p:cNvSpPr>
            <a:spLocks noChangeArrowheads="1"/>
          </p:cNvSpPr>
          <p:nvPr/>
        </p:nvSpPr>
        <p:spPr bwMode="auto">
          <a:xfrm>
            <a:off x="1828800" y="3124200"/>
            <a:ext cx="10636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1200" b="1">
                <a:solidFill>
                  <a:srgbClr val="FF0000"/>
                </a:solidFill>
                <a:latin typeface="Arial" charset="0"/>
              </a:rPr>
              <a:t>Netherlands</a:t>
            </a:r>
          </a:p>
        </p:txBody>
      </p:sp>
      <p:sp>
        <p:nvSpPr>
          <p:cNvPr id="13369" name="Oval 57"/>
          <p:cNvSpPr>
            <a:spLocks noChangeArrowheads="1"/>
          </p:cNvSpPr>
          <p:nvPr/>
        </p:nvSpPr>
        <p:spPr bwMode="auto">
          <a:xfrm>
            <a:off x="4038600" y="3857625"/>
            <a:ext cx="90488" cy="104775"/>
          </a:xfrm>
          <a:prstGeom prst="ellipse">
            <a:avLst/>
          </a:prstGeom>
          <a:solidFill>
            <a:schemeClr val="tx1"/>
          </a:solidFill>
          <a:ln w="9525">
            <a:solidFill>
              <a:schemeClr val="tx1"/>
            </a:solidFill>
            <a:round/>
            <a:headEnd/>
            <a:tailEnd/>
          </a:ln>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13370" name="Rectangle 58"/>
          <p:cNvSpPr>
            <a:spLocks noChangeArrowheads="1"/>
          </p:cNvSpPr>
          <p:nvPr/>
        </p:nvSpPr>
        <p:spPr bwMode="auto">
          <a:xfrm>
            <a:off x="3581400" y="381000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1200" b="1">
                <a:solidFill>
                  <a:srgbClr val="FF0000"/>
                </a:solidFill>
                <a:latin typeface="Arial" charset="0"/>
              </a:rPr>
              <a:t>India</a:t>
            </a:r>
          </a:p>
        </p:txBody>
      </p:sp>
      <p:sp>
        <p:nvSpPr>
          <p:cNvPr id="13371" name="Oval 59"/>
          <p:cNvSpPr>
            <a:spLocks noChangeArrowheads="1"/>
          </p:cNvSpPr>
          <p:nvPr/>
        </p:nvSpPr>
        <p:spPr bwMode="auto">
          <a:xfrm>
            <a:off x="3429000" y="3429000"/>
            <a:ext cx="90488" cy="104775"/>
          </a:xfrm>
          <a:prstGeom prst="ellipse">
            <a:avLst/>
          </a:prstGeom>
          <a:solidFill>
            <a:schemeClr val="tx1"/>
          </a:solidFill>
          <a:ln w="9525">
            <a:solidFill>
              <a:schemeClr val="tx1"/>
            </a:solidFill>
            <a:round/>
            <a:headEnd/>
            <a:tailEnd/>
          </a:ln>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13372" name="Rectangle 60"/>
          <p:cNvSpPr>
            <a:spLocks noChangeArrowheads="1"/>
          </p:cNvSpPr>
          <p:nvPr/>
        </p:nvSpPr>
        <p:spPr bwMode="auto">
          <a:xfrm>
            <a:off x="2895600" y="335280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1200" b="1">
                <a:solidFill>
                  <a:srgbClr val="FF0000"/>
                </a:solidFill>
                <a:latin typeface="Arial" charset="0"/>
              </a:rPr>
              <a:t>Israel</a:t>
            </a:r>
          </a:p>
        </p:txBody>
      </p:sp>
      <p:sp>
        <p:nvSpPr>
          <p:cNvPr id="13373" name="Oval 61"/>
          <p:cNvSpPr>
            <a:spLocks noChangeArrowheads="1"/>
          </p:cNvSpPr>
          <p:nvPr/>
        </p:nvSpPr>
        <p:spPr bwMode="auto">
          <a:xfrm>
            <a:off x="4038600" y="3657600"/>
            <a:ext cx="90488" cy="104775"/>
          </a:xfrm>
          <a:prstGeom prst="ellipse">
            <a:avLst/>
          </a:prstGeom>
          <a:solidFill>
            <a:schemeClr val="tx1"/>
          </a:solidFill>
          <a:ln w="9525">
            <a:solidFill>
              <a:schemeClr val="tx1"/>
            </a:solidFill>
            <a:round/>
            <a:headEnd/>
            <a:tailEnd/>
          </a:ln>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13374" name="Rectangle 62"/>
          <p:cNvSpPr>
            <a:spLocks noChangeArrowheads="1"/>
          </p:cNvSpPr>
          <p:nvPr/>
        </p:nvSpPr>
        <p:spPr bwMode="auto">
          <a:xfrm>
            <a:off x="3352800" y="3581400"/>
            <a:ext cx="8207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1200" b="1">
                <a:solidFill>
                  <a:srgbClr val="FF0000"/>
                </a:solidFill>
                <a:latin typeface="Arial" charset="0"/>
              </a:rPr>
              <a:t>Lebanon</a:t>
            </a:r>
          </a:p>
        </p:txBody>
      </p:sp>
      <p:sp>
        <p:nvSpPr>
          <p:cNvPr id="13375" name="Oval 63"/>
          <p:cNvSpPr>
            <a:spLocks noChangeArrowheads="1"/>
          </p:cNvSpPr>
          <p:nvPr/>
        </p:nvSpPr>
        <p:spPr bwMode="auto">
          <a:xfrm>
            <a:off x="3429000" y="3962400"/>
            <a:ext cx="90488" cy="104775"/>
          </a:xfrm>
          <a:prstGeom prst="ellipse">
            <a:avLst/>
          </a:prstGeom>
          <a:solidFill>
            <a:schemeClr val="tx1"/>
          </a:solidFill>
          <a:ln w="9525">
            <a:solidFill>
              <a:schemeClr val="tx1"/>
            </a:solidFill>
            <a:round/>
            <a:headEnd/>
            <a:tailEnd/>
          </a:ln>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13376" name="Rectangle 64"/>
          <p:cNvSpPr>
            <a:spLocks noChangeArrowheads="1"/>
          </p:cNvSpPr>
          <p:nvPr/>
        </p:nvSpPr>
        <p:spPr bwMode="auto">
          <a:xfrm>
            <a:off x="2590800" y="3886200"/>
            <a:ext cx="895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1200" b="1">
                <a:solidFill>
                  <a:srgbClr val="FF0000"/>
                </a:solidFill>
                <a:latin typeface="Arial" charset="0"/>
              </a:rPr>
              <a:t>Argentina</a:t>
            </a:r>
          </a:p>
        </p:txBody>
      </p:sp>
      <p:sp>
        <p:nvSpPr>
          <p:cNvPr id="13377" name="Rectangle 65"/>
          <p:cNvSpPr>
            <a:spLocks noChangeArrowheads="1"/>
          </p:cNvSpPr>
          <p:nvPr/>
        </p:nvSpPr>
        <p:spPr bwMode="auto">
          <a:xfrm>
            <a:off x="4038600" y="32004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1200" b="1">
                <a:solidFill>
                  <a:srgbClr val="FF0000"/>
                </a:solidFill>
                <a:latin typeface="Arial" charset="0"/>
              </a:rPr>
              <a:t>Mexico &amp; Peru</a:t>
            </a:r>
          </a:p>
        </p:txBody>
      </p:sp>
      <p:sp>
        <p:nvSpPr>
          <p:cNvPr id="13378" name="Oval 66"/>
          <p:cNvSpPr>
            <a:spLocks noChangeArrowheads="1"/>
          </p:cNvSpPr>
          <p:nvPr/>
        </p:nvSpPr>
        <p:spPr bwMode="auto">
          <a:xfrm>
            <a:off x="5715000" y="3581400"/>
            <a:ext cx="90488" cy="104775"/>
          </a:xfrm>
          <a:prstGeom prst="ellipse">
            <a:avLst/>
          </a:prstGeom>
          <a:solidFill>
            <a:schemeClr val="tx1"/>
          </a:solidFill>
          <a:ln w="9525">
            <a:solidFill>
              <a:schemeClr val="tx1"/>
            </a:solidFill>
            <a:round/>
            <a:headEnd/>
            <a:tailEnd/>
          </a:ln>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13379" name="Rectangle 67"/>
          <p:cNvSpPr>
            <a:spLocks noChangeArrowheads="1"/>
          </p:cNvSpPr>
          <p:nvPr/>
        </p:nvSpPr>
        <p:spPr bwMode="auto">
          <a:xfrm>
            <a:off x="5715000" y="32004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1200" b="1">
                <a:solidFill>
                  <a:srgbClr val="FF0000"/>
                </a:solidFill>
                <a:latin typeface="Arial" charset="0"/>
              </a:rPr>
              <a:t>Saudi Arabia</a:t>
            </a:r>
          </a:p>
        </p:txBody>
      </p:sp>
      <p:sp>
        <p:nvSpPr>
          <p:cNvPr id="13380" name="Oval 68"/>
          <p:cNvSpPr>
            <a:spLocks noChangeArrowheads="1"/>
          </p:cNvSpPr>
          <p:nvPr/>
        </p:nvSpPr>
        <p:spPr bwMode="auto">
          <a:xfrm>
            <a:off x="5257800" y="3505200"/>
            <a:ext cx="90488" cy="104775"/>
          </a:xfrm>
          <a:prstGeom prst="ellipse">
            <a:avLst/>
          </a:prstGeom>
          <a:solidFill>
            <a:schemeClr val="tx1"/>
          </a:solidFill>
          <a:ln w="9525">
            <a:solidFill>
              <a:schemeClr val="tx1"/>
            </a:solidFill>
            <a:round/>
            <a:headEnd/>
            <a:tailEnd/>
          </a:ln>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13381" name="Rectangle 69"/>
          <p:cNvSpPr>
            <a:spLocks noChangeArrowheads="1"/>
          </p:cNvSpPr>
          <p:nvPr/>
        </p:nvSpPr>
        <p:spPr bwMode="auto">
          <a:xfrm>
            <a:off x="4724400" y="3505200"/>
            <a:ext cx="6921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en-US" sz="1200" b="1">
                <a:solidFill>
                  <a:srgbClr val="FF0000"/>
                </a:solidFill>
                <a:latin typeface="Arial" charset="0"/>
              </a:rPr>
              <a:t>Jordan</a:t>
            </a:r>
          </a:p>
        </p:txBody>
      </p:sp>
      <p:sp>
        <p:nvSpPr>
          <p:cNvPr id="13382" name="Oval 70"/>
          <p:cNvSpPr>
            <a:spLocks noChangeArrowheads="1"/>
          </p:cNvSpPr>
          <p:nvPr/>
        </p:nvSpPr>
        <p:spPr bwMode="auto">
          <a:xfrm>
            <a:off x="3429000" y="3581400"/>
            <a:ext cx="90488" cy="104775"/>
          </a:xfrm>
          <a:prstGeom prst="ellipse">
            <a:avLst/>
          </a:prstGeom>
          <a:solidFill>
            <a:schemeClr val="tx1"/>
          </a:solidFill>
          <a:ln w="9525">
            <a:solidFill>
              <a:schemeClr val="tx1"/>
            </a:solidFill>
            <a:round/>
            <a:headEnd/>
            <a:tailEnd/>
          </a:ln>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13383" name="Text Box 72"/>
          <p:cNvSpPr txBox="1">
            <a:spLocks noChangeArrowheads="1"/>
          </p:cNvSpPr>
          <p:nvPr/>
        </p:nvSpPr>
        <p:spPr bwMode="auto">
          <a:xfrm>
            <a:off x="152400" y="2286000"/>
            <a:ext cx="1447800" cy="1806575"/>
          </a:xfrm>
          <a:prstGeom prst="rect">
            <a:avLst/>
          </a:prstGeom>
          <a:solidFill>
            <a:schemeClr val="tx2"/>
          </a:solidFill>
          <a:ln w="12700">
            <a:solidFill>
              <a:srgbClr val="000000"/>
            </a:solidFill>
            <a:miter lim="800000"/>
            <a:headEnd/>
            <a:tailEnd/>
          </a:ln>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altLang="en-US" sz="1400" b="1">
                <a:solidFill>
                  <a:schemeClr val="bg1"/>
                </a:solidFill>
                <a:latin typeface="Verdana" pitchFamily="34" charset="0"/>
              </a:rPr>
              <a:t>The most successful countries in terms of wealth and freedom are found inside the oval.</a:t>
            </a:r>
          </a:p>
        </p:txBody>
      </p:sp>
      <p:sp>
        <p:nvSpPr>
          <p:cNvPr id="13384" name="Line 73"/>
          <p:cNvSpPr>
            <a:spLocks noChangeShapeType="1"/>
          </p:cNvSpPr>
          <p:nvPr/>
        </p:nvSpPr>
        <p:spPr bwMode="auto">
          <a:xfrm>
            <a:off x="1600200" y="3048000"/>
            <a:ext cx="1066800"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85" name="Line 16"/>
          <p:cNvSpPr>
            <a:spLocks noChangeShapeType="1"/>
          </p:cNvSpPr>
          <p:nvPr/>
        </p:nvSpPr>
        <p:spPr bwMode="auto">
          <a:xfrm rot="-5400000">
            <a:off x="4504532" y="2218531"/>
            <a:ext cx="0" cy="37925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403600"/>
            <a:ext cx="7659687" cy="1168400"/>
          </a:xfrm>
        </p:spPr>
        <p:txBody>
          <a:bodyPr/>
          <a:lstStyle/>
          <a:p>
            <a:r>
              <a:rPr lang="en-US" sz="4000" b="1" dirty="0"/>
              <a:t>Advantages v. Disadvantages</a:t>
            </a:r>
          </a:p>
        </p:txBody>
      </p:sp>
      <p:sp>
        <p:nvSpPr>
          <p:cNvPr id="3" name="Text Placeholder 2"/>
          <p:cNvSpPr>
            <a:spLocks noGrp="1"/>
          </p:cNvSpPr>
          <p:nvPr>
            <p:ph type="body" idx="1"/>
          </p:nvPr>
        </p:nvSpPr>
        <p:spPr>
          <a:xfrm>
            <a:off x="722313" y="1770063"/>
            <a:ext cx="6135687" cy="1633538"/>
          </a:xfrm>
        </p:spPr>
        <p:txBody>
          <a:bodyPr/>
          <a:lstStyle/>
          <a:p>
            <a:r>
              <a:rPr lang="en-US" sz="2800" b="1" dirty="0"/>
              <a:t>Socialism v. Capitalism</a:t>
            </a:r>
          </a:p>
        </p:txBody>
      </p:sp>
    </p:spTree>
    <p:extLst>
      <p:ext uri="{BB962C8B-B14F-4D97-AF65-F5344CB8AC3E}">
        <p14:creationId xmlns:p14="http://schemas.microsoft.com/office/powerpoint/2010/main" val="7807912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0"/>
            <a:ext cx="8229600" cy="762000"/>
          </a:xfrm>
        </p:spPr>
        <p:txBody>
          <a:bodyPr/>
          <a:lstStyle/>
          <a:p>
            <a:pPr eaLnBrk="1" fontAlgn="auto" hangingPunct="1">
              <a:spcAft>
                <a:spcPts val="0"/>
              </a:spcAft>
              <a:defRPr/>
            </a:pPr>
            <a:r>
              <a:rPr lang="en-US"/>
              <a:t>Advantage of Socialism</a:t>
            </a:r>
          </a:p>
        </p:txBody>
      </p:sp>
      <p:sp>
        <p:nvSpPr>
          <p:cNvPr id="15363" name="Rectangle 3"/>
          <p:cNvSpPr>
            <a:spLocks noGrp="1" noChangeArrowheads="1"/>
          </p:cNvSpPr>
          <p:nvPr>
            <p:ph idx="1"/>
          </p:nvPr>
        </p:nvSpPr>
        <p:spPr>
          <a:xfrm>
            <a:off x="304800" y="685800"/>
            <a:ext cx="7924800" cy="5410200"/>
          </a:xfrm>
        </p:spPr>
        <p:txBody>
          <a:bodyPr/>
          <a:lstStyle/>
          <a:p>
            <a:pPr marL="114300" indent="0" eaLnBrk="1" hangingPunct="1">
              <a:buFont typeface="Arial" charset="0"/>
              <a:buNone/>
            </a:pPr>
            <a:r>
              <a:rPr lang="en-US" altLang="en-US" b="1" u="sng" dirty="0"/>
              <a:t>Time and Resources</a:t>
            </a:r>
          </a:p>
          <a:p>
            <a:pPr lvl="1" eaLnBrk="1" hangingPunct="1"/>
            <a:r>
              <a:rPr lang="en-US" altLang="en-US" b="1" dirty="0">
                <a:solidFill>
                  <a:schemeClr val="tx2"/>
                </a:solidFill>
              </a:rPr>
              <a:t>Through socialism, the government can marshal the country’s resources (money through taxation) to accomplish a goal more quickly than the private sector</a:t>
            </a:r>
          </a:p>
          <a:p>
            <a:pPr lvl="2" eaLnBrk="1" hangingPunct="1"/>
            <a:r>
              <a:rPr lang="en-US" altLang="en-US" b="1" u="sng" dirty="0">
                <a:solidFill>
                  <a:schemeClr val="accent2"/>
                </a:solidFill>
              </a:rPr>
              <a:t>The Intercontinental Railroads (1860s)</a:t>
            </a:r>
            <a:r>
              <a:rPr lang="en-US" altLang="en-US" dirty="0">
                <a:solidFill>
                  <a:schemeClr val="accent2"/>
                </a:solidFill>
              </a:rPr>
              <a:t> </a:t>
            </a:r>
            <a:r>
              <a:rPr lang="en-US" altLang="en-US" dirty="0"/>
              <a:t>– the government helped (through land grant subsidies) the railroad companies connect the Eastern US with the West by rail in 4 years (1865-1869)</a:t>
            </a:r>
          </a:p>
          <a:p>
            <a:pPr lvl="3" eaLnBrk="1" hangingPunct="1"/>
            <a:r>
              <a:rPr lang="en-US" altLang="en-US" dirty="0"/>
              <a:t>It took a privately-funded railroad company 20 years to build an intercontinental railroad (the Great Northern Railroad:  1869 - 1889)</a:t>
            </a:r>
          </a:p>
          <a:p>
            <a:pPr lvl="2" eaLnBrk="1" hangingPunct="1"/>
            <a:r>
              <a:rPr lang="en-US" altLang="en-US" b="1" u="sng" dirty="0">
                <a:solidFill>
                  <a:schemeClr val="accent2"/>
                </a:solidFill>
              </a:rPr>
              <a:t>The Moon Project</a:t>
            </a:r>
            <a:r>
              <a:rPr lang="en-US" altLang="en-US" dirty="0">
                <a:solidFill>
                  <a:schemeClr val="accent2"/>
                </a:solidFill>
              </a:rPr>
              <a:t> </a:t>
            </a:r>
            <a:r>
              <a:rPr lang="en-US" altLang="en-US" dirty="0"/>
              <a:t>– the government put a man on the moon in less than 10 years</a:t>
            </a:r>
          </a:p>
          <a:p>
            <a:pPr lvl="3" eaLnBrk="1" hangingPunct="1"/>
            <a:r>
              <a:rPr lang="en-US" altLang="en-US" dirty="0"/>
              <a:t>Exxon/Mobile (a wealthy oil company) has the resources to fund a man-to-the-moon project but hasn’t done so, there is no obvious profit motive</a:t>
            </a:r>
          </a:p>
          <a:p>
            <a:pPr lvl="2" eaLnBrk="1" hangingPunct="1"/>
            <a:r>
              <a:rPr lang="en-US" altLang="en-US" b="1" u="sng" dirty="0">
                <a:solidFill>
                  <a:schemeClr val="accent2"/>
                </a:solidFill>
              </a:rPr>
              <a:t>The Internet</a:t>
            </a:r>
            <a:r>
              <a:rPr lang="en-US" altLang="en-US" dirty="0">
                <a:solidFill>
                  <a:schemeClr val="accent2"/>
                </a:solidFill>
              </a:rPr>
              <a:t> </a:t>
            </a:r>
            <a:r>
              <a:rPr lang="en-US" altLang="en-US" dirty="0"/>
              <a:t>– the military created the internet beginning in the late 1960s  </a:t>
            </a:r>
          </a:p>
          <a:p>
            <a:pPr lvl="3" eaLnBrk="1" hangingPunct="1"/>
            <a:r>
              <a:rPr lang="en-US" altLang="en-US" dirty="0"/>
              <a:t>The private sector did not initially create the internet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76200"/>
            <a:ext cx="7772400" cy="838200"/>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0"/>
          <a:lstStyle/>
          <a:p>
            <a:pPr eaLnBrk="1" fontAlgn="auto" hangingPunct="1">
              <a:spcAft>
                <a:spcPts val="0"/>
              </a:spcAft>
              <a:defRPr/>
            </a:pPr>
            <a:r>
              <a:rPr lang="en-US" dirty="0"/>
              <a:t>Advantage of Socialism</a:t>
            </a:r>
          </a:p>
        </p:txBody>
      </p:sp>
      <p:sp>
        <p:nvSpPr>
          <p:cNvPr id="16387" name="Rectangle 3"/>
          <p:cNvSpPr>
            <a:spLocks noGrp="1" noChangeArrowheads="1"/>
          </p:cNvSpPr>
          <p:nvPr>
            <p:ph idx="1"/>
          </p:nvPr>
        </p:nvSpPr>
        <p:spPr>
          <a:xfrm>
            <a:off x="381000" y="838200"/>
            <a:ext cx="7620000" cy="5486400"/>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114300" indent="0" eaLnBrk="1" hangingPunct="1">
              <a:buFont typeface="Arial" charset="0"/>
              <a:buNone/>
            </a:pPr>
            <a:r>
              <a:rPr lang="en-US" altLang="en-US" b="1" u="sng" dirty="0"/>
              <a:t>Socialism has a psychological advantage</a:t>
            </a:r>
          </a:p>
          <a:p>
            <a:pPr lvl="1" eaLnBrk="1" hangingPunct="1"/>
            <a:r>
              <a:rPr lang="en-US" altLang="en-US" b="1" dirty="0">
                <a:solidFill>
                  <a:schemeClr val="accent2"/>
                </a:solidFill>
              </a:rPr>
              <a:t>Socialism eases our fears of the unknown</a:t>
            </a:r>
            <a:endParaRPr lang="en-US" altLang="en-US" dirty="0">
              <a:solidFill>
                <a:schemeClr val="accent2"/>
              </a:solidFill>
            </a:endParaRPr>
          </a:p>
          <a:p>
            <a:pPr lvl="2" eaLnBrk="1" hangingPunct="1"/>
            <a:r>
              <a:rPr lang="en-US" altLang="en-US" dirty="0"/>
              <a:t>Socialism is psychologically comforting, particularly on matters of basic necessities (health &amp; career opportunities)</a:t>
            </a:r>
          </a:p>
          <a:p>
            <a:pPr lvl="3" eaLnBrk="1" hangingPunct="1"/>
            <a:r>
              <a:rPr lang="en-US" altLang="en-US" dirty="0"/>
              <a:t>In a socialist health care system, a patient knows that he/she will see a doctor, will get some degree of treatment...that’s a guarantee, even when the patient can’t afford to pay</a:t>
            </a:r>
          </a:p>
          <a:p>
            <a:pPr lvl="2" eaLnBrk="1" hangingPunct="1"/>
            <a:r>
              <a:rPr lang="en-US" altLang="en-US" b="1" dirty="0">
                <a:solidFill>
                  <a:schemeClr val="accent2"/>
                </a:solidFill>
              </a:rPr>
              <a:t>Capitalism is frightening, the future is unknown</a:t>
            </a:r>
            <a:r>
              <a:rPr lang="en-US" altLang="en-US" dirty="0">
                <a:solidFill>
                  <a:schemeClr val="accent2"/>
                </a:solidFill>
              </a:rPr>
              <a:t> </a:t>
            </a:r>
          </a:p>
          <a:p>
            <a:pPr lvl="3" eaLnBrk="1" hangingPunct="1"/>
            <a:r>
              <a:rPr lang="en-US" altLang="en-US" dirty="0"/>
              <a:t>When the future is unknown, people tend to fear the worst (i.e., become risk averse)</a:t>
            </a:r>
          </a:p>
          <a:p>
            <a:pPr lvl="4" eaLnBrk="1" hangingPunct="1"/>
            <a:r>
              <a:rPr lang="en-US" altLang="en-US" dirty="0"/>
              <a:t>The psychological factor (fear) is in play, driving support away from capitalism toward the comfort of socialism</a:t>
            </a:r>
          </a:p>
          <a:p>
            <a:pPr lvl="4" eaLnBrk="1" hangingPunct="1"/>
            <a:r>
              <a:rPr lang="en-US" altLang="en-US" dirty="0"/>
              <a:t>Will people be able to afford health care in a capitalist system?  Maybe….but then again, maybe not…the future is unknown </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81000" y="6350"/>
            <a:ext cx="7772400" cy="762000"/>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0"/>
          <a:lstStyle/>
          <a:p>
            <a:pPr eaLnBrk="1" fontAlgn="auto" hangingPunct="1">
              <a:spcAft>
                <a:spcPts val="0"/>
              </a:spcAft>
              <a:defRPr/>
            </a:pPr>
            <a:r>
              <a:rPr lang="en-US" dirty="0"/>
              <a:t>Advantage of Socialism</a:t>
            </a:r>
          </a:p>
        </p:txBody>
      </p:sp>
      <p:sp>
        <p:nvSpPr>
          <p:cNvPr id="13315" name="Rectangle 3"/>
          <p:cNvSpPr>
            <a:spLocks noGrp="1" noChangeArrowheads="1"/>
          </p:cNvSpPr>
          <p:nvPr>
            <p:ph idx="1"/>
          </p:nvPr>
        </p:nvSpPr>
        <p:spPr>
          <a:xfrm>
            <a:off x="304800" y="685800"/>
            <a:ext cx="8001000" cy="5486400"/>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rtlCol="0">
            <a:normAutofit lnSpcReduction="10000"/>
          </a:bodyPr>
          <a:lstStyle/>
          <a:p>
            <a:pPr marL="114300" indent="0" eaLnBrk="1" fontAlgn="auto" hangingPunct="1">
              <a:spcAft>
                <a:spcPts val="0"/>
              </a:spcAft>
              <a:buFont typeface="Arial" pitchFamily="34" charset="0"/>
              <a:buNone/>
              <a:defRPr/>
            </a:pPr>
            <a:r>
              <a:rPr lang="en-US" b="1" u="sng" dirty="0"/>
              <a:t>Socialism promises equality</a:t>
            </a:r>
            <a:endParaRPr lang="en-US" u="sng" dirty="0"/>
          </a:p>
          <a:p>
            <a:pPr marL="640080" lvl="1" eaLnBrk="1" fontAlgn="auto" hangingPunct="1">
              <a:spcAft>
                <a:spcPts val="0"/>
              </a:spcAft>
              <a:buFont typeface="Arial" pitchFamily="34" charset="0"/>
              <a:buChar char="•"/>
              <a:defRPr/>
            </a:pPr>
            <a:r>
              <a:rPr lang="en-US" b="1" dirty="0">
                <a:solidFill>
                  <a:schemeClr val="accent2"/>
                </a:solidFill>
              </a:rPr>
              <a:t>The promise of equality makes socialism very appealing</a:t>
            </a:r>
          </a:p>
          <a:p>
            <a:pPr marL="1005840" lvl="2" eaLnBrk="1" fontAlgn="auto" hangingPunct="1">
              <a:spcAft>
                <a:spcPts val="0"/>
              </a:spcAft>
              <a:buFont typeface="Arial" pitchFamily="34" charset="0"/>
              <a:buChar char="•"/>
              <a:defRPr/>
            </a:pPr>
            <a:r>
              <a:rPr lang="en-US" dirty="0"/>
              <a:t>Equality is difficult to achieve, e.g., in Europe and Canada, the wealthy have access to better health care</a:t>
            </a:r>
          </a:p>
          <a:p>
            <a:pPr marL="1005840" lvl="2" eaLnBrk="1" fontAlgn="auto" hangingPunct="1">
              <a:spcAft>
                <a:spcPts val="0"/>
              </a:spcAft>
              <a:buFont typeface="Arial" pitchFamily="34" charset="0"/>
              <a:buChar char="•"/>
              <a:defRPr/>
            </a:pPr>
            <a:r>
              <a:rPr lang="en-US" dirty="0"/>
              <a:t>In the former Soviet Union, those with connections had access to higher quality goods and services </a:t>
            </a:r>
          </a:p>
          <a:p>
            <a:pPr marL="640080" lvl="1" eaLnBrk="1" fontAlgn="auto" hangingPunct="1">
              <a:spcAft>
                <a:spcPts val="0"/>
              </a:spcAft>
              <a:buFont typeface="Arial" pitchFamily="34" charset="0"/>
              <a:buChar char="•"/>
              <a:defRPr/>
            </a:pPr>
            <a:r>
              <a:rPr lang="en-US" b="1" dirty="0">
                <a:solidFill>
                  <a:schemeClr val="accent2"/>
                </a:solidFill>
              </a:rPr>
              <a:t>Capitalism produces great inequalities in: </a:t>
            </a:r>
          </a:p>
          <a:p>
            <a:pPr marL="1005840" lvl="2" eaLnBrk="1" fontAlgn="auto" hangingPunct="1">
              <a:spcAft>
                <a:spcPts val="0"/>
              </a:spcAft>
              <a:buFont typeface="Arial" pitchFamily="34" charset="0"/>
              <a:buChar char="•"/>
              <a:defRPr/>
            </a:pPr>
            <a:r>
              <a:rPr lang="en-US" dirty="0"/>
              <a:t>income, wealth, living conditions, and general quality of life (e.g., rich can afford better education &amp; health care)</a:t>
            </a:r>
          </a:p>
          <a:p>
            <a:pPr marL="1280160" lvl="3" eaLnBrk="1" fontAlgn="auto" hangingPunct="1">
              <a:spcAft>
                <a:spcPts val="0"/>
              </a:spcAft>
              <a:buFont typeface="Arial" pitchFamily="34" charset="0"/>
              <a:buChar char="•"/>
              <a:defRPr/>
            </a:pPr>
            <a:r>
              <a:rPr lang="en-US" dirty="0"/>
              <a:t>Supporters of capitalism accept inequality in income and wealth as a mechanism that drives the system</a:t>
            </a:r>
          </a:p>
          <a:p>
            <a:pPr marL="1554480" lvl="4" eaLnBrk="1" fontAlgn="auto" hangingPunct="1">
              <a:spcAft>
                <a:spcPts val="0"/>
              </a:spcAft>
              <a:buFont typeface="Arial" pitchFamily="34" charset="0"/>
              <a:buChar char="•"/>
              <a:defRPr/>
            </a:pPr>
            <a:r>
              <a:rPr lang="en-US" dirty="0"/>
              <a:t>It is that chance to become rich, to do something extraordinary, that makes capitalism work</a:t>
            </a:r>
          </a:p>
          <a:p>
            <a:pPr eaLnBrk="1" fontAlgn="auto" hangingPunct="1">
              <a:spcAft>
                <a:spcPts val="0"/>
              </a:spcAft>
              <a:buFont typeface="Arial" pitchFamily="34" charset="0"/>
              <a:buChar char="•"/>
              <a:defRPr/>
            </a:pPr>
            <a:r>
              <a:rPr lang="en-US" b="1" u="sng" dirty="0">
                <a:solidFill>
                  <a:schemeClr val="accent2"/>
                </a:solidFill>
              </a:rPr>
              <a:t>Conclusion</a:t>
            </a:r>
            <a:r>
              <a:rPr lang="en-US" b="1" dirty="0"/>
              <a:t>:</a:t>
            </a:r>
            <a:r>
              <a:rPr lang="en-US" dirty="0"/>
              <a:t>  1) accomplishing a goal in shorter time, being able to marshal more resources, 2) appealing to the psychology of comfort, and 3) advocating the principle of equality gives socialism an advantage</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0"/>
            <a:ext cx="7772400" cy="762000"/>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0"/>
          <a:lstStyle/>
          <a:p>
            <a:pPr eaLnBrk="1" fontAlgn="auto" hangingPunct="1">
              <a:spcAft>
                <a:spcPts val="0"/>
              </a:spcAft>
              <a:defRPr/>
            </a:pPr>
            <a:r>
              <a:rPr lang="en-US"/>
              <a:t>Advantage of Capitalism</a:t>
            </a:r>
          </a:p>
        </p:txBody>
      </p:sp>
      <p:sp>
        <p:nvSpPr>
          <p:cNvPr id="18435" name="Rectangle 3"/>
          <p:cNvSpPr>
            <a:spLocks noGrp="1" noChangeArrowheads="1"/>
          </p:cNvSpPr>
          <p:nvPr>
            <p:ph idx="1"/>
          </p:nvPr>
        </p:nvSpPr>
        <p:spPr>
          <a:xfrm>
            <a:off x="152400" y="838200"/>
            <a:ext cx="8153400" cy="5715000"/>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114300" indent="0" eaLnBrk="1" hangingPunct="1">
              <a:buFont typeface="Arial" charset="0"/>
              <a:buNone/>
            </a:pPr>
            <a:r>
              <a:rPr lang="en-US" altLang="en-US" b="1" u="sng" dirty="0"/>
              <a:t>Capitalism's advantages</a:t>
            </a:r>
          </a:p>
          <a:p>
            <a:pPr lvl="1" eaLnBrk="1" hangingPunct="1"/>
            <a:r>
              <a:rPr lang="en-US" altLang="en-US" b="1" u="sng" dirty="0">
                <a:solidFill>
                  <a:schemeClr val="accent2"/>
                </a:solidFill>
              </a:rPr>
              <a:t>Technology</a:t>
            </a:r>
            <a:r>
              <a:rPr lang="en-US" altLang="en-US" dirty="0"/>
              <a:t>:  </a:t>
            </a:r>
            <a:r>
              <a:rPr lang="en-US" altLang="en-US" b="1" dirty="0"/>
              <a:t>No accident that America is responsible for much of the advances in technology:  in computers, the internet, oil exploration and drilling, medical science, etc.</a:t>
            </a:r>
          </a:p>
          <a:p>
            <a:pPr lvl="2" eaLnBrk="1" hangingPunct="1"/>
            <a:r>
              <a:rPr lang="en-US" altLang="en-US" sz="1800" b="1" dirty="0"/>
              <a:t>Are Americans just smarter?</a:t>
            </a:r>
            <a:r>
              <a:rPr lang="en-US" altLang="en-US" sz="1800" dirty="0"/>
              <a:t>  </a:t>
            </a:r>
          </a:p>
          <a:p>
            <a:pPr lvl="3" eaLnBrk="1" hangingPunct="1"/>
            <a:r>
              <a:rPr lang="en-US" altLang="en-US" dirty="0"/>
              <a:t>No.  Much of the brain power in America is imported from other countries (i.e., immigrants)</a:t>
            </a:r>
          </a:p>
          <a:p>
            <a:pPr lvl="3" eaLnBrk="1" hangingPunct="1"/>
            <a:r>
              <a:rPr lang="en-US" altLang="en-US" dirty="0"/>
              <a:t>America has a high degree of economic freedom (i.e., capitalism) and a strong business-oriented culture</a:t>
            </a:r>
          </a:p>
          <a:p>
            <a:pPr lvl="1" eaLnBrk="1" hangingPunct="1"/>
            <a:r>
              <a:rPr lang="en-US" altLang="en-US" b="1" u="sng" dirty="0">
                <a:solidFill>
                  <a:schemeClr val="accent2"/>
                </a:solidFill>
              </a:rPr>
              <a:t>“Magic in the Marketplace”</a:t>
            </a:r>
            <a:r>
              <a:rPr lang="en-US" altLang="en-US" dirty="0">
                <a:solidFill>
                  <a:schemeClr val="accent2"/>
                </a:solidFill>
              </a:rPr>
              <a:t>:  </a:t>
            </a:r>
            <a:r>
              <a:rPr lang="en-US" altLang="en-US" b="1" dirty="0"/>
              <a:t>It takes time, but capitalism eventually makes products and services affordable, even for the poor</a:t>
            </a:r>
          </a:p>
          <a:p>
            <a:pPr lvl="2" eaLnBrk="1" hangingPunct="1"/>
            <a:r>
              <a:rPr lang="en-US" altLang="en-US" sz="1800" b="1" u="sng" dirty="0">
                <a:solidFill>
                  <a:schemeClr val="tx2"/>
                </a:solidFill>
              </a:rPr>
              <a:t>The VCR</a:t>
            </a:r>
            <a:r>
              <a:rPr lang="en-US" altLang="en-US" sz="1800" dirty="0"/>
              <a:t> – In 1975, a VCR cost approximately $2000 (in today’s dollars)...in 2009, a VCR cost $60 and its quality was far superior</a:t>
            </a:r>
          </a:p>
          <a:p>
            <a:pPr lvl="3" eaLnBrk="1" hangingPunct="1"/>
            <a:r>
              <a:rPr lang="en-US" altLang="en-US" sz="1600" dirty="0"/>
              <a:t>Technology has improved so much that it would be very difficult to even find a VCR today</a:t>
            </a:r>
          </a:p>
          <a:p>
            <a:pPr lvl="2" eaLnBrk="1" hangingPunct="1"/>
            <a:r>
              <a:rPr lang="en-US" altLang="en-US" sz="1800" b="1" u="sng" dirty="0">
                <a:solidFill>
                  <a:schemeClr val="tx2"/>
                </a:solidFill>
              </a:rPr>
              <a:t>The Computer</a:t>
            </a:r>
            <a:r>
              <a:rPr lang="en-US" altLang="en-US" sz="1800" dirty="0"/>
              <a:t> – A computer today has more computing power, faster operating speeds, better graphics...all for less money, prices have dropped precipitously in the last 20 years</a:t>
            </a:r>
            <a:r>
              <a:rPr lang="en-US" altLang="en-US" dirty="0"/>
              <a:t> </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4800" y="0"/>
            <a:ext cx="7772400" cy="838200"/>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0"/>
          <a:lstStyle/>
          <a:p>
            <a:pPr eaLnBrk="1" fontAlgn="auto" hangingPunct="1">
              <a:spcAft>
                <a:spcPts val="0"/>
              </a:spcAft>
              <a:defRPr/>
            </a:pPr>
            <a:r>
              <a:rPr lang="en-US"/>
              <a:t>Advantage of Capitalism</a:t>
            </a:r>
          </a:p>
        </p:txBody>
      </p:sp>
      <p:sp>
        <p:nvSpPr>
          <p:cNvPr id="19459" name="Rectangle 3"/>
          <p:cNvSpPr>
            <a:spLocks noGrp="1" noChangeArrowheads="1"/>
          </p:cNvSpPr>
          <p:nvPr>
            <p:ph idx="1"/>
          </p:nvPr>
        </p:nvSpPr>
        <p:spPr>
          <a:xfrm>
            <a:off x="228600" y="762000"/>
            <a:ext cx="8001000" cy="5486400"/>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114300" indent="0" eaLnBrk="1" hangingPunct="1">
              <a:buFont typeface="Arial" charset="0"/>
              <a:buNone/>
            </a:pPr>
            <a:r>
              <a:rPr lang="en-US" altLang="en-US" b="1" u="sng" dirty="0"/>
              <a:t>Capitalism's advantages</a:t>
            </a:r>
          </a:p>
          <a:p>
            <a:pPr lvl="1" eaLnBrk="1" hangingPunct="1"/>
            <a:r>
              <a:rPr lang="en-US" altLang="en-US" b="1" u="sng" dirty="0">
                <a:solidFill>
                  <a:schemeClr val="accent2"/>
                </a:solidFill>
              </a:rPr>
              <a:t>“Magic in the Marketplace”</a:t>
            </a:r>
            <a:r>
              <a:rPr lang="en-US" altLang="en-US" dirty="0">
                <a:solidFill>
                  <a:schemeClr val="accent2"/>
                </a:solidFill>
              </a:rPr>
              <a:t>:</a:t>
            </a:r>
          </a:p>
          <a:p>
            <a:pPr lvl="2" eaLnBrk="1" hangingPunct="1"/>
            <a:r>
              <a:rPr lang="en-US" altLang="en-US" sz="1800" b="1" u="sng" dirty="0">
                <a:solidFill>
                  <a:schemeClr val="tx2"/>
                </a:solidFill>
              </a:rPr>
              <a:t>The Internet</a:t>
            </a:r>
            <a:r>
              <a:rPr lang="en-US" altLang="en-US" sz="1800" dirty="0"/>
              <a:t>:  the US government created the internet, so that the military leaders could communicate with troops in a time of war</a:t>
            </a:r>
          </a:p>
          <a:p>
            <a:pPr lvl="2" eaLnBrk="1" hangingPunct="1"/>
            <a:r>
              <a:rPr lang="en-US" altLang="en-US" sz="1800" dirty="0"/>
              <a:t>In 1992, the internet was opened to individuals and businesses</a:t>
            </a:r>
          </a:p>
          <a:p>
            <a:pPr lvl="3" eaLnBrk="1" hangingPunct="1"/>
            <a:r>
              <a:rPr lang="en-US" altLang="en-US" dirty="0"/>
              <a:t>Now, the general public can use the internet for communications, purchasing products, buying stocks and even for starting businesses (e.g., on </a:t>
            </a:r>
            <a:r>
              <a:rPr lang="en-US" altLang="en-US" dirty="0" err="1"/>
              <a:t>Ebay</a:t>
            </a:r>
            <a:r>
              <a:rPr lang="en-US" altLang="en-US" dirty="0"/>
              <a:t>)</a:t>
            </a:r>
          </a:p>
          <a:p>
            <a:pPr lvl="1" eaLnBrk="1" hangingPunct="1"/>
            <a:r>
              <a:rPr lang="en-US" altLang="en-US" b="1" u="sng" dirty="0">
                <a:solidFill>
                  <a:schemeClr val="accent2"/>
                </a:solidFill>
              </a:rPr>
              <a:t>Greater Opportunities for Entrepreneurship</a:t>
            </a:r>
            <a:r>
              <a:rPr lang="en-US" altLang="en-US" dirty="0"/>
              <a:t>:  It doesn’t always happen, but extraordinarily talented people, even those who have no family or wealth connections, can succeed in the marketplace </a:t>
            </a:r>
          </a:p>
          <a:p>
            <a:pPr lvl="2" eaLnBrk="1" hangingPunct="1"/>
            <a:r>
              <a:rPr lang="en-US" altLang="en-US" sz="1800" b="1" u="sng" dirty="0">
                <a:solidFill>
                  <a:schemeClr val="tx2"/>
                </a:solidFill>
              </a:rPr>
              <a:t>Thomas Edison</a:t>
            </a:r>
            <a:r>
              <a:rPr lang="en-US" altLang="en-US" sz="1800" dirty="0"/>
              <a:t> -- inventor of light bulb, phonograph, motion pictures, and about 1000 other inventions...created electric power industry (1880s)</a:t>
            </a:r>
          </a:p>
          <a:p>
            <a:pPr lvl="3" eaLnBrk="1" hangingPunct="1"/>
            <a:r>
              <a:rPr lang="en-US" altLang="en-US" dirty="0"/>
              <a:t>Edison was not formally educated, did not have a prominent family name, did not come from wealth...yet succeeded</a:t>
            </a:r>
            <a:r>
              <a:rPr lang="en-US" altLang="en-US" sz="1600" dirty="0"/>
              <a:t>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0"/>
            <a:ext cx="8229600" cy="990600"/>
          </a:xfrm>
        </p:spPr>
        <p:txBody>
          <a:bodyPr/>
          <a:lstStyle/>
          <a:p>
            <a:pPr eaLnBrk="1" fontAlgn="auto" hangingPunct="1">
              <a:spcAft>
                <a:spcPts val="0"/>
              </a:spcAft>
              <a:defRPr/>
            </a:pPr>
            <a:r>
              <a:rPr lang="en-US"/>
              <a:t>Outline</a:t>
            </a:r>
          </a:p>
        </p:txBody>
      </p:sp>
      <p:sp>
        <p:nvSpPr>
          <p:cNvPr id="3075" name="Rectangle 3"/>
          <p:cNvSpPr>
            <a:spLocks noGrp="1" noChangeArrowheads="1"/>
          </p:cNvSpPr>
          <p:nvPr>
            <p:ph idx="1"/>
          </p:nvPr>
        </p:nvSpPr>
        <p:spPr>
          <a:xfrm>
            <a:off x="838200" y="990600"/>
            <a:ext cx="7696200" cy="4343400"/>
          </a:xfrm>
        </p:spPr>
        <p:txBody>
          <a:bodyPr/>
          <a:lstStyle/>
          <a:p>
            <a:pPr marL="457200" indent="-457200" eaLnBrk="1" hangingPunct="1"/>
            <a:r>
              <a:rPr lang="en-US" altLang="en-US" b="1"/>
              <a:t>The Basics</a:t>
            </a:r>
          </a:p>
          <a:p>
            <a:pPr marL="838200" lvl="1" indent="-381000" eaLnBrk="1" hangingPunct="1">
              <a:buFont typeface="Calibri" pitchFamily="34" charset="0"/>
              <a:buChar char="–"/>
            </a:pPr>
            <a:r>
              <a:rPr lang="en-US" altLang="en-US"/>
              <a:t>Capitalism</a:t>
            </a:r>
          </a:p>
          <a:p>
            <a:pPr marL="838200" lvl="1" indent="-381000" eaLnBrk="1" hangingPunct="1">
              <a:buFont typeface="Calibri" pitchFamily="34" charset="0"/>
              <a:buChar char="–"/>
            </a:pPr>
            <a:r>
              <a:rPr lang="en-US" altLang="en-US"/>
              <a:t>Socialism</a:t>
            </a:r>
            <a:r>
              <a:rPr lang="en-US" altLang="en-US" b="1"/>
              <a:t> </a:t>
            </a:r>
          </a:p>
          <a:p>
            <a:pPr marL="457200" indent="-457200" eaLnBrk="1" hangingPunct="1"/>
            <a:r>
              <a:rPr lang="en-US" altLang="en-US" b="1"/>
              <a:t>Why economics is so important</a:t>
            </a:r>
          </a:p>
          <a:p>
            <a:pPr marL="838200" lvl="1" indent="-381000" eaLnBrk="1" hangingPunct="1">
              <a:buFont typeface="Calibri" pitchFamily="34" charset="0"/>
              <a:buChar char="–"/>
            </a:pPr>
            <a:r>
              <a:rPr lang="en-US" altLang="en-US"/>
              <a:t>Globalization</a:t>
            </a:r>
          </a:p>
          <a:p>
            <a:pPr marL="838200" lvl="1" indent="-381000" eaLnBrk="1" hangingPunct="1">
              <a:buFont typeface="Calibri" pitchFamily="34" charset="0"/>
              <a:buChar char="–"/>
            </a:pPr>
            <a:r>
              <a:rPr lang="en-US" altLang="en-US"/>
              <a:t>Health Care</a:t>
            </a:r>
          </a:p>
          <a:p>
            <a:pPr marL="838200" lvl="1" indent="-381000" eaLnBrk="1" hangingPunct="1">
              <a:buFont typeface="Calibri" pitchFamily="34" charset="0"/>
              <a:buChar char="–"/>
            </a:pPr>
            <a:r>
              <a:rPr lang="en-US" altLang="en-US"/>
              <a:t>Energy Policy (Fossil Fuels v. Climate Change)</a:t>
            </a:r>
          </a:p>
          <a:p>
            <a:pPr marL="457200" indent="-457200" eaLnBrk="1" hangingPunct="1"/>
            <a:r>
              <a:rPr lang="en-US" altLang="en-US" b="1"/>
              <a:t>A Global Perspective</a:t>
            </a:r>
          </a:p>
          <a:p>
            <a:pPr marL="838200" lvl="1" indent="-381000" eaLnBrk="1" hangingPunct="1">
              <a:buFont typeface="Calibri" pitchFamily="34" charset="0"/>
              <a:buChar char="–"/>
            </a:pPr>
            <a:r>
              <a:rPr lang="en-US" altLang="en-US"/>
              <a:t>Economic differences in the world</a:t>
            </a:r>
          </a:p>
          <a:p>
            <a:pPr marL="457200" indent="-457200" eaLnBrk="1" hangingPunct="1"/>
            <a:r>
              <a:rPr lang="en-US" altLang="en-US" b="1"/>
              <a:t>Advantages of Socialism</a:t>
            </a:r>
          </a:p>
          <a:p>
            <a:pPr marL="457200" indent="-457200" eaLnBrk="1" hangingPunct="1"/>
            <a:r>
              <a:rPr lang="en-US" altLang="en-US" b="1"/>
              <a:t>Advantages of Capitalism</a:t>
            </a:r>
          </a:p>
          <a:p>
            <a:pPr marL="457200" indent="-457200" eaLnBrk="1" hangingPunct="1"/>
            <a:r>
              <a:rPr lang="en-US" altLang="en-US" b="1"/>
              <a:t>The Disadvantages of Both Systems</a:t>
            </a:r>
          </a:p>
          <a:p>
            <a:pPr marL="457200" indent="-457200" eaLnBrk="1" hangingPunct="1"/>
            <a:r>
              <a:rPr lang="en-US" altLang="en-US" b="1"/>
              <a:t>Why Capitalism Has Prevailed in America</a:t>
            </a:r>
          </a:p>
          <a:p>
            <a:pPr marL="457200" indent="-457200" eaLnBrk="1" hangingPunct="1"/>
            <a:endParaRPr lang="en-US"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0"/>
            <a:ext cx="7772400" cy="838200"/>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0"/>
          <a:lstStyle/>
          <a:p>
            <a:pPr eaLnBrk="1" fontAlgn="auto" hangingPunct="1">
              <a:spcAft>
                <a:spcPts val="0"/>
              </a:spcAft>
              <a:defRPr/>
            </a:pPr>
            <a:r>
              <a:rPr lang="en-US"/>
              <a:t>Advantage of Capitalism</a:t>
            </a:r>
          </a:p>
        </p:txBody>
      </p:sp>
      <p:sp>
        <p:nvSpPr>
          <p:cNvPr id="20483" name="Rectangle 3"/>
          <p:cNvSpPr>
            <a:spLocks noGrp="1" noChangeArrowheads="1"/>
          </p:cNvSpPr>
          <p:nvPr>
            <p:ph idx="1"/>
          </p:nvPr>
        </p:nvSpPr>
        <p:spPr>
          <a:xfrm>
            <a:off x="152400" y="762000"/>
            <a:ext cx="8305800" cy="5486400"/>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114300" indent="0" eaLnBrk="1" hangingPunct="1">
              <a:buFont typeface="Arial" charset="0"/>
              <a:buNone/>
            </a:pPr>
            <a:r>
              <a:rPr lang="en-US" altLang="en-US" b="1" u="sng" dirty="0"/>
              <a:t>Capitalism's advantages</a:t>
            </a:r>
            <a:endParaRPr lang="en-US" altLang="en-US" sz="1800" b="1" u="sng" dirty="0"/>
          </a:p>
          <a:p>
            <a:pPr lvl="1" eaLnBrk="1" hangingPunct="1"/>
            <a:r>
              <a:rPr lang="en-US" altLang="en-US" b="1" u="sng" dirty="0">
                <a:solidFill>
                  <a:schemeClr val="accent2"/>
                </a:solidFill>
              </a:rPr>
              <a:t>Greater Opportunities for Entrepreneurship</a:t>
            </a:r>
            <a:r>
              <a:rPr lang="en-US" altLang="en-US" dirty="0"/>
              <a:t>:</a:t>
            </a:r>
          </a:p>
          <a:p>
            <a:pPr lvl="2" eaLnBrk="1" hangingPunct="1"/>
            <a:r>
              <a:rPr lang="en-US" altLang="en-US" sz="1800" b="1" u="sng" dirty="0">
                <a:solidFill>
                  <a:schemeClr val="tx2"/>
                </a:solidFill>
              </a:rPr>
              <a:t>Wright Brothers</a:t>
            </a:r>
            <a:r>
              <a:rPr lang="en-US" altLang="en-US" sz="1800" b="1" u="sng" dirty="0"/>
              <a:t> </a:t>
            </a:r>
            <a:r>
              <a:rPr lang="en-US" altLang="en-US" sz="1800" dirty="0"/>
              <a:t>-- invented the airplane in 1903</a:t>
            </a:r>
          </a:p>
          <a:p>
            <a:pPr lvl="3" eaLnBrk="1" hangingPunct="1"/>
            <a:r>
              <a:rPr lang="en-US" altLang="en-US" dirty="0"/>
              <a:t>The Wrights were not formally educated, did not have a prominent family name, did not come from wealth...yet succeeded </a:t>
            </a:r>
          </a:p>
          <a:p>
            <a:pPr lvl="2" eaLnBrk="1" hangingPunct="1"/>
            <a:r>
              <a:rPr lang="en-US" altLang="en-US" sz="1800" b="1" u="sng" dirty="0">
                <a:solidFill>
                  <a:schemeClr val="tx2"/>
                </a:solidFill>
              </a:rPr>
              <a:t>Michael Dell</a:t>
            </a:r>
            <a:r>
              <a:rPr lang="en-US" altLang="en-US" sz="1800" u="sng" dirty="0"/>
              <a:t> </a:t>
            </a:r>
            <a:r>
              <a:rPr lang="en-US" altLang="en-US" sz="1800" dirty="0"/>
              <a:t>-- founder of Dell Computers in 1985</a:t>
            </a:r>
          </a:p>
          <a:p>
            <a:pPr lvl="3" eaLnBrk="1" hangingPunct="1"/>
            <a:r>
              <a:rPr lang="en-US" altLang="en-US" dirty="0"/>
              <a:t>Dell was a college dropout, did not have a prominent family name, did not come from great wealth...yet succeeded</a:t>
            </a:r>
          </a:p>
          <a:p>
            <a:pPr lvl="1" eaLnBrk="1" hangingPunct="1"/>
            <a:r>
              <a:rPr lang="en-US" altLang="en-US" b="1" u="sng" dirty="0">
                <a:solidFill>
                  <a:schemeClr val="accent2"/>
                </a:solidFill>
              </a:rPr>
              <a:t>Flexibility</a:t>
            </a:r>
            <a:r>
              <a:rPr lang="en-US" altLang="en-US" dirty="0"/>
              <a:t> – </a:t>
            </a:r>
            <a:r>
              <a:rPr lang="en-US" altLang="en-US" b="1" dirty="0"/>
              <a:t>Capitalism reacts more quickly to demands for change than socialism</a:t>
            </a:r>
            <a:r>
              <a:rPr lang="en-US" altLang="en-US" sz="1800" dirty="0"/>
              <a:t> </a:t>
            </a:r>
          </a:p>
          <a:p>
            <a:pPr lvl="2" eaLnBrk="1" hangingPunct="1"/>
            <a:r>
              <a:rPr lang="en-US" altLang="en-US" dirty="0"/>
              <a:t>In a capitalist system, some economists claim that only 5% to 7% of customers are required to force change in a product or service</a:t>
            </a:r>
          </a:p>
          <a:p>
            <a:pPr lvl="3" eaLnBrk="1" hangingPunct="1"/>
            <a:r>
              <a:rPr lang="en-US" altLang="en-US" dirty="0"/>
              <a:t>Businesses fear “the slippery slope,” fear losing their customers</a:t>
            </a:r>
          </a:p>
          <a:p>
            <a:pPr lvl="2" eaLnBrk="1" hangingPunct="1"/>
            <a:r>
              <a:rPr lang="en-US" altLang="en-US" dirty="0"/>
              <a:t>In a democratic socialist system, a sustained majority (50%+) would be required for change</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0"/>
            <a:ext cx="8229600" cy="1017588"/>
          </a:xfrm>
        </p:spPr>
        <p:txBody>
          <a:bodyPr/>
          <a:lstStyle/>
          <a:p>
            <a:pPr eaLnBrk="1" fontAlgn="auto" hangingPunct="1">
              <a:spcAft>
                <a:spcPts val="0"/>
              </a:spcAft>
              <a:defRPr/>
            </a:pPr>
            <a:r>
              <a:rPr lang="en-US"/>
              <a:t>Advantage of Capitalism</a:t>
            </a:r>
          </a:p>
        </p:txBody>
      </p:sp>
      <p:sp>
        <p:nvSpPr>
          <p:cNvPr id="57347" name="Rectangle 3"/>
          <p:cNvSpPr>
            <a:spLocks noGrp="1" noChangeArrowheads="1"/>
          </p:cNvSpPr>
          <p:nvPr>
            <p:ph idx="1"/>
          </p:nvPr>
        </p:nvSpPr>
        <p:spPr>
          <a:xfrm>
            <a:off x="381000" y="990600"/>
            <a:ext cx="8229600" cy="4530725"/>
          </a:xfrm>
        </p:spPr>
        <p:txBody>
          <a:bodyPr rtlCol="0">
            <a:normAutofit/>
          </a:bodyPr>
          <a:lstStyle/>
          <a:p>
            <a:pPr marL="114300" indent="0" eaLnBrk="1" fontAlgn="auto" hangingPunct="1">
              <a:spcAft>
                <a:spcPts val="0"/>
              </a:spcAft>
              <a:buFont typeface="Arial" pitchFamily="34" charset="0"/>
              <a:buNone/>
              <a:defRPr/>
            </a:pPr>
            <a:r>
              <a:rPr lang="en-US" b="1" u="sng" dirty="0"/>
              <a:t>Capitalism’s Advantages</a:t>
            </a:r>
          </a:p>
          <a:p>
            <a:pPr marL="640080" lvl="1" eaLnBrk="1" fontAlgn="auto" hangingPunct="1">
              <a:spcAft>
                <a:spcPts val="0"/>
              </a:spcAft>
              <a:buFont typeface="Arial" pitchFamily="34" charset="0"/>
              <a:buChar char="•"/>
              <a:defRPr/>
            </a:pPr>
            <a:r>
              <a:rPr lang="en-US" sz="2400" b="1" u="sng" dirty="0">
                <a:solidFill>
                  <a:schemeClr val="accent2"/>
                </a:solidFill>
              </a:rPr>
              <a:t>Conclusion</a:t>
            </a:r>
            <a:r>
              <a:rPr lang="en-US" sz="2400" b="1" dirty="0"/>
              <a:t>:</a:t>
            </a:r>
            <a:r>
              <a:rPr lang="en-US" sz="2400" dirty="0"/>
              <a:t>  1) capitalism produces more technological advance, 2) higher quality at lower prices, 3) more opportunities for the gifted and talented, 4) quicker responses to needed change, and 5) generally produces more wealth than socialism</a:t>
            </a:r>
          </a:p>
          <a:p>
            <a:pPr eaLnBrk="1" fontAlgn="auto" hangingPunct="1">
              <a:spcAft>
                <a:spcPts val="0"/>
              </a:spcAft>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0"/>
            <a:ext cx="8153400" cy="838200"/>
          </a:xfrm>
        </p:spPr>
        <p:txBody>
          <a:bodyPr>
            <a:normAutofit fontScale="90000"/>
          </a:bodyPr>
          <a:lstStyle/>
          <a:p>
            <a:pPr eaLnBrk="1" fontAlgn="auto" hangingPunct="1">
              <a:spcAft>
                <a:spcPts val="0"/>
              </a:spcAft>
              <a:defRPr/>
            </a:pPr>
            <a:r>
              <a:rPr lang="en-US" sz="4400" dirty="0"/>
              <a:t>The Disadvantages</a:t>
            </a:r>
            <a:r>
              <a:rPr lang="en-US" dirty="0"/>
              <a:t/>
            </a:r>
            <a:br>
              <a:rPr lang="en-US" dirty="0"/>
            </a:br>
            <a:r>
              <a:rPr lang="en-US" sz="2200" dirty="0"/>
              <a:t>Capitalism and Socialism</a:t>
            </a:r>
          </a:p>
        </p:txBody>
      </p:sp>
      <p:sp>
        <p:nvSpPr>
          <p:cNvPr id="22531" name="Rectangle 3"/>
          <p:cNvSpPr>
            <a:spLocks noGrp="1" noChangeArrowheads="1"/>
          </p:cNvSpPr>
          <p:nvPr>
            <p:ph idx="1"/>
          </p:nvPr>
        </p:nvSpPr>
        <p:spPr>
          <a:xfrm>
            <a:off x="457200" y="914400"/>
            <a:ext cx="7924800" cy="4530725"/>
          </a:xfrm>
        </p:spPr>
        <p:txBody>
          <a:bodyPr/>
          <a:lstStyle/>
          <a:p>
            <a:pPr marL="0" indent="0" eaLnBrk="1" hangingPunct="1">
              <a:buFont typeface="Wingdings" pitchFamily="2" charset="2"/>
              <a:buNone/>
            </a:pPr>
            <a:r>
              <a:rPr lang="en-US" altLang="en-US" b="1" u="sng" dirty="0"/>
              <a:t>The Disadvantage of Capitalism</a:t>
            </a:r>
          </a:p>
          <a:p>
            <a:pPr lvl="1" eaLnBrk="1" hangingPunct="1"/>
            <a:r>
              <a:rPr lang="en-US" altLang="en-US" b="1" u="sng" dirty="0">
                <a:solidFill>
                  <a:schemeClr val="accent2"/>
                </a:solidFill>
              </a:rPr>
              <a:t>Economic “Bubbles”</a:t>
            </a:r>
            <a:r>
              <a:rPr lang="en-US" altLang="en-US" b="1" dirty="0">
                <a:solidFill>
                  <a:schemeClr val="accent2"/>
                </a:solidFill>
              </a:rPr>
              <a:t>:  </a:t>
            </a:r>
            <a:r>
              <a:rPr lang="en-US" altLang="en-US" b="1" dirty="0"/>
              <a:t>Bubbles will periodically occur in a capitalist system</a:t>
            </a:r>
          </a:p>
          <a:p>
            <a:pPr lvl="1" eaLnBrk="1" hangingPunct="1"/>
            <a:r>
              <a:rPr lang="en-US" altLang="en-US" b="1" dirty="0"/>
              <a:t>Example – The US Housing Market Bubble</a:t>
            </a:r>
          </a:p>
          <a:p>
            <a:pPr lvl="2" eaLnBrk="1" hangingPunct="1"/>
            <a:r>
              <a:rPr lang="en-US" altLang="en-US" b="1" dirty="0">
                <a:solidFill>
                  <a:schemeClr val="accent2"/>
                </a:solidFill>
              </a:rPr>
              <a:t>Speculation in the US Housing Market</a:t>
            </a:r>
          </a:p>
          <a:p>
            <a:pPr lvl="3" eaLnBrk="1" hangingPunct="1"/>
            <a:r>
              <a:rPr lang="en-US" altLang="en-US" dirty="0"/>
              <a:t>High growth rates attract speculation (driven by the desire to make money quickly)</a:t>
            </a:r>
          </a:p>
          <a:p>
            <a:pPr lvl="4" eaLnBrk="1" hangingPunct="1"/>
            <a:r>
              <a:rPr lang="en-US" altLang="en-US" dirty="0"/>
              <a:t>Housing prices grew at 10% per year prior to the collapse of the housing market</a:t>
            </a:r>
          </a:p>
          <a:p>
            <a:pPr lvl="3" eaLnBrk="1" hangingPunct="1"/>
            <a:r>
              <a:rPr lang="en-US" altLang="en-US" dirty="0"/>
              <a:t>Those holding the investment when the “bubble” bursts lose their money</a:t>
            </a:r>
          </a:p>
          <a:p>
            <a:pPr lvl="2" eaLnBrk="1" hangingPunct="1"/>
            <a:r>
              <a:rPr lang="en-US" altLang="en-US" b="1" dirty="0">
                <a:solidFill>
                  <a:schemeClr val="accent2"/>
                </a:solidFill>
              </a:rPr>
              <a:t>Speculation leads to fraud</a:t>
            </a:r>
          </a:p>
          <a:p>
            <a:pPr lvl="3" eaLnBrk="1" hangingPunct="1"/>
            <a:r>
              <a:rPr lang="en-US" altLang="en-US" dirty="0"/>
              <a:t>Wall Street investment firms packaged risky home mortgages as investments</a:t>
            </a:r>
          </a:p>
          <a:p>
            <a:pPr lvl="4" eaLnBrk="1" hangingPunct="1"/>
            <a:r>
              <a:rPr lang="en-US" altLang="en-US" dirty="0"/>
              <a:t>Rating agencies rated these investments as “safe”</a:t>
            </a:r>
          </a:p>
          <a:p>
            <a:pPr lvl="3" eaLnBrk="1" hangingPunct="1"/>
            <a:r>
              <a:rPr lang="en-US" altLang="en-US" dirty="0"/>
              <a:t>Given that there was no transparency associated with these investments, investors did not know what they were purchasing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81000" y="0"/>
            <a:ext cx="7772400" cy="990600"/>
          </a:xfrm>
        </p:spPr>
        <p:txBody>
          <a:bodyPr>
            <a:normAutofit fontScale="90000"/>
          </a:bodyPr>
          <a:lstStyle/>
          <a:p>
            <a:pPr eaLnBrk="1" fontAlgn="auto" hangingPunct="1">
              <a:spcAft>
                <a:spcPts val="0"/>
              </a:spcAft>
              <a:defRPr/>
            </a:pPr>
            <a:r>
              <a:rPr lang="en-US" sz="4400" dirty="0"/>
              <a:t>The Disadvantages</a:t>
            </a:r>
            <a:r>
              <a:rPr lang="en-US" dirty="0"/>
              <a:t/>
            </a:r>
            <a:br>
              <a:rPr lang="en-US" dirty="0"/>
            </a:br>
            <a:r>
              <a:rPr lang="en-US" sz="2200" dirty="0"/>
              <a:t>Capitalism and Socialism</a:t>
            </a:r>
          </a:p>
        </p:txBody>
      </p:sp>
      <p:sp>
        <p:nvSpPr>
          <p:cNvPr id="23555" name="Rectangle 3"/>
          <p:cNvSpPr>
            <a:spLocks noGrp="1" noChangeArrowheads="1"/>
          </p:cNvSpPr>
          <p:nvPr>
            <p:ph idx="1"/>
          </p:nvPr>
        </p:nvSpPr>
        <p:spPr>
          <a:xfrm>
            <a:off x="457200" y="1066800"/>
            <a:ext cx="7848600" cy="4530725"/>
          </a:xfrm>
        </p:spPr>
        <p:txBody>
          <a:bodyPr/>
          <a:lstStyle/>
          <a:p>
            <a:pPr marL="0" indent="0" eaLnBrk="1" hangingPunct="1">
              <a:buFont typeface="Wingdings" pitchFamily="2" charset="2"/>
              <a:buNone/>
            </a:pPr>
            <a:r>
              <a:rPr lang="en-US" altLang="en-US" b="1" u="sng" dirty="0"/>
              <a:t>The Disadvantage of Socialism</a:t>
            </a:r>
          </a:p>
          <a:p>
            <a:pPr lvl="1" eaLnBrk="1" hangingPunct="1"/>
            <a:r>
              <a:rPr lang="en-US" altLang="en-US" b="1" u="sng" dirty="0">
                <a:solidFill>
                  <a:schemeClr val="accent2"/>
                </a:solidFill>
              </a:rPr>
              <a:t>No Wealth Creation</a:t>
            </a:r>
            <a:r>
              <a:rPr lang="en-US" altLang="en-US" b="1" dirty="0"/>
              <a:t>:  Socialism does not create wealth—rather it siphons wealth from the private sector through taxation</a:t>
            </a:r>
          </a:p>
          <a:p>
            <a:pPr lvl="2" eaLnBrk="1" hangingPunct="1"/>
            <a:r>
              <a:rPr lang="en-US" altLang="en-US" b="1" dirty="0">
                <a:solidFill>
                  <a:schemeClr val="accent2"/>
                </a:solidFill>
              </a:rPr>
              <a:t>The consequence of too much socialism</a:t>
            </a:r>
          </a:p>
          <a:p>
            <a:pPr lvl="3" eaLnBrk="1" hangingPunct="1"/>
            <a:r>
              <a:rPr lang="en-US" altLang="en-US" b="1" u="sng" dirty="0"/>
              <a:t>Debt</a:t>
            </a:r>
            <a:r>
              <a:rPr lang="en-US" altLang="en-US" b="1" dirty="0"/>
              <a:t>:</a:t>
            </a:r>
            <a:r>
              <a:rPr lang="en-US" altLang="en-US" dirty="0"/>
              <a:t>  The result of too much redistribution of wealth for the purpose of providing government benefits is the accumulation of too much debt, such as health care and retirement pensions</a:t>
            </a:r>
          </a:p>
          <a:p>
            <a:pPr lvl="4" eaLnBrk="1" hangingPunct="1"/>
            <a:r>
              <a:rPr lang="en-US" altLang="en-US" dirty="0"/>
              <a:t>Debt can cause insolvency if a country cannot pay its debt—then the people who are promised benefits lose those benefits</a:t>
            </a:r>
          </a:p>
          <a:p>
            <a:pPr lvl="3" eaLnBrk="1" hangingPunct="1"/>
            <a:r>
              <a:rPr lang="en-US" altLang="en-US" b="1" u="sng" dirty="0"/>
              <a:t>Cultural Laziness</a:t>
            </a:r>
            <a:r>
              <a:rPr lang="en-US" altLang="en-US" b="1" dirty="0"/>
              <a:t>:  </a:t>
            </a:r>
            <a:r>
              <a:rPr lang="en-US" altLang="en-US" dirty="0"/>
              <a:t>The result of too many people receiving a benefit they have not worked to earn is laziness.  </a:t>
            </a:r>
          </a:p>
          <a:p>
            <a:pPr lvl="4" eaLnBrk="1" hangingPunct="1"/>
            <a:r>
              <a:rPr lang="en-US" altLang="en-US" dirty="0"/>
              <a:t>There is less incentive to be innovative and creative</a:t>
            </a:r>
          </a:p>
          <a:p>
            <a:pPr lvl="2" eaLnBrk="1" hangingPunct="1"/>
            <a:r>
              <a:rPr lang="en-US" altLang="en-US" b="1" dirty="0">
                <a:solidFill>
                  <a:schemeClr val="accent2"/>
                </a:solidFill>
              </a:rPr>
              <a:t>What is the tipping point (too much socialism)?</a:t>
            </a:r>
          </a:p>
          <a:p>
            <a:pPr lvl="3" eaLnBrk="1" hangingPunct="1"/>
            <a:r>
              <a:rPr lang="en-US" altLang="en-US" dirty="0"/>
              <a:t>According to the Heritage Foundation measure, the tipping point is approximately 30% or more socialism (70% or less capitalism)</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04800" y="0"/>
            <a:ext cx="8686800" cy="914400"/>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0"/>
          <a:lstStyle/>
          <a:p>
            <a:pPr eaLnBrk="1" fontAlgn="auto" hangingPunct="1">
              <a:spcAft>
                <a:spcPts val="0"/>
              </a:spcAft>
              <a:defRPr/>
            </a:pPr>
            <a:r>
              <a:rPr lang="en-US"/>
              <a:t>Why does Capitalism prevail?</a:t>
            </a:r>
          </a:p>
        </p:txBody>
      </p:sp>
      <p:sp>
        <p:nvSpPr>
          <p:cNvPr id="24579" name="Rectangle 3"/>
          <p:cNvSpPr>
            <a:spLocks noGrp="1" noChangeArrowheads="1"/>
          </p:cNvSpPr>
          <p:nvPr>
            <p:ph idx="1"/>
          </p:nvPr>
        </p:nvSpPr>
        <p:spPr>
          <a:xfrm>
            <a:off x="228600" y="838200"/>
            <a:ext cx="8382000" cy="5334000"/>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r>
              <a:rPr lang="en-US" altLang="en-US" b="1" dirty="0">
                <a:solidFill>
                  <a:schemeClr val="accent2"/>
                </a:solidFill>
              </a:rPr>
              <a:t>Socialism has more intellectual support</a:t>
            </a:r>
          </a:p>
          <a:p>
            <a:pPr lvl="1" eaLnBrk="1" hangingPunct="1"/>
            <a:r>
              <a:rPr lang="en-US" altLang="en-US" dirty="0"/>
              <a:t>US politicians often argue that it is unfair and wrong for people to be denied health care coverage because they can’t afford it </a:t>
            </a:r>
          </a:p>
          <a:p>
            <a:pPr lvl="2" eaLnBrk="1" hangingPunct="1"/>
            <a:r>
              <a:rPr lang="en-US" altLang="en-US" dirty="0"/>
              <a:t>Which is an intellectual argument for socialism</a:t>
            </a:r>
          </a:p>
          <a:p>
            <a:pPr lvl="1" eaLnBrk="1" hangingPunct="1"/>
            <a:r>
              <a:rPr lang="en-US" altLang="en-US" dirty="0"/>
              <a:t>But you would never hear a US politician argue that inequalities in income and wealth are a good thing. </a:t>
            </a:r>
          </a:p>
          <a:p>
            <a:pPr lvl="2" eaLnBrk="1" hangingPunct="1"/>
            <a:r>
              <a:rPr lang="en-US" altLang="en-US" dirty="0"/>
              <a:t>Which would be an intellectual argument for capitalism  </a:t>
            </a:r>
          </a:p>
          <a:p>
            <a:pPr eaLnBrk="1" hangingPunct="1"/>
            <a:r>
              <a:rPr lang="en-US" altLang="en-US" b="1" dirty="0">
                <a:solidFill>
                  <a:schemeClr val="accent2"/>
                </a:solidFill>
              </a:rPr>
              <a:t>In America, capitalism prevails because:</a:t>
            </a:r>
          </a:p>
          <a:p>
            <a:pPr lvl="1" eaLnBrk="1" hangingPunct="1"/>
            <a:r>
              <a:rPr lang="en-US" altLang="en-US" dirty="0"/>
              <a:t>Capitalism has produced a comfortable level of wealth for so many people </a:t>
            </a:r>
          </a:p>
          <a:p>
            <a:pPr lvl="2" eaLnBrk="1" hangingPunct="1"/>
            <a:r>
              <a:rPr lang="en-US" altLang="en-US" dirty="0"/>
              <a:t>Public opinion tends to reflect greater support for capitalism </a:t>
            </a:r>
          </a:p>
          <a:p>
            <a:pPr lvl="1" eaLnBrk="1" hangingPunct="1"/>
            <a:r>
              <a:rPr lang="en-US" altLang="en-US" dirty="0"/>
              <a:t>Also, the wealthiest buy influence in politics </a:t>
            </a:r>
          </a:p>
          <a:p>
            <a:pPr lvl="2" eaLnBrk="1" hangingPunct="1"/>
            <a:r>
              <a:rPr lang="en-US" altLang="en-US" dirty="0"/>
              <a:t>The wealthy business class is America’s aristocracy, and the business class has an interest in maintaining a system that produces so much wealth</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52400" y="152400"/>
            <a:ext cx="8839200" cy="838200"/>
          </a:xfrm>
        </p:spPr>
        <p:txBody>
          <a:bodyPr>
            <a:normAutofit fontScale="90000"/>
          </a:bodyPr>
          <a:lstStyle/>
          <a:p>
            <a:pPr eaLnBrk="1" fontAlgn="auto" hangingPunct="1">
              <a:spcAft>
                <a:spcPts val="0"/>
              </a:spcAft>
              <a:defRPr/>
            </a:pPr>
            <a:r>
              <a:rPr lang="en-US" dirty="0"/>
              <a:t>Why Capitalism Prevails in </a:t>
            </a:r>
            <a:r>
              <a:rPr lang="en-US" dirty="0" smtClean="0"/>
              <a:t>America</a:t>
            </a:r>
            <a:br>
              <a:rPr lang="en-US" dirty="0" smtClean="0"/>
            </a:br>
            <a:r>
              <a:rPr lang="en-US" sz="2200" dirty="0" smtClean="0"/>
              <a:t>Polls from late 1980s, early 1990s</a:t>
            </a:r>
            <a:endParaRPr lang="en-US" sz="2200" dirty="0"/>
          </a:p>
        </p:txBody>
      </p:sp>
      <p:pic>
        <p:nvPicPr>
          <p:cNvPr id="2662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209800"/>
            <a:ext cx="5105400" cy="390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3225" y="2209800"/>
            <a:ext cx="2822575" cy="390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04800" y="1295400"/>
            <a:ext cx="7696200" cy="646331"/>
          </a:xfrm>
          <a:prstGeom prst="rect">
            <a:avLst/>
          </a:prstGeom>
          <a:solidFill>
            <a:schemeClr val="tx1">
              <a:lumMod val="75000"/>
              <a:lumOff val="25000"/>
            </a:schemeClr>
          </a:solidFill>
        </p:spPr>
        <p:txBody>
          <a:bodyPr wrap="square" rtlCol="0">
            <a:spAutoFit/>
          </a:bodyPr>
          <a:lstStyle/>
          <a:p>
            <a:r>
              <a:rPr lang="en-US" dirty="0" smtClean="0">
                <a:solidFill>
                  <a:schemeClr val="bg2"/>
                </a:solidFill>
              </a:rPr>
              <a:t>30 years ago, support among the American people for socialism ranged from about 15% to 40%.  Most people accepted capitalist values as best.</a:t>
            </a:r>
            <a:endParaRPr lang="en-US" dirty="0">
              <a:solidFill>
                <a:schemeClr val="bg2"/>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543800" cy="1066800"/>
          </a:xfrm>
        </p:spPr>
        <p:txBody>
          <a:bodyPr/>
          <a:lstStyle/>
          <a:p>
            <a:r>
              <a:rPr lang="en-US" b="1" dirty="0"/>
              <a:t>Differences in Attitudes</a:t>
            </a:r>
            <a:r>
              <a:rPr lang="en-US" dirty="0"/>
              <a:t/>
            </a:r>
            <a:br>
              <a:rPr lang="en-US" dirty="0"/>
            </a:br>
            <a:r>
              <a:rPr lang="en-US" sz="2000" b="1" dirty="0"/>
              <a:t>European s v. Americans</a:t>
            </a:r>
          </a:p>
        </p:txBody>
      </p:sp>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636" y="1273629"/>
            <a:ext cx="2761819" cy="536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191000" y="990600"/>
            <a:ext cx="3886200" cy="2708434"/>
          </a:xfrm>
          <a:prstGeom prst="rect">
            <a:avLst/>
          </a:prstGeom>
          <a:solidFill>
            <a:schemeClr val="accent4">
              <a:lumMod val="20000"/>
              <a:lumOff val="80000"/>
            </a:schemeClr>
          </a:solidFill>
        </p:spPr>
        <p:txBody>
          <a:bodyPr wrap="square" rtlCol="0">
            <a:spAutoFit/>
          </a:bodyPr>
          <a:lstStyle/>
          <a:p>
            <a:pPr>
              <a:spcBef>
                <a:spcPts val="1200"/>
              </a:spcBef>
            </a:pPr>
            <a:r>
              <a:rPr lang="en-US" sz="2000" dirty="0"/>
              <a:t>“Nobody in need” implies support for redistributive programs to help the poor and needy</a:t>
            </a:r>
          </a:p>
          <a:p>
            <a:pPr>
              <a:spcBef>
                <a:spcPts val="1200"/>
              </a:spcBef>
            </a:pPr>
            <a:r>
              <a:rPr lang="en-US" sz="2000" dirty="0"/>
              <a:t>Europeans embrace redistribution of wealth (socialist-leaning policies) much more so than Americans </a:t>
            </a:r>
          </a:p>
        </p:txBody>
      </p:sp>
      <p:sp>
        <p:nvSpPr>
          <p:cNvPr id="5" name="TextBox 4"/>
          <p:cNvSpPr txBox="1"/>
          <p:nvPr/>
        </p:nvSpPr>
        <p:spPr>
          <a:xfrm>
            <a:off x="4191000" y="4038600"/>
            <a:ext cx="3886200" cy="1938992"/>
          </a:xfrm>
          <a:prstGeom prst="rect">
            <a:avLst/>
          </a:prstGeom>
          <a:solidFill>
            <a:schemeClr val="accent3">
              <a:lumMod val="20000"/>
              <a:lumOff val="80000"/>
            </a:schemeClr>
          </a:solidFill>
        </p:spPr>
        <p:txBody>
          <a:bodyPr wrap="square" rtlCol="0">
            <a:spAutoFit/>
          </a:bodyPr>
          <a:lstStyle/>
          <a:p>
            <a:r>
              <a:rPr lang="en-US" sz="2000" dirty="0"/>
              <a:t>Americans perceive to have more freedom than Europeans, including in the business world, and thus feel more empowered to achieve success through their own efforts</a:t>
            </a:r>
          </a:p>
        </p:txBody>
      </p:sp>
    </p:spTree>
    <p:extLst>
      <p:ext uri="{BB962C8B-B14F-4D97-AF65-F5344CB8AC3E}">
        <p14:creationId xmlns:p14="http://schemas.microsoft.com/office/powerpoint/2010/main" val="27338386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6" descr="US Business Cul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0"/>
            <a:ext cx="5486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Text Box 9"/>
          <p:cNvSpPr txBox="1">
            <a:spLocks noChangeArrowheads="1"/>
          </p:cNvSpPr>
          <p:nvPr/>
        </p:nvSpPr>
        <p:spPr bwMode="auto">
          <a:xfrm>
            <a:off x="0" y="0"/>
            <a:ext cx="35052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altLang="en-US" sz="2800" b="1" dirty="0">
                <a:solidFill>
                  <a:schemeClr val="tx2"/>
                </a:solidFill>
              </a:rPr>
              <a:t>Differences in Economic Attitudes</a:t>
            </a:r>
          </a:p>
          <a:p>
            <a:pPr>
              <a:spcBef>
                <a:spcPct val="50000"/>
              </a:spcBef>
            </a:pPr>
            <a:r>
              <a:rPr lang="en-US" altLang="en-US" sz="2400" dirty="0"/>
              <a:t>Americans tend to hold more capitalist-leaning attitudes</a:t>
            </a:r>
          </a:p>
          <a:p>
            <a:pPr>
              <a:spcBef>
                <a:spcPct val="50000"/>
              </a:spcBef>
            </a:pPr>
            <a:r>
              <a:rPr lang="en-US" altLang="en-US" sz="2400" dirty="0"/>
              <a:t>Europeans tend to hold more socialist-leaning attitudes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Box 2"/>
          <p:cNvSpPr txBox="1">
            <a:spLocks noChangeArrowheads="1"/>
          </p:cNvSpPr>
          <p:nvPr/>
        </p:nvSpPr>
        <p:spPr bwMode="auto">
          <a:xfrm>
            <a:off x="103188" y="120650"/>
            <a:ext cx="5105400" cy="66167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p:txBody>
      </p:sp>
      <p:pic>
        <p:nvPicPr>
          <p:cNvPr id="27651" name="Picture 4" descr="Newsweek--We Are All Socialists N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28600"/>
            <a:ext cx="4852988"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Text Box 5"/>
          <p:cNvSpPr txBox="1">
            <a:spLocks noChangeArrowheads="1"/>
          </p:cNvSpPr>
          <p:nvPr/>
        </p:nvSpPr>
        <p:spPr bwMode="auto">
          <a:xfrm>
            <a:off x="5257800" y="304800"/>
            <a:ext cx="3124200" cy="5324475"/>
          </a:xfrm>
          <a:prstGeom prst="rect">
            <a:avLst/>
          </a:prstGeom>
          <a:solidFill>
            <a:schemeClr val="accent4">
              <a:lumMod val="20000"/>
              <a:lumOff val="80000"/>
            </a:schemeClr>
          </a:solidFill>
          <a:ln>
            <a:noFill/>
          </a:ln>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defRPr/>
            </a:pPr>
            <a:r>
              <a:rPr lang="en-US" sz="2000" b="1"/>
              <a:t>Is America Becoming Socialist (like Europe)?</a:t>
            </a:r>
          </a:p>
          <a:p>
            <a:pPr>
              <a:spcBef>
                <a:spcPct val="50000"/>
              </a:spcBef>
              <a:defRPr/>
            </a:pPr>
            <a:r>
              <a:rPr lang="en-US" sz="1600"/>
              <a:t>During the economic crisis of 2008, US leaders (Republicans under President Bush and Democrats under President Obama) have had no faith in our majority-capitalist system to repair the problems with banking, credit, and housing</a:t>
            </a:r>
          </a:p>
          <a:p>
            <a:pPr>
              <a:spcBef>
                <a:spcPct val="50000"/>
              </a:spcBef>
              <a:defRPr/>
            </a:pPr>
            <a:r>
              <a:rPr lang="en-US" sz="1600"/>
              <a:t>Instead, large-scale government intervention has been the preferred means of addressing the crisis</a:t>
            </a:r>
          </a:p>
          <a:p>
            <a:pPr>
              <a:spcBef>
                <a:spcPct val="50000"/>
              </a:spcBef>
              <a:defRPr/>
            </a:pPr>
            <a:r>
              <a:rPr lang="en-US" sz="1600"/>
              <a:t>And more government oversight of the financial, credit, and housing sectors of the economy will exist after this crisis passes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52400" y="152400"/>
            <a:ext cx="8839200" cy="838200"/>
          </a:xfrm>
        </p:spPr>
        <p:txBody>
          <a:bodyPr>
            <a:normAutofit fontScale="90000"/>
          </a:bodyPr>
          <a:lstStyle/>
          <a:p>
            <a:pPr eaLnBrk="1" fontAlgn="auto" hangingPunct="1">
              <a:spcAft>
                <a:spcPts val="0"/>
              </a:spcAft>
              <a:defRPr/>
            </a:pPr>
            <a:r>
              <a:rPr lang="en-US" dirty="0" smtClean="0"/>
              <a:t>Socialism:  It’s Future in America</a:t>
            </a:r>
            <a:br>
              <a:rPr lang="en-US" dirty="0" smtClean="0"/>
            </a:br>
            <a:r>
              <a:rPr lang="en-US" sz="2200" dirty="0" smtClean="0"/>
              <a:t>More Recent Polling (2019)</a:t>
            </a:r>
            <a:endParaRPr lang="en-US" sz="2200" dirty="0"/>
          </a:p>
        </p:txBody>
      </p:sp>
      <p:sp>
        <p:nvSpPr>
          <p:cNvPr id="2" name="TextBox 1"/>
          <p:cNvSpPr txBox="1"/>
          <p:nvPr/>
        </p:nvSpPr>
        <p:spPr>
          <a:xfrm>
            <a:off x="304800" y="1295400"/>
            <a:ext cx="7696200" cy="1477328"/>
          </a:xfrm>
          <a:prstGeom prst="rect">
            <a:avLst/>
          </a:prstGeom>
          <a:solidFill>
            <a:schemeClr val="tx1">
              <a:lumMod val="75000"/>
              <a:lumOff val="25000"/>
            </a:schemeClr>
          </a:solidFill>
        </p:spPr>
        <p:txBody>
          <a:bodyPr wrap="square" rtlCol="0">
            <a:spAutoFit/>
          </a:bodyPr>
          <a:lstStyle/>
          <a:p>
            <a:r>
              <a:rPr lang="en-US" dirty="0" smtClean="0">
                <a:solidFill>
                  <a:schemeClr val="bg2"/>
                </a:solidFill>
              </a:rPr>
              <a:t>Millennials/Gen </a:t>
            </a:r>
            <a:r>
              <a:rPr lang="en-US" dirty="0" err="1" smtClean="0">
                <a:solidFill>
                  <a:schemeClr val="bg2"/>
                </a:solidFill>
              </a:rPr>
              <a:t>Zers</a:t>
            </a:r>
            <a:r>
              <a:rPr lang="en-US" dirty="0" smtClean="0">
                <a:solidFill>
                  <a:schemeClr val="bg2"/>
                </a:solidFill>
              </a:rPr>
              <a:t> (18 – 39 years old in 2019) are more receptive to socialism than older generations (40+ years old in 2019).</a:t>
            </a:r>
          </a:p>
          <a:p>
            <a:endParaRPr lang="en-US" dirty="0">
              <a:solidFill>
                <a:schemeClr val="bg2"/>
              </a:solidFill>
            </a:endParaRPr>
          </a:p>
          <a:p>
            <a:r>
              <a:rPr lang="en-US" dirty="0" smtClean="0">
                <a:solidFill>
                  <a:schemeClr val="bg2"/>
                </a:solidFill>
              </a:rPr>
              <a:t>Still, Millennials/Gen </a:t>
            </a:r>
            <a:r>
              <a:rPr lang="en-US" dirty="0" err="1" smtClean="0">
                <a:solidFill>
                  <a:schemeClr val="bg2"/>
                </a:solidFill>
              </a:rPr>
              <a:t>Zers</a:t>
            </a:r>
            <a:r>
              <a:rPr lang="en-US" dirty="0" smtClean="0">
                <a:solidFill>
                  <a:schemeClr val="bg2"/>
                </a:solidFill>
              </a:rPr>
              <a:t> support “free enterprise” at high %’s, and free enterprise is a value of a capitalist system</a:t>
            </a:r>
            <a:endParaRPr lang="en-US" dirty="0">
              <a:solidFill>
                <a:schemeClr val="bg2"/>
              </a:solidFill>
            </a:endParaRPr>
          </a:p>
        </p:txBody>
      </p:sp>
      <p:pic>
        <p:nvPicPr>
          <p:cNvPr id="4" name="Picture 3"/>
          <p:cNvPicPr>
            <a:picLocks noChangeAspect="1"/>
          </p:cNvPicPr>
          <p:nvPr/>
        </p:nvPicPr>
        <p:blipFill>
          <a:blip r:embed="rId3"/>
          <a:stretch>
            <a:fillRect/>
          </a:stretch>
        </p:blipFill>
        <p:spPr>
          <a:xfrm>
            <a:off x="4224565" y="3041478"/>
            <a:ext cx="4159038" cy="2597322"/>
          </a:xfrm>
          <a:prstGeom prst="rect">
            <a:avLst/>
          </a:prstGeom>
        </p:spPr>
      </p:pic>
      <p:pic>
        <p:nvPicPr>
          <p:cNvPr id="5" name="Picture 4"/>
          <p:cNvPicPr>
            <a:picLocks noChangeAspect="1"/>
          </p:cNvPicPr>
          <p:nvPr/>
        </p:nvPicPr>
        <p:blipFill>
          <a:blip r:embed="rId4"/>
          <a:stretch>
            <a:fillRect/>
          </a:stretch>
        </p:blipFill>
        <p:spPr>
          <a:xfrm>
            <a:off x="76200" y="3033712"/>
            <a:ext cx="4178182" cy="2605088"/>
          </a:xfrm>
          <a:prstGeom prst="rect">
            <a:avLst/>
          </a:prstGeom>
        </p:spPr>
      </p:pic>
    </p:spTree>
    <p:extLst>
      <p:ext uri="{BB962C8B-B14F-4D97-AF65-F5344CB8AC3E}">
        <p14:creationId xmlns:p14="http://schemas.microsoft.com/office/powerpoint/2010/main" val="41916064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0"/>
            <a:ext cx="7848600" cy="914400"/>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0"/>
          <a:lstStyle/>
          <a:p>
            <a:pPr eaLnBrk="1" fontAlgn="auto" hangingPunct="1">
              <a:spcAft>
                <a:spcPts val="0"/>
              </a:spcAft>
              <a:defRPr/>
            </a:pPr>
            <a:r>
              <a:rPr lang="en-US" dirty="0"/>
              <a:t>Capitalism:  The Basics</a:t>
            </a:r>
          </a:p>
        </p:txBody>
      </p:sp>
      <p:sp>
        <p:nvSpPr>
          <p:cNvPr id="4099" name="Rectangle 3"/>
          <p:cNvSpPr>
            <a:spLocks noGrp="1" noChangeArrowheads="1"/>
          </p:cNvSpPr>
          <p:nvPr>
            <p:ph idx="1"/>
          </p:nvPr>
        </p:nvSpPr>
        <p:spPr>
          <a:xfrm>
            <a:off x="304800" y="914400"/>
            <a:ext cx="7848600" cy="5562600"/>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114300" indent="0" eaLnBrk="1" hangingPunct="1">
              <a:buFont typeface="Arial" charset="0"/>
              <a:buNone/>
            </a:pPr>
            <a:r>
              <a:rPr lang="en-US" altLang="en-US" b="1" u="sng" dirty="0"/>
              <a:t>What is Capitalism?</a:t>
            </a:r>
          </a:p>
          <a:p>
            <a:pPr lvl="1" eaLnBrk="1" hangingPunct="1"/>
            <a:r>
              <a:rPr lang="en-US" altLang="en-US" b="1" u="sng" dirty="0">
                <a:solidFill>
                  <a:srgbClr val="C00000"/>
                </a:solidFill>
              </a:rPr>
              <a:t>A simple definition</a:t>
            </a:r>
            <a:r>
              <a:rPr lang="en-US" altLang="en-US" b="1" dirty="0">
                <a:solidFill>
                  <a:srgbClr val="C00000"/>
                </a:solidFill>
              </a:rPr>
              <a:t>:</a:t>
            </a:r>
            <a:r>
              <a:rPr lang="en-US" altLang="en-US" dirty="0">
                <a:solidFill>
                  <a:srgbClr val="C00000"/>
                </a:solidFill>
              </a:rPr>
              <a:t>  </a:t>
            </a:r>
            <a:r>
              <a:rPr lang="en-US" altLang="en-US" b="1" dirty="0"/>
              <a:t>an enterprise that is</a:t>
            </a:r>
            <a:r>
              <a:rPr lang="en-US" altLang="en-US" dirty="0"/>
              <a:t> </a:t>
            </a:r>
            <a:r>
              <a:rPr lang="en-US" altLang="en-US" b="1" dirty="0"/>
              <a:t>privately owned, privately controlled</a:t>
            </a:r>
          </a:p>
          <a:p>
            <a:pPr lvl="2" eaLnBrk="1" hangingPunct="1"/>
            <a:r>
              <a:rPr lang="en-US" altLang="en-US" b="1" u="sng" dirty="0"/>
              <a:t>Individual rights</a:t>
            </a:r>
            <a:r>
              <a:rPr lang="en-US" altLang="en-US" b="1" dirty="0">
                <a:solidFill>
                  <a:schemeClr val="tx2"/>
                </a:solidFill>
              </a:rPr>
              <a:t>:</a:t>
            </a:r>
            <a:r>
              <a:rPr lang="en-US" altLang="en-US" dirty="0"/>
              <a:t>  individual right to property, not community/society rights prevail in a capitalist system</a:t>
            </a:r>
          </a:p>
          <a:p>
            <a:pPr lvl="2" eaLnBrk="1" hangingPunct="1"/>
            <a:r>
              <a:rPr lang="en-US" altLang="en-US" b="1" u="sng" dirty="0"/>
              <a:t>The Goal</a:t>
            </a:r>
            <a:r>
              <a:rPr lang="en-US" altLang="en-US" b="1" dirty="0"/>
              <a:t>:</a:t>
            </a:r>
            <a:r>
              <a:rPr lang="en-US" altLang="en-US" dirty="0"/>
              <a:t>  provide a product or service that people want to purchase, make money (the profit motive) </a:t>
            </a:r>
          </a:p>
          <a:p>
            <a:pPr lvl="2" eaLnBrk="1" hangingPunct="1"/>
            <a:r>
              <a:rPr lang="en-US" altLang="en-US" b="1" dirty="0"/>
              <a:t>What would meet this definition?</a:t>
            </a:r>
          </a:p>
          <a:p>
            <a:pPr lvl="3" eaLnBrk="1" hangingPunct="1"/>
            <a:r>
              <a:rPr lang="en-US" altLang="en-US" u="sng" dirty="0"/>
              <a:t>Most businesses</a:t>
            </a:r>
            <a:r>
              <a:rPr lang="en-US" altLang="en-US" dirty="0"/>
              <a:t>:  Domino’s Pizza, Best Buy, Microsoft, the NFL </a:t>
            </a:r>
          </a:p>
          <a:p>
            <a:pPr lvl="1" eaLnBrk="1" hangingPunct="1"/>
            <a:r>
              <a:rPr lang="en-US" altLang="en-US" b="1" dirty="0">
                <a:solidFill>
                  <a:srgbClr val="C00000"/>
                </a:solidFill>
              </a:rPr>
              <a:t>Capitalism and Socialism often are referred to by other names</a:t>
            </a:r>
          </a:p>
          <a:p>
            <a:pPr lvl="2" eaLnBrk="1" hangingPunct="1"/>
            <a:r>
              <a:rPr lang="en-US" altLang="en-US" dirty="0"/>
              <a:t>Capitalism is often referred to as the “free market system” or as a realm reserved for the “private sector”</a:t>
            </a:r>
          </a:p>
          <a:p>
            <a:pPr lvl="2" eaLnBrk="1" hangingPunct="1"/>
            <a:r>
              <a:rPr lang="en-US" altLang="en-US" dirty="0"/>
              <a:t>Socialism is sometimes referred to as “social justice” or “fair play” or even “state capitalism” (when government owns industries that trade goods and services in world markets)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0"/>
            <a:ext cx="7924800" cy="914400"/>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0"/>
          <a:lstStyle/>
          <a:p>
            <a:pPr eaLnBrk="1" fontAlgn="auto" hangingPunct="1">
              <a:spcAft>
                <a:spcPts val="0"/>
              </a:spcAft>
              <a:defRPr/>
            </a:pPr>
            <a:r>
              <a:rPr lang="en-US"/>
              <a:t>Socialism:  The Basics</a:t>
            </a:r>
          </a:p>
        </p:txBody>
      </p:sp>
      <p:sp>
        <p:nvSpPr>
          <p:cNvPr id="5123" name="Rectangle 3"/>
          <p:cNvSpPr>
            <a:spLocks noGrp="1" noChangeArrowheads="1"/>
          </p:cNvSpPr>
          <p:nvPr>
            <p:ph idx="1"/>
          </p:nvPr>
        </p:nvSpPr>
        <p:spPr>
          <a:xfrm>
            <a:off x="381000" y="838200"/>
            <a:ext cx="7620000" cy="5486400"/>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114300" indent="0" eaLnBrk="1" hangingPunct="1">
              <a:buFont typeface="Arial" charset="0"/>
              <a:buNone/>
            </a:pPr>
            <a:r>
              <a:rPr lang="en-US" altLang="en-US" b="1" u="sng" dirty="0"/>
              <a:t>What is Socialism?</a:t>
            </a:r>
          </a:p>
          <a:p>
            <a:pPr lvl="1" eaLnBrk="1" hangingPunct="1"/>
            <a:r>
              <a:rPr lang="en-US" altLang="en-US" b="1" u="sng" dirty="0">
                <a:solidFill>
                  <a:srgbClr val="C00000"/>
                </a:solidFill>
              </a:rPr>
              <a:t>A simple definition</a:t>
            </a:r>
            <a:r>
              <a:rPr lang="en-US" altLang="en-US" dirty="0">
                <a:solidFill>
                  <a:srgbClr val="C00000"/>
                </a:solidFill>
              </a:rPr>
              <a:t>: </a:t>
            </a:r>
            <a:r>
              <a:rPr lang="en-US" altLang="en-US" b="1" dirty="0"/>
              <a:t>an enterprise that is</a:t>
            </a:r>
            <a:r>
              <a:rPr lang="en-US" altLang="en-US" dirty="0"/>
              <a:t> </a:t>
            </a:r>
            <a:r>
              <a:rPr lang="en-US" altLang="en-US" b="1" dirty="0"/>
              <a:t>government owned, government controlled</a:t>
            </a:r>
          </a:p>
          <a:p>
            <a:pPr lvl="2" eaLnBrk="1" hangingPunct="1"/>
            <a:r>
              <a:rPr lang="en-US" altLang="en-US" b="1" u="sng" dirty="0"/>
              <a:t>Collective </a:t>
            </a:r>
            <a:r>
              <a:rPr lang="en-US" altLang="en-US" b="1" u="sng" dirty="0" smtClean="0"/>
              <a:t>Interests</a:t>
            </a:r>
            <a:r>
              <a:rPr lang="en-US" altLang="en-US" b="1" dirty="0" smtClean="0"/>
              <a:t>:</a:t>
            </a:r>
            <a:r>
              <a:rPr lang="en-US" altLang="en-US" dirty="0" smtClean="0"/>
              <a:t> </a:t>
            </a:r>
            <a:r>
              <a:rPr lang="en-US" altLang="en-US" dirty="0"/>
              <a:t>community/society </a:t>
            </a:r>
            <a:r>
              <a:rPr lang="en-US" altLang="en-US" dirty="0" smtClean="0"/>
              <a:t>interest in </a:t>
            </a:r>
            <a:r>
              <a:rPr lang="en-US" altLang="en-US" dirty="0"/>
              <a:t>property prevail in a socialist system, not individual rights </a:t>
            </a:r>
          </a:p>
          <a:p>
            <a:pPr lvl="2" eaLnBrk="1" hangingPunct="1"/>
            <a:r>
              <a:rPr lang="en-US" altLang="en-US" b="1" u="sng" dirty="0"/>
              <a:t>The Goal</a:t>
            </a:r>
            <a:r>
              <a:rPr lang="en-US" altLang="en-US" b="1" dirty="0"/>
              <a:t>:</a:t>
            </a:r>
            <a:r>
              <a:rPr lang="en-US" altLang="en-US" dirty="0"/>
              <a:t>  Provide a product or service to the population as a whole without regard to the individual’s ability to pay (no profit motive) </a:t>
            </a:r>
          </a:p>
          <a:p>
            <a:pPr lvl="2" eaLnBrk="1" hangingPunct="1"/>
            <a:r>
              <a:rPr lang="en-US" altLang="en-US" b="1" dirty="0">
                <a:solidFill>
                  <a:srgbClr val="C00000"/>
                </a:solidFill>
              </a:rPr>
              <a:t>What would meet this definition?  </a:t>
            </a:r>
          </a:p>
          <a:p>
            <a:pPr lvl="3" eaLnBrk="1" hangingPunct="1"/>
            <a:r>
              <a:rPr lang="en-US" altLang="en-US" u="sng" dirty="0"/>
              <a:t>Government monopolies (or Government corporations)</a:t>
            </a:r>
            <a:r>
              <a:rPr lang="en-US" altLang="en-US" dirty="0"/>
              <a:t>:  the Post Office, Amtrak (passenger trains), Houston Metro (local public transportation)</a:t>
            </a:r>
          </a:p>
          <a:p>
            <a:pPr lvl="3" eaLnBrk="1" hangingPunct="1"/>
            <a:r>
              <a:rPr lang="en-US" altLang="en-US" u="sng" dirty="0"/>
              <a:t>The public school system:</a:t>
            </a:r>
            <a:r>
              <a:rPr lang="en-US" altLang="en-US" dirty="0"/>
              <a:t> Though public schools are controlled by local government, that still constitutes government control</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0638"/>
            <a:ext cx="7848600" cy="762000"/>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0"/>
          <a:lstStyle/>
          <a:p>
            <a:pPr eaLnBrk="1" fontAlgn="auto" hangingPunct="1">
              <a:spcAft>
                <a:spcPts val="0"/>
              </a:spcAft>
              <a:defRPr/>
            </a:pPr>
            <a:r>
              <a:rPr lang="en-US" dirty="0"/>
              <a:t>Government Policies</a:t>
            </a:r>
          </a:p>
        </p:txBody>
      </p:sp>
      <p:sp>
        <p:nvSpPr>
          <p:cNvPr id="6147" name="Rectangle 3"/>
          <p:cNvSpPr>
            <a:spLocks noGrp="1" noChangeArrowheads="1"/>
          </p:cNvSpPr>
          <p:nvPr>
            <p:ph idx="1"/>
          </p:nvPr>
        </p:nvSpPr>
        <p:spPr>
          <a:xfrm>
            <a:off x="304800" y="762000"/>
            <a:ext cx="7848600" cy="5486400"/>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114300" indent="0" eaLnBrk="1" hangingPunct="1">
              <a:buFont typeface="Arial" charset="0"/>
              <a:buNone/>
            </a:pPr>
            <a:r>
              <a:rPr lang="en-US" altLang="en-US" b="1" u="sng" dirty="0"/>
              <a:t>What is a socialist-leaning policy?</a:t>
            </a:r>
          </a:p>
          <a:p>
            <a:pPr lvl="1" eaLnBrk="1" hangingPunct="1"/>
            <a:r>
              <a:rPr lang="en-US" altLang="en-US" sz="1800" b="1" u="sng" dirty="0">
                <a:solidFill>
                  <a:srgbClr val="C00000"/>
                </a:solidFill>
              </a:rPr>
              <a:t>Government Activism</a:t>
            </a:r>
            <a:r>
              <a:rPr lang="en-US" altLang="en-US" sz="1800" b="1" dirty="0">
                <a:solidFill>
                  <a:srgbClr val="C00000"/>
                </a:solidFill>
              </a:rPr>
              <a:t> </a:t>
            </a:r>
            <a:r>
              <a:rPr lang="en-US" altLang="en-US" sz="1800" dirty="0">
                <a:solidFill>
                  <a:schemeClr val="tx2"/>
                </a:solidFill>
              </a:rPr>
              <a:t>– </a:t>
            </a:r>
            <a:r>
              <a:rPr lang="en-US" altLang="en-US" sz="1800" dirty="0"/>
              <a:t>programs designed to transfer wealth from rich to poor to achieve more equality in society</a:t>
            </a:r>
          </a:p>
          <a:p>
            <a:pPr lvl="1" eaLnBrk="1" hangingPunct="1"/>
            <a:r>
              <a:rPr lang="en-US" altLang="en-US" sz="1800" b="1" u="sng" dirty="0">
                <a:solidFill>
                  <a:srgbClr val="C00000"/>
                </a:solidFill>
              </a:rPr>
              <a:t>Government Subsidies</a:t>
            </a:r>
            <a:r>
              <a:rPr lang="en-US" altLang="en-US" sz="1800" b="1" dirty="0">
                <a:solidFill>
                  <a:srgbClr val="C00000"/>
                </a:solidFill>
              </a:rPr>
              <a:t> </a:t>
            </a:r>
            <a:r>
              <a:rPr lang="en-US" altLang="en-US" sz="1800" dirty="0"/>
              <a:t>– cash payments or tax breaks to encourage certain behavior, such as encouraging farmers to grow certain crops at a fixed quantity or to encourage businesses to install energy efficient light bulbs and windows</a:t>
            </a:r>
          </a:p>
          <a:p>
            <a:pPr lvl="1" eaLnBrk="1" hangingPunct="1"/>
            <a:r>
              <a:rPr lang="en-US" altLang="en-US" sz="1800" b="1" u="sng" dirty="0">
                <a:solidFill>
                  <a:srgbClr val="C00000"/>
                </a:solidFill>
              </a:rPr>
              <a:t>Government regulations</a:t>
            </a:r>
            <a:r>
              <a:rPr lang="en-US" altLang="en-US" sz="1800" b="1" dirty="0">
                <a:solidFill>
                  <a:srgbClr val="C00000"/>
                </a:solidFill>
              </a:rPr>
              <a:t> </a:t>
            </a:r>
            <a:r>
              <a:rPr lang="en-US" altLang="en-US" sz="1800" dirty="0"/>
              <a:t>– programs that govern how a business operates, such as fixing prices for products sold to the public or setting rules for hiring employees</a:t>
            </a:r>
          </a:p>
          <a:p>
            <a:pPr marL="114300" indent="0" eaLnBrk="1" hangingPunct="1">
              <a:buFont typeface="Arial" charset="0"/>
              <a:buNone/>
            </a:pPr>
            <a:r>
              <a:rPr lang="en-US" altLang="en-US" b="1" u="sng" dirty="0"/>
              <a:t>What is a capitalist-leaning policy?</a:t>
            </a:r>
          </a:p>
          <a:p>
            <a:pPr lvl="1" eaLnBrk="1" hangingPunct="1"/>
            <a:r>
              <a:rPr lang="en-US" altLang="en-US" sz="1800" b="1" u="sng" dirty="0">
                <a:solidFill>
                  <a:srgbClr val="C00000"/>
                </a:solidFill>
              </a:rPr>
              <a:t>Free (or Freer) Trade </a:t>
            </a:r>
            <a:r>
              <a:rPr lang="en-US" altLang="en-US" sz="1800" dirty="0"/>
              <a:t>– allows foreign produced products to compete on equal terms with American produced products in America and in other countries</a:t>
            </a:r>
          </a:p>
          <a:p>
            <a:pPr lvl="1" eaLnBrk="1" hangingPunct="1"/>
            <a:r>
              <a:rPr lang="en-US" altLang="en-US" sz="1800" b="1" u="sng" dirty="0">
                <a:solidFill>
                  <a:srgbClr val="C00000"/>
                </a:solidFill>
              </a:rPr>
              <a:t>Deregulation</a:t>
            </a:r>
            <a:r>
              <a:rPr lang="en-US" altLang="en-US" sz="1800" dirty="0"/>
              <a:t> – reducing government control over business, such as allowing airlines to set ticket prices (rather than government setting prices)</a:t>
            </a:r>
          </a:p>
          <a:p>
            <a:pPr lvl="1" eaLnBrk="1" hangingPunct="1"/>
            <a:r>
              <a:rPr lang="en-US" altLang="en-US" sz="1800" b="1" u="sng" dirty="0">
                <a:solidFill>
                  <a:srgbClr val="C00000"/>
                </a:solidFill>
              </a:rPr>
              <a:t>Tax Cuts</a:t>
            </a:r>
            <a:r>
              <a:rPr lang="en-US" altLang="en-US" sz="1800" b="1" dirty="0">
                <a:solidFill>
                  <a:srgbClr val="C00000"/>
                </a:solidFill>
              </a:rPr>
              <a:t> </a:t>
            </a:r>
            <a:r>
              <a:rPr lang="en-US" altLang="en-US" sz="1800" dirty="0">
                <a:solidFill>
                  <a:schemeClr val="tx2"/>
                </a:solidFill>
              </a:rPr>
              <a:t>–</a:t>
            </a:r>
            <a:r>
              <a:rPr lang="en-US" altLang="en-US" sz="1800" dirty="0"/>
              <a:t> gives individuals and businesses more money to invest and spend, hopefully in ways that promotes economic growth more than government would if it controlled the money</a:t>
            </a:r>
            <a:endParaRPr lang="en-US" altLang="en-US" sz="1600"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04800" y="0"/>
            <a:ext cx="8229600" cy="990600"/>
          </a:xfrm>
        </p:spPr>
        <p:txBody>
          <a:bodyPr/>
          <a:lstStyle/>
          <a:p>
            <a:pPr eaLnBrk="1" fontAlgn="auto" hangingPunct="1">
              <a:spcAft>
                <a:spcPts val="0"/>
              </a:spcAft>
              <a:defRPr/>
            </a:pPr>
            <a:r>
              <a:rPr lang="en-US" dirty="0"/>
              <a:t>Capitalism and Socialism</a:t>
            </a:r>
          </a:p>
        </p:txBody>
      </p:sp>
      <p:sp>
        <p:nvSpPr>
          <p:cNvPr id="7171" name="Rectangle 3"/>
          <p:cNvSpPr>
            <a:spLocks noGrp="1" noChangeArrowheads="1"/>
          </p:cNvSpPr>
          <p:nvPr>
            <p:ph idx="1"/>
          </p:nvPr>
        </p:nvSpPr>
        <p:spPr>
          <a:xfrm>
            <a:off x="381000" y="914400"/>
            <a:ext cx="7848600" cy="5791200"/>
          </a:xfrm>
        </p:spPr>
        <p:txBody>
          <a:bodyPr/>
          <a:lstStyle/>
          <a:p>
            <a:pPr marL="0" indent="0" eaLnBrk="1" hangingPunct="1">
              <a:buFont typeface="Arial" charset="0"/>
              <a:buNone/>
            </a:pPr>
            <a:r>
              <a:rPr lang="en-US" altLang="en-US" sz="2400" b="1" dirty="0">
                <a:solidFill>
                  <a:schemeClr val="accent2"/>
                </a:solidFill>
              </a:rPr>
              <a:t>Why is economics so important?</a:t>
            </a:r>
          </a:p>
          <a:p>
            <a:pPr marL="541337" indent="-381000" eaLnBrk="1" hangingPunct="1">
              <a:buFont typeface="Arial" charset="0"/>
              <a:buAutoNum type="arabicPeriod"/>
            </a:pPr>
            <a:r>
              <a:rPr lang="en-US" altLang="en-US" b="1" u="sng" dirty="0"/>
              <a:t>Free Trade </a:t>
            </a:r>
            <a:r>
              <a:rPr lang="en-US" altLang="en-US" b="1" dirty="0"/>
              <a:t>– </a:t>
            </a:r>
            <a:r>
              <a:rPr lang="en-US" altLang="en-US" dirty="0"/>
              <a:t>“Freer” world trade is causing tension</a:t>
            </a:r>
          </a:p>
          <a:p>
            <a:pPr marL="930275" lvl="1" indent="-381000" eaLnBrk="1" hangingPunct="1">
              <a:buFont typeface="Arial" charset="0"/>
              <a:buChar char="-"/>
            </a:pPr>
            <a:r>
              <a:rPr lang="en-US" altLang="en-US" dirty="0"/>
              <a:t>World Trade Organization (WTO) and US are driving globalization, a move toward more capitalism</a:t>
            </a:r>
          </a:p>
          <a:p>
            <a:pPr marL="1439863" lvl="2" indent="-342900" eaLnBrk="1" hangingPunct="1">
              <a:buFont typeface="Arial" charset="0"/>
              <a:buChar char="-"/>
            </a:pPr>
            <a:r>
              <a:rPr lang="en-US" altLang="en-US" dirty="0"/>
              <a:t>Much of the rest of the world is concerned about a US-led world economy</a:t>
            </a:r>
          </a:p>
          <a:p>
            <a:pPr marL="541337" indent="-381000" eaLnBrk="1" hangingPunct="1">
              <a:buFont typeface="Arial" charset="0"/>
              <a:buAutoNum type="arabicPeriod"/>
            </a:pPr>
            <a:r>
              <a:rPr lang="en-US" altLang="en-US" b="1" u="sng" dirty="0"/>
              <a:t>Domestic Economics</a:t>
            </a:r>
            <a:r>
              <a:rPr lang="en-US" altLang="en-US" b="1" dirty="0"/>
              <a:t>:</a:t>
            </a:r>
          </a:p>
          <a:p>
            <a:pPr marL="930275" lvl="1" indent="-381000" eaLnBrk="1" hangingPunct="1">
              <a:buFont typeface="Arial" charset="0"/>
              <a:buChar char="-"/>
            </a:pPr>
            <a:r>
              <a:rPr lang="en-US" altLang="en-US" b="1" u="sng" dirty="0"/>
              <a:t>Heath Care</a:t>
            </a:r>
            <a:r>
              <a:rPr lang="en-US" altLang="en-US" dirty="0"/>
              <a:t> – As many as 47 million Americans have no health care coverage (some say 12 million)</a:t>
            </a:r>
          </a:p>
          <a:p>
            <a:pPr marL="1439863" lvl="2" indent="-342900" eaLnBrk="1" hangingPunct="1">
              <a:buFont typeface="Arial" charset="0"/>
              <a:buChar char="-"/>
            </a:pPr>
            <a:r>
              <a:rPr lang="en-US" altLang="en-US" b="1" dirty="0"/>
              <a:t>America’s health care system is a</a:t>
            </a:r>
            <a:r>
              <a:rPr lang="en-US" altLang="en-US" dirty="0"/>
              <a:t> </a:t>
            </a:r>
            <a:r>
              <a:rPr lang="en-US" altLang="en-US" b="1" dirty="0"/>
              <a:t>combination of both socialism and capitalism</a:t>
            </a:r>
          </a:p>
          <a:p>
            <a:pPr marL="1897062" lvl="3" indent="-342900" eaLnBrk="1" hangingPunct="1">
              <a:buFont typeface="Arial" charset="0"/>
              <a:buChar char="-"/>
            </a:pPr>
            <a:r>
              <a:rPr lang="en-US" altLang="en-US" b="1" u="sng" dirty="0">
                <a:solidFill>
                  <a:schemeClr val="accent2"/>
                </a:solidFill>
              </a:rPr>
              <a:t>Socialism</a:t>
            </a:r>
            <a:r>
              <a:rPr lang="en-US" altLang="en-US" b="1" dirty="0">
                <a:solidFill>
                  <a:schemeClr val="accent2"/>
                </a:solidFill>
              </a:rPr>
              <a:t>:</a:t>
            </a:r>
            <a:r>
              <a:rPr lang="en-US" altLang="en-US" dirty="0"/>
              <a:t>  Government pays for almost all of the costs of health care for the poor (Medicaid) and a large portion of health care costs for the elderly (Medicare)</a:t>
            </a:r>
          </a:p>
          <a:p>
            <a:pPr marL="1897062" lvl="3" indent="-342900" eaLnBrk="1" hangingPunct="1">
              <a:buFont typeface="Arial" charset="0"/>
              <a:buChar char="-"/>
            </a:pPr>
            <a:r>
              <a:rPr lang="en-US" altLang="en-US" b="1" u="sng" dirty="0">
                <a:solidFill>
                  <a:schemeClr val="accent2"/>
                </a:solidFill>
              </a:rPr>
              <a:t>Capitalism</a:t>
            </a:r>
            <a:r>
              <a:rPr lang="en-US" altLang="en-US" b="1" dirty="0">
                <a:solidFill>
                  <a:schemeClr val="accent2"/>
                </a:solidFill>
              </a:rPr>
              <a:t>:</a:t>
            </a:r>
            <a:r>
              <a:rPr lang="en-US" altLang="en-US" dirty="0"/>
              <a:t>  Drug companies can charge what they want for prescription drugs…private insurance pays for much of the costs for those who are covered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304800" y="0"/>
            <a:ext cx="7924800" cy="873125"/>
          </a:xfrm>
        </p:spPr>
        <p:txBody>
          <a:bodyPr/>
          <a:lstStyle/>
          <a:p>
            <a:pPr eaLnBrk="1" fontAlgn="auto" hangingPunct="1">
              <a:spcAft>
                <a:spcPts val="0"/>
              </a:spcAft>
              <a:defRPr/>
            </a:pPr>
            <a:r>
              <a:rPr lang="en-US" dirty="0"/>
              <a:t>Capitalism and Socialism</a:t>
            </a:r>
          </a:p>
        </p:txBody>
      </p:sp>
      <p:sp>
        <p:nvSpPr>
          <p:cNvPr id="8195" name="Rectangle 3"/>
          <p:cNvSpPr>
            <a:spLocks noGrp="1" noChangeArrowheads="1"/>
          </p:cNvSpPr>
          <p:nvPr>
            <p:ph idx="1"/>
          </p:nvPr>
        </p:nvSpPr>
        <p:spPr>
          <a:xfrm>
            <a:off x="381000" y="914400"/>
            <a:ext cx="7772400" cy="4648200"/>
          </a:xfrm>
        </p:spPr>
        <p:txBody>
          <a:bodyPr/>
          <a:lstStyle/>
          <a:p>
            <a:pPr marL="0" indent="0" eaLnBrk="1" hangingPunct="1">
              <a:buFont typeface="Arial" charset="0"/>
              <a:buNone/>
            </a:pPr>
            <a:r>
              <a:rPr lang="en-US" altLang="en-US" sz="2400" b="1" dirty="0">
                <a:solidFill>
                  <a:schemeClr val="accent2"/>
                </a:solidFill>
              </a:rPr>
              <a:t>Why is economics so important?</a:t>
            </a:r>
          </a:p>
          <a:p>
            <a:pPr marL="617537" indent="-457200" eaLnBrk="1" hangingPunct="1">
              <a:buFont typeface="+mj-lt"/>
              <a:buAutoNum type="arabicPeriod" startAt="2"/>
            </a:pPr>
            <a:r>
              <a:rPr lang="en-US" altLang="en-US" b="1" u="sng" dirty="0"/>
              <a:t>Domestic Economics </a:t>
            </a:r>
            <a:r>
              <a:rPr lang="en-US" altLang="en-US" b="1" dirty="0"/>
              <a:t>(cont.)</a:t>
            </a:r>
          </a:p>
          <a:p>
            <a:pPr marL="457200" lvl="1" indent="0" eaLnBrk="1" hangingPunct="1">
              <a:buNone/>
            </a:pPr>
            <a:r>
              <a:rPr lang="en-US" altLang="en-US" b="1" dirty="0"/>
              <a:t>	</a:t>
            </a:r>
            <a:r>
              <a:rPr lang="en-US" altLang="en-US" b="1" u="sng" dirty="0"/>
              <a:t>Energy Policy </a:t>
            </a:r>
            <a:r>
              <a:rPr lang="en-US" altLang="en-US" b="1" dirty="0"/>
              <a:t>(Fossil Fuels and Climate Change)</a:t>
            </a:r>
          </a:p>
          <a:p>
            <a:pPr marL="1295400" lvl="2" indent="-381000" eaLnBrk="1" hangingPunct="1">
              <a:buFont typeface="Arial" charset="0"/>
              <a:buChar char="-"/>
            </a:pPr>
            <a:r>
              <a:rPr lang="en-US" altLang="en-US" b="1" dirty="0">
                <a:solidFill>
                  <a:schemeClr val="tx2"/>
                </a:solidFill>
              </a:rPr>
              <a:t>Continued capitalist policies would favor the oil industry, oil would remain the world’s dominant energy source</a:t>
            </a:r>
          </a:p>
          <a:p>
            <a:pPr marL="1714500" lvl="3" indent="-342900" eaLnBrk="1" hangingPunct="1">
              <a:buFont typeface="Arial" charset="0"/>
              <a:buChar char="-"/>
            </a:pPr>
            <a:r>
              <a:rPr lang="en-US" altLang="en-US" dirty="0"/>
              <a:t>But burning carbon-based fuels increases greenhouse gases, so what do we do to solve “climate change”??</a:t>
            </a:r>
          </a:p>
          <a:p>
            <a:pPr marL="1714500" lvl="3" indent="-342900" eaLnBrk="1" hangingPunct="1">
              <a:buFont typeface="Arial" charset="0"/>
              <a:buChar char="-"/>
            </a:pPr>
            <a:r>
              <a:rPr lang="en-US" altLang="en-US" b="1" u="sng" dirty="0">
                <a:solidFill>
                  <a:schemeClr val="accent2"/>
                </a:solidFill>
              </a:rPr>
              <a:t>Socialist Option</a:t>
            </a:r>
            <a:r>
              <a:rPr lang="en-US" altLang="en-US" b="1" dirty="0">
                <a:solidFill>
                  <a:schemeClr val="accent2"/>
                </a:solidFill>
              </a:rPr>
              <a:t>:</a:t>
            </a:r>
            <a:r>
              <a:rPr lang="en-US" altLang="en-US" dirty="0">
                <a:solidFill>
                  <a:schemeClr val="accent2"/>
                </a:solidFill>
              </a:rPr>
              <a:t>  </a:t>
            </a:r>
            <a:r>
              <a:rPr lang="en-US" altLang="en-US" dirty="0"/>
              <a:t>an equivalent “Man-to-the-Moon”-like project to find an alternative energy source to oil (government-sponsored and funded)</a:t>
            </a:r>
          </a:p>
          <a:p>
            <a:pPr marL="1714500" lvl="3" indent="-342900" eaLnBrk="1" hangingPunct="1">
              <a:buFont typeface="Arial" charset="0"/>
              <a:buChar char="-"/>
            </a:pPr>
            <a:r>
              <a:rPr lang="en-US" altLang="en-US" b="1" u="sng" dirty="0">
                <a:solidFill>
                  <a:schemeClr val="accent2"/>
                </a:solidFill>
              </a:rPr>
              <a:t>Capitalist Option</a:t>
            </a:r>
            <a:r>
              <a:rPr lang="en-US" altLang="en-US" b="1" dirty="0">
                <a:solidFill>
                  <a:schemeClr val="accent2"/>
                </a:solidFill>
              </a:rPr>
              <a:t>:  </a:t>
            </a:r>
            <a:r>
              <a:rPr lang="en-US" altLang="en-US" dirty="0"/>
              <a:t>no government intervention is necessary –</a:t>
            </a:r>
            <a:r>
              <a:rPr lang="en-US" altLang="en-US" b="1" dirty="0"/>
              <a:t> </a:t>
            </a:r>
            <a:r>
              <a:rPr lang="en-US" altLang="en-US" dirty="0"/>
              <a:t>auto-makers are marketing hybrid vehicles, electric motor technology will gradually replace combustion-motor technology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95600"/>
            <a:ext cx="7659687" cy="1168400"/>
          </a:xfrm>
        </p:spPr>
        <p:txBody>
          <a:bodyPr/>
          <a:lstStyle/>
          <a:p>
            <a:r>
              <a:rPr lang="en-US" sz="4400" b="1" dirty="0"/>
              <a:t>A Global Perspective</a:t>
            </a:r>
          </a:p>
        </p:txBody>
      </p:sp>
    </p:spTree>
    <p:extLst>
      <p:ext uri="{BB962C8B-B14F-4D97-AF65-F5344CB8AC3E}">
        <p14:creationId xmlns:p14="http://schemas.microsoft.com/office/powerpoint/2010/main" val="4280425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8"/>
          <p:cNvSpPr txBox="1">
            <a:spLocks noChangeArrowheads="1"/>
          </p:cNvSpPr>
          <p:nvPr/>
        </p:nvSpPr>
        <p:spPr bwMode="auto">
          <a:xfrm>
            <a:off x="5500688" y="1295400"/>
            <a:ext cx="2819400" cy="3278188"/>
          </a:xfrm>
          <a:prstGeom prst="rect">
            <a:avLst/>
          </a:prstGeom>
          <a:solidFill>
            <a:schemeClr val="accent3">
              <a:lumMod val="75000"/>
            </a:schemeClr>
          </a:solidFill>
          <a:ln>
            <a:noFill/>
          </a:ln>
          <a:effec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defRPr/>
            </a:pPr>
            <a:r>
              <a:rPr lang="en-US" dirty="0">
                <a:solidFill>
                  <a:schemeClr val="bg1"/>
                </a:solidFill>
              </a:rPr>
              <a:t>In America, we think of many of the European countries as “socialist democracies.”</a:t>
            </a:r>
          </a:p>
          <a:p>
            <a:pPr>
              <a:spcBef>
                <a:spcPct val="50000"/>
              </a:spcBef>
              <a:defRPr/>
            </a:pPr>
            <a:r>
              <a:rPr lang="en-US" dirty="0">
                <a:solidFill>
                  <a:schemeClr val="bg1"/>
                </a:solidFill>
              </a:rPr>
              <a:t>Europeans pay higher taxes and spend more as a % of GDP, but when all economic indicators are considered, the European countries have majority-capitalist economies.</a:t>
            </a:r>
          </a:p>
        </p:txBody>
      </p:sp>
      <p:sp>
        <p:nvSpPr>
          <p:cNvPr id="71691" name="Rectangle 11"/>
          <p:cNvSpPr>
            <a:spLocks noGrp="1" noChangeArrowheads="1"/>
          </p:cNvSpPr>
          <p:nvPr>
            <p:ph type="title"/>
          </p:nvPr>
        </p:nvSpPr>
        <p:spPr>
          <a:xfrm>
            <a:off x="90488" y="0"/>
            <a:ext cx="8229600" cy="1139825"/>
          </a:xfrm>
        </p:spPr>
        <p:txBody>
          <a:bodyPr/>
          <a:lstStyle/>
          <a:p>
            <a:pPr eaLnBrk="1" fontAlgn="auto" hangingPunct="1">
              <a:spcAft>
                <a:spcPts val="0"/>
              </a:spcAft>
              <a:defRPr/>
            </a:pPr>
            <a:r>
              <a:rPr lang="en-US" b="1" dirty="0"/>
              <a:t>A Global Perspective</a:t>
            </a:r>
            <a:br>
              <a:rPr lang="en-US" b="1" dirty="0"/>
            </a:br>
            <a:r>
              <a:rPr lang="en-US" sz="2400" b="1" dirty="0"/>
              <a:t>Capitalism and Socialism</a:t>
            </a:r>
          </a:p>
        </p:txBody>
      </p:sp>
      <p:sp>
        <p:nvSpPr>
          <p:cNvPr id="9220" name="Text Box 16"/>
          <p:cNvSpPr txBox="1">
            <a:spLocks noChangeArrowheads="1"/>
          </p:cNvSpPr>
          <p:nvPr/>
        </p:nvSpPr>
        <p:spPr bwMode="auto">
          <a:xfrm>
            <a:off x="0" y="1295400"/>
            <a:ext cx="5257800" cy="3667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altLang="en-US" b="1">
                <a:solidFill>
                  <a:schemeClr val="bg1"/>
                </a:solidFill>
              </a:rPr>
              <a:t>A Few Social Democracies in Europe</a:t>
            </a:r>
          </a:p>
        </p:txBody>
      </p:sp>
      <p:sp>
        <p:nvSpPr>
          <p:cNvPr id="9221" name="Text Box 18"/>
          <p:cNvSpPr txBox="1">
            <a:spLocks noChangeArrowheads="1"/>
          </p:cNvSpPr>
          <p:nvPr/>
        </p:nvSpPr>
        <p:spPr bwMode="auto">
          <a:xfrm>
            <a:off x="0" y="4419600"/>
            <a:ext cx="5305425" cy="36933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altLang="en-US" b="1" dirty="0">
                <a:solidFill>
                  <a:schemeClr val="bg1"/>
                </a:solidFill>
              </a:rPr>
              <a:t>BRICs + Turkey – Future Economic Powers</a:t>
            </a:r>
          </a:p>
        </p:txBody>
      </p:sp>
      <p:sp>
        <p:nvSpPr>
          <p:cNvPr id="9222" name="Text Box 20"/>
          <p:cNvSpPr txBox="1">
            <a:spLocks noChangeArrowheads="1"/>
          </p:cNvSpPr>
          <p:nvPr/>
        </p:nvSpPr>
        <p:spPr bwMode="auto">
          <a:xfrm>
            <a:off x="5486400" y="4876800"/>
            <a:ext cx="2819400" cy="1200150"/>
          </a:xfrm>
          <a:prstGeom prst="rect">
            <a:avLst/>
          </a:prstGeom>
          <a:solidFill>
            <a:schemeClr val="accent4">
              <a:lumMod val="40000"/>
              <a:lumOff val="60000"/>
            </a:schemeClr>
          </a:solidFill>
          <a:ln>
            <a:noFill/>
          </a:ln>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defRPr/>
            </a:pPr>
            <a:r>
              <a:rPr lang="en-US">
                <a:solidFill>
                  <a:srgbClr val="000000"/>
                </a:solidFill>
              </a:rPr>
              <a:t>The BRICs—Brazil, Russia, India and China—are majority-capitalist economies today.  </a:t>
            </a:r>
          </a:p>
        </p:txBody>
      </p:sp>
      <p:pic>
        <p:nvPicPr>
          <p:cNvPr id="2" name="Picture 1"/>
          <p:cNvPicPr>
            <a:picLocks noChangeAspect="1"/>
          </p:cNvPicPr>
          <p:nvPr/>
        </p:nvPicPr>
        <p:blipFill>
          <a:blip r:embed="rId3"/>
          <a:stretch>
            <a:fillRect/>
          </a:stretch>
        </p:blipFill>
        <p:spPr>
          <a:xfrm>
            <a:off x="0" y="1610163"/>
            <a:ext cx="5257665" cy="2287149"/>
          </a:xfrm>
          <a:prstGeom prst="rect">
            <a:avLst/>
          </a:prstGeom>
        </p:spPr>
      </p:pic>
      <p:sp>
        <p:nvSpPr>
          <p:cNvPr id="9224" name="Rectangle 15"/>
          <p:cNvSpPr>
            <a:spLocks noChangeArrowheads="1"/>
          </p:cNvSpPr>
          <p:nvPr/>
        </p:nvSpPr>
        <p:spPr bwMode="auto">
          <a:xfrm>
            <a:off x="579438" y="1610165"/>
            <a:ext cx="334962" cy="2199836"/>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9225" name="Rectangle 14"/>
          <p:cNvSpPr>
            <a:spLocks noChangeArrowheads="1"/>
          </p:cNvSpPr>
          <p:nvPr/>
        </p:nvSpPr>
        <p:spPr bwMode="auto">
          <a:xfrm>
            <a:off x="2008981" y="1597025"/>
            <a:ext cx="734219" cy="2212975"/>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pic>
        <p:nvPicPr>
          <p:cNvPr id="3" name="Picture 2"/>
          <p:cNvPicPr>
            <a:picLocks noChangeAspect="1"/>
          </p:cNvPicPr>
          <p:nvPr/>
        </p:nvPicPr>
        <p:blipFill>
          <a:blip r:embed="rId4"/>
          <a:stretch>
            <a:fillRect/>
          </a:stretch>
        </p:blipFill>
        <p:spPr>
          <a:xfrm>
            <a:off x="0" y="4795132"/>
            <a:ext cx="5299562" cy="1702410"/>
          </a:xfrm>
          <a:prstGeom prst="rect">
            <a:avLst/>
          </a:prstGeom>
        </p:spPr>
      </p:pic>
      <p:sp>
        <p:nvSpPr>
          <p:cNvPr id="15" name="Rectangle 19"/>
          <p:cNvSpPr>
            <a:spLocks noChangeArrowheads="1"/>
          </p:cNvSpPr>
          <p:nvPr/>
        </p:nvSpPr>
        <p:spPr bwMode="auto">
          <a:xfrm>
            <a:off x="4894263" y="4724401"/>
            <a:ext cx="411162" cy="1752600"/>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9228" name="Rectangle 23"/>
          <p:cNvSpPr>
            <a:spLocks noChangeArrowheads="1"/>
          </p:cNvSpPr>
          <p:nvPr/>
        </p:nvSpPr>
        <p:spPr bwMode="auto">
          <a:xfrm>
            <a:off x="802604" y="4786313"/>
            <a:ext cx="838200" cy="1690688"/>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
        <p:nvSpPr>
          <p:cNvPr id="9227" name="Rectangle 19"/>
          <p:cNvSpPr>
            <a:spLocks noChangeArrowheads="1"/>
          </p:cNvSpPr>
          <p:nvPr/>
        </p:nvSpPr>
        <p:spPr bwMode="auto">
          <a:xfrm>
            <a:off x="533400" y="4770037"/>
            <a:ext cx="265846" cy="1706964"/>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endParaRPr lang="en-US" alt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3184</TotalTime>
  <Pages>12</Pages>
  <Words>7674</Words>
  <Application>Microsoft Office PowerPoint</Application>
  <PresentationFormat>On-screen Show (4:3)</PresentationFormat>
  <Paragraphs>423</Paragraphs>
  <Slides>29</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Cambria</vt:lpstr>
      <vt:lpstr>Tahoma</vt:lpstr>
      <vt:lpstr>Times New Roman</vt:lpstr>
      <vt:lpstr>Verdana</vt:lpstr>
      <vt:lpstr>Wingdings</vt:lpstr>
      <vt:lpstr>Adjacency</vt:lpstr>
      <vt:lpstr>Capitalism &amp; Socialism</vt:lpstr>
      <vt:lpstr>Outline</vt:lpstr>
      <vt:lpstr>Capitalism:  The Basics</vt:lpstr>
      <vt:lpstr>Socialism:  The Basics</vt:lpstr>
      <vt:lpstr>Government Policies</vt:lpstr>
      <vt:lpstr>Capitalism and Socialism</vt:lpstr>
      <vt:lpstr>Capitalism and Socialism</vt:lpstr>
      <vt:lpstr>A Global Perspective</vt:lpstr>
      <vt:lpstr>A Global Perspective Capitalism and Socialism</vt:lpstr>
      <vt:lpstr>A Global Perspective Capitalism and Socialism</vt:lpstr>
      <vt:lpstr>A Global Perspective Heritage Foundation Index on Economic Freedom in the World (2021)</vt:lpstr>
      <vt:lpstr>A Global Perspective The GINI Coefficient A Measure of Income/Wealth Inequality</vt:lpstr>
      <vt:lpstr>A Global Perspective Two-Dimensional Ideology</vt:lpstr>
      <vt:lpstr>Advantages v. Disadvantages</vt:lpstr>
      <vt:lpstr>Advantage of Socialism</vt:lpstr>
      <vt:lpstr>Advantage of Socialism</vt:lpstr>
      <vt:lpstr>Advantage of Socialism</vt:lpstr>
      <vt:lpstr>Advantage of Capitalism</vt:lpstr>
      <vt:lpstr>Advantage of Capitalism</vt:lpstr>
      <vt:lpstr>Advantage of Capitalism</vt:lpstr>
      <vt:lpstr>Advantage of Capitalism</vt:lpstr>
      <vt:lpstr>The Disadvantages Capitalism and Socialism</vt:lpstr>
      <vt:lpstr>The Disadvantages Capitalism and Socialism</vt:lpstr>
      <vt:lpstr>Why does Capitalism prevail?</vt:lpstr>
      <vt:lpstr>Why Capitalism Prevails in America Polls from late 1980s, early 1990s</vt:lpstr>
      <vt:lpstr>Differences in Attitudes European s v. Americans</vt:lpstr>
      <vt:lpstr>PowerPoint Presentation</vt:lpstr>
      <vt:lpstr>PowerPoint Presentation</vt:lpstr>
      <vt:lpstr>Socialism:  It’s Future in America More Recent Polling (2019)</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Captialism and Socialism</dc:title>
  <dc:creator>Clay McFaden</dc:creator>
  <cp:lastModifiedBy>Microsoft account</cp:lastModifiedBy>
  <cp:revision>175</cp:revision>
  <cp:lastPrinted>2004-03-08T06:23:59Z</cp:lastPrinted>
  <dcterms:created xsi:type="dcterms:W3CDTF">2004-03-06T21:10:35Z</dcterms:created>
  <dcterms:modified xsi:type="dcterms:W3CDTF">2022-01-11T19:45:54Z</dcterms:modified>
</cp:coreProperties>
</file>