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67" r:id="rId3"/>
    <p:sldId id="261" r:id="rId4"/>
    <p:sldId id="262" r:id="rId5"/>
    <p:sldId id="263" r:id="rId6"/>
    <p:sldId id="270" r:id="rId7"/>
    <p:sldId id="265" r:id="rId8"/>
    <p:sldId id="264" r:id="rId9"/>
    <p:sldId id="268" r:id="rId10"/>
    <p:sldId id="276" r:id="rId11"/>
    <p:sldId id="277" r:id="rId12"/>
    <p:sldId id="271" r:id="rId13"/>
    <p:sldId id="272" r:id="rId14"/>
    <p:sldId id="273" r:id="rId15"/>
    <p:sldId id="275" r:id="rId16"/>
    <p:sldId id="269" r:id="rId17"/>
  </p:sldIdLst>
  <p:sldSz cx="9144000" cy="6858000" type="screen4x3"/>
  <p:notesSz cx="6858000" cy="910748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35" autoAdjust="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2328" y="-90"/>
      </p:cViewPr>
      <p:guideLst>
        <p:guide orient="horz" pos="286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8236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25938"/>
            <a:ext cx="5029200"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87" name="Rectangle 3"/>
          <p:cNvSpPr>
            <a:spLocks noGrp="1" noRot="1" noChangeAspect="1" noChangeArrowheads="1" noTextEdit="1"/>
          </p:cNvSpPr>
          <p:nvPr>
            <p:ph type="sldImg" idx="2"/>
          </p:nvPr>
        </p:nvSpPr>
        <p:spPr bwMode="auto">
          <a:xfrm>
            <a:off x="1162050" y="690563"/>
            <a:ext cx="4533900" cy="34004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09821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8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8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8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8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ashingtonpost.com/investigations/interactive/2021/what-happened-astroworld-travis-scot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stuff.co.nz/entertainment/music/126920432/astroworld-travis-scott-has-been-arrested-before-for-inciting-riots-at-concert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nbcnews.com/politics/justice-department/oath-keepers-verdict-seditious-conspiracy-trial-rcna58415"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nbcnews.com/politics/justice-department/jury-reaches-verdict-proud-boys-seditious-conspiracy-trial-rcna81129" TargetMode="External"/><Relationship Id="rId4" Type="http://schemas.openxmlformats.org/officeDocument/2006/relationships/hyperlink" Target="https://www.law.cornell.edu/uscode/text/18/2384"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lstStyle/>
          <a:p>
            <a:r>
              <a:rPr lang="en-US" dirty="0">
                <a:hlinkClick r:id="rId3"/>
              </a:rPr>
              <a:t>Seven dead victims from </a:t>
            </a:r>
            <a:r>
              <a:rPr lang="en-US" dirty="0" err="1">
                <a:hlinkClick r:id="rId3"/>
              </a:rPr>
              <a:t>Astroworld</a:t>
            </a:r>
            <a:r>
              <a:rPr lang="en-US" dirty="0">
                <a:hlinkClick r:id="rId3"/>
              </a:rPr>
              <a:t> Festival were in one section of the audience, Washington Post investigation shows - Washington Post</a:t>
            </a:r>
            <a:r>
              <a:rPr lang="en-US" dirty="0"/>
              <a:t> </a:t>
            </a:r>
          </a:p>
          <a:p>
            <a:r>
              <a:rPr lang="en-US" dirty="0"/>
              <a:t>https://www.washingtonpost.com/investigations/interactive/2021/what-happened-astroworld-travis-scott/ -- Here’s an article with graphics that</a:t>
            </a:r>
            <a:r>
              <a:rPr lang="en-US" baseline="0" dirty="0"/>
              <a:t> explain what caused 10 fans to die at the </a:t>
            </a:r>
            <a:r>
              <a:rPr lang="en-US" baseline="0" dirty="0" err="1"/>
              <a:t>Astroworld</a:t>
            </a:r>
            <a:r>
              <a:rPr lang="en-US" baseline="0" dirty="0"/>
              <a:t> Festival on Nov. 5</a:t>
            </a:r>
            <a:r>
              <a:rPr lang="en-US" baseline="30000" dirty="0"/>
              <a:t>th</a:t>
            </a:r>
            <a:r>
              <a:rPr lang="en-US" baseline="0" dirty="0"/>
              <a:t> 2021.  Travis Scott was the headliner at the festival. </a:t>
            </a:r>
          </a:p>
          <a:p>
            <a:endParaRPr lang="en-US" baseline="0" dirty="0"/>
          </a:p>
          <a:p>
            <a:r>
              <a:rPr lang="en-US" dirty="0" err="1">
                <a:hlinkClick r:id="rId4"/>
              </a:rPr>
              <a:t>Astroworld</a:t>
            </a:r>
            <a:r>
              <a:rPr lang="en-US" dirty="0">
                <a:hlinkClick r:id="rId4"/>
              </a:rPr>
              <a:t>: Travis Scott has been arrested before for inciting riots at concerts | Stuff.co.nz</a:t>
            </a:r>
            <a:r>
              <a:rPr lang="en-US" dirty="0"/>
              <a:t> </a:t>
            </a:r>
          </a:p>
          <a:p>
            <a:r>
              <a:rPr lang="en-US" baseline="0" dirty="0"/>
              <a:t>https://www.stuff.co.nz/entertainment/music/126920432/astroworld-travis-scott-has-been-arrested-before-for-inciting-riots-at-concerts – This article details the previous concerts after which Travis Scott was charged with inciting a riot.</a:t>
            </a:r>
          </a:p>
          <a:p>
            <a:endParaRPr lang="en-US" baseline="0" dirty="0"/>
          </a:p>
          <a:p>
            <a:r>
              <a:rPr lang="en-US" baseline="0" dirty="0"/>
              <a:t>Incitement is very hard to prove in court, because we tend to favor a broad allowance of free speech in this country, so in the case of Travis Scott, prosecutors settled with Scott in 2015 and 2017, when he encouraged fans to storm a security barrier in one instance as well as encouraging fans to jump from a balcony in a second.  Scott plead guilty to disorderly conduct in both cases, and prosecutors dropped the charge of inciting violence.</a:t>
            </a:r>
          </a:p>
          <a:p>
            <a:endParaRPr lang="en-US" altLang="en-US" baseline="0" dirty="0"/>
          </a:p>
          <a:p>
            <a:r>
              <a:rPr lang="en-US" altLang="en-US" baseline="0" dirty="0"/>
              <a:t>Like Travis Scott, Donald Trump also has an energized base of supporters, so Trump has to be careful about incitement.  Trump was impeached for inciting a riot at the Capitol Building on 6 January 2021, but Trump’s words, “fight like hell,” were protected free speech, not incitement.  Politicians from both political parties use the phrase “fight like hell” and never have those words incited a riot.  </a:t>
            </a:r>
            <a:endParaRPr lang="en-US" altLang="en-US" dirty="0"/>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67353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3"/>
              </a:rPr>
              <a:t>Oath Keepers Stewart Rhodes and Kelly </a:t>
            </a:r>
            <a:r>
              <a:rPr lang="en-US" dirty="0" err="1">
                <a:hlinkClick r:id="rId3"/>
              </a:rPr>
              <a:t>Meggs</a:t>
            </a:r>
            <a:r>
              <a:rPr lang="en-US" dirty="0">
                <a:hlinkClick r:id="rId3"/>
              </a:rPr>
              <a:t> found guilty of seditious conspiracy in Jan. 6 case (nbcnews.com)</a:t>
            </a:r>
            <a:r>
              <a:rPr lang="en-US" dirty="0"/>
              <a:t> https://www.nbcnews.com/politics/justice-department/oath-keepers-verdict-seditious-conspiracy-trial-rcna58415 -- News</a:t>
            </a:r>
            <a:r>
              <a:rPr lang="en-US" baseline="0" dirty="0"/>
              <a:t> about the jury verdict </a:t>
            </a:r>
            <a:endParaRPr lang="en-US" dirty="0">
              <a:hlinkClick r:id="rId4"/>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hlinkClick r:id="rId4"/>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4"/>
              </a:rPr>
              <a:t>18 U.S. Code § 2384 - Seditious conspiracy | U.S. Code | US Law | LII / Legal Information Institute (cornell.edu)</a:t>
            </a:r>
            <a:r>
              <a:rPr lang="en-US" baseline="0" dirty="0"/>
              <a:t> https://www.law.cornell.edu/uscode/text/18/2384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800" b="0" i="0" kern="1200" dirty="0">
                <a:solidFill>
                  <a:schemeClr val="tx1"/>
                </a:solidFill>
                <a:effectLst/>
                <a:latin typeface="Verdana" pitchFamily="34" charset="0"/>
                <a:ea typeface="+mn-ea"/>
                <a:cs typeface="+mn-cs"/>
              </a:rPr>
              <a:t>If two or more persons in any State or Territory, or in any place subject to the jurisdiction of the United States, conspire to overthrow, put down, or to destroy by force the Government of the United States, or to levy war against them, or to oppose by force the authority thereof, or by force to prevent, hinder, or delay the execution of any law of the United States, or by force to seize, take, or possess any property of the United States contrary to the authority thereof, they shall each be fined under this title or imprisoned not more than twenty years, or both.</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u="sng" baseline="0" dirty="0"/>
              <a:t>Oath Keepers Role on Jan. 6</a:t>
            </a:r>
            <a:r>
              <a:rPr lang="en-US" u="sng" baseline="30000" dirty="0"/>
              <a:t>th</a:t>
            </a:r>
            <a:r>
              <a:rPr lang="en-US" u="sng" baseline="0" dirty="0"/>
              <a:t> 2021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The Oath Keepers’ leadership were organized on Jan. 6</a:t>
            </a:r>
            <a:r>
              <a:rPr lang="en-US" baseline="30000" dirty="0"/>
              <a:t>th</a:t>
            </a:r>
            <a:r>
              <a:rPr lang="en-US" baseline="0" dirty="0"/>
              <a:t> 2021 (during the Capitol Riot) to serve as Donald Trump’s army/police force had Trump invoked the “Insurrection Act” (as it turns out, Trump did not invoke the Insurrection Act on Jan. 6</a:t>
            </a:r>
            <a:r>
              <a:rPr lang="en-US" baseline="30000" dirty="0"/>
              <a:t>th</a:t>
            </a:r>
            <a:r>
              <a:rPr lang="en-US" baseline="0" dirty="0"/>
              <a:t> 2021).  In Nov. 2022, two of five of the Oath Keepers’ leadership were found guilty in court of “seditious conspiracy.”  On Jan. 6</a:t>
            </a:r>
            <a:r>
              <a:rPr lang="en-US" baseline="30000" dirty="0"/>
              <a:t>th</a:t>
            </a:r>
            <a:r>
              <a:rPr lang="en-US" baseline="0" dirty="0"/>
              <a:t> (2021), the Oath Keepers engaged in no violence (except maybe some of their 300 or so members engaged the Capitol police, but what I mean is that they did not pull out their weapons and start shooting in an effort to take control of the Capitol Building on behalf of Donald Trump), but their leadership had an energized following, who would have pulled their weapons and killed had the Oath Keepers leadership commanded them to do so, which is why two of 5 leaders of the Oath Keepers were found guilty of conspiring to incite violence or lawless action (even though their followers ultimately did not engage in violence or lawless action, at least not in the context of trying to takeover the U.S. government).  “Conspiracy” means planning and plotting but not actually putting the plan/plot into action, so violence or lawless action does not necessarily have to occur for a leader with an energized following to be found guilty of “seditious conspiracy.”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u="sng" baseline="0" dirty="0"/>
              <a:t>Proud Boys Role on Jan. 6</a:t>
            </a:r>
            <a:r>
              <a:rPr lang="en-US" u="sng" baseline="30000" dirty="0"/>
              <a:t>th</a:t>
            </a:r>
            <a:r>
              <a:rPr lang="en-US" u="sng" baseline="0" dirty="0"/>
              <a:t> 2021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hlinkClick r:id="rId5"/>
              </a:rPr>
              <a:t>Four Proud Boys members found guilty of seditious conspiracy in Jan. 6 trial (nbcnews.com)</a:t>
            </a:r>
            <a:r>
              <a:rPr lang="en-US" baseline="0" dirty="0"/>
              <a:t> https://www.nbcnews.com/politics/justice-department/jury-reaches-verdict-proud-boys-seditious-conspiracy-trial-rcna81129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p>
          <a:p>
            <a:r>
              <a:rPr lang="en-US" altLang="en-US" dirty="0"/>
              <a:t>In May 2023, four (4) leaders of the Proud Boys were convicted of seditious conspiracy.  Like the Oath Keepers, the Proud Boys have an energized following, a hierarchy of command, who would act if commanded.  Enrique </a:t>
            </a:r>
            <a:r>
              <a:rPr lang="en-US" altLang="en-US" dirty="0" err="1"/>
              <a:t>Tarrio</a:t>
            </a:r>
            <a:r>
              <a:rPr lang="en-US" altLang="en-US" dirty="0"/>
              <a:t> was not in Washington DC on Jan. 6, and he was also found guilty of seditious conspiracy, reason being is because </a:t>
            </a:r>
            <a:r>
              <a:rPr lang="en-US" altLang="en-US" dirty="0" err="1"/>
              <a:t>Tarrio</a:t>
            </a:r>
            <a:r>
              <a:rPr lang="en-US" altLang="en-US" dirty="0"/>
              <a:t> is a leader who has people who would act on his command.  So, actual violence does not have to occur, just the likelihood violence or lawless action could occur upon command is enough for charismatic leaders to be found guilty of conspiracy. </a:t>
            </a:r>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090117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p:spPr>
        <p:txBody>
          <a:bodyPr/>
          <a:lstStyle/>
          <a:p>
            <a:r>
              <a:rPr lang="en-US" altLang="en-US" b="0" u="none" dirty="0">
                <a:solidFill>
                  <a:schemeClr val="tx2"/>
                </a:solidFill>
              </a:rPr>
              <a:t>George W Bush was president at the outset of the War on Terrorism.</a:t>
            </a:r>
          </a:p>
          <a:p>
            <a:endParaRPr lang="en-US" altLang="en-US" b="0" u="sng" dirty="0">
              <a:solidFill>
                <a:schemeClr val="tx2"/>
              </a:solidFill>
            </a:endParaRPr>
          </a:p>
          <a:p>
            <a:r>
              <a:rPr lang="en-US" altLang="en-US" b="0" u="sng" dirty="0">
                <a:solidFill>
                  <a:schemeClr val="tx2"/>
                </a:solidFill>
              </a:rPr>
              <a:t>The Patriot Act</a:t>
            </a:r>
            <a:r>
              <a:rPr lang="en-US" altLang="en-US" b="0" dirty="0"/>
              <a:t> </a:t>
            </a:r>
            <a:r>
              <a:rPr lang="en-US" altLang="en-US" dirty="0"/>
              <a:t>- designed to help the FBI collect evidence on terrorists and fight the war on terrorism:</a:t>
            </a:r>
          </a:p>
          <a:p>
            <a:pPr lvl="1"/>
            <a:r>
              <a:rPr lang="en-US" altLang="en-US" dirty="0"/>
              <a:t>Expands wiretapping of people who use multiple cell phones rather than for one phone only, though these wiretaps still require a warrant from a judge</a:t>
            </a:r>
          </a:p>
          <a:p>
            <a:pPr lvl="1"/>
            <a:r>
              <a:rPr lang="en-US" altLang="en-US" dirty="0"/>
              <a:t>Breaks down “wall” that prevented FBI criminal investigators from sharing information with FBI and CIA intelligence officers</a:t>
            </a:r>
          </a:p>
          <a:p>
            <a:pPr lvl="1"/>
            <a:r>
              <a:rPr lang="en-US" altLang="en-US" dirty="0"/>
              <a:t>Allows Attorney General to detain aliens suspected of terrorist activities until deportation</a:t>
            </a:r>
          </a:p>
          <a:p>
            <a:pPr lvl="1"/>
            <a:r>
              <a:rPr lang="en-US" altLang="en-US" dirty="0"/>
              <a:t>FBI can spy on domestic groups (i.e., anti-war groups and Muslims) without suspicion of a crime at internet sites, public meetings, and religious gatherings </a:t>
            </a:r>
          </a:p>
          <a:p>
            <a:pPr lvl="1"/>
            <a:r>
              <a:rPr lang="en-US" altLang="en-US" dirty="0"/>
              <a:t>Authorizes the Justice Department to hold “material witnesses” indefinitely without charge if it is believed the suspect has evidence of terrorist activities (modified by US Supreme Court in a series of decisions)</a:t>
            </a:r>
          </a:p>
          <a:p>
            <a:pPr lvl="1"/>
            <a:r>
              <a:rPr lang="en-US" altLang="en-US" dirty="0"/>
              <a:t>Authorizes monitoring of conversations between detainees and their lawyers</a:t>
            </a:r>
          </a:p>
          <a:p>
            <a:pPr lvl="1"/>
            <a:r>
              <a:rPr lang="en-US" altLang="en-US" dirty="0"/>
              <a:t>Authorizes banks to monitor and compile data on individual transfers to discern suspicious patterns (3</a:t>
            </a:r>
            <a:r>
              <a:rPr lang="en-US" altLang="en-US" baseline="30000" dirty="0"/>
              <a:t>rd</a:t>
            </a:r>
            <a:r>
              <a:rPr lang="en-US" altLang="en-US" dirty="0"/>
              <a:t> party cooperation)</a:t>
            </a:r>
          </a:p>
          <a:p>
            <a:endParaRPr lang="en-US" altLang="en-US" dirty="0"/>
          </a:p>
          <a:p>
            <a:r>
              <a:rPr lang="en-US" altLang="en-US" u="sng" dirty="0"/>
              <a:t>Source:  http://www.commondreams.org/news2007/1211-08.htm</a:t>
            </a:r>
          </a:p>
          <a:p>
            <a:r>
              <a:rPr lang="en-US" altLang="en-US" dirty="0"/>
              <a:t>“The ACLU filed an amicus brief in 2006 on behalf of humanitarian organizations including Oxfam, Operation USA, and the Unitarian Universalist Service Committee, all of which are concerned that the law interferes with their ability to provide humanitarian aid to desperately needy civilian populations. In the brief, the ACLU argued that sweeping provisions of the Patriot Act barring expert advice or assistance or training to groups considered terrorist organizations by the State Department prevented humanitarian groups from providing aid in war-torn areas, because in those areas it is sometimes impossible to provide aid without working with or through organizations that engage in both lawful and unlawful activity.”</a:t>
            </a:r>
          </a:p>
          <a:p>
            <a:endParaRPr lang="en-US" altLang="en-US" dirty="0"/>
          </a:p>
          <a:p>
            <a:r>
              <a:rPr lang="en-US" altLang="en-US" u="sng" dirty="0"/>
              <a:t>Holder v. The</a:t>
            </a:r>
            <a:r>
              <a:rPr lang="en-US" altLang="en-US" u="sng" baseline="0" dirty="0"/>
              <a:t> </a:t>
            </a:r>
            <a:r>
              <a:rPr lang="en-US" altLang="en-US" u="sng" dirty="0"/>
              <a:t>Humanitarian</a:t>
            </a:r>
            <a:r>
              <a:rPr lang="en-US" altLang="en-US" u="sng" baseline="0" dirty="0"/>
              <a:t> Law Project (2010)</a:t>
            </a:r>
          </a:p>
          <a:p>
            <a:r>
              <a:rPr lang="en-US" altLang="en-US" u="none" baseline="0" dirty="0"/>
              <a:t>The Humanitarian Law Project sought to educate the Kurdistan Workers Party in Turkey and the Tamil Tigers in Sri Lanka on how to resolve conflict peaceably, without violence.  The Supreme Court ruled against the Humanitarian Law Project, stating that the law prohibits “training” and “expert advice” and “personnel” to an organization that Congress declares as a terrorist organization, even when the aid is intended to promote peaceful resolution of conflict or work through UN processes.  </a:t>
            </a:r>
            <a:endParaRPr lang="en-US" altLang="en-US" u="none" dirty="0"/>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23047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p:spPr>
        <p:txBody>
          <a:bodyPr/>
          <a:lstStyle/>
          <a:p>
            <a:r>
              <a:rPr lang="en-US" altLang="en-US"/>
              <a:t>In compliance with the Hamdan Supreme Court ruling, Congress passed and the president signed the Military Commissions Act (2006) in Oct 2006.  In the act, Congress authorizes the president to establish military commissions to try enemy combatants.  The president is also authorized to set regulations (punishments) for those who commit non-grave breaches of the Geneva Convention.  Thus, the president will define what is a non-grave breach (perhaps even regarding the rules on torture).  What makes the Military Commissions Act controversial was its removal of Habeas Corpus rights for enemy combatants.  In Boumediene v. Bush (2008), the US Supreme Court, in a 5-4 decision, reinstated Habeas Corpus rights to prisoners held in the war on terrorism.  The portion of the Military Commissions Act that denied Habeas Corpus rights for enemy combatants was overturned and ruled unconstitutional.</a:t>
            </a:r>
          </a:p>
          <a:p>
            <a:endParaRPr lang="en-US" altLang="en-US"/>
          </a:p>
          <a:p>
            <a:r>
              <a:rPr lang="en-US" altLang="en-US"/>
              <a:t>With respect to prisoner treatment, “grave breaches” of the Geneva Convention are:  torture, cruel or inhuman treatment, performing biological experiments, murder, mutilation or maiming, rape, causing serious bodily injury, and sexual assault or abuse, and taking hostages.  Clearly, rape or murder needs no further clarification.  But what about torture?  Or cruel and inhumane treatment? These need definition.  The president is obligated to publicly pronounce what defines a non-grave breach of the Geneva Convention, that is crimes that are less severe than the “grave breach” standard, but definitions of these lesser crimes can be vague also, not necessarily identifying specific interrogation techniques.  Once the president makes his interpretation of non-grave crimes public, there will be legal battles over certain interrogation techniques.  The president (either Bush or a future president) will argue that a certain technique does not constitute grave or even a non-grave breach, but civil liberty advocates will argue that it does violate the Geneva Convention.  We will continue to fight about interrogation techniques until this country settles on an acceptable standard. </a:t>
            </a:r>
          </a:p>
          <a:p>
            <a:endParaRPr lang="en-US" altLang="en-US"/>
          </a:p>
          <a:p>
            <a:r>
              <a:rPr lang="en-US" altLang="en-US"/>
              <a:t>On the issue of secret evidence in military commissions, detainees on trial will be given the “substance” of the evidence against them but methods and sources in obtaining that evidence will remain classified.  For instance, if there was evidence that the detainee was going to pick up a bomb but was arrested before doing so, the detainee would be informed that the US government had evidence of the bomb and his intentions to explode it and kill people, but the people and methods used to get that evidence would remain secret.  This was the compromise struck.</a:t>
            </a:r>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80283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pPr marL="0" lvl="2"/>
            <a:r>
              <a:rPr lang="en-US" altLang="en-US" b="0" u="none" dirty="0">
                <a:solidFill>
                  <a:schemeClr val="tx2"/>
                </a:solidFill>
              </a:rPr>
              <a:t>Barack Obama was the second post-9/11 president.</a:t>
            </a:r>
          </a:p>
          <a:p>
            <a:pPr marL="0" lvl="2"/>
            <a:endParaRPr lang="en-US" altLang="en-US" b="0" u="sng" dirty="0">
              <a:solidFill>
                <a:schemeClr val="tx2"/>
              </a:solidFill>
            </a:endParaRPr>
          </a:p>
          <a:p>
            <a:pPr marL="0" lvl="2"/>
            <a:r>
              <a:rPr lang="en-US" altLang="en-US" b="0" u="sng" dirty="0">
                <a:solidFill>
                  <a:schemeClr val="tx2"/>
                </a:solidFill>
              </a:rPr>
              <a:t>The Bottom Line</a:t>
            </a:r>
            <a:r>
              <a:rPr lang="en-US" altLang="en-US" b="0" dirty="0"/>
              <a:t> </a:t>
            </a:r>
            <a:r>
              <a:rPr lang="en-US" altLang="en-US" dirty="0"/>
              <a:t>– Future US presidents will not have the powers of past wartime presidents…the war on terrorism is different—it’s part war, part crime-fighting…the Supreme Court does not considered it an all-out war like WWI or WWII</a:t>
            </a:r>
          </a:p>
          <a:p>
            <a:endParaRPr lang="en-US" altLang="en-US" dirty="0"/>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7860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r>
              <a:rPr lang="en-US" altLang="en-US" dirty="0"/>
              <a:t>Source:  Pew Research Center Poll (5-21-09)</a:t>
            </a:r>
          </a:p>
          <a:p>
            <a:endParaRPr lang="en-US" altLang="en-US" dirty="0"/>
          </a:p>
          <a:p>
            <a:r>
              <a:rPr lang="en-US" altLang="en-US" dirty="0"/>
              <a:t>Some “lone wolves” have slipped past</a:t>
            </a:r>
            <a:r>
              <a:rPr lang="en-US" altLang="en-US" baseline="0" dirty="0"/>
              <a:t> homeland security and have carried out their </a:t>
            </a:r>
            <a:r>
              <a:rPr lang="en-US" altLang="en-US" baseline="0"/>
              <a:t>terrorist attacks; </a:t>
            </a:r>
            <a:r>
              <a:rPr lang="en-US" altLang="en-US" baseline="0" dirty="0"/>
              <a:t>these would include the terrorists attacks at Fort Hood (13 dead; 30 injured), at the Boston Marathon (4 dead; many injured), and at the military recruiting centers in Tennessee (5 dead).</a:t>
            </a:r>
            <a:endParaRPr lang="en-US" altLang="en-US" dirty="0"/>
          </a:p>
        </p:txBody>
      </p:sp>
    </p:spTree>
    <p:extLst>
      <p:ext uri="{BB962C8B-B14F-4D97-AF65-F5344CB8AC3E}">
        <p14:creationId xmlns:p14="http://schemas.microsoft.com/office/powerpoint/2010/main" val="134831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5686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92644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p:spPr>
        <p:txBody>
          <a:bodyPr/>
          <a:lstStyle/>
          <a:p>
            <a:r>
              <a:rPr lang="en-US" altLang="en-US"/>
              <a:t>Just 10 years after the US Constitution was ratified, our government was at war with France and cracking down on freedoms at home.  The media today makes “false, scandalous” and “malicious statements” about federal officials all the time. No one today worries about America being conquered by a foreign power. But in 1798, the survival of the nation was a real concern.  President Adams viewed criticism of the government as a threat to the survival of the nation.  Given that, many free speech rights we have today were denied then.</a:t>
            </a:r>
          </a:p>
        </p:txBody>
      </p:sp>
      <p:sp>
        <p:nvSpPr>
          <p:cNvPr id="194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79243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p:spPr>
        <p:txBody>
          <a:bodyPr/>
          <a:lstStyle/>
          <a:p>
            <a:r>
              <a:rPr lang="en-US" altLang="en-US" u="sng" dirty="0">
                <a:solidFill>
                  <a:schemeClr val="tx2"/>
                </a:solidFill>
              </a:rPr>
              <a:t>Habeas Corpus:  Art. I, Section 9</a:t>
            </a:r>
            <a:r>
              <a:rPr lang="en-US" altLang="en-US" dirty="0"/>
              <a:t>:  “The privilege of the Writ of Habeas Corpus shall not be suspended, unless when in cases of rebellion or invasion the public safety may require it”.    </a:t>
            </a:r>
          </a:p>
          <a:p>
            <a:endParaRPr lang="en-US" altLang="en-US" dirty="0"/>
          </a:p>
          <a:p>
            <a:r>
              <a:rPr lang="en-US" altLang="en-US" dirty="0"/>
              <a:t>Habeas Corpus gives a judge the power to call the executive branch to court to ask why a prisoner has been detained.  If the judge believes the prisoner has been detained illegally, then the judge can release the detainee.  This is a judicial check on the power of the executive branch (e.g., specifically, the police or military)</a:t>
            </a:r>
          </a:p>
          <a:p>
            <a:endParaRPr lang="en-US" altLang="en-US" dirty="0"/>
          </a:p>
          <a:p>
            <a:r>
              <a:rPr lang="en-US" altLang="en-US" dirty="0"/>
              <a:t>Lincoln suspended habeas corpus just after the bombing of Fort Sumter (which marked the beginning of the Civil War), and Lincoln ordered the commanding general of the northern army to detain anyone whom he believed might rebel against the union.  Lincoln feared that Maryland would secede and then Washington DC would be surrounded by hostile forces, so he had good reason to declare martial law in that part of the country.  A man named </a:t>
            </a:r>
            <a:r>
              <a:rPr lang="en-US" altLang="en-US" dirty="0" err="1"/>
              <a:t>Merryman</a:t>
            </a:r>
            <a:r>
              <a:rPr lang="en-US" altLang="en-US" dirty="0"/>
              <a:t> was detained and immediately had his lawyer challenge the case in a circuit court.  The judge ruled against Lincoln’s suspension in 1861 (Ex Parte </a:t>
            </a:r>
            <a:r>
              <a:rPr lang="en-US" altLang="en-US" dirty="0" err="1"/>
              <a:t>Merryman</a:t>
            </a:r>
            <a:r>
              <a:rPr lang="en-US" altLang="en-US" dirty="0"/>
              <a:t>), citing that only Congress could suspend habeas corpus, but the judge did not have the power to force the arresting soldier to appear in court to give his reasons for detaining </a:t>
            </a:r>
            <a:r>
              <a:rPr lang="en-US" altLang="en-US" dirty="0" err="1"/>
              <a:t>Merryman</a:t>
            </a:r>
            <a:r>
              <a:rPr lang="en-US" altLang="en-US" dirty="0"/>
              <a:t> (the judge sent a US Marshall to Fort Sumter; the Marshall was turned away by the Northern army occupying the fort.)  </a:t>
            </a:r>
          </a:p>
          <a:p>
            <a:endParaRPr lang="en-US" altLang="en-US" dirty="0"/>
          </a:p>
          <a:p>
            <a:r>
              <a:rPr lang="en-US" altLang="en-US" dirty="0"/>
              <a:t>Lincoln reinstated habeas corpus in 1862, in anticipation of the North winning the war, but the war went badly later that year, and Lincoln suspended habeas corpus again.  Six months later, Congress passed the Habeas Corpus Act of 1863 authorized Lincoln’s suspension.  After which, 1000s of anti-war Democrats in the North were jailed and denied habeas corpus rights for the remainder of the war. </a:t>
            </a:r>
          </a:p>
          <a:p>
            <a:endParaRPr lang="en-US" altLang="en-US" dirty="0"/>
          </a:p>
          <a:p>
            <a:r>
              <a:rPr lang="en-US" altLang="en-US" dirty="0"/>
              <a:t>See http://www.law.cornell.edu/supct/html/historics/USSC_CR_0071_0002_ZO.html for details on the ex parte Milligan (1866) case, which was decided after the war was over.  The Habeas Corpus Act (1863) is discussed in detail in the court’s decision.  There were exceptions to the suspension of habeas corpus in the law.  For instance, if a detainee was not a prisoner of war and if the civilian courts were functioning, as they were in parts of the North, then a prisoner could petition a federal circuit court for his release, as Milligan did.  Milligan was convicted and sentenced to be hanged by a military tribunal for raiding an army depot for arms and then plotting to free confederate prisoners being held in Indiana, but the court nullified that decision because the military tribunal system did not have jurisdiction over Milligan, since he was not operating in the theater of battle (the war did not extend to Indiana) and since he was not a member of the military and since the civilian courts were operating in Indiana at that time, according to the Habeas Corpus Act (1863), Milligan was entitled to a civilian grand jury proceeding, which did convene and handed down no indictment.  In the end, Milligan was released.  In passing, the US Supreme Court mentioned that the suspension of the writ of habeas corpus did not mean that a writ could not be brought to a court; the courts can still evaluate if a writ is applicable, even when Congress suspends habeas corpus.  </a:t>
            </a:r>
          </a:p>
          <a:p>
            <a:endParaRPr lang="en-US" altLang="en-US" dirty="0"/>
          </a:p>
          <a:p>
            <a:r>
              <a:rPr lang="en-US" altLang="en-US" dirty="0" err="1"/>
              <a:t>Vallandigham</a:t>
            </a:r>
            <a:r>
              <a:rPr lang="en-US" altLang="en-US" dirty="0"/>
              <a:t> was convicted and sentenced to 2 years in jail by a military tribunal in Ohio.  His supporters were outraged and burned down the building that housed a pro-union newspaper.  Under pressure, Lincoln refused to pardon </a:t>
            </a:r>
            <a:r>
              <a:rPr lang="en-US" altLang="en-US" dirty="0" err="1"/>
              <a:t>Vallandigham</a:t>
            </a:r>
            <a:r>
              <a:rPr lang="en-US" altLang="en-US" dirty="0"/>
              <a:t>; instead, he had him transported under military guard to Tennessee, where he was turned over to the Confederacy.  </a:t>
            </a:r>
          </a:p>
          <a:p>
            <a:endParaRPr lang="en-US" altLang="en-US" dirty="0"/>
          </a:p>
          <a:p>
            <a:r>
              <a:rPr lang="en-US" altLang="en-US" dirty="0"/>
              <a:t>Lincoln</a:t>
            </a:r>
            <a:r>
              <a:rPr lang="en-US" altLang="en-US" baseline="0" dirty="0"/>
              <a:t> worried that anti-war Democrats in the North would be spies for the South, so he had them jailed for the duration of the war.  By today’s standards, this would be wrongful behavior, because it was a broad sweep of one entire demographic (Democrats protesting the war).  By today’s standards, law enforcement or the military in this case is supposed to target only those who are actual spies, rather than all “suspicious” people of a certain demographic.</a:t>
            </a:r>
            <a:endParaRPr lang="en-US" altLang="en-US" dirty="0"/>
          </a:p>
          <a:p>
            <a:endParaRPr lang="en-US" altLang="en-US" dirty="0"/>
          </a:p>
        </p:txBody>
      </p:sp>
      <p:sp>
        <p:nvSpPr>
          <p:cNvPr id="204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346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p:spPr>
        <p:txBody>
          <a:bodyPr/>
          <a:lstStyle/>
          <a:p>
            <a:r>
              <a:rPr lang="en-US" altLang="en-US" dirty="0"/>
              <a:t>Woodrow</a:t>
            </a:r>
            <a:r>
              <a:rPr lang="en-US" altLang="en-US" baseline="0" dirty="0"/>
              <a:t> Wilson was president during WWI.</a:t>
            </a:r>
            <a:endParaRPr lang="en-US" altLang="en-US" dirty="0"/>
          </a:p>
          <a:p>
            <a:endParaRPr lang="en-US" altLang="en-US" dirty="0"/>
          </a:p>
          <a:p>
            <a:r>
              <a:rPr lang="en-US" altLang="en-US" dirty="0"/>
              <a:t>In WWI, free speech rights were once again denied.  Protest activities, such as discouraging the purchase of war bonds (which were needed for the government to pay for the war) and distributing fliers advocating socialism/communism, and “disloyal” speech aimed at the government were banned.  Again, these measures are almost unbelievable by today’s standards, but at that time, it was thought that the government could not fight and win the war if people didn’t join the army or buy war bonds, so those who discouraged these types of activities were considered to be enemies of the state and were treated as criminals.</a:t>
            </a:r>
          </a:p>
          <a:p>
            <a:endParaRPr lang="en-US" altLang="en-US" dirty="0"/>
          </a:p>
          <a:p>
            <a:r>
              <a:rPr lang="en-US" altLang="en-US" dirty="0"/>
              <a:t>There are civil liberty advocates in every era of American history, so some of these civil liberty violations were challenged in the courts.  The Supreme Court upheld the civil liberty violations in WWI.  Advocating socialism/communism was considered to be a threat to the country at that time.  Publishing a book on communism would be no big deal today because communism failed, but it wasn’t clear then if communism would prevail or if our system (democratic capitalism) would prevail.  That’s why it was such a threat then.</a:t>
            </a:r>
          </a:p>
          <a:p>
            <a:endParaRPr lang="en-US" altLang="en-US" dirty="0"/>
          </a:p>
          <a:p>
            <a:r>
              <a:rPr lang="en-US" altLang="en-US" dirty="0"/>
              <a:t>-----------------------------</a:t>
            </a:r>
          </a:p>
          <a:p>
            <a:endParaRPr lang="en-US" altLang="en-US" dirty="0"/>
          </a:p>
          <a:p>
            <a:r>
              <a:rPr lang="en-US" altLang="en-US" dirty="0"/>
              <a:t>In 2023, Special Prosecutor, Jack Smith, has brought a criminal indictment against Donald Trump under the Espionage Act, for sharing a classified document (contingency plans to attack Iran) to people at one of his resorts who are not privy to see top secret material.  </a:t>
            </a:r>
          </a:p>
        </p:txBody>
      </p:sp>
      <p:sp>
        <p:nvSpPr>
          <p:cNvPr id="215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9025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President Wilson</a:t>
            </a:r>
            <a:r>
              <a:rPr lang="en-US" altLang="en-US" baseline="0" dirty="0"/>
              <a:t> worried that socialists and communists would not be loyal to the country, that they would engage in some sort of “seditious” (wanting to overthrow the government) behavior, so he had them jailed for the duration of the war.  By today’s standards, this would be wrongful behavior, because it was a broad sweep of one entire demographic (socialists and communists).  By today’s standards, law enforcement (the Justice Department in this case) is supposed to target only those who are actually engaging in seditious behavior, rather than rounding up all “suspicious” people of a certain demographic.</a:t>
            </a:r>
            <a:endParaRPr lang="en-US" altLang="en-US" dirty="0"/>
          </a:p>
          <a:p>
            <a:endParaRPr lang="en-US" altLang="en-US" dirty="0"/>
          </a:p>
        </p:txBody>
      </p:sp>
      <p:sp>
        <p:nvSpPr>
          <p:cNvPr id="225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5696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p:spPr>
        <p:txBody>
          <a:bodyPr/>
          <a:lstStyle/>
          <a:p>
            <a:r>
              <a:rPr lang="en-US" altLang="en-US" dirty="0"/>
              <a:t>The president (Franklin D Roosevelt), Congress, and the military worried that Japanese-Americans would side with their home country of Japan during WWII.  To keep an eye on the Japanese-Americans, the government rounded them up and put them in detention camps for the duration of the war.</a:t>
            </a:r>
          </a:p>
          <a:p>
            <a:endParaRPr lang="en-US" altLang="en-US" dirty="0"/>
          </a:p>
          <a:p>
            <a:r>
              <a:rPr lang="en-US" altLang="en-US" dirty="0" err="1"/>
              <a:t>Hirabayashi</a:t>
            </a:r>
            <a:r>
              <a:rPr lang="en-US" altLang="en-US" dirty="0"/>
              <a:t> and Korematsu were two Japanese-Americans who refused to report to relocation centers.  They were later caught.  Civil liberty advocates took their cases to the courts, and the Supreme Court eventually heard both cases.  The high court sided with the government, upholding the detention of Japanese-Americans.</a:t>
            </a:r>
          </a:p>
          <a:p>
            <a:endParaRPr lang="en-US" altLang="en-US" dirty="0"/>
          </a:p>
          <a:p>
            <a:r>
              <a:rPr lang="en-US" altLang="en-US" dirty="0"/>
              <a:t>Fear of an invasion drove our government’s decision to place the Japanese in detention camps.  Our leaders were convinced that Japan would attack the US homeland at some point during WWII and that Japanese-Americans might help in this effort.  Fear of an invasion led to lights-out curfews all over the country.  Under the curfews, people were required to shut off all of their lights in their homes, so that Japanese warplanes would not be able to bomb population centers at night.  The Japanese invasion and air-strikes never occurred but the potential of an invasion occurring increased fear here at home.  </a:t>
            </a:r>
          </a:p>
          <a:p>
            <a:endParaRPr lang="en-US" altLang="en-US" dirty="0"/>
          </a:p>
          <a:p>
            <a:r>
              <a:rPr lang="en-US" altLang="en-US" dirty="0"/>
              <a:t>By today’s standards, detaining Japanese-Americans just because they were Japanese and for no other reason was probably the worst civil liberty violation in US history.  If any</a:t>
            </a:r>
            <a:r>
              <a:rPr lang="en-US" altLang="en-US" baseline="0" dirty="0"/>
              <a:t> individual Japanese gave some sort of material support to the Japanese military, then it would be appropriate for law enforcement or the military to arrest that individual, but doing a broad sweep of an entire demographic (e.g., Japanese) is wrong by today’s standards.  </a:t>
            </a:r>
          </a:p>
          <a:p>
            <a:endParaRPr lang="en-US" altLang="en-US" baseline="0" dirty="0"/>
          </a:p>
          <a:p>
            <a:r>
              <a:rPr lang="en-US" altLang="en-US" dirty="0"/>
              <a:t>In the 1980s, our government apologized to the Japanese who were detained in WWII and paid $20,000 to those Japanese who were still alive,</a:t>
            </a:r>
            <a:r>
              <a:rPr lang="en-US" altLang="en-US" baseline="0" dirty="0"/>
              <a:t> or if they were no longer alive, to their families.</a:t>
            </a:r>
          </a:p>
          <a:p>
            <a:endParaRPr lang="en-US" altLang="en-US" baseline="0" dirty="0"/>
          </a:p>
          <a:p>
            <a:r>
              <a:rPr lang="en-US" altLang="en-US" baseline="0" dirty="0"/>
              <a:t>-------------------------------------------</a:t>
            </a:r>
          </a:p>
          <a:p>
            <a:endParaRPr lang="en-US" altLang="en-US" baseline="0" dirty="0"/>
          </a:p>
          <a:p>
            <a:r>
              <a:rPr lang="en-US" altLang="en-US" baseline="0" dirty="0"/>
              <a:t>Reparations are an issue today (2023).  The State of California is considering paying a reparation payment to some of its black citizens for the harm that slavery has done to them.  </a:t>
            </a:r>
            <a:endParaRPr lang="en-US" altLang="en-US" dirty="0"/>
          </a:p>
          <a:p>
            <a:endParaRPr lang="en-US" altLang="en-US" dirty="0"/>
          </a:p>
        </p:txBody>
      </p:sp>
      <p:sp>
        <p:nvSpPr>
          <p:cNvPr id="2355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84926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p:spPr>
        <p:txBody>
          <a:bodyPr/>
          <a:lstStyle/>
          <a:p>
            <a:r>
              <a:rPr lang="en-US" altLang="en-US" dirty="0"/>
              <a:t>Harry Truman was president at</a:t>
            </a:r>
            <a:r>
              <a:rPr lang="en-US" altLang="en-US" baseline="0" dirty="0"/>
              <a:t> the initiation of the Cold War, following WWII.</a:t>
            </a:r>
            <a:endParaRPr lang="en-US" altLang="en-US" dirty="0"/>
          </a:p>
          <a:p>
            <a:endParaRPr lang="en-US" altLang="en-US" dirty="0"/>
          </a:p>
          <a:p>
            <a:r>
              <a:rPr lang="en-US" altLang="en-US" dirty="0"/>
              <a:t>During the first few years of the Cold War, communists in America were jailed, and the US Supreme Court upheld these detentions.  </a:t>
            </a:r>
          </a:p>
          <a:p>
            <a:endParaRPr lang="en-US" altLang="en-US" dirty="0"/>
          </a:p>
          <a:p>
            <a:r>
              <a:rPr lang="en-US" altLang="en-US" dirty="0"/>
              <a:t>By the early 1950s, it appeared that communism may take over the world.  In the late 1940s, Eastern Europe came under the control of the Soviet Union, our communist Cold War enemy.  Also, China turned to communism in 1950.  Eastern Europe, the Soviet Union, and China comprised a good portion of the world map.  The fear was that communism would take over America also.  The Soviets preached this line, that grass-roots communism would eventually take control of our government.  </a:t>
            </a:r>
          </a:p>
          <a:p>
            <a:endParaRPr lang="en-US" altLang="en-US" dirty="0"/>
          </a:p>
          <a:p>
            <a:r>
              <a:rPr lang="en-US" altLang="en-US" dirty="0"/>
              <a:t>Once the immediate threat of a communist takeover passed in the late 1950s, the Supreme Court began to protect the rights of communists.  Believing in communism was protected under one’s freedom of conscience—the right to believe in what one wants. </a:t>
            </a:r>
          </a:p>
          <a:p>
            <a:endParaRPr lang="en-US" altLang="en-US" dirty="0"/>
          </a:p>
          <a:p>
            <a:r>
              <a:rPr lang="en-US" altLang="en-US" dirty="0"/>
              <a:t>Communists</a:t>
            </a:r>
            <a:r>
              <a:rPr lang="en-US" altLang="en-US" baseline="0" dirty="0"/>
              <a:t> advocate the overthrow of the government, sometimes through violence.  If there was a charismatic communist leader, who could plausibly encourage people to act to violence, then that leader could be jailed.  But if there is no threat of violence, then communist rhetoric and writings must be tolerated (by government) in a free society.</a:t>
            </a:r>
            <a:endParaRPr lang="en-US" altLang="en-US" dirty="0"/>
          </a:p>
        </p:txBody>
      </p:sp>
      <p:sp>
        <p:nvSpPr>
          <p:cNvPr id="245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1029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lstStyle/>
          <a:p>
            <a:r>
              <a:rPr lang="en-US" altLang="en-US" dirty="0"/>
              <a:t>Lyndon B. Johnson</a:t>
            </a:r>
            <a:r>
              <a:rPr lang="en-US" altLang="en-US" baseline="0" dirty="0"/>
              <a:t> (LBJ), a Democrat, and Richard Nixon, a Republican, were the presidents in power during the Vietnam War.</a:t>
            </a:r>
            <a:endParaRPr lang="en-US" altLang="en-US" dirty="0"/>
          </a:p>
          <a:p>
            <a:endParaRPr lang="en-US" altLang="en-US" dirty="0"/>
          </a:p>
          <a:p>
            <a:r>
              <a:rPr lang="en-US" altLang="en-US" dirty="0"/>
              <a:t>In the Vietnam era (1965-1973), the government stopped jailing anti-war protesters.  The Supreme Court created a new standard for free speech in a time of war—the direct incitement test. This allowed people to protest the government’s policies as long as their speech did not directly incite violence.  Say, for example, if someone tries to incite a crowd of people to burn down a building, then that would be illegal, but if someone was encouraging people to dodge the military draft, that would be legal.</a:t>
            </a:r>
          </a:p>
          <a:p>
            <a:endParaRPr lang="en-US" altLang="en-US" dirty="0"/>
          </a:p>
          <a:p>
            <a:r>
              <a:rPr lang="en-US" altLang="en-US" dirty="0"/>
              <a:t>Though they weren’t jailed, the government illegally monitored anti-war protesters and civil rights advocates.  Fear and paranoia drove this illegal government activity.  Both LBJ and Nixon were convinced that the Soviet communists were funding anti-war protesters and the leadership of the civil rights movement.  </a:t>
            </a:r>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7955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b="1"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8A432C8-69A7-458B-9684-2BFA64B31948}" type="datetime2">
              <a:rPr lang="en-US" smtClean="0"/>
              <a:t>Sunday, November 12,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Sunday, November 12,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November 12,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Sunday, November 12,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November 12,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November 12,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November 12, 2023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Sunday, November 12, 2023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November 12, 2023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November 12,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November 12,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November 12, 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b="1" kern="1200" spc="-100" baseline="0">
          <a:solidFill>
            <a:schemeClr val="tx2"/>
          </a:solidFill>
          <a:latin typeface="+mj-lt"/>
          <a:ea typeface="+mj-ea"/>
          <a:cs typeface="+mj-cs"/>
        </a:defRPr>
      </a:lvl1pPr>
    </p:titleStyle>
    <p:bodyStyle>
      <a:lvl1pPr marL="0" indent="0" algn="l" defTabSz="914400" rtl="0" eaLnBrk="1" latinLnBrk="0" hangingPunct="1">
        <a:spcBef>
          <a:spcPct val="20000"/>
        </a:spcBef>
        <a:buClr>
          <a:schemeClr val="accent1"/>
        </a:buClr>
        <a:buSzPct val="85000"/>
        <a:buFont typeface="Arial" pitchFamily="34" charset="0"/>
        <a:buNone/>
        <a:defRPr sz="2400" b="1"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2209800"/>
            <a:ext cx="7772400" cy="1143000"/>
          </a:xfrm>
        </p:spPr>
        <p:txBody>
          <a:bodyPr/>
          <a:lstStyle/>
          <a:p>
            <a:pPr>
              <a:defRPr/>
            </a:pPr>
            <a:r>
              <a:rPr lang="en-US" dirty="0"/>
              <a:t>Civil Liberties</a:t>
            </a:r>
          </a:p>
        </p:txBody>
      </p:sp>
      <p:sp>
        <p:nvSpPr>
          <p:cNvPr id="3075" name="Rectangle 3"/>
          <p:cNvSpPr>
            <a:spLocks noGrp="1" noChangeArrowheads="1"/>
          </p:cNvSpPr>
          <p:nvPr>
            <p:ph type="subTitle" idx="1"/>
          </p:nvPr>
        </p:nvSpPr>
        <p:spPr>
          <a:xfrm>
            <a:off x="685800" y="3505200"/>
            <a:ext cx="7772400" cy="533400"/>
          </a:xfrm>
        </p:spPr>
        <p:txBody>
          <a:bodyPr/>
          <a:lstStyle/>
          <a:p>
            <a:pPr marL="342900" indent="-342900">
              <a:defRPr/>
            </a:pPr>
            <a:r>
              <a:rPr lang="en-US" b="1" dirty="0"/>
              <a:t>A History of Curtailments During American Wars</a:t>
            </a:r>
            <a:r>
              <a:rPr lang="en-US" dirty="0"/>
              <a:t>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404019"/>
            <a:ext cx="8915400" cy="990600"/>
          </a:xfrm>
        </p:spPr>
        <p:txBody>
          <a:bodyPr>
            <a:normAutofit fontScale="90000"/>
          </a:bodyPr>
          <a:lstStyle/>
          <a:p>
            <a:pPr>
              <a:defRPr/>
            </a:pPr>
            <a:r>
              <a:rPr lang="en-US" sz="3600" dirty="0"/>
              <a:t>The Line Between Free Speech – Illegal Speech</a:t>
            </a:r>
            <a:br>
              <a:rPr lang="en-US" dirty="0"/>
            </a:br>
            <a:r>
              <a:rPr lang="en-US" sz="2200" dirty="0"/>
              <a:t>Not Guilty of “Direct Incitement” – Travis Scott (Musician)</a:t>
            </a:r>
          </a:p>
        </p:txBody>
      </p:sp>
      <p:sp>
        <p:nvSpPr>
          <p:cNvPr id="10244"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pic>
        <p:nvPicPr>
          <p:cNvPr id="2" name="Picture 1"/>
          <p:cNvPicPr>
            <a:picLocks noChangeAspect="1"/>
          </p:cNvPicPr>
          <p:nvPr/>
        </p:nvPicPr>
        <p:blipFill>
          <a:blip r:embed="rId3"/>
          <a:stretch>
            <a:fillRect/>
          </a:stretch>
        </p:blipFill>
        <p:spPr>
          <a:xfrm>
            <a:off x="401309" y="4223815"/>
            <a:ext cx="4126863" cy="2329385"/>
          </a:xfrm>
          <a:prstGeom prst="rect">
            <a:avLst/>
          </a:prstGeom>
        </p:spPr>
      </p:pic>
      <p:pic>
        <p:nvPicPr>
          <p:cNvPr id="3" name="Picture 2"/>
          <p:cNvPicPr>
            <a:picLocks noChangeAspect="1"/>
          </p:cNvPicPr>
          <p:nvPr/>
        </p:nvPicPr>
        <p:blipFill>
          <a:blip r:embed="rId4"/>
          <a:stretch>
            <a:fillRect/>
          </a:stretch>
        </p:blipFill>
        <p:spPr>
          <a:xfrm>
            <a:off x="401310" y="2106083"/>
            <a:ext cx="4066214" cy="2008718"/>
          </a:xfrm>
          <a:prstGeom prst="rect">
            <a:avLst/>
          </a:prstGeom>
        </p:spPr>
      </p:pic>
      <p:sp>
        <p:nvSpPr>
          <p:cNvPr id="4" name="TextBox 3"/>
          <p:cNvSpPr txBox="1"/>
          <p:nvPr/>
        </p:nvSpPr>
        <p:spPr>
          <a:xfrm>
            <a:off x="4610100" y="1452533"/>
            <a:ext cx="4457700" cy="5324535"/>
          </a:xfrm>
          <a:prstGeom prst="rect">
            <a:avLst/>
          </a:prstGeom>
          <a:noFill/>
        </p:spPr>
        <p:txBody>
          <a:bodyPr wrap="square" rtlCol="0">
            <a:spAutoFit/>
          </a:bodyPr>
          <a:lstStyle/>
          <a:p>
            <a:r>
              <a:rPr lang="en-US" sz="2000" dirty="0"/>
              <a:t>Speech can become illegal when the speaker incites imminent (imminent is right now = direct) violence or lawless action</a:t>
            </a:r>
            <a:br>
              <a:rPr lang="en-US" sz="2000" dirty="0"/>
            </a:br>
            <a:endParaRPr lang="en-US" sz="2000" dirty="0"/>
          </a:p>
          <a:p>
            <a:r>
              <a:rPr lang="en-US" sz="2000" dirty="0"/>
              <a:t>Incitement is possible when a charismatic speaker has an energized following of people and can influence a crowd to engage in violence or lawless action</a:t>
            </a:r>
          </a:p>
          <a:p>
            <a:endParaRPr lang="en-US" sz="2000" dirty="0"/>
          </a:p>
          <a:p>
            <a:r>
              <a:rPr lang="en-US" sz="2000" dirty="0"/>
              <a:t>10 people died at the </a:t>
            </a:r>
            <a:r>
              <a:rPr lang="en-US" sz="2000" dirty="0" err="1"/>
              <a:t>Astroworld</a:t>
            </a:r>
            <a:r>
              <a:rPr lang="en-US" sz="2000" dirty="0"/>
              <a:t> Festival (2021).  The headliner, Travis Scott, may not be guilty of inciting “crowd surging” toward the stage, but he has been charged for inciting a riot at previous concerts in 2015 and 2017, pleading guilty to disorderly conduct (but not to incitement)</a:t>
            </a:r>
          </a:p>
        </p:txBody>
      </p:sp>
      <p:sp>
        <p:nvSpPr>
          <p:cNvPr id="6" name="TextBox 5"/>
          <p:cNvSpPr txBox="1"/>
          <p:nvPr/>
        </p:nvSpPr>
        <p:spPr>
          <a:xfrm>
            <a:off x="401309" y="1535404"/>
            <a:ext cx="4066215" cy="461665"/>
          </a:xfrm>
          <a:prstGeom prst="rect">
            <a:avLst/>
          </a:prstGeom>
          <a:solidFill>
            <a:schemeClr val="tx1"/>
          </a:solidFill>
        </p:spPr>
        <p:txBody>
          <a:bodyPr wrap="square" rtlCol="0">
            <a:spAutoFit/>
          </a:bodyPr>
          <a:lstStyle/>
          <a:p>
            <a:pPr algn="ctr"/>
            <a:r>
              <a:rPr lang="en-US" sz="1200" b="1" dirty="0">
                <a:solidFill>
                  <a:schemeClr val="bg1"/>
                </a:solidFill>
              </a:rPr>
              <a:t>10 Fans Died from “Crowd Surging” at the </a:t>
            </a:r>
            <a:r>
              <a:rPr lang="en-US" sz="1200" b="1" dirty="0" err="1">
                <a:solidFill>
                  <a:schemeClr val="bg1"/>
                </a:solidFill>
              </a:rPr>
              <a:t>Astroworld</a:t>
            </a:r>
            <a:r>
              <a:rPr lang="en-US" sz="1200" b="1" dirty="0">
                <a:solidFill>
                  <a:schemeClr val="bg1"/>
                </a:solidFill>
              </a:rPr>
              <a:t> Festival (Nov. 5</a:t>
            </a:r>
            <a:r>
              <a:rPr lang="en-US" sz="1200" b="1" baseline="30000" dirty="0">
                <a:solidFill>
                  <a:schemeClr val="bg1"/>
                </a:solidFill>
              </a:rPr>
              <a:t>th</a:t>
            </a:r>
            <a:r>
              <a:rPr lang="en-US" sz="1200" b="1" dirty="0">
                <a:solidFill>
                  <a:schemeClr val="bg1"/>
                </a:solidFill>
              </a:rPr>
              <a:t> 2021)</a:t>
            </a:r>
          </a:p>
        </p:txBody>
      </p:sp>
    </p:spTree>
    <p:extLst>
      <p:ext uri="{BB962C8B-B14F-4D97-AF65-F5344CB8AC3E}">
        <p14:creationId xmlns:p14="http://schemas.microsoft.com/office/powerpoint/2010/main" val="377415959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404019"/>
            <a:ext cx="8915400" cy="990600"/>
          </a:xfrm>
        </p:spPr>
        <p:txBody>
          <a:bodyPr>
            <a:normAutofit fontScale="90000"/>
          </a:bodyPr>
          <a:lstStyle/>
          <a:p>
            <a:pPr>
              <a:defRPr/>
            </a:pPr>
            <a:r>
              <a:rPr lang="en-US" sz="3600" dirty="0"/>
              <a:t>The Line Between Free Speech – Illegal Speech</a:t>
            </a:r>
            <a:br>
              <a:rPr lang="en-US" dirty="0"/>
            </a:br>
            <a:r>
              <a:rPr lang="en-US" sz="2200" dirty="0"/>
              <a:t>Guilty of “Direct Incitement” – Oath Keepers on Jan. 6</a:t>
            </a:r>
            <a:r>
              <a:rPr lang="en-US" sz="2200" baseline="30000" dirty="0"/>
              <a:t>th</a:t>
            </a:r>
            <a:r>
              <a:rPr lang="en-US" sz="2200" dirty="0"/>
              <a:t> 2021 (Capitol Riot)</a:t>
            </a:r>
          </a:p>
        </p:txBody>
      </p:sp>
      <p:sp>
        <p:nvSpPr>
          <p:cNvPr id="10244"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 name="TextBox 3"/>
          <p:cNvSpPr txBox="1"/>
          <p:nvPr/>
        </p:nvSpPr>
        <p:spPr>
          <a:xfrm>
            <a:off x="4610100" y="1539419"/>
            <a:ext cx="4457700" cy="4708981"/>
          </a:xfrm>
          <a:prstGeom prst="rect">
            <a:avLst/>
          </a:prstGeom>
          <a:solidFill>
            <a:schemeClr val="accent5">
              <a:lumMod val="50000"/>
            </a:schemeClr>
          </a:solidFill>
        </p:spPr>
        <p:txBody>
          <a:bodyPr wrap="square" rtlCol="0">
            <a:spAutoFit/>
          </a:bodyPr>
          <a:lstStyle/>
          <a:p>
            <a:r>
              <a:rPr lang="en-US" sz="2000" dirty="0">
                <a:solidFill>
                  <a:schemeClr val="bg2"/>
                </a:solidFill>
              </a:rPr>
              <a:t>In November 2022, a jury found 5 members of the Oath Keepers guilty of obstructing an official congressional proceeding, as well as finding Stewart Rhodes and Kelly </a:t>
            </a:r>
            <a:r>
              <a:rPr lang="en-US" sz="2000" dirty="0" err="1">
                <a:solidFill>
                  <a:schemeClr val="bg2"/>
                </a:solidFill>
              </a:rPr>
              <a:t>Meggs</a:t>
            </a:r>
            <a:r>
              <a:rPr lang="en-US" sz="2000" dirty="0">
                <a:solidFill>
                  <a:schemeClr val="bg2"/>
                </a:solidFill>
              </a:rPr>
              <a:t> guilty of “seditious conspiracy”</a:t>
            </a:r>
          </a:p>
          <a:p>
            <a:endParaRPr lang="en-US" sz="2000" dirty="0">
              <a:solidFill>
                <a:schemeClr val="bg2"/>
              </a:solidFill>
            </a:endParaRPr>
          </a:p>
          <a:p>
            <a:r>
              <a:rPr lang="en-US" sz="2000" dirty="0">
                <a:solidFill>
                  <a:schemeClr val="bg2"/>
                </a:solidFill>
              </a:rPr>
              <a:t>Charismatic leaders like Rhodes and </a:t>
            </a:r>
            <a:r>
              <a:rPr lang="en-US" sz="2000" dirty="0" err="1">
                <a:solidFill>
                  <a:schemeClr val="bg2"/>
                </a:solidFill>
              </a:rPr>
              <a:t>Meggs</a:t>
            </a:r>
            <a:r>
              <a:rPr lang="en-US" sz="2000" dirty="0">
                <a:solidFill>
                  <a:schemeClr val="bg2"/>
                </a:solidFill>
              </a:rPr>
              <a:t> can command their followers to engage in imminent violence, so even though they did not give that command on Jan. 6</a:t>
            </a:r>
            <a:r>
              <a:rPr lang="en-US" sz="2000" baseline="30000" dirty="0">
                <a:solidFill>
                  <a:schemeClr val="bg2"/>
                </a:solidFill>
              </a:rPr>
              <a:t>th</a:t>
            </a:r>
            <a:r>
              <a:rPr lang="en-US" sz="2000" dirty="0">
                <a:solidFill>
                  <a:schemeClr val="bg2"/>
                </a:solidFill>
              </a:rPr>
              <a:t> 2021 (Capitol Riot), they met the standard for illegal speech:  being “likely to incite or produce…” violence or lawless action</a:t>
            </a:r>
          </a:p>
        </p:txBody>
      </p:sp>
      <p:sp>
        <p:nvSpPr>
          <p:cNvPr id="6" name="TextBox 5"/>
          <p:cNvSpPr txBox="1"/>
          <p:nvPr/>
        </p:nvSpPr>
        <p:spPr>
          <a:xfrm>
            <a:off x="401309" y="1535404"/>
            <a:ext cx="4066215" cy="276999"/>
          </a:xfrm>
          <a:prstGeom prst="rect">
            <a:avLst/>
          </a:prstGeom>
          <a:solidFill>
            <a:schemeClr val="tx1"/>
          </a:solidFill>
        </p:spPr>
        <p:txBody>
          <a:bodyPr wrap="square" rtlCol="0">
            <a:spAutoFit/>
          </a:bodyPr>
          <a:lstStyle/>
          <a:p>
            <a:pPr algn="ctr"/>
            <a:r>
              <a:rPr lang="en-US" sz="1200" b="1" dirty="0">
                <a:solidFill>
                  <a:schemeClr val="bg1"/>
                </a:solidFill>
              </a:rPr>
              <a:t>Oath Keeper Organization Chart</a:t>
            </a:r>
          </a:p>
        </p:txBody>
      </p:sp>
      <p:pic>
        <p:nvPicPr>
          <p:cNvPr id="5" name="Picture 4"/>
          <p:cNvPicPr>
            <a:picLocks noChangeAspect="1"/>
          </p:cNvPicPr>
          <p:nvPr/>
        </p:nvPicPr>
        <p:blipFill>
          <a:blip r:embed="rId3"/>
          <a:stretch>
            <a:fillRect/>
          </a:stretch>
        </p:blipFill>
        <p:spPr>
          <a:xfrm>
            <a:off x="401309" y="1839692"/>
            <a:ext cx="4066215" cy="2684280"/>
          </a:xfrm>
          <a:prstGeom prst="rect">
            <a:avLst/>
          </a:prstGeom>
        </p:spPr>
      </p:pic>
      <p:pic>
        <p:nvPicPr>
          <p:cNvPr id="8" name="Picture 7"/>
          <p:cNvPicPr>
            <a:picLocks noChangeAspect="1"/>
          </p:cNvPicPr>
          <p:nvPr/>
        </p:nvPicPr>
        <p:blipFill>
          <a:blip r:embed="rId4"/>
          <a:stretch>
            <a:fillRect/>
          </a:stretch>
        </p:blipFill>
        <p:spPr>
          <a:xfrm>
            <a:off x="442089" y="4670298"/>
            <a:ext cx="4183251" cy="1666025"/>
          </a:xfrm>
          <a:prstGeom prst="rect">
            <a:avLst/>
          </a:prstGeom>
        </p:spPr>
      </p:pic>
      <p:sp>
        <p:nvSpPr>
          <p:cNvPr id="9" name="Oval 8"/>
          <p:cNvSpPr/>
          <p:nvPr/>
        </p:nvSpPr>
        <p:spPr>
          <a:xfrm>
            <a:off x="2434415" y="1839692"/>
            <a:ext cx="1066800" cy="6406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09600" y="2480375"/>
            <a:ext cx="609600" cy="48223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706409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286771"/>
            <a:ext cx="6324600" cy="899319"/>
          </a:xfrm>
        </p:spPr>
        <p:txBody>
          <a:bodyPr>
            <a:normAutofit/>
          </a:bodyPr>
          <a:lstStyle/>
          <a:p>
            <a:pPr>
              <a:defRPr/>
            </a:pPr>
            <a:r>
              <a:rPr lang="en-US" dirty="0"/>
              <a:t>Civil Liberties During War</a:t>
            </a:r>
          </a:p>
        </p:txBody>
      </p:sp>
      <p:sp>
        <p:nvSpPr>
          <p:cNvPr id="48131" name="Rectangle 3"/>
          <p:cNvSpPr>
            <a:spLocks noGrp="1" noChangeArrowheads="1"/>
          </p:cNvSpPr>
          <p:nvPr>
            <p:ph idx="1"/>
          </p:nvPr>
        </p:nvSpPr>
        <p:spPr>
          <a:xfrm>
            <a:off x="228600" y="1189038"/>
            <a:ext cx="8686800" cy="5211762"/>
          </a:xfrm>
        </p:spPr>
        <p:txBody>
          <a:bodyPr>
            <a:normAutofit/>
          </a:bodyPr>
          <a:lstStyle/>
          <a:p>
            <a:pPr>
              <a:defRPr/>
            </a:pPr>
            <a:r>
              <a:rPr lang="en-US" b="1" dirty="0"/>
              <a:t>War on Terrorism (2001 - Present)</a:t>
            </a:r>
          </a:p>
          <a:p>
            <a:pPr lvl="1">
              <a:defRPr/>
            </a:pPr>
            <a:r>
              <a:rPr lang="en-US" dirty="0"/>
              <a:t>Civil liberty protections have grown stronger over time, and this fact frustrated the previous Bush administration, which wanted powers that past wartime presidents have had</a:t>
            </a:r>
          </a:p>
          <a:p>
            <a:pPr lvl="2">
              <a:defRPr/>
            </a:pPr>
            <a:r>
              <a:rPr lang="en-US" b="1" u="sng" dirty="0">
                <a:solidFill>
                  <a:schemeClr val="tx2"/>
                </a:solidFill>
              </a:rPr>
              <a:t>The Patriot Act</a:t>
            </a:r>
            <a:r>
              <a:rPr lang="en-US" b="1" dirty="0"/>
              <a:t> – </a:t>
            </a:r>
            <a:r>
              <a:rPr lang="en-US" dirty="0"/>
              <a:t>passed by Congress shortly after the 9/11 attacks and renewed in 2006</a:t>
            </a:r>
          </a:p>
          <a:p>
            <a:pPr lvl="3">
              <a:defRPr/>
            </a:pPr>
            <a:r>
              <a:rPr lang="en-US" sz="1700" dirty="0"/>
              <a:t>Civil liberty advocates oppose provisions that allow law enforcement to infiltrate anti-war groups or mosques without suspicion of a crime…under normal law enforcement activities, a person or group must be engaging in suspicious activity before law enforcement can go undercover to investigate </a:t>
            </a:r>
          </a:p>
          <a:p>
            <a:pPr lvl="3">
              <a:defRPr/>
            </a:pPr>
            <a:r>
              <a:rPr lang="en-US" sz="1700" dirty="0"/>
              <a:t>Civil liberty advocates also oppose the material support provision, which gives Congress the power to punish humanitarian organizations who give aid to groups that the State Department considers terrorist organizations</a:t>
            </a:r>
          </a:p>
          <a:p>
            <a:pPr lvl="3">
              <a:defRPr/>
            </a:pPr>
            <a:r>
              <a:rPr lang="en-US" sz="1700" dirty="0"/>
              <a:t>Both provisions have survived challenges to the US Supreme Court and remain the policy of our government</a:t>
            </a:r>
          </a:p>
          <a:p>
            <a:pPr lvl="2">
              <a:defRPr/>
            </a:pPr>
            <a:r>
              <a:rPr lang="en-US" b="1" u="sng" dirty="0">
                <a:solidFill>
                  <a:schemeClr val="tx2"/>
                </a:solidFill>
              </a:rPr>
              <a:t>Supreme Court Decisions</a:t>
            </a:r>
            <a:r>
              <a:rPr lang="en-US" dirty="0"/>
              <a:t> – The Supreme Court frustrated the previous Bush administration by curtailing some of the president’s powers during war</a:t>
            </a:r>
          </a:p>
        </p:txBody>
      </p:sp>
      <p:sp>
        <p:nvSpPr>
          <p:cNvPr id="11268"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286771"/>
            <a:ext cx="6477000" cy="899319"/>
          </a:xfrm>
        </p:spPr>
        <p:txBody>
          <a:bodyPr>
            <a:normAutofit/>
          </a:bodyPr>
          <a:lstStyle/>
          <a:p>
            <a:pPr>
              <a:defRPr/>
            </a:pPr>
            <a:r>
              <a:rPr lang="en-US" dirty="0"/>
              <a:t>Civil Liberties During War</a:t>
            </a:r>
          </a:p>
        </p:txBody>
      </p:sp>
      <p:sp>
        <p:nvSpPr>
          <p:cNvPr id="50179" name="Rectangle 3"/>
          <p:cNvSpPr>
            <a:spLocks noGrp="1" noChangeArrowheads="1"/>
          </p:cNvSpPr>
          <p:nvPr>
            <p:ph idx="1"/>
          </p:nvPr>
        </p:nvSpPr>
        <p:spPr>
          <a:xfrm>
            <a:off x="304800" y="1205367"/>
            <a:ext cx="8458200" cy="5334000"/>
          </a:xfrm>
        </p:spPr>
        <p:txBody>
          <a:bodyPr/>
          <a:lstStyle/>
          <a:p>
            <a:pPr>
              <a:defRPr/>
            </a:pPr>
            <a:r>
              <a:rPr lang="en-US" b="1" dirty="0"/>
              <a:t>War on Terrorism (2001 - Present)</a:t>
            </a:r>
          </a:p>
          <a:p>
            <a:pPr lvl="1">
              <a:defRPr/>
            </a:pPr>
            <a:r>
              <a:rPr lang="en-US" b="1" u="sng" dirty="0">
                <a:solidFill>
                  <a:schemeClr val="tx2"/>
                </a:solidFill>
              </a:rPr>
              <a:t>Supreme Court Decisions</a:t>
            </a:r>
            <a:r>
              <a:rPr lang="en-US" dirty="0"/>
              <a:t> – continued.</a:t>
            </a:r>
          </a:p>
          <a:p>
            <a:pPr lvl="2">
              <a:defRPr/>
            </a:pPr>
            <a:r>
              <a:rPr lang="en-US" dirty="0"/>
              <a:t>Bush wanted to detain prisoners caught in the field of battle for the duration of the war on terrorism without trial or access to lawyers, in order to squeeze intelligence information out of detainees that might prevent the next terrorist attack</a:t>
            </a:r>
          </a:p>
          <a:p>
            <a:pPr lvl="2">
              <a:defRPr/>
            </a:pPr>
            <a:r>
              <a:rPr lang="en-US" dirty="0"/>
              <a:t>In three decisions, the Supreme Court would not allow permanent detentions without a trial:  detainees are entitled to challenge their detentions in court through the right of Habeas Corpus (Prisoners at Guantanamo Bay (2004) &amp; </a:t>
            </a:r>
            <a:r>
              <a:rPr lang="en-US" dirty="0" err="1"/>
              <a:t>Hamdi</a:t>
            </a:r>
            <a:r>
              <a:rPr lang="en-US" dirty="0"/>
              <a:t> (2004); </a:t>
            </a:r>
            <a:r>
              <a:rPr lang="en-US" dirty="0" err="1"/>
              <a:t>Boumediene</a:t>
            </a:r>
            <a:r>
              <a:rPr lang="en-US" dirty="0"/>
              <a:t> (2008))</a:t>
            </a:r>
          </a:p>
          <a:p>
            <a:pPr lvl="2">
              <a:defRPr/>
            </a:pPr>
            <a:r>
              <a:rPr lang="en-US" dirty="0"/>
              <a:t>Also, the Supreme Court struck down the Bush administration’s use of military commissions (</a:t>
            </a:r>
            <a:r>
              <a:rPr lang="en-US" dirty="0" err="1"/>
              <a:t>Hamdan</a:t>
            </a:r>
            <a:r>
              <a:rPr lang="en-US" dirty="0"/>
              <a:t> decision (2006)) because they did not conform to US military or international standards, nor were they authorized by Congress</a:t>
            </a:r>
          </a:p>
          <a:p>
            <a:pPr lvl="2">
              <a:defRPr/>
            </a:pPr>
            <a:r>
              <a:rPr lang="en-US" dirty="0"/>
              <a:t>In addition, the Supreme Court has imposed international standards for interrogation techniques of prisoners to prevent the US from engaging in torture</a:t>
            </a:r>
          </a:p>
        </p:txBody>
      </p:sp>
      <p:sp>
        <p:nvSpPr>
          <p:cNvPr id="12292"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289719"/>
            <a:ext cx="6553200" cy="899319"/>
          </a:xfrm>
        </p:spPr>
        <p:txBody>
          <a:bodyPr>
            <a:normAutofit/>
          </a:bodyPr>
          <a:lstStyle/>
          <a:p>
            <a:pPr>
              <a:defRPr/>
            </a:pPr>
            <a:r>
              <a:rPr lang="en-US" dirty="0"/>
              <a:t>Civil Liberties During War</a:t>
            </a:r>
          </a:p>
        </p:txBody>
      </p:sp>
      <p:sp>
        <p:nvSpPr>
          <p:cNvPr id="55299" name="Rectangle 3"/>
          <p:cNvSpPr>
            <a:spLocks noGrp="1" noChangeArrowheads="1"/>
          </p:cNvSpPr>
          <p:nvPr>
            <p:ph idx="1"/>
          </p:nvPr>
        </p:nvSpPr>
        <p:spPr>
          <a:xfrm>
            <a:off x="419100" y="1178152"/>
            <a:ext cx="8343900" cy="5375048"/>
          </a:xfrm>
        </p:spPr>
        <p:txBody>
          <a:bodyPr>
            <a:noAutofit/>
          </a:bodyPr>
          <a:lstStyle/>
          <a:p>
            <a:pPr>
              <a:defRPr/>
            </a:pPr>
            <a:r>
              <a:rPr lang="en-US" b="1" dirty="0"/>
              <a:t>War on Terrorism (2001 - Present)</a:t>
            </a:r>
          </a:p>
          <a:p>
            <a:pPr lvl="1">
              <a:defRPr/>
            </a:pPr>
            <a:r>
              <a:rPr lang="en-US" b="1" u="sng" dirty="0">
                <a:solidFill>
                  <a:schemeClr val="tx2"/>
                </a:solidFill>
              </a:rPr>
              <a:t>The Obama Administration</a:t>
            </a:r>
            <a:r>
              <a:rPr lang="en-US" dirty="0"/>
              <a:t> – President Obama tried to moderate former Bush administration policies, by ordering the closing of the Guantanamo Bay detention facility (though Congress has required the facility to remain open) and by ordering new standards of interrogation for detainees </a:t>
            </a:r>
          </a:p>
          <a:p>
            <a:pPr lvl="2">
              <a:defRPr/>
            </a:pPr>
            <a:r>
              <a:rPr lang="en-US" dirty="0"/>
              <a:t>On balance, Obama favored civil liberties but faced stiff resistance from a foreign policy/defense culture that leans toward public safety—Obama was influenced by this culture: </a:t>
            </a:r>
          </a:p>
          <a:p>
            <a:pPr lvl="3">
              <a:defRPr/>
            </a:pPr>
            <a:r>
              <a:rPr lang="en-US" sz="1700" dirty="0"/>
              <a:t>Obama called for “prolonged detentions” of prisoners who may have been tortured (which would disqualify evidence obtained from court) but who remain a threat to the country</a:t>
            </a:r>
          </a:p>
          <a:p>
            <a:pPr lvl="3">
              <a:defRPr/>
            </a:pPr>
            <a:r>
              <a:rPr lang="en-US" sz="1700" dirty="0"/>
              <a:t>Obama continued to use military commissions to try terror suspects (civil liberty advocates want terror suspects to be tried in civilian courts</a:t>
            </a:r>
          </a:p>
          <a:p>
            <a:pPr lvl="3">
              <a:defRPr/>
            </a:pPr>
            <a:r>
              <a:rPr lang="en-US" sz="1700" dirty="0"/>
              <a:t>Obama continued Bush’s NSA spying program (collecting phone calls and internet activity)</a:t>
            </a:r>
          </a:p>
          <a:p>
            <a:pPr lvl="4">
              <a:defRPr/>
            </a:pPr>
            <a:r>
              <a:rPr lang="en-US" sz="1500" dirty="0"/>
              <a:t>Edward Snowden exposed much of the spying program during the Obama administration…Russia is protecting Snowden, refusing to turn him over to U.S. prosecutors</a:t>
            </a:r>
          </a:p>
        </p:txBody>
      </p:sp>
      <p:sp>
        <p:nvSpPr>
          <p:cNvPr id="13316"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xfrm>
            <a:off x="228600" y="381000"/>
            <a:ext cx="8229600" cy="990600"/>
          </a:xfrm>
        </p:spPr>
        <p:txBody>
          <a:bodyPr>
            <a:normAutofit fontScale="90000"/>
          </a:bodyPr>
          <a:lstStyle/>
          <a:p>
            <a:pPr>
              <a:defRPr/>
            </a:pPr>
            <a:r>
              <a:rPr lang="en-US" b="1" dirty="0"/>
              <a:t>Civil Liberties v. Public Safety</a:t>
            </a:r>
            <a:br>
              <a:rPr lang="en-US" b="1" dirty="0"/>
            </a:br>
            <a:r>
              <a:rPr lang="en-US" sz="2400" b="1" dirty="0"/>
              <a:t>The Effect of a Major Terrorist Attack on Public Opinion</a:t>
            </a:r>
          </a:p>
        </p:txBody>
      </p:sp>
      <p:pic>
        <p:nvPicPr>
          <p:cNvPr id="14339" name="Picture 5" descr="Civil Liberties 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46767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6"/>
          <p:cNvSpPr txBox="1">
            <a:spLocks noChangeArrowheads="1"/>
          </p:cNvSpPr>
          <p:nvPr/>
        </p:nvSpPr>
        <p:spPr bwMode="auto">
          <a:xfrm>
            <a:off x="5105400" y="1752600"/>
            <a:ext cx="3733800" cy="4745915"/>
          </a:xfrm>
          <a:prstGeom prst="rect">
            <a:avLst/>
          </a:prstGeom>
          <a:solidFill>
            <a:schemeClr val="bg2"/>
          </a:solidFill>
          <a:ln>
            <a:noFill/>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30000"/>
              </a:spcBef>
            </a:pPr>
            <a:r>
              <a:rPr lang="en-US" altLang="en-US" b="1" dirty="0"/>
              <a:t>The US has not suffered a major terrorist attacked in ~18 years, and fear of another attack has subsided some</a:t>
            </a:r>
          </a:p>
          <a:p>
            <a:pPr>
              <a:spcBef>
                <a:spcPct val="30000"/>
              </a:spcBef>
            </a:pPr>
            <a:endParaRPr lang="en-US" altLang="en-US" b="1" dirty="0"/>
          </a:p>
          <a:p>
            <a:pPr>
              <a:spcBef>
                <a:spcPct val="30000"/>
              </a:spcBef>
            </a:pPr>
            <a:r>
              <a:rPr lang="en-US" altLang="en-US" b="1" dirty="0"/>
              <a:t>Public support for civil liberties tends to trump the desire for more public safety when the country moves toward a peace-footing</a:t>
            </a:r>
          </a:p>
        </p:txBody>
      </p:sp>
    </p:spTree>
    <p:extLst>
      <p:ext uri="{BB962C8B-B14F-4D97-AF65-F5344CB8AC3E}">
        <p14:creationId xmlns:p14="http://schemas.microsoft.com/office/powerpoint/2010/main" val="65558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304800"/>
            <a:ext cx="7772400" cy="838200"/>
          </a:xfrm>
        </p:spPr>
        <p:txBody>
          <a:bodyPr/>
          <a:lstStyle/>
          <a:p>
            <a:pPr>
              <a:defRPr/>
            </a:pPr>
            <a:r>
              <a:rPr lang="en-US" dirty="0"/>
              <a:t>Conclusion</a:t>
            </a:r>
          </a:p>
        </p:txBody>
      </p:sp>
      <p:sp>
        <p:nvSpPr>
          <p:cNvPr id="45059" name="Rectangle 3"/>
          <p:cNvSpPr>
            <a:spLocks noGrp="1" noChangeArrowheads="1"/>
          </p:cNvSpPr>
          <p:nvPr>
            <p:ph idx="1"/>
          </p:nvPr>
        </p:nvSpPr>
        <p:spPr>
          <a:xfrm>
            <a:off x="381000" y="1143000"/>
            <a:ext cx="8305800" cy="5105400"/>
          </a:xfrm>
        </p:spPr>
        <p:txBody>
          <a:bodyPr/>
          <a:lstStyle/>
          <a:p>
            <a:pPr>
              <a:defRPr/>
            </a:pPr>
            <a:r>
              <a:rPr lang="en-US" b="1" dirty="0"/>
              <a:t>Typically, presidents of both liberal and conservative ideology tend to favor public safety over civil liberties in a time of war</a:t>
            </a:r>
          </a:p>
          <a:p>
            <a:pPr lvl="1">
              <a:defRPr/>
            </a:pPr>
            <a:r>
              <a:rPr lang="en-US" dirty="0"/>
              <a:t>This was true of Obama also, though he wanted to favor civil liberties more </a:t>
            </a:r>
          </a:p>
          <a:p>
            <a:pPr lvl="1">
              <a:defRPr/>
            </a:pPr>
            <a:r>
              <a:rPr lang="en-US" dirty="0"/>
              <a:t>When war is an obvious threat to the home-front, leaders feel an overwhelming responsibility to protect the public from its enemies</a:t>
            </a:r>
          </a:p>
          <a:p>
            <a:pPr lvl="2">
              <a:defRPr/>
            </a:pPr>
            <a:r>
              <a:rPr lang="en-US" dirty="0"/>
              <a:t>It’s a mindset: “National security comes first, even at the expense of a few civil liberties”</a:t>
            </a:r>
          </a:p>
          <a:p>
            <a:pPr>
              <a:defRPr/>
            </a:pPr>
            <a:r>
              <a:rPr lang="en-US" b="1" dirty="0"/>
              <a:t>Moreover, in an atmosphere of fear, the public is much more tolerant of the exercise of government police power (i.e., public safety at the expense of civil liberties)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609600"/>
            <a:ext cx="8229600" cy="990600"/>
          </a:xfrm>
        </p:spPr>
        <p:txBody>
          <a:bodyPr/>
          <a:lstStyle/>
          <a:p>
            <a:pPr>
              <a:defRPr/>
            </a:pPr>
            <a:r>
              <a:rPr lang="en-US" dirty="0"/>
              <a:t>Lecture Outline</a:t>
            </a:r>
          </a:p>
        </p:txBody>
      </p:sp>
      <p:sp>
        <p:nvSpPr>
          <p:cNvPr id="41987" name="Rectangle 3"/>
          <p:cNvSpPr>
            <a:spLocks noGrp="1" noChangeArrowheads="1"/>
          </p:cNvSpPr>
          <p:nvPr>
            <p:ph idx="1"/>
          </p:nvPr>
        </p:nvSpPr>
        <p:spPr>
          <a:xfrm>
            <a:off x="533400" y="1524000"/>
            <a:ext cx="8077200" cy="3505200"/>
          </a:xfrm>
        </p:spPr>
        <p:txBody>
          <a:bodyPr>
            <a:noAutofit/>
          </a:bodyPr>
          <a:lstStyle/>
          <a:p>
            <a:pPr>
              <a:defRPr/>
            </a:pPr>
            <a:r>
              <a:rPr lang="en-US" b="1" dirty="0"/>
              <a:t>Civil Liberties during a time of War</a:t>
            </a:r>
          </a:p>
          <a:p>
            <a:pPr lvl="1">
              <a:defRPr/>
            </a:pPr>
            <a:r>
              <a:rPr lang="en-US" dirty="0"/>
              <a:t>Quasi War with France (1798-1799)</a:t>
            </a:r>
          </a:p>
          <a:p>
            <a:pPr lvl="1">
              <a:defRPr/>
            </a:pPr>
            <a:r>
              <a:rPr lang="en-US" dirty="0"/>
              <a:t>Civil War (1861-1865)</a:t>
            </a:r>
          </a:p>
          <a:p>
            <a:pPr lvl="1">
              <a:defRPr/>
            </a:pPr>
            <a:r>
              <a:rPr lang="en-US" dirty="0"/>
              <a:t>World War I (1917-1918)</a:t>
            </a:r>
          </a:p>
          <a:p>
            <a:pPr lvl="1">
              <a:defRPr/>
            </a:pPr>
            <a:r>
              <a:rPr lang="en-US" dirty="0"/>
              <a:t>World War II (1941-1945) </a:t>
            </a:r>
          </a:p>
          <a:p>
            <a:pPr lvl="1">
              <a:defRPr/>
            </a:pPr>
            <a:r>
              <a:rPr lang="en-US" dirty="0"/>
              <a:t>Cold War (1950s)</a:t>
            </a:r>
          </a:p>
          <a:p>
            <a:pPr lvl="1">
              <a:defRPr/>
            </a:pPr>
            <a:r>
              <a:rPr lang="en-US" dirty="0"/>
              <a:t>Vietnam War (1965-1973)</a:t>
            </a:r>
          </a:p>
          <a:p>
            <a:pPr lvl="1">
              <a:defRPr/>
            </a:pPr>
            <a:r>
              <a:rPr lang="en-US" dirty="0"/>
              <a:t>War on Terrorism (2001-present)</a:t>
            </a:r>
          </a:p>
          <a:p>
            <a:pPr lvl="1">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81000"/>
            <a:ext cx="8991600" cy="685800"/>
          </a:xfrm>
        </p:spPr>
        <p:txBody>
          <a:bodyPr>
            <a:normAutofit fontScale="90000"/>
          </a:bodyPr>
          <a:lstStyle/>
          <a:p>
            <a:pPr>
              <a:defRPr/>
            </a:pPr>
            <a:r>
              <a:rPr lang="en-US" dirty="0"/>
              <a:t>Civil Liberties During War</a:t>
            </a:r>
          </a:p>
        </p:txBody>
      </p:sp>
      <p:sp>
        <p:nvSpPr>
          <p:cNvPr id="10243" name="Rectangle 3"/>
          <p:cNvSpPr>
            <a:spLocks noGrp="1" noChangeArrowheads="1"/>
          </p:cNvSpPr>
          <p:nvPr>
            <p:ph idx="1"/>
          </p:nvPr>
        </p:nvSpPr>
        <p:spPr>
          <a:xfrm>
            <a:off x="152400" y="1143000"/>
            <a:ext cx="8686800" cy="5334000"/>
          </a:xfrm>
        </p:spPr>
        <p:txBody>
          <a:bodyPr>
            <a:noAutofit/>
          </a:bodyPr>
          <a:lstStyle/>
          <a:p>
            <a:pPr>
              <a:defRPr/>
            </a:pPr>
            <a:r>
              <a:rPr lang="en-US" b="1" dirty="0"/>
              <a:t>Public safety often trumps civil liberties at home when America is at war</a:t>
            </a:r>
          </a:p>
          <a:p>
            <a:pPr lvl="1">
              <a:defRPr/>
            </a:pPr>
            <a:r>
              <a:rPr lang="en-US" b="1" dirty="0">
                <a:solidFill>
                  <a:schemeClr val="tx2"/>
                </a:solidFill>
              </a:rPr>
              <a:t>Quasi War with France (1798-1799)</a:t>
            </a:r>
            <a:endParaRPr lang="en-US" b="1" dirty="0"/>
          </a:p>
          <a:p>
            <a:pPr lvl="2">
              <a:defRPr/>
            </a:pPr>
            <a:r>
              <a:rPr lang="en-US" b="1" u="sng" dirty="0"/>
              <a:t>Alien and Sedition Acts (1798)</a:t>
            </a:r>
            <a:r>
              <a:rPr lang="en-US" b="1" dirty="0"/>
              <a:t>  </a:t>
            </a:r>
          </a:p>
          <a:p>
            <a:pPr lvl="3">
              <a:defRPr/>
            </a:pPr>
            <a:r>
              <a:rPr lang="en-US" dirty="0"/>
              <a:t>President could deport any alien he considered dangerous </a:t>
            </a:r>
          </a:p>
          <a:p>
            <a:pPr lvl="3">
              <a:defRPr/>
            </a:pPr>
            <a:r>
              <a:rPr lang="en-US" dirty="0"/>
              <a:t>President could deport any alien from a country the US was fighting in war (i.e., French people in America) </a:t>
            </a:r>
          </a:p>
          <a:p>
            <a:pPr lvl="3">
              <a:defRPr/>
            </a:pPr>
            <a:r>
              <a:rPr lang="en-US" dirty="0"/>
              <a:t>Fines and imprisonment for those who made “false, scandalous or malicious statements” about federal officials</a:t>
            </a:r>
          </a:p>
          <a:p>
            <a:pPr lvl="2">
              <a:defRPr/>
            </a:pPr>
            <a:r>
              <a:rPr lang="en-US" dirty="0"/>
              <a:t>Fear of deportation led many French to leave America...14 newspaper editors were indicted, many others harassed by the government</a:t>
            </a:r>
          </a:p>
          <a:p>
            <a:pPr lvl="2">
              <a:defRPr/>
            </a:pPr>
            <a:r>
              <a:rPr lang="en-US" dirty="0"/>
              <a:t>At that time (late 18th century), President Adams and others felt that criticism of the government equated to the advocacy of overthrowing the government (and also equated to siding with the enemy)</a:t>
            </a:r>
          </a:p>
          <a:p>
            <a:pPr lvl="2">
              <a:defRPr/>
            </a:pPr>
            <a:r>
              <a:rPr lang="en-US" dirty="0"/>
              <a:t>When Jefferson became President, Alien and Sedition Acts were allowed to expire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6071" y="365919"/>
            <a:ext cx="6569529" cy="823119"/>
          </a:xfrm>
        </p:spPr>
        <p:txBody>
          <a:bodyPr>
            <a:normAutofit/>
          </a:bodyPr>
          <a:lstStyle/>
          <a:p>
            <a:pPr>
              <a:defRPr/>
            </a:pPr>
            <a:r>
              <a:rPr lang="en-US" dirty="0"/>
              <a:t>Civil Liberties During Wars</a:t>
            </a:r>
          </a:p>
        </p:txBody>
      </p:sp>
      <p:sp>
        <p:nvSpPr>
          <p:cNvPr id="12291" name="Rectangle 3"/>
          <p:cNvSpPr>
            <a:spLocks noGrp="1" noChangeArrowheads="1"/>
          </p:cNvSpPr>
          <p:nvPr>
            <p:ph idx="1"/>
          </p:nvPr>
        </p:nvSpPr>
        <p:spPr>
          <a:xfrm>
            <a:off x="152400" y="1189038"/>
            <a:ext cx="8305800" cy="5334000"/>
          </a:xfrm>
        </p:spPr>
        <p:txBody>
          <a:bodyPr>
            <a:noAutofit/>
          </a:bodyPr>
          <a:lstStyle/>
          <a:p>
            <a:pPr indent="-182880">
              <a:defRPr/>
            </a:pPr>
            <a:r>
              <a:rPr lang="en-US" b="1" dirty="0"/>
              <a:t>Civil War (1861-1865)</a:t>
            </a:r>
          </a:p>
          <a:p>
            <a:pPr lvl="1">
              <a:defRPr/>
            </a:pPr>
            <a:r>
              <a:rPr lang="en-US" b="1" dirty="0"/>
              <a:t>Lincoln suspended the Writ of Habeas Corpus during the Civil War, which only Congress has the legal power to do</a:t>
            </a:r>
            <a:r>
              <a:rPr lang="en-US" dirty="0"/>
              <a:t> </a:t>
            </a:r>
          </a:p>
          <a:p>
            <a:pPr lvl="2">
              <a:defRPr/>
            </a:pPr>
            <a:r>
              <a:rPr lang="en-US" sz="1900" dirty="0"/>
              <a:t>Later the US Congress authorized Lincoln’s actions by passing the Habeas Corpus Act (1863)</a:t>
            </a:r>
          </a:p>
          <a:p>
            <a:pPr lvl="2">
              <a:defRPr/>
            </a:pPr>
            <a:r>
              <a:rPr lang="en-US" sz="1900" dirty="0"/>
              <a:t>The use of military tribunals in states outside of the theater of war were ruled unconstitutional by the Supreme Court in 1866 (Ex Parte Milligan (1866)), after the war’s end and after Lincoln’s death.</a:t>
            </a:r>
          </a:p>
          <a:p>
            <a:pPr lvl="1">
              <a:defRPr/>
            </a:pPr>
            <a:r>
              <a:rPr lang="en-US" b="1" u="sng" dirty="0">
                <a:solidFill>
                  <a:schemeClr val="tx2"/>
                </a:solidFill>
              </a:rPr>
              <a:t>Mass Detentions</a:t>
            </a:r>
            <a:r>
              <a:rPr lang="en-US" dirty="0"/>
              <a:t> – 13,000 mostly anti-war Democrats jailed in the North for discouraging volunteers to join the army and for helping the enemy (i.e., suspected of spying for the South)</a:t>
            </a:r>
          </a:p>
          <a:p>
            <a:pPr lvl="2">
              <a:defRPr/>
            </a:pPr>
            <a:r>
              <a:rPr lang="en-US" sz="1900" dirty="0"/>
              <a:t>The leading anti-war Democrat, Clement L. </a:t>
            </a:r>
            <a:r>
              <a:rPr lang="en-US" sz="1900" dirty="0" err="1"/>
              <a:t>Vallandigham</a:t>
            </a:r>
            <a:r>
              <a:rPr lang="en-US" sz="1900" dirty="0"/>
              <a:t>, was jailed; Lincoln then turned </a:t>
            </a:r>
            <a:r>
              <a:rPr lang="en-US" sz="1900" dirty="0" err="1"/>
              <a:t>Vallandigham</a:t>
            </a:r>
            <a:r>
              <a:rPr lang="en-US" sz="1900" dirty="0"/>
              <a:t> over to the Confederacy </a:t>
            </a:r>
          </a:p>
          <a:p>
            <a:pPr lvl="2">
              <a:defRPr/>
            </a:pPr>
            <a:r>
              <a:rPr lang="en-US" sz="1900" dirty="0"/>
              <a:t>Lincoln on </a:t>
            </a:r>
            <a:r>
              <a:rPr lang="en-US" sz="1900" dirty="0" err="1"/>
              <a:t>Vallandigham</a:t>
            </a:r>
            <a:r>
              <a:rPr lang="en-US" sz="1900" dirty="0"/>
              <a:t>:  “Must I shoot a simple-minded soldier boy who deserts, while I must not touch a hair of a wily agitator who induces him to desert?”</a:t>
            </a:r>
          </a:p>
        </p:txBody>
      </p:sp>
      <p:sp>
        <p:nvSpPr>
          <p:cNvPr id="5124"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52400"/>
            <a:ext cx="6172200" cy="914400"/>
          </a:xfrm>
        </p:spPr>
        <p:txBody>
          <a:bodyPr>
            <a:normAutofit fontScale="90000"/>
          </a:bodyPr>
          <a:lstStyle/>
          <a:p>
            <a:pPr>
              <a:defRPr/>
            </a:pPr>
            <a:r>
              <a:rPr lang="en-US" dirty="0"/>
              <a:t>Civil Liberties During Wars</a:t>
            </a:r>
          </a:p>
        </p:txBody>
      </p:sp>
      <p:sp>
        <p:nvSpPr>
          <p:cNvPr id="14339" name="Rectangle 3"/>
          <p:cNvSpPr>
            <a:spLocks noGrp="1" noChangeArrowheads="1"/>
          </p:cNvSpPr>
          <p:nvPr>
            <p:ph idx="1"/>
          </p:nvPr>
        </p:nvSpPr>
        <p:spPr>
          <a:xfrm>
            <a:off x="304800" y="1066800"/>
            <a:ext cx="8382000" cy="5334000"/>
          </a:xfrm>
        </p:spPr>
        <p:txBody>
          <a:bodyPr/>
          <a:lstStyle/>
          <a:p>
            <a:pPr>
              <a:defRPr/>
            </a:pPr>
            <a:r>
              <a:rPr lang="en-US" b="1" dirty="0"/>
              <a:t>WWI (1917-1918)</a:t>
            </a:r>
          </a:p>
          <a:p>
            <a:pPr lvl="1">
              <a:defRPr/>
            </a:pPr>
            <a:r>
              <a:rPr lang="en-US" b="1" dirty="0"/>
              <a:t>Congress passed the Espionage Act of 1917 and Sedition Act of 1918</a:t>
            </a:r>
          </a:p>
          <a:p>
            <a:pPr lvl="2">
              <a:defRPr/>
            </a:pPr>
            <a:r>
              <a:rPr lang="en-US" b="1" u="sng" dirty="0">
                <a:solidFill>
                  <a:schemeClr val="tx2"/>
                </a:solidFill>
              </a:rPr>
              <a:t>Espionage Act</a:t>
            </a:r>
            <a:r>
              <a:rPr lang="en-US" dirty="0"/>
              <a:t>:  criminalized activities discouraging the purchase of war bonds, military recruitment, and arms production </a:t>
            </a:r>
          </a:p>
          <a:p>
            <a:pPr lvl="2">
              <a:defRPr/>
            </a:pPr>
            <a:r>
              <a:rPr lang="en-US" b="1" u="sng" dirty="0">
                <a:solidFill>
                  <a:schemeClr val="tx2"/>
                </a:solidFill>
              </a:rPr>
              <a:t>Sedition Act</a:t>
            </a:r>
            <a:r>
              <a:rPr lang="en-US" dirty="0"/>
              <a:t>:  banned speech that was “disloyal” to the government, Constitution, the military or the flag</a:t>
            </a:r>
          </a:p>
          <a:p>
            <a:pPr lvl="2">
              <a:defRPr/>
            </a:pPr>
            <a:r>
              <a:rPr lang="en-US" dirty="0"/>
              <a:t>Supreme Court upheld challenges to the two Acts</a:t>
            </a:r>
          </a:p>
          <a:p>
            <a:pPr lvl="3">
              <a:defRPr/>
            </a:pPr>
            <a:r>
              <a:rPr lang="en-US" b="1" u="sng" dirty="0" err="1">
                <a:solidFill>
                  <a:schemeClr val="tx2"/>
                </a:solidFill>
              </a:rPr>
              <a:t>Schenck</a:t>
            </a:r>
            <a:r>
              <a:rPr lang="en-US" b="1" u="sng" dirty="0">
                <a:solidFill>
                  <a:schemeClr val="tx2"/>
                </a:solidFill>
              </a:rPr>
              <a:t> v. United States (1919)</a:t>
            </a:r>
            <a:r>
              <a:rPr lang="en-US" u="sng" dirty="0"/>
              <a:t> </a:t>
            </a:r>
            <a:r>
              <a:rPr lang="en-US" dirty="0"/>
              <a:t>-- Anti-draft leaflets distributed by Socialist Party officials to military recruits constituted a “clear and present danger” to the United States</a:t>
            </a:r>
          </a:p>
          <a:p>
            <a:pPr lvl="3">
              <a:defRPr/>
            </a:pPr>
            <a:r>
              <a:rPr lang="en-US" b="1" u="sng" dirty="0" err="1">
                <a:solidFill>
                  <a:schemeClr val="tx2"/>
                </a:solidFill>
              </a:rPr>
              <a:t>Gitlow</a:t>
            </a:r>
            <a:r>
              <a:rPr lang="en-US" b="1" u="sng" dirty="0">
                <a:solidFill>
                  <a:schemeClr val="tx2"/>
                </a:solidFill>
              </a:rPr>
              <a:t> v. New York (1925)</a:t>
            </a:r>
            <a:r>
              <a:rPr lang="en-US" u="sng" dirty="0"/>
              <a:t> </a:t>
            </a:r>
            <a:r>
              <a:rPr lang="en-US" dirty="0"/>
              <a:t>-- Publication of the “Left-Wing Manifesto” in 1920, which advocated a change in government to socialism through the use of strikes and other forms of “class action,” also constituted a “clear and present danger”</a:t>
            </a:r>
          </a:p>
        </p:txBody>
      </p:sp>
      <p:sp>
        <p:nvSpPr>
          <p:cNvPr id="6148"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289719"/>
            <a:ext cx="6934200" cy="899319"/>
          </a:xfrm>
        </p:spPr>
        <p:txBody>
          <a:bodyPr>
            <a:normAutofit/>
          </a:bodyPr>
          <a:lstStyle/>
          <a:p>
            <a:pPr>
              <a:defRPr/>
            </a:pPr>
            <a:r>
              <a:rPr lang="en-US" dirty="0"/>
              <a:t>Civil Liberties During Wars</a:t>
            </a:r>
          </a:p>
        </p:txBody>
      </p:sp>
      <p:sp>
        <p:nvSpPr>
          <p:cNvPr id="46083" name="Rectangle 3"/>
          <p:cNvSpPr>
            <a:spLocks noGrp="1" noChangeArrowheads="1"/>
          </p:cNvSpPr>
          <p:nvPr>
            <p:ph idx="1"/>
          </p:nvPr>
        </p:nvSpPr>
        <p:spPr>
          <a:xfrm>
            <a:off x="304800" y="1172709"/>
            <a:ext cx="8305800" cy="4495800"/>
          </a:xfrm>
        </p:spPr>
        <p:txBody>
          <a:bodyPr/>
          <a:lstStyle/>
          <a:p>
            <a:pPr>
              <a:defRPr/>
            </a:pPr>
            <a:r>
              <a:rPr lang="en-US" b="1" dirty="0"/>
              <a:t>WWI (1917-1918)</a:t>
            </a:r>
          </a:p>
          <a:p>
            <a:pPr lvl="1">
              <a:defRPr/>
            </a:pPr>
            <a:r>
              <a:rPr lang="en-US" b="1" u="sng" dirty="0">
                <a:solidFill>
                  <a:schemeClr val="tx2"/>
                </a:solidFill>
              </a:rPr>
              <a:t>Detentions</a:t>
            </a:r>
            <a:r>
              <a:rPr lang="en-US" b="1" dirty="0">
                <a:solidFill>
                  <a:schemeClr val="tx2"/>
                </a:solidFill>
              </a:rPr>
              <a:t>:</a:t>
            </a:r>
            <a:r>
              <a:rPr lang="en-US" dirty="0"/>
              <a:t>  Attorney General, Mitchel Palmer, rounded up and jailed 197 anti-war radicals and members of the Industrial Workers of the World (IWW) socialist union</a:t>
            </a:r>
            <a:endParaRPr lang="en-US" sz="2000" dirty="0"/>
          </a:p>
          <a:p>
            <a:pPr lvl="2">
              <a:defRPr/>
            </a:pPr>
            <a:r>
              <a:rPr lang="en-US" dirty="0"/>
              <a:t>Eugene V. Debs, a leading socialist and socialist presidential candidate was also jailed</a:t>
            </a:r>
          </a:p>
        </p:txBody>
      </p:sp>
      <p:sp>
        <p:nvSpPr>
          <p:cNvPr id="7172"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312738"/>
            <a:ext cx="6705600" cy="914400"/>
          </a:xfrm>
        </p:spPr>
        <p:txBody>
          <a:bodyPr>
            <a:normAutofit/>
          </a:bodyPr>
          <a:lstStyle/>
          <a:p>
            <a:pPr>
              <a:defRPr/>
            </a:pPr>
            <a:r>
              <a:rPr lang="en-US" dirty="0"/>
              <a:t>Civil Liberties During War</a:t>
            </a:r>
          </a:p>
        </p:txBody>
      </p:sp>
      <p:sp>
        <p:nvSpPr>
          <p:cNvPr id="18435" name="Rectangle 3"/>
          <p:cNvSpPr>
            <a:spLocks noGrp="1" noChangeArrowheads="1"/>
          </p:cNvSpPr>
          <p:nvPr>
            <p:ph idx="1"/>
          </p:nvPr>
        </p:nvSpPr>
        <p:spPr>
          <a:xfrm>
            <a:off x="228600" y="1210809"/>
            <a:ext cx="8458200" cy="4038600"/>
          </a:xfrm>
        </p:spPr>
        <p:txBody>
          <a:bodyPr/>
          <a:lstStyle/>
          <a:p>
            <a:pPr>
              <a:defRPr/>
            </a:pPr>
            <a:r>
              <a:rPr lang="en-US" b="1" dirty="0"/>
              <a:t>WWII (1941-1945)</a:t>
            </a:r>
          </a:p>
          <a:p>
            <a:pPr lvl="1">
              <a:defRPr/>
            </a:pPr>
            <a:r>
              <a:rPr lang="en-US" b="1" u="sng" dirty="0">
                <a:solidFill>
                  <a:schemeClr val="tx2"/>
                </a:solidFill>
              </a:rPr>
              <a:t>Japanese Internment</a:t>
            </a:r>
            <a:r>
              <a:rPr lang="en-US" dirty="0"/>
              <a:t> -- </a:t>
            </a:r>
            <a:r>
              <a:rPr lang="en-US" b="1" dirty="0"/>
              <a:t>Japanese Americans imprisoned during WWII</a:t>
            </a:r>
          </a:p>
          <a:p>
            <a:pPr lvl="2">
              <a:defRPr/>
            </a:pPr>
            <a:r>
              <a:rPr lang="en-US" dirty="0"/>
              <a:t>The US Supreme Court upheld the internment of the Japanese...the Court did not question the President, Congress, and the military’s authority to segregate Japanese-Americans from the rest of society</a:t>
            </a:r>
          </a:p>
          <a:p>
            <a:pPr lvl="3">
              <a:defRPr/>
            </a:pPr>
            <a:r>
              <a:rPr lang="en-US" u="sng" dirty="0" err="1">
                <a:solidFill>
                  <a:schemeClr val="tx2"/>
                </a:solidFill>
              </a:rPr>
              <a:t>Hirabayashi</a:t>
            </a:r>
            <a:r>
              <a:rPr lang="en-US" u="sng" dirty="0">
                <a:solidFill>
                  <a:schemeClr val="tx2"/>
                </a:solidFill>
              </a:rPr>
              <a:t> v. United States (1943)</a:t>
            </a:r>
            <a:r>
              <a:rPr lang="en-US" u="sng" dirty="0"/>
              <a:t> </a:t>
            </a:r>
            <a:r>
              <a:rPr lang="en-US" dirty="0"/>
              <a:t>-- The Court upheld </a:t>
            </a:r>
            <a:r>
              <a:rPr lang="en-US" dirty="0" err="1"/>
              <a:t>Hirabayashi’s</a:t>
            </a:r>
            <a:r>
              <a:rPr lang="en-US" dirty="0"/>
              <a:t> conviction for a curfew violation...he had violated an order to report to a “relocation center”</a:t>
            </a:r>
          </a:p>
          <a:p>
            <a:pPr lvl="3">
              <a:defRPr/>
            </a:pPr>
            <a:r>
              <a:rPr lang="en-US" u="sng" dirty="0" err="1">
                <a:solidFill>
                  <a:schemeClr val="tx2"/>
                </a:solidFill>
              </a:rPr>
              <a:t>Korematsu</a:t>
            </a:r>
            <a:r>
              <a:rPr lang="en-US" u="sng" dirty="0">
                <a:solidFill>
                  <a:schemeClr val="tx2"/>
                </a:solidFill>
              </a:rPr>
              <a:t> v. United States (1944)</a:t>
            </a:r>
            <a:r>
              <a:rPr lang="en-US" u="sng" dirty="0"/>
              <a:t> </a:t>
            </a:r>
            <a:r>
              <a:rPr lang="en-US" dirty="0"/>
              <a:t>-- The Supreme Court upheld </a:t>
            </a:r>
            <a:r>
              <a:rPr lang="en-US" dirty="0" err="1"/>
              <a:t>Korematsu’s</a:t>
            </a:r>
            <a:r>
              <a:rPr lang="en-US" dirty="0"/>
              <a:t> conviction for not reporting to a “relocation center”</a:t>
            </a:r>
          </a:p>
          <a:p>
            <a:pPr lvl="1">
              <a:defRPr/>
            </a:pPr>
            <a:r>
              <a:rPr lang="en-US" b="1" dirty="0"/>
              <a:t>In the 1980s, the US government paid a token reparation to the survivors of the Japanese-Americans interned during WWII</a:t>
            </a:r>
          </a:p>
        </p:txBody>
      </p:sp>
      <p:sp>
        <p:nvSpPr>
          <p:cNvPr id="8196"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179614"/>
            <a:ext cx="6400800" cy="1036638"/>
          </a:xfrm>
        </p:spPr>
        <p:txBody>
          <a:bodyPr>
            <a:normAutofit/>
          </a:bodyPr>
          <a:lstStyle/>
          <a:p>
            <a:pPr>
              <a:defRPr/>
            </a:pPr>
            <a:r>
              <a:rPr lang="en-US" dirty="0"/>
              <a:t>Civil Liberties During War</a:t>
            </a:r>
          </a:p>
        </p:txBody>
      </p:sp>
      <p:sp>
        <p:nvSpPr>
          <p:cNvPr id="16387" name="Rectangle 3"/>
          <p:cNvSpPr>
            <a:spLocks noGrp="1" noChangeArrowheads="1"/>
          </p:cNvSpPr>
          <p:nvPr>
            <p:ph idx="1"/>
          </p:nvPr>
        </p:nvSpPr>
        <p:spPr>
          <a:xfrm>
            <a:off x="304800" y="1189038"/>
            <a:ext cx="8305800" cy="4724400"/>
          </a:xfrm>
        </p:spPr>
        <p:txBody>
          <a:bodyPr/>
          <a:lstStyle/>
          <a:p>
            <a:pPr>
              <a:defRPr/>
            </a:pPr>
            <a:r>
              <a:rPr lang="en-US" b="1" dirty="0"/>
              <a:t>Cold War (1950s)</a:t>
            </a:r>
          </a:p>
          <a:p>
            <a:pPr lvl="1">
              <a:defRPr/>
            </a:pPr>
            <a:r>
              <a:rPr lang="en-US" b="1" u="sng" dirty="0">
                <a:solidFill>
                  <a:schemeClr val="tx2"/>
                </a:solidFill>
              </a:rPr>
              <a:t>Smith Act (1940)</a:t>
            </a:r>
            <a:r>
              <a:rPr lang="en-US" dirty="0"/>
              <a:t> – passed by Congress prior to WWII but did not enforce it until the Cold War commenced in the late 1940s</a:t>
            </a:r>
          </a:p>
          <a:p>
            <a:pPr lvl="2">
              <a:defRPr/>
            </a:pPr>
            <a:r>
              <a:rPr lang="en-US" sz="1700" b="1" u="sng" dirty="0"/>
              <a:t>Smith Act</a:t>
            </a:r>
            <a:r>
              <a:rPr lang="en-US" sz="1700" dirty="0"/>
              <a:t>:  banned the teaching or advocacy of overthrowing the US government by force or violence or by assassination </a:t>
            </a:r>
          </a:p>
          <a:p>
            <a:pPr lvl="2">
              <a:defRPr/>
            </a:pPr>
            <a:r>
              <a:rPr lang="en-US" sz="1700" dirty="0"/>
              <a:t>11 top members of the Communist Party of America were arrested in 1948, including its leader Eugene V. Dennis</a:t>
            </a:r>
          </a:p>
          <a:p>
            <a:pPr lvl="2">
              <a:defRPr/>
            </a:pPr>
            <a:r>
              <a:rPr lang="en-US" sz="1700" dirty="0"/>
              <a:t>The US Supreme Court upheld the Smith Act</a:t>
            </a:r>
          </a:p>
          <a:p>
            <a:pPr lvl="3">
              <a:defRPr/>
            </a:pPr>
            <a:r>
              <a:rPr lang="en-US" sz="1700" b="1" u="sng" dirty="0">
                <a:solidFill>
                  <a:schemeClr val="tx2"/>
                </a:solidFill>
              </a:rPr>
              <a:t>Dennis v. United States (1951)</a:t>
            </a:r>
            <a:r>
              <a:rPr lang="en-US" sz="1700" u="sng" dirty="0"/>
              <a:t> </a:t>
            </a:r>
            <a:r>
              <a:rPr lang="en-US" sz="1700" dirty="0"/>
              <a:t>-- upheld the jail sentences and held that communist advocacy represented a “grave and probable danger” to the US</a:t>
            </a:r>
          </a:p>
          <a:p>
            <a:pPr lvl="1">
              <a:defRPr/>
            </a:pPr>
            <a:r>
              <a:rPr lang="en-US" sz="1800" dirty="0"/>
              <a:t>Once the immediate fear of a potential communist overthrow subsided, beginning in the late 1950s, the Supreme Court began to strike down cases brought against American communists</a:t>
            </a:r>
          </a:p>
        </p:txBody>
      </p:sp>
      <p:sp>
        <p:nvSpPr>
          <p:cNvPr id="9220"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152400"/>
            <a:ext cx="6400800" cy="914400"/>
          </a:xfrm>
        </p:spPr>
        <p:txBody>
          <a:bodyPr>
            <a:normAutofit/>
          </a:bodyPr>
          <a:lstStyle/>
          <a:p>
            <a:pPr>
              <a:defRPr/>
            </a:pPr>
            <a:r>
              <a:rPr lang="en-US" dirty="0"/>
              <a:t>Civil Liberties During War</a:t>
            </a:r>
          </a:p>
        </p:txBody>
      </p:sp>
      <p:sp>
        <p:nvSpPr>
          <p:cNvPr id="43011" name="Rectangle 3"/>
          <p:cNvSpPr>
            <a:spLocks noGrp="1" noChangeArrowheads="1"/>
          </p:cNvSpPr>
          <p:nvPr>
            <p:ph idx="1"/>
          </p:nvPr>
        </p:nvSpPr>
        <p:spPr>
          <a:xfrm>
            <a:off x="304800" y="990600"/>
            <a:ext cx="8458200" cy="5562600"/>
          </a:xfrm>
        </p:spPr>
        <p:txBody>
          <a:bodyPr>
            <a:noAutofit/>
          </a:bodyPr>
          <a:lstStyle/>
          <a:p>
            <a:pPr>
              <a:defRPr/>
            </a:pPr>
            <a:r>
              <a:rPr lang="en-US" b="1" dirty="0"/>
              <a:t>Vietnam (1965-1973)</a:t>
            </a:r>
          </a:p>
          <a:p>
            <a:pPr lvl="1">
              <a:defRPr/>
            </a:pPr>
            <a:r>
              <a:rPr lang="en-US" b="1" dirty="0"/>
              <a:t>The FBI secretly (and illegally) monitored and wiretapped anti-war and civil rights leaders</a:t>
            </a:r>
          </a:p>
          <a:p>
            <a:pPr lvl="2">
              <a:defRPr/>
            </a:pPr>
            <a:r>
              <a:rPr lang="en-US" dirty="0"/>
              <a:t>These civil liberty abuses were exposed by the Church Committee (a US Senate investigation) in 1976 </a:t>
            </a:r>
          </a:p>
          <a:p>
            <a:pPr lvl="1">
              <a:defRPr/>
            </a:pPr>
            <a:r>
              <a:rPr lang="en-US" b="1" dirty="0"/>
              <a:t>LBJ and Nixon both believed the Soviet Union was funding and encouraging American anti-war protesters</a:t>
            </a:r>
          </a:p>
          <a:p>
            <a:pPr lvl="2">
              <a:defRPr/>
            </a:pPr>
            <a:r>
              <a:rPr lang="en-US" dirty="0"/>
              <a:t>This is another example of perception trumping reality, the protesters sincerely opposed the war; there was no communist conspiracy</a:t>
            </a:r>
          </a:p>
          <a:p>
            <a:pPr lvl="1">
              <a:defRPr/>
            </a:pPr>
            <a:r>
              <a:rPr lang="en-US" b="1" u="sng" dirty="0">
                <a:solidFill>
                  <a:schemeClr val="tx2"/>
                </a:solidFill>
              </a:rPr>
              <a:t>No Mass Detentions—Why??</a:t>
            </a:r>
            <a:r>
              <a:rPr lang="en-US" dirty="0"/>
              <a:t> – There were no mass detentions of anti-war protesters during the Vietnam War</a:t>
            </a:r>
          </a:p>
          <a:p>
            <a:pPr lvl="2">
              <a:defRPr/>
            </a:pPr>
            <a:r>
              <a:rPr lang="en-US" dirty="0"/>
              <a:t>The Supreme Court defined a new standard for free speech in Brandenburg v. Ohio (1969):  the “direct incitement” test</a:t>
            </a:r>
          </a:p>
          <a:p>
            <a:pPr lvl="3">
              <a:defRPr/>
            </a:pPr>
            <a:r>
              <a:rPr lang="en-US" dirty="0"/>
              <a:t>Speech would be illegal if:  “such advocacy is directed to inciting or producing imminent lawless action or is likely to incite or produce such action”</a:t>
            </a:r>
          </a:p>
          <a:p>
            <a:pPr lvl="2">
              <a:defRPr/>
            </a:pPr>
            <a:r>
              <a:rPr lang="en-US" dirty="0"/>
              <a:t>“Direct Incitement” is the standard used to this day</a:t>
            </a:r>
          </a:p>
          <a:p>
            <a:pPr lvl="2">
              <a:defRPr/>
            </a:pPr>
            <a:endParaRPr lang="en-US" dirty="0"/>
          </a:p>
          <a:p>
            <a:pPr lvl="1">
              <a:defRPr/>
            </a:pPr>
            <a:endParaRPr lang="en-US" dirty="0"/>
          </a:p>
        </p:txBody>
      </p:sp>
      <p:sp>
        <p:nvSpPr>
          <p:cNvPr id="10244" name="Rectangle 4"/>
          <p:cNvSpPr>
            <a:spLocks noChangeArrowheads="1"/>
          </p:cNvSpPr>
          <p:nvPr/>
        </p:nvSpPr>
        <p:spPr bwMode="auto">
          <a:xfrm>
            <a:off x="1981200" y="609600"/>
            <a:ext cx="541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1553</TotalTime>
  <Pages>27</Pages>
  <Words>5944</Words>
  <Application>Microsoft Office PowerPoint</Application>
  <PresentationFormat>On-screen Show (4:3)</PresentationFormat>
  <Paragraphs>209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Verdana</vt:lpstr>
      <vt:lpstr>Clarity</vt:lpstr>
      <vt:lpstr>Civil Liberties</vt:lpstr>
      <vt:lpstr>Lecture Outline</vt:lpstr>
      <vt:lpstr>Civil Liberties During War</vt:lpstr>
      <vt:lpstr>Civil Liberties During Wars</vt:lpstr>
      <vt:lpstr>Civil Liberties During Wars</vt:lpstr>
      <vt:lpstr>Civil Liberties During Wars</vt:lpstr>
      <vt:lpstr>Civil Liberties During War</vt:lpstr>
      <vt:lpstr>Civil Liberties During War</vt:lpstr>
      <vt:lpstr>Civil Liberties During War</vt:lpstr>
      <vt:lpstr>The Line Between Free Speech – Illegal Speech Not Guilty of “Direct Incitement” – Travis Scott (Musician)</vt:lpstr>
      <vt:lpstr>The Line Between Free Speech – Illegal Speech Guilty of “Direct Incitement” – Oath Keepers on Jan. 6th 2021 (Capitol Riot)</vt:lpstr>
      <vt:lpstr>Civil Liberties During War</vt:lpstr>
      <vt:lpstr>Civil Liberties During War</vt:lpstr>
      <vt:lpstr>Civil Liberties During War</vt:lpstr>
      <vt:lpstr>Civil Liberties v. Public Safety The Effect of a Major Terrorist Attack on Public Opinion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Liberties</dc:title>
  <dc:creator>Clay McFaden</dc:creator>
  <cp:lastModifiedBy>Clay McFaden</cp:lastModifiedBy>
  <cp:revision>101</cp:revision>
  <cp:lastPrinted>1601-01-01T00:00:00Z</cp:lastPrinted>
  <dcterms:created xsi:type="dcterms:W3CDTF">2004-04-07T04:20:29Z</dcterms:created>
  <dcterms:modified xsi:type="dcterms:W3CDTF">2023-11-13T02:07:31Z</dcterms:modified>
</cp:coreProperties>
</file>