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99" r:id="rId2"/>
  </p:sldMasterIdLst>
  <p:notesMasterIdLst>
    <p:notesMasterId r:id="rId19"/>
  </p:notesMasterIdLst>
  <p:sldIdLst>
    <p:sldId id="256" r:id="rId3"/>
    <p:sldId id="315" r:id="rId4"/>
    <p:sldId id="317" r:id="rId5"/>
    <p:sldId id="304" r:id="rId6"/>
    <p:sldId id="305" r:id="rId7"/>
    <p:sldId id="321" r:id="rId8"/>
    <p:sldId id="322" r:id="rId9"/>
    <p:sldId id="309" r:id="rId10"/>
    <p:sldId id="323" r:id="rId11"/>
    <p:sldId id="320" r:id="rId12"/>
    <p:sldId id="314" r:id="rId13"/>
    <p:sldId id="311" r:id="rId14"/>
    <p:sldId id="299" r:id="rId15"/>
    <p:sldId id="324" r:id="rId16"/>
    <p:sldId id="326" r:id="rId17"/>
    <p:sldId id="327" r:id="rId18"/>
  </p:sldIdLst>
  <p:sldSz cx="9144000" cy="6858000" type="screen4x3"/>
  <p:notesSz cx="6858000" cy="91011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67">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EE6"/>
    <a:srgbClr val="B7C1CF"/>
    <a:srgbClr val="CEBFB8"/>
    <a:srgbClr val="EDF5F7"/>
    <a:srgbClr val="C9FBC5"/>
    <a:srgbClr val="000000"/>
    <a:srgbClr val="669900"/>
    <a:srgbClr val="124A12"/>
    <a:srgbClr val="1C721C"/>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45" autoAdjust="0"/>
    <p:restoredTop sz="96433" autoAdjust="0"/>
  </p:normalViewPr>
  <p:slideViewPr>
    <p:cSldViewPr>
      <p:cViewPr varScale="1">
        <p:scale>
          <a:sx n="112" d="100"/>
          <a:sy n="112" d="100"/>
        </p:scale>
        <p:origin x="150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716" y="-90"/>
      </p:cViewPr>
      <p:guideLst>
        <p:guide orient="horz" pos="2867"/>
        <p:guide pos="2160"/>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3075" name="Rectangle 3"/>
          <p:cNvSpPr>
            <a:spLocks noGrp="1" noChangeArrowheads="1"/>
          </p:cNvSpPr>
          <p:nvPr>
            <p:ph type="dt" idx="1"/>
          </p:nvPr>
        </p:nvSpPr>
        <p:spPr bwMode="auto">
          <a:xfrm>
            <a:off x="3884613" y="0"/>
            <a:ext cx="2971800" cy="45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3076" name="Rectangle 4"/>
          <p:cNvSpPr>
            <a:spLocks noGrp="1" noRot="1" noChangeAspect="1" noChangeArrowheads="1" noTextEdit="1"/>
          </p:cNvSpPr>
          <p:nvPr>
            <p:ph type="sldImg" idx="2"/>
          </p:nvPr>
        </p:nvSpPr>
        <p:spPr bwMode="auto">
          <a:xfrm>
            <a:off x="1154113" y="682625"/>
            <a:ext cx="4551362" cy="341312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22763"/>
            <a:ext cx="5486400"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643938"/>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3079" name="Rectangle 7"/>
          <p:cNvSpPr>
            <a:spLocks noGrp="1" noChangeArrowheads="1"/>
          </p:cNvSpPr>
          <p:nvPr>
            <p:ph type="sldNum" sz="quarter" idx="5"/>
          </p:nvPr>
        </p:nvSpPr>
        <p:spPr bwMode="auto">
          <a:xfrm>
            <a:off x="3884613" y="8643938"/>
            <a:ext cx="2971800" cy="4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64AA5A56-FE8C-4F05-97E2-D8C5A3F56E9A}" type="slidenum">
              <a:rPr lang="en-US"/>
              <a:pPr/>
              <a:t>‹#›</a:t>
            </a:fld>
            <a:endParaRPr lang="en-US"/>
          </a:p>
        </p:txBody>
      </p:sp>
    </p:spTree>
    <p:extLst>
      <p:ext uri="{BB962C8B-B14F-4D97-AF65-F5344CB8AC3E}">
        <p14:creationId xmlns:p14="http://schemas.microsoft.com/office/powerpoint/2010/main" val="50739109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800" kern="1200">
        <a:solidFill>
          <a:schemeClr val="tx1"/>
        </a:solidFill>
        <a:latin typeface="Verdana" pitchFamily="34" charset="0"/>
        <a:ea typeface="+mn-ea"/>
        <a:cs typeface="+mn-cs"/>
      </a:defRPr>
    </a:lvl1pPr>
    <a:lvl2pPr marL="457200" algn="l" rtl="0" fontAlgn="base">
      <a:spcBef>
        <a:spcPct val="30000"/>
      </a:spcBef>
      <a:spcAft>
        <a:spcPct val="0"/>
      </a:spcAft>
      <a:defRPr sz="800" kern="1200">
        <a:solidFill>
          <a:schemeClr val="tx1"/>
        </a:solidFill>
        <a:latin typeface="Verdana" pitchFamily="34" charset="0"/>
        <a:ea typeface="+mn-ea"/>
        <a:cs typeface="+mn-cs"/>
      </a:defRPr>
    </a:lvl2pPr>
    <a:lvl3pPr marL="914400" algn="l" rtl="0" fontAlgn="base">
      <a:spcBef>
        <a:spcPct val="30000"/>
      </a:spcBef>
      <a:spcAft>
        <a:spcPct val="0"/>
      </a:spcAft>
      <a:defRPr sz="800" kern="1200">
        <a:solidFill>
          <a:schemeClr val="tx1"/>
        </a:solidFill>
        <a:latin typeface="Verdana" pitchFamily="34" charset="0"/>
        <a:ea typeface="+mn-ea"/>
        <a:cs typeface="+mn-cs"/>
      </a:defRPr>
    </a:lvl3pPr>
    <a:lvl4pPr marL="1371600" algn="l" rtl="0" fontAlgn="base">
      <a:spcBef>
        <a:spcPct val="30000"/>
      </a:spcBef>
      <a:spcAft>
        <a:spcPct val="0"/>
      </a:spcAft>
      <a:defRPr sz="800" kern="1200">
        <a:solidFill>
          <a:schemeClr val="tx1"/>
        </a:solidFill>
        <a:latin typeface="Verdana" pitchFamily="34" charset="0"/>
        <a:ea typeface="+mn-ea"/>
        <a:cs typeface="+mn-cs"/>
      </a:defRPr>
    </a:lvl4pPr>
    <a:lvl5pPr marL="1828800" algn="l" rtl="0" fontAlgn="base">
      <a:spcBef>
        <a:spcPct val="30000"/>
      </a:spcBef>
      <a:spcAft>
        <a:spcPct val="0"/>
      </a:spcAft>
      <a:defRPr sz="8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E2B3A-C9F8-47AC-958B-94E25CDFDE81}" type="slidenum">
              <a:rPr lang="en-US"/>
              <a:pPr/>
              <a:t>1</a:t>
            </a:fld>
            <a:endParaRPr 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Source:</a:t>
            </a:r>
            <a:r>
              <a:rPr lang="en-US" baseline="0" dirty="0"/>
              <a:t>  Pew Research Center, “As Partisan Frustration Grows, Signs of Frustration with the Two-Party System,” published August 9, 2022</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Source:</a:t>
            </a:r>
            <a:r>
              <a:rPr lang="en-US" baseline="0" dirty="0"/>
              <a:t>  Pew Research Center, “The Partisan Divide on Political Values Grows Even Wider:  Sharp Shifts Among Democrats on Aid to Needy, Race, and Immigration,” published October 5, 2017</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Source:  Pew Research Center, “Partisanship</a:t>
            </a:r>
            <a:r>
              <a:rPr lang="en-US" baseline="0" dirty="0"/>
              <a:t> and Political Animosity in 2016:  Highly Negative Views of the Opposing Party-and its Members,” published on June 22, 2016.  </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Source:  </a:t>
            </a:r>
            <a:r>
              <a:rPr lang="en-US" sz="800" b="0" i="0" u="none" strike="noStrike" kern="1200" baseline="0" dirty="0">
                <a:solidFill>
                  <a:schemeClr val="tx1"/>
                </a:solidFill>
                <a:latin typeface="Verdana" pitchFamily="34" charset="0"/>
                <a:ea typeface="+mn-ea"/>
                <a:cs typeface="+mn-cs"/>
              </a:rPr>
              <a:t>Pew Research Center, “Political Polarization in the American Public, How Increasing Ideological Uniformity and Partisan Antipathy Affect Politics, Compromise and Everyday Life,” June 12 2014.</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Source:  Pew Research Center, “Partisan</a:t>
            </a:r>
            <a:r>
              <a:rPr lang="en-US" baseline="0" dirty="0"/>
              <a:t> Polarization Surges in Bush, Obama Years: Trends in American Values, 1987-2012,”  published on June 4, 2012.  See http://www.people-press.org/2012/06/04/partisan-polarization-surges-in-bush-obama-years/ .  Pew interviewed 3008 respondents between April 4 – 15, 2012.</a:t>
            </a:r>
            <a:endParaRPr lang="en-US" dirty="0"/>
          </a:p>
          <a:p>
            <a:endParaRPr lang="en-US" dirty="0"/>
          </a:p>
        </p:txBody>
      </p:sp>
    </p:spTree>
    <p:extLst>
      <p:ext uri="{BB962C8B-B14F-4D97-AF65-F5344CB8AC3E}">
        <p14:creationId xmlns:p14="http://schemas.microsoft.com/office/powerpoint/2010/main" val="3283239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Verdana" pitchFamily="34" charset="0"/>
                <a:ea typeface="+mn-ea"/>
                <a:cs typeface="+mn-cs"/>
              </a:rPr>
              <a:t>Source:  </a:t>
            </a:r>
            <a:r>
              <a:rPr lang="en-US" baseline="0" dirty="0"/>
              <a:t>Pew Research Center, “As Partisan Frustration Grows, Signs of Frustration with the Two-Party System,” published August 9, 2022</a:t>
            </a:r>
          </a:p>
          <a:p>
            <a:endParaRPr lang="en-US" sz="800" b="0" i="0" u="none" strike="noStrike" kern="1200" baseline="0" dirty="0">
              <a:solidFill>
                <a:schemeClr val="tx1"/>
              </a:solidFill>
              <a:latin typeface="Verdana" pitchFamily="34" charset="0"/>
              <a:ea typeface="+mn-ea"/>
              <a:cs typeface="+mn-cs"/>
            </a:endParaRPr>
          </a:p>
          <a:p>
            <a:r>
              <a:rPr lang="en-US" sz="800" b="0" i="0" u="none" strike="noStrike" kern="1200" baseline="0" dirty="0">
                <a:solidFill>
                  <a:schemeClr val="tx1"/>
                </a:solidFill>
                <a:latin typeface="Verdana" pitchFamily="34" charset="0"/>
                <a:ea typeface="+mn-ea"/>
                <a:cs typeface="+mn-cs"/>
              </a:rPr>
              <a:t>On average, 57% of Democrats approved of the way Jimmy Carter handled the presidency, while only 30% of Republicans approved.  That is a partisan gap of 27% (57 – 30 = 27).  Now, let’s fast forward 40 years to Donald Trump.  On average, 86% of Republicans approved of the way Donald Trump handled the presidency, while only 6% of Democrats approved.  That is a partisan gap of 80% (86 – 6 = 80).   </a:t>
            </a: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10</a:t>
            </a:fld>
            <a:endParaRPr lang="en-US"/>
          </a:p>
        </p:txBody>
      </p:sp>
    </p:spTree>
    <p:extLst>
      <p:ext uri="{BB962C8B-B14F-4D97-AF65-F5344CB8AC3E}">
        <p14:creationId xmlns:p14="http://schemas.microsoft.com/office/powerpoint/2010/main" val="282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800" b="0" i="0" u="none" strike="noStrike" kern="1200" baseline="0" dirty="0">
                <a:solidFill>
                  <a:schemeClr val="tx1"/>
                </a:solidFill>
                <a:latin typeface="Verdana" pitchFamily="34" charset="0"/>
                <a:ea typeface="+mn-ea"/>
                <a:cs typeface="+mn-cs"/>
              </a:rPr>
              <a:t>Source:  </a:t>
            </a:r>
            <a:r>
              <a:rPr lang="en-US" dirty="0"/>
              <a:t>Pew Research Center, “Partisanship</a:t>
            </a:r>
            <a:r>
              <a:rPr lang="en-US" baseline="0" dirty="0"/>
              <a:t> and Political Animosity in 2016:  Highly Negative Views of the Opposing Party-and its Members,” published on June 22, 2016.  </a:t>
            </a:r>
            <a:endParaRPr lang="en-US" dirty="0"/>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11</a:t>
            </a:fld>
            <a:endParaRPr lang="en-US"/>
          </a:p>
        </p:txBody>
      </p:sp>
    </p:spTree>
    <p:extLst>
      <p:ext uri="{BB962C8B-B14F-4D97-AF65-F5344CB8AC3E}">
        <p14:creationId xmlns:p14="http://schemas.microsoft.com/office/powerpoint/2010/main" val="3753346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fld id="{AA46099F-0155-4815-BA04-F48B954FC596}" type="slidenum">
              <a:rPr lang="en-US" smtClean="0">
                <a:latin typeface="Arial" charset="0"/>
              </a:rPr>
              <a:pPr/>
              <a:t>13</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eaLnBrk="1" hangingPunct="1"/>
            <a:r>
              <a:rPr lang="en-US" dirty="0"/>
              <a:t>Source:  Pew Research Center, “Partisan Polarization Surges in Bush, Obama Years: Trends in American Values, 1987-2012,”  published on June 4, 2012.  See http://www.people-press.org/2012/06/04/partisan-polarization-surges-in-bush-obama-years/ . Pew interviewed 3008 respondents between April 4 – 15, 2012.</a:t>
            </a:r>
            <a:br>
              <a:rPr lang="en-US" dirty="0"/>
            </a:br>
            <a:endParaRPr lang="en-US" dirty="0"/>
          </a:p>
          <a:p>
            <a:pPr>
              <a:spcBef>
                <a:spcPct val="50000"/>
              </a:spcBef>
            </a:pPr>
            <a:r>
              <a:rPr lang="en-US" u="sng" dirty="0"/>
              <a:t>How to read the chart</a:t>
            </a:r>
            <a:r>
              <a:rPr lang="en-US" dirty="0"/>
              <a:t>:  </a:t>
            </a:r>
            <a:r>
              <a:rPr lang="en-US" dirty="0">
                <a:solidFill>
                  <a:srgbClr val="000000"/>
                </a:solidFill>
              </a:rPr>
              <a:t>The numbers measure the distance between self-identified Democrats and Republicans.  A larger number indicates a greater degree of disagreement between Democrats and Republicans.</a:t>
            </a:r>
            <a:r>
              <a:rPr lang="en-US" baseline="0" dirty="0">
                <a:solidFill>
                  <a:srgbClr val="000000"/>
                </a:solidFill>
              </a:rPr>
              <a:t>  </a:t>
            </a:r>
            <a:r>
              <a:rPr lang="en-US" dirty="0">
                <a:solidFill>
                  <a:srgbClr val="000000"/>
                </a:solidFill>
              </a:rPr>
              <a:t>A smaller number indicates a lesser degree of disagreement (or more agreement) between Democrats and Republicans</a:t>
            </a:r>
          </a:p>
          <a:p>
            <a:pPr eaLnBrk="1" hangingPunct="1"/>
            <a:endParaRPr lang="en-US" dirty="0"/>
          </a:p>
          <a:p>
            <a:pPr eaLnBrk="1" hangingPunct="1"/>
            <a:r>
              <a:rPr lang="en-US" dirty="0"/>
              <a:t>There are some differences between this chart and one on the next slide.  For instance, self-identified Republicans and Democrats (in 2012) differed most on the “social safety net” (Does government have a responsibility to help those in need?), but Obama and Romney voters (on the next slide) differed most on “government scope and performance” (Is Government generally effective and do you support government regulations?).  This indicates that some self-identified Democrats did not vote for Obama, and that some self-identified Republicans did not vote for Romney.  </a:t>
            </a:r>
          </a:p>
          <a:p>
            <a:pPr eaLnBrk="1" hangingPunct="1"/>
            <a:endParaRPr lang="en-US" dirty="0"/>
          </a:p>
          <a:p>
            <a:pPr eaLnBrk="1" hangingPunct="1"/>
            <a:endParaRPr lang="en-US" dirty="0"/>
          </a:p>
        </p:txBody>
      </p:sp>
    </p:spTree>
    <p:extLst>
      <p:ext uri="{BB962C8B-B14F-4D97-AF65-F5344CB8AC3E}">
        <p14:creationId xmlns:p14="http://schemas.microsoft.com/office/powerpoint/2010/main" val="3591745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smtClean="0">
                <a:solidFill>
                  <a:schemeClr val="tx1"/>
                </a:solidFill>
                <a:latin typeface="Verdana" pitchFamily="34" charset="0"/>
                <a:ea typeface="+mn-ea"/>
                <a:cs typeface="+mn-cs"/>
              </a:rPr>
              <a:t>Source:  </a:t>
            </a:r>
            <a:r>
              <a:rPr lang="en-US" baseline="0" dirty="0" smtClean="0"/>
              <a:t>Pew Research Center, “As Partisan Frustration Grows, Signs of Frustration with the Two-Party System,” published August 9, 2022</a:t>
            </a:r>
          </a:p>
          <a:p>
            <a:endParaRPr lang="en-US" sz="800" b="0" i="0" u="none" strike="noStrike" kern="1200" baseline="0" dirty="0" smtClean="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15</a:t>
            </a:fld>
            <a:endParaRPr lang="en-US"/>
          </a:p>
        </p:txBody>
      </p:sp>
    </p:spTree>
    <p:extLst>
      <p:ext uri="{BB962C8B-B14F-4D97-AF65-F5344CB8AC3E}">
        <p14:creationId xmlns:p14="http://schemas.microsoft.com/office/powerpoint/2010/main" val="3272845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smtClean="0">
                <a:solidFill>
                  <a:schemeClr val="tx1"/>
                </a:solidFill>
                <a:latin typeface="Verdana" pitchFamily="34" charset="0"/>
                <a:ea typeface="+mn-ea"/>
                <a:cs typeface="+mn-cs"/>
              </a:rPr>
              <a:t>Source:  </a:t>
            </a:r>
            <a:r>
              <a:rPr lang="en-US" baseline="0" dirty="0" smtClean="0"/>
              <a:t>Pew Research Center, “As Partisan Frustration Grows, Signs of Frustration with the Two-Party System,” published August 9, 2022</a:t>
            </a:r>
          </a:p>
          <a:p>
            <a:endParaRPr lang="en-US" sz="800" b="0" i="0" u="none" strike="noStrike" kern="1200" baseline="0" smtClean="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16</a:t>
            </a:fld>
            <a:endParaRPr lang="en-US"/>
          </a:p>
        </p:txBody>
      </p:sp>
    </p:spTree>
    <p:extLst>
      <p:ext uri="{BB962C8B-B14F-4D97-AF65-F5344CB8AC3E}">
        <p14:creationId xmlns:p14="http://schemas.microsoft.com/office/powerpoint/2010/main" val="2123356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Source:</a:t>
            </a:r>
            <a:r>
              <a:rPr lang="en-US" baseline="0" dirty="0"/>
              <a:t>  Pew Research Center, “The Partisan Divide on Political Values Grows Even Wider:  Sharp Shifts Among Democrats on Aid to Needy, Race, and Immigration,” published October 5, 2017</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endParaRPr lang="en-US" sz="800" b="0" i="0" u="none" strike="noStrike" kern="1200" baseline="0" dirty="0">
              <a:solidFill>
                <a:schemeClr val="tx1"/>
              </a:solidFill>
              <a:latin typeface="Verdana" pitchFamily="34" charset="0"/>
              <a:ea typeface="+mn-ea"/>
              <a:cs typeface="+mn-cs"/>
            </a:endParaRPr>
          </a:p>
          <a:p>
            <a:r>
              <a:rPr lang="en-US" sz="800" b="0" i="0" u="sng" strike="noStrike" kern="1200" baseline="0" dirty="0">
                <a:solidFill>
                  <a:schemeClr val="tx1"/>
                </a:solidFill>
                <a:latin typeface="Verdana" pitchFamily="34" charset="0"/>
                <a:ea typeface="+mn-ea"/>
                <a:cs typeface="+mn-cs"/>
              </a:rPr>
              <a:t>Items in the Ideological Consistency Scale</a:t>
            </a:r>
            <a:r>
              <a:rPr lang="en-US" sz="800" b="0" i="0" u="none" strike="noStrike" kern="1200" baseline="0" dirty="0">
                <a:solidFill>
                  <a:schemeClr val="tx1"/>
                </a:solidFill>
                <a:latin typeface="Verdana" pitchFamily="34" charset="0"/>
                <a:ea typeface="+mn-ea"/>
                <a:cs typeface="+mn-cs"/>
              </a:rPr>
              <a:t> </a:t>
            </a:r>
          </a:p>
          <a:p>
            <a:r>
              <a:rPr lang="en-US" sz="800" b="0" i="0" u="none" strike="noStrike" kern="1200" baseline="0" dirty="0">
                <a:solidFill>
                  <a:schemeClr val="tx1"/>
                </a:solidFill>
                <a:latin typeface="Verdana" pitchFamily="34" charset="0"/>
                <a:ea typeface="+mn-ea"/>
                <a:cs typeface="+mn-cs"/>
              </a:rPr>
              <a:t>One who chooses 7 to 10 answers that are associated with being liberal is considered to be consistently liberal.  One who chooses 7 to 10 answers that are associated with being conservative is considered to be consistently conservative.	</a:t>
            </a:r>
          </a:p>
          <a:p>
            <a:endParaRPr lang="en-US" sz="800" b="0" i="0" u="none" strike="noStrike" kern="1200" baseline="0" dirty="0">
              <a:solidFill>
                <a:schemeClr val="tx1"/>
              </a:solidFill>
              <a:latin typeface="Verdana" pitchFamily="34" charset="0"/>
              <a:ea typeface="+mn-ea"/>
              <a:cs typeface="+mn-cs"/>
            </a:endParaRPr>
          </a:p>
          <a:p>
            <a:r>
              <a:rPr lang="en-US" sz="800" b="0" i="0" u="sng" strike="noStrike" kern="1200" baseline="0" dirty="0">
                <a:solidFill>
                  <a:schemeClr val="tx1"/>
                </a:solidFill>
                <a:latin typeface="Verdana" pitchFamily="34" charset="0"/>
                <a:ea typeface="+mn-ea"/>
                <a:cs typeface="+mn-cs"/>
              </a:rPr>
              <a:t>Question # 	Conservative Position [OR] Liberal Position </a:t>
            </a:r>
            <a:r>
              <a:rPr lang="en-US" sz="800" b="0" i="0" u="none" strike="noStrike" kern="1200" baseline="0" dirty="0">
                <a:solidFill>
                  <a:schemeClr val="tx1"/>
                </a:solidFill>
                <a:latin typeface="Verdana" pitchFamily="34" charset="0"/>
                <a:ea typeface="+mn-ea"/>
                <a:cs typeface="+mn-cs"/>
              </a:rPr>
              <a:t>	</a:t>
            </a:r>
          </a:p>
          <a:p>
            <a:r>
              <a:rPr lang="en-US" sz="800" b="0" i="0" u="none" strike="noStrike" kern="1200" baseline="0" dirty="0">
                <a:solidFill>
                  <a:schemeClr val="tx1"/>
                </a:solidFill>
                <a:latin typeface="Verdana" pitchFamily="34" charset="0"/>
                <a:ea typeface="+mn-ea"/>
                <a:cs typeface="+mn-cs"/>
              </a:rPr>
              <a:t>Q25a 	Government is almost always wasteful and inefficient –or– Government often does a better job than people give it credit for 	</a:t>
            </a:r>
          </a:p>
          <a:p>
            <a:r>
              <a:rPr lang="en-US" sz="800" b="0" i="0" u="none" strike="noStrike" kern="1200" baseline="0" dirty="0">
                <a:solidFill>
                  <a:schemeClr val="tx1"/>
                </a:solidFill>
                <a:latin typeface="Verdana" pitchFamily="34" charset="0"/>
                <a:ea typeface="+mn-ea"/>
                <a:cs typeface="+mn-cs"/>
              </a:rPr>
              <a:t>Q25b 	Government regulation of business usually does more harm than good –or– Government regulation of business is necessary to protect the public interest 	</a:t>
            </a:r>
          </a:p>
          <a:p>
            <a:r>
              <a:rPr lang="en-US" sz="800" b="0" i="0" u="none" strike="noStrike" kern="1200" baseline="0" dirty="0">
                <a:solidFill>
                  <a:schemeClr val="tx1"/>
                </a:solidFill>
                <a:latin typeface="Verdana" pitchFamily="34" charset="0"/>
                <a:ea typeface="+mn-ea"/>
                <a:cs typeface="+mn-cs"/>
              </a:rPr>
              <a:t>Q25c 	Poor people today have it easy because they can get government benefits without doing anything in return –or– Poor people have hard lives because government benefits don't go far enough to help them live decently 	</a:t>
            </a:r>
          </a:p>
          <a:p>
            <a:r>
              <a:rPr lang="en-US" sz="800" b="0" i="0" u="none" strike="noStrike" kern="1200" baseline="0" dirty="0">
                <a:solidFill>
                  <a:schemeClr val="tx1"/>
                </a:solidFill>
                <a:latin typeface="Verdana" pitchFamily="34" charset="0"/>
                <a:ea typeface="+mn-ea"/>
                <a:cs typeface="+mn-cs"/>
              </a:rPr>
              <a:t>Q25d 	The government today can't afford to do much more to help the needy –or– The government should do more to help needy Americans, even if it means going deeper into debt </a:t>
            </a:r>
            <a:br>
              <a:rPr lang="en-US" sz="800" b="0" i="0" u="none" strike="noStrike" kern="1200" baseline="0" dirty="0">
                <a:solidFill>
                  <a:schemeClr val="tx1"/>
                </a:solidFill>
                <a:latin typeface="Verdana" pitchFamily="34" charset="0"/>
                <a:ea typeface="+mn-ea"/>
                <a:cs typeface="+mn-cs"/>
              </a:rPr>
            </a:br>
            <a:r>
              <a:rPr lang="en-US" sz="800" b="0" i="0" u="none" strike="noStrike" kern="1200" baseline="0" dirty="0">
                <a:solidFill>
                  <a:schemeClr val="tx1"/>
                </a:solidFill>
                <a:latin typeface="Verdana" pitchFamily="34" charset="0"/>
                <a:ea typeface="+mn-ea"/>
                <a:cs typeface="+mn-cs"/>
              </a:rPr>
              <a:t>Q25f 	Blacks who can't get ahead in this country are mostly responsible for their own condition –or– Racial discrimination is the main reason why many black people can't get ahead these days 	</a:t>
            </a:r>
          </a:p>
          <a:p>
            <a:r>
              <a:rPr lang="en-US" sz="800" b="0" i="0" u="none" strike="noStrike" kern="1200" baseline="0" dirty="0">
                <a:solidFill>
                  <a:schemeClr val="tx1"/>
                </a:solidFill>
                <a:latin typeface="Verdana" pitchFamily="34" charset="0"/>
                <a:ea typeface="+mn-ea"/>
                <a:cs typeface="+mn-cs"/>
              </a:rPr>
              <a:t>Q25g 	Immigrants today are a burden on our country because they take our jobs, housing and health care –or– Immigrants today strengthen our country because of their hard work and talents 	</a:t>
            </a:r>
          </a:p>
          <a:p>
            <a:r>
              <a:rPr lang="en-US" sz="800" b="0" i="0" u="none" strike="noStrike" kern="1200" baseline="0" dirty="0">
                <a:solidFill>
                  <a:schemeClr val="tx1"/>
                </a:solidFill>
                <a:latin typeface="Verdana" pitchFamily="34" charset="0"/>
                <a:ea typeface="+mn-ea"/>
                <a:cs typeface="+mn-cs"/>
              </a:rPr>
              <a:t>Q25i 	The best way to ensure peace is through military strength –or– Good diplomacy is the best way to ensure peace 	</a:t>
            </a:r>
          </a:p>
          <a:p>
            <a:r>
              <a:rPr lang="en-US" sz="800" b="0" i="0" u="none" strike="noStrike" kern="1200" baseline="0" dirty="0">
                <a:solidFill>
                  <a:schemeClr val="tx1"/>
                </a:solidFill>
                <a:latin typeface="Verdana" pitchFamily="34" charset="0"/>
                <a:ea typeface="+mn-ea"/>
                <a:cs typeface="+mn-cs"/>
              </a:rPr>
              <a:t>Q25n 	Most corporations make a fair and reasonable amount of profit –or– Business corporations make too much profit 	</a:t>
            </a:r>
          </a:p>
          <a:p>
            <a:r>
              <a:rPr lang="en-US" sz="800" b="0" i="0" u="none" strike="noStrike" kern="1200" baseline="0" dirty="0">
                <a:solidFill>
                  <a:schemeClr val="tx1"/>
                </a:solidFill>
                <a:latin typeface="Verdana" pitchFamily="34" charset="0"/>
                <a:ea typeface="+mn-ea"/>
                <a:cs typeface="+mn-cs"/>
              </a:rPr>
              <a:t>Q50r 	Stricter environmental laws and regulations cost too many jobs and hurt the economy –or– Stricter environmental laws and regulations are worth the cost 	</a:t>
            </a:r>
          </a:p>
          <a:p>
            <a:r>
              <a:rPr lang="en-US" sz="800" b="0" i="0" u="none" strike="noStrike" kern="1200" baseline="0" dirty="0">
                <a:solidFill>
                  <a:schemeClr val="tx1"/>
                </a:solidFill>
                <a:latin typeface="Verdana" pitchFamily="34" charset="0"/>
                <a:ea typeface="+mn-ea"/>
                <a:cs typeface="+mn-cs"/>
              </a:rPr>
              <a:t>Q50u 	Homosexuality should be discouraged by society –or– Homosexuality should be accepted by society 	</a:t>
            </a: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2</a:t>
            </a:fld>
            <a:endParaRPr lang="en-US"/>
          </a:p>
        </p:txBody>
      </p:sp>
    </p:spTree>
    <p:extLst>
      <p:ext uri="{BB962C8B-B14F-4D97-AF65-F5344CB8AC3E}">
        <p14:creationId xmlns:p14="http://schemas.microsoft.com/office/powerpoint/2010/main" val="1112710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“partisan” is a loyal</a:t>
            </a:r>
            <a:r>
              <a:rPr lang="en-US" baseline="0" dirty="0"/>
              <a:t> member of one party.  The more “partisan” one is, the more loyal that person is to his or her party.  </a:t>
            </a:r>
          </a:p>
          <a:p>
            <a:endParaRPr lang="en-US" baseline="0" dirty="0"/>
          </a:p>
          <a:p>
            <a:r>
              <a:rPr lang="en-US" baseline="0" dirty="0"/>
              <a:t>“Partisanship” refers to loyalty to a political party; it reflects beliefs and feelings favorable to one party and less favorable to the other party.</a:t>
            </a:r>
          </a:p>
          <a:p>
            <a:endParaRPr lang="en-US" baseline="0" dirty="0"/>
          </a:p>
          <a:p>
            <a:r>
              <a:rPr lang="en-US" baseline="0" dirty="0"/>
              <a:t>“Polarization” refers to differences between members of each political party.  Greater polarization means that the differences are more intense between the two sides.</a:t>
            </a:r>
          </a:p>
          <a:p>
            <a:endParaRPr lang="en-US" baseline="0" dirty="0"/>
          </a:p>
          <a:p>
            <a:pPr lvl="0" eaLnBrk="1" hangingPunct="1"/>
            <a:r>
              <a:rPr lang="en-US" altLang="en-US" b="0" u="none" dirty="0">
                <a:solidFill>
                  <a:schemeClr val="tx2"/>
                </a:solidFill>
              </a:rPr>
              <a:t>Ideology</a:t>
            </a:r>
            <a:r>
              <a:rPr lang="en-US" altLang="en-US" b="1" u="none" baseline="0" dirty="0">
                <a:solidFill>
                  <a:schemeClr val="tx2"/>
                </a:solidFill>
              </a:rPr>
              <a:t> </a:t>
            </a:r>
            <a:r>
              <a:rPr lang="en-US" altLang="en-US" b="0" u="none" baseline="0" dirty="0">
                <a:solidFill>
                  <a:schemeClr val="tx2"/>
                </a:solidFill>
              </a:rPr>
              <a:t>is a</a:t>
            </a:r>
            <a:r>
              <a:rPr lang="en-US" altLang="en-US" b="0" dirty="0">
                <a:solidFill>
                  <a:srgbClr val="000000"/>
                </a:solidFill>
              </a:rPr>
              <a:t> </a:t>
            </a:r>
            <a:r>
              <a:rPr lang="en-US" altLang="en-US" dirty="0">
                <a:solidFill>
                  <a:srgbClr val="000000"/>
                </a:solidFill>
              </a:rPr>
              <a:t>(strong) belief about how government should or should not manage society.</a:t>
            </a:r>
            <a:r>
              <a:rPr lang="en-US" altLang="en-US" baseline="0" dirty="0">
                <a:solidFill>
                  <a:srgbClr val="000000"/>
                </a:solidFill>
              </a:rPr>
              <a:t>  </a:t>
            </a:r>
            <a:r>
              <a:rPr lang="en-US" altLang="en-US" sz="1800" dirty="0">
                <a:solidFill>
                  <a:srgbClr val="000000"/>
                </a:solidFill>
              </a:rPr>
              <a:t>Liberals and conservatives have very strong (and different) views on government’s role in society.</a:t>
            </a:r>
            <a:r>
              <a:rPr lang="en-US" altLang="en-US" sz="1800" baseline="0" dirty="0">
                <a:solidFill>
                  <a:srgbClr val="000000"/>
                </a:solidFill>
              </a:rPr>
              <a:t>  </a:t>
            </a:r>
            <a:r>
              <a:rPr lang="en-US" altLang="en-US" sz="1800" dirty="0">
                <a:solidFill>
                  <a:srgbClr val="000000"/>
                </a:solidFill>
              </a:rPr>
              <a:t>Moderates have weaker views and typically advocate a position that is a compromise between the views of liberals and conservatives</a:t>
            </a:r>
          </a:p>
          <a:p>
            <a:pPr lvl="0" eaLnBrk="1" hangingPunct="1"/>
            <a:endParaRPr lang="en-US" altLang="en-US" sz="1800" dirty="0">
              <a:solidFill>
                <a:srgbClr val="000000"/>
              </a:solidFill>
            </a:endParaRPr>
          </a:p>
          <a:p>
            <a:pPr lvl="0" eaLnBrk="1" hangingPunct="1"/>
            <a:r>
              <a:rPr lang="en-US" altLang="en-US" sz="1800" dirty="0"/>
              <a:t>In general, liberals want more freedom for the individual but more government control of business.  A liberal would favor legalization of marijuana and gay marriage, for instance, reasoning that people should be free to choose to experiment with dangerous drugs (provided they do no harm to others in the process) and that gays should have the freedom to form life-long contracts.  A liberal would also favor more government control of powerful businesses, such as those that comprise the oil industry, which liberals believe make excessive profits.  Generally, liberals want more government spending so that government can provide more services to people.  Lastly, liberals tend to want a “good neighbor” policy in foreign affairs, one in which diplomacy and multilateralism is emphasized.  Conservatives generally want government to restrict individual freedoms on grounds of morality (and sometimes religious principles) but to allow more freedom for business.  A conservative would oppose legalization of marijuana and gay marriage, believing both to be examples of immoral behavior that would be destructive of the common morality which they believe holds our society together.  A conservative typically favors less government control of business.  For instance, a conservative would want government to lift environmental restrictions so that oil companies can produce more oil here in America to reduce our dependency on foreign oil.  Generally, conservatives want less government spending and believe charitable organizations and religious institutions should assume responsibility for most welfare programs the government funds today.  Lastly, conservatives advocate a “peace through strength” doctrine in foreign affairs, one in which force or the threat of force is always an option.</a:t>
            </a:r>
            <a:endParaRPr lang="en-US" altLang="en-US" sz="1800" dirty="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3</a:t>
            </a:fld>
            <a:endParaRPr lang="en-US"/>
          </a:p>
        </p:txBody>
      </p:sp>
    </p:spTree>
    <p:extLst>
      <p:ext uri="{BB962C8B-B14F-4D97-AF65-F5344CB8AC3E}">
        <p14:creationId xmlns:p14="http://schemas.microsoft.com/office/powerpoint/2010/main" val="2187309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Verdana" pitchFamily="34" charset="0"/>
                <a:ea typeface="+mn-ea"/>
                <a:cs typeface="+mn-cs"/>
              </a:rPr>
              <a:t>Source:  Pew Research Center, “Political Polarization in the American Public, How Increasing Ideological Uniformity and Partisan Antipathy Affect Politics, Compromise and Everyday Life,” June 12 2014.</a:t>
            </a:r>
          </a:p>
          <a:p>
            <a:endParaRPr lang="en-US" sz="800" b="0" i="0" u="none" strike="noStrike" kern="1200" baseline="0" dirty="0">
              <a:solidFill>
                <a:schemeClr val="tx1"/>
              </a:solidFill>
              <a:latin typeface="Verdana" pitchFamily="34" charset="0"/>
              <a:ea typeface="+mn-ea"/>
              <a:cs typeface="+mn-cs"/>
            </a:endParaRPr>
          </a:p>
          <a:p>
            <a:r>
              <a:rPr lang="en-US" sz="800" b="0" i="0" u="sng" strike="noStrike" kern="1200" baseline="0" dirty="0">
                <a:solidFill>
                  <a:schemeClr val="tx1"/>
                </a:solidFill>
                <a:latin typeface="Verdana" pitchFamily="34" charset="0"/>
                <a:ea typeface="+mn-ea"/>
                <a:cs typeface="+mn-cs"/>
              </a:rPr>
              <a:t>The following three (3) paragraphs are cut and pasted from the Pew Research Center website (2014)</a:t>
            </a:r>
            <a:r>
              <a:rPr lang="en-US" sz="800" b="0" i="0" u="none" strike="noStrike" kern="1200" baseline="0" dirty="0">
                <a:solidFill>
                  <a:schemeClr val="tx1"/>
                </a:solidFill>
                <a:latin typeface="Verdana" pitchFamily="34" charset="0"/>
                <a:ea typeface="+mn-ea"/>
                <a:cs typeface="+mn-cs"/>
              </a:rPr>
              <a:t>:</a:t>
            </a:r>
          </a:p>
          <a:p>
            <a:r>
              <a:rPr lang="en-US" sz="800" b="0" i="0" u="none" strike="noStrike" kern="1200" baseline="0" dirty="0">
                <a:solidFill>
                  <a:schemeClr val="tx1"/>
                </a:solidFill>
                <a:latin typeface="Verdana" pitchFamily="34" charset="0"/>
                <a:ea typeface="+mn-ea"/>
                <a:cs typeface="+mn-cs"/>
              </a:rPr>
              <a:t>Republicans and Democrats are more divided along ideological lines – and partisan antipathy is deeper and more extensive – than at any point in the last two decades. These trends manifest themselves in myriad ways, both in politics and in everyday life. And a new survey of 10,000 adults nationwide finds that these divisions are greatest among those who are the most engaged and active in the political process. </a:t>
            </a:r>
          </a:p>
          <a:p>
            <a:endParaRPr lang="en-US" sz="800" b="0" i="0" u="none" strike="noStrike" kern="1200" baseline="0" dirty="0">
              <a:solidFill>
                <a:schemeClr val="tx1"/>
              </a:solidFill>
              <a:latin typeface="Verdana" pitchFamily="34" charset="0"/>
              <a:ea typeface="+mn-ea"/>
              <a:cs typeface="+mn-cs"/>
            </a:endParaRPr>
          </a:p>
          <a:p>
            <a:r>
              <a:rPr lang="en-US" sz="800" b="0" i="0" u="none" strike="noStrike" kern="1200" baseline="0" dirty="0">
                <a:solidFill>
                  <a:schemeClr val="tx1"/>
                </a:solidFill>
                <a:latin typeface="Verdana" pitchFamily="34" charset="0"/>
                <a:ea typeface="+mn-ea"/>
                <a:cs typeface="+mn-cs"/>
              </a:rPr>
              <a:t>The overall share of Americans who express consistently conservative or consistently liberal opinions has doubled over the past two decades from 10% to 21%. And ideological thinking is now much more closely aligned with partisanship than in the past. As a result, ideological overlap between the two parties has diminished: Today, 92% of Republicans are to the right of the median Democrat, and 94% of Democrats are to the left of the median Republican. </a:t>
            </a:r>
          </a:p>
          <a:p>
            <a:endParaRPr lang="en-US" sz="800" b="0" i="0" u="none" strike="noStrike" kern="1200" baseline="0" dirty="0">
              <a:solidFill>
                <a:schemeClr val="tx1"/>
              </a:solidFill>
              <a:latin typeface="Verdana" pitchFamily="34" charset="0"/>
              <a:ea typeface="+mn-ea"/>
              <a:cs typeface="+mn-cs"/>
            </a:endParaRPr>
          </a:p>
          <a:p>
            <a:r>
              <a:rPr lang="en-US" sz="800" b="0" i="0" u="none" strike="noStrike" kern="1200" baseline="0" dirty="0">
                <a:solidFill>
                  <a:schemeClr val="tx1"/>
                </a:solidFill>
                <a:latin typeface="Verdana" pitchFamily="34" charset="0"/>
                <a:ea typeface="+mn-ea"/>
                <a:cs typeface="+mn-cs"/>
              </a:rPr>
              <a:t>Partisan animosity has increased substantially over the same period. In each party, the share with a highly negative view of the opposing party has more than doubled since 1994. Most of these intense partisans believe the opposing party’s policies “are so misguided that they threaten the nation’s well-being.”    </a:t>
            </a:r>
          </a:p>
          <a:p>
            <a:endParaRPr lang="en-US" sz="800" b="0" i="0" u="none" strike="noStrike" kern="1200" baseline="0" dirty="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4</a:t>
            </a:fld>
            <a:endParaRPr lang="en-US"/>
          </a:p>
        </p:txBody>
      </p:sp>
    </p:spTree>
    <p:extLst>
      <p:ext uri="{BB962C8B-B14F-4D97-AF65-F5344CB8AC3E}">
        <p14:creationId xmlns:p14="http://schemas.microsoft.com/office/powerpoint/2010/main" val="57704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Verdana" pitchFamily="34" charset="0"/>
                <a:ea typeface="+mn-ea"/>
                <a:cs typeface="+mn-cs"/>
              </a:rPr>
              <a:t>Source:  Pew Research Center, “Political Polarization in the American Public, How Increasing Ideological Uniformity and Partisan Antipathy Affect Politics, Compromise and Everyday Life,” June 12 2014.</a:t>
            </a:r>
          </a:p>
          <a:p>
            <a:endParaRPr lang="en-US" sz="800" b="0" i="0" u="none" strike="noStrike" kern="1200" baseline="0" dirty="0">
              <a:solidFill>
                <a:schemeClr val="tx1"/>
              </a:solidFill>
              <a:latin typeface="Verdana" pitchFamily="34" charset="0"/>
              <a:ea typeface="+mn-ea"/>
              <a:cs typeface="+mn-cs"/>
            </a:endParaRPr>
          </a:p>
          <a:p>
            <a:r>
              <a:rPr lang="en-US" sz="800" b="0" i="0" u="none" strike="noStrike" kern="1200" baseline="0" dirty="0">
                <a:solidFill>
                  <a:schemeClr val="tx1"/>
                </a:solidFill>
                <a:latin typeface="Verdana" pitchFamily="34" charset="0"/>
                <a:ea typeface="+mn-ea"/>
                <a:cs typeface="+mn-cs"/>
              </a:rPr>
              <a:t>The politically engaged are those who are registered to vote, almost always vote, and keep up with politics and government.</a:t>
            </a:r>
          </a:p>
          <a:p>
            <a:endParaRPr lang="en-US" sz="800" b="0" i="0" u="none" strike="noStrike" kern="1200" baseline="0" dirty="0">
              <a:solidFill>
                <a:schemeClr val="tx1"/>
              </a:solidFill>
              <a:latin typeface="Verdana" pitchFamily="34" charset="0"/>
              <a:ea typeface="+mn-ea"/>
              <a:cs typeface="+mn-cs"/>
            </a:endParaRPr>
          </a:p>
          <a:p>
            <a:r>
              <a:rPr lang="en-US" sz="800" b="0" i="0" u="sng" strike="noStrike" kern="1200" baseline="0" dirty="0">
                <a:solidFill>
                  <a:schemeClr val="tx1"/>
                </a:solidFill>
                <a:latin typeface="Verdana" pitchFamily="34" charset="0"/>
                <a:ea typeface="+mn-ea"/>
                <a:cs typeface="+mn-cs"/>
              </a:rPr>
              <a:t>Items in the Ideological Consistency Scale</a:t>
            </a:r>
            <a:r>
              <a:rPr lang="en-US" sz="800" b="0" i="0" u="none" strike="noStrike" kern="1200" baseline="0" dirty="0">
                <a:solidFill>
                  <a:schemeClr val="tx1"/>
                </a:solidFill>
                <a:latin typeface="Verdana" pitchFamily="34" charset="0"/>
                <a:ea typeface="+mn-ea"/>
                <a:cs typeface="+mn-cs"/>
              </a:rPr>
              <a:t> </a:t>
            </a:r>
          </a:p>
          <a:p>
            <a:r>
              <a:rPr lang="en-US" sz="800" b="0" i="0" u="none" strike="noStrike" kern="1200" baseline="0" dirty="0">
                <a:solidFill>
                  <a:schemeClr val="tx1"/>
                </a:solidFill>
                <a:latin typeface="Verdana" pitchFamily="34" charset="0"/>
                <a:ea typeface="+mn-ea"/>
                <a:cs typeface="+mn-cs"/>
              </a:rPr>
              <a:t>One who chooses 7 to 10 answers that are associated with being liberal is considered to be consistently liberal.  One who chooses 7 to 10 answers that are associated with being conservative is considered to be consistently conservative.	</a:t>
            </a:r>
          </a:p>
          <a:p>
            <a:endParaRPr lang="en-US" sz="800" b="0" i="0" u="none" strike="noStrike" kern="1200" baseline="0" dirty="0">
              <a:solidFill>
                <a:schemeClr val="tx1"/>
              </a:solidFill>
              <a:latin typeface="Verdana" pitchFamily="34" charset="0"/>
              <a:ea typeface="+mn-ea"/>
              <a:cs typeface="+mn-cs"/>
            </a:endParaRPr>
          </a:p>
          <a:p>
            <a:r>
              <a:rPr lang="en-US" sz="800" b="0" i="0" u="sng" strike="noStrike" kern="1200" baseline="0" dirty="0">
                <a:solidFill>
                  <a:schemeClr val="tx1"/>
                </a:solidFill>
                <a:latin typeface="Verdana" pitchFamily="34" charset="0"/>
                <a:ea typeface="+mn-ea"/>
                <a:cs typeface="+mn-cs"/>
              </a:rPr>
              <a:t>Question # 	Conservative Position [OR] Liberal Position </a:t>
            </a:r>
            <a:r>
              <a:rPr lang="en-US" sz="800" b="0" i="0" u="none" strike="noStrike" kern="1200" baseline="0" dirty="0">
                <a:solidFill>
                  <a:schemeClr val="tx1"/>
                </a:solidFill>
                <a:latin typeface="Verdana" pitchFamily="34" charset="0"/>
                <a:ea typeface="+mn-ea"/>
                <a:cs typeface="+mn-cs"/>
              </a:rPr>
              <a:t>	</a:t>
            </a:r>
          </a:p>
          <a:p>
            <a:r>
              <a:rPr lang="en-US" sz="800" b="0" i="0" u="none" strike="noStrike" kern="1200" baseline="0" dirty="0">
                <a:solidFill>
                  <a:schemeClr val="tx1"/>
                </a:solidFill>
                <a:latin typeface="Verdana" pitchFamily="34" charset="0"/>
                <a:ea typeface="+mn-ea"/>
                <a:cs typeface="+mn-cs"/>
              </a:rPr>
              <a:t>Q25a 	Government is almost always wasteful and inefficient –or– Government often does a better job than people give it credit for 	</a:t>
            </a:r>
          </a:p>
          <a:p>
            <a:r>
              <a:rPr lang="en-US" sz="800" b="0" i="0" u="none" strike="noStrike" kern="1200" baseline="0" dirty="0">
                <a:solidFill>
                  <a:schemeClr val="tx1"/>
                </a:solidFill>
                <a:latin typeface="Verdana" pitchFamily="34" charset="0"/>
                <a:ea typeface="+mn-ea"/>
                <a:cs typeface="+mn-cs"/>
              </a:rPr>
              <a:t>Q25b 	Government regulation of business usually does more harm than good –or– Government regulation of business is necessary to protect the public interest 	</a:t>
            </a:r>
          </a:p>
          <a:p>
            <a:r>
              <a:rPr lang="en-US" sz="800" b="0" i="0" u="none" strike="noStrike" kern="1200" baseline="0" dirty="0">
                <a:solidFill>
                  <a:schemeClr val="tx1"/>
                </a:solidFill>
                <a:latin typeface="Verdana" pitchFamily="34" charset="0"/>
                <a:ea typeface="+mn-ea"/>
                <a:cs typeface="+mn-cs"/>
              </a:rPr>
              <a:t>Q25c 	Poor people today have it easy because they can get government benefits without doing anything in return –or– Poor people have hard lives because government benefits don't go far enough to help them live decently 	</a:t>
            </a:r>
          </a:p>
          <a:p>
            <a:r>
              <a:rPr lang="en-US" sz="800" b="0" i="0" u="none" strike="noStrike" kern="1200" baseline="0" dirty="0">
                <a:solidFill>
                  <a:schemeClr val="tx1"/>
                </a:solidFill>
                <a:latin typeface="Verdana" pitchFamily="34" charset="0"/>
                <a:ea typeface="+mn-ea"/>
                <a:cs typeface="+mn-cs"/>
              </a:rPr>
              <a:t>Q25d 	The government today can't afford to do much more to help the needy –or– The government should do more to help needy Americans, even if it means going deeper into debt Q25f 	Blacks who can't get ahead in this country are mostly responsible for their own condition –or– Racial discrimination is the main reason why many black people can't get ahead these days 	</a:t>
            </a:r>
          </a:p>
          <a:p>
            <a:r>
              <a:rPr lang="en-US" sz="800" b="0" i="0" u="none" strike="noStrike" kern="1200" baseline="0" dirty="0">
                <a:solidFill>
                  <a:schemeClr val="tx1"/>
                </a:solidFill>
                <a:latin typeface="Verdana" pitchFamily="34" charset="0"/>
                <a:ea typeface="+mn-ea"/>
                <a:cs typeface="+mn-cs"/>
              </a:rPr>
              <a:t>Q25g 	Immigrants today are a burden on our country because they take our jobs, housing and health care –or– Immigrants today strengthen our country because of their hard work and talents 	</a:t>
            </a:r>
          </a:p>
          <a:p>
            <a:r>
              <a:rPr lang="en-US" sz="800" b="0" i="0" u="none" strike="noStrike" kern="1200" baseline="0" dirty="0">
                <a:solidFill>
                  <a:schemeClr val="tx1"/>
                </a:solidFill>
                <a:latin typeface="Verdana" pitchFamily="34" charset="0"/>
                <a:ea typeface="+mn-ea"/>
                <a:cs typeface="+mn-cs"/>
              </a:rPr>
              <a:t>Q25i 	The best way to ensure peace is through military strength –or– Good diplomacy is the best way to ensure peace 	</a:t>
            </a:r>
          </a:p>
          <a:p>
            <a:r>
              <a:rPr lang="en-US" sz="800" b="0" i="0" u="none" strike="noStrike" kern="1200" baseline="0" dirty="0">
                <a:solidFill>
                  <a:schemeClr val="tx1"/>
                </a:solidFill>
                <a:latin typeface="Verdana" pitchFamily="34" charset="0"/>
                <a:ea typeface="+mn-ea"/>
                <a:cs typeface="+mn-cs"/>
              </a:rPr>
              <a:t>Q25n 	Most corporations make a fair and reasonable amount of profit –or– Business corporations make too much profit 	</a:t>
            </a:r>
          </a:p>
          <a:p>
            <a:r>
              <a:rPr lang="en-US" sz="800" b="0" i="0" u="none" strike="noStrike" kern="1200" baseline="0" dirty="0">
                <a:solidFill>
                  <a:schemeClr val="tx1"/>
                </a:solidFill>
                <a:latin typeface="Verdana" pitchFamily="34" charset="0"/>
                <a:ea typeface="+mn-ea"/>
                <a:cs typeface="+mn-cs"/>
              </a:rPr>
              <a:t>Q50r 	Stricter environmental laws and regulations cost too many jobs and hurt the economy –or– Stricter environmental laws and regulations are worth the cost 	</a:t>
            </a:r>
          </a:p>
          <a:p>
            <a:r>
              <a:rPr lang="en-US" sz="800" b="0" i="0" u="none" strike="noStrike" kern="1200" baseline="0" dirty="0">
                <a:solidFill>
                  <a:schemeClr val="tx1"/>
                </a:solidFill>
                <a:latin typeface="Verdana" pitchFamily="34" charset="0"/>
                <a:ea typeface="+mn-ea"/>
                <a:cs typeface="+mn-cs"/>
              </a:rPr>
              <a:t>Q50u 	Homosexuality should be discouraged by society –or– Homosexuality should be accepted by society 	</a:t>
            </a: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5</a:t>
            </a:fld>
            <a:endParaRPr lang="en-US"/>
          </a:p>
        </p:txBody>
      </p:sp>
    </p:spTree>
    <p:extLst>
      <p:ext uri="{BB962C8B-B14F-4D97-AF65-F5344CB8AC3E}">
        <p14:creationId xmlns:p14="http://schemas.microsoft.com/office/powerpoint/2010/main" val="57704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800" b="0" i="0" u="none" strike="noStrike" kern="1200" baseline="0" dirty="0">
                <a:solidFill>
                  <a:schemeClr val="tx1"/>
                </a:solidFill>
                <a:latin typeface="Verdana" pitchFamily="34" charset="0"/>
                <a:ea typeface="+mn-ea"/>
                <a:cs typeface="+mn-cs"/>
              </a:rPr>
              <a:t>Source:  </a:t>
            </a:r>
            <a:r>
              <a:rPr lang="en-US" baseline="0" dirty="0"/>
              <a:t>Pew Research Center, “As Partisan Frustration Grows, Signs of Frustration with the Two-Party System,” published August 9, 2022</a:t>
            </a:r>
            <a:br>
              <a:rPr lang="en-US" baseline="0" dirty="0"/>
            </a:br>
            <a:r>
              <a:rPr lang="en-US" sz="800" b="0" i="0" u="none" strike="noStrike" kern="1200" baseline="0" dirty="0">
                <a:solidFill>
                  <a:schemeClr val="tx1"/>
                </a:solidFill>
                <a:latin typeface="Verdana" pitchFamily="34" charset="0"/>
                <a:ea typeface="+mn-ea"/>
                <a:cs typeface="+mn-cs"/>
              </a:rPr>
              <a:t>Source:  </a:t>
            </a:r>
            <a:r>
              <a:rPr lang="en-US" dirty="0"/>
              <a:t>Pew Research Center, “Partisanship</a:t>
            </a:r>
            <a:r>
              <a:rPr lang="en-US" baseline="0" dirty="0"/>
              <a:t> and Political Animosity in 2016:  Highly Negative Views of the Opposing Party-and its Members,” published on June 22, 2016.  </a:t>
            </a:r>
            <a:endParaRPr lang="en-US" dirty="0"/>
          </a:p>
          <a:p>
            <a:endParaRPr lang="en-US" sz="800" b="0" i="0" u="none" strike="noStrike" kern="1200" baseline="0" dirty="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6</a:t>
            </a:fld>
            <a:endParaRPr lang="en-US"/>
          </a:p>
        </p:txBody>
      </p:sp>
    </p:spTree>
    <p:extLst>
      <p:ext uri="{BB962C8B-B14F-4D97-AF65-F5344CB8AC3E}">
        <p14:creationId xmlns:p14="http://schemas.microsoft.com/office/powerpoint/2010/main" val="3708615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Verdana" pitchFamily="34" charset="0"/>
                <a:ea typeface="+mn-ea"/>
                <a:cs typeface="+mn-cs"/>
              </a:rPr>
              <a:t>Source:  </a:t>
            </a:r>
            <a:r>
              <a:rPr lang="en-US" baseline="0" dirty="0"/>
              <a:t>Pew Research Center, “As Partisan Frustration Grows, Signs of Frustration with the Two-Party System,” published August 9, 2022</a:t>
            </a:r>
            <a:endParaRPr lang="en-US" sz="800" b="0" i="0" u="none" strike="noStrike" kern="1200" baseline="0" dirty="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7</a:t>
            </a:fld>
            <a:endParaRPr lang="en-US"/>
          </a:p>
        </p:txBody>
      </p:sp>
    </p:spTree>
    <p:extLst>
      <p:ext uri="{BB962C8B-B14F-4D97-AF65-F5344CB8AC3E}">
        <p14:creationId xmlns:p14="http://schemas.microsoft.com/office/powerpoint/2010/main" val="201013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800" b="0" i="0" u="none" strike="noStrike" kern="1200" baseline="0" dirty="0">
                <a:solidFill>
                  <a:schemeClr val="tx1"/>
                </a:solidFill>
                <a:latin typeface="Verdana" pitchFamily="34" charset="0"/>
                <a:ea typeface="+mn-ea"/>
                <a:cs typeface="+mn-cs"/>
              </a:rPr>
              <a:t>Source:  </a:t>
            </a:r>
            <a:r>
              <a:rPr lang="en-US" baseline="0" dirty="0"/>
              <a:t>Pew Research Center, “As Partisan Frustration Grows, Signs of Frustration with the Two-Party System,” published August 9, 2022</a:t>
            </a:r>
            <a:endParaRPr lang="en-US" sz="800" b="0" i="0" u="none" strike="noStrike" kern="1200" baseline="0" dirty="0">
              <a:solidFill>
                <a:schemeClr val="tx1"/>
              </a:solidFill>
              <a:latin typeface="Verdana" pitchFamily="34" charset="0"/>
              <a:ea typeface="+mn-ea"/>
              <a:cs typeface="+mn-cs"/>
            </a:endParaRPr>
          </a:p>
          <a:p>
            <a:r>
              <a:rPr lang="en-US" sz="800" b="0" i="0" u="none" strike="noStrike" kern="1200" baseline="0" dirty="0">
                <a:solidFill>
                  <a:schemeClr val="tx1"/>
                </a:solidFill>
                <a:latin typeface="Verdana" pitchFamily="34" charset="0"/>
                <a:ea typeface="+mn-ea"/>
                <a:cs typeface="+mn-cs"/>
              </a:rPr>
              <a:t>Source:  </a:t>
            </a:r>
            <a:r>
              <a:rPr lang="en-US" dirty="0"/>
              <a:t>Pew Research Center, “Partisanship</a:t>
            </a:r>
            <a:r>
              <a:rPr lang="en-US" baseline="0" dirty="0"/>
              <a:t> and Political Animosity in 2016:  Highly Negative Views of the Opposing Party-and its Members,” published on June 22, 2016. </a:t>
            </a:r>
          </a:p>
          <a:p>
            <a:endParaRPr lang="en-US" sz="800" b="0" i="0" u="none" strike="noStrike" kern="1200" baseline="0" dirty="0">
              <a:solidFill>
                <a:schemeClr val="tx1"/>
              </a:solidFill>
              <a:latin typeface="Verdana" pitchFamily="34" charset="0"/>
              <a:ea typeface="+mn-ea"/>
              <a:cs typeface="+mn-cs"/>
            </a:endParaRPr>
          </a:p>
        </p:txBody>
      </p:sp>
      <p:sp>
        <p:nvSpPr>
          <p:cNvPr id="4" name="Slide Number Placeholder 3"/>
          <p:cNvSpPr>
            <a:spLocks noGrp="1"/>
          </p:cNvSpPr>
          <p:nvPr>
            <p:ph type="sldNum" sz="quarter" idx="10"/>
          </p:nvPr>
        </p:nvSpPr>
        <p:spPr/>
        <p:txBody>
          <a:bodyPr/>
          <a:lstStyle/>
          <a:p>
            <a:fld id="{64AA5A56-FE8C-4F05-97E2-D8C5A3F56E9A}" type="slidenum">
              <a:rPr lang="en-US" smtClean="0"/>
              <a:pPr/>
              <a:t>8</a:t>
            </a:fld>
            <a:endParaRPr lang="en-US"/>
          </a:p>
        </p:txBody>
      </p:sp>
    </p:spTree>
    <p:extLst>
      <p:ext uri="{BB962C8B-B14F-4D97-AF65-F5344CB8AC3E}">
        <p14:creationId xmlns:p14="http://schemas.microsoft.com/office/powerpoint/2010/main" val="800984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baseline="0" dirty="0">
                <a:solidFill>
                  <a:schemeClr val="tx1"/>
                </a:solidFill>
                <a:latin typeface="Verdana" pitchFamily="34" charset="0"/>
                <a:ea typeface="+mn-ea"/>
                <a:cs typeface="+mn-cs"/>
              </a:rPr>
              <a:t>Source:  </a:t>
            </a:r>
            <a:r>
              <a:rPr lang="en-US" baseline="0" dirty="0"/>
              <a:t>Pew Research Center, “As Partisan Frustration Grows, Signs of Frustration with the Two-Party System,” published August 9, </a:t>
            </a:r>
            <a:r>
              <a:rPr lang="en-US" baseline="0" dirty="0" smtClean="0"/>
              <a:t>2022</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800" b="0" i="0" u="none" strike="noStrike" kern="1200" baseline="0" dirty="0" smtClean="0">
                <a:solidFill>
                  <a:schemeClr val="tx1"/>
                </a:solidFill>
                <a:latin typeface="Verdana" pitchFamily="34" charset="0"/>
                <a:ea typeface="+mn-ea"/>
                <a:cs typeface="+mn-cs"/>
              </a:rPr>
              <a:t>Source:  </a:t>
            </a:r>
            <a:r>
              <a:rPr lang="en-US" dirty="0" smtClean="0"/>
              <a:t>Pew Research Center, “Partisanship</a:t>
            </a:r>
            <a:r>
              <a:rPr lang="en-US" baseline="0" dirty="0" smtClean="0"/>
              <a:t> and Political Animosity in 2016:  Highly Negative Views of the Opposing Party-and its Members,” published on June 22, 2016. </a:t>
            </a:r>
          </a:p>
          <a:p>
            <a:endParaRPr lang="en-US" sz="800" b="0" i="0" u="none" strike="noStrike" kern="1200" baseline="0" dirty="0">
              <a:solidFill>
                <a:schemeClr val="tx1"/>
              </a:solidFill>
              <a:latin typeface="Verdana"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4AA5A56-FE8C-4F05-97E2-D8C5A3F56E9A}" type="slidenum">
              <a:rPr lang="en-US" smtClean="0"/>
              <a:pPr/>
              <a:t>9</a:t>
            </a:fld>
            <a:endParaRPr lang="en-US"/>
          </a:p>
        </p:txBody>
      </p:sp>
    </p:spTree>
    <p:extLst>
      <p:ext uri="{BB962C8B-B14F-4D97-AF65-F5344CB8AC3E}">
        <p14:creationId xmlns:p14="http://schemas.microsoft.com/office/powerpoint/2010/main" val="4166837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914400" y="3200400"/>
            <a:ext cx="7086600" cy="1371600"/>
          </a:xfrm>
        </p:spPr>
        <p:txBody>
          <a:bodyPr/>
          <a:lstStyle>
            <a:lvl1pPr>
              <a:lnSpc>
                <a:spcPct val="80000"/>
              </a:lnSpc>
              <a:defRPr sz="5000"/>
            </a:lvl1pPr>
          </a:lstStyle>
          <a:p>
            <a:pPr lvl="0"/>
            <a:r>
              <a:rPr lang="en-US" noProof="0"/>
              <a:t>Click to edit Master title style</a:t>
            </a:r>
          </a:p>
        </p:txBody>
      </p:sp>
      <p:sp>
        <p:nvSpPr>
          <p:cNvPr id="69635" name="Rectangle 3"/>
          <p:cNvSpPr>
            <a:spLocks noGrp="1" noChangeArrowheads="1"/>
          </p:cNvSpPr>
          <p:nvPr>
            <p:ph type="subTitle" idx="1"/>
          </p:nvPr>
        </p:nvSpPr>
        <p:spPr>
          <a:xfrm>
            <a:off x="2590800" y="4876800"/>
            <a:ext cx="5410200" cy="1066800"/>
          </a:xfrm>
        </p:spPr>
        <p:txBody>
          <a:bodyPr/>
          <a:lstStyle>
            <a:lvl1pPr marL="0" indent="0" algn="r">
              <a:buFont typeface="Wingdings" pitchFamily="2" charset="2"/>
              <a:buNone/>
              <a:defRPr/>
            </a:lvl1pPr>
          </a:lstStyle>
          <a:p>
            <a:pPr lvl="0"/>
            <a:r>
              <a:rPr lang="en-US" noProof="0"/>
              <a:t>Click to edit Master subtitle style</a:t>
            </a:r>
          </a:p>
        </p:txBody>
      </p:sp>
      <p:sp>
        <p:nvSpPr>
          <p:cNvPr id="69636" name="Rectangle 4"/>
          <p:cNvSpPr>
            <a:spLocks noGrp="1" noChangeArrowheads="1"/>
          </p:cNvSpPr>
          <p:nvPr>
            <p:ph type="dt" sz="half" idx="2"/>
          </p:nvPr>
        </p:nvSpPr>
        <p:spPr bwMode="auto">
          <a:xfrm>
            <a:off x="228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p>
        </p:txBody>
      </p:sp>
      <p:sp>
        <p:nvSpPr>
          <p:cNvPr id="69637" name="Rectangle 5"/>
          <p:cNvSpPr>
            <a:spLocks noGrp="1" noChangeArrowheads="1"/>
          </p:cNvSpPr>
          <p:nvPr>
            <p:ph type="ftr" sz="quarter" idx="3"/>
          </p:nvPr>
        </p:nvSpPr>
        <p:spPr bwMode="auto">
          <a:xfrm>
            <a:off x="2362200" y="6248400"/>
            <a:ext cx="43434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9638" name="Rectangle 6"/>
          <p:cNvSpPr>
            <a:spLocks noGrp="1" noChangeArrowheads="1"/>
          </p:cNvSpPr>
          <p:nvPr>
            <p:ph type="sldNum" sz="quarter" idx="4"/>
          </p:nvPr>
        </p:nvSpPr>
        <p:spPr bwMode="auto">
          <a:xfrm>
            <a:off x="70104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3DEB4BBA-134D-4EA1-AFDA-86384E17687F}"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247910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9088" y="381000"/>
            <a:ext cx="2093912" cy="5927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5763" y="381000"/>
            <a:ext cx="6130925"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86348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EB4BBA-134D-4EA1-AFDA-86384E17687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Monday, August 29,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Monday, August 29,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Monday, August 29,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Monday, August 29, 2022</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Monday, August 29,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Monday, August 29, 2022</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Monday, August 29,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29483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Monday, August 29,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Monday, August 29,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Monday, August 29, 2022</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5406509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5763" y="1508125"/>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4863" y="1508125"/>
            <a:ext cx="4076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889629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03051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2368662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3621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94392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5413562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bwMode="auto">
          <a:xfrm>
            <a:off x="457200" y="381000"/>
            <a:ext cx="8305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8611" name="Rectangle 3"/>
          <p:cNvSpPr>
            <a:spLocks noGrp="1" noChangeArrowheads="1"/>
          </p:cNvSpPr>
          <p:nvPr>
            <p:ph type="body" idx="1"/>
          </p:nvPr>
        </p:nvSpPr>
        <p:spPr bwMode="auto">
          <a:xfrm>
            <a:off x="385763" y="1508125"/>
            <a:ext cx="8305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ctr" rtl="0" fontAlgn="base">
        <a:spcBef>
          <a:spcPct val="0"/>
        </a:spcBef>
        <a:spcAft>
          <a:spcPct val="0"/>
        </a:spcAft>
        <a:defRPr sz="3600">
          <a:solidFill>
            <a:srgbClr val="A50021"/>
          </a:solidFill>
          <a:latin typeface="+mj-lt"/>
          <a:ea typeface="+mj-ea"/>
          <a:cs typeface="+mj-cs"/>
        </a:defRPr>
      </a:lvl1pPr>
      <a:lvl2pPr algn="ctr" rtl="0" fontAlgn="base">
        <a:spcBef>
          <a:spcPct val="0"/>
        </a:spcBef>
        <a:spcAft>
          <a:spcPct val="0"/>
        </a:spcAft>
        <a:defRPr sz="3600">
          <a:solidFill>
            <a:srgbClr val="A50021"/>
          </a:solidFill>
          <a:latin typeface="Arial Black" pitchFamily="34" charset="0"/>
        </a:defRPr>
      </a:lvl2pPr>
      <a:lvl3pPr algn="ctr" rtl="0" fontAlgn="base">
        <a:spcBef>
          <a:spcPct val="0"/>
        </a:spcBef>
        <a:spcAft>
          <a:spcPct val="0"/>
        </a:spcAft>
        <a:defRPr sz="3600">
          <a:solidFill>
            <a:srgbClr val="A50021"/>
          </a:solidFill>
          <a:latin typeface="Arial Black" pitchFamily="34" charset="0"/>
        </a:defRPr>
      </a:lvl3pPr>
      <a:lvl4pPr algn="ctr" rtl="0" fontAlgn="base">
        <a:spcBef>
          <a:spcPct val="0"/>
        </a:spcBef>
        <a:spcAft>
          <a:spcPct val="0"/>
        </a:spcAft>
        <a:defRPr sz="3600">
          <a:solidFill>
            <a:srgbClr val="A50021"/>
          </a:solidFill>
          <a:latin typeface="Arial Black" pitchFamily="34" charset="0"/>
        </a:defRPr>
      </a:lvl4pPr>
      <a:lvl5pPr algn="ctr" rtl="0" fontAlgn="base">
        <a:spcBef>
          <a:spcPct val="0"/>
        </a:spcBef>
        <a:spcAft>
          <a:spcPct val="0"/>
        </a:spcAft>
        <a:defRPr sz="3600">
          <a:solidFill>
            <a:srgbClr val="A50021"/>
          </a:solidFill>
          <a:latin typeface="Arial Black" pitchFamily="34" charset="0"/>
        </a:defRPr>
      </a:lvl5pPr>
      <a:lvl6pPr marL="457200" algn="ctr" rtl="0" fontAlgn="base">
        <a:spcBef>
          <a:spcPct val="0"/>
        </a:spcBef>
        <a:spcAft>
          <a:spcPct val="0"/>
        </a:spcAft>
        <a:defRPr sz="3600">
          <a:solidFill>
            <a:srgbClr val="A50021"/>
          </a:solidFill>
          <a:latin typeface="Arial Black" pitchFamily="34" charset="0"/>
        </a:defRPr>
      </a:lvl6pPr>
      <a:lvl7pPr marL="914400" algn="ctr" rtl="0" fontAlgn="base">
        <a:spcBef>
          <a:spcPct val="0"/>
        </a:spcBef>
        <a:spcAft>
          <a:spcPct val="0"/>
        </a:spcAft>
        <a:defRPr sz="3600">
          <a:solidFill>
            <a:srgbClr val="A50021"/>
          </a:solidFill>
          <a:latin typeface="Arial Black" pitchFamily="34" charset="0"/>
        </a:defRPr>
      </a:lvl7pPr>
      <a:lvl8pPr marL="1371600" algn="ctr" rtl="0" fontAlgn="base">
        <a:spcBef>
          <a:spcPct val="0"/>
        </a:spcBef>
        <a:spcAft>
          <a:spcPct val="0"/>
        </a:spcAft>
        <a:defRPr sz="3600">
          <a:solidFill>
            <a:srgbClr val="A50021"/>
          </a:solidFill>
          <a:latin typeface="Arial Black" pitchFamily="34" charset="0"/>
        </a:defRPr>
      </a:lvl8pPr>
      <a:lvl9pPr marL="1828800" algn="ctr" rtl="0" fontAlgn="base">
        <a:spcBef>
          <a:spcPct val="0"/>
        </a:spcBef>
        <a:spcAft>
          <a:spcPct val="0"/>
        </a:spcAft>
        <a:defRPr sz="3600">
          <a:solidFill>
            <a:srgbClr val="A50021"/>
          </a:solidFill>
          <a:latin typeface="Arial Black" pitchFamily="34" charset="0"/>
        </a:defRPr>
      </a:lvl9pPr>
    </p:titleStyle>
    <p:bodyStyle>
      <a:lvl1pPr marL="342900" indent="-342900" algn="l" rtl="0" fontAlgn="base">
        <a:spcBef>
          <a:spcPct val="20000"/>
        </a:spcBef>
        <a:spcAft>
          <a:spcPct val="0"/>
        </a:spcAft>
        <a:buFont typeface="Wingdings" pitchFamily="2" charset="2"/>
        <a:buChar char="Ø"/>
        <a:defRPr sz="2400" b="1">
          <a:solidFill>
            <a:srgbClr val="000000"/>
          </a:solidFill>
          <a:latin typeface="+mn-lt"/>
          <a:ea typeface="+mn-ea"/>
          <a:cs typeface="+mn-cs"/>
        </a:defRPr>
      </a:lvl1pPr>
      <a:lvl2pPr marL="742950" indent="-285750" algn="l" rtl="0" fontAlgn="base">
        <a:spcBef>
          <a:spcPct val="20000"/>
        </a:spcBef>
        <a:spcAft>
          <a:spcPct val="0"/>
        </a:spcAft>
        <a:buChar char="–"/>
        <a:defRPr sz="2000" b="1">
          <a:solidFill>
            <a:srgbClr val="000000"/>
          </a:solidFill>
          <a:latin typeface="+mn-lt"/>
        </a:defRPr>
      </a:lvl2pPr>
      <a:lvl3pPr marL="1143000" indent="-228600" algn="l" rtl="0" fontAlgn="base">
        <a:spcBef>
          <a:spcPct val="20000"/>
        </a:spcBef>
        <a:spcAft>
          <a:spcPct val="0"/>
        </a:spcAft>
        <a:buFont typeface="Wingdings" pitchFamily="2" charset="2"/>
        <a:buChar char="§"/>
        <a:defRPr>
          <a:solidFill>
            <a:srgbClr val="000000"/>
          </a:solidFill>
          <a:latin typeface="+mn-lt"/>
        </a:defRPr>
      </a:lvl3pPr>
      <a:lvl4pPr marL="1600200" indent="-228600" algn="l" rtl="0" fontAlgn="base">
        <a:spcBef>
          <a:spcPct val="20000"/>
        </a:spcBef>
        <a:spcAft>
          <a:spcPct val="0"/>
        </a:spcAft>
        <a:buChar char="•"/>
        <a:defRPr>
          <a:solidFill>
            <a:srgbClr val="000000"/>
          </a:solidFill>
          <a:latin typeface="+mn-lt"/>
        </a:defRPr>
      </a:lvl4pPr>
      <a:lvl5pPr marL="2057400" indent="-228600" algn="l" rtl="0" fontAlgn="base">
        <a:spcBef>
          <a:spcPct val="20000"/>
        </a:spcBef>
        <a:spcAft>
          <a:spcPct val="0"/>
        </a:spcAft>
        <a:buChar char="»"/>
        <a:defRPr>
          <a:solidFill>
            <a:srgbClr val="000000"/>
          </a:solidFill>
          <a:latin typeface="+mn-lt"/>
        </a:defRPr>
      </a:lvl5pPr>
      <a:lvl6pPr marL="2514600" indent="-228600" algn="l" rtl="0" fontAlgn="base">
        <a:spcBef>
          <a:spcPct val="20000"/>
        </a:spcBef>
        <a:spcAft>
          <a:spcPct val="0"/>
        </a:spcAft>
        <a:buChar char="»"/>
        <a:defRPr>
          <a:solidFill>
            <a:srgbClr val="000000"/>
          </a:solidFill>
          <a:latin typeface="+mn-lt"/>
        </a:defRPr>
      </a:lvl6pPr>
      <a:lvl7pPr marL="2971800" indent="-228600" algn="l" rtl="0" fontAlgn="base">
        <a:spcBef>
          <a:spcPct val="20000"/>
        </a:spcBef>
        <a:spcAft>
          <a:spcPct val="0"/>
        </a:spcAft>
        <a:buChar char="»"/>
        <a:defRPr>
          <a:solidFill>
            <a:srgbClr val="000000"/>
          </a:solidFill>
          <a:latin typeface="+mn-lt"/>
        </a:defRPr>
      </a:lvl7pPr>
      <a:lvl8pPr marL="3429000" indent="-228600" algn="l" rtl="0" fontAlgn="base">
        <a:spcBef>
          <a:spcPct val="20000"/>
        </a:spcBef>
        <a:spcAft>
          <a:spcPct val="0"/>
        </a:spcAft>
        <a:buChar char="»"/>
        <a:defRPr>
          <a:solidFill>
            <a:srgbClr val="000000"/>
          </a:solidFill>
          <a:latin typeface="+mn-lt"/>
        </a:defRPr>
      </a:lvl8pPr>
      <a:lvl9pPr marL="3886200" indent="-228600" algn="l" rtl="0" fontAlgn="base">
        <a:spcBef>
          <a:spcPct val="20000"/>
        </a:spcBef>
        <a:spcAft>
          <a:spcPct val="0"/>
        </a:spcAft>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Monday, August 29, 2022</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77880" y="2852738"/>
            <a:ext cx="8334346" cy="1371600"/>
          </a:xfrm>
        </p:spPr>
        <p:txBody>
          <a:bodyPr/>
          <a:lstStyle/>
          <a:p>
            <a:r>
              <a:rPr lang="en-US" sz="4600" b="1" dirty="0"/>
              <a:t>Pew Research Center</a:t>
            </a:r>
          </a:p>
        </p:txBody>
      </p:sp>
      <p:sp>
        <p:nvSpPr>
          <p:cNvPr id="2051" name="Rectangle 3"/>
          <p:cNvSpPr>
            <a:spLocks noGrp="1" noChangeArrowheads="1"/>
          </p:cNvSpPr>
          <p:nvPr>
            <p:ph type="subTitle" idx="1"/>
          </p:nvPr>
        </p:nvSpPr>
        <p:spPr>
          <a:xfrm>
            <a:off x="616285" y="4224338"/>
            <a:ext cx="7450570" cy="2277062"/>
          </a:xfrm>
        </p:spPr>
        <p:txBody>
          <a:bodyPr>
            <a:normAutofit fontScale="47500" lnSpcReduction="20000"/>
          </a:bodyPr>
          <a:lstStyle/>
          <a:p>
            <a:r>
              <a:rPr lang="en-US" sz="2900" b="1" dirty="0"/>
              <a:t>As Partisan Frustration Grows, Signs of Frustration with the 2-Party System (2022)</a:t>
            </a:r>
          </a:p>
          <a:p>
            <a:endParaRPr lang="en-US" sz="2900" b="1" dirty="0"/>
          </a:p>
          <a:p>
            <a:r>
              <a:rPr lang="en-US" sz="2900" b="1" dirty="0"/>
              <a:t>The Partisan Divide on Political Values Grows Even Wider (2017)</a:t>
            </a:r>
            <a:br>
              <a:rPr lang="en-US" sz="2900" b="1" dirty="0"/>
            </a:br>
            <a:endParaRPr lang="en-US" sz="2900" b="1" dirty="0"/>
          </a:p>
          <a:p>
            <a:r>
              <a:rPr lang="en-US" sz="2900" b="1" dirty="0"/>
              <a:t>Partisanship and Political Animosity in 2016 (2016)</a:t>
            </a:r>
          </a:p>
          <a:p>
            <a:endParaRPr lang="en-US" sz="2900" b="1" dirty="0"/>
          </a:p>
          <a:p>
            <a:r>
              <a:rPr lang="en-US" sz="2900" b="1" dirty="0"/>
              <a:t>Political Polarization in the America Public (2014)</a:t>
            </a:r>
          </a:p>
          <a:p>
            <a:r>
              <a:rPr lang="en-US" sz="2900" b="1" dirty="0"/>
              <a:t/>
            </a:r>
            <a:br>
              <a:rPr lang="en-US" sz="2900" b="1" dirty="0"/>
            </a:br>
            <a:r>
              <a:rPr lang="en-US" sz="2900" b="1" dirty="0"/>
              <a:t>Trends in American Values (2012) </a:t>
            </a:r>
            <a:br>
              <a:rPr lang="en-US" sz="2900" b="1" dirty="0"/>
            </a:br>
            <a:r>
              <a:rPr lang="en-US" sz="2900" b="1" dirty="0"/>
              <a:t>1987-2012</a:t>
            </a:r>
          </a:p>
          <a:p>
            <a:endParaRPr lang="en-US" dirty="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1815"/>
            <a:ext cx="8229600" cy="921720"/>
          </a:xfrm>
        </p:spPr>
        <p:txBody>
          <a:bodyPr>
            <a:normAutofit fontScale="90000"/>
          </a:bodyPr>
          <a:lstStyle/>
          <a:p>
            <a:r>
              <a:rPr lang="en-US" b="1" dirty="0"/>
              <a:t>Trends in Partisan Polarization</a:t>
            </a:r>
            <a:br>
              <a:rPr lang="en-US" b="1" dirty="0"/>
            </a:br>
            <a:r>
              <a:rPr lang="en-US" sz="2200" b="1" dirty="0"/>
              <a:t>Recent Presidents = More Polarizing</a:t>
            </a:r>
          </a:p>
        </p:txBody>
      </p:sp>
      <p:sp>
        <p:nvSpPr>
          <p:cNvPr id="3" name="TextBox 2"/>
          <p:cNvSpPr txBox="1"/>
          <p:nvPr/>
        </p:nvSpPr>
        <p:spPr>
          <a:xfrm>
            <a:off x="6261818" y="1508750"/>
            <a:ext cx="2424981" cy="4247317"/>
          </a:xfrm>
          <a:prstGeom prst="rect">
            <a:avLst/>
          </a:prstGeom>
          <a:solidFill>
            <a:srgbClr val="EDF5F7"/>
          </a:solidFill>
        </p:spPr>
        <p:txBody>
          <a:bodyPr wrap="square" rtlCol="0">
            <a:spAutoFit/>
          </a:bodyPr>
          <a:lstStyle/>
          <a:p>
            <a:r>
              <a:rPr lang="en-US" dirty="0"/>
              <a:t>As Republicans and Democrats become more polarized over time, the presidents they elect are viewed as more polarizing</a:t>
            </a:r>
          </a:p>
          <a:p>
            <a:endParaRPr lang="en-US" dirty="0"/>
          </a:p>
          <a:p>
            <a:r>
              <a:rPr lang="en-US" dirty="0"/>
              <a:t>The average partisan gap in approval ratings for Jimmy Carter (1977-1981) was 27%, while the average partisan gap for Donald Trump (2017-2021) was 80%</a:t>
            </a:r>
          </a:p>
        </p:txBody>
      </p:sp>
      <p:pic>
        <p:nvPicPr>
          <p:cNvPr id="8" name="Picture 7">
            <a:extLst>
              <a:ext uri="{FF2B5EF4-FFF2-40B4-BE49-F238E27FC236}">
                <a16:creationId xmlns:a16="http://schemas.microsoft.com/office/drawing/2014/main" xmlns="" id="{BA6648BF-63BC-4A4D-87CB-263C9C57D585}"/>
              </a:ext>
            </a:extLst>
          </p:cNvPr>
          <p:cNvPicPr>
            <a:picLocks noChangeAspect="1"/>
          </p:cNvPicPr>
          <p:nvPr/>
        </p:nvPicPr>
        <p:blipFill>
          <a:blip r:embed="rId3"/>
          <a:stretch>
            <a:fillRect/>
          </a:stretch>
        </p:blipFill>
        <p:spPr>
          <a:xfrm>
            <a:off x="457200" y="1508750"/>
            <a:ext cx="5305355" cy="5046162"/>
          </a:xfrm>
          <a:prstGeom prst="rect">
            <a:avLst/>
          </a:prstGeom>
        </p:spPr>
      </p:pic>
    </p:spTree>
    <p:extLst>
      <p:ext uri="{BB962C8B-B14F-4D97-AF65-F5344CB8AC3E}">
        <p14:creationId xmlns:p14="http://schemas.microsoft.com/office/powerpoint/2010/main" val="22935271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50" y="413880"/>
            <a:ext cx="8229600" cy="921720"/>
          </a:xfrm>
        </p:spPr>
        <p:txBody>
          <a:bodyPr>
            <a:normAutofit fontScale="90000"/>
          </a:bodyPr>
          <a:lstStyle/>
          <a:p>
            <a:r>
              <a:rPr lang="en-US" b="1" dirty="0"/>
              <a:t>Trends in Partisan Polarization</a:t>
            </a:r>
            <a:br>
              <a:rPr lang="en-US" b="1" dirty="0"/>
            </a:br>
            <a:r>
              <a:rPr lang="en-US" sz="2200" b="1" dirty="0"/>
              <a:t>2016:  Cultural Trends</a:t>
            </a:r>
          </a:p>
        </p:txBody>
      </p:sp>
      <p:sp>
        <p:nvSpPr>
          <p:cNvPr id="3" name="TextBox 2"/>
          <p:cNvSpPr txBox="1"/>
          <p:nvPr/>
        </p:nvSpPr>
        <p:spPr>
          <a:xfrm>
            <a:off x="5954580" y="1356112"/>
            <a:ext cx="2913776" cy="3139321"/>
          </a:xfrm>
          <a:prstGeom prst="rect">
            <a:avLst/>
          </a:prstGeom>
          <a:solidFill>
            <a:schemeClr val="accent1">
              <a:lumMod val="60000"/>
              <a:lumOff val="40000"/>
            </a:schemeClr>
          </a:solidFill>
        </p:spPr>
        <p:txBody>
          <a:bodyPr wrap="square" rtlCol="0">
            <a:spAutoFit/>
          </a:bodyPr>
          <a:lstStyle/>
          <a:p>
            <a:r>
              <a:rPr lang="en-US" b="1" u="sng" dirty="0"/>
              <a:t>2016</a:t>
            </a:r>
            <a:r>
              <a:rPr lang="en-US" dirty="0"/>
              <a:t>:  A significant % of Republicans would find it more difficult to get along with a neighbor who is an atheist</a:t>
            </a:r>
          </a:p>
          <a:p>
            <a:endParaRPr lang="en-US" dirty="0"/>
          </a:p>
          <a:p>
            <a:r>
              <a:rPr lang="en-US" dirty="0"/>
              <a:t>A significant % of Democrats would find it difficult to get along with a neighbor who is a gun owner </a:t>
            </a:r>
          </a:p>
        </p:txBody>
      </p:sp>
      <p:pic>
        <p:nvPicPr>
          <p:cNvPr id="4" name="Picture 3"/>
          <p:cNvPicPr>
            <a:picLocks noChangeAspect="1"/>
          </p:cNvPicPr>
          <p:nvPr/>
        </p:nvPicPr>
        <p:blipFill>
          <a:blip r:embed="rId3"/>
          <a:stretch>
            <a:fillRect/>
          </a:stretch>
        </p:blipFill>
        <p:spPr>
          <a:xfrm>
            <a:off x="347450" y="1356112"/>
            <a:ext cx="5438025" cy="5066124"/>
          </a:xfrm>
          <a:prstGeom prst="rect">
            <a:avLst/>
          </a:prstGeom>
        </p:spPr>
      </p:pic>
    </p:spTree>
    <p:extLst>
      <p:ext uri="{BB962C8B-B14F-4D97-AF65-F5344CB8AC3E}">
        <p14:creationId xmlns:p14="http://schemas.microsoft.com/office/powerpoint/2010/main" val="1843877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Partisan Polarization</a:t>
            </a:r>
          </a:p>
        </p:txBody>
      </p:sp>
      <p:sp>
        <p:nvSpPr>
          <p:cNvPr id="3" name="Text Placeholder 2"/>
          <p:cNvSpPr>
            <a:spLocks noGrp="1"/>
          </p:cNvSpPr>
          <p:nvPr>
            <p:ph type="body" idx="1"/>
          </p:nvPr>
        </p:nvSpPr>
        <p:spPr/>
        <p:txBody>
          <a:bodyPr/>
          <a:lstStyle/>
          <a:p>
            <a:r>
              <a:rPr lang="en-US" dirty="0"/>
              <a:t>2012</a:t>
            </a:r>
          </a:p>
        </p:txBody>
      </p:sp>
    </p:spTree>
    <p:extLst>
      <p:ext uri="{BB962C8B-B14F-4D97-AF65-F5344CB8AC3E}">
        <p14:creationId xmlns:p14="http://schemas.microsoft.com/office/powerpoint/2010/main" val="143180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4419651" y="1508750"/>
            <a:ext cx="4495800" cy="3631763"/>
          </a:xfrm>
          <a:prstGeom prst="rect">
            <a:avLst/>
          </a:prstGeom>
          <a:solidFill>
            <a:schemeClr val="accent5">
              <a:lumMod val="40000"/>
              <a:lumOff val="60000"/>
            </a:schemeClr>
          </a:solidFill>
          <a:ln>
            <a:noFill/>
          </a:ln>
          <a:effec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pPr>
              <a:spcBef>
                <a:spcPct val="50000"/>
              </a:spcBef>
            </a:pPr>
            <a:r>
              <a:rPr lang="en-US" sz="2000" dirty="0">
                <a:solidFill>
                  <a:srgbClr val="000000"/>
                </a:solidFill>
              </a:rPr>
              <a:t>In 2012, Democrats and Republicans were most intensely divided on issues involving the “social safety net” (e.g., does the government have a responsibility to help those in need?)</a:t>
            </a:r>
          </a:p>
          <a:p>
            <a:pPr>
              <a:spcBef>
                <a:spcPct val="50000"/>
              </a:spcBef>
            </a:pPr>
            <a:r>
              <a:rPr lang="en-US" sz="2000" dirty="0">
                <a:solidFill>
                  <a:srgbClr val="000000"/>
                </a:solidFill>
              </a:rPr>
              <a:t>Democrats and Republicans were most divided on this issue 25 years ago as well, but the difference has become more intense today</a:t>
            </a:r>
          </a:p>
        </p:txBody>
      </p:sp>
      <p:pic>
        <p:nvPicPr>
          <p:cNvPr id="317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070" y="1508750"/>
            <a:ext cx="3181133" cy="5234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4"/>
          <p:cNvSpPr txBox="1">
            <a:spLocks noChangeArrowheads="1"/>
          </p:cNvSpPr>
          <p:nvPr/>
        </p:nvSpPr>
        <p:spPr>
          <a:xfrm>
            <a:off x="266751" y="438875"/>
            <a:ext cx="8305800" cy="914400"/>
          </a:xfrm>
          <a:prstGeom prst="rect">
            <a:avLst/>
          </a:prstGeom>
        </p:spPr>
        <p:txBody>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b="1" dirty="0" smtClean="0"/>
              <a:t>Trends in Partisan </a:t>
            </a:r>
            <a:r>
              <a:rPr lang="en-US" b="1" dirty="0"/>
              <a:t>Polarization</a:t>
            </a:r>
          </a:p>
          <a:p>
            <a:r>
              <a:rPr lang="en-US" sz="2400" b="1" dirty="0"/>
              <a:t>1987 v. 2012</a:t>
            </a:r>
          </a:p>
        </p:txBody>
      </p:sp>
    </p:spTree>
    <p:extLst>
      <p:ext uri="{BB962C8B-B14F-4D97-AF65-F5344CB8AC3E}">
        <p14:creationId xmlns:p14="http://schemas.microsoft.com/office/powerpoint/2010/main" val="18903852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Partisan Polarization</a:t>
            </a:r>
          </a:p>
        </p:txBody>
      </p:sp>
      <p:sp>
        <p:nvSpPr>
          <p:cNvPr id="3" name="Text Placeholder 2"/>
          <p:cNvSpPr>
            <a:spLocks noGrp="1"/>
          </p:cNvSpPr>
          <p:nvPr>
            <p:ph type="body" idx="1"/>
          </p:nvPr>
        </p:nvSpPr>
        <p:spPr/>
        <p:txBody>
          <a:bodyPr/>
          <a:lstStyle/>
          <a:p>
            <a:r>
              <a:rPr lang="en-US" dirty="0" smtClean="0"/>
              <a:t>The Consequences</a:t>
            </a:r>
            <a:endParaRPr lang="en-US" dirty="0"/>
          </a:p>
        </p:txBody>
      </p:sp>
    </p:spTree>
    <p:extLst>
      <p:ext uri="{BB962C8B-B14F-4D97-AF65-F5344CB8AC3E}">
        <p14:creationId xmlns:p14="http://schemas.microsoft.com/office/powerpoint/2010/main" val="20531796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50" y="413880"/>
            <a:ext cx="8229600" cy="921720"/>
          </a:xfrm>
        </p:spPr>
        <p:txBody>
          <a:bodyPr>
            <a:normAutofit fontScale="90000"/>
          </a:bodyPr>
          <a:lstStyle/>
          <a:p>
            <a:r>
              <a:rPr lang="en-US" b="1" dirty="0"/>
              <a:t>Trends in Partisan Polarization</a:t>
            </a:r>
            <a:br>
              <a:rPr lang="en-US" b="1" dirty="0"/>
            </a:br>
            <a:r>
              <a:rPr lang="en-US" sz="2200" b="1" dirty="0" smtClean="0"/>
              <a:t>The Consequences:  Loss of Trust in the Major Parties</a:t>
            </a:r>
            <a:endParaRPr lang="en-US" sz="2200" b="1" dirty="0"/>
          </a:p>
        </p:txBody>
      </p:sp>
      <p:sp>
        <p:nvSpPr>
          <p:cNvPr id="3" name="TextBox 2"/>
          <p:cNvSpPr txBox="1"/>
          <p:nvPr/>
        </p:nvSpPr>
        <p:spPr>
          <a:xfrm>
            <a:off x="4994455" y="1547155"/>
            <a:ext cx="3878905" cy="4801314"/>
          </a:xfrm>
          <a:prstGeom prst="rect">
            <a:avLst/>
          </a:prstGeom>
          <a:solidFill>
            <a:srgbClr val="FCFEE6"/>
          </a:solidFill>
        </p:spPr>
        <p:txBody>
          <a:bodyPr wrap="square" rtlCol="0">
            <a:spAutoFit/>
          </a:bodyPr>
          <a:lstStyle/>
          <a:p>
            <a:r>
              <a:rPr lang="en-US" dirty="0" smtClean="0"/>
              <a:t>Polarizatio</a:t>
            </a:r>
            <a:r>
              <a:rPr lang="en-US" dirty="0" smtClean="0"/>
              <a:t>n causes people to lose faith in their government and the political parties that run it</a:t>
            </a:r>
            <a:endParaRPr lang="en-US" dirty="0" smtClean="0"/>
          </a:p>
          <a:p>
            <a:endParaRPr lang="en-US" dirty="0"/>
          </a:p>
          <a:p>
            <a:r>
              <a:rPr lang="en-US" dirty="0" smtClean="0"/>
              <a:t>27% believe neither party governs in an honest and ethical way</a:t>
            </a:r>
          </a:p>
          <a:p>
            <a:endParaRPr lang="en-US" dirty="0"/>
          </a:p>
          <a:p>
            <a:r>
              <a:rPr lang="en-US" dirty="0" smtClean="0"/>
              <a:t>28% believe that both parties too often make excuses for members with hateful views</a:t>
            </a:r>
          </a:p>
          <a:p>
            <a:endParaRPr lang="en-US" dirty="0"/>
          </a:p>
          <a:p>
            <a:r>
              <a:rPr lang="en-US" dirty="0" smtClean="0"/>
              <a:t>30% believe that both parties have too extreme positions</a:t>
            </a:r>
          </a:p>
          <a:p>
            <a:endParaRPr lang="en-US" dirty="0"/>
          </a:p>
          <a:p>
            <a:r>
              <a:rPr lang="en-US" dirty="0" smtClean="0"/>
              <a:t>Both parties fair badly in the eyes of the public on respecting U.S. democratic institutions</a:t>
            </a:r>
            <a:endParaRPr lang="en-US" dirty="0"/>
          </a:p>
        </p:txBody>
      </p:sp>
      <p:pic>
        <p:nvPicPr>
          <p:cNvPr id="5" name="Picture 4"/>
          <p:cNvPicPr>
            <a:picLocks noChangeAspect="1"/>
          </p:cNvPicPr>
          <p:nvPr/>
        </p:nvPicPr>
        <p:blipFill>
          <a:blip r:embed="rId3"/>
          <a:stretch>
            <a:fillRect/>
          </a:stretch>
        </p:blipFill>
        <p:spPr>
          <a:xfrm>
            <a:off x="462665" y="1431940"/>
            <a:ext cx="4114800" cy="4457700"/>
          </a:xfrm>
          <a:prstGeom prst="rect">
            <a:avLst/>
          </a:prstGeom>
        </p:spPr>
      </p:pic>
      <p:sp>
        <p:nvSpPr>
          <p:cNvPr id="6" name="Oval 5"/>
          <p:cNvSpPr/>
          <p:nvPr/>
        </p:nvSpPr>
        <p:spPr>
          <a:xfrm>
            <a:off x="3880711" y="2622495"/>
            <a:ext cx="614480"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7" name="Oval 6"/>
          <p:cNvSpPr/>
          <p:nvPr/>
        </p:nvSpPr>
        <p:spPr>
          <a:xfrm>
            <a:off x="2075675" y="4427530"/>
            <a:ext cx="614480" cy="3840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8" name="Oval 7"/>
          <p:cNvSpPr/>
          <p:nvPr/>
        </p:nvSpPr>
        <p:spPr>
          <a:xfrm>
            <a:off x="2075676" y="4857069"/>
            <a:ext cx="614480" cy="4245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9" name="Oval 8"/>
          <p:cNvSpPr/>
          <p:nvPr/>
        </p:nvSpPr>
        <p:spPr>
          <a:xfrm>
            <a:off x="1998865" y="2622495"/>
            <a:ext cx="422455" cy="3852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
        <p:nvSpPr>
          <p:cNvPr id="10" name="Oval 9"/>
          <p:cNvSpPr/>
          <p:nvPr/>
        </p:nvSpPr>
        <p:spPr>
          <a:xfrm>
            <a:off x="2690155" y="3419795"/>
            <a:ext cx="1190556" cy="5376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noFill/>
            </a:endParaRPr>
          </a:p>
        </p:txBody>
      </p:sp>
    </p:spTree>
    <p:extLst>
      <p:ext uri="{BB962C8B-B14F-4D97-AF65-F5344CB8AC3E}">
        <p14:creationId xmlns:p14="http://schemas.microsoft.com/office/powerpoint/2010/main" val="373773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50" y="413880"/>
            <a:ext cx="8229600" cy="921720"/>
          </a:xfrm>
        </p:spPr>
        <p:txBody>
          <a:bodyPr>
            <a:normAutofit fontScale="90000"/>
          </a:bodyPr>
          <a:lstStyle/>
          <a:p>
            <a:r>
              <a:rPr lang="en-US" b="1" dirty="0"/>
              <a:t>Trends in Partisan Polarization</a:t>
            </a:r>
            <a:br>
              <a:rPr lang="en-US" b="1" dirty="0"/>
            </a:br>
            <a:r>
              <a:rPr lang="en-US" sz="2200" b="1" dirty="0" smtClean="0"/>
              <a:t>The Consequences:  Greater Desire for More Political Parties</a:t>
            </a:r>
            <a:endParaRPr lang="en-US" sz="2200" b="1" dirty="0"/>
          </a:p>
        </p:txBody>
      </p:sp>
      <p:sp>
        <p:nvSpPr>
          <p:cNvPr id="3" name="TextBox 2"/>
          <p:cNvSpPr txBox="1"/>
          <p:nvPr/>
        </p:nvSpPr>
        <p:spPr>
          <a:xfrm>
            <a:off x="4034330" y="1470345"/>
            <a:ext cx="4877434" cy="1200329"/>
          </a:xfrm>
          <a:prstGeom prst="rect">
            <a:avLst/>
          </a:prstGeom>
          <a:solidFill>
            <a:srgbClr val="B7C1CF"/>
          </a:solidFill>
        </p:spPr>
        <p:txBody>
          <a:bodyPr wrap="square" rtlCol="0">
            <a:spAutoFit/>
          </a:bodyPr>
          <a:lstStyle/>
          <a:p>
            <a:r>
              <a:rPr lang="en-US" dirty="0" smtClean="0"/>
              <a:t>Pure Independents and Independents who lean toward a political party tend to want more choices, an alternative to the Republican and Democratic Parties</a:t>
            </a:r>
            <a:endParaRPr lang="en-US" dirty="0"/>
          </a:p>
        </p:txBody>
      </p:sp>
      <p:pic>
        <p:nvPicPr>
          <p:cNvPr id="6" name="Picture 5"/>
          <p:cNvPicPr>
            <a:picLocks noChangeAspect="1"/>
          </p:cNvPicPr>
          <p:nvPr/>
        </p:nvPicPr>
        <p:blipFill>
          <a:blip r:embed="rId3"/>
          <a:stretch>
            <a:fillRect/>
          </a:stretch>
        </p:blipFill>
        <p:spPr>
          <a:xfrm>
            <a:off x="462665" y="1470345"/>
            <a:ext cx="3095625" cy="4648200"/>
          </a:xfrm>
          <a:prstGeom prst="rect">
            <a:avLst/>
          </a:prstGeom>
        </p:spPr>
      </p:pic>
      <p:sp>
        <p:nvSpPr>
          <p:cNvPr id="4" name="Oval 3"/>
          <p:cNvSpPr/>
          <p:nvPr/>
        </p:nvSpPr>
        <p:spPr>
          <a:xfrm>
            <a:off x="1422790" y="2776115"/>
            <a:ext cx="806505" cy="4224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538005" y="4081885"/>
            <a:ext cx="806505" cy="4224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607224" y="4669431"/>
            <a:ext cx="806505" cy="42245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034330" y="3099770"/>
            <a:ext cx="4877434" cy="3139321"/>
          </a:xfrm>
          <a:prstGeom prst="rect">
            <a:avLst/>
          </a:prstGeom>
          <a:solidFill>
            <a:schemeClr val="accent6">
              <a:lumMod val="75000"/>
            </a:schemeClr>
          </a:solidFill>
        </p:spPr>
        <p:txBody>
          <a:bodyPr wrap="square" rtlCol="0">
            <a:spAutoFit/>
          </a:bodyPr>
          <a:lstStyle/>
          <a:p>
            <a:r>
              <a:rPr lang="en-US" dirty="0" smtClean="0">
                <a:solidFill>
                  <a:schemeClr val="bg1"/>
                </a:solidFill>
              </a:rPr>
              <a:t>38% of all polled want more political parties from which to choose</a:t>
            </a:r>
          </a:p>
          <a:p>
            <a:endParaRPr lang="en-US" dirty="0">
              <a:solidFill>
                <a:schemeClr val="bg1"/>
              </a:solidFill>
            </a:endParaRPr>
          </a:p>
          <a:p>
            <a:r>
              <a:rPr lang="en-US" dirty="0" smtClean="0">
                <a:solidFill>
                  <a:schemeClr val="bg1"/>
                </a:solidFill>
              </a:rPr>
              <a:t>48% of all (pure) Independents want more choices, and 53% of Independents who lean toward the Democratic Party want more choices</a:t>
            </a:r>
          </a:p>
          <a:p>
            <a:endParaRPr lang="en-US" dirty="0">
              <a:solidFill>
                <a:schemeClr val="bg1"/>
              </a:solidFill>
            </a:endParaRPr>
          </a:p>
          <a:p>
            <a:r>
              <a:rPr lang="en-US" dirty="0" smtClean="0">
                <a:solidFill>
                  <a:schemeClr val="bg1"/>
                </a:solidFill>
              </a:rPr>
              <a:t>Partisan (strong) Republicans tend not to want more choices but rather are satisfied with their Republican Party</a:t>
            </a:r>
            <a:endParaRPr lang="en-US" dirty="0">
              <a:solidFill>
                <a:schemeClr val="bg1"/>
              </a:solidFill>
            </a:endParaRPr>
          </a:p>
        </p:txBody>
      </p:sp>
    </p:spTree>
    <p:extLst>
      <p:ext uri="{BB962C8B-B14F-4D97-AF65-F5344CB8AC3E}">
        <p14:creationId xmlns:p14="http://schemas.microsoft.com/office/powerpoint/2010/main" val="3890458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830" y="510220"/>
            <a:ext cx="8756340" cy="921720"/>
          </a:xfrm>
        </p:spPr>
        <p:txBody>
          <a:bodyPr>
            <a:normAutofit fontScale="90000"/>
          </a:bodyPr>
          <a:lstStyle/>
          <a:p>
            <a:r>
              <a:rPr lang="en-US" sz="3600" b="1" dirty="0"/>
              <a:t>Pew Research Ideological Consistency Scale</a:t>
            </a:r>
            <a:br>
              <a:rPr lang="en-US" sz="3600" b="1" dirty="0"/>
            </a:br>
            <a:r>
              <a:rPr lang="en-US" sz="2200" b="1" dirty="0"/>
              <a:t>How to Measure Ideological Consistency</a:t>
            </a:r>
          </a:p>
        </p:txBody>
      </p:sp>
      <p:sp>
        <p:nvSpPr>
          <p:cNvPr id="3" name="TextBox 2"/>
          <p:cNvSpPr txBox="1"/>
          <p:nvPr/>
        </p:nvSpPr>
        <p:spPr>
          <a:xfrm>
            <a:off x="6069795" y="1508750"/>
            <a:ext cx="2880375" cy="1754326"/>
          </a:xfrm>
          <a:prstGeom prst="rect">
            <a:avLst/>
          </a:prstGeom>
          <a:solidFill>
            <a:schemeClr val="accent1">
              <a:lumMod val="50000"/>
            </a:schemeClr>
          </a:solidFill>
        </p:spPr>
        <p:txBody>
          <a:bodyPr wrap="square" rtlCol="0">
            <a:spAutoFit/>
          </a:bodyPr>
          <a:lstStyle/>
          <a:p>
            <a:r>
              <a:rPr lang="en-US" dirty="0">
                <a:solidFill>
                  <a:schemeClr val="bg2"/>
                </a:solidFill>
              </a:rPr>
              <a:t>Pew Research asks Republicans, Democrats, and Independents these 10 questions to measure the degree to which one is liberal or conservative</a:t>
            </a:r>
          </a:p>
        </p:txBody>
      </p:sp>
      <p:pic>
        <p:nvPicPr>
          <p:cNvPr id="4" name="Picture 3"/>
          <p:cNvPicPr>
            <a:picLocks noChangeAspect="1"/>
          </p:cNvPicPr>
          <p:nvPr/>
        </p:nvPicPr>
        <p:blipFill>
          <a:blip r:embed="rId3"/>
          <a:stretch>
            <a:fillRect/>
          </a:stretch>
        </p:blipFill>
        <p:spPr>
          <a:xfrm>
            <a:off x="194812" y="1431940"/>
            <a:ext cx="5723503" cy="4570196"/>
          </a:xfrm>
          <a:prstGeom prst="rect">
            <a:avLst/>
          </a:prstGeom>
        </p:spPr>
      </p:pic>
    </p:spTree>
    <p:extLst>
      <p:ext uri="{BB962C8B-B14F-4D97-AF65-F5344CB8AC3E}">
        <p14:creationId xmlns:p14="http://schemas.microsoft.com/office/powerpoint/2010/main" val="33454774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Partisan Polarization</a:t>
            </a:r>
          </a:p>
        </p:txBody>
      </p:sp>
      <p:sp>
        <p:nvSpPr>
          <p:cNvPr id="3" name="Text Placeholder 2"/>
          <p:cNvSpPr>
            <a:spLocks noGrp="1"/>
          </p:cNvSpPr>
          <p:nvPr>
            <p:ph type="body" idx="1"/>
          </p:nvPr>
        </p:nvSpPr>
        <p:spPr/>
        <p:txBody>
          <a:bodyPr/>
          <a:lstStyle/>
          <a:p>
            <a:r>
              <a:rPr lang="en-US" dirty="0"/>
              <a:t>2014 - 2022</a:t>
            </a:r>
          </a:p>
        </p:txBody>
      </p:sp>
    </p:spTree>
    <p:extLst>
      <p:ext uri="{BB962C8B-B14F-4D97-AF65-F5344CB8AC3E}">
        <p14:creationId xmlns:p14="http://schemas.microsoft.com/office/powerpoint/2010/main" val="17209563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45" y="510220"/>
            <a:ext cx="8229600" cy="921720"/>
          </a:xfrm>
        </p:spPr>
        <p:txBody>
          <a:bodyPr>
            <a:normAutofit fontScale="90000"/>
          </a:bodyPr>
          <a:lstStyle/>
          <a:p>
            <a:r>
              <a:rPr lang="en-US" b="1" dirty="0"/>
              <a:t>Trends in Partisan Polarization</a:t>
            </a:r>
            <a:br>
              <a:rPr lang="en-US" b="1" dirty="0"/>
            </a:br>
            <a:r>
              <a:rPr lang="en-US" sz="2200" b="1" dirty="0"/>
              <a:t>1994 - 2017</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85" y="2622495"/>
            <a:ext cx="6252148" cy="38100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6285" y="1508750"/>
            <a:ext cx="6759280" cy="923330"/>
          </a:xfrm>
          <a:prstGeom prst="rect">
            <a:avLst/>
          </a:prstGeom>
          <a:solidFill>
            <a:schemeClr val="bg2"/>
          </a:solidFill>
        </p:spPr>
        <p:txBody>
          <a:bodyPr wrap="square" rtlCol="0">
            <a:spAutoFit/>
          </a:bodyPr>
          <a:lstStyle/>
          <a:p>
            <a:r>
              <a:rPr lang="en-US" dirty="0"/>
              <a:t>The gap between Republicans and Democrats regarding their respective political opinions and values has widened over time, indicating greater disagreement in 2014 v. 1994  </a:t>
            </a:r>
          </a:p>
        </p:txBody>
      </p:sp>
      <p:pic>
        <p:nvPicPr>
          <p:cNvPr id="5" name="Picture 4"/>
          <p:cNvPicPr>
            <a:picLocks noChangeAspect="1"/>
          </p:cNvPicPr>
          <p:nvPr/>
        </p:nvPicPr>
        <p:blipFill>
          <a:blip r:embed="rId4"/>
          <a:stretch>
            <a:fillRect/>
          </a:stretch>
        </p:blipFill>
        <p:spPr>
          <a:xfrm>
            <a:off x="6761085" y="3083355"/>
            <a:ext cx="2127125" cy="2533952"/>
          </a:xfrm>
          <a:prstGeom prst="rect">
            <a:avLst/>
          </a:prstGeom>
        </p:spPr>
      </p:pic>
    </p:spTree>
    <p:extLst>
      <p:ext uri="{BB962C8B-B14F-4D97-AF65-F5344CB8AC3E}">
        <p14:creationId xmlns:p14="http://schemas.microsoft.com/office/powerpoint/2010/main" val="27522875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545" y="433410"/>
            <a:ext cx="8229600" cy="921720"/>
          </a:xfrm>
        </p:spPr>
        <p:txBody>
          <a:bodyPr>
            <a:normAutofit fontScale="90000"/>
          </a:bodyPr>
          <a:lstStyle/>
          <a:p>
            <a:r>
              <a:rPr lang="en-US" b="1" dirty="0"/>
              <a:t>Trends in Partisan Polarization</a:t>
            </a:r>
            <a:br>
              <a:rPr lang="en-US" b="1" dirty="0"/>
            </a:br>
            <a:r>
              <a:rPr lang="en-US" sz="2200" b="1" dirty="0"/>
              <a:t>2014</a:t>
            </a:r>
          </a:p>
        </p:txBody>
      </p:sp>
      <p:sp>
        <p:nvSpPr>
          <p:cNvPr id="3" name="TextBox 2"/>
          <p:cNvSpPr txBox="1"/>
          <p:nvPr/>
        </p:nvSpPr>
        <p:spPr>
          <a:xfrm>
            <a:off x="6108200" y="1469317"/>
            <a:ext cx="2765160" cy="2585323"/>
          </a:xfrm>
          <a:prstGeom prst="rect">
            <a:avLst/>
          </a:prstGeom>
          <a:solidFill>
            <a:srgbClr val="FCFEE6"/>
          </a:solidFill>
        </p:spPr>
        <p:txBody>
          <a:bodyPr wrap="square" rtlCol="0">
            <a:spAutoFit/>
          </a:bodyPr>
          <a:lstStyle/>
          <a:p>
            <a:r>
              <a:rPr lang="en-US" dirty="0"/>
              <a:t>There is an even larger political-values gap between Republicans and Democrats who are politically engaged, i.e., between those who keep up with politics and government and who vote consistently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80" y="1393535"/>
            <a:ext cx="5314998" cy="53222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17872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25" y="321510"/>
            <a:ext cx="8229600" cy="921720"/>
          </a:xfrm>
        </p:spPr>
        <p:txBody>
          <a:bodyPr>
            <a:normAutofit fontScale="90000"/>
          </a:bodyPr>
          <a:lstStyle/>
          <a:p>
            <a:r>
              <a:rPr lang="en-US" b="1" dirty="0"/>
              <a:t>Trends in Partisan Polarization</a:t>
            </a:r>
            <a:br>
              <a:rPr lang="en-US" b="1" dirty="0"/>
            </a:br>
            <a:r>
              <a:rPr lang="en-US" sz="2200" b="1" dirty="0"/>
              <a:t>Republicans and Democrats Think the Worst about Each Other</a:t>
            </a:r>
          </a:p>
        </p:txBody>
      </p:sp>
      <p:pic>
        <p:nvPicPr>
          <p:cNvPr id="4" name="Picture 3">
            <a:extLst>
              <a:ext uri="{FF2B5EF4-FFF2-40B4-BE49-F238E27FC236}">
                <a16:creationId xmlns:a16="http://schemas.microsoft.com/office/drawing/2014/main" xmlns="" id="{8665EFC4-D972-4C90-88C6-A6AD77AF512A}"/>
              </a:ext>
            </a:extLst>
          </p:cNvPr>
          <p:cNvPicPr>
            <a:picLocks noChangeAspect="1"/>
          </p:cNvPicPr>
          <p:nvPr/>
        </p:nvPicPr>
        <p:blipFill>
          <a:blip r:embed="rId3"/>
          <a:stretch>
            <a:fillRect/>
          </a:stretch>
        </p:blipFill>
        <p:spPr>
          <a:xfrm>
            <a:off x="3221894" y="1641994"/>
            <a:ext cx="2540661" cy="2706484"/>
          </a:xfrm>
          <a:prstGeom prst="rect">
            <a:avLst/>
          </a:prstGeom>
        </p:spPr>
      </p:pic>
      <p:pic>
        <p:nvPicPr>
          <p:cNvPr id="5" name="Picture 4">
            <a:extLst>
              <a:ext uri="{FF2B5EF4-FFF2-40B4-BE49-F238E27FC236}">
                <a16:creationId xmlns:a16="http://schemas.microsoft.com/office/drawing/2014/main" xmlns="" id="{F65C1635-41DB-4850-A28F-700562737211}"/>
              </a:ext>
            </a:extLst>
          </p:cNvPr>
          <p:cNvPicPr>
            <a:picLocks noChangeAspect="1"/>
          </p:cNvPicPr>
          <p:nvPr/>
        </p:nvPicPr>
        <p:blipFill>
          <a:blip r:embed="rId4"/>
          <a:stretch>
            <a:fillRect/>
          </a:stretch>
        </p:blipFill>
        <p:spPr>
          <a:xfrm>
            <a:off x="3232695" y="4356360"/>
            <a:ext cx="2522418" cy="2424292"/>
          </a:xfrm>
          <a:prstGeom prst="rect">
            <a:avLst/>
          </a:prstGeom>
        </p:spPr>
      </p:pic>
      <p:pic>
        <p:nvPicPr>
          <p:cNvPr id="6" name="Picture 5">
            <a:extLst>
              <a:ext uri="{FF2B5EF4-FFF2-40B4-BE49-F238E27FC236}">
                <a16:creationId xmlns:a16="http://schemas.microsoft.com/office/drawing/2014/main" xmlns="" id="{7B2FE946-7D02-4047-B3F8-1DE1EB7DE328}"/>
              </a:ext>
            </a:extLst>
          </p:cNvPr>
          <p:cNvPicPr>
            <a:picLocks noChangeAspect="1"/>
          </p:cNvPicPr>
          <p:nvPr/>
        </p:nvPicPr>
        <p:blipFill>
          <a:blip r:embed="rId5"/>
          <a:stretch>
            <a:fillRect/>
          </a:stretch>
        </p:blipFill>
        <p:spPr>
          <a:xfrm>
            <a:off x="215356" y="1655662"/>
            <a:ext cx="2854279" cy="4560210"/>
          </a:xfrm>
          <a:prstGeom prst="rect">
            <a:avLst/>
          </a:prstGeom>
        </p:spPr>
      </p:pic>
      <p:sp>
        <p:nvSpPr>
          <p:cNvPr id="7" name="TextBox 6">
            <a:extLst>
              <a:ext uri="{FF2B5EF4-FFF2-40B4-BE49-F238E27FC236}">
                <a16:creationId xmlns:a16="http://schemas.microsoft.com/office/drawing/2014/main" xmlns="" id="{41C46758-3FD8-450E-8417-C6A8445B2413}"/>
              </a:ext>
            </a:extLst>
          </p:cNvPr>
          <p:cNvSpPr txBox="1"/>
          <p:nvPr/>
        </p:nvSpPr>
        <p:spPr>
          <a:xfrm>
            <a:off x="1124027" y="1295581"/>
            <a:ext cx="1036935" cy="369332"/>
          </a:xfrm>
          <a:prstGeom prst="rect">
            <a:avLst/>
          </a:prstGeom>
          <a:noFill/>
        </p:spPr>
        <p:txBody>
          <a:bodyPr wrap="square" rtlCol="0">
            <a:spAutoFit/>
          </a:bodyPr>
          <a:lstStyle/>
          <a:p>
            <a:pPr algn="ctr"/>
            <a:r>
              <a:rPr lang="en-US" b="1" dirty="0">
                <a:solidFill>
                  <a:schemeClr val="bg2"/>
                </a:solidFill>
                <a:highlight>
                  <a:srgbClr val="000000"/>
                </a:highlight>
              </a:rPr>
              <a:t>2016</a:t>
            </a:r>
          </a:p>
        </p:txBody>
      </p:sp>
      <p:sp>
        <p:nvSpPr>
          <p:cNvPr id="8" name="TextBox 7">
            <a:extLst>
              <a:ext uri="{FF2B5EF4-FFF2-40B4-BE49-F238E27FC236}">
                <a16:creationId xmlns:a16="http://schemas.microsoft.com/office/drawing/2014/main" xmlns="" id="{ED1B32D3-FF3B-4CB7-97B9-CB05CB44A3B6}"/>
              </a:ext>
            </a:extLst>
          </p:cNvPr>
          <p:cNvSpPr txBox="1"/>
          <p:nvPr/>
        </p:nvSpPr>
        <p:spPr>
          <a:xfrm>
            <a:off x="3973756" y="1289258"/>
            <a:ext cx="1036935" cy="369332"/>
          </a:xfrm>
          <a:prstGeom prst="rect">
            <a:avLst/>
          </a:prstGeom>
          <a:noFill/>
        </p:spPr>
        <p:txBody>
          <a:bodyPr wrap="square" rtlCol="0">
            <a:spAutoFit/>
          </a:bodyPr>
          <a:lstStyle/>
          <a:p>
            <a:pPr algn="ctr"/>
            <a:r>
              <a:rPr lang="en-US" b="1" dirty="0">
                <a:solidFill>
                  <a:schemeClr val="bg2"/>
                </a:solidFill>
                <a:highlight>
                  <a:srgbClr val="000000"/>
                </a:highlight>
              </a:rPr>
              <a:t>2022</a:t>
            </a:r>
          </a:p>
        </p:txBody>
      </p:sp>
      <p:sp>
        <p:nvSpPr>
          <p:cNvPr id="9" name="TextBox 8">
            <a:extLst>
              <a:ext uri="{FF2B5EF4-FFF2-40B4-BE49-F238E27FC236}">
                <a16:creationId xmlns:a16="http://schemas.microsoft.com/office/drawing/2014/main" xmlns="" id="{A832B123-0BB5-4AB9-BA14-D1F8DC41CD14}"/>
              </a:ext>
            </a:extLst>
          </p:cNvPr>
          <p:cNvSpPr txBox="1"/>
          <p:nvPr/>
        </p:nvSpPr>
        <p:spPr>
          <a:xfrm>
            <a:off x="5992985" y="1674632"/>
            <a:ext cx="3060088" cy="2031325"/>
          </a:xfrm>
          <a:prstGeom prst="rect">
            <a:avLst/>
          </a:prstGeom>
          <a:solidFill>
            <a:schemeClr val="accent3">
              <a:lumMod val="20000"/>
              <a:lumOff val="80000"/>
            </a:schemeClr>
          </a:solidFill>
        </p:spPr>
        <p:txBody>
          <a:bodyPr wrap="square" rtlCol="0">
            <a:spAutoFit/>
          </a:bodyPr>
          <a:lstStyle/>
          <a:p>
            <a:r>
              <a:rPr lang="en-US" dirty="0"/>
              <a:t>Lazy, immoral, dishonest, unintelligent, and closed-minded are very harsh characterizations that increasing %’s of Republicans and Democrats believe about each other</a:t>
            </a:r>
          </a:p>
        </p:txBody>
      </p:sp>
      <p:sp>
        <p:nvSpPr>
          <p:cNvPr id="10" name="TextBox 9">
            <a:extLst>
              <a:ext uri="{FF2B5EF4-FFF2-40B4-BE49-F238E27FC236}">
                <a16:creationId xmlns:a16="http://schemas.microsoft.com/office/drawing/2014/main" xmlns="" id="{B3FBD78C-E638-4A4D-9DF4-71EABAC9A0A7}"/>
              </a:ext>
            </a:extLst>
          </p:cNvPr>
          <p:cNvSpPr txBox="1"/>
          <p:nvPr/>
        </p:nvSpPr>
        <p:spPr>
          <a:xfrm>
            <a:off x="5992985" y="4305723"/>
            <a:ext cx="3060088" cy="1754326"/>
          </a:xfrm>
          <a:prstGeom prst="rect">
            <a:avLst/>
          </a:prstGeom>
          <a:solidFill>
            <a:srgbClr val="C9FBC5"/>
          </a:solidFill>
        </p:spPr>
        <p:txBody>
          <a:bodyPr wrap="square" rtlCol="0">
            <a:spAutoFit/>
          </a:bodyPr>
          <a:lstStyle/>
          <a:p>
            <a:r>
              <a:rPr lang="en-US" dirty="0"/>
              <a:t>Republicans view themselves as particularly hard working and moral</a:t>
            </a:r>
          </a:p>
          <a:p>
            <a:endParaRPr lang="en-US" dirty="0"/>
          </a:p>
          <a:p>
            <a:r>
              <a:rPr lang="en-US" dirty="0"/>
              <a:t>Democrats view themselves as particularly open-minded</a:t>
            </a:r>
          </a:p>
        </p:txBody>
      </p:sp>
    </p:spTree>
    <p:extLst>
      <p:ext uri="{BB962C8B-B14F-4D97-AF65-F5344CB8AC3E}">
        <p14:creationId xmlns:p14="http://schemas.microsoft.com/office/powerpoint/2010/main" val="339268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50" y="487993"/>
            <a:ext cx="8229600" cy="921720"/>
          </a:xfrm>
        </p:spPr>
        <p:txBody>
          <a:bodyPr>
            <a:normAutofit fontScale="90000"/>
          </a:bodyPr>
          <a:lstStyle/>
          <a:p>
            <a:r>
              <a:rPr lang="en-US" b="1" dirty="0"/>
              <a:t>Trends in Partisan Polarization</a:t>
            </a:r>
            <a:br>
              <a:rPr lang="en-US" b="1" dirty="0"/>
            </a:br>
            <a:r>
              <a:rPr lang="en-US" sz="2200" b="1" dirty="0"/>
              <a:t>2016-2022:  Increasingly Harsher Views Toward the other Political Party</a:t>
            </a:r>
          </a:p>
        </p:txBody>
      </p:sp>
      <p:sp>
        <p:nvSpPr>
          <p:cNvPr id="3" name="TextBox 2"/>
          <p:cNvSpPr txBox="1"/>
          <p:nvPr/>
        </p:nvSpPr>
        <p:spPr>
          <a:xfrm>
            <a:off x="5455315" y="1585560"/>
            <a:ext cx="3264425" cy="738664"/>
          </a:xfrm>
          <a:prstGeom prst="rect">
            <a:avLst/>
          </a:prstGeom>
          <a:solidFill>
            <a:schemeClr val="accent6">
              <a:lumMod val="75000"/>
            </a:schemeClr>
          </a:solidFill>
        </p:spPr>
        <p:txBody>
          <a:bodyPr wrap="square" rtlCol="0">
            <a:spAutoFit/>
          </a:bodyPr>
          <a:lstStyle/>
          <a:p>
            <a:r>
              <a:rPr lang="en-US" sz="1400" dirty="0">
                <a:solidFill>
                  <a:schemeClr val="bg1"/>
                </a:solidFill>
              </a:rPr>
              <a:t>Increasing %’s with harsher views toward the other party is an indication of high levels of polarization</a:t>
            </a:r>
          </a:p>
        </p:txBody>
      </p:sp>
      <p:pic>
        <p:nvPicPr>
          <p:cNvPr id="4" name="Picture 3">
            <a:extLst>
              <a:ext uri="{FF2B5EF4-FFF2-40B4-BE49-F238E27FC236}">
                <a16:creationId xmlns:a16="http://schemas.microsoft.com/office/drawing/2014/main" xmlns="" id="{B6E5DAB8-6CFC-4829-8311-850448998093}"/>
              </a:ext>
            </a:extLst>
          </p:cNvPr>
          <p:cNvPicPr>
            <a:picLocks noChangeAspect="1"/>
          </p:cNvPicPr>
          <p:nvPr/>
        </p:nvPicPr>
        <p:blipFill>
          <a:blip r:embed="rId3"/>
          <a:stretch>
            <a:fillRect/>
          </a:stretch>
        </p:blipFill>
        <p:spPr>
          <a:xfrm>
            <a:off x="501070" y="1461805"/>
            <a:ext cx="4614065" cy="2862690"/>
          </a:xfrm>
          <a:prstGeom prst="rect">
            <a:avLst/>
          </a:prstGeom>
        </p:spPr>
      </p:pic>
      <p:pic>
        <p:nvPicPr>
          <p:cNvPr id="5" name="Picture 4">
            <a:extLst>
              <a:ext uri="{FF2B5EF4-FFF2-40B4-BE49-F238E27FC236}">
                <a16:creationId xmlns:a16="http://schemas.microsoft.com/office/drawing/2014/main" xmlns="" id="{8B9ECA46-85E6-4B4A-A942-D671B6C68923}"/>
              </a:ext>
            </a:extLst>
          </p:cNvPr>
          <p:cNvPicPr>
            <a:picLocks noChangeAspect="1"/>
          </p:cNvPicPr>
          <p:nvPr/>
        </p:nvPicPr>
        <p:blipFill>
          <a:blip r:embed="rId4"/>
          <a:stretch>
            <a:fillRect/>
          </a:stretch>
        </p:blipFill>
        <p:spPr>
          <a:xfrm>
            <a:off x="501070" y="4376587"/>
            <a:ext cx="4614065" cy="2395087"/>
          </a:xfrm>
          <a:prstGeom prst="rect">
            <a:avLst/>
          </a:prstGeom>
        </p:spPr>
      </p:pic>
      <p:sp>
        <p:nvSpPr>
          <p:cNvPr id="6" name="Oval 5">
            <a:extLst>
              <a:ext uri="{FF2B5EF4-FFF2-40B4-BE49-F238E27FC236}">
                <a16:creationId xmlns:a16="http://schemas.microsoft.com/office/drawing/2014/main" xmlns="" id="{19A2CA19-C67D-4639-8554-9F2361A15FAA}"/>
              </a:ext>
            </a:extLst>
          </p:cNvPr>
          <p:cNvSpPr/>
          <p:nvPr/>
        </p:nvSpPr>
        <p:spPr>
          <a:xfrm>
            <a:off x="961930" y="2507280"/>
            <a:ext cx="614480" cy="53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sp>
        <p:nvSpPr>
          <p:cNvPr id="7" name="Oval 6">
            <a:extLst>
              <a:ext uri="{FF2B5EF4-FFF2-40B4-BE49-F238E27FC236}">
                <a16:creationId xmlns:a16="http://schemas.microsoft.com/office/drawing/2014/main" xmlns="" id="{6C40F4A1-F247-4B0B-8DB7-30E61C47FF67}"/>
              </a:ext>
            </a:extLst>
          </p:cNvPr>
          <p:cNvSpPr/>
          <p:nvPr/>
        </p:nvSpPr>
        <p:spPr>
          <a:xfrm>
            <a:off x="2377411" y="2624314"/>
            <a:ext cx="1004033" cy="573035"/>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sp>
        <p:nvSpPr>
          <p:cNvPr id="8" name="Oval 7">
            <a:extLst>
              <a:ext uri="{FF2B5EF4-FFF2-40B4-BE49-F238E27FC236}">
                <a16:creationId xmlns:a16="http://schemas.microsoft.com/office/drawing/2014/main" xmlns="" id="{518C6D47-5BF4-4801-BEDD-A4915B7C746C}"/>
              </a:ext>
            </a:extLst>
          </p:cNvPr>
          <p:cNvSpPr/>
          <p:nvPr/>
        </p:nvSpPr>
        <p:spPr>
          <a:xfrm>
            <a:off x="4072735" y="2659680"/>
            <a:ext cx="614480" cy="53767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sp>
        <p:nvSpPr>
          <p:cNvPr id="9" name="Oval 8">
            <a:extLst>
              <a:ext uri="{FF2B5EF4-FFF2-40B4-BE49-F238E27FC236}">
                <a16:creationId xmlns:a16="http://schemas.microsoft.com/office/drawing/2014/main" xmlns="" id="{429A8DD3-F92F-466C-A01B-ABC4E503ADB6}"/>
              </a:ext>
            </a:extLst>
          </p:cNvPr>
          <p:cNvSpPr/>
          <p:nvPr/>
        </p:nvSpPr>
        <p:spPr>
          <a:xfrm>
            <a:off x="4556750" y="3122981"/>
            <a:ext cx="614480" cy="5376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sp>
        <p:nvSpPr>
          <p:cNvPr id="10" name="Oval 9">
            <a:extLst>
              <a:ext uri="{FF2B5EF4-FFF2-40B4-BE49-F238E27FC236}">
                <a16:creationId xmlns:a16="http://schemas.microsoft.com/office/drawing/2014/main" xmlns="" id="{E3C09DD2-9A6B-48E6-9CD7-91F79F22EAB5}"/>
              </a:ext>
            </a:extLst>
          </p:cNvPr>
          <p:cNvSpPr/>
          <p:nvPr/>
        </p:nvSpPr>
        <p:spPr>
          <a:xfrm>
            <a:off x="961930" y="5523439"/>
            <a:ext cx="614480" cy="5376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cxnSp>
        <p:nvCxnSpPr>
          <p:cNvPr id="12" name="Straight Arrow Connector 11">
            <a:extLst>
              <a:ext uri="{FF2B5EF4-FFF2-40B4-BE49-F238E27FC236}">
                <a16:creationId xmlns:a16="http://schemas.microsoft.com/office/drawing/2014/main" xmlns="" id="{DF37475E-AD07-42DF-B5FC-C29061C9E9DE}"/>
              </a:ext>
            </a:extLst>
          </p:cNvPr>
          <p:cNvCxnSpPr/>
          <p:nvPr/>
        </p:nvCxnSpPr>
        <p:spPr>
          <a:xfrm flipH="1">
            <a:off x="1576410" y="1815990"/>
            <a:ext cx="3878905" cy="808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1C9C6041-C7ED-4947-849E-B779117ED559}"/>
              </a:ext>
            </a:extLst>
          </p:cNvPr>
          <p:cNvCxnSpPr>
            <a:cxnSpLocks/>
            <a:endCxn id="7" idx="7"/>
          </p:cNvCxnSpPr>
          <p:nvPr/>
        </p:nvCxnSpPr>
        <p:spPr>
          <a:xfrm flipH="1">
            <a:off x="3234407" y="2092241"/>
            <a:ext cx="2210842" cy="615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xmlns="" id="{115D8856-D32E-440B-8D99-3B4830602905}"/>
              </a:ext>
            </a:extLst>
          </p:cNvPr>
          <p:cNvCxnSpPr>
            <a:cxnSpLocks/>
          </p:cNvCxnSpPr>
          <p:nvPr/>
        </p:nvCxnSpPr>
        <p:spPr>
          <a:xfrm flipH="1">
            <a:off x="4625731" y="2196379"/>
            <a:ext cx="829584" cy="54080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xmlns="" id="{958330C5-BF0A-4FBF-8BF4-185D409A322C}"/>
              </a:ext>
            </a:extLst>
          </p:cNvPr>
          <p:cNvSpPr txBox="1"/>
          <p:nvPr/>
        </p:nvSpPr>
        <p:spPr>
          <a:xfrm>
            <a:off x="5455314" y="4828009"/>
            <a:ext cx="3264425" cy="738664"/>
          </a:xfrm>
          <a:prstGeom prst="rect">
            <a:avLst/>
          </a:prstGeom>
          <a:solidFill>
            <a:schemeClr val="accent6">
              <a:lumMod val="75000"/>
            </a:schemeClr>
          </a:solidFill>
        </p:spPr>
        <p:txBody>
          <a:bodyPr wrap="square" rtlCol="0">
            <a:spAutoFit/>
          </a:bodyPr>
          <a:lstStyle/>
          <a:p>
            <a:r>
              <a:rPr lang="en-US" sz="1400" dirty="0">
                <a:solidFill>
                  <a:schemeClr val="bg1"/>
                </a:solidFill>
              </a:rPr>
              <a:t>Strong majorities indicate that Democrats believe they are more open-minded than Republicans</a:t>
            </a:r>
          </a:p>
        </p:txBody>
      </p:sp>
      <p:sp>
        <p:nvSpPr>
          <p:cNvPr id="21" name="TextBox 20">
            <a:extLst>
              <a:ext uri="{FF2B5EF4-FFF2-40B4-BE49-F238E27FC236}">
                <a16:creationId xmlns:a16="http://schemas.microsoft.com/office/drawing/2014/main" xmlns="" id="{817BE3CA-3D45-4427-9CF8-B01A6F58F2BE}"/>
              </a:ext>
            </a:extLst>
          </p:cNvPr>
          <p:cNvSpPr txBox="1"/>
          <p:nvPr/>
        </p:nvSpPr>
        <p:spPr>
          <a:xfrm>
            <a:off x="5478470" y="2985514"/>
            <a:ext cx="3264425" cy="954107"/>
          </a:xfrm>
          <a:prstGeom prst="rect">
            <a:avLst/>
          </a:prstGeom>
          <a:solidFill>
            <a:schemeClr val="accent6">
              <a:lumMod val="75000"/>
            </a:schemeClr>
          </a:solidFill>
        </p:spPr>
        <p:txBody>
          <a:bodyPr wrap="square" rtlCol="0">
            <a:spAutoFit/>
          </a:bodyPr>
          <a:lstStyle/>
          <a:p>
            <a:r>
              <a:rPr lang="en-US" sz="1400" dirty="0">
                <a:solidFill>
                  <a:schemeClr val="bg1"/>
                </a:solidFill>
              </a:rPr>
              <a:t>Small %’s imply that Democrats consider themselves about as hard working as Republicans, but not more hard working</a:t>
            </a:r>
          </a:p>
        </p:txBody>
      </p:sp>
      <p:sp>
        <p:nvSpPr>
          <p:cNvPr id="24" name="Oval 23">
            <a:extLst>
              <a:ext uri="{FF2B5EF4-FFF2-40B4-BE49-F238E27FC236}">
                <a16:creationId xmlns:a16="http://schemas.microsoft.com/office/drawing/2014/main" xmlns="" id="{8F007942-F374-40B7-AC57-C3FD4471CB30}"/>
              </a:ext>
            </a:extLst>
          </p:cNvPr>
          <p:cNvSpPr/>
          <p:nvPr/>
        </p:nvSpPr>
        <p:spPr>
          <a:xfrm>
            <a:off x="4528385" y="5850072"/>
            <a:ext cx="614480" cy="5376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cxnSp>
        <p:nvCxnSpPr>
          <p:cNvPr id="25" name="Straight Arrow Connector 24">
            <a:extLst>
              <a:ext uri="{FF2B5EF4-FFF2-40B4-BE49-F238E27FC236}">
                <a16:creationId xmlns:a16="http://schemas.microsoft.com/office/drawing/2014/main" xmlns="" id="{D562DD1B-0BF2-4E1B-B02F-23F15D11E933}"/>
              </a:ext>
            </a:extLst>
          </p:cNvPr>
          <p:cNvCxnSpPr>
            <a:cxnSpLocks/>
          </p:cNvCxnSpPr>
          <p:nvPr/>
        </p:nvCxnSpPr>
        <p:spPr>
          <a:xfrm flipH="1">
            <a:off x="5171231" y="3372181"/>
            <a:ext cx="284084"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31D69C08-C5EC-4827-B9E3-531CA1B862F7}"/>
              </a:ext>
            </a:extLst>
          </p:cNvPr>
          <p:cNvCxnSpPr>
            <a:cxnSpLocks/>
          </p:cNvCxnSpPr>
          <p:nvPr/>
        </p:nvCxnSpPr>
        <p:spPr>
          <a:xfrm flipH="1">
            <a:off x="1566345" y="5121739"/>
            <a:ext cx="3878904" cy="59493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6C66DB31-4529-4172-8128-5FAEE78D8D6C}"/>
              </a:ext>
            </a:extLst>
          </p:cNvPr>
          <p:cNvCxnSpPr>
            <a:cxnSpLocks/>
          </p:cNvCxnSpPr>
          <p:nvPr/>
        </p:nvCxnSpPr>
        <p:spPr>
          <a:xfrm flipH="1">
            <a:off x="4973093" y="5272440"/>
            <a:ext cx="198137" cy="6103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xmlns="" id="{F80F802A-D3D9-44E6-84CC-8B3FB737627A}"/>
              </a:ext>
            </a:extLst>
          </p:cNvPr>
          <p:cNvCxnSpPr>
            <a:cxnSpLocks/>
          </p:cNvCxnSpPr>
          <p:nvPr/>
        </p:nvCxnSpPr>
        <p:spPr>
          <a:xfrm flipV="1">
            <a:off x="5244087" y="3939621"/>
            <a:ext cx="326443" cy="106924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19A2CA19-C67D-4639-8554-9F2361A15FAA}"/>
              </a:ext>
            </a:extLst>
          </p:cNvPr>
          <p:cNvSpPr/>
          <p:nvPr/>
        </p:nvSpPr>
        <p:spPr>
          <a:xfrm>
            <a:off x="1669669" y="2572222"/>
            <a:ext cx="707741" cy="406278"/>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tx2"/>
                </a:solidFill>
              </a:ln>
              <a:solidFill>
                <a:schemeClr val="tx1"/>
              </a:solidFill>
              <a:effectLst>
                <a:outerShdw blurRad="38100" dist="19050" dir="2700000" algn="tl" rotWithShape="0">
                  <a:schemeClr val="dk1">
                    <a:alpha val="40000"/>
                  </a:schemeClr>
                </a:outerShdw>
              </a:effectLst>
            </a:endParaRPr>
          </a:p>
        </p:txBody>
      </p:sp>
      <p:cxnSp>
        <p:nvCxnSpPr>
          <p:cNvPr id="26" name="Straight Arrow Connector 25">
            <a:extLst>
              <a:ext uri="{FF2B5EF4-FFF2-40B4-BE49-F238E27FC236}">
                <a16:creationId xmlns:a16="http://schemas.microsoft.com/office/drawing/2014/main" xmlns="" id="{1C9C6041-C7ED-4947-849E-B779117ED559}"/>
              </a:ext>
            </a:extLst>
          </p:cNvPr>
          <p:cNvCxnSpPr>
            <a:cxnSpLocks/>
            <a:endCxn id="23" idx="7"/>
          </p:cNvCxnSpPr>
          <p:nvPr/>
        </p:nvCxnSpPr>
        <p:spPr>
          <a:xfrm flipH="1">
            <a:off x="2273764" y="1931898"/>
            <a:ext cx="3204706" cy="6998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4315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893" y="354259"/>
            <a:ext cx="8229600" cy="921720"/>
          </a:xfrm>
        </p:spPr>
        <p:txBody>
          <a:bodyPr>
            <a:normAutofit fontScale="90000"/>
          </a:bodyPr>
          <a:lstStyle/>
          <a:p>
            <a:r>
              <a:rPr lang="en-US" b="1" dirty="0"/>
              <a:t>Trends in Partisan Polarization</a:t>
            </a:r>
            <a:br>
              <a:rPr lang="en-US" b="1" dirty="0"/>
            </a:br>
            <a:r>
              <a:rPr lang="en-US" sz="2200" b="1" dirty="0"/>
              <a:t>2016 - 2022</a:t>
            </a:r>
          </a:p>
        </p:txBody>
      </p:sp>
      <p:sp>
        <p:nvSpPr>
          <p:cNvPr id="3" name="TextBox 2"/>
          <p:cNvSpPr txBox="1"/>
          <p:nvPr/>
        </p:nvSpPr>
        <p:spPr>
          <a:xfrm>
            <a:off x="3741365" y="1149269"/>
            <a:ext cx="5261485" cy="646331"/>
          </a:xfrm>
          <a:prstGeom prst="rect">
            <a:avLst/>
          </a:prstGeom>
          <a:solidFill>
            <a:schemeClr val="accent1">
              <a:lumMod val="50000"/>
            </a:schemeClr>
          </a:solidFill>
        </p:spPr>
        <p:txBody>
          <a:bodyPr wrap="square" rtlCol="0">
            <a:spAutoFit/>
          </a:bodyPr>
          <a:lstStyle/>
          <a:p>
            <a:r>
              <a:rPr lang="en-US" dirty="0">
                <a:solidFill>
                  <a:schemeClr val="bg2"/>
                </a:solidFill>
              </a:rPr>
              <a:t>Republicans and Democrats have increasingly unfavorable views of each other</a:t>
            </a:r>
          </a:p>
        </p:txBody>
      </p:sp>
      <p:pic>
        <p:nvPicPr>
          <p:cNvPr id="6" name="Picture 5">
            <a:extLst>
              <a:ext uri="{FF2B5EF4-FFF2-40B4-BE49-F238E27FC236}">
                <a16:creationId xmlns:a16="http://schemas.microsoft.com/office/drawing/2014/main" xmlns="" id="{E7282C0D-BF69-4296-B8EE-F11F2C0814C2}"/>
              </a:ext>
            </a:extLst>
          </p:cNvPr>
          <p:cNvPicPr>
            <a:picLocks noChangeAspect="1"/>
          </p:cNvPicPr>
          <p:nvPr/>
        </p:nvPicPr>
        <p:blipFill>
          <a:blip r:embed="rId3"/>
          <a:stretch>
            <a:fillRect/>
          </a:stretch>
        </p:blipFill>
        <p:spPr>
          <a:xfrm>
            <a:off x="4155882" y="2407554"/>
            <a:ext cx="4432454" cy="4248619"/>
          </a:xfrm>
          <a:prstGeom prst="rect">
            <a:avLst/>
          </a:prstGeom>
        </p:spPr>
      </p:pic>
      <p:pic>
        <p:nvPicPr>
          <p:cNvPr id="7" name="Picture 6">
            <a:extLst>
              <a:ext uri="{FF2B5EF4-FFF2-40B4-BE49-F238E27FC236}">
                <a16:creationId xmlns:a16="http://schemas.microsoft.com/office/drawing/2014/main" xmlns="" id="{55DC7F17-2E0B-41BB-B5BC-E3F394EBB89B}"/>
              </a:ext>
            </a:extLst>
          </p:cNvPr>
          <p:cNvPicPr>
            <a:picLocks noChangeAspect="1"/>
          </p:cNvPicPr>
          <p:nvPr/>
        </p:nvPicPr>
        <p:blipFill>
          <a:blip r:embed="rId4"/>
          <a:stretch>
            <a:fillRect/>
          </a:stretch>
        </p:blipFill>
        <p:spPr>
          <a:xfrm>
            <a:off x="358154" y="1672179"/>
            <a:ext cx="3028149" cy="5185821"/>
          </a:xfrm>
          <a:prstGeom prst="rect">
            <a:avLst/>
          </a:prstGeom>
        </p:spPr>
      </p:pic>
      <p:sp>
        <p:nvSpPr>
          <p:cNvPr id="8" name="TextBox 7">
            <a:extLst>
              <a:ext uri="{FF2B5EF4-FFF2-40B4-BE49-F238E27FC236}">
                <a16:creationId xmlns:a16="http://schemas.microsoft.com/office/drawing/2014/main" xmlns="" id="{44C1B551-00DC-4B47-995E-932DF8EF56DD}"/>
              </a:ext>
            </a:extLst>
          </p:cNvPr>
          <p:cNvSpPr txBox="1"/>
          <p:nvPr/>
        </p:nvSpPr>
        <p:spPr>
          <a:xfrm>
            <a:off x="1353760" y="1297781"/>
            <a:ext cx="1036935" cy="369332"/>
          </a:xfrm>
          <a:prstGeom prst="rect">
            <a:avLst/>
          </a:prstGeom>
          <a:noFill/>
        </p:spPr>
        <p:txBody>
          <a:bodyPr wrap="square" rtlCol="0">
            <a:spAutoFit/>
          </a:bodyPr>
          <a:lstStyle/>
          <a:p>
            <a:pPr algn="ctr"/>
            <a:r>
              <a:rPr lang="en-US" b="1" dirty="0">
                <a:solidFill>
                  <a:schemeClr val="bg2"/>
                </a:solidFill>
                <a:highlight>
                  <a:srgbClr val="000000"/>
                </a:highlight>
              </a:rPr>
              <a:t>2016</a:t>
            </a:r>
          </a:p>
        </p:txBody>
      </p:sp>
      <p:sp>
        <p:nvSpPr>
          <p:cNvPr id="9" name="TextBox 8">
            <a:extLst>
              <a:ext uri="{FF2B5EF4-FFF2-40B4-BE49-F238E27FC236}">
                <a16:creationId xmlns:a16="http://schemas.microsoft.com/office/drawing/2014/main" xmlns="" id="{B7903688-2BCB-454E-A81B-A492913A1A46}"/>
              </a:ext>
            </a:extLst>
          </p:cNvPr>
          <p:cNvSpPr txBox="1"/>
          <p:nvPr/>
        </p:nvSpPr>
        <p:spPr>
          <a:xfrm>
            <a:off x="5853641" y="2038222"/>
            <a:ext cx="1036935" cy="369332"/>
          </a:xfrm>
          <a:prstGeom prst="rect">
            <a:avLst/>
          </a:prstGeom>
          <a:noFill/>
        </p:spPr>
        <p:txBody>
          <a:bodyPr wrap="square" rtlCol="0">
            <a:spAutoFit/>
          </a:bodyPr>
          <a:lstStyle/>
          <a:p>
            <a:pPr algn="ctr"/>
            <a:r>
              <a:rPr lang="en-US" b="1" dirty="0">
                <a:solidFill>
                  <a:schemeClr val="bg2"/>
                </a:solidFill>
                <a:highlight>
                  <a:srgbClr val="000000"/>
                </a:highlight>
              </a:rPr>
              <a:t>2022</a:t>
            </a:r>
          </a:p>
        </p:txBody>
      </p:sp>
    </p:spTree>
    <p:extLst>
      <p:ext uri="{BB962C8B-B14F-4D97-AF65-F5344CB8AC3E}">
        <p14:creationId xmlns:p14="http://schemas.microsoft.com/office/powerpoint/2010/main" val="1827254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142" y="471815"/>
            <a:ext cx="8229600" cy="921720"/>
          </a:xfrm>
        </p:spPr>
        <p:txBody>
          <a:bodyPr>
            <a:normAutofit fontScale="90000"/>
          </a:bodyPr>
          <a:lstStyle/>
          <a:p>
            <a:r>
              <a:rPr lang="en-US" b="1" dirty="0"/>
              <a:t>Trends in Partisan Polarization</a:t>
            </a:r>
            <a:br>
              <a:rPr lang="en-US" b="1" dirty="0"/>
            </a:br>
            <a:r>
              <a:rPr lang="en-US" sz="2200" b="1" dirty="0" smtClean="0"/>
              <a:t>2016 - 2022</a:t>
            </a:r>
            <a:endParaRPr lang="en-US" sz="2200" b="1" dirty="0"/>
          </a:p>
        </p:txBody>
      </p:sp>
      <p:pic>
        <p:nvPicPr>
          <p:cNvPr id="4" name="Picture 3">
            <a:extLst>
              <a:ext uri="{FF2B5EF4-FFF2-40B4-BE49-F238E27FC236}">
                <a16:creationId xmlns:a16="http://schemas.microsoft.com/office/drawing/2014/main" xmlns="" id="{C137B526-770A-4342-A23F-F9950598643D}"/>
              </a:ext>
            </a:extLst>
          </p:cNvPr>
          <p:cNvPicPr>
            <a:picLocks noChangeAspect="1"/>
          </p:cNvPicPr>
          <p:nvPr/>
        </p:nvPicPr>
        <p:blipFill>
          <a:blip r:embed="rId3"/>
          <a:stretch>
            <a:fillRect/>
          </a:stretch>
        </p:blipFill>
        <p:spPr>
          <a:xfrm>
            <a:off x="3803900" y="2852925"/>
            <a:ext cx="5073100" cy="2876819"/>
          </a:xfrm>
          <a:prstGeom prst="rect">
            <a:avLst/>
          </a:prstGeom>
        </p:spPr>
      </p:pic>
      <p:pic>
        <p:nvPicPr>
          <p:cNvPr id="5" name="Picture 4">
            <a:extLst>
              <a:ext uri="{FF2B5EF4-FFF2-40B4-BE49-F238E27FC236}">
                <a16:creationId xmlns:a16="http://schemas.microsoft.com/office/drawing/2014/main" xmlns="" id="{FCD2BFB9-38B5-4D7C-A92E-CECC0F796B33}"/>
              </a:ext>
            </a:extLst>
          </p:cNvPr>
          <p:cNvPicPr>
            <a:picLocks noChangeAspect="1"/>
          </p:cNvPicPr>
          <p:nvPr/>
        </p:nvPicPr>
        <p:blipFill>
          <a:blip r:embed="rId4"/>
          <a:stretch>
            <a:fillRect/>
          </a:stretch>
        </p:blipFill>
        <p:spPr>
          <a:xfrm>
            <a:off x="376952" y="2852925"/>
            <a:ext cx="2959212" cy="2876820"/>
          </a:xfrm>
          <a:prstGeom prst="rect">
            <a:avLst/>
          </a:prstGeom>
        </p:spPr>
      </p:pic>
      <p:sp>
        <p:nvSpPr>
          <p:cNvPr id="6" name="TextBox 5">
            <a:extLst>
              <a:ext uri="{FF2B5EF4-FFF2-40B4-BE49-F238E27FC236}">
                <a16:creationId xmlns:a16="http://schemas.microsoft.com/office/drawing/2014/main" xmlns="" id="{44C1B551-00DC-4B47-995E-932DF8EF56DD}"/>
              </a:ext>
            </a:extLst>
          </p:cNvPr>
          <p:cNvSpPr txBox="1"/>
          <p:nvPr/>
        </p:nvSpPr>
        <p:spPr>
          <a:xfrm>
            <a:off x="1338090" y="2481250"/>
            <a:ext cx="1036935" cy="369332"/>
          </a:xfrm>
          <a:prstGeom prst="rect">
            <a:avLst/>
          </a:prstGeom>
          <a:noFill/>
        </p:spPr>
        <p:txBody>
          <a:bodyPr wrap="square" rtlCol="0">
            <a:spAutoFit/>
          </a:bodyPr>
          <a:lstStyle/>
          <a:p>
            <a:pPr algn="ctr"/>
            <a:r>
              <a:rPr lang="en-US" b="1" dirty="0">
                <a:solidFill>
                  <a:schemeClr val="bg2"/>
                </a:solidFill>
                <a:highlight>
                  <a:srgbClr val="000000"/>
                </a:highlight>
              </a:rPr>
              <a:t>2016</a:t>
            </a:r>
          </a:p>
        </p:txBody>
      </p:sp>
      <p:sp>
        <p:nvSpPr>
          <p:cNvPr id="7" name="TextBox 6">
            <a:extLst>
              <a:ext uri="{FF2B5EF4-FFF2-40B4-BE49-F238E27FC236}">
                <a16:creationId xmlns:a16="http://schemas.microsoft.com/office/drawing/2014/main" xmlns="" id="{B7903688-2BCB-454E-A81B-A492913A1A46}"/>
              </a:ext>
            </a:extLst>
          </p:cNvPr>
          <p:cNvSpPr txBox="1"/>
          <p:nvPr/>
        </p:nvSpPr>
        <p:spPr>
          <a:xfrm>
            <a:off x="5821982" y="2481250"/>
            <a:ext cx="1036935" cy="369332"/>
          </a:xfrm>
          <a:prstGeom prst="rect">
            <a:avLst/>
          </a:prstGeom>
          <a:noFill/>
        </p:spPr>
        <p:txBody>
          <a:bodyPr wrap="square" rtlCol="0">
            <a:spAutoFit/>
          </a:bodyPr>
          <a:lstStyle/>
          <a:p>
            <a:pPr algn="ctr"/>
            <a:r>
              <a:rPr lang="en-US" b="1" dirty="0">
                <a:solidFill>
                  <a:schemeClr val="bg2"/>
                </a:solidFill>
                <a:highlight>
                  <a:srgbClr val="000000"/>
                </a:highlight>
              </a:rPr>
              <a:t>2022</a:t>
            </a:r>
          </a:p>
        </p:txBody>
      </p:sp>
      <p:sp>
        <p:nvSpPr>
          <p:cNvPr id="8" name="Rectangle 7"/>
          <p:cNvSpPr/>
          <p:nvPr/>
        </p:nvSpPr>
        <p:spPr>
          <a:xfrm>
            <a:off x="6415440" y="4081885"/>
            <a:ext cx="844910" cy="268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53880" y="3813050"/>
            <a:ext cx="844910" cy="2688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462665" y="1508750"/>
            <a:ext cx="8067077" cy="646331"/>
          </a:xfrm>
          <a:prstGeom prst="rect">
            <a:avLst/>
          </a:prstGeom>
          <a:solidFill>
            <a:srgbClr val="EDF5F7"/>
          </a:solidFill>
        </p:spPr>
        <p:txBody>
          <a:bodyPr wrap="square" rtlCol="0">
            <a:spAutoFit/>
          </a:bodyPr>
          <a:lstStyle/>
          <a:p>
            <a:r>
              <a:rPr lang="en-US" dirty="0" smtClean="0"/>
              <a:t>Republicans and Democrats increasingly view the other party’s policies as harmful or even as a threat to our country</a:t>
            </a:r>
            <a:endParaRPr lang="en-US" dirty="0"/>
          </a:p>
        </p:txBody>
      </p:sp>
    </p:spTree>
    <p:extLst>
      <p:ext uri="{BB962C8B-B14F-4D97-AF65-F5344CB8AC3E}">
        <p14:creationId xmlns:p14="http://schemas.microsoft.com/office/powerpoint/2010/main" val="818715258"/>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Plaid design template">
  <a:themeElements>
    <a:clrScheme name="Plaid design template 13">
      <a:dk1>
        <a:srgbClr val="336600"/>
      </a:dk1>
      <a:lt1>
        <a:srgbClr val="FFFFFF"/>
      </a:lt1>
      <a:dk2>
        <a:srgbClr val="800080"/>
      </a:dk2>
      <a:lt2>
        <a:srgbClr val="969696"/>
      </a:lt2>
      <a:accent1>
        <a:srgbClr val="FDFBBB"/>
      </a:accent1>
      <a:accent2>
        <a:srgbClr val="FF9966"/>
      </a:accent2>
      <a:accent3>
        <a:srgbClr val="FFFFFF"/>
      </a:accent3>
      <a:accent4>
        <a:srgbClr val="2A5600"/>
      </a:accent4>
      <a:accent5>
        <a:srgbClr val="FEFDDA"/>
      </a:accent5>
      <a:accent6>
        <a:srgbClr val="E78A5C"/>
      </a:accent6>
      <a:hlink>
        <a:srgbClr val="FF7C80"/>
      </a:hlink>
      <a:folHlink>
        <a:srgbClr val="996600"/>
      </a:folHlink>
    </a:clrScheme>
    <a:fontScheme name="Plaid design 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laid design template 1">
        <a:dk1>
          <a:srgbClr val="800000"/>
        </a:dk1>
        <a:lt1>
          <a:srgbClr val="FFFFFF"/>
        </a:lt1>
        <a:dk2>
          <a:srgbClr val="000000"/>
        </a:dk2>
        <a:lt2>
          <a:srgbClr val="808080"/>
        </a:lt2>
        <a:accent1>
          <a:srgbClr val="EEF6D6"/>
        </a:accent1>
        <a:accent2>
          <a:srgbClr val="FF9999"/>
        </a:accent2>
        <a:accent3>
          <a:srgbClr val="FFFFFF"/>
        </a:accent3>
        <a:accent4>
          <a:srgbClr val="6C0000"/>
        </a:accent4>
        <a:accent5>
          <a:srgbClr val="F5FAE8"/>
        </a:accent5>
        <a:accent6>
          <a:srgbClr val="E78A8A"/>
        </a:accent6>
        <a:hlink>
          <a:srgbClr val="3333CC"/>
        </a:hlink>
        <a:folHlink>
          <a:srgbClr val="54792F"/>
        </a:folHlink>
      </a:clrScheme>
      <a:clrMap bg1="lt1" tx1="dk1" bg2="lt2" tx2="dk2" accent1="accent1" accent2="accent2" accent3="accent3" accent4="accent4" accent5="accent5" accent6="accent6" hlink="hlink" folHlink="folHlink"/>
    </a:extraClrScheme>
    <a:extraClrScheme>
      <a:clrScheme name="Plaid design template 2">
        <a:dk1>
          <a:srgbClr val="666699"/>
        </a:dk1>
        <a:lt1>
          <a:srgbClr val="DEF6F1"/>
        </a:lt1>
        <a:dk2>
          <a:srgbClr val="000000"/>
        </a:dk2>
        <a:lt2>
          <a:srgbClr val="969696"/>
        </a:lt2>
        <a:accent1>
          <a:srgbClr val="FFFFFF"/>
        </a:accent1>
        <a:accent2>
          <a:srgbClr val="D6EEAA"/>
        </a:accent2>
        <a:accent3>
          <a:srgbClr val="ECFAF7"/>
        </a:accent3>
        <a:accent4>
          <a:srgbClr val="565682"/>
        </a:accent4>
        <a:accent5>
          <a:srgbClr val="FFFFFF"/>
        </a:accent5>
        <a:accent6>
          <a:srgbClr val="C2D89A"/>
        </a:accent6>
        <a:hlink>
          <a:srgbClr val="D07A91"/>
        </a:hlink>
        <a:folHlink>
          <a:srgbClr val="00A800"/>
        </a:folHlink>
      </a:clrScheme>
      <a:clrMap bg1="lt1" tx1="dk1" bg2="lt2" tx2="dk2" accent1="accent1" accent2="accent2" accent3="accent3" accent4="accent4" accent5="accent5" accent6="accent6" hlink="hlink" folHlink="folHlink"/>
    </a:extraClrScheme>
    <a:extraClrScheme>
      <a:clrScheme name="Plaid design template 3">
        <a:dk1>
          <a:srgbClr val="336600"/>
        </a:dk1>
        <a:lt1>
          <a:srgbClr val="FFFFFF"/>
        </a:lt1>
        <a:dk2>
          <a:srgbClr val="000000"/>
        </a:dk2>
        <a:lt2>
          <a:srgbClr val="808080"/>
        </a:lt2>
        <a:accent1>
          <a:srgbClr val="E3CFCD"/>
        </a:accent1>
        <a:accent2>
          <a:srgbClr val="333399"/>
        </a:accent2>
        <a:accent3>
          <a:srgbClr val="FFFFFF"/>
        </a:accent3>
        <a:accent4>
          <a:srgbClr val="2A5600"/>
        </a:accent4>
        <a:accent5>
          <a:srgbClr val="EFE4E3"/>
        </a:accent5>
        <a:accent6>
          <a:srgbClr val="2D2D8A"/>
        </a:accent6>
        <a:hlink>
          <a:srgbClr val="8F8F5D"/>
        </a:hlink>
        <a:folHlink>
          <a:srgbClr val="717359"/>
        </a:folHlink>
      </a:clrScheme>
      <a:clrMap bg1="lt1" tx1="dk1" bg2="lt2" tx2="dk2" accent1="accent1" accent2="accent2" accent3="accent3" accent4="accent4" accent5="accent5" accent6="accent6" hlink="hlink" folHlink="folHlink"/>
    </a:extraClrScheme>
    <a:extraClrScheme>
      <a:clrScheme name="Plaid design template 4">
        <a:dk1>
          <a:srgbClr val="5C1F00"/>
        </a:dk1>
        <a:lt1>
          <a:srgbClr val="CC3300"/>
        </a:lt1>
        <a:dk2>
          <a:srgbClr val="800000"/>
        </a:dk2>
        <a:lt2>
          <a:srgbClr val="DFD293"/>
        </a:lt2>
        <a:accent1>
          <a:srgbClr val="FFD0C1"/>
        </a:accent1>
        <a:accent2>
          <a:srgbClr val="BE7960"/>
        </a:accent2>
        <a:accent3>
          <a:srgbClr val="C0AAAA"/>
        </a:accent3>
        <a:accent4>
          <a:srgbClr val="AE2A00"/>
        </a:accent4>
        <a:accent5>
          <a:srgbClr val="FFE4DD"/>
        </a:accent5>
        <a:accent6>
          <a:srgbClr val="AC6D56"/>
        </a:accent6>
        <a:hlink>
          <a:srgbClr val="FFFFFF"/>
        </a:hlink>
        <a:folHlink>
          <a:srgbClr val="D3A219"/>
        </a:folHlink>
      </a:clrScheme>
      <a:clrMap bg1="dk2" tx1="lt1" bg2="dk1" tx2="lt2" accent1="accent1" accent2="accent2" accent3="accent3" accent4="accent4" accent5="accent5" accent6="accent6" hlink="hlink" folHlink="folHlink"/>
    </a:extraClrScheme>
    <a:extraClrScheme>
      <a:clrScheme name="Plaid design template 5">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FFFFFF"/>
        </a:folHlink>
      </a:clrScheme>
      <a:clrMap bg1="lt1" tx1="dk1" bg2="lt2" tx2="dk2" accent1="accent1" accent2="accent2" accent3="accent3" accent4="accent4" accent5="accent5" accent6="accent6" hlink="hlink" folHlink="folHlink"/>
    </a:extraClrScheme>
    <a:extraClrScheme>
      <a:clrScheme name="Plaid design template 6">
        <a:dk1>
          <a:srgbClr val="2D2015"/>
        </a:dk1>
        <a:lt1>
          <a:srgbClr val="808000"/>
        </a:lt1>
        <a:dk2>
          <a:srgbClr val="523E26"/>
        </a:dk2>
        <a:lt2>
          <a:srgbClr val="DFC08D"/>
        </a:lt2>
        <a:accent1>
          <a:srgbClr val="BEA99C"/>
        </a:accent1>
        <a:accent2>
          <a:srgbClr val="8F5F2F"/>
        </a:accent2>
        <a:accent3>
          <a:srgbClr val="B3AFAC"/>
        </a:accent3>
        <a:accent4>
          <a:srgbClr val="6C6C00"/>
        </a:accent4>
        <a:accent5>
          <a:srgbClr val="DBD1CB"/>
        </a:accent5>
        <a:accent6>
          <a:srgbClr val="81552A"/>
        </a:accent6>
        <a:hlink>
          <a:srgbClr val="CDDEAE"/>
        </a:hlink>
        <a:folHlink>
          <a:srgbClr val="4C5A5C"/>
        </a:folHlink>
      </a:clrScheme>
      <a:clrMap bg1="dk2" tx1="lt1" bg2="dk1" tx2="lt2" accent1="accent1" accent2="accent2" accent3="accent3" accent4="accent4" accent5="accent5" accent6="accent6" hlink="hlink" folHlink="folHlink"/>
    </a:extraClrScheme>
    <a:extraClrScheme>
      <a:clrScheme name="Plaid design template 7">
        <a:dk1>
          <a:srgbClr val="800000"/>
        </a:dk1>
        <a:lt1>
          <a:srgbClr val="A3A46A"/>
        </a:lt1>
        <a:dk2>
          <a:srgbClr val="FFFFFF"/>
        </a:dk2>
        <a:lt2>
          <a:srgbClr val="3E3E5C"/>
        </a:lt2>
        <a:accent1>
          <a:srgbClr val="D3CAA5"/>
        </a:accent1>
        <a:accent2>
          <a:srgbClr val="93AB73"/>
        </a:accent2>
        <a:accent3>
          <a:srgbClr val="CECFB9"/>
        </a:accent3>
        <a:accent4>
          <a:srgbClr val="6C0000"/>
        </a:accent4>
        <a:accent5>
          <a:srgbClr val="E6E1CF"/>
        </a:accent5>
        <a:accent6>
          <a:srgbClr val="859B68"/>
        </a:accent6>
        <a:hlink>
          <a:srgbClr val="A7777C"/>
        </a:hlink>
        <a:folHlink>
          <a:srgbClr val="EEFFCD"/>
        </a:folHlink>
      </a:clrScheme>
      <a:clrMap bg1="lt1" tx1="dk1" bg2="lt2" tx2="dk2" accent1="accent1" accent2="accent2" accent3="accent3" accent4="accent4" accent5="accent5" accent6="accent6" hlink="hlink" folHlink="folHlink"/>
    </a:extraClrScheme>
    <a:extraClrScheme>
      <a:clrScheme name="Plaid design template 8">
        <a:dk1>
          <a:srgbClr val="336699"/>
        </a:dk1>
        <a:lt1>
          <a:srgbClr val="777777"/>
        </a:lt1>
        <a:dk2>
          <a:srgbClr val="5F5F5F"/>
        </a:dk2>
        <a:lt2>
          <a:srgbClr val="E3EBF1"/>
        </a:lt2>
        <a:accent1>
          <a:srgbClr val="A1BD79"/>
        </a:accent1>
        <a:accent2>
          <a:srgbClr val="468A4B"/>
        </a:accent2>
        <a:accent3>
          <a:srgbClr val="B6B6B6"/>
        </a:accent3>
        <a:accent4>
          <a:srgbClr val="656565"/>
        </a:accent4>
        <a:accent5>
          <a:srgbClr val="CDDBBE"/>
        </a:accent5>
        <a:accent6>
          <a:srgbClr val="3F7D43"/>
        </a:accent6>
        <a:hlink>
          <a:srgbClr val="F2D1CA"/>
        </a:hlink>
        <a:folHlink>
          <a:srgbClr val="F0E500"/>
        </a:folHlink>
      </a:clrScheme>
      <a:clrMap bg1="dk2" tx1="lt1" bg2="dk1" tx2="lt2" accent1="accent1" accent2="accent2" accent3="accent3" accent4="accent4" accent5="accent5" accent6="accent6" hlink="hlink" folHlink="folHlink"/>
    </a:extraClrScheme>
    <a:extraClrScheme>
      <a:clrScheme name="Plaid design template 9">
        <a:dk1>
          <a:srgbClr val="993300"/>
        </a:dk1>
        <a:lt1>
          <a:srgbClr val="336600"/>
        </a:lt1>
        <a:dk2>
          <a:srgbClr val="CCFFFF"/>
        </a:dk2>
        <a:lt2>
          <a:srgbClr val="003366"/>
        </a:lt2>
        <a:accent1>
          <a:srgbClr val="94AB73"/>
        </a:accent1>
        <a:accent2>
          <a:srgbClr val="00B000"/>
        </a:accent2>
        <a:accent3>
          <a:srgbClr val="ADB8AA"/>
        </a:accent3>
        <a:accent4>
          <a:srgbClr val="822A00"/>
        </a:accent4>
        <a:accent5>
          <a:srgbClr val="C8D2BC"/>
        </a:accent5>
        <a:accent6>
          <a:srgbClr val="009F00"/>
        </a:accent6>
        <a:hlink>
          <a:srgbClr val="FFCCCC"/>
        </a:hlink>
        <a:folHlink>
          <a:srgbClr val="996633"/>
        </a:folHlink>
      </a:clrScheme>
      <a:clrMap bg1="lt1" tx1="dk1" bg2="lt2" tx2="dk2" accent1="accent1" accent2="accent2" accent3="accent3" accent4="accent4" accent5="accent5" accent6="accent6" hlink="hlink" folHlink="folHlink"/>
    </a:extraClrScheme>
    <a:extraClrScheme>
      <a:clrScheme name="Plaid design template 10">
        <a:dk1>
          <a:srgbClr val="993300"/>
        </a:dk1>
        <a:lt1>
          <a:srgbClr val="E8FFD9"/>
        </a:lt1>
        <a:dk2>
          <a:srgbClr val="000000"/>
        </a:dk2>
        <a:lt2>
          <a:srgbClr val="777777"/>
        </a:lt2>
        <a:accent1>
          <a:srgbClr val="FFFFF7"/>
        </a:accent1>
        <a:accent2>
          <a:srgbClr val="8EAC7E"/>
        </a:accent2>
        <a:accent3>
          <a:srgbClr val="F2FFE9"/>
        </a:accent3>
        <a:accent4>
          <a:srgbClr val="822A00"/>
        </a:accent4>
        <a:accent5>
          <a:srgbClr val="FFFFFA"/>
        </a:accent5>
        <a:accent6>
          <a:srgbClr val="809B72"/>
        </a:accent6>
        <a:hlink>
          <a:srgbClr val="FF7C80"/>
        </a:hlink>
        <a:folHlink>
          <a:srgbClr val="99CC00"/>
        </a:folHlink>
      </a:clrScheme>
      <a:clrMap bg1="lt1" tx1="dk1" bg2="lt2" tx2="dk2" accent1="accent1" accent2="accent2" accent3="accent3" accent4="accent4" accent5="accent5" accent6="accent6" hlink="hlink" folHlink="folHlink"/>
    </a:extraClrScheme>
    <a:extraClrScheme>
      <a:clrScheme name="Plaid design template 11">
        <a:dk1>
          <a:srgbClr val="800000"/>
        </a:dk1>
        <a:lt1>
          <a:srgbClr val="666633"/>
        </a:lt1>
        <a:dk2>
          <a:srgbClr val="FFFFFF"/>
        </a:dk2>
        <a:lt2>
          <a:srgbClr val="3E3E5C"/>
        </a:lt2>
        <a:accent1>
          <a:srgbClr val="D8C0B8"/>
        </a:accent1>
        <a:accent2>
          <a:srgbClr val="C2BF3A"/>
        </a:accent2>
        <a:accent3>
          <a:srgbClr val="B8B8AD"/>
        </a:accent3>
        <a:accent4>
          <a:srgbClr val="6C0000"/>
        </a:accent4>
        <a:accent5>
          <a:srgbClr val="E9DCD8"/>
        </a:accent5>
        <a:accent6>
          <a:srgbClr val="B0AD34"/>
        </a:accent6>
        <a:hlink>
          <a:srgbClr val="E9F2DC"/>
        </a:hlink>
        <a:folHlink>
          <a:srgbClr val="FFFF99"/>
        </a:folHlink>
      </a:clrScheme>
      <a:clrMap bg1="lt1" tx1="dk1" bg2="lt2" tx2="dk2" accent1="accent1" accent2="accent2" accent3="accent3" accent4="accent4" accent5="accent5" accent6="accent6" hlink="hlink" folHlink="folHlink"/>
    </a:extraClrScheme>
    <a:extraClrScheme>
      <a:clrScheme name="Plaid design template 12">
        <a:dk1>
          <a:srgbClr val="993300"/>
        </a:dk1>
        <a:lt1>
          <a:srgbClr val="336600"/>
        </a:lt1>
        <a:dk2>
          <a:srgbClr val="CCFFFF"/>
        </a:dk2>
        <a:lt2>
          <a:srgbClr val="003366"/>
        </a:lt2>
        <a:accent1>
          <a:srgbClr val="94AB73"/>
        </a:accent1>
        <a:accent2>
          <a:srgbClr val="01793D"/>
        </a:accent2>
        <a:accent3>
          <a:srgbClr val="ADB8AA"/>
        </a:accent3>
        <a:accent4>
          <a:srgbClr val="822A00"/>
        </a:accent4>
        <a:accent5>
          <a:srgbClr val="C8D2BC"/>
        </a:accent5>
        <a:accent6>
          <a:srgbClr val="016D36"/>
        </a:accent6>
        <a:hlink>
          <a:srgbClr val="FFCCCC"/>
        </a:hlink>
        <a:folHlink>
          <a:srgbClr val="996633"/>
        </a:folHlink>
      </a:clrScheme>
      <a:clrMap bg1="lt1" tx1="dk1" bg2="lt2" tx2="dk2" accent1="accent1" accent2="accent2" accent3="accent3" accent4="accent4" accent5="accent5" accent6="accent6" hlink="hlink" folHlink="folHlink"/>
    </a:extraClrScheme>
    <a:extraClrScheme>
      <a:clrScheme name="Plaid design template 13">
        <a:dk1>
          <a:srgbClr val="336600"/>
        </a:dk1>
        <a:lt1>
          <a:srgbClr val="FFFFFF"/>
        </a:lt1>
        <a:dk2>
          <a:srgbClr val="800080"/>
        </a:dk2>
        <a:lt2>
          <a:srgbClr val="969696"/>
        </a:lt2>
        <a:accent1>
          <a:srgbClr val="FDFBBB"/>
        </a:accent1>
        <a:accent2>
          <a:srgbClr val="FF9966"/>
        </a:accent2>
        <a:accent3>
          <a:srgbClr val="FFFFFF"/>
        </a:accent3>
        <a:accent4>
          <a:srgbClr val="2A5600"/>
        </a:accent4>
        <a:accent5>
          <a:srgbClr val="FEFDDA"/>
        </a:accent5>
        <a:accent6>
          <a:srgbClr val="E78A5C"/>
        </a:accent6>
        <a:hlink>
          <a:srgbClr val="FF7C8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6034</TotalTime>
  <Words>2077</Words>
  <Application>Microsoft Office PowerPoint</Application>
  <PresentationFormat>On-screen Show (4:3)</PresentationFormat>
  <Paragraphs>157</Paragraphs>
  <Slides>16</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Arial Black</vt:lpstr>
      <vt:lpstr>Verdana</vt:lpstr>
      <vt:lpstr>Wingdings</vt:lpstr>
      <vt:lpstr>Plaid design template</vt:lpstr>
      <vt:lpstr>Clarity</vt:lpstr>
      <vt:lpstr>Pew Research Center</vt:lpstr>
      <vt:lpstr>Pew Research Ideological Consistency Scale How to Measure Ideological Consistency</vt:lpstr>
      <vt:lpstr>Partisan Polarization</vt:lpstr>
      <vt:lpstr>Trends in Partisan Polarization 1994 - 2017</vt:lpstr>
      <vt:lpstr>Trends in Partisan Polarization 2014</vt:lpstr>
      <vt:lpstr>Trends in Partisan Polarization Republicans and Democrats Think the Worst about Each Other</vt:lpstr>
      <vt:lpstr>Trends in Partisan Polarization 2016-2022:  Increasingly Harsher Views Toward the other Political Party</vt:lpstr>
      <vt:lpstr>Trends in Partisan Polarization 2016 - 2022</vt:lpstr>
      <vt:lpstr>Trends in Partisan Polarization 2016 - 2022</vt:lpstr>
      <vt:lpstr>Trends in Partisan Polarization Recent Presidents = More Polarizing</vt:lpstr>
      <vt:lpstr>Trends in Partisan Polarization 2016:  Cultural Trends</vt:lpstr>
      <vt:lpstr>Partisan Polarization</vt:lpstr>
      <vt:lpstr>PowerPoint Presentation</vt:lpstr>
      <vt:lpstr>Partisan Polarization</vt:lpstr>
      <vt:lpstr>Trends in Partisan Polarization The Consequences:  Loss of Trust in the Major Parties</vt:lpstr>
      <vt:lpstr>Trends in Partisan Polarization The Consequences:  Greater Desire for More Political Parties</vt:lpstr>
    </vt:vector>
  </TitlesOfParts>
  <Company>University of Houston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Opinion</dc:title>
  <dc:creator>Clay McFaden</dc:creator>
  <cp:lastModifiedBy>Clay McFaden</cp:lastModifiedBy>
  <cp:revision>216</cp:revision>
  <dcterms:created xsi:type="dcterms:W3CDTF">2007-08-08T22:10:44Z</dcterms:created>
  <dcterms:modified xsi:type="dcterms:W3CDTF">2022-08-30T05:33:04Z</dcterms:modified>
</cp:coreProperties>
</file>