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256" r:id="rId2"/>
    <p:sldId id="318" r:id="rId3"/>
    <p:sldId id="291" r:id="rId4"/>
    <p:sldId id="263" r:id="rId5"/>
    <p:sldId id="298" r:id="rId6"/>
    <p:sldId id="308" r:id="rId7"/>
    <p:sldId id="258" r:id="rId8"/>
    <p:sldId id="299" r:id="rId9"/>
    <p:sldId id="300" r:id="rId10"/>
    <p:sldId id="261" r:id="rId11"/>
    <p:sldId id="289" r:id="rId12"/>
    <p:sldId id="312" r:id="rId13"/>
    <p:sldId id="266" r:id="rId14"/>
    <p:sldId id="314" r:id="rId15"/>
    <p:sldId id="275" r:id="rId16"/>
    <p:sldId id="316" r:id="rId17"/>
    <p:sldId id="309" r:id="rId18"/>
    <p:sldId id="274" r:id="rId19"/>
    <p:sldId id="287" r:id="rId20"/>
    <p:sldId id="279" r:id="rId21"/>
    <p:sldId id="280" r:id="rId22"/>
    <p:sldId id="313" r:id="rId23"/>
    <p:sldId id="270" r:id="rId24"/>
    <p:sldId id="272" r:id="rId25"/>
    <p:sldId id="315" r:id="rId26"/>
    <p:sldId id="317" r:id="rId27"/>
    <p:sldId id="310" r:id="rId28"/>
    <p:sldId id="297" r:id="rId29"/>
    <p:sldId id="301" r:id="rId30"/>
    <p:sldId id="302" r:id="rId31"/>
    <p:sldId id="319" r:id="rId32"/>
    <p:sldId id="305" r:id="rId33"/>
  </p:sldIdLst>
  <p:sldSz cx="9144000" cy="6858000" type="screen4x3"/>
  <p:notesSz cx="6858000" cy="9144000"/>
  <p:custDataLst>
    <p:tags r:id="rId35"/>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7" autoAdjust="0"/>
    <p:restoredTop sz="94246" autoAdjust="0"/>
  </p:normalViewPr>
  <p:slideViewPr>
    <p:cSldViewPr>
      <p:cViewPr varScale="1">
        <p:scale>
          <a:sx n="110" d="100"/>
          <a:sy n="110" d="100"/>
        </p:scale>
        <p:origin x="139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24"/>
    </p:cViewPr>
  </p:sorterViewPr>
  <p:notesViewPr>
    <p:cSldViewPr>
      <p:cViewPr varScale="1">
        <p:scale>
          <a:sx n="86" d="100"/>
          <a:sy n="86" d="100"/>
        </p:scale>
        <p:origin x="-31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F0432AD1-B4EE-48D0-A559-2AA4D5D229D8}" type="slidenum">
              <a:rPr lang="en-US"/>
              <a:pPr>
                <a:defRPr/>
              </a:pPr>
              <a:t>‹#›</a:t>
            </a:fld>
            <a:endParaRPr lang="en-US"/>
          </a:p>
        </p:txBody>
      </p:sp>
    </p:spTree>
    <p:extLst>
      <p:ext uri="{BB962C8B-B14F-4D97-AF65-F5344CB8AC3E}">
        <p14:creationId xmlns:p14="http://schemas.microsoft.com/office/powerpoint/2010/main" val="41638545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8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8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8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8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ivethirtyeight.com/features/why-buttigieg-dropped-out/?cid=referral_taboola_feed" TargetMode="External"/><Relationship Id="rId7" Type="http://schemas.openxmlformats.org/officeDocument/2006/relationships/hyperlink" Target="https://www.newsbreak.com/news/0OIF9H85/rep-wexton-endorses-joe-biden-before-virginia-primary"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thehill.com/homenews/campaign/484443-candidates-face-pressure-to-exit-presidential-race" TargetMode="External"/><Relationship Id="rId5" Type="http://schemas.openxmlformats.org/officeDocument/2006/relationships/hyperlink" Target="https://time.com/5791185/bernie-sanders-democratic-party-donors/" TargetMode="External"/><Relationship Id="rId4" Type="http://schemas.openxmlformats.org/officeDocument/2006/relationships/hyperlink" Target="https://www.nytimes.com/2020/02/26/us/politics/sanders-2016-presidential-primary.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2020_United_States_House_of_Representatives_election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Nd-9op64t2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rt.com/usa/506654-jorgensen-biden-trump-elec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07A4FA3-FF30-4ED9-8168-17BA36E37FB4}" type="slidenum">
              <a:rPr lang="en-US" altLang="en-US" sz="1200" smtClean="0">
                <a:latin typeface="Arial" charset="0"/>
              </a:rPr>
              <a:pPr/>
              <a:t>1</a:t>
            </a:fld>
            <a:endParaRPr lang="en-US" altLang="en-US" sz="1200">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71465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03419E3-28FD-4AAE-81DB-550405982968}" type="slidenum">
              <a:rPr lang="en-US" altLang="en-US" sz="1200" smtClean="0">
                <a:latin typeface="Arial" charset="0"/>
              </a:rPr>
              <a:pPr/>
              <a:t>11</a:t>
            </a:fld>
            <a:endParaRPr lang="en-US" altLang="en-US" sz="1200">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US" altLang="en-US" dirty="0"/>
              <a:t>In 19 elections, the winner of the presidential election won with less than 50% of the popular vote.  Our most recent presidents:  Bill Clinton won twice with less than 50%, George W Bush won once with less than 50%, and Trump won once with less than 50%.  Biden is the first president to win with more than 50% of the vote since George W Bush in 2004; Biden won with 51.3% of the popular vote.</a:t>
            </a:r>
          </a:p>
          <a:p>
            <a:pPr eaLnBrk="1" hangingPunct="1"/>
            <a:endParaRPr lang="en-US" altLang="en-US" dirty="0"/>
          </a:p>
          <a:p>
            <a:pPr eaLnBrk="1" hangingPunct="1"/>
            <a:r>
              <a:rPr lang="en-US" altLang="en-US" dirty="0"/>
              <a:t>Some people consider Trump to be a traditional 3</a:t>
            </a:r>
            <a:r>
              <a:rPr lang="en-US" altLang="en-US" baseline="30000" dirty="0"/>
              <a:t>rd</a:t>
            </a:r>
            <a:r>
              <a:rPr lang="en-US" altLang="en-US" dirty="0"/>
              <a:t> party candidate who decided to run as a major party candidate, but we have had plenty</a:t>
            </a:r>
            <a:r>
              <a:rPr lang="en-US" altLang="en-US" baseline="0" dirty="0"/>
              <a:t> of presidents who straddle between the two parties, even after choosing to affiliate with one of the major parties, Bill Clinton being one.  </a:t>
            </a:r>
            <a:endParaRPr lang="en-US" altLang="en-US" dirty="0"/>
          </a:p>
        </p:txBody>
      </p:sp>
    </p:spTree>
    <p:extLst>
      <p:ext uri="{BB962C8B-B14F-4D97-AF65-F5344CB8AC3E}">
        <p14:creationId xmlns:p14="http://schemas.microsoft.com/office/powerpoint/2010/main" val="1062653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C156DF7-A4F0-48E7-8EF4-83B576E3F09C}" type="slidenum">
              <a:rPr lang="en-US" altLang="en-US" sz="1200" smtClean="0">
                <a:latin typeface="Arial" charset="0"/>
              </a:rPr>
              <a:pPr/>
              <a:t>13</a:t>
            </a:fld>
            <a:endParaRPr lang="en-US" altLang="en-US" sz="1200">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n-US" altLang="en-US" dirty="0"/>
              <a:t>Source:  The Polling Report:  Nov. 1999, Sept. 2001, Jan 2002</a:t>
            </a:r>
          </a:p>
          <a:p>
            <a:pPr eaLnBrk="1" hangingPunct="1"/>
            <a:endParaRPr lang="en-US" altLang="en-US" dirty="0"/>
          </a:p>
          <a:p>
            <a:pPr eaLnBrk="1" hangingPunct="1"/>
            <a:r>
              <a:rPr lang="en-US" altLang="en-US" dirty="0"/>
              <a:t>Public opinion is usually the determinant of which issues favor which candidate or party.  For instance, in the poll above, a majority of the public believes the Republicans would better handle the issue of terrorism, thus Republicans have the advantage on that issue.  That’s an old poll, however.  After ordering the killing of bin Laden, Obama and Democrats had an advantage on dealing with terrorists.  Still, in most years, Republicans have an advantage on the issue.  </a:t>
            </a:r>
          </a:p>
          <a:p>
            <a:pPr eaLnBrk="1" hangingPunct="1"/>
            <a:endParaRPr lang="en-US" altLang="en-US" dirty="0"/>
          </a:p>
          <a:p>
            <a:pPr eaLnBrk="1" hangingPunct="1"/>
            <a:r>
              <a:rPr lang="en-US" altLang="en-US" dirty="0"/>
              <a:t>From 1968 to 1988, Republicans at the presidential level destroyed the Democrats as being “weak on the Soviets” and “weak on crime”…Bill Clinton came to power after the fall of communism, so national security</a:t>
            </a:r>
            <a:r>
              <a:rPr lang="en-US" altLang="en-US" baseline="0" dirty="0"/>
              <a:t> was not a major issue</a:t>
            </a:r>
            <a:r>
              <a:rPr lang="en-US" altLang="en-US" dirty="0"/>
              <a:t>—and—he made a big deal out of being pro-death penalty.  Consequently, Clinton was not labeled as “weak on crime.”</a:t>
            </a:r>
          </a:p>
          <a:p>
            <a:pPr eaLnBrk="1" hangingPunct="1"/>
            <a:endParaRPr lang="en-US" altLang="en-US" dirty="0"/>
          </a:p>
          <a:p>
            <a:pPr eaLnBrk="1" hangingPunct="1"/>
            <a:r>
              <a:rPr lang="en-US" altLang="en-US" dirty="0"/>
              <a:t>Reagan did not try to reform Social Security (SS).  In fact, he increased taxes to shore up SS for another 75 years (which was the estimate at the time).  Bush43 tried to sell an SS reform to the public in 2005, after winning reelection, but he paid a heavy price in popularity because the public doesn’t trust Republicans with welfare and entitlement programs.  The public would trust Democrats in reforming SS but not Republicans because it was Democrats who created SS.</a:t>
            </a:r>
          </a:p>
          <a:p>
            <a:pPr eaLnBrk="1" hangingPunct="1"/>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The public tends to believe that Republicans are the party for rich people.  Of course, Republicans think that’s unfair, but nevertheless, that is public perception.  On the flip side, Democrats have the reputation of being defenders of the poor and needy.</a:t>
            </a:r>
          </a:p>
          <a:p>
            <a:pPr eaLnBrk="1" hangingPunct="1"/>
            <a:endParaRPr lang="en-US" altLang="en-US" dirty="0"/>
          </a:p>
          <a:p>
            <a:pPr eaLnBrk="1" hangingPunct="1"/>
            <a:endParaRPr lang="en-US" altLang="en-US" dirty="0"/>
          </a:p>
          <a:p>
            <a:pPr eaLnBrk="1" hangingPunct="1"/>
            <a:r>
              <a:rPr lang="en-US" altLang="en-US" b="1" u="sng" dirty="0"/>
              <a:t>Obama was an exception</a:t>
            </a:r>
          </a:p>
          <a:p>
            <a:pPr eaLnBrk="1" hangingPunct="1"/>
            <a:r>
              <a:rPr lang="en-US" altLang="en-US" dirty="0"/>
              <a:t>The tax issue was not a factor in the 2008 presidential election either, but perhaps it wasn’t because Obama successfully neutralized the issue by proposing a tax cut for 95% of Americans.  In one poll late in the 2008 campaign, Obama was the preferred candidate on the tax issue; to my knowledge, over the last 30 years or so, a Democratic candidate for president has never held an advantage on the tax issue.  Obama had tied McCain’s tax cut proposal to health care, and under McCain’s plan (which did not include a tax break for health care costs), the average American would pay more for health care.</a:t>
            </a:r>
          </a:p>
          <a:p>
            <a:pPr eaLnBrk="1" hangingPunct="1"/>
            <a:endParaRPr lang="en-US" altLang="en-US" dirty="0"/>
          </a:p>
          <a:p>
            <a:pPr eaLnBrk="1" hangingPunct="1"/>
            <a:r>
              <a:rPr lang="en-US" altLang="en-US" dirty="0"/>
              <a:t>It is rare for a Democrat to have the advantage on national security issues, but in 2012, Obama was</a:t>
            </a:r>
            <a:r>
              <a:rPr lang="en-US" altLang="en-US" baseline="0" dirty="0"/>
              <a:t> perceived as having an advantage on national defense.  Obama had ordered the killing of Osama bin Laden in 2011, and that made him look tougher or tough enough on dealing with our terrorist enemy.  Polls showed in the course of the 2012 election cycle that public trusted Obama more than Mitt Romney (the Republican nominee for president in 2012) on handling the terrorist threat.</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105028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9B79A7-B949-4A36-BE9D-C01FE4C1EECA}" type="slidenum">
              <a:rPr lang="en-US" altLang="en-US" sz="1200" smtClean="0">
                <a:latin typeface="Arial" charset="0"/>
              </a:rPr>
              <a:pPr/>
              <a:t>15</a:t>
            </a:fld>
            <a:endParaRPr lang="en-US" altLang="en-US" sz="120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n-US" altLang="en-US" dirty="0"/>
              <a:t>Source:  NYT, 2000  </a:t>
            </a:r>
          </a:p>
          <a:p>
            <a:pPr eaLnBrk="1" hangingPunct="1"/>
            <a:endParaRPr lang="en-US" altLang="en-US" dirty="0"/>
          </a:p>
          <a:p>
            <a:pPr eaLnBrk="1" hangingPunct="1"/>
            <a:r>
              <a:rPr lang="en-US" altLang="en-US" dirty="0"/>
              <a:t>Notice the effect of the “liberal label” on Democratic Party activists; most call themselves moderates only because “liberal” is a bad label in American politics.  In contrast, “conservative” is a good label.  That’s why most Republican party activists call themselves conservative.</a:t>
            </a:r>
          </a:p>
          <a:p>
            <a:pPr eaLnBrk="1" hangingPunct="1"/>
            <a:endParaRPr lang="en-US" altLang="en-US" dirty="0"/>
          </a:p>
          <a:p>
            <a:pPr eaLnBrk="1" hangingPunct="1"/>
            <a:r>
              <a:rPr lang="en-US" altLang="en-US" u="sng" dirty="0"/>
              <a:t>Some Background</a:t>
            </a:r>
            <a:r>
              <a:rPr lang="en-US" altLang="en-US" dirty="0"/>
              <a:t>:  During the Reagan administration (1980s), “liberals” were discredited as “tax and spend liberals,” as people who wanted to raise taxes so that they could “waste” more of the taxpayers’ dollars.  They were also viewed as supporting “welfare queens” (people who would “game” the welfare system to get rich).  The word “liberal” has made a small comeback in recent years, but still, most “liberals” call themselves “progressives.”  They don’t want to be labeled as “liberal.”  So, in polls, many “liberals” classify themselves as “moderates,” which means that polls actually reflect an elevated number of moderates and a suppressed number of liberals.  On the other side, being “conservative” is a good or better label in American politics.  So, some “moderates” may classify themselves as “conservative,” actually elevating the number of conservatives reflected in polls.  The bottom line is this.  It is very difficult to accurately measure ideology in polls because of the negative perception of the “liberal” label. </a:t>
            </a:r>
          </a:p>
          <a:p>
            <a:pPr eaLnBrk="1" hangingPunct="1"/>
            <a:endParaRPr lang="en-US" altLang="en-US" dirty="0"/>
          </a:p>
          <a:p>
            <a:pPr eaLnBrk="1" hangingPunct="1"/>
            <a:endParaRPr lang="en-US" altLang="en-US" dirty="0"/>
          </a:p>
          <a:p>
            <a:pPr eaLnBrk="1" hangingPunct="1"/>
            <a:r>
              <a:rPr lang="en-US" altLang="en-US" b="1" u="sng" dirty="0"/>
              <a:t>Ideology</a:t>
            </a:r>
            <a:r>
              <a:rPr lang="en-US" altLang="en-US" b="1" u="sng" baseline="0" dirty="0"/>
              <a:t> as measured in </a:t>
            </a:r>
            <a:r>
              <a:rPr lang="en-US" altLang="en-US" b="1" u="sng" dirty="0"/>
              <a:t>Presidential Election Exit</a:t>
            </a:r>
            <a:r>
              <a:rPr lang="en-US" altLang="en-US" b="1" u="sng" baseline="0" dirty="0"/>
              <a:t> Polls</a:t>
            </a:r>
            <a:endParaRPr lang="en-US" altLang="en-US" b="1" u="sng"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In 2008 </a:t>
            </a:r>
            <a:r>
              <a:rPr lang="en-US" altLang="en-US" baseline="0" dirty="0"/>
              <a:t>(Election Day exit polls)</a:t>
            </a:r>
            <a:r>
              <a:rPr lang="en-US" altLang="en-US" dirty="0"/>
              <a:t>, the ideological breakdown in America:  Moderates—44%, Conservatives—34%, Liberals—22%</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In 2012</a:t>
            </a:r>
            <a:r>
              <a:rPr lang="en-US" altLang="en-US" baseline="0" dirty="0"/>
              <a:t> (Election Day exit polls), </a:t>
            </a:r>
            <a:r>
              <a:rPr lang="en-US" altLang="en-US" dirty="0"/>
              <a:t>the ideological breakdown in America:  Moderates—41%, Conservatives—35%, Liberals—25%</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In 2016</a:t>
            </a:r>
            <a:r>
              <a:rPr lang="en-US" altLang="en-US" baseline="0" dirty="0"/>
              <a:t> (Election Day exit polls), </a:t>
            </a:r>
            <a:r>
              <a:rPr lang="en-US" altLang="en-US" dirty="0"/>
              <a:t>the ideological breakdown in America:  Moderates—39%, Conservatives—35%, Liberals—26%</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In 2020</a:t>
            </a:r>
            <a:r>
              <a:rPr lang="en-US" altLang="en-US" baseline="0" dirty="0"/>
              <a:t> (Election Day exit polls), </a:t>
            </a:r>
            <a:r>
              <a:rPr lang="en-US" altLang="en-US" dirty="0"/>
              <a:t>the ideological breakdown in America:  Moderates—38%, Conservatives—38%, Liberals—24%</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eaLnBrk="1" hangingPunct="1"/>
            <a:endParaRPr lang="en-US" altLang="en-US" dirty="0"/>
          </a:p>
        </p:txBody>
      </p:sp>
    </p:spTree>
    <p:extLst>
      <p:ext uri="{BB962C8B-B14F-4D97-AF65-F5344CB8AC3E}">
        <p14:creationId xmlns:p14="http://schemas.microsoft.com/office/powerpoint/2010/main" val="303250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800" b="0" i="0" u="none" strike="noStrike" kern="1200" baseline="0" dirty="0">
                <a:solidFill>
                  <a:schemeClr val="tx1"/>
                </a:solidFill>
                <a:latin typeface="Verdana" pitchFamily="34" charset="0"/>
                <a:ea typeface="+mn-ea"/>
                <a:cs typeface="+mn-cs"/>
              </a:rPr>
              <a:t>Source:  Pew Research Center, “Political Polarization in the American Public, How Increasing Ideological Uniformity and Partisan Antipathy Affect Politics, Compromise and Everyday Life,” June 12 2014.</a:t>
            </a: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“Liberal” is a bad label in American politics.  During the Reagan administration (1980s), “liberals” were discredited as “tax and spend liberals,” as people who wanted to raise taxes so that they could “waste” more of the taxpayers’ dollars.  They were also viewed as supporting “welfare queens” (people who would “game” the welfare system to get rich).  The word “liberal” has made a small comeback in recent years, but still, most “liberals” call themselves “progressives.”  They don’t want to be labeled as “liberal.”  So, in polls, many “liberals” classify themselves as “moderates,” which means that polls actually reflect an elevated number of moderates and a suppressed number of liberals.  On the other side, being “conservative” is a good or better label in American politics.  So, some “moderates” may classify themselves as “conservative,” actually elevating the number of conservatives reflected in polls.  The bottom line is this.  It is very difficult to accurately measure ideology in polls today because of the negative perception of the “liberal” label.  There are more conservatives than liberals in America, but the gap may not be as big as that reflected in polls. </a:t>
            </a:r>
          </a:p>
          <a:p>
            <a:endParaRPr lang="en-US" dirty="0"/>
          </a:p>
          <a:p>
            <a:pPr eaLnBrk="1" hangingPunct="1"/>
            <a:r>
              <a:rPr lang="en-US" altLang="en-US" b="1" u="sng" dirty="0"/>
              <a:t>Ideology</a:t>
            </a:r>
            <a:r>
              <a:rPr lang="en-US" altLang="en-US" b="1" u="sng" baseline="0" dirty="0"/>
              <a:t> as measured in </a:t>
            </a:r>
            <a:r>
              <a:rPr lang="en-US" altLang="en-US" b="1" u="sng" dirty="0"/>
              <a:t>Presidential Election Exit</a:t>
            </a:r>
            <a:r>
              <a:rPr lang="en-US" altLang="en-US" b="1" u="sng" baseline="0" dirty="0"/>
              <a:t> Polls</a:t>
            </a:r>
            <a:endParaRPr lang="en-US" altLang="en-US" b="1" u="sng"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In 2008 </a:t>
            </a:r>
            <a:r>
              <a:rPr lang="en-US" altLang="en-US" baseline="0" dirty="0"/>
              <a:t>(Election Day exit polls)</a:t>
            </a:r>
            <a:r>
              <a:rPr lang="en-US" altLang="en-US" dirty="0"/>
              <a:t>, the ideological breakdown in America:  Moderates—44%, Conservatives—34%, Liberals—22%</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In 2012</a:t>
            </a:r>
            <a:r>
              <a:rPr lang="en-US" altLang="en-US" baseline="0" dirty="0"/>
              <a:t> (Election Day exit polls), </a:t>
            </a:r>
            <a:r>
              <a:rPr lang="en-US" altLang="en-US" dirty="0"/>
              <a:t>the ideological breakdown in America:  Moderates—41%, Conservatives—35%, Liberals—25%</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In 2016</a:t>
            </a:r>
            <a:r>
              <a:rPr lang="en-US" altLang="en-US" baseline="0" dirty="0"/>
              <a:t> (Election Day exit polls), </a:t>
            </a:r>
            <a:r>
              <a:rPr lang="en-US" altLang="en-US" dirty="0"/>
              <a:t>the ideological breakdown in America:  Moderates—39%, Conservatives—35%, Liberals—26%</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In 2020</a:t>
            </a:r>
            <a:r>
              <a:rPr lang="en-US" altLang="en-US" baseline="0" dirty="0"/>
              <a:t> (Election Day exit polls), </a:t>
            </a:r>
            <a:r>
              <a:rPr lang="en-US" altLang="en-US" dirty="0"/>
              <a:t>the ideological breakdown in America:  Moderates—38%, Conservatives—38%, Liberals—24%</a:t>
            </a:r>
          </a:p>
          <a:p>
            <a:endParaRPr lang="en-US" dirty="0"/>
          </a:p>
        </p:txBody>
      </p:sp>
      <p:sp>
        <p:nvSpPr>
          <p:cNvPr id="4" name="Slide Number Placeholder 3"/>
          <p:cNvSpPr>
            <a:spLocks noGrp="1"/>
          </p:cNvSpPr>
          <p:nvPr>
            <p:ph type="sldNum" sz="quarter" idx="10"/>
          </p:nvPr>
        </p:nvSpPr>
        <p:spPr/>
        <p:txBody>
          <a:bodyPr/>
          <a:lstStyle/>
          <a:p>
            <a:fld id="{64AA5A56-FE8C-4F05-97E2-D8C5A3F56E9A}" type="slidenum">
              <a:rPr lang="en-US" smtClean="0"/>
              <a:pPr/>
              <a:t>16</a:t>
            </a:fld>
            <a:endParaRPr lang="en-US"/>
          </a:p>
        </p:txBody>
      </p:sp>
    </p:spTree>
    <p:extLst>
      <p:ext uri="{BB962C8B-B14F-4D97-AF65-F5344CB8AC3E}">
        <p14:creationId xmlns:p14="http://schemas.microsoft.com/office/powerpoint/2010/main" val="2781210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445F30-F96F-4560-9C29-56812B5FC1AC}" type="slidenum">
              <a:rPr lang="en-US" altLang="en-US" sz="1200" smtClean="0">
                <a:latin typeface="Arial" charset="0"/>
              </a:rPr>
              <a:pPr/>
              <a:t>18</a:t>
            </a:fld>
            <a:endParaRPr lang="en-US" altLang="en-US" sz="1200">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US" altLang="en-US" u="sng" dirty="0"/>
              <a:t>2020</a:t>
            </a:r>
            <a:r>
              <a:rPr lang="en-US" altLang="en-US" u="none" dirty="0"/>
              <a:t>:</a:t>
            </a:r>
            <a:r>
              <a:rPr lang="en-US" altLang="en-US" u="none" baseline="0" dirty="0"/>
              <a:t>  The Democratic primaries in 2020 does not fit well with the narrative on the slide because 2020 was a case in point of the power of the “establishment” within the Democratic Party.  The narrative on the slide is an illustration of the power of the more ideological voter in the primaries, both Democratic and </a:t>
            </a:r>
            <a:r>
              <a:rPr lang="en-US" altLang="en-US" u="none" baseline="0" dirty="0" smtClean="0"/>
              <a:t>Republican, </a:t>
            </a:r>
            <a:r>
              <a:rPr lang="en-US" altLang="en-US" u="none" baseline="0" dirty="0"/>
              <a:t>but the “establishment” struck back in the 2020 Democratic primaries.  </a:t>
            </a:r>
          </a:p>
          <a:p>
            <a:pPr eaLnBrk="1" hangingPunct="1"/>
            <a:endParaRPr lang="en-US" altLang="en-US" u="none" baseline="0" dirty="0"/>
          </a:p>
          <a:p>
            <a:pPr eaLnBrk="1" hangingPunct="1"/>
            <a:r>
              <a:rPr lang="en-US" altLang="en-US" u="none" baseline="0" dirty="0"/>
              <a:t>The 2020 Democratic primaries started as one would expect, with Joe Biden performing terribly.  Why would this be expected?  Because Biden is a typical politician, who is more moderate and compromising and who has no firm beliefs, so he would not appeal to the liberal base of the Democratic Party in the primaries because the Democratic primary voter is more ideological, looking for a candidate with rock-solid liberal positions and beliefs, and Bernie Sanders fit that profile in 2016 and 2020.  Pete Buttigieg was a new face in national Democratic politics, and his “outsider” status (no history in national politics, only having been a mayor at the local level), as well as his being gay (gays are a historically oppressed group, and the liberal base wants to elevate the historically oppressed), also appealed to the liberal base.  While Sanders and Buttigieg competed for the top spot in the Iowa Caucus and New Hampshire primary, the first two election contests in 2020, Biden finished 4</a:t>
            </a:r>
            <a:r>
              <a:rPr lang="en-US" altLang="en-US" u="none" baseline="30000" dirty="0"/>
              <a:t>th</a:t>
            </a:r>
            <a:r>
              <a:rPr lang="en-US" altLang="en-US" u="none" baseline="0" dirty="0"/>
              <a:t> and 5</a:t>
            </a:r>
            <a:r>
              <a:rPr lang="en-US" altLang="en-US" u="none" baseline="30000" dirty="0"/>
              <a:t>th</a:t>
            </a:r>
            <a:r>
              <a:rPr lang="en-US" altLang="en-US" u="none" baseline="0" dirty="0"/>
              <a:t>, respectively.  Nevada was the 3</a:t>
            </a:r>
            <a:r>
              <a:rPr lang="en-US" altLang="en-US" u="none" baseline="30000" dirty="0"/>
              <a:t>rd</a:t>
            </a:r>
            <a:r>
              <a:rPr lang="en-US" altLang="en-US" u="none" baseline="0" dirty="0"/>
              <a:t> election contest, and Sanders defeated Biden by a much larger margin than most expected (some polls showed Biden ahead by ~2% to 4% prior to the Nevada Caucus, yet Sanders beat Biden by about 20% on Feb. 22</a:t>
            </a:r>
            <a:r>
              <a:rPr lang="en-US" altLang="en-US" u="none" baseline="30000" dirty="0"/>
              <a:t>nd</a:t>
            </a:r>
            <a:r>
              <a:rPr lang="en-US" altLang="en-US" u="none" baseline="0" dirty="0"/>
              <a:t> 2020).  It was at this point in the campaign where the Democratic establishment turned on Sanders.  The establishment was so scared that Sanders would win the nomination and then be defeated by Trump in the general election that it made a concerted effort to bring down Sanders.  I have never read so much negative press about Sanders’ socialist views and slim chances of defeating Trump in the week in-between the Nevada Caucus (Feb. 22</a:t>
            </a:r>
            <a:r>
              <a:rPr lang="en-US" altLang="en-US" u="none" baseline="30000" dirty="0"/>
              <a:t>nd</a:t>
            </a:r>
            <a:r>
              <a:rPr lang="en-US" altLang="en-US" u="none" baseline="0" dirty="0"/>
              <a:t> 2020) and the South Carolina primary (Feb. 29</a:t>
            </a:r>
            <a:r>
              <a:rPr lang="en-US" altLang="en-US" u="none" baseline="30000" dirty="0"/>
              <a:t>th</a:t>
            </a:r>
            <a:r>
              <a:rPr lang="en-US" altLang="en-US" u="none" baseline="0" dirty="0"/>
              <a:t> 2020).  </a:t>
            </a:r>
          </a:p>
          <a:p>
            <a:pPr eaLnBrk="1" hangingPunct="1"/>
            <a:endParaRPr lang="en-US" altLang="en-US" u="none" baseline="0" dirty="0"/>
          </a:p>
          <a:p>
            <a:pPr eaLnBrk="1" hangingPunct="1"/>
            <a:r>
              <a:rPr lang="en-US" altLang="en-US" u="none" baseline="0" dirty="0"/>
              <a:t>Biden won South Carolina, which was expected because black voters are so prominent in SC, and Biden has historically been favorable to the black community.  Still, Biden needed to bury Sanders on Super Tuesday (when 10 states held primaries on the same day, on March 3</a:t>
            </a:r>
            <a:r>
              <a:rPr lang="en-US" altLang="en-US" u="none" baseline="30000" dirty="0"/>
              <a:t>rd</a:t>
            </a:r>
            <a:r>
              <a:rPr lang="en-US" altLang="en-US" u="none" baseline="0" dirty="0"/>
              <a:t> 2020, just a few days after the South Carolina primary), and he was able to soundly defeat Sanders on Super Tuesday because of the cooperation of the other Democratic candidates.  Pete Buttigieg and Amy Klobuchar dropped out and endorsed Biden, so their votes went to Biden on Super Tuesday, and Elizabeth Warren (who is far-left like Sanders) stayed in the race through Super Tuesday, dividing the far-left Democratic Primary vote between Sanders and Warren, effectively diminishing Sanders’ vote share.  Warren then dropped out after Super Tuesday, after Biden had all but secured the nomination by defeating Sanders resoundingly on Super Tuesday.  A week later, the coronavirus pandemic hit America, and all attention was turned to the pandemic and Trump’s handling of the crisis.  Biden cruised through the remaining states in the Democratic primaries, easily coasting to the nomination.</a:t>
            </a:r>
          </a:p>
          <a:p>
            <a:pPr eaLnBrk="1" hangingPunct="1"/>
            <a:endParaRPr lang="en-US" altLang="en-US" u="none" baseline="0" dirty="0"/>
          </a:p>
          <a:p>
            <a:pPr eaLnBrk="1" hangingPunct="1"/>
            <a:r>
              <a:rPr lang="en-US" altLang="en-US" u="none" baseline="0" dirty="0"/>
              <a:t>Biden’s victory in the 2020 Democratic primaries is a testament to power of the Democratic establishment.  Party leaders, including Biden, were able to convince a diverse field of Democratic candidates to get onboard and conspire against Sanders (not in an illegal way—they all just cooperated to ensure Sanders would not be the Democratic nominee) to ensure that Biden would win the nomination, believing that Biden would have a better shot at defeating Trump in the 2020 general election.</a:t>
            </a:r>
          </a:p>
          <a:p>
            <a:pPr eaLnBrk="1" hangingPunct="1"/>
            <a:endParaRPr lang="en-US" altLang="en-US" u="none" baseline="0" dirty="0"/>
          </a:p>
          <a:p>
            <a:pPr eaLnBrk="1" hangingPunct="1"/>
            <a:r>
              <a:rPr lang="en-US" altLang="en-US" u="none" baseline="0" dirty="0"/>
              <a:t>Here is how FiveThirtyEight.com explained what happened.</a:t>
            </a:r>
          </a:p>
          <a:p>
            <a:pPr eaLnBrk="1" hangingPunct="1"/>
            <a:endParaRPr lang="en-US" altLang="en-US" u="none" baseline="0" dirty="0"/>
          </a:p>
          <a:p>
            <a:r>
              <a:rPr lang="en-US" dirty="0">
                <a:hlinkClick r:id="rId3"/>
              </a:rPr>
              <a:t>https://fivethirtyeight.com/features/why-buttigieg-dropped-out/?cid=referral_taboola_feed</a:t>
            </a:r>
            <a:r>
              <a:rPr lang="en-US" dirty="0"/>
              <a:t> – </a:t>
            </a:r>
            <a:r>
              <a:rPr lang="en-US" sz="800" b="0" i="0" kern="1200" dirty="0">
                <a:solidFill>
                  <a:schemeClr val="tx1"/>
                </a:solidFill>
                <a:effectLst/>
                <a:latin typeface="Tahoma" pitchFamily="34" charset="0"/>
                <a:ea typeface="+mn-ea"/>
                <a:cs typeface="+mn-cs"/>
              </a:rPr>
              <a:t>Cut and pasted:  “Elite voices in the Democratic Party </a:t>
            </a:r>
            <a:r>
              <a:rPr lang="en-US" sz="800" b="0" i="0" u="none" strike="noStrike" kern="1200" dirty="0">
                <a:solidFill>
                  <a:schemeClr val="tx1"/>
                </a:solidFill>
                <a:effectLst/>
                <a:latin typeface="Tahoma" pitchFamily="34" charset="0"/>
                <a:ea typeface="+mn-ea"/>
                <a:cs typeface="+mn-cs"/>
                <a:hlinkClick r:id="rId4"/>
              </a:rPr>
              <a:t>have been worried</a:t>
            </a:r>
            <a:r>
              <a:rPr lang="en-US" sz="800" b="0" i="0" kern="1200" dirty="0">
                <a:solidFill>
                  <a:schemeClr val="tx1"/>
                </a:solidFill>
                <a:effectLst/>
                <a:latin typeface="Tahoma" pitchFamily="34" charset="0"/>
                <a:ea typeface="+mn-ea"/>
                <a:cs typeface="+mn-cs"/>
              </a:rPr>
              <a:t> that the multiple center-left candidates in the race — Biden, </a:t>
            </a:r>
            <a:r>
              <a:rPr lang="en-US" sz="800" b="0" i="0" kern="1200" dirty="0" err="1">
                <a:solidFill>
                  <a:schemeClr val="tx1"/>
                </a:solidFill>
                <a:effectLst/>
                <a:latin typeface="Tahoma" pitchFamily="34" charset="0"/>
                <a:ea typeface="+mn-ea"/>
                <a:cs typeface="+mn-cs"/>
              </a:rPr>
              <a:t>Buttigieg</a:t>
            </a:r>
            <a:r>
              <a:rPr lang="en-US" sz="800" b="0" i="0" kern="1200" dirty="0">
                <a:solidFill>
                  <a:schemeClr val="tx1"/>
                </a:solidFill>
                <a:effectLst/>
                <a:latin typeface="Tahoma" pitchFamily="34" charset="0"/>
                <a:ea typeface="+mn-ea"/>
                <a:cs typeface="+mn-cs"/>
              </a:rPr>
              <a:t>, former New York Mayor Michael Bloomberg, Sen. Amy Klobuchar, etc. — would divide the non-Sanders vote, potentially allowing the Vermont senator to amass a huge lead in delegates on Super Tuesday while his rivals finished below 15 percent in many states. South Carolina is only one state, but Biden’s resounding win there suggests that the former vice president can combine older, moderate voters, black and white, into a big coalition in a way that </a:t>
            </a:r>
            <a:r>
              <a:rPr lang="en-US" sz="800" b="0" i="0" kern="1200" dirty="0" err="1">
                <a:solidFill>
                  <a:schemeClr val="tx1"/>
                </a:solidFill>
                <a:effectLst/>
                <a:latin typeface="Tahoma" pitchFamily="34" charset="0"/>
                <a:ea typeface="+mn-ea"/>
                <a:cs typeface="+mn-cs"/>
              </a:rPr>
              <a:t>Buttigieg</a:t>
            </a:r>
            <a:r>
              <a:rPr lang="en-US" sz="800" b="0" i="0" kern="1200" dirty="0">
                <a:solidFill>
                  <a:schemeClr val="tx1"/>
                </a:solidFill>
                <a:effectLst/>
                <a:latin typeface="Tahoma" pitchFamily="34" charset="0"/>
                <a:ea typeface="+mn-ea"/>
                <a:cs typeface="+mn-cs"/>
              </a:rPr>
              <a:t> probably could not. So my view is that </a:t>
            </a:r>
            <a:r>
              <a:rPr lang="en-US" sz="800" b="0" i="0" kern="1200" dirty="0" err="1">
                <a:solidFill>
                  <a:schemeClr val="tx1"/>
                </a:solidFill>
                <a:effectLst/>
                <a:latin typeface="Tahoma" pitchFamily="34" charset="0"/>
                <a:ea typeface="+mn-ea"/>
                <a:cs typeface="+mn-cs"/>
              </a:rPr>
              <a:t>Buttigieg</a:t>
            </a:r>
            <a:r>
              <a:rPr lang="en-US" sz="800" b="0" i="0" kern="1200" dirty="0">
                <a:solidFill>
                  <a:schemeClr val="tx1"/>
                </a:solidFill>
                <a:effectLst/>
                <a:latin typeface="Tahoma" pitchFamily="34" charset="0"/>
                <a:ea typeface="+mn-ea"/>
                <a:cs typeface="+mn-cs"/>
              </a:rPr>
              <a:t> stepped aside in part to help the center-left bloc of the party consolidate around Biden. To some extent, he was being a team player.”</a:t>
            </a:r>
          </a:p>
          <a:p>
            <a:endParaRPr lang="en-US" sz="800" b="0" i="0" kern="1200" dirty="0">
              <a:solidFill>
                <a:schemeClr val="tx1"/>
              </a:solidFill>
              <a:effectLst/>
              <a:latin typeface="Tahoma" pitchFamily="34" charset="0"/>
              <a:ea typeface="+mn-ea"/>
              <a:cs typeface="+mn-cs"/>
            </a:endParaRPr>
          </a:p>
          <a:p>
            <a:r>
              <a:rPr lang="en-US" sz="800" b="0" i="0" kern="1200" dirty="0">
                <a:solidFill>
                  <a:schemeClr val="tx1"/>
                </a:solidFill>
                <a:effectLst/>
                <a:latin typeface="Tahoma" pitchFamily="34" charset="0"/>
                <a:ea typeface="+mn-ea"/>
                <a:cs typeface="+mn-cs"/>
              </a:rPr>
              <a:t>FiveThirtyEight.com goes on, “The Buttigieg departure, in fact, suggests that the Democratic Party establishment has learned some lessons from how GOP party elites allowed President Trump to win the Republican nomination over their objections four years ago. Perhaps Democratic elites are still organized and influential enough to affect party politics. In the time between the Nevada caucuses and today, you </a:t>
            </a:r>
            <a:r>
              <a:rPr lang="en-US" sz="800" b="0" i="0" u="none" strike="noStrike" kern="1200" dirty="0">
                <a:solidFill>
                  <a:schemeClr val="tx1"/>
                </a:solidFill>
                <a:effectLst/>
                <a:latin typeface="Tahoma" pitchFamily="34" charset="0"/>
                <a:ea typeface="+mn-ea"/>
                <a:cs typeface="+mn-cs"/>
                <a:hlinkClick r:id="rId5"/>
              </a:rPr>
              <a:t>heard a bit of a </a:t>
            </a:r>
            <a:r>
              <a:rPr lang="en-US" sz="800" b="0" i="0" u="none" strike="noStrike" kern="1200" dirty="0" err="1">
                <a:solidFill>
                  <a:schemeClr val="tx1"/>
                </a:solidFill>
                <a:effectLst/>
                <a:latin typeface="Tahoma" pitchFamily="34" charset="0"/>
                <a:ea typeface="+mn-ea"/>
                <a:cs typeface="+mn-cs"/>
                <a:hlinkClick r:id="rId5"/>
              </a:rPr>
              <a:t>freakout</a:t>
            </a:r>
            <a:r>
              <a:rPr lang="en-US" sz="800" b="0" i="0" kern="1200" dirty="0">
                <a:solidFill>
                  <a:schemeClr val="tx1"/>
                </a:solidFill>
                <a:effectLst/>
                <a:latin typeface="Tahoma" pitchFamily="34" charset="0"/>
                <a:ea typeface="+mn-ea"/>
                <a:cs typeface="+mn-cs"/>
              </a:rPr>
              <a:t> from Democrats concerned about nominating a democratic socialist to take on Trump. But that </a:t>
            </a:r>
            <a:r>
              <a:rPr lang="en-US" sz="800" b="0" i="0" kern="1200" dirty="0" err="1">
                <a:solidFill>
                  <a:schemeClr val="tx1"/>
                </a:solidFill>
                <a:effectLst/>
                <a:latin typeface="Tahoma" pitchFamily="34" charset="0"/>
                <a:ea typeface="+mn-ea"/>
                <a:cs typeface="+mn-cs"/>
              </a:rPr>
              <a:t>freakout</a:t>
            </a:r>
            <a:r>
              <a:rPr lang="en-US" sz="800" b="0" i="0" kern="1200" dirty="0">
                <a:solidFill>
                  <a:schemeClr val="tx1"/>
                </a:solidFill>
                <a:effectLst/>
                <a:latin typeface="Tahoma" pitchFamily="34" charset="0"/>
                <a:ea typeface="+mn-ea"/>
                <a:cs typeface="+mn-cs"/>
              </a:rPr>
              <a:t> resulted in some actions — prominent figures in the party </a:t>
            </a:r>
            <a:r>
              <a:rPr lang="en-US" sz="800" b="0" i="0" u="none" strike="noStrike" kern="1200" dirty="0">
                <a:solidFill>
                  <a:schemeClr val="tx1"/>
                </a:solidFill>
                <a:effectLst/>
                <a:latin typeface="Tahoma" pitchFamily="34" charset="0"/>
                <a:ea typeface="+mn-ea"/>
                <a:cs typeface="+mn-cs"/>
                <a:hlinkClick r:id="rId6"/>
              </a:rPr>
              <a:t>urged some candidates to drop out</a:t>
            </a:r>
            <a:r>
              <a:rPr lang="en-US" sz="800" b="0" i="0" kern="1200" dirty="0">
                <a:solidFill>
                  <a:schemeClr val="tx1"/>
                </a:solidFill>
                <a:effectLst/>
                <a:latin typeface="Tahoma" pitchFamily="34" charset="0"/>
                <a:ea typeface="+mn-ea"/>
                <a:cs typeface="+mn-cs"/>
              </a:rPr>
              <a:t> and </a:t>
            </a:r>
            <a:r>
              <a:rPr lang="en-US" sz="800" b="0" i="0" u="none" strike="noStrike" kern="1200" dirty="0">
                <a:solidFill>
                  <a:schemeClr val="tx1"/>
                </a:solidFill>
                <a:effectLst/>
                <a:latin typeface="Tahoma" pitchFamily="34" charset="0"/>
                <a:ea typeface="+mn-ea"/>
                <a:cs typeface="+mn-cs"/>
                <a:hlinkClick r:id="rId7"/>
              </a:rPr>
              <a:t>endorsed Biden</a:t>
            </a:r>
            <a:r>
              <a:rPr lang="en-US" sz="800" b="0" i="0" kern="1200" dirty="0">
                <a:solidFill>
                  <a:schemeClr val="tx1"/>
                </a:solidFill>
                <a:effectLst/>
                <a:latin typeface="Tahoma" pitchFamily="34" charset="0"/>
                <a:ea typeface="+mn-ea"/>
                <a:cs typeface="+mn-cs"/>
              </a:rPr>
              <a:t>. ”</a:t>
            </a:r>
            <a:endParaRPr lang="en-US" dirty="0"/>
          </a:p>
          <a:p>
            <a:pPr eaLnBrk="1" hangingPunct="1"/>
            <a:endParaRPr lang="en-US" altLang="en-US" u="sng" dirty="0"/>
          </a:p>
          <a:p>
            <a:pPr eaLnBrk="1" hangingPunct="1"/>
            <a:r>
              <a:rPr lang="en-US" altLang="en-US" u="sng" dirty="0"/>
              <a:t>2016</a:t>
            </a:r>
            <a:r>
              <a:rPr lang="en-US" altLang="en-US" dirty="0"/>
              <a:t>:  Sanders did so well</a:t>
            </a:r>
            <a:r>
              <a:rPr lang="en-US" altLang="en-US" baseline="0" dirty="0"/>
              <a:t> in the Democratic primaries largely because he is more liberal than Hillary Clinton on most issues.  The “base” of the party, or more specifically, the liberal ideologues preferred Bernie’s positions over Hillary’s.  The one exception was the gun issue.  Sanders comes from a rural state (Vermont), which has a lot of gun owners, so Bernie’s position on guns was more moderate than Hillary’s, and Clinton made a concerted effort to damage Sanders on that issue.  </a:t>
            </a:r>
          </a:p>
          <a:p>
            <a:pPr eaLnBrk="1" hangingPunct="1"/>
            <a:endParaRPr lang="en-US" altLang="en-US" baseline="0" dirty="0"/>
          </a:p>
          <a:p>
            <a:pPr eaLnBrk="1" hangingPunct="1"/>
            <a:r>
              <a:rPr lang="en-US" altLang="en-US" baseline="0" dirty="0"/>
              <a:t>On the other side, Trump’s character (valence) appeal was most important to his supporters.  He is a non-politician—he speaks his mind, can’t be bought off (because he self-financed during the primaries), has been a successful deal-maker in the business world (a skill that many believe will translate to politics), and all of these mattered more than his policy positions, many of which are liberal.  Prior to his campaign, in the 30 years he was in the public eye as a New York real estate developer, he was pro-choice (though he sold himself as pro-life during the campaign); he was secular (though he insisted that the Bible was his favorite book during the campaign); he was in favor of gay rights and transgendered rights (he has said that Caitlin-Bruce Jenner can use any bathroom at Trump Tower in NYC, even during the campaign); he was in favor universal health care (though  his position was to repeal Obamacare during the campaign); he is anti-free trade (he wants fair trade, not free trade); he claims to want an isolationist foreign policy (yet he also wanted to bomb the s.h.i.t. out of ISIS, which is contradictory to isolationism).  But Trump’s liberal views didn’t seem to matter.  In the Republican primaries, he won the southern states (except Texas because one of his competitors, Ted Cruz, is a US Senator from Texas), where religious evangelicals are strong.  Trump took conservative positions on issues that seem to matter most to conservatives, on immigration and on terrorism (e.g., building a wall on the southern border and temporarily suspending immigration from Muslims coming from Syria).  That had a neutralizing effect on many conservatives.  The only hold outs were some of the ideological conservatives, who were largely in the media.  For instance, the National Review, the longest running conservative magazine, was strongly opposed to Trump, and some elected Republicans were also against Trump (e.g., Lindsay Graham, U.S. Senator from South Carolina, who later became one of Trump’s strongest supporters).  But conservatives like Rush Limbaugh and Sean Hannity (radio talk show hosts) endorsed Trump.  For instance, Rush Limbaugh loves the fact that Trump bashes the media in America on the issue of media bias and that Trump has given a “black eye” to the Republican “establishment,” both of which have been hostile to Limbaugh at times, and those positions Trump has taken matter so much to Limbaugh, who seems to give Trump a pass on Trump’s liberal positions.</a:t>
            </a:r>
          </a:p>
          <a:p>
            <a:pPr eaLnBrk="1" hangingPunct="1"/>
            <a:endParaRPr lang="en-US" altLang="en-US" dirty="0"/>
          </a:p>
          <a:p>
            <a:pPr eaLnBrk="1" hangingPunct="1"/>
            <a:r>
              <a:rPr lang="en-US" altLang="en-US" u="sng" dirty="0"/>
              <a:t>2012 Cycle</a:t>
            </a:r>
          </a:p>
          <a:p>
            <a:pPr eaLnBrk="1" hangingPunct="1"/>
            <a:r>
              <a:rPr lang="en-US" altLang="en-US" dirty="0"/>
              <a:t>Take the 2012 Republican candidates for president.  To appeal to the base of the Republican party, all of the candidates tried to sell themselves to the Republican electorate as the next “Ronald Reagan.”  Why?  Because Reagan is a hero among conservatives.  His ideology was consistently conservative on social, economic and foreign policy issues (his actions as president were not consistently conservative, because of the various political pressures to which a president must conform to be successful and to get reelected, but conservatives either ignore or forgive Reagan’s inconsistencies in practice).  Republican voters want a consistent conservative, at least an ideologically consistent conservative (not necessarily consistent in practice).      </a:t>
            </a:r>
          </a:p>
          <a:p>
            <a:pPr lvl="0">
              <a:defRPr/>
            </a:pPr>
            <a:endParaRPr lang="en-US" sz="1800" b="0" u="sng" dirty="0">
              <a:solidFill>
                <a:schemeClr val="tx2"/>
              </a:solidFill>
            </a:endParaRPr>
          </a:p>
          <a:p>
            <a:pPr lvl="0">
              <a:defRPr/>
            </a:pPr>
            <a:r>
              <a:rPr lang="en-US" sz="1800" b="0" u="sng" dirty="0">
                <a:solidFill>
                  <a:schemeClr val="tx2"/>
                </a:solidFill>
              </a:rPr>
              <a:t>2012</a:t>
            </a:r>
            <a:r>
              <a:rPr lang="en-US" sz="1800" b="0" dirty="0"/>
              <a:t>:</a:t>
            </a:r>
            <a:r>
              <a:rPr lang="en-US" sz="1800" b="1" dirty="0"/>
              <a:t>  </a:t>
            </a:r>
            <a:r>
              <a:rPr lang="en-US" sz="1800" dirty="0"/>
              <a:t>Mitt Romney chose Paul Ryan as his VP nominee.  Ryan is well-liked among the Republican base because of his reputation as a “budget hawk,” wanting to cut government spending.</a:t>
            </a:r>
            <a:r>
              <a:rPr lang="en-US" sz="1800" baseline="0" dirty="0"/>
              <a:t> </a:t>
            </a:r>
            <a:r>
              <a:rPr lang="en-US" sz="1600" dirty="0"/>
              <a:t>Romney chose Ryan because he needed a VP to excite the Republican base.  Romney did not excite the base because he was a moderate Republican governor who had taken liberal positions in the past.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900" b="0" u="none" dirty="0">
              <a:solidFill>
                <a:schemeClr val="tx2"/>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900" b="0" u="sng" dirty="0">
                <a:solidFill>
                  <a:schemeClr val="tx2"/>
                </a:solidFill>
              </a:rPr>
              <a:t>2008</a:t>
            </a:r>
            <a:r>
              <a:rPr lang="en-US" sz="900" b="0" u="none" dirty="0">
                <a:solidFill>
                  <a:schemeClr val="tx2"/>
                </a:solidFill>
              </a:rPr>
              <a:t>:  </a:t>
            </a:r>
            <a:r>
              <a:rPr lang="en-US" sz="900" dirty="0"/>
              <a:t>Hillary Clinton (D) voted in favor of authorizing the president to fight war in Iraq (2002 vote), which was very unpopular with the liberal base of the Democratic Party.</a:t>
            </a:r>
            <a:r>
              <a:rPr lang="en-US" sz="900" baseline="0" dirty="0"/>
              <a:t>  </a:t>
            </a:r>
            <a:r>
              <a:rPr lang="en-US" sz="800" dirty="0"/>
              <a:t>Needing a victory in the Texas and Ohio primaries (March 2008), Hillary declared for the first time that she regretted her vote to authorize the use of force in Iraq…this was a move to try to neutralize Barack Obama’s advantage with the liberal base, given that Obama had opposed the Iraq War from the outset </a:t>
            </a:r>
            <a:endParaRPr lang="en-US" altLang="en-US" dirty="0"/>
          </a:p>
          <a:p>
            <a:pPr eaLnBrk="1" hangingPunct="1"/>
            <a:endParaRPr lang="en-US" altLang="en-US" dirty="0"/>
          </a:p>
          <a:p>
            <a:pPr eaLnBrk="1" hangingPunct="1"/>
            <a:r>
              <a:rPr lang="en-US" altLang="en-US" u="sng" dirty="0"/>
              <a:t>2008</a:t>
            </a:r>
            <a:r>
              <a:rPr lang="en-US" altLang="en-US" dirty="0"/>
              <a:t>:  John McCain chose Sarah Palin, a pro-life pro-gun conservative, as his running mate.  The conservative base loved the pick.  McCain really wanted to chose Senator Lieberman as his running mate (Lieberman </a:t>
            </a:r>
            <a:r>
              <a:rPr lang="en-US" altLang="en-US" dirty="0" smtClean="0"/>
              <a:t>was</a:t>
            </a:r>
            <a:r>
              <a:rPr lang="en-US" altLang="en-US" baseline="0" dirty="0" smtClean="0"/>
              <a:t> a</a:t>
            </a:r>
            <a:r>
              <a:rPr lang="en-US" altLang="en-US" dirty="0" smtClean="0"/>
              <a:t> </a:t>
            </a:r>
            <a:r>
              <a:rPr lang="en-US" altLang="en-US" dirty="0"/>
              <a:t>Senator who was pro-war on the issue of Iraq) or Tom Ridge, a pro-choice Republican, or in the final days before choosing a VP nominee, Tim Pawlenty (a two-term Republican governor of Minnesota, who is a moderate).  Instead, McCain chose to cater to his conservative base.  He did not sufficiently shore up his base in the primaries (because of his long history of being a moderate on many issues core to conservatives, like taxes and immigration).  Some argue that McCain chose Palin to win the female vote.  There is some truth to this argument because Republicans are badly in need of high-profile women (and blacks) in order to better compete with Democrats for the votes of women (and blacks), but this was not the core reason for McCain’s choice.  If it was, other women would have topped McCain’s the list of prospects, but the other top choices were men.  In contrast to McCain, Obama’s base was so appreciative of his position on the war (he opposed the Iraq War from the outset) that he had flexibility to take some harder stands not favorable to the base (like a tax cut for 95% of Americans and continued airstrikes into Pakistan).</a:t>
            </a:r>
          </a:p>
          <a:p>
            <a:pPr eaLnBrk="1" hangingPunct="1"/>
            <a:endParaRPr lang="en-US" altLang="en-US" dirty="0"/>
          </a:p>
          <a:p>
            <a:pPr eaLnBrk="1" hangingPunct="1"/>
            <a:r>
              <a:rPr lang="en-US" altLang="en-US" dirty="0"/>
              <a:t>Another example:  In 2005, John McCain (R) brokered a compromise on conservative judicial nominees to the federal courts and he</a:t>
            </a:r>
            <a:r>
              <a:rPr lang="en-US" altLang="en-US" baseline="0" dirty="0"/>
              <a:t> had</a:t>
            </a:r>
            <a:r>
              <a:rPr lang="en-US" altLang="en-US" dirty="0"/>
              <a:t> been moderate on the issue of illegal immigration.  These are behaviors and issue stances that are unfavorable to conservatives, so McCain needed to “prove” he was a true conservative in 2008 in order to win the enthusiastic support of his base. In the primaries (2008), McCain stressed conservative positions on the types of judges he would appoint, and he adopted the conservative position on illegal immigration to first stop the flow into the country.</a:t>
            </a:r>
          </a:p>
          <a:p>
            <a:pPr eaLnBrk="1" hangingPunct="1"/>
            <a:endParaRPr lang="en-US" altLang="en-US" dirty="0"/>
          </a:p>
          <a:p>
            <a:pPr eaLnBrk="1" hangingPunct="1"/>
            <a:r>
              <a:rPr lang="en-US" altLang="en-US" dirty="0"/>
              <a:t>Another example:  John Kerry (D-MA) (2004 presidential candidate) voted for the war in Iraq and then voted against the additional appropriation for the war once he started catching heat from Howard Dean in the primaries.  Of course, Kerry would argue that he had objections to the $87B appropriation for principled reasons (it did not provide body armor for military vehicles)</a:t>
            </a:r>
          </a:p>
          <a:p>
            <a:pPr eaLnBrk="1" hangingPunct="1"/>
            <a:endParaRPr lang="en-US" altLang="en-US" dirty="0"/>
          </a:p>
          <a:p>
            <a:pPr eaLnBrk="1" hangingPunct="1"/>
            <a:r>
              <a:rPr lang="en-US" altLang="en-US" u="sng" dirty="0"/>
              <a:t>Another example of McCain’s compromising character (which irked base conservatives)</a:t>
            </a:r>
            <a:r>
              <a:rPr lang="en-US" altLang="en-US" dirty="0"/>
              <a:t>:  During Bush’s first term in office (2001-2005), the Democrats in the Senate filibustered 10 of Bush’s more conservative judicial nominees to the federal courts.  What this meant was that the Democrats were not allowing the whole Senate to vote to reject or confirm these nominees.  It takes 60 votes in the Senate to break a filibuster, but Republicans only had 55 seats and could not attract 5 additional Democrats to vote with them (in other words, all 45 Democrats stuck together in favor of sustaining the filibuster).  After Bush was reelected, Republicans in the Senate wanted to push for a vote on Bush’s nominees.  To do so, Senate Majority Leader Bill Frist (R-TN) threatened to change the rules to get rid of the filibuster, which had been a Senate tradition for more than 150 years.  Not wanting to break tradition, Senator McCain (R-AZ) organized 7 Republicans (including himself) and 7 Democrats to broker a compromise.  The compromise was this:  Senate Democrats would allow 3 of Bush’s nominees a vote provided the rule allowing for the filibuster remain in place.  In the end, Bush got 5 of his 10 nominees confirmed to serve in the federal courts, and then later, Bush nominated 2 new members to the US Supreme Court, and the Democrats did not filibuster those nominees.  Both are sitting on the Supreme Court today.  </a:t>
            </a:r>
          </a:p>
          <a:p>
            <a:pPr eaLnBrk="1" hangingPunct="1"/>
            <a:endParaRPr lang="en-US" altLang="en-US" dirty="0"/>
          </a:p>
          <a:p>
            <a:pPr eaLnBrk="1" hangingPunct="1"/>
            <a:r>
              <a:rPr lang="en-US" altLang="en-US" dirty="0"/>
              <a:t>The core Republican base did not like the compromise; they wanted Frist to get rid of the filibuster and then ram through all of Bush’s nominees (some of the nominees had withdrawn their names from consideration, so the number would have been less than 10).  So, these core Republicans were unhappy with McCain because he had compromised so often with Democrats.   </a:t>
            </a:r>
          </a:p>
        </p:txBody>
      </p:sp>
    </p:spTree>
    <p:extLst>
      <p:ext uri="{BB962C8B-B14F-4D97-AF65-F5344CB8AC3E}">
        <p14:creationId xmlns:p14="http://schemas.microsoft.com/office/powerpoint/2010/main" val="3543674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32B4F9-25DD-4D8C-85ED-C7F03DC10CF7}" type="slidenum">
              <a:rPr lang="en-US" altLang="en-US" sz="1200" smtClean="0">
                <a:latin typeface="Arial" charset="0"/>
              </a:rPr>
              <a:pPr/>
              <a:t>19</a:t>
            </a:fld>
            <a:endParaRPr lang="en-US" altLang="en-US" sz="1200">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lvl="0">
              <a:defRPr/>
            </a:pPr>
            <a:r>
              <a:rPr lang="en-US" altLang="en-US" u="sng" dirty="0"/>
              <a:t>2008</a:t>
            </a:r>
            <a:r>
              <a:rPr lang="en-US" altLang="en-US" dirty="0"/>
              <a:t>:   </a:t>
            </a:r>
            <a:r>
              <a:rPr lang="en-US" sz="1800" dirty="0"/>
              <a:t>Given that McCain was moderate on many issues, John McCain (R-AZ) should have been positioned to do well in the general election for president in 2008, but</a:t>
            </a:r>
            <a:r>
              <a:rPr lang="en-US" sz="1800" baseline="0" dirty="0"/>
              <a:t> </a:t>
            </a:r>
            <a:r>
              <a:rPr lang="en-US" sz="1600" dirty="0"/>
              <a:t>McCain’s “hawkish” stand on the Iraq War hurt him with swing Democrats, and because of his problems with the conservative base (the conservative “base” did not trust that McCain would govern as a “real” conservative; McCain had been too compromising with Democrats throughout his career</a:t>
            </a:r>
            <a:r>
              <a:rPr lang="en-US" sz="1600" baseline="0" dirty="0"/>
              <a:t> in the Senate)</a:t>
            </a:r>
            <a:r>
              <a:rPr lang="en-US" sz="1600" dirty="0"/>
              <a:t>, McCain</a:t>
            </a:r>
            <a:r>
              <a:rPr lang="en-US" sz="1600" baseline="0" dirty="0"/>
              <a:t> had</a:t>
            </a:r>
            <a:r>
              <a:rPr lang="en-US" sz="1600" dirty="0"/>
              <a:t> positioned himself as being “too conservative” for moderates</a:t>
            </a:r>
          </a:p>
          <a:p>
            <a:r>
              <a:rPr lang="en-US" altLang="en-US" dirty="0"/>
              <a:t> </a:t>
            </a:r>
          </a:p>
          <a:p>
            <a:r>
              <a:rPr lang="en-US" altLang="en-US" u="sng" dirty="0"/>
              <a:t>2008</a:t>
            </a:r>
            <a:r>
              <a:rPr lang="en-US" altLang="en-US" dirty="0"/>
              <a:t>:</a:t>
            </a:r>
            <a:r>
              <a:rPr lang="en-US" altLang="en-US" baseline="0" dirty="0"/>
              <a:t>  </a:t>
            </a:r>
            <a:r>
              <a:rPr lang="en-US" altLang="en-US" dirty="0"/>
              <a:t>Barack Obama took a slightly harder stand on foreign policy, since the public generally likes “toughness.”  Obama promised to continue Bush’s policies of airstrikes inside Pakistan to target leaders of Al Qaeda, even without the permission of Pakistan.  Obama positioned himself as the “tougher” candidate on this issue, which positioned him well in the general election against John McCain.  Democrats are often labeled as being “weak on America’s enemies,” but that label did not apply to Obama in 2008.  “Toughness” was not a decisive issue in the 2008 presidential election, but had it been, Obama would have been positioned well on the issue. </a:t>
            </a:r>
          </a:p>
          <a:p>
            <a:endParaRPr lang="en-US" altLang="en-US" dirty="0"/>
          </a:p>
          <a:p>
            <a:r>
              <a:rPr lang="en-US" altLang="en-US" u="sng" dirty="0"/>
              <a:t>2012</a:t>
            </a:r>
            <a:r>
              <a:rPr lang="en-US" altLang="en-US" dirty="0"/>
              <a:t>:  The same was true of Barack Obama in 2012 on the national security issue.  He even polled better than Mitt Romney on the question, “which candidate would better</a:t>
            </a:r>
            <a:r>
              <a:rPr lang="en-US" altLang="en-US" baseline="0" dirty="0"/>
              <a:t> handle terrorism?”  Incredibly, the Democrat was trusted more than the Republican on national security.</a:t>
            </a:r>
          </a:p>
          <a:p>
            <a:endParaRPr lang="en-US" altLang="en-US" baseline="0" dirty="0"/>
          </a:p>
          <a:p>
            <a:r>
              <a:rPr lang="en-US" altLang="en-US" u="sng" baseline="0" dirty="0"/>
              <a:t>2020</a:t>
            </a:r>
            <a:r>
              <a:rPr lang="en-US" altLang="en-US" baseline="0" dirty="0"/>
              <a:t>:  Biden conforms pretty well to the narrative on the slide above, which posits that in a general election, a moderate like Biden is better positioned to appeal to the more moderate voter who votes in a general election.  What is different about 2020, however, is how strong the “anyone but Trump” sentiment was among the voting (more moderate) public.  2020 was not so much about Biden’s appeal but more about the desire of the average voter to defeat Trump.  </a:t>
            </a:r>
          </a:p>
          <a:p>
            <a:endParaRPr lang="en-US" altLang="en-US" baseline="0" dirty="0"/>
          </a:p>
          <a:p>
            <a:r>
              <a:rPr lang="en-US" altLang="en-US" baseline="0" dirty="0"/>
              <a:t>Even before the coronavirus outbreak (mid-March 2020), the most significant factor in the 2020 presidential election was how strong the “anyone but Trump” sentiment would be, but once the coronavirus pandemic hit America, it all but spelled the end for Donald Trump.  Trump was not a crisis leader, i.e., he did not have the type of personal appeal necessary to calm a public prone to panic during a crisis.  Instead, he tried to downplay the crisis and just wish it away, telling the American people that the virus would go away on its own, but that did not come across as reassuring to the public.  Though, being a real estate tycoon, Trump is a person who gets things done (skyscrapers and resorts have to be built), and being a man of action, he was instrumental in clearing away “red tape” so that drug manufacturers could develop a vaccine in record time, but when word of an effective vaccine made the news, it was two weeks after the presidential election, a little late to save Trump’s presidency.  In contrast, Biden is “all heart.”  He has an empathetic quality about him, stemming from his suffering from great loss as a younger man when his wife and daughter were killed in a traffic accident in 1972.  Ever since, Biden has had the ability to help people through their own tragedies, given that he has had to deal with so much tragedy in his own life, not just his wife and daughter being killed but also his son Beau Biden died of brain cancer in 2015.  Biden’s empathetic character was made to handle the coronavirus pandemic, during which so many people have lost loved-ones.  Politically, Biden may be the perfect person to handle this crisis.  He has the type of personality that can gain the trust of the American people, particularly in this crisis, where 400,000+ people have died (as of January 2021), because he can legitimately say that he knows what people are going through.  And once a leader gains the trust of the public, his policies on addressing the crisis are more likely to gain the support of the public.</a:t>
            </a:r>
          </a:p>
          <a:p>
            <a:endParaRPr lang="en-US" altLang="en-US" baseline="0" dirty="0"/>
          </a:p>
          <a:p>
            <a:r>
              <a:rPr lang="en-US" altLang="en-US" baseline="0" dirty="0"/>
              <a:t>The coronavirus pandemic and the “anyone but Trump” sentiment amongst the voting public helped Joe Biden win the presidency in 2020.</a:t>
            </a:r>
          </a:p>
          <a:p>
            <a:endParaRPr lang="en-US" altLang="en-US" baseline="0" dirty="0"/>
          </a:p>
          <a:p>
            <a:r>
              <a:rPr lang="en-US" altLang="en-US" baseline="0" dirty="0"/>
              <a:t>    </a:t>
            </a:r>
            <a:endParaRPr lang="en-US" altLang="en-US" dirty="0"/>
          </a:p>
        </p:txBody>
      </p:sp>
    </p:spTree>
    <p:extLst>
      <p:ext uri="{BB962C8B-B14F-4D97-AF65-F5344CB8AC3E}">
        <p14:creationId xmlns:p14="http://schemas.microsoft.com/office/powerpoint/2010/main" val="3973221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4AE011B-773B-4293-AB74-ECC471BE56E6}" type="slidenum">
              <a:rPr lang="en-US" altLang="en-US" sz="1200" smtClean="0">
                <a:latin typeface="Arial" charset="0"/>
              </a:rPr>
              <a:pPr/>
              <a:t>20</a:t>
            </a:fld>
            <a:endParaRPr lang="en-US" altLang="en-US" sz="120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marL="228600" indent="-228600" eaLnBrk="1" hangingPunct="1"/>
            <a:r>
              <a:rPr lang="en-US" altLang="en-US" dirty="0"/>
              <a:t>Though Chris Christie is a (Republican) governor of a state (New Jersey), the scandal involving an abuse of government power (closing lanes on the George</a:t>
            </a:r>
            <a:r>
              <a:rPr lang="en-US" altLang="en-US" baseline="0" dirty="0"/>
              <a:t> Washington bridge as political payback for a Democratic mayor’s refusal to endorse Christie in his 2013 reelection bid as governor and the alleged withholding of Hurricane Sandy relief funds from another mayor for refusal to back a development project Christie wanted developed) received the media attention of a presidential scandal, probably because Christie, at least pre-scandal, would have been a formidable competitor to Hillary Clinton in the 2016 presidential race.  A key factor hurting Christie in his effort to survive the scandal is that the core Republican base (the conservative ideologues and Republican Party activists) don’t like Christie because he was too friendly to President Obama and he has taken some moderate to liberal positions on immigration and gay marriage.  In other words, Christie has not catered to his “base” on key issues that are important to the “base” of the Republican Party, and as a consequence, the voices (in the media and on the internet) supporting Christie have been muted and few in number when compared to the volume of liberals and Democrats in opposition to Christie.  Presidents (and serious presidential contenders like Christie) suffer when they don’t have their “base” defending them in a crisis atmosphere.  The “moderates” of America hear the critics (of Christie in this case) more loudly, and thus are more likely to be persuaded to oppose the politician embroiled in the scandal (again, Christie in this case).  </a:t>
            </a:r>
          </a:p>
          <a:p>
            <a:pPr marL="228600" indent="-228600" eaLnBrk="1" hangingPunct="1"/>
            <a:endParaRPr lang="en-US" altLang="en-US" baseline="0" dirty="0"/>
          </a:p>
          <a:p>
            <a:pPr marL="228600" indent="-228600" eaLnBrk="1" hangingPunct="1"/>
            <a:r>
              <a:rPr lang="en-US" altLang="en-US" baseline="0" dirty="0"/>
              <a:t>As it turns out, Christie ran for president in 2016 but he did not do well in the Republican primaries and dropped out.  He was ruined politically by his friendly relationship with Barack Obama and for some of the liberal positions he had taken, as well as the George Washington Bridge scandal back in 2013.   </a:t>
            </a:r>
            <a:endParaRPr lang="en-US" altLang="en-US" dirty="0"/>
          </a:p>
          <a:p>
            <a:pPr marL="228600" indent="-228600" eaLnBrk="1" hangingPunct="1"/>
            <a:endParaRPr lang="en-US" altLang="en-US" dirty="0"/>
          </a:p>
          <a:p>
            <a:pPr marL="228600" indent="-228600" eaLnBrk="1" hangingPunct="1"/>
            <a:r>
              <a:rPr lang="en-US" altLang="en-US" dirty="0"/>
              <a:t>President’s who lost support of their own parties:</a:t>
            </a:r>
          </a:p>
          <a:p>
            <a:pPr marL="228600" indent="-228600" eaLnBrk="1" hangingPunct="1"/>
            <a:endParaRPr lang="en-US" altLang="en-US" dirty="0"/>
          </a:p>
          <a:p>
            <a:pPr marL="228600" indent="-228600" eaLnBrk="1" hangingPunct="1"/>
            <a:r>
              <a:rPr lang="en-US" altLang="en-US" dirty="0"/>
              <a:t>1. John Adams – Quasi-War…Adams’ party wanted all-out war with France, while the opposing party opposed war with France.  Adams split the difference, but party leaders turned to Hamilton for leadership.  Adams ran for reelection but lost to Jefferson.</a:t>
            </a:r>
          </a:p>
          <a:p>
            <a:pPr marL="228600" indent="-228600" eaLnBrk="1" hangingPunct="1"/>
            <a:r>
              <a:rPr lang="en-US" altLang="en-US" dirty="0"/>
              <a:t>2. James K Polk – Mexican-American War controversial at the time, thought to be unconstitutional…Western Democrats turned against Polk when he failed to go to war with GB over Northwest Territory…Polk was not re-nominated by party leaders to run for reelection; he served only one term as president</a:t>
            </a:r>
          </a:p>
          <a:p>
            <a:pPr marL="228600" indent="-228600" eaLnBrk="1" hangingPunct="1"/>
            <a:r>
              <a:rPr lang="en-US" altLang="en-US" dirty="0"/>
              <a:t>3. Fillmore – the pro-slavery provisions of the compromise of 1850 was too controversial, and Fillmore supported the compromise…he too was not re-nominated by party leaders</a:t>
            </a:r>
          </a:p>
          <a:p>
            <a:pPr marL="228600" indent="-228600" eaLnBrk="1" hangingPunct="1">
              <a:buFontTx/>
              <a:buAutoNum type="arabicPeriod" startAt="4"/>
            </a:pPr>
            <a:r>
              <a:rPr lang="en-US" altLang="en-US" dirty="0"/>
              <a:t>Pierce – desire to purchase Cuba, viewed as an attempt to spread slavery…violence in the Kansas Territory over the slave issue hurt Pierce…again, party leaders did not re-nominate Pierce</a:t>
            </a:r>
          </a:p>
          <a:p>
            <a:pPr marL="228600" indent="-228600" eaLnBrk="1" hangingPunct="1">
              <a:buFontTx/>
              <a:buAutoNum type="arabicPeriod" startAt="4"/>
            </a:pPr>
            <a:r>
              <a:rPr lang="en-US" altLang="en-US" dirty="0"/>
              <a:t>Buchanan – </a:t>
            </a:r>
            <a:r>
              <a:rPr lang="en-US" altLang="en-US" dirty="0" err="1"/>
              <a:t>LeCompton</a:t>
            </a:r>
            <a:r>
              <a:rPr lang="en-US" altLang="en-US" dirty="0"/>
              <a:t> Compromise for Kansas a disaster…Buchanan did nothing to resolve the slave issue</a:t>
            </a:r>
          </a:p>
          <a:p>
            <a:pPr marL="228600" indent="-228600" eaLnBrk="1" hangingPunct="1">
              <a:buFontTx/>
              <a:buAutoNum type="arabicPeriod" startAt="4"/>
            </a:pPr>
            <a:r>
              <a:rPr lang="en-US" altLang="en-US" dirty="0"/>
              <a:t>Chester Arthur – not re-nominated by party leaders</a:t>
            </a:r>
          </a:p>
          <a:p>
            <a:pPr marL="228600" indent="-228600" eaLnBrk="1" hangingPunct="1">
              <a:buFontTx/>
              <a:buAutoNum type="arabicPeriod" startAt="4"/>
            </a:pPr>
            <a:r>
              <a:rPr lang="en-US" altLang="en-US" dirty="0"/>
              <a:t>Grover Cleveland – took a stand on the Gold Standard, split the Democratic Party in two…Cleveland supported a 3</a:t>
            </a:r>
            <a:r>
              <a:rPr lang="en-US" altLang="en-US" baseline="30000" dirty="0"/>
              <a:t>rd</a:t>
            </a:r>
            <a:r>
              <a:rPr lang="en-US" altLang="en-US" dirty="0"/>
              <a:t> Party candidate in 1896</a:t>
            </a:r>
          </a:p>
          <a:p>
            <a:pPr marL="228600" indent="-228600" eaLnBrk="1" hangingPunct="1">
              <a:buFontTx/>
              <a:buAutoNum type="arabicPeriod" startAt="4"/>
            </a:pPr>
            <a:r>
              <a:rPr lang="en-US" altLang="en-US" dirty="0"/>
              <a:t>LBJ – destroyed by the Vietnam War…invited 3 challenges in the primaries…LBJ decided not to run for reelection</a:t>
            </a:r>
          </a:p>
          <a:p>
            <a:pPr marL="228600" indent="-228600" eaLnBrk="1" hangingPunct="1">
              <a:buFontTx/>
              <a:buAutoNum type="arabicPeriod" startAt="4"/>
            </a:pPr>
            <a:r>
              <a:rPr lang="en-US" altLang="en-US" dirty="0"/>
              <a:t>Nixon – Watergate, Republicans could not support him…Nixon resigned over the controversy</a:t>
            </a:r>
          </a:p>
          <a:p>
            <a:pPr marL="228600" indent="-228600" eaLnBrk="1" hangingPunct="1">
              <a:buFontTx/>
              <a:buAutoNum type="arabicPeriod" startAt="4"/>
            </a:pPr>
            <a:r>
              <a:rPr lang="en-US" altLang="en-US" dirty="0"/>
              <a:t> Carter – invited a challenge from his left flank (Ted Kennedy); Carter was too conservative for the Democratic Party</a:t>
            </a:r>
          </a:p>
          <a:p>
            <a:pPr marL="228600" indent="-228600" eaLnBrk="1" hangingPunct="1">
              <a:buFontTx/>
              <a:buAutoNum type="arabicPeriod" startAt="4"/>
            </a:pPr>
            <a:r>
              <a:rPr lang="en-US" altLang="en-US" dirty="0"/>
              <a:t> Bush41 – invited a challenge from his right flank (Pat Buchanan); he compromised on the tax issue (raised taxes)</a:t>
            </a:r>
          </a:p>
          <a:p>
            <a:pPr marL="228600" indent="-228600" eaLnBrk="1" hangingPunct="1"/>
            <a:endParaRPr lang="en-US" altLang="en-US" dirty="0"/>
          </a:p>
        </p:txBody>
      </p:sp>
    </p:spTree>
    <p:extLst>
      <p:ext uri="{BB962C8B-B14F-4D97-AF65-F5344CB8AC3E}">
        <p14:creationId xmlns:p14="http://schemas.microsoft.com/office/powerpoint/2010/main" val="1140813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53B2C0D-E059-426D-A54E-0BC735ADE213}" type="slidenum">
              <a:rPr lang="en-US" altLang="en-US" sz="1200" smtClean="0">
                <a:latin typeface="Arial" charset="0"/>
              </a:rPr>
              <a:pPr/>
              <a:t>21</a:t>
            </a:fld>
            <a:endParaRPr lang="en-US" altLang="en-US" sz="1200">
              <a:latin typeface="Arial" charset="0"/>
            </a:endParaRPr>
          </a:p>
        </p:txBody>
      </p:sp>
      <p:sp>
        <p:nvSpPr>
          <p:cNvPr id="43011"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pPr eaLnBrk="1" hangingPunct="1">
              <a:defRPr/>
            </a:pPr>
            <a:r>
              <a:rPr lang="en-US" u="sng" dirty="0" smtClean="0"/>
              <a:t>2024 Primaries </a:t>
            </a:r>
            <a:r>
              <a:rPr lang="en-US" dirty="0" smtClean="0"/>
              <a:t>– </a:t>
            </a:r>
            <a:r>
              <a:rPr lang="en-US" dirty="0" smtClean="0"/>
              <a:t>Biden has two (2) competitors for</a:t>
            </a:r>
            <a:r>
              <a:rPr lang="en-US" baseline="0" dirty="0" smtClean="0"/>
              <a:t> the Democratic nomination in 2024, Robert F. Kennedy Jr. (son of the late Robert F. Kennedy, who was assassinated in 1968 while he was running for president) and Marianne Williamson, who also ran in 2020.  Biden </a:t>
            </a:r>
            <a:r>
              <a:rPr lang="en-US" baseline="0" dirty="0" smtClean="0"/>
              <a:t>has unified the Democratic Party on policy issues, though there are a majority of Democrats who don’t want him to run again, presumably because of concerns about his age (Biden will be 82 in 2024, and he is already the oldest president in our history).  Still, Bernie Sanders is unlikely to challenge Biden because Sanders is pleased with Biden’s policy agenda and legislative accomplishments, which have been more ideologically liberal, e.g., investments in green energy, health care, infrastructure, technology, and more.  </a:t>
            </a:r>
            <a:endParaRPr lang="en-US" dirty="0" smtClean="0"/>
          </a:p>
          <a:p>
            <a:pPr eaLnBrk="1" hangingPunct="1">
              <a:defRPr/>
            </a:pPr>
            <a:endParaRPr lang="en-US" dirty="0" smtClean="0"/>
          </a:p>
          <a:p>
            <a:pPr eaLnBrk="1" hangingPunct="1">
              <a:defRPr/>
            </a:pPr>
            <a:r>
              <a:rPr lang="en-US" u="sng" dirty="0" smtClean="0"/>
              <a:t>2020 Republican</a:t>
            </a:r>
            <a:r>
              <a:rPr lang="en-US" u="sng" baseline="0" dirty="0" smtClean="0"/>
              <a:t> Primaries</a:t>
            </a:r>
            <a:endParaRPr lang="en-US" u="sng" dirty="0" smtClean="0"/>
          </a:p>
          <a:p>
            <a:pPr eaLnBrk="1" hangingPunct="1">
              <a:defRPr/>
            </a:pPr>
            <a:r>
              <a:rPr lang="en-US" dirty="0" smtClean="0"/>
              <a:t>Trump had </a:t>
            </a:r>
            <a:r>
              <a:rPr lang="en-US" dirty="0"/>
              <a:t>three (3)</a:t>
            </a:r>
            <a:r>
              <a:rPr lang="en-US" baseline="0" dirty="0"/>
              <a:t> Republican challengers in the 2020 Republican primaries:  William Weld, a former Governor of Massachusetts and the VP Nominee for the Libertarian Party in 2016, 2) Joe Walsh, a former conservative member of the U.S. House from Illinois, and 3) Mark Sanford, a former Governor of South Carolina and more recently a one-term member of the U.S. House from South Carolina.  None of these candidates </a:t>
            </a:r>
            <a:r>
              <a:rPr lang="en-US" baseline="0" dirty="0" smtClean="0"/>
              <a:t>were </a:t>
            </a:r>
            <a:r>
              <a:rPr lang="en-US" baseline="0" dirty="0"/>
              <a:t>a serious threat to Trump’s eventual nomination as </a:t>
            </a:r>
            <a:r>
              <a:rPr lang="en-US" baseline="0" dirty="0" smtClean="0"/>
              <a:t>the Republican presidential candidate.  </a:t>
            </a:r>
          </a:p>
          <a:p>
            <a:pPr eaLnBrk="1" hangingPunct="1">
              <a:defRPr/>
            </a:pPr>
            <a:endParaRPr lang="en-US" baseline="0" dirty="0" smtClean="0"/>
          </a:p>
          <a:p>
            <a:pPr eaLnBrk="1" hangingPunct="1">
              <a:defRPr/>
            </a:pPr>
            <a:r>
              <a:rPr lang="en-US" baseline="0" dirty="0" smtClean="0"/>
              <a:t>Some </a:t>
            </a:r>
            <a:r>
              <a:rPr lang="en-US" baseline="0" dirty="0"/>
              <a:t>state parties </a:t>
            </a:r>
            <a:r>
              <a:rPr lang="en-US" baseline="0" dirty="0" smtClean="0"/>
              <a:t>tried to protect Trump from these competitors </a:t>
            </a:r>
            <a:r>
              <a:rPr lang="en-US" baseline="0" dirty="0"/>
              <a:t>by calling off primaries in their states; it is not supposed to work this way, where the party power players simply eliminate challengers to the incumbent president by not holding primary elections.  Still, </a:t>
            </a:r>
            <a:r>
              <a:rPr lang="en-US" baseline="0" dirty="0" smtClean="0"/>
              <a:t>there were </a:t>
            </a:r>
            <a:r>
              <a:rPr lang="en-US" baseline="0" dirty="0"/>
              <a:t>divisions within the Republican Party </a:t>
            </a:r>
            <a:r>
              <a:rPr lang="en-US" baseline="0" dirty="0" smtClean="0"/>
              <a:t>in 2020.</a:t>
            </a:r>
            <a:endParaRPr lang="en-US" dirty="0"/>
          </a:p>
          <a:p>
            <a:pPr eaLnBrk="1" hangingPunct="1">
              <a:defRPr/>
            </a:pPr>
            <a:endParaRPr lang="en-US" dirty="0"/>
          </a:p>
          <a:p>
            <a:pPr eaLnBrk="1" hangingPunct="1">
              <a:defRPr/>
            </a:pPr>
            <a:r>
              <a:rPr lang="en-US" u="sng" dirty="0"/>
              <a:t>2012 Republican Primaries</a:t>
            </a:r>
          </a:p>
          <a:p>
            <a:pPr eaLnBrk="1" hangingPunct="1">
              <a:defRPr/>
            </a:pPr>
            <a:r>
              <a:rPr lang="en-US" dirty="0"/>
              <a:t>Some analysts argue, and the Republican “establishment” believes, that a long drawn-out battle among the Republican candidates in 2012 would</a:t>
            </a:r>
            <a:r>
              <a:rPr lang="en-US" baseline="0" dirty="0"/>
              <a:t> </a:t>
            </a:r>
            <a:r>
              <a:rPr lang="en-US" dirty="0"/>
              <a:t>hurt the eventual nominee’s chances of winning the general election against Obama.  That may not be true, however.  The Democratic nomination race between Barack Obama and Hillary Clinton did not damage Obama in the general election.  What is true is this.  If an incumbent president running for reelection faces a challenger, the primary challenger is typically damaging to the incumbent (see examples on this and the last slide).  Neither Hillary or Barack were incumbents in 2008, and in 2012, none of the Republicans running for president were incumbents.    </a:t>
            </a:r>
          </a:p>
          <a:p>
            <a:pPr eaLnBrk="1" hangingPunct="1">
              <a:defRPr/>
            </a:pPr>
            <a:endParaRPr lang="en-US" dirty="0"/>
          </a:p>
          <a:p>
            <a:pPr eaLnBrk="1" hangingPunct="1">
              <a:defRPr/>
            </a:pPr>
            <a:r>
              <a:rPr lang="en-US" dirty="0"/>
              <a:t>Obama is positioned well for 2012.  He has given his base health care reform, financial reform, environmental regulation of CO2 from tailpipes of cars and trucks, and in part,  a “good neighbor” foreign policy.  Even though his base wants more and they sometimes grumble about Obama not achieving enough as president, they were happy enough not to support a primary challenger against Obama.</a:t>
            </a:r>
          </a:p>
          <a:p>
            <a:pPr marL="228600" indent="-228600" eaLnBrk="1" hangingPunct="1">
              <a:defRPr/>
            </a:pPr>
            <a:endParaRPr lang="en-US" dirty="0"/>
          </a:p>
          <a:p>
            <a:pPr eaLnBrk="1" hangingPunct="1">
              <a:defRPr/>
            </a:pPr>
            <a:r>
              <a:rPr lang="en-US" dirty="0"/>
              <a:t>Clinton felt guilty; he wanted to pay back the party base for selling out on Welfare Reform (1996).  In early 1998, Clinton proposed expanding Medicare and SS…he also wanted more money for education…and then came the Monica Lewinsky Affair, which killed his more liberal agenda to pay back the liberal base for his previous compromises with Republicans</a:t>
            </a:r>
          </a:p>
          <a:p>
            <a:pPr eaLnBrk="1" hangingPunct="1">
              <a:defRPr/>
            </a:pPr>
            <a:endParaRPr lang="en-US" dirty="0"/>
          </a:p>
          <a:p>
            <a:pPr eaLnBrk="1" hangingPunct="1">
              <a:defRPr/>
            </a:pPr>
            <a:r>
              <a:rPr lang="en-US" dirty="0"/>
              <a:t>Bush43 signed the Campaign Reform Act of 2002, John McCain’s pet project…perhaps this “bone” to McCain kept McCain out of the race in 2004—or—perhaps McCain felt he’d better wait until 2008 to make his bid for the presidency.</a:t>
            </a:r>
          </a:p>
          <a:p>
            <a:pPr eaLnBrk="1" hangingPunct="1">
              <a:defRPr/>
            </a:pPr>
            <a:endParaRPr lang="en-US" dirty="0"/>
          </a:p>
        </p:txBody>
      </p:sp>
    </p:spTree>
    <p:extLst>
      <p:ext uri="{BB962C8B-B14F-4D97-AF65-F5344CB8AC3E}">
        <p14:creationId xmlns:p14="http://schemas.microsoft.com/office/powerpoint/2010/main" val="2383067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B338F47-F067-4335-B787-19A6CD0C9894}" type="slidenum">
              <a:rPr lang="en-US" altLang="en-US" sz="1200" smtClean="0">
                <a:latin typeface="Arial" charset="0"/>
              </a:rPr>
              <a:pPr/>
              <a:t>23</a:t>
            </a:fld>
            <a:endParaRPr lang="en-US" altLang="en-US" sz="120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r>
              <a:rPr lang="en-US" altLang="en-US" sz="600" dirty="0"/>
              <a:t>Trump has both Democratic and Republican opposition, so that’s why I labeled</a:t>
            </a:r>
            <a:r>
              <a:rPr lang="en-US" altLang="en-US" sz="600" baseline="0" dirty="0"/>
              <a:t> his entry on the slide, “Opposition to Trump.”</a:t>
            </a:r>
            <a:endParaRPr lang="en-US" altLang="en-US" sz="600" dirty="0"/>
          </a:p>
          <a:p>
            <a:pPr eaLnBrk="1" hangingPunct="1"/>
            <a:endParaRPr lang="en-US" altLang="en-US" sz="600" dirty="0"/>
          </a:p>
          <a:p>
            <a:pPr eaLnBrk="1" hangingPunct="1"/>
            <a:r>
              <a:rPr lang="en-US" altLang="en-US" sz="600" u="sng" dirty="0"/>
              <a:t>The</a:t>
            </a:r>
            <a:r>
              <a:rPr lang="en-US" altLang="en-US" sz="600" u="sng" baseline="0" dirty="0"/>
              <a:t> Alger Hiss Case</a:t>
            </a:r>
            <a:endParaRPr lang="en-US" altLang="en-US" sz="600" u="sng" dirty="0"/>
          </a:p>
          <a:p>
            <a:pPr eaLnBrk="1" hangingPunct="1"/>
            <a:r>
              <a:rPr lang="en-US" altLang="en-US" sz="600" dirty="0"/>
              <a:t>In Nixon’s case, Democrats hated Nixon for destroying Alger Hiss in 1948, a communist spy.  At the time (1948), Democrats believed Hiss (an employee in the State Department) was an innocent man whom Nixon destroyed for political gain.  Nixon became a star in the Republican Party after the Hiss case; he gained strong anti-communist credentials.  After the fall of the Soviet Union in 1991, Russia confirmed that Hiss was a spy for the Soviet Union, but no one knew this with certainty prior to the collapse of the Soviet Union.</a:t>
            </a:r>
          </a:p>
          <a:p>
            <a:pPr eaLnBrk="1" hangingPunct="1"/>
            <a:endParaRPr lang="en-US" altLang="en-US" sz="600" dirty="0"/>
          </a:p>
          <a:p>
            <a:pPr eaLnBrk="1" hangingPunct="1"/>
            <a:r>
              <a:rPr lang="en-US" altLang="en-US" dirty="0"/>
              <a:t>Background:  Alger Hiss was an employee of the Department of State.  Early in Nixon’s career (1948), he exposed Hiss as a communist (this was during a period of heightened fear about the spread of communism throughout the world).  Democrats felt Hiss was an innocent man, that Nixon destroyed an innocent man’s career just to promote himself within the Republican Party. Nixon was rewarded in Republican Party as a trusted Cold Warrior after Hiss was exposed.  After the fall of the Soviet Union in 1991, the Russians opened their Cold War files and it turned out that Hiss had been a communist spy for the Soviet Union, but this wasn’t known for sure until after 1991.</a:t>
            </a:r>
            <a:endParaRPr lang="en-US" altLang="en-US" sz="600" dirty="0"/>
          </a:p>
          <a:p>
            <a:pPr eaLnBrk="1" hangingPunct="1"/>
            <a:endParaRPr lang="en-US" altLang="en-US" sz="600" dirty="0"/>
          </a:p>
          <a:p>
            <a:pPr eaLnBrk="1" hangingPunct="1"/>
            <a:r>
              <a:rPr lang="en-US" altLang="en-US" sz="600" u="sng" dirty="0"/>
              <a:t>Reagan’s Policies</a:t>
            </a:r>
          </a:p>
          <a:p>
            <a:pPr eaLnBrk="1" hangingPunct="1"/>
            <a:r>
              <a:rPr lang="en-US" altLang="en-US" sz="600" dirty="0"/>
              <a:t>In Reagan’s case, Democrats were worried that Reagan would make radical changes to politics in America, that all of the liberal gains of the previous 50 years would be reversed.  As a consequence, Democrats viewed Reagan as a major threat who had to be stopped before he ruined the country.  The hatred for Reagan was not directed at him personally, as it was for Nixon and Clinton, but at the potential of Reagan’s policies.</a:t>
            </a:r>
          </a:p>
          <a:p>
            <a:pPr eaLnBrk="1" hangingPunct="1"/>
            <a:endParaRPr lang="en-US" altLang="en-US" sz="600" dirty="0"/>
          </a:p>
          <a:p>
            <a:pPr eaLnBrk="1" hangingPunct="1"/>
            <a:r>
              <a:rPr lang="en-US" altLang="en-US" sz="600" dirty="0"/>
              <a:t>In Clinton’s case, Republicans hated Clinton because they viewed him as being on the wrong side of the cultural war.  Republicans feel that the nation’s morals are in decline and that Clinton embodied immorality:  cheats on his wife, allegedly smoked marijuana, allegedly protested the Vietnam War in the heart of America’s Cold War enemy (Moscow), etc.  Though Clinton had no part of Woodstock (the 1960s rock concert where everybody got stoned for 3 days), Republicans view him as one of those societal drop outs who attended Woodstock.  At the same time as Woodstock, America was landing a man on the moon for the first time.  To Republicans, this was the contrast that Clinton made so starkly real.  On the one side was America at its best (NASA scientists putting a man on the moon) and on the other was America at its worst (Woodstock).  Republicans looked at Clinton and saw everything that was Woodstock.     </a:t>
            </a:r>
          </a:p>
          <a:p>
            <a:pPr eaLnBrk="1" hangingPunct="1"/>
            <a:endParaRPr lang="en-US" altLang="en-US" sz="600" dirty="0"/>
          </a:p>
          <a:p>
            <a:pPr eaLnBrk="1" hangingPunct="1"/>
            <a:r>
              <a:rPr lang="en-US" altLang="en-US" sz="600" dirty="0"/>
              <a:t>Bush was also hated by his opposition.  Though Bush was derided as a dumb ass and a moron, Bush’s opposition was most outraged about his policies, particularly the Iraq War.  The opposition believed that the Iraq War was a disaster, that America’s image in the world precipitously declined as a result, that Iraq became a training ground for terrorists (at least from 2004 to 2008), that America should never have invaded a country that did not attack or threaten to attack America. </a:t>
            </a:r>
          </a:p>
          <a:p>
            <a:pPr eaLnBrk="1" hangingPunct="1"/>
            <a:endParaRPr lang="en-US" altLang="en-US" dirty="0"/>
          </a:p>
          <a:p>
            <a:pPr eaLnBrk="1" hangingPunct="1"/>
            <a:r>
              <a:rPr lang="en-US" altLang="en-US" dirty="0"/>
              <a:t>Similar to Reagan, Obama’s opposition is threatened by his agenda.  His harshest critics call him a socialist and charge that he hates the founding principles of America.  They are most threatened by Obama’s agenda on health care and “cap and trade” (environmental regulations).  Some believe that racism is at the heart of the criticism, but that’s not correct.  Reagan was an ideological president, and so is Obama, and the ideologues are major threats to their opposition.</a:t>
            </a:r>
          </a:p>
        </p:txBody>
      </p:sp>
    </p:spTree>
    <p:extLst>
      <p:ext uri="{BB962C8B-B14F-4D97-AF65-F5344CB8AC3E}">
        <p14:creationId xmlns:p14="http://schemas.microsoft.com/office/powerpoint/2010/main" val="3389520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A4EA142-7A10-4191-ADA9-9C2758B827A0}" type="slidenum">
              <a:rPr lang="en-US" altLang="en-US" sz="1200" smtClean="0">
                <a:latin typeface="Arial" charset="0"/>
              </a:rPr>
              <a:pPr/>
              <a:t>24</a:t>
            </a:fld>
            <a:endParaRPr lang="en-US" altLang="en-US" sz="1200">
              <a:latin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US" altLang="en-US"/>
              <a:t>When one political party becomes very dominant and the other very small in number, there is less polarization.  The dominant political party determines policy, and the very small minority party becomes very meek and resigned in its opposition—it takes on the attitude of “go along to get along.”  But when margins are close, meaning that either party could potentially win a majority in Congress or win the presidency in the next election cycle, polarization increases.  </a:t>
            </a:r>
          </a:p>
          <a:p>
            <a:pPr eaLnBrk="1" hangingPunct="1"/>
            <a:endParaRPr lang="en-US" altLang="en-US"/>
          </a:p>
          <a:p>
            <a:pPr eaLnBrk="1" hangingPunct="1"/>
            <a:r>
              <a:rPr lang="en-US" altLang="en-US"/>
              <a:t>Co-opting issues contributes to polarization.  Cooption occurs when one party steals an issue from the other party to neutralized the advantaged party’s edge.  For instance, taking care of the elderly is an issue that favors Democrats.  So, Bush proposed adding a prescription drug benefit to Medicare to help the elderly pay for prescription drugs.  After that, Bush could claim he wanted to help the elderly, so Democrats could no longer charge that Republicans don’t care about the elderly.  Bush’s move took that argument away from Democrats.  </a:t>
            </a:r>
          </a:p>
          <a:p>
            <a:pPr eaLnBrk="1" hangingPunct="1"/>
            <a:endParaRPr lang="en-US" altLang="en-US"/>
          </a:p>
          <a:p>
            <a:pPr eaLnBrk="1" hangingPunct="1"/>
            <a:r>
              <a:rPr lang="en-US" altLang="en-US"/>
              <a:t>Clinton co-opted issues from Republicans also (e.g., welfare reform, anti-gay rights (Clinton signed DOMA), and war (Clinton dropped a lot of bombs as president)).  Both parties do this, despite that it enrages the base of support in both parties.  The core ideologues in the party opposite of the president consider the tactic of co-option to be outright theft, and the ideologues in the president’s party consider it to be “selling out” on principle.  The effect of co-option is to take away any policy advantages one party may have over another.  Without clear distinctions between candidates or parties, then neither party can win big in the next election.   </a:t>
            </a:r>
          </a:p>
          <a:p>
            <a:pPr eaLnBrk="1" hangingPunct="1"/>
            <a:endParaRPr lang="en-US" altLang="en-US"/>
          </a:p>
          <a:p>
            <a:pPr eaLnBrk="1" hangingPunct="1"/>
            <a:r>
              <a:rPr lang="en-US" altLang="en-US"/>
              <a:t>In this latest housing/credit/financial crisis (2008 to present), big moves to the left have occurred.  For instance, the federal government now controls the largest home mortgage lenders (Fannie Mae and Freddie Mac); it has an 80% stake in America’s largest insurance company (American International Group); the government has intervened in the investment banking industry for the first time (e.g., the government intervened to facilitate the sale of Bear Sterns); the government has invested in commercial banking industry (The Toxic Assets Relief Program (TARP)); and the government initially took a 60% stake in General Motors and it provided over $6 billion to prop up Chrsyler.  All of these moves have been possible because of the crisis atmosphere in America today.  Even so, President Obama feels compelled to tell the public that he has no interest in controlling banks and running car companies, which means that he believes the political culture in America does not accept so much government control of the economy, so he wants to assure them that he has only taken these measures (and continued them from the Bush administration) because of the crisis situation.  That way, he won’t lose a lot of supporters to the Republican Party.  </a:t>
            </a:r>
          </a:p>
        </p:txBody>
      </p:sp>
    </p:spTree>
    <p:extLst>
      <p:ext uri="{BB962C8B-B14F-4D97-AF65-F5344CB8AC3E}">
        <p14:creationId xmlns:p14="http://schemas.microsoft.com/office/powerpoint/2010/main" val="464467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0B74A6-0290-40E3-B642-DB329C94768C}" type="slidenum">
              <a:rPr lang="en-US" altLang="en-US" sz="1200" smtClean="0">
                <a:latin typeface="Arial" charset="0"/>
              </a:rPr>
              <a:pPr/>
              <a:t>2</a:t>
            </a:fld>
            <a:endParaRPr lang="en-US" altLang="en-US" sz="1200">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US" altLang="en-US" dirty="0"/>
              <a:t>Some examples as to why the numbers in the U.S. House often fall below 435 because of resignations, deaths, crime and scandal:</a:t>
            </a:r>
          </a:p>
          <a:p>
            <a:pPr lvl="0">
              <a:defRPr/>
            </a:pPr>
            <a:r>
              <a:rPr lang="en-US" sz="1000" u="sng" dirty="0"/>
              <a:t>Jan. 2014 </a:t>
            </a:r>
            <a:r>
              <a:rPr lang="en-US" sz="1000" dirty="0"/>
              <a:t>– Michael Grimm (R-NY) resigned, indicted on tax fraud</a:t>
            </a:r>
          </a:p>
          <a:p>
            <a:pPr lvl="0">
              <a:defRPr/>
            </a:pPr>
            <a:r>
              <a:rPr lang="en-US" sz="1000" u="sng" dirty="0"/>
              <a:t>Feb. 2015 </a:t>
            </a:r>
            <a:r>
              <a:rPr lang="en-US" sz="1000" dirty="0"/>
              <a:t>– Alan Nunnelee (R-MS) died of brain cancer</a:t>
            </a:r>
          </a:p>
          <a:p>
            <a:pPr lvl="0">
              <a:defRPr/>
            </a:pPr>
            <a:r>
              <a:rPr lang="en-US" sz="1000" u="sng" dirty="0"/>
              <a:t>Mar. 2015 </a:t>
            </a:r>
            <a:r>
              <a:rPr lang="en-US" sz="1000" dirty="0"/>
              <a:t>– Aaron </a:t>
            </a:r>
            <a:r>
              <a:rPr lang="en-US" sz="1000" dirty="0" err="1"/>
              <a:t>Schock</a:t>
            </a:r>
            <a:r>
              <a:rPr lang="en-US" sz="1000" dirty="0"/>
              <a:t> (R-IL) resigned, exposed for using taxpayer money for personal vacations (he posted pictures from these trips on social media)</a:t>
            </a:r>
          </a:p>
          <a:p>
            <a:pPr eaLnBrk="1" hangingPunct="1"/>
            <a:endParaRPr lang="en-US" altLang="en-US" dirty="0"/>
          </a:p>
          <a:p>
            <a:pPr eaLnBrk="1" hangingPunct="1"/>
            <a:r>
              <a:rPr lang="en-US" altLang="en-US" dirty="0"/>
              <a:t>Source</a:t>
            </a:r>
            <a:r>
              <a:rPr lang="en-US" altLang="en-US" baseline="0" dirty="0"/>
              <a:t> (sexual harassment in 2017):  https://en.wikipedia.org/wiki/2017_United_States_political_sexual_scandals#Allegations_against_members_of_the_United_States_House_of_Representatives</a:t>
            </a:r>
          </a:p>
          <a:p>
            <a:pPr eaLnBrk="1" hangingPunct="1"/>
            <a:endParaRPr lang="en-US" altLang="en-US" baseline="0" dirty="0"/>
          </a:p>
          <a:p>
            <a:pPr eaLnBrk="1" hangingPunct="1"/>
            <a:r>
              <a:rPr lang="en-US" dirty="0">
                <a:hlinkClick r:id="rId3"/>
              </a:rPr>
              <a:t>2020 United States House of Representatives elections – Wikipedia</a:t>
            </a:r>
            <a:r>
              <a:rPr lang="en-US" altLang="en-US" baseline="0" dirty="0"/>
              <a:t> – Three (3) Democratic members of the U.S. House will join the Biden administration, so the Democratic majority in the House will shrink from 222 to 219, temporarily.  Special elections will be held for these seats at some point in 2021, and Democrats should win each easily, bringing the Democratic majority back up to 222.  Still, Republicans picked up 13 seats in the U.S. House in the 2020 elections.  Democrats netted 3 seats in the U.S. Senate in 2020-21, including both Senate seats in a special election in Georgia.  Trump suppressed the Republican vote in the Georgia Senate runoffs on Jan. 5, 2021 by alleging voter fraud in that state, a state he lost by 0.3% (about 12,000 votes).</a:t>
            </a:r>
          </a:p>
          <a:p>
            <a:pPr eaLnBrk="1" hangingPunct="1"/>
            <a:endParaRPr lang="en-US" altLang="en-US" baseline="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u="sng" baseline="0" dirty="0"/>
              <a:t>US Supreme Court</a:t>
            </a:r>
            <a:r>
              <a:rPr lang="en-US" altLang="en-US" baseline="0" dirty="0"/>
              <a:t/>
            </a:r>
            <a:br>
              <a:rPr lang="en-US" altLang="en-US" baseline="0" dirty="0"/>
            </a:br>
            <a:r>
              <a:rPr lang="en-US" sz="800" dirty="0"/>
              <a:t>Chief Justice John Roberts is a conservative but he has increasingly sided with the liberal bloc on the Court, e.g., on abortion rights, on defending </a:t>
            </a:r>
            <a:r>
              <a:rPr lang="en-US" sz="800" dirty="0" err="1"/>
              <a:t>ObamaCare</a:t>
            </a:r>
            <a:r>
              <a:rPr lang="en-US" sz="800" dirty="0"/>
              <a:t>, to protect his vision as to how the Court should respect the decisions of the elected branches of government.</a:t>
            </a:r>
          </a:p>
          <a:p>
            <a:pPr eaLnBrk="1" hangingPunct="1"/>
            <a:endParaRPr lang="en-US" altLang="en-US" dirty="0"/>
          </a:p>
          <a:p>
            <a:pPr eaLnBrk="1" hangingPunct="1"/>
            <a:endParaRPr lang="en-US" altLang="en-US" dirty="0"/>
          </a:p>
          <a:p>
            <a:r>
              <a:rPr lang="en-US" altLang="en-US" dirty="0">
                <a:solidFill>
                  <a:schemeClr val="tx2"/>
                </a:solidFill>
              </a:rPr>
              <a:t>Here is the status of Texas:</a:t>
            </a:r>
          </a:p>
          <a:p>
            <a:r>
              <a:rPr lang="en-US" altLang="en-US" dirty="0">
                <a:solidFill>
                  <a:schemeClr val="tx2"/>
                </a:solidFill>
              </a:rPr>
              <a:t>The Governor of Texas</a:t>
            </a:r>
            <a:r>
              <a:rPr lang="en-US" altLang="en-US" dirty="0"/>
              <a:t>:  Greg</a:t>
            </a:r>
            <a:r>
              <a:rPr lang="en-US" altLang="en-US" baseline="0" dirty="0"/>
              <a:t> Abbott </a:t>
            </a:r>
            <a:r>
              <a:rPr lang="en-US" altLang="en-US" dirty="0"/>
              <a:t>(Republican).  </a:t>
            </a:r>
            <a:r>
              <a:rPr lang="en-US" altLang="en-US" sz="1800" dirty="0"/>
              <a:t>All other executive positions in Texas are held by Republicans</a:t>
            </a:r>
          </a:p>
          <a:p>
            <a:endParaRPr lang="en-US" altLang="en-US" sz="1800" dirty="0"/>
          </a:p>
          <a:p>
            <a:pPr lvl="0">
              <a:defRPr/>
            </a:pPr>
            <a:r>
              <a:rPr lang="en-US" sz="1800" b="0" dirty="0">
                <a:solidFill>
                  <a:schemeClr val="tx2"/>
                </a:solidFill>
                <a:effectLst/>
              </a:rPr>
              <a:t>Partisan split in the Texas Legislature (2021)</a:t>
            </a:r>
          </a:p>
          <a:p>
            <a:pPr lvl="0">
              <a:defRPr/>
            </a:pPr>
            <a:r>
              <a:rPr lang="en-US" sz="1800" dirty="0"/>
              <a:t>The Texas House :  83 Republicans  67 Democrats</a:t>
            </a:r>
          </a:p>
          <a:p>
            <a:pPr lvl="0">
              <a:defRPr/>
            </a:pPr>
            <a:r>
              <a:rPr lang="en-US" sz="1800" dirty="0"/>
              <a:t>The Texas Senate:  18 Republicans  13 Democrats</a:t>
            </a:r>
            <a:endParaRPr lang="en-US" altLang="en-US" sz="1800" dirty="0"/>
          </a:p>
          <a:p>
            <a:pPr lvl="0">
              <a:defRPr/>
            </a:pPr>
            <a:endParaRPr lang="en-US" sz="1800" b="0" dirty="0">
              <a:solidFill>
                <a:schemeClr val="tx2"/>
              </a:solidFill>
              <a:effectLst/>
            </a:endParaRPr>
          </a:p>
          <a:p>
            <a:pPr lvl="0">
              <a:defRPr/>
            </a:pPr>
            <a:r>
              <a:rPr lang="en-US" sz="1800" b="0" dirty="0">
                <a:solidFill>
                  <a:schemeClr val="tx2"/>
                </a:solidFill>
                <a:effectLst/>
              </a:rPr>
              <a:t>Partisan split in the Texas Legislature (2019)</a:t>
            </a:r>
          </a:p>
          <a:p>
            <a:pPr lvl="0">
              <a:defRPr/>
            </a:pPr>
            <a:r>
              <a:rPr lang="en-US" sz="1800" dirty="0"/>
              <a:t>The Texas House :  83 Republicans  67 Democrats</a:t>
            </a:r>
          </a:p>
          <a:p>
            <a:pPr lvl="0">
              <a:defRPr/>
            </a:pPr>
            <a:r>
              <a:rPr lang="en-US" sz="1800" dirty="0"/>
              <a:t>The Texas Senate:  19 Republicans  12 Democrats</a:t>
            </a:r>
            <a:endParaRPr lang="en-US" altLang="en-US" sz="1800" dirty="0"/>
          </a:p>
          <a:p>
            <a:pPr lvl="0">
              <a:defRPr/>
            </a:pPr>
            <a:r>
              <a:rPr lang="en-US" altLang="en-US" dirty="0">
                <a:solidFill>
                  <a:schemeClr val="tx2"/>
                </a:solidFill>
              </a:rPr>
              <a:t/>
            </a:r>
            <a:br>
              <a:rPr lang="en-US" altLang="en-US" dirty="0">
                <a:solidFill>
                  <a:schemeClr val="tx2"/>
                </a:solidFill>
              </a:rPr>
            </a:br>
            <a:r>
              <a:rPr lang="en-US" b="0" dirty="0">
                <a:solidFill>
                  <a:schemeClr val="tx2"/>
                </a:solidFill>
                <a:effectLst/>
              </a:rPr>
              <a:t>Partisan split in the Texas Legislature (2017)</a:t>
            </a:r>
          </a:p>
          <a:p>
            <a:pPr lvl="0">
              <a:defRPr/>
            </a:pPr>
            <a:r>
              <a:rPr lang="en-US" dirty="0"/>
              <a:t>The Texas House :  95 Republicans  55 Democrats</a:t>
            </a:r>
          </a:p>
          <a:p>
            <a:pPr lvl="0">
              <a:defRPr/>
            </a:pPr>
            <a:r>
              <a:rPr lang="en-US" dirty="0"/>
              <a:t>The Texas Senate:  20 Republicans  11 Democrats</a:t>
            </a:r>
            <a:endParaRPr lang="en-US" b="1" dirty="0">
              <a:solidFill>
                <a:schemeClr val="tx2"/>
              </a:solidFill>
              <a:effectLst/>
            </a:endParaRPr>
          </a:p>
          <a:p>
            <a:endParaRPr lang="en-US" altLang="en-US" dirty="0">
              <a:solidFill>
                <a:schemeClr val="tx2"/>
              </a:solidFill>
            </a:endParaRPr>
          </a:p>
          <a:p>
            <a:r>
              <a:rPr lang="en-US" altLang="en-US" dirty="0">
                <a:solidFill>
                  <a:schemeClr val="tx2"/>
                </a:solidFill>
              </a:rPr>
              <a:t>Partisan split in the Texas Legislature (2015)</a:t>
            </a:r>
          </a:p>
          <a:p>
            <a:r>
              <a:rPr lang="en-US" altLang="en-US" dirty="0"/>
              <a:t>Texas House:   98 Republicans  52 Democrats</a:t>
            </a:r>
          </a:p>
          <a:p>
            <a:r>
              <a:rPr lang="en-US" altLang="en-US" dirty="0"/>
              <a:t>Texas Senate:  20 Republicans  11 Democrats</a:t>
            </a:r>
          </a:p>
          <a:p>
            <a:endParaRPr lang="en-US" altLang="en-US" dirty="0">
              <a:solidFill>
                <a:schemeClr val="tx2"/>
              </a:solidFill>
            </a:endParaRPr>
          </a:p>
          <a:p>
            <a:r>
              <a:rPr lang="en-US" altLang="en-US" dirty="0">
                <a:solidFill>
                  <a:schemeClr val="tx2"/>
                </a:solidFill>
              </a:rPr>
              <a:t>Partisan split in the Texas Legislature (2013)</a:t>
            </a:r>
          </a:p>
          <a:p>
            <a:r>
              <a:rPr lang="en-US" altLang="en-US" dirty="0"/>
              <a:t>Texas House:   95 Republicans  55 Democrats</a:t>
            </a:r>
          </a:p>
          <a:p>
            <a:r>
              <a:rPr lang="en-US" altLang="en-US" dirty="0"/>
              <a:t>Texas Senate:  19 Republicans  12 Democrats</a:t>
            </a:r>
          </a:p>
          <a:p>
            <a:endParaRPr lang="en-US" altLang="en-US" dirty="0">
              <a:solidFill>
                <a:schemeClr val="tx2"/>
              </a:solidFill>
            </a:endParaRPr>
          </a:p>
          <a:p>
            <a:r>
              <a:rPr lang="en-US" altLang="en-US" dirty="0">
                <a:solidFill>
                  <a:schemeClr val="tx2"/>
                </a:solidFill>
              </a:rPr>
              <a:t>Partisan split in the Texas Legislature (2011)</a:t>
            </a:r>
          </a:p>
          <a:p>
            <a:r>
              <a:rPr lang="en-US" altLang="en-US" sz="1800" dirty="0"/>
              <a:t>Texas House:  101 Republicans  49 Democrats</a:t>
            </a:r>
          </a:p>
          <a:p>
            <a:r>
              <a:rPr lang="en-US" altLang="en-US" sz="1800" dirty="0"/>
              <a:t>Texas Senate:  19 Republicans  12 Democrats</a:t>
            </a:r>
            <a:endParaRPr lang="en-US" altLang="en-US" dirty="0"/>
          </a:p>
          <a:p>
            <a:endParaRPr lang="en-US" altLang="en-US" dirty="0"/>
          </a:p>
          <a:p>
            <a:r>
              <a:rPr lang="en-US" altLang="en-US" b="1" u="sng" dirty="0"/>
              <a:t>2020 Election Cycle</a:t>
            </a:r>
          </a:p>
          <a:p>
            <a:endParaRPr lang="en-US" altLang="en-US" b="0" u="none" baseline="0" dirty="0"/>
          </a:p>
          <a:p>
            <a:endParaRPr lang="en-US" altLang="en-US" b="0" u="none" baseline="0" dirty="0"/>
          </a:p>
          <a:p>
            <a:r>
              <a:rPr lang="en-US" altLang="en-US" b="1" u="sng" dirty="0"/>
              <a:t>2018 Election Cycle</a:t>
            </a:r>
          </a:p>
          <a:p>
            <a:r>
              <a:rPr lang="en-US" altLang="en-US" b="0" u="none" dirty="0"/>
              <a:t>The</a:t>
            </a:r>
            <a:r>
              <a:rPr lang="en-US" altLang="en-US" b="0" u="none" baseline="0" dirty="0"/>
              <a:t> 2018 congressional elections were a “wave” election for the Democrats in the U.S. House, with Democrats picking up 40 seats and recapturing the majority.  In the US Senate, Republicans stymied the Democrats how.  However, the Republicans held on to their majorities in both chambers, which was a victory for Republicans because many pre-election predictions showed that Democrats would win a majority in the US Senate, but that did not happen.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u="sng" dirty="0"/>
              <a:t>Here</a:t>
            </a:r>
            <a:r>
              <a:rPr lang="en-US" b="0" u="sng" baseline="0" dirty="0"/>
              <a:t> are the results</a:t>
            </a:r>
            <a:r>
              <a:rPr lang="en-US" b="0" u="none" baseline="0" dirty="0"/>
              <a:t>:</a:t>
            </a:r>
            <a:endParaRPr lang="en-US" b="0" u="non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u="none" dirty="0"/>
              <a:t>US House:  235 Democrats; 199 Republicans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u="none" dirty="0"/>
              <a:t>US Senate:  53 Republicans; 47 Democrats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u="non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u="non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a:p>
          <a:p>
            <a:endParaRPr lang="en-US" altLang="en-US" dirty="0"/>
          </a:p>
          <a:p>
            <a:endParaRPr lang="en-US" altLang="en-US" dirty="0"/>
          </a:p>
          <a:p>
            <a:r>
              <a:rPr lang="en-US" altLang="en-US" b="1" u="sng" dirty="0"/>
              <a:t>2016 Election Cycle</a:t>
            </a:r>
          </a:p>
          <a:p>
            <a:r>
              <a:rPr lang="en-US" altLang="en-US" b="0" u="none" dirty="0"/>
              <a:t>The</a:t>
            </a:r>
            <a:r>
              <a:rPr lang="en-US" altLang="en-US" b="0" u="none" baseline="0" dirty="0"/>
              <a:t> 2016 congressional elections slightly favored the Democrats, with Democrats picking up 2 seats in the US Senate and 5 seats in the US House.  However, the Republicans held on to their majorities in both chambers, which was a victory for Republicans because many pre-election predictions showed that Democrats would win a majority in the US Senate, but that did not happen.</a:t>
            </a:r>
            <a:endParaRPr lang="en-US" altLang="en-US" dirty="0"/>
          </a:p>
          <a:p>
            <a:endParaRPr lang="en-US" altLang="en-US" dirty="0"/>
          </a:p>
          <a:p>
            <a:r>
              <a:rPr lang="en-US" altLang="en-US" b="1" u="sng" dirty="0"/>
              <a:t>2014 Election Cycle</a:t>
            </a:r>
          </a:p>
          <a:p>
            <a:r>
              <a:rPr lang="en-US" altLang="en-US" b="0" u="none" dirty="0"/>
              <a:t>Republicans</a:t>
            </a:r>
            <a:r>
              <a:rPr lang="en-US" altLang="en-US" b="0" u="none" baseline="0" dirty="0"/>
              <a:t> netted 13 more seats in the House and 9 seats in the Senate in the 2014 midterm elections.  The last time Republicans in the House had a majority this strong was 1928.  Republicans campaigned against President Obama’s agenda and it worked.  They did not present a Republican agenda, which worried some Republican supporters going into the election, but the anti-Obama sentiment was strong enough to benefit Republicans.  </a:t>
            </a:r>
          </a:p>
          <a:p>
            <a:endParaRPr lang="en-US" altLang="en-US" b="0" u="none" baseline="0" dirty="0"/>
          </a:p>
          <a:p>
            <a:r>
              <a:rPr lang="en-US" altLang="en-US" b="0" u="none" baseline="0" dirty="0"/>
              <a:t>The real fight in 2014 was over which party would control the Senate.  Most polls predicted Republicans would pick up 6 seats, which is what they needed to take a majority from the Democrats, but in the end, Senate Republicans did better than predicted, picking up 9 seats, the most of any party since the 1980 elections.  5 Democratic incumbents lost, most from “red” states (Oklahoma, Louisiana, Alaska, North Carolina, Colorado).  Democrats often ran against Obama, hoping not to lose votes to the anti-Obama sentiment in the country.  For instance, Alison Lundergan Grimes ran ads showing her shooting a hunting rifle and saying “I’m not Barack Obama.”  Democrats hoped Grimes could unseat Mitch McConnell (the then Senate Minority Leader), but McConnell won the race on election night by a much wider margin than expected.</a:t>
            </a:r>
            <a:endParaRPr lang="en-US" altLang="en-US" b="1" u="sng" dirty="0"/>
          </a:p>
          <a:p>
            <a:endParaRPr lang="en-US" altLang="en-US" dirty="0"/>
          </a:p>
          <a:p>
            <a:endParaRPr lang="en-US" altLang="en-US" dirty="0"/>
          </a:p>
          <a:p>
            <a:r>
              <a:rPr lang="en-US" altLang="en-US" dirty="0"/>
              <a:t>Source: http://en.wikipedia.org/wiki/United_States_House_elections,_2012; http://en.wikipedia.org/wiki/United_States_Senate_elections,_2012; http://www.sourcewatch.org/index.php?title=111th_Congress</a:t>
            </a:r>
          </a:p>
          <a:p>
            <a:endParaRPr lang="en-US" altLang="en-US" dirty="0"/>
          </a:p>
          <a:p>
            <a:r>
              <a:rPr lang="en-US" altLang="en-US" b="1" u="sng" dirty="0"/>
              <a:t>2012 Election Cycle</a:t>
            </a:r>
          </a:p>
          <a:p>
            <a:r>
              <a:rPr lang="en-US" altLang="en-US" dirty="0"/>
              <a:t>Not only did Barack Obama win reelection, but Democrats picked up 8 seats in the U.S. House and 2 seats in the U.S. Senate. What was probably most notable about congressional elections in 2012 is the mistakes Republican Senate candidates made during the campaign.  Todd Akin was the Republican nominee for a Senate seat in Missouri, and when asked about the abortion issue, he said that when a “legitimate rape” occurs, a woman’s body has a way to shut that down (meaning that biologically, the woman body will block the pregnancy such that it doesn’t occur). In Indiana, Richard </a:t>
            </a:r>
            <a:r>
              <a:rPr lang="en-US" altLang="en-US" dirty="0" err="1"/>
              <a:t>Mourdock</a:t>
            </a:r>
            <a:r>
              <a:rPr lang="en-US" altLang="en-US" dirty="0"/>
              <a:t>, another Republican Senate candidate, said that if a pregnancy occurs as a result of rape then that is “God’s will.” Both comments were foolish, and both candidates lost their respective bids for the U.S. Senate, in states where the  Republican candidate should have won.  Democrats claimed that Republicans were waging a “war on women,” and these comments fueled that accusation. </a:t>
            </a:r>
          </a:p>
          <a:p>
            <a:endParaRPr lang="en-US" altLang="en-US" dirty="0"/>
          </a:p>
          <a:p>
            <a:r>
              <a:rPr lang="en-US" altLang="en-US" dirty="0"/>
              <a:t>Republicans had hoped to win a majority in the U.S. Senate in 2012, but in the end, they lost 2 seats, resulting in a stronger Democratic majority.  Republicans held on to the majority in the U.S. House, so there is divided government at the national level.  </a:t>
            </a:r>
          </a:p>
          <a:p>
            <a:endParaRPr lang="en-US" altLang="en-US" dirty="0"/>
          </a:p>
          <a:p>
            <a:r>
              <a:rPr lang="en-US" altLang="en-US" u="sng" dirty="0"/>
              <a:t>The Independents</a:t>
            </a:r>
            <a:r>
              <a:rPr lang="en-US" altLang="en-US" dirty="0"/>
              <a:t>:  Angus King won a Senate seat in Maine as an Independent, but he caucuses (votes) with the Democrats.  King replaced Olympia </a:t>
            </a:r>
            <a:r>
              <a:rPr lang="en-US" altLang="en-US" dirty="0" err="1"/>
              <a:t>Snowe</a:t>
            </a:r>
            <a:r>
              <a:rPr lang="en-US" altLang="en-US" dirty="0"/>
              <a:t> (R-ME), who retired because she was tired of the hyper-partisanship in American politics.  Bernie Sanders is an Independent from Vermont; he calls himself a Democratic socialist, and he too caucuses with the Democrats.  Joe Lieberman (D-CT) retired in 2012—he was an independent as well, who voted with the Democrats on most issues but sided with Republicans on matters involving national security.  </a:t>
            </a:r>
          </a:p>
          <a:p>
            <a:pPr eaLnBrk="1" hangingPunct="1"/>
            <a:endParaRPr lang="en-US" altLang="en-US" dirty="0"/>
          </a:p>
          <a:p>
            <a:pPr eaLnBrk="1" hangingPunct="1"/>
            <a:r>
              <a:rPr lang="en-US" altLang="en-US" b="1" dirty="0"/>
              <a:t>2011</a:t>
            </a:r>
          </a:p>
          <a:p>
            <a:pPr eaLnBrk="1" hangingPunct="1"/>
            <a:r>
              <a:rPr lang="en-US" altLang="en-US" dirty="0"/>
              <a:t>A couple of sex scandals affected the composition of members in the US House in 2011.  Rep. Lee (R-NY) resigned after being caught trying to date a woman he met on Craig’s List. Lee lied about his age, marital status, and occupation, and a woman who was considering a date with Lee did some research to uncover the lies.  She then reported Rep. Lee to a tabloid magazine, which broke the story.  Lee immediately resigned his seat in the US House once the story broke, and the seat was filled in a special election by Kathy </a:t>
            </a:r>
            <a:r>
              <a:rPr lang="en-US" altLang="en-US" dirty="0" err="1"/>
              <a:t>Hochul</a:t>
            </a:r>
            <a:r>
              <a:rPr lang="en-US" altLang="en-US" dirty="0"/>
              <a:t> (D-NY) in May 2011.  In a second sex scandal, Rep. Weiner (D-NY) resigned after having sexually explicit text-message exchanges with several women.  A conservative blogger was informed of Weiner’s behavior and exposed to the country a picture Weiner had posted of himself in his underwear.  For two weeks, Weiner denied that he had posted the picture for two weeks after the story broke, but when the Democratic leaders in Congress failed to come to his defense, Weiner admitted to posting the picture and resigned his seat in the US House.  Weiner’s seat was filled in a special election by Bob Turner (R-NY) in Sept. 2011.</a:t>
            </a:r>
            <a:endParaRPr lang="en-US" altLang="en-US" b="1" u="sng" dirty="0"/>
          </a:p>
          <a:p>
            <a:pPr eaLnBrk="1" hangingPunct="1"/>
            <a:endParaRPr lang="en-US" altLang="en-US" b="1" u="sng" dirty="0"/>
          </a:p>
          <a:p>
            <a:pPr eaLnBrk="1" hangingPunct="1"/>
            <a:r>
              <a:rPr lang="en-US" altLang="en-US" dirty="0"/>
              <a:t>Kathy </a:t>
            </a:r>
            <a:r>
              <a:rPr lang="en-US" altLang="en-US" dirty="0" err="1"/>
              <a:t>Hochul’s</a:t>
            </a:r>
            <a:r>
              <a:rPr lang="en-US" altLang="en-US" dirty="0"/>
              <a:t> victory in New York district #26 in May 2011 may signal a Democratic comeback in 2012.  She ran on keeping Medicare intact as it currently exists, in contrast to Paul Ryan’s (R-WI) plan to restructure Medicare into a voucher program.  </a:t>
            </a:r>
            <a:r>
              <a:rPr lang="en-US" altLang="en-US" dirty="0" err="1"/>
              <a:t>Hochul</a:t>
            </a:r>
            <a:r>
              <a:rPr lang="en-US" altLang="en-US" dirty="0"/>
              <a:t> replaced Christopher Lee (R-NY) (mentioned above).  Following </a:t>
            </a:r>
            <a:r>
              <a:rPr lang="en-US" altLang="en-US" dirty="0" err="1"/>
              <a:t>Hochul’s</a:t>
            </a:r>
            <a:r>
              <a:rPr lang="en-US" altLang="en-US" dirty="0"/>
              <a:t> victory, Democrats across the country are planning to run against Paul Ryan’s Medicare reform proposal.  We’ll see if that works.  There is counter-evidence though.  Bob Turner’s (R-NY) victory in New York District #9 in Sept. 2011 may signal another Republican victory in 2012.  Turner replaced Anthony Weiner (D-NY) (also mentioned above). Turner won in a district that had been held by Democrats since 1923, and he ran against Obama’s policies toward Israel and gay marriage.  The district had a large Jewish population, and former NY Mayor Koch (a Jew) campaigned hard against Obama.  The president had made a speech earlier in 2011 in which he said the borders between an Israeli state and a Palestinian state should be defined by the armistice agreement in 1949 following the 1948 war (which Israel won).  </a:t>
            </a:r>
            <a:r>
              <a:rPr lang="en-US" altLang="en-US" dirty="0" err="1"/>
              <a:t>Natanyahu</a:t>
            </a:r>
            <a:r>
              <a:rPr lang="en-US" altLang="en-US" dirty="0"/>
              <a:t>, the PM of Israel, rejects the 1948 borders, believing them to tempt Israel’s enemies to attack because Israel is only 9 miles wide with those borders, thus appearing to be more vulnerable.  In America, a high-ranking politician cannot go against </a:t>
            </a:r>
            <a:r>
              <a:rPr lang="en-US" altLang="en-US" dirty="0" err="1"/>
              <a:t>Isreali</a:t>
            </a:r>
            <a:r>
              <a:rPr lang="en-US" altLang="en-US" dirty="0"/>
              <a:t> interests; the Israeli lobby in America is just too powerful.  Obama appeared to go against Israel’s interests when he endorsed the 1948 borders, and he paid the price for that in NY-9.</a:t>
            </a:r>
          </a:p>
          <a:p>
            <a:pPr eaLnBrk="1" hangingPunct="1"/>
            <a:endParaRPr lang="en-US" altLang="en-US" b="1" u="sng" dirty="0"/>
          </a:p>
          <a:p>
            <a:pPr lvl="0">
              <a:defRPr/>
            </a:pPr>
            <a:r>
              <a:rPr lang="en-US" dirty="0"/>
              <a:t>Here are some composition</a:t>
            </a:r>
            <a:r>
              <a:rPr lang="en-US" baseline="0" dirty="0"/>
              <a:t> changes that occurred in 2015.  </a:t>
            </a:r>
            <a:r>
              <a:rPr lang="en-US" dirty="0"/>
              <a:t>Aaron </a:t>
            </a:r>
            <a:r>
              <a:rPr lang="en-US" dirty="0" err="1"/>
              <a:t>Schock</a:t>
            </a:r>
            <a:r>
              <a:rPr lang="en-US" dirty="0"/>
              <a:t> (R-IL) resigned after he was exposed for using taxpayer money for personal vacations all over the world (he posted pictures from these trips on social media).</a:t>
            </a:r>
            <a:r>
              <a:rPr lang="en-US" baseline="0" dirty="0"/>
              <a:t>  </a:t>
            </a:r>
            <a:r>
              <a:rPr lang="en-US" dirty="0"/>
              <a:t>Michael Grimm (R-NY) resigned after being indicted on tax fraud, underreporting income</a:t>
            </a:r>
            <a:r>
              <a:rPr lang="en-US" sz="1400" dirty="0"/>
              <a:t>.</a:t>
            </a:r>
            <a:r>
              <a:rPr lang="en-US" sz="1400" baseline="0" dirty="0"/>
              <a:t>  </a:t>
            </a:r>
            <a:r>
              <a:rPr lang="en-US" sz="1400" dirty="0"/>
              <a:t>Alan Nunnelee (R-MS) died of brain cancer in Feb. 2015</a:t>
            </a:r>
          </a:p>
          <a:p>
            <a:pPr eaLnBrk="1" hangingPunct="1"/>
            <a:endParaRPr lang="en-US" altLang="en-US" dirty="0"/>
          </a:p>
          <a:p>
            <a:pPr eaLnBrk="1" hangingPunct="1"/>
            <a:endParaRPr lang="en-US" altLang="en-US" dirty="0"/>
          </a:p>
          <a:p>
            <a:pPr eaLnBrk="1" hangingPunct="1"/>
            <a:r>
              <a:rPr lang="en-US" altLang="en-US" dirty="0"/>
              <a:t>Source: http://www.sourcewatch.org/index.php?title=2008_congressional_elections ; http://en.wikipedia.org/wiki/112th_United_States_Congress; http://en.wikipedia.org/wiki/United_States_Senate_elections,_2010; http://en.wikipedia.org/wiki/US_House_election,_2010; http://en.wikipedia.org/wiki/United_States_congressional_delegations_from_Texas; http://www.sourcewatch.org/index.php?title=111th_Congress</a:t>
            </a:r>
          </a:p>
          <a:p>
            <a:pPr eaLnBrk="1" hangingPunct="1"/>
            <a:endParaRPr lang="en-US" altLang="en-US" dirty="0"/>
          </a:p>
          <a:p>
            <a:pPr eaLnBrk="1" hangingPunct="1"/>
            <a:endParaRPr lang="en-US" altLang="en-US" b="1" u="sng" dirty="0"/>
          </a:p>
          <a:p>
            <a:pPr eaLnBrk="1" hangingPunct="1"/>
            <a:r>
              <a:rPr lang="en-US" altLang="en-US" b="1" u="sng" dirty="0"/>
              <a:t>2010</a:t>
            </a:r>
          </a:p>
          <a:p>
            <a:pPr eaLnBrk="1" hangingPunct="1"/>
            <a:r>
              <a:rPr lang="en-US" altLang="en-US" dirty="0"/>
              <a:t>The 2010 election cycle was a Republican “wave.”  682 seats at the local, state and national level switched from Democratic control to Republican.  That exceeds the 625 seats that switched from Republican to Democratic control in the 1974 elections cycle, following the Watergate scandal (which tainted Republicans as corrupt).  There was no major scandal in 2010, but what galvanized Republicans was President Obama’s and the Democratic Congress’ health care law (passed in Mar. 2010).  The Tea Party rose in opposition to health care, and more generally, to the move toward “bigger government” by Obama and Democrats in Congress. The Republicans won 63 seats in the US House, winning a majority in that chamber.  These numbers are historic.  A 63-seat swing is the largest since 1948 (which was a presidential election, not a midterm).  In the US Senate, the Republicans picked up 6 seats, but Democrats still held on to a majority in that chamber.  So, coming out of the 2010 midterm elections, there was divided government in Congress.  Republicans made historic gains in state elections in Texas and around the country also.  11 state legislatures switched from Democratic majorities to Republican majorities, and 12 governors switched from Democrats to Republicans.  In Texas, Rick Perry was elected governor for a 3rd time, and Republicans won all other executive positions in Texas government.  In the Texas House elections, Republicans picked up 25 seats, and Republicans maintained control of the Texas Senate.  State elections were important because in 2011 the state legislatures around the country would redraw district boundaries for their respective legislative seats at the state level and for seats in the US House, and many of these states are now controlled by Republicans and will draw district boundaries to help the chances of Republicans in elections that will occur between over the next decade, until a new census is taken in 2020 and the district lines are redrawn again.</a:t>
            </a:r>
          </a:p>
          <a:p>
            <a:pPr eaLnBrk="1" hangingPunct="1"/>
            <a:endParaRPr lang="en-US" altLang="en-US" dirty="0"/>
          </a:p>
          <a:p>
            <a:pPr eaLnBrk="1" hangingPunct="1"/>
            <a:r>
              <a:rPr lang="en-US" altLang="en-US" dirty="0"/>
              <a:t>The coming Republican wave was evident early in 2010.  In January 2010, Massachusetts held a special election to fill the US Senate seat Ted Kennedy had held for 46 years (Kennedy died of brain cancer in 2009).  Surprisingly, a Republican (Scott Brown) won the special election.  Brown made opposition to Obama’s heath care plan the focus of his campaign, and the Massachusetts voters responded favorably to Brown’s message, despite that Ted Kennedy had been a champion of health care reform for decades (and the same Massachusetts electorate elected Kennedy seven times).  Some political analysts predicted that the special election in Massachusetts portended a nationwide trend, a backlash against the Democratic leadership in Congress and against President Obama.  They also point to the Governor’s races in NJ and Virginia (Nov. 2009), both of which were won by Republicans.  These political analysts turned out to be right.  2010 was a big year for Republicans.</a:t>
            </a:r>
          </a:p>
          <a:p>
            <a:pPr eaLnBrk="1" hangingPunct="1"/>
            <a:endParaRPr lang="en-US" altLang="en-US" dirty="0"/>
          </a:p>
          <a:p>
            <a:pPr eaLnBrk="1" hangingPunct="1"/>
            <a:r>
              <a:rPr lang="en-US" altLang="en-US" dirty="0"/>
              <a:t>Kathy </a:t>
            </a:r>
            <a:r>
              <a:rPr lang="en-US" altLang="en-US" dirty="0" err="1"/>
              <a:t>Hochul’s</a:t>
            </a:r>
            <a:r>
              <a:rPr lang="en-US" altLang="en-US" dirty="0"/>
              <a:t> victory in New York district #26 in May 2011 may signal a Democratic comeback in 2012.  She ran on keeping Medicare intact as it currently exists, in contrast to Paul Ryan’s (R-WI) plan to restructure Medicare into a voucher program.  Now Democrats across the country are planning to run against Paul Ryan’s Medicare reform proposal.  We’ll see if that works.</a:t>
            </a:r>
          </a:p>
          <a:p>
            <a:pPr eaLnBrk="1" hangingPunct="1"/>
            <a:endParaRPr lang="en-US" altLang="en-US" dirty="0"/>
          </a:p>
          <a:p>
            <a:pPr eaLnBrk="1" hangingPunct="1"/>
            <a:r>
              <a:rPr lang="en-US" altLang="en-US" u="sng" dirty="0"/>
              <a:t>The Independent Democrats</a:t>
            </a:r>
            <a:r>
              <a:rPr lang="en-US" altLang="en-US" dirty="0"/>
              <a:t>:  Senator Lieberman (CT) lost in the Democratic primary in Aug 2006 but then ran as an independent in the general election and defeated the Democratic and Republican candidates in Nov 2006.  Senator Sanders (VT) retired from the House and ran and won a Senate seat as a socialist candidate.  Both Lieberman and Sanders vote with Democrats, though Lieberman supported Bush on the issue of the Iraq War (that’s why he was defeated in the Democratic primaries in Aug 2006).  Lieberman is too conservative for Connecticut and has decided not to run for reelection in 2012.  </a:t>
            </a:r>
          </a:p>
          <a:p>
            <a:pPr eaLnBrk="1" hangingPunct="1"/>
            <a:endParaRPr lang="en-US" altLang="en-US" b="1" u="sng" dirty="0"/>
          </a:p>
          <a:p>
            <a:pPr eaLnBrk="1" hangingPunct="1"/>
            <a:r>
              <a:rPr lang="en-US" altLang="en-US" b="1" u="sng" dirty="0"/>
              <a:t>2008</a:t>
            </a:r>
          </a:p>
          <a:p>
            <a:pPr eaLnBrk="1" hangingPunct="1"/>
            <a:r>
              <a:rPr lang="en-US" altLang="en-US" dirty="0"/>
              <a:t>In the 2008 elections, Democrats increased their margins over Republicans.  The Democrats picked up an additional 21 seats in the US House and 8 seats in the US Senate.  It was another Democratic “wave” election.  In the Senate, just after the election, the Democrats had a near filibuster-proof Senate, meaning that the Republicans had little chance of blocking any legislation the Democrats desire.  (A filibuster occurs when at least 41 Senators combine forces to block legislation.  The filibuster can be broken by a vote of 60 Senators, then the full Senate can vote on the measure.)  In April 2009, Senator Arlen Specter (Pennsylvania) switched parties from the Republican Party to the Democratic Party.  Specter said the Republican Party had moved too far right and that he finds himself more aligned with the Democratic philosophy; he also believed he could not win in the Republican primaries in the next election cycle.  Specter switch gave the Democrats 59 seats in the US Senate, and once the Minnesota Supreme Court found Al Franken to be the winner of the seat in Minnesota (it took 8 months to decide the Senate race in Minnesota), the Democrats had 60 seats in the US Senate (in 2009).  Interestingly, Arlen Specter lost his bid to win the Democratic primary in Mar. 2010, in part because the voting public in PA. objected to Specter’s switch to the Democratic Party.  Specter switched parties simply for political reasons—he believed he could not win the Republican nomination in 2010, so he became a Democrat, believing that he had a better chance of winning the Democratic nomination, but he turned out to be wrong.</a:t>
            </a:r>
          </a:p>
          <a:p>
            <a:pPr eaLnBrk="1" hangingPunct="1"/>
            <a:endParaRPr lang="en-US" altLang="en-US" dirty="0"/>
          </a:p>
          <a:p>
            <a:pPr eaLnBrk="1" hangingPunct="1"/>
            <a:r>
              <a:rPr lang="en-US" altLang="en-US" dirty="0">
                <a:solidFill>
                  <a:schemeClr val="tx2"/>
                </a:solidFill>
              </a:rPr>
              <a:t>The balance of power between 2008 and 2010:  </a:t>
            </a:r>
            <a:r>
              <a:rPr lang="en-US" altLang="en-US" dirty="0"/>
              <a:t>US House:  255 Democrats; 177 Republicans (1 Democrat and 2 Republicans had resigned between elections…The US House was 3 members short in 2010 due to these resignations); US Senate:  59 Democrats; 41 Republicans (2 Democratic Senators call themselves Independent Democrats)</a:t>
            </a:r>
          </a:p>
          <a:p>
            <a:pPr eaLnBrk="1" hangingPunct="1"/>
            <a:endParaRPr lang="en-US" altLang="en-US" dirty="0"/>
          </a:p>
          <a:p>
            <a:pPr eaLnBrk="1" hangingPunct="1"/>
            <a:r>
              <a:rPr lang="en-US" altLang="en-US" b="1" u="sng" dirty="0"/>
              <a:t>2006</a:t>
            </a:r>
          </a:p>
          <a:p>
            <a:pPr eaLnBrk="1" hangingPunct="1"/>
            <a:r>
              <a:rPr lang="en-US" altLang="en-US" dirty="0"/>
              <a:t>The 2006 midterm election was a “Democratic” wave, meaning the Democrats did exceptionally well.  Democrats won majorities in both the US House and US Senate in the 2006 midterm elections (Nov 2006), so power in both chambers switched from Republican to Democratic.  Republicans had previously controlled both chambers from 1994 to 2006.  In Texas, Democrats did better than usual but not well enough to win majorities in the Texas Legislature.  Democrats picked up 5 seats in the Texas House, but Republicans picked up 1 seat in the Texas Senate.  The balance of power after the 2006 elections -- US House:  233 Democrats; 202 Republicans.  Between 2006 and 2008, Democrats picked up 3 seats in special elections (the incumbent resigned).  These three were strong Republican seats, but Democrats won them.  </a:t>
            </a:r>
          </a:p>
          <a:p>
            <a:pPr eaLnBrk="1" hangingPunct="1"/>
            <a:endParaRPr lang="en-US" altLang="en-US" dirty="0"/>
          </a:p>
          <a:p>
            <a:pPr eaLnBrk="1" hangingPunct="1"/>
            <a:r>
              <a:rPr lang="en-US" altLang="en-US" b="1" u="sng" dirty="0"/>
              <a:t>Additional Information</a:t>
            </a:r>
          </a:p>
          <a:p>
            <a:pPr eaLnBrk="1" hangingPunct="1"/>
            <a:r>
              <a:rPr lang="en-US" altLang="en-US" dirty="0"/>
              <a:t>The Clerk of the House maintains the balance of power numbers.</a:t>
            </a:r>
          </a:p>
          <a:p>
            <a:pPr eaLnBrk="1" hangingPunct="1"/>
            <a:endParaRPr lang="en-US" altLang="en-US" dirty="0"/>
          </a:p>
          <a:p>
            <a:pPr eaLnBrk="1" hangingPunct="1"/>
            <a:r>
              <a:rPr lang="en-US" altLang="en-US" dirty="0"/>
              <a:t>Divided government occurs when the president (or governor) is of one party, and at least one chamber of Congress (or at least one chamber of the Texas Legislature) is controlled by a majority of the other party.  </a:t>
            </a:r>
          </a:p>
          <a:p>
            <a:pPr eaLnBrk="1" hangingPunct="1"/>
            <a:endParaRPr lang="en-US" altLang="en-US" dirty="0"/>
          </a:p>
          <a:p>
            <a:pPr eaLnBrk="1" hangingPunct="1"/>
            <a:r>
              <a:rPr lang="en-US" altLang="en-US" dirty="0"/>
              <a:t>The members (18 in total) on the high courts in Texas are all Republicans, except one who</a:t>
            </a:r>
            <a:r>
              <a:rPr lang="en-US" altLang="en-US" baseline="0" dirty="0"/>
              <a:t> switched from Republican to Democrat after being elected as a Republican</a:t>
            </a:r>
            <a:r>
              <a:rPr lang="en-US" altLang="en-US" dirty="0"/>
              <a:t>.</a:t>
            </a:r>
          </a:p>
        </p:txBody>
      </p:sp>
    </p:spTree>
    <p:extLst>
      <p:ext uri="{BB962C8B-B14F-4D97-AF65-F5344CB8AC3E}">
        <p14:creationId xmlns:p14="http://schemas.microsoft.com/office/powerpoint/2010/main" val="274721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a:t>Source:  </a:t>
            </a:r>
            <a:r>
              <a:rPr lang="en-US" b="0" u="none" dirty="0"/>
              <a:t>Pew Research Center,</a:t>
            </a:r>
            <a:r>
              <a:rPr lang="en-US" b="0" u="none" baseline="0" dirty="0"/>
              <a:t> “</a:t>
            </a:r>
            <a:r>
              <a:rPr lang="en-US" b="0" dirty="0"/>
              <a:t>As New Dangers Loom, More Think the U.S. Does ‘Too Little’ to Solve World Problems,” August 28, 2014.  </a:t>
            </a:r>
            <a:r>
              <a:rPr lang="en-US" b="0"/>
              <a:t>Reponses</a:t>
            </a:r>
            <a:r>
              <a:rPr lang="en-US" b="0" baseline="0"/>
              <a:t> obtained from 1501 respondents between August 20 – 24, 2014.</a:t>
            </a:r>
            <a:endParaRPr lang="en-US"/>
          </a:p>
          <a:p>
            <a:endParaRPr lang="en-US"/>
          </a:p>
        </p:txBody>
      </p:sp>
      <p:sp>
        <p:nvSpPr>
          <p:cNvPr id="4" name="Slide Number Placeholder 3"/>
          <p:cNvSpPr>
            <a:spLocks noGrp="1"/>
          </p:cNvSpPr>
          <p:nvPr>
            <p:ph type="sldNum" sz="quarter" idx="10"/>
          </p:nvPr>
        </p:nvSpPr>
        <p:spPr/>
        <p:txBody>
          <a:bodyPr/>
          <a:lstStyle/>
          <a:p>
            <a:pPr>
              <a:defRPr/>
            </a:pPr>
            <a:fld id="{F535EC86-7DA3-44F2-BC22-4A44BD74BC44}" type="slidenum">
              <a:rPr lang="en-US" smtClean="0"/>
              <a:pPr>
                <a:defRPr/>
              </a:pPr>
              <a:t>25</a:t>
            </a:fld>
            <a:endParaRPr lang="en-US"/>
          </a:p>
        </p:txBody>
      </p:sp>
    </p:spTree>
    <p:extLst>
      <p:ext uri="{BB962C8B-B14F-4D97-AF65-F5344CB8AC3E}">
        <p14:creationId xmlns:p14="http://schemas.microsoft.com/office/powerpoint/2010/main" val="702625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a:t>Source:  </a:t>
            </a:r>
            <a:r>
              <a:rPr lang="en-US" b="0" u="none" dirty="0"/>
              <a:t>Pew Research Center,</a:t>
            </a:r>
            <a:r>
              <a:rPr lang="en-US" b="0" u="none" baseline="0" dirty="0"/>
              <a:t> “</a:t>
            </a:r>
            <a:r>
              <a:rPr lang="en-US" b="0" dirty="0"/>
              <a:t>As New Dangers Loom, More Think the U.S. Does ‘Too Little’ to Solve World Problems,” August 28, 2014.  </a:t>
            </a:r>
            <a:r>
              <a:rPr lang="en-US" b="0"/>
              <a:t>Reponses</a:t>
            </a:r>
            <a:r>
              <a:rPr lang="en-US" b="0" baseline="0"/>
              <a:t> obtained from 1501 respondents between August 20 – 24, 2014.</a:t>
            </a:r>
            <a:endParaRPr lang="en-US"/>
          </a:p>
          <a:p>
            <a:endParaRPr lang="en-US"/>
          </a:p>
        </p:txBody>
      </p:sp>
      <p:sp>
        <p:nvSpPr>
          <p:cNvPr id="4" name="Slide Number Placeholder 3"/>
          <p:cNvSpPr>
            <a:spLocks noGrp="1"/>
          </p:cNvSpPr>
          <p:nvPr>
            <p:ph type="sldNum" sz="quarter" idx="10"/>
          </p:nvPr>
        </p:nvSpPr>
        <p:spPr/>
        <p:txBody>
          <a:bodyPr/>
          <a:lstStyle/>
          <a:p>
            <a:pPr>
              <a:defRPr/>
            </a:pPr>
            <a:fld id="{F535EC86-7DA3-44F2-BC22-4A44BD74BC44}" type="slidenum">
              <a:rPr lang="en-US" smtClean="0"/>
              <a:pPr>
                <a:defRPr/>
              </a:pPr>
              <a:t>26</a:t>
            </a:fld>
            <a:endParaRPr lang="en-US"/>
          </a:p>
        </p:txBody>
      </p:sp>
    </p:spTree>
    <p:extLst>
      <p:ext uri="{BB962C8B-B14F-4D97-AF65-F5344CB8AC3E}">
        <p14:creationId xmlns:p14="http://schemas.microsoft.com/office/powerpoint/2010/main" val="1831847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AE69560-234F-4E68-8B28-214C2D500D90}" type="slidenum">
              <a:rPr lang="en-US" altLang="en-US" sz="1200" smtClean="0">
                <a:latin typeface="Arial" charset="0"/>
              </a:rPr>
              <a:pPr/>
              <a:t>28</a:t>
            </a:fld>
            <a:endParaRPr lang="en-US" altLang="en-US" sz="1200">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09695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252C14-D398-4536-80B1-7F5217332A8F}" type="slidenum">
              <a:rPr lang="en-US" altLang="en-US" sz="1200" smtClean="0">
                <a:latin typeface="Arial" charset="0"/>
              </a:rPr>
              <a:pPr/>
              <a:t>29</a:t>
            </a:fld>
            <a:endParaRPr lang="en-US" altLang="en-US" sz="1200">
              <a:latin typeface="Arial" charset="0"/>
            </a:endParaRPr>
          </a:p>
        </p:txBody>
      </p:sp>
      <p:sp>
        <p:nvSpPr>
          <p:cNvPr id="47107" name="Rectangle 2"/>
          <p:cNvSpPr>
            <a:spLocks noGrp="1" noRot="1" noChangeAspect="1" noChangeArrowheads="1" noTextEdit="1"/>
          </p:cNvSpPr>
          <p:nvPr>
            <p:ph type="sldImg"/>
          </p:nvPr>
        </p:nvSpPr>
        <p:spPr>
          <a:xfrm>
            <a:off x="1144588" y="685800"/>
            <a:ext cx="4572000" cy="3429000"/>
          </a:xfrm>
          <a:ln/>
        </p:spPr>
      </p:sp>
      <p:sp>
        <p:nvSpPr>
          <p:cNvPr id="47108" name="Rectangle 3"/>
          <p:cNvSpPr>
            <a:spLocks noGrp="1" noChangeArrowheads="1"/>
          </p:cNvSpPr>
          <p:nvPr>
            <p:ph type="body" idx="1"/>
          </p:nvPr>
        </p:nvSpPr>
        <p:spPr>
          <a:noFill/>
        </p:spPr>
        <p:txBody>
          <a:bodyPr/>
          <a:lstStyle/>
          <a:p>
            <a:pPr eaLnBrk="1" hangingPunct="1"/>
            <a:r>
              <a:rPr lang="en-US" altLang="en-US" dirty="0"/>
              <a:t>Republicans were more liberal on social issues, including </a:t>
            </a:r>
            <a:r>
              <a:rPr lang="en-US" altLang="en-US" dirty="0" smtClean="0"/>
              <a:t>on equality </a:t>
            </a:r>
            <a:r>
              <a:rPr lang="en-US" altLang="en-US" dirty="0"/>
              <a:t>for blacks, from 1860 to the 1950s, but then became more conservative in resisting Civil Rights in the 1960s.  The (white) religious conservatives were evenly split up until about 1984 between the two parties.  Jimmy Carter actually won a greater % of white evangelicals in the 1980 presidential election, even though Ronald Reagan ushered in a new era of religious conservatism (as well as economic and foreign policy conservatism) in America.  Carter was an evangelical Christian (who actually went to church, unlike later presidents—Reagan, Clinton, Obama, and </a:t>
            </a:r>
            <a:r>
              <a:rPr lang="en-US" altLang="en-US" dirty="0" smtClean="0"/>
              <a:t>Trump, who </a:t>
            </a:r>
            <a:r>
              <a:rPr lang="en-US" altLang="en-US" dirty="0"/>
              <a:t>didn’t </a:t>
            </a:r>
            <a:r>
              <a:rPr lang="en-US" altLang="en-US" dirty="0" smtClean="0"/>
              <a:t>go </a:t>
            </a:r>
            <a:r>
              <a:rPr lang="en-US" altLang="en-US" dirty="0"/>
              <a:t>to church).</a:t>
            </a:r>
          </a:p>
          <a:p>
            <a:pPr eaLnBrk="1" hangingPunct="1"/>
            <a:endParaRPr lang="en-US" altLang="en-US" dirty="0"/>
          </a:p>
          <a:p>
            <a:pPr eaLnBrk="1" hangingPunct="1"/>
            <a:r>
              <a:rPr lang="en-US" altLang="en-US" dirty="0"/>
              <a:t>“Hawkish” – a more aggressive view</a:t>
            </a:r>
            <a:r>
              <a:rPr lang="en-US" altLang="en-US" baseline="0" dirty="0"/>
              <a:t> on using force or going to war; an almost pro-war, pro use-of-force position</a:t>
            </a:r>
            <a:endParaRPr lang="en-US" altLang="en-US" dirty="0"/>
          </a:p>
          <a:p>
            <a:pPr eaLnBrk="1" hangingPunct="1"/>
            <a:r>
              <a:rPr lang="en-US" altLang="en-US" dirty="0"/>
              <a:t>“Dovish” – a less aggressive</a:t>
            </a:r>
            <a:r>
              <a:rPr lang="en-US" altLang="en-US" baseline="0" dirty="0"/>
              <a:t> view on using force or going to war; an almost anti-war, anti-use of force position</a:t>
            </a:r>
            <a:r>
              <a:rPr lang="en-US" altLang="en-US" dirty="0"/>
              <a:t>    </a:t>
            </a:r>
          </a:p>
        </p:txBody>
      </p:sp>
    </p:spTree>
    <p:extLst>
      <p:ext uri="{BB962C8B-B14F-4D97-AF65-F5344CB8AC3E}">
        <p14:creationId xmlns:p14="http://schemas.microsoft.com/office/powerpoint/2010/main" val="1208251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34D5915-49F5-4ABB-8F0B-88DD5FC439C2}" type="slidenum">
              <a:rPr lang="en-US" altLang="en-US" sz="1200" smtClean="0">
                <a:latin typeface="Arial" charset="0"/>
              </a:rPr>
              <a:pPr/>
              <a:t>30</a:t>
            </a:fld>
            <a:endParaRPr lang="en-US" altLang="en-US" sz="1200">
              <a:latin typeface="Arial" charset="0"/>
            </a:endParaRPr>
          </a:p>
        </p:txBody>
      </p:sp>
      <p:sp>
        <p:nvSpPr>
          <p:cNvPr id="48131" name="Rectangle 2"/>
          <p:cNvSpPr>
            <a:spLocks noGrp="1" noRot="1" noChangeAspect="1" noChangeArrowheads="1" noTextEdit="1"/>
          </p:cNvSpPr>
          <p:nvPr>
            <p:ph type="sldImg"/>
          </p:nvPr>
        </p:nvSpPr>
        <p:spPr>
          <a:xfrm>
            <a:off x="1144588" y="685800"/>
            <a:ext cx="4572000" cy="3429000"/>
          </a:xfrm>
          <a:ln/>
        </p:spPr>
      </p:sp>
      <p:sp>
        <p:nvSpPr>
          <p:cNvPr id="48132" name="Rectangle 3"/>
          <p:cNvSpPr>
            <a:spLocks noGrp="1" noChangeArrowheads="1"/>
          </p:cNvSpPr>
          <p:nvPr>
            <p:ph type="body" idx="1"/>
          </p:nvPr>
        </p:nvSpPr>
        <p:spPr>
          <a:noFill/>
        </p:spPr>
        <p:txBody>
          <a:bodyPr/>
          <a:lstStyle/>
          <a:p>
            <a:pPr eaLnBrk="1" hangingPunct="1"/>
            <a:r>
              <a:rPr lang="en-US" altLang="en-US" dirty="0"/>
              <a:t>Democrats became peace advocates during the Vietnam Era.</a:t>
            </a:r>
            <a:r>
              <a:rPr lang="en-US" altLang="en-US" b="1" dirty="0"/>
              <a:t>  </a:t>
            </a:r>
            <a:r>
              <a:rPr lang="en-US" altLang="en-US" dirty="0"/>
              <a:t>This</a:t>
            </a:r>
            <a:r>
              <a:rPr lang="en-US" altLang="en-US" baseline="0" dirty="0"/>
              <a:t> </a:t>
            </a:r>
            <a:r>
              <a:rPr lang="en-US" altLang="en-US" dirty="0"/>
              <a:t>hurt the party in presidential elections between</a:t>
            </a:r>
            <a:r>
              <a:rPr lang="en-US" altLang="en-US" baseline="0" dirty="0"/>
              <a:t> 1968 and 2008</a:t>
            </a:r>
            <a:r>
              <a:rPr lang="en-US" altLang="en-US" dirty="0"/>
              <a:t> because many “hawkish” (conservative) Democrats switched to the Republican Party</a:t>
            </a:r>
            <a:r>
              <a:rPr lang="en-US" altLang="en-US" baseline="0" dirty="0"/>
              <a:t> (that switch occurred between 1968 and 1988)</a:t>
            </a:r>
            <a:r>
              <a:rPr lang="en-US" altLang="en-US" dirty="0"/>
              <a:t>.</a:t>
            </a:r>
            <a:r>
              <a:rPr lang="en-US" altLang="en-US" b="1" dirty="0"/>
              <a:t>  </a:t>
            </a:r>
            <a:r>
              <a:rPr lang="en-US" altLang="en-US" dirty="0"/>
              <a:t>Democrats faired poorly in presidential elections when the public has felt threatened by an “enemy.”  From 1968 to 2008, Republicans held the presidency in 28 of 40 years.  Jimmy Carter was president for 4 years, and Clinton for 8 years, but Clinton championed a lot of conservative issues (welfare reform, free trade (NAFTA), tax cuts (though only in rhetoric), and war (Kosovo)).  Still, this is a matter of principle for Democrats.  Even though they </a:t>
            </a:r>
            <a:r>
              <a:rPr lang="en-US" altLang="en-US" dirty="0" smtClean="0"/>
              <a:t>were </a:t>
            </a:r>
            <a:r>
              <a:rPr lang="en-US" altLang="en-US" dirty="0"/>
              <a:t>at a disadvantage on issues of war and the use of force, they </a:t>
            </a:r>
            <a:r>
              <a:rPr lang="en-US" altLang="en-US" dirty="0" smtClean="0"/>
              <a:t>remained </a:t>
            </a:r>
            <a:r>
              <a:rPr lang="en-US" altLang="en-US" dirty="0"/>
              <a:t>more “dovish” and greater supporters of “peace advocacy” than Republicans. </a:t>
            </a:r>
            <a:endParaRPr lang="en-US" altLang="en-US" dirty="0" smtClean="0"/>
          </a:p>
          <a:p>
            <a:pPr eaLnBrk="1" hangingPunct="1"/>
            <a:endParaRPr lang="en-US" altLang="en-US" dirty="0" smtClean="0"/>
          </a:p>
          <a:p>
            <a:pPr eaLnBrk="1" hangingPunct="1"/>
            <a:r>
              <a:rPr lang="en-US" altLang="en-US" dirty="0" smtClean="0"/>
              <a:t>In 2022-23, the irony is this</a:t>
            </a:r>
            <a:r>
              <a:rPr lang="en-US" altLang="en-US" baseline="0" dirty="0" smtClean="0"/>
              <a:t> regarding the Ukraine-Russia war.  Democrats have become the more “hawkish” political party, seemingly determined to support Ukraine until the Ukrainians can push the Russians out of their country, while the Trump-wing of the Republican Party has become more “dovish,” making arguments such as that we risking a nuclear exchange with Russia and that we could be provoking WWIII.  Ironically, risking a nuclear exchange and provoking war was an argument liberals and Democrats made in the 1980s, when then President Reagan was escalating the Cold War between the U.S. and the Soviet Union (Russia was the largest and most powerful country in the Soviet Union).       </a:t>
            </a:r>
            <a:endParaRPr lang="en-US" altLang="en-US" dirty="0"/>
          </a:p>
          <a:p>
            <a:pPr eaLnBrk="1" hangingPunct="1"/>
            <a:endParaRPr lang="en-US" altLang="en-US" dirty="0"/>
          </a:p>
          <a:p>
            <a:pPr eaLnBrk="1" hangingPunct="1"/>
            <a:r>
              <a:rPr lang="en-US" altLang="en-US" dirty="0"/>
              <a:t>At the 2012 Democratic National Committee, the word “God” was removed from the Democratic platform.  The removal caused so much controversy that the Democratic Platform Committee inserted “God” back into the platform.  “God” is mentioned once in the Democratic platform; “God” is mentioned 7 times in the Republican platform.  The attempted removal of the word “God” is an indication of the secularization of the Democratic Party and its members. </a:t>
            </a:r>
          </a:p>
          <a:p>
            <a:pPr lvl="3" eaLnBrk="1" hangingPunct="1"/>
            <a:endParaRPr lang="en-US" altLang="en-US" dirty="0"/>
          </a:p>
        </p:txBody>
      </p:sp>
    </p:spTree>
    <p:extLst>
      <p:ext uri="{BB962C8B-B14F-4D97-AF65-F5344CB8AC3E}">
        <p14:creationId xmlns:p14="http://schemas.microsoft.com/office/powerpoint/2010/main" val="2549758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FD9E82-9C98-4D46-8049-E70720A03BCF}" type="slidenum">
              <a:rPr lang="en-US" altLang="en-US" sz="1200" smtClean="0">
                <a:latin typeface="Arial" charset="0"/>
              </a:rPr>
              <a:pPr/>
              <a:t>31</a:t>
            </a:fld>
            <a:endParaRPr lang="en-US" altLang="en-US" sz="1200">
              <a:latin typeface="Arial" charset="0"/>
            </a:endParaRPr>
          </a:p>
        </p:txBody>
      </p:sp>
      <p:sp>
        <p:nvSpPr>
          <p:cNvPr id="33795" name="Rectangle 2"/>
          <p:cNvSpPr>
            <a:spLocks noGrp="1" noRot="1" noChangeAspect="1" noChangeArrowheads="1" noTextEdit="1"/>
          </p:cNvSpPr>
          <p:nvPr>
            <p:ph type="sldImg"/>
          </p:nvPr>
        </p:nvSpPr>
        <p:spPr>
          <a:xfrm>
            <a:off x="1144588" y="685800"/>
            <a:ext cx="4572000" cy="3429000"/>
          </a:xfrm>
          <a:ln/>
        </p:spPr>
      </p:sp>
      <p:sp>
        <p:nvSpPr>
          <p:cNvPr id="33796" name="Rectangle 3"/>
          <p:cNvSpPr>
            <a:spLocks noGrp="1" noChangeArrowheads="1"/>
          </p:cNvSpPr>
          <p:nvPr>
            <p:ph type="body" idx="1"/>
          </p:nvPr>
        </p:nvSpPr>
        <p:spPr>
          <a:noFill/>
        </p:spPr>
        <p:txBody>
          <a:bodyPr/>
          <a:lstStyle/>
          <a:p>
            <a:pPr eaLnBrk="1" hangingPunct="1"/>
            <a:r>
              <a:rPr lang="en-US" altLang="en-US" baseline="0" dirty="0"/>
              <a:t>Perhaps immigration should be on the list above too, but the anti-immigrant sentiment that Trump exhibited was a sentiment in the Republican Party before Trump hit the political scene in 2015.  It just became a dominant view under Trump.  But one reason immigration should possibly be on the list is because the argument that immigrants take jobs from working-class Americans was a more dominant sentiment in the Democratic Party for many decades, coinciding with the position of labor unions, which are threatened by cheaper labor.  The strength of unions has diminished over time, and now the Democratic Party sees immigrants as future voters, so more so than the Republican Party, the Democratic Party has changed on the immigration issue because it wants more voters.</a:t>
            </a:r>
          </a:p>
          <a:p>
            <a:pPr eaLnBrk="1" hangingPunct="1"/>
            <a:r>
              <a:rPr lang="en-US" altLang="en-US" baseline="0" dirty="0"/>
              <a:t>   </a:t>
            </a:r>
          </a:p>
        </p:txBody>
      </p:sp>
    </p:spTree>
    <p:extLst>
      <p:ext uri="{BB962C8B-B14F-4D97-AF65-F5344CB8AC3E}">
        <p14:creationId xmlns:p14="http://schemas.microsoft.com/office/powerpoint/2010/main" val="2468772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A66E2B4-DE39-4503-AC2D-2A7CF923FA49}" type="slidenum">
              <a:rPr lang="en-US" altLang="en-US" sz="1200" smtClean="0">
                <a:latin typeface="Arial" charset="0"/>
              </a:rPr>
              <a:pPr/>
              <a:t>32</a:t>
            </a:fld>
            <a:endParaRPr lang="en-US" altLang="en-US" sz="1200">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en-US" altLang="en-US" b="1">
                <a:solidFill>
                  <a:srgbClr val="A50021"/>
                </a:solidFill>
              </a:rPr>
              <a:t>Why did the Federalist Party disappear?</a:t>
            </a:r>
          </a:p>
          <a:p>
            <a:pPr eaLnBrk="1" hangingPunct="1"/>
            <a:r>
              <a:rPr lang="en-US" altLang="en-US"/>
              <a:t>Federalists in New England states considered secession from the union in 1814, and once the plan to secede was exposed, the party never recovered.  Had the New England states seceded from the union in 1814, then the country could have fallen apart and become prey to one of the other powers in the world:  Britain or France.  So, even the thought of secession was traitorous; it was considered a threat to the democratic experiment this country had introduced to the world.</a:t>
            </a:r>
          </a:p>
          <a:p>
            <a:pPr eaLnBrk="1" hangingPunct="1"/>
            <a:endParaRPr lang="en-US" altLang="en-US"/>
          </a:p>
          <a:p>
            <a:pPr eaLnBrk="1" hangingPunct="1"/>
            <a:r>
              <a:rPr lang="en-US" altLang="en-US"/>
              <a:t>What did the Federalists want?  They were staunchly anti-war; they wanted a friendly alliance with Great Britain.</a:t>
            </a:r>
          </a:p>
          <a:p>
            <a:pPr eaLnBrk="1" hangingPunct="1"/>
            <a:endParaRPr lang="en-US" altLang="en-US"/>
          </a:p>
          <a:p>
            <a:pPr eaLnBrk="1" hangingPunct="1"/>
            <a:r>
              <a:rPr lang="en-US" altLang="en-US"/>
              <a:t>The (Jeffersonian) Republican party then dominated American politics from 1814 to early 1830s.  This era of one party rule in America was called the “Era of Good Feelings.”  In early 1830s, the Republican Party reformed under the leadership of Andrew Jackson and became known as the Democratic Party</a:t>
            </a:r>
          </a:p>
          <a:p>
            <a:pPr eaLnBrk="1" hangingPunct="1"/>
            <a:endParaRPr lang="en-US" altLang="en-US"/>
          </a:p>
          <a:p>
            <a:pPr eaLnBrk="1" hangingPunct="1"/>
            <a:r>
              <a:rPr lang="en-US" altLang="en-US" b="1">
                <a:solidFill>
                  <a:schemeClr val="tx2"/>
                </a:solidFill>
              </a:rPr>
              <a:t>Why did the Whig Party disappear?</a:t>
            </a:r>
          </a:p>
          <a:p>
            <a:pPr eaLnBrk="1" hangingPunct="1"/>
            <a:r>
              <a:rPr lang="en-US" altLang="en-US"/>
              <a:t>The Whigs were formed in opposition to Andrew Jackson, America’s first intensely polarizing president.  The Whigs never built a grassroots organization; it survived by recruiting big names:  William Henry Harrison (hero from War of 1812), Zachary Taylor (hero from Mexican-American War), Henry Clay (powerful member of the US Congress).  The party disappeared because it failed to address the slavery issue.  Republicans, as a 3</a:t>
            </a:r>
            <a:r>
              <a:rPr lang="en-US" altLang="en-US" baseline="30000"/>
              <a:t>rd</a:t>
            </a:r>
            <a:r>
              <a:rPr lang="en-US" altLang="en-US"/>
              <a:t> party, seized the issue and displaced the Whigs as a major party in the late 1850s, just before the outbreak of the Civil War.</a:t>
            </a:r>
          </a:p>
          <a:p>
            <a:pPr eaLnBrk="1" hangingPunct="1"/>
            <a:endParaRPr lang="en-US" altLang="en-US"/>
          </a:p>
          <a:p>
            <a:pPr eaLnBrk="1" hangingPunct="1"/>
            <a:r>
              <a:rPr lang="en-US" altLang="en-US"/>
              <a:t>Andrew Jackson wanted to limit the growth of the federal government, killed the national bank, transferred money to state banks, vetoed funding for construction of canals (a.k.a. internal improvements)…also Jackson wanted the Indians removed from Alabama and Georgia.  These were the big issues of that day, and there was intense opposition to each of Jackson’s positions. </a:t>
            </a:r>
          </a:p>
        </p:txBody>
      </p:sp>
    </p:spTree>
    <p:extLst>
      <p:ext uri="{BB962C8B-B14F-4D97-AF65-F5344CB8AC3E}">
        <p14:creationId xmlns:p14="http://schemas.microsoft.com/office/powerpoint/2010/main" val="186290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34B5E5A-303C-4B86-B880-26BBC623CBAA}" type="slidenum">
              <a:rPr lang="en-US" altLang="en-US" sz="1200" smtClean="0">
                <a:latin typeface="Arial" charset="0"/>
              </a:rPr>
              <a:pPr/>
              <a:t>3</a:t>
            </a:fld>
            <a:endParaRPr lang="en-US" altLang="en-US" sz="120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43632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855DB3-398D-451E-AE0B-511B18F8472B}" type="slidenum">
              <a:rPr lang="en-US" altLang="en-US" sz="1200" smtClean="0">
                <a:latin typeface="Arial" charset="0"/>
              </a:rPr>
              <a:pPr/>
              <a:t>4</a:t>
            </a:fld>
            <a:endParaRPr lang="en-US" altLang="en-US" sz="1200">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r>
              <a:rPr lang="en-US" altLang="en-US" dirty="0"/>
              <a:t>Source: https://en.wikipedia.org/wiki/United_States_congressional_delegations_from_Texas#/media/File:Texas_US_Congressional_District_14_%28since_2013%29.tif</a:t>
            </a:r>
          </a:p>
          <a:p>
            <a:pPr eaLnBrk="1" hangingPunct="1"/>
            <a:r>
              <a:rPr lang="en-US" altLang="en-US" dirty="0"/>
              <a:t>Source: https://en.wikipedia.org/wiki/United_States_congressional_delegations_from_Texas#/media/File:Texas_US_Congressional_District_18_%28since_2013%29.tif</a:t>
            </a:r>
          </a:p>
          <a:p>
            <a:pPr eaLnBrk="1" hangingPunct="1"/>
            <a:endParaRPr lang="en-US" altLang="en-US" dirty="0"/>
          </a:p>
          <a:p>
            <a:pPr eaLnBrk="1" hangingPunct="1"/>
            <a:r>
              <a:rPr lang="en-US" altLang="en-US" dirty="0"/>
              <a:t>Paul Weber (R) is the representative</a:t>
            </a:r>
            <a:r>
              <a:rPr lang="en-US" altLang="en-US" baseline="0" dirty="0"/>
              <a:t> of District 14 today.</a:t>
            </a:r>
            <a:endParaRPr lang="en-US" altLang="en-US" dirty="0"/>
          </a:p>
        </p:txBody>
      </p:sp>
    </p:spTree>
    <p:extLst>
      <p:ext uri="{BB962C8B-B14F-4D97-AF65-F5344CB8AC3E}">
        <p14:creationId xmlns:p14="http://schemas.microsoft.com/office/powerpoint/2010/main" val="3294915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AB6353E-3EB8-4DDD-B985-BCE21CAB53C5}" type="slidenum">
              <a:rPr lang="en-US" altLang="en-US" sz="1200" smtClean="0">
                <a:latin typeface="Arial" charset="0"/>
              </a:rPr>
              <a:pPr/>
              <a:t>5</a:t>
            </a:fld>
            <a:endParaRPr lang="en-US" altLang="en-US" sz="1200">
              <a:latin typeface="Arial" charset="0"/>
            </a:endParaRPr>
          </a:p>
        </p:txBody>
      </p:sp>
      <p:sp>
        <p:nvSpPr>
          <p:cNvPr id="30723" name="Rectangle 2"/>
          <p:cNvSpPr>
            <a:spLocks noGrp="1" noRot="1" noChangeAspect="1" noChangeArrowheads="1" noTextEdit="1"/>
          </p:cNvSpPr>
          <p:nvPr>
            <p:ph type="sldImg"/>
          </p:nvPr>
        </p:nvSpPr>
        <p:spPr>
          <a:xfrm>
            <a:off x="1144588" y="685800"/>
            <a:ext cx="4572000" cy="3429000"/>
          </a:xfrm>
          <a:ln/>
        </p:spPr>
      </p:sp>
      <p:sp>
        <p:nvSpPr>
          <p:cNvPr id="30724" name="Rectangle 3"/>
          <p:cNvSpPr>
            <a:spLocks noGrp="1" noChangeArrowheads="1"/>
          </p:cNvSpPr>
          <p:nvPr>
            <p:ph type="body" idx="1"/>
          </p:nvPr>
        </p:nvSpPr>
        <p:spPr>
          <a:noFill/>
        </p:spPr>
        <p:txBody>
          <a:bodyPr/>
          <a:lstStyle/>
          <a:p>
            <a:pPr eaLnBrk="1" hangingPunct="1"/>
            <a:r>
              <a:rPr lang="en-US" altLang="en-US" b="0" dirty="0"/>
              <a:t>Why is there a 2-party system in America?</a:t>
            </a:r>
          </a:p>
          <a:p>
            <a:pPr eaLnBrk="1" hangingPunct="1"/>
            <a:r>
              <a:rPr lang="en-US" altLang="en-US" b="0" u="sng" dirty="0">
                <a:solidFill>
                  <a:schemeClr val="tx2"/>
                </a:solidFill>
              </a:rPr>
              <a:t>Plurality electoral systems tend to produce two political parties</a:t>
            </a:r>
            <a:r>
              <a:rPr lang="en-US" altLang="en-US" b="0" dirty="0"/>
              <a:t>:  one person is elected from each geographically defined district.  The one winner only needs to win a plurality of votes in a general election (i.e., win the most votes, even if it’s less than 50%).  This type of system tends to produce 2 to 2 ½ parties.  Great Britain has a plurality electoral system and it has 2 ½ parties</a:t>
            </a:r>
          </a:p>
          <a:p>
            <a:pPr eaLnBrk="1" hangingPunct="1"/>
            <a:endParaRPr lang="en-US" altLang="en-US" b="0" u="sng" dirty="0">
              <a:solidFill>
                <a:schemeClr val="tx2"/>
              </a:solidFill>
            </a:endParaRPr>
          </a:p>
          <a:p>
            <a:pPr eaLnBrk="1" hangingPunct="1"/>
            <a:r>
              <a:rPr lang="en-US" altLang="en-US" b="0" u="sng" dirty="0">
                <a:solidFill>
                  <a:schemeClr val="tx2"/>
                </a:solidFill>
              </a:rPr>
              <a:t>Proportional Representation (PR) systems tend to produce multiple political parties</a:t>
            </a:r>
            <a:r>
              <a:rPr lang="en-US" altLang="en-US" b="0" dirty="0"/>
              <a:t>:  More than one candidate wins a seat in each geographically defined district.  In its simplest form, voters vote for a party, not candidates.  Here’s a </a:t>
            </a:r>
            <a:r>
              <a:rPr lang="en-US" altLang="en-US" b="0" dirty="0">
                <a:solidFill>
                  <a:schemeClr val="tx2"/>
                </a:solidFill>
              </a:rPr>
              <a:t>hypothetical example</a:t>
            </a:r>
            <a:r>
              <a:rPr lang="en-US" altLang="en-US" b="0" dirty="0"/>
              <a:t>:  Suppose America had a PR system, and Texas was divided into 3 geographic districts, each electing 10 members to the US House.  </a:t>
            </a:r>
            <a:r>
              <a:rPr lang="en-US" altLang="en-US" sz="700" b="0" dirty="0"/>
              <a:t>Let’s say, in District 1, Republicans win 60% of the vote, Democrats win 30% and the Tea Party wins 10%.  The 10 seats from District 1 would be divided among the 3 competing parties proportionally:  Republicans get 60% of the seats (6 of the 10 seats go to Republican Party candidates); Democrats get 30% of the seats (3 of 10 seats), and Tea Party candidates get 10% (1 of 10 seats).  Notice that 3</a:t>
            </a:r>
            <a:r>
              <a:rPr lang="en-US" altLang="en-US" sz="700" b="0" baseline="30000" dirty="0"/>
              <a:t>rd</a:t>
            </a:r>
            <a:r>
              <a:rPr lang="en-US" altLang="en-US" sz="700" b="0" dirty="0"/>
              <a:t> Parties are represented in the legislatures of countries that use PR systems</a:t>
            </a:r>
            <a:r>
              <a:rPr lang="en-US" altLang="en-US" sz="700" b="0" dirty="0" smtClean="0"/>
              <a:t>.</a:t>
            </a:r>
          </a:p>
          <a:p>
            <a:pPr eaLnBrk="1" hangingPunct="1"/>
            <a:endParaRPr lang="en-US" altLang="en-US" sz="700" b="0" dirty="0" smtClean="0"/>
          </a:p>
          <a:p>
            <a:pPr eaLnBrk="1" hangingPunct="1"/>
            <a:r>
              <a:rPr lang="en-US" altLang="en-US" sz="700" b="0" dirty="0" smtClean="0"/>
              <a:t>Here is a YouTube video explaining</a:t>
            </a:r>
            <a:r>
              <a:rPr lang="en-US" altLang="en-US" sz="700" b="0" baseline="0" dirty="0" smtClean="0"/>
              <a:t> proportional representation:  </a:t>
            </a:r>
            <a:r>
              <a:rPr lang="en-US" sz="700" dirty="0" smtClean="0">
                <a:hlinkClick r:id="rId3"/>
              </a:rPr>
              <a:t>(20) How to break the two-party hold on American politics – YouTube</a:t>
            </a:r>
            <a:r>
              <a:rPr lang="en-US" sz="700" dirty="0" smtClean="0"/>
              <a:t> https://www.youtube.com/watch?v=Nd-9op64t2M </a:t>
            </a:r>
          </a:p>
          <a:p>
            <a:pPr eaLnBrk="1" hangingPunct="1"/>
            <a:endParaRPr lang="en-US" altLang="en-US" sz="700" b="0" dirty="0" smtClean="0"/>
          </a:p>
          <a:p>
            <a:pPr eaLnBrk="1" hangingPunct="1"/>
            <a:endParaRPr lang="en-US" altLang="en-US" sz="700" b="0" dirty="0"/>
          </a:p>
          <a:p>
            <a:pPr eaLnBrk="1" hangingPunct="1"/>
            <a:r>
              <a:rPr lang="en-US" altLang="en-US" sz="700" b="0" dirty="0"/>
              <a:t>Other Information:</a:t>
            </a:r>
          </a:p>
          <a:p>
            <a:pPr eaLnBrk="1" hangingPunct="1"/>
            <a:r>
              <a:rPr lang="en-US" altLang="en-US" b="0" dirty="0"/>
              <a:t>In Houston, we have a run-off system…the winner must get 50% or more of the vote; otherwise, there is a runoff between two top vote-getting candidates.  This type of election tends to attract multi-candidates from the two political parties.  In 2015, there were 6 or 8 candidates who ran for major, a mixture of Republicans and Democrats.</a:t>
            </a:r>
          </a:p>
          <a:p>
            <a:pPr eaLnBrk="1" hangingPunct="1"/>
            <a:endParaRPr lang="en-US" altLang="en-US" b="0" dirty="0"/>
          </a:p>
          <a:p>
            <a:pPr eaLnBrk="1" hangingPunct="1"/>
            <a:r>
              <a:rPr lang="en-US" altLang="en-US" b="0" dirty="0"/>
              <a:t>On rare occasions, particularly after a census, some states have had PR-like elections (i.e., multiple winners from a single district).  This has occurred when states run out of time to redraw districts before an election, so they lump many candidates into one temporary district.  Alabama experimented with a multi-winner district but the US Supreme Court struck it down as discriminatory to the minority vote.</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915442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46E289-EC8E-4640-B336-B3326244ADE4}" type="slidenum">
              <a:rPr lang="en-US" altLang="en-US" sz="1200" smtClean="0">
                <a:latin typeface="Arial" charset="0"/>
              </a:rPr>
              <a:pPr/>
              <a:t>7</a:t>
            </a:fld>
            <a:endParaRPr lang="en-US" altLang="en-US" sz="1200">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hlinkClick r:id="rId3"/>
              </a:rPr>
              <a:t>‘It’s Donald Trump’s fault he lost, not mine’ - Libertarian Party leader Jo Jorgensen tells irate Americans — RT USA News</a:t>
            </a:r>
            <a:r>
              <a:rPr lang="en-US" dirty="0"/>
              <a:t> – Jo Jorgenson, the 2020 Libertarian candidate, believes</a:t>
            </a:r>
            <a:r>
              <a:rPr lang="en-US" baseline="0" dirty="0"/>
              <a:t> Trump is at fault for his loss, not her stealing Republican voters.  She blames Trump for running up huge deficits, even at a higher rate than President Obama.  She also claims that Libertarian support comes from both disaffected Republicans and Democrats, in near equal numbers. </a:t>
            </a:r>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https://www.aol.com/article/news/2016/11/10/did-third-party-candidates-coast-hillary-clinton-the-election/21602840/ -- Here</a:t>
            </a:r>
            <a:r>
              <a:rPr lang="en-US" altLang="en-US" baseline="0" dirty="0"/>
              <a:t> is an article displaying 3</a:t>
            </a:r>
            <a:r>
              <a:rPr lang="en-US" altLang="en-US" baseline="30000" dirty="0"/>
              <a:t>rd</a:t>
            </a:r>
            <a:r>
              <a:rPr lang="en-US" altLang="en-US" baseline="0" dirty="0"/>
              <a:t> party votes in certain states that were close between Trump and Hillary Clinton in 2016</a:t>
            </a:r>
            <a:endParaRPr lang="en-US" altLang="en-US" dirty="0"/>
          </a:p>
          <a:p>
            <a:pPr eaLnBrk="1" hangingPunct="1"/>
            <a:r>
              <a:rPr lang="en-US" altLang="en-US" dirty="0"/>
              <a:t> </a:t>
            </a:r>
          </a:p>
          <a:p>
            <a:pPr eaLnBrk="1" hangingPunct="1"/>
            <a:r>
              <a:rPr lang="en-US" altLang="en-US" dirty="0"/>
              <a:t>Why did these 3</a:t>
            </a:r>
            <a:r>
              <a:rPr lang="en-US" altLang="en-US" baseline="30000" dirty="0"/>
              <a:t>rd</a:t>
            </a:r>
            <a:r>
              <a:rPr lang="en-US" altLang="en-US" dirty="0"/>
              <a:t> party candidates run for the presidency when they had no shot of winning?</a:t>
            </a:r>
          </a:p>
          <a:p>
            <a:pPr eaLnBrk="1" hangingPunct="1"/>
            <a:r>
              <a:rPr lang="en-US" altLang="en-US" dirty="0"/>
              <a:t>Nader:  Though Nader is on the far left of the political spectrum, he believed the Democrats (and Republicans) are in the pockets of corporate America.  He felt he was the only candidate representing true liberal values.</a:t>
            </a:r>
          </a:p>
          <a:p>
            <a:pPr eaLnBrk="1" hangingPunct="1"/>
            <a:endParaRPr lang="en-US" altLang="en-US" dirty="0"/>
          </a:p>
          <a:p>
            <a:pPr eaLnBrk="1" hangingPunct="1"/>
            <a:r>
              <a:rPr lang="en-US" altLang="en-US" dirty="0"/>
              <a:t>Perot:  Perot felt that neither of the major parties were addressing the issue of the budget deficit.  Several political scientists have investigated whether Perot hurt Bush in 1992.  The findings are mixed.  The fact is that Perot voters would have split fairly evenly between Bush and Clinton, though many of them would have abstained from voting—the outcome of the election </a:t>
            </a:r>
          </a:p>
          <a:p>
            <a:pPr eaLnBrk="1" hangingPunct="1"/>
            <a:endParaRPr lang="en-US" altLang="en-US" dirty="0"/>
          </a:p>
          <a:p>
            <a:pPr eaLnBrk="1" hangingPunct="1"/>
            <a:r>
              <a:rPr lang="en-US" altLang="en-US" dirty="0"/>
              <a:t>Wallace:  Wallace believed that neither party was addressing the issues of crime at home and the Vietnam War abroad.  Wallace wanted to fight to win the Vietnam War, and he wanted police to crack down on crime in the streets of America.</a:t>
            </a:r>
          </a:p>
          <a:p>
            <a:pPr eaLnBrk="1" hangingPunct="1"/>
            <a:endParaRPr lang="en-US" altLang="en-US" dirty="0"/>
          </a:p>
          <a:p>
            <a:pPr eaLnBrk="1" hangingPunct="1"/>
            <a:r>
              <a:rPr lang="en-US" altLang="en-US" dirty="0"/>
              <a:t>Third party candidates are more likely to run when the major parties fail to address a major issue.</a:t>
            </a:r>
          </a:p>
          <a:p>
            <a:pPr eaLnBrk="1" hangingPunct="1"/>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Another 3</a:t>
            </a:r>
            <a:r>
              <a:rPr lang="en-US" altLang="en-US" baseline="30000" dirty="0"/>
              <a:t>rd</a:t>
            </a:r>
            <a:r>
              <a:rPr lang="en-US" altLang="en-US" dirty="0"/>
              <a:t> Party example:  Jessie Ventura won the Governorship of Minnesota in 1998 as a Reform Party candidate.</a:t>
            </a:r>
          </a:p>
          <a:p>
            <a:pPr eaLnBrk="1" hangingPunct="1"/>
            <a:endParaRPr lang="en-US" altLang="en-US" dirty="0"/>
          </a:p>
        </p:txBody>
      </p:sp>
    </p:spTree>
    <p:extLst>
      <p:ext uri="{BB962C8B-B14F-4D97-AF65-F5344CB8AC3E}">
        <p14:creationId xmlns:p14="http://schemas.microsoft.com/office/powerpoint/2010/main" val="193585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094ED26-3BF5-405D-A79E-0D94D376A1AD}" type="slidenum">
              <a:rPr lang="en-US" altLang="en-US" sz="1200" smtClean="0">
                <a:latin typeface="Arial" charset="0"/>
              </a:rPr>
              <a:pPr/>
              <a:t>8</a:t>
            </a:fld>
            <a:endParaRPr lang="en-US" altLang="en-US" sz="1200">
              <a:latin typeface="Arial" charset="0"/>
            </a:endParaRPr>
          </a:p>
        </p:txBody>
      </p:sp>
      <p:sp>
        <p:nvSpPr>
          <p:cNvPr id="32771" name="Rectangle 2"/>
          <p:cNvSpPr>
            <a:spLocks noGrp="1" noRot="1" noChangeAspect="1" noChangeArrowheads="1" noTextEdit="1"/>
          </p:cNvSpPr>
          <p:nvPr>
            <p:ph type="sldImg"/>
          </p:nvPr>
        </p:nvSpPr>
        <p:spPr>
          <a:xfrm>
            <a:off x="1144588" y="685800"/>
            <a:ext cx="4572000" cy="3429000"/>
          </a:xfrm>
          <a:ln/>
        </p:spPr>
      </p:sp>
      <p:sp>
        <p:nvSpPr>
          <p:cNvPr id="32772" name="Rectangle 3"/>
          <p:cNvSpPr>
            <a:spLocks noGrp="1" noChangeArrowheads="1"/>
          </p:cNvSpPr>
          <p:nvPr>
            <p:ph type="body" idx="1"/>
          </p:nvPr>
        </p:nvSpPr>
        <p:spPr>
          <a:noFill/>
        </p:spPr>
        <p:txBody>
          <a:bodyPr/>
          <a:lstStyle/>
          <a:p>
            <a:pPr eaLnBrk="1" hangingPunct="1"/>
            <a:r>
              <a:rPr lang="en-US" altLang="en-US" b="1" u="sng">
                <a:solidFill>
                  <a:srgbClr val="A50021"/>
                </a:solidFill>
              </a:rPr>
              <a:t>Populist Party (1892-1900)</a:t>
            </a:r>
            <a:r>
              <a:rPr lang="en-US" altLang="en-US"/>
              <a:t> – advocated the following:</a:t>
            </a:r>
          </a:p>
          <a:p>
            <a:pPr lvl="4" eaLnBrk="1" hangingPunct="1"/>
            <a:r>
              <a:rPr lang="en-US" altLang="en-US"/>
              <a:t>Government ownership of railroads </a:t>
            </a:r>
          </a:p>
          <a:p>
            <a:pPr lvl="4" eaLnBrk="1" hangingPunct="1"/>
            <a:r>
              <a:rPr lang="en-US" altLang="en-US"/>
              <a:t>Confiscation of land from corporations</a:t>
            </a:r>
          </a:p>
          <a:p>
            <a:pPr lvl="4" eaLnBrk="1" hangingPunct="1"/>
            <a:r>
              <a:rPr lang="en-US" altLang="en-US"/>
              <a:t>Inflation to relieve debt of farmers (add silver to the money supply) </a:t>
            </a:r>
          </a:p>
          <a:p>
            <a:pPr lvl="4" eaLnBrk="1" hangingPunct="1"/>
            <a:r>
              <a:rPr lang="en-US" altLang="en-US"/>
              <a:t>Enactment of income tax </a:t>
            </a:r>
          </a:p>
          <a:p>
            <a:pPr lvl="4" eaLnBrk="1" hangingPunct="1"/>
            <a:r>
              <a:rPr lang="en-US" altLang="en-US"/>
              <a:t>8 hour work day </a:t>
            </a:r>
          </a:p>
          <a:p>
            <a:pPr lvl="4" eaLnBrk="1" hangingPunct="1"/>
            <a:r>
              <a:rPr lang="en-US" altLang="en-US"/>
              <a:t>Anti-immigration </a:t>
            </a:r>
          </a:p>
          <a:p>
            <a:pPr lvl="4" eaLnBrk="1" hangingPunct="1"/>
            <a:r>
              <a:rPr lang="en-US" altLang="en-US"/>
              <a:t>Political reform to reduce the power of machine politics (secret ballot for voting, initiative and referendum, term limits)</a:t>
            </a:r>
          </a:p>
          <a:p>
            <a:pPr lvl="4" eaLnBrk="1" hangingPunct="1"/>
            <a:r>
              <a:rPr lang="en-US" altLang="en-US"/>
              <a:t>Regulation of big business in the early 1900s</a:t>
            </a:r>
          </a:p>
          <a:p>
            <a:pPr lvl="4" eaLnBrk="1" hangingPunct="1"/>
            <a:r>
              <a:rPr lang="en-US" altLang="en-US"/>
              <a:t>16</a:t>
            </a:r>
            <a:r>
              <a:rPr lang="en-US" altLang="en-US" baseline="30000"/>
              <a:t>th</a:t>
            </a:r>
            <a:r>
              <a:rPr lang="en-US" altLang="en-US"/>
              <a:t> Amendment in 1913 (income tax) </a:t>
            </a:r>
          </a:p>
          <a:p>
            <a:pPr lvl="4" eaLnBrk="1" hangingPunct="1"/>
            <a:r>
              <a:rPr lang="en-US" altLang="en-US"/>
              <a:t>Secret ballot (early 1900s) </a:t>
            </a:r>
          </a:p>
          <a:p>
            <a:pPr lvl="4" eaLnBrk="1" hangingPunct="1"/>
            <a:r>
              <a:rPr lang="en-US" altLang="en-US"/>
              <a:t>Initiative, referendum, recall (all in early 1900s)</a:t>
            </a:r>
          </a:p>
          <a:p>
            <a:pPr eaLnBrk="1" hangingPunct="1"/>
            <a:r>
              <a:rPr lang="en-US" altLang="en-US" b="1" u="sng">
                <a:solidFill>
                  <a:srgbClr val="A50021"/>
                </a:solidFill>
              </a:rPr>
              <a:t>Progressive/Socialist Party (1904-1932; 1944)</a:t>
            </a:r>
            <a:r>
              <a:rPr lang="en-US" altLang="en-US"/>
              <a:t> – advocates of socialism (i.e., government control of the economy)</a:t>
            </a:r>
          </a:p>
          <a:p>
            <a:pPr lvl="4" eaLnBrk="1" hangingPunct="1"/>
            <a:r>
              <a:rPr lang="en-US" altLang="en-US"/>
              <a:t>The Democratic Party absorbed many of the socialist demands in the New Deal (1933-1938), though true socialists believed the New Deal policies were watered down</a:t>
            </a:r>
          </a:p>
          <a:p>
            <a:pPr lvl="4" eaLnBrk="1" hangingPunct="1"/>
            <a:r>
              <a:rPr lang="en-US" altLang="en-US" b="1" u="sng">
                <a:solidFill>
                  <a:srgbClr val="A50021"/>
                </a:solidFill>
              </a:rPr>
              <a:t>New Deal</a:t>
            </a:r>
            <a:r>
              <a:rPr lang="en-US" altLang="en-US" b="1">
                <a:solidFill>
                  <a:srgbClr val="A50021"/>
                </a:solidFill>
              </a:rPr>
              <a:t>:</a:t>
            </a:r>
            <a:r>
              <a:rPr lang="en-US" altLang="en-US"/>
              <a:t>  Social security system, regulation of wages and hours, welfare, laws to benefit labor unions, effective control of big business</a:t>
            </a:r>
          </a:p>
          <a:p>
            <a:pPr lvl="4" eaLnBrk="1" hangingPunct="1"/>
            <a:endParaRPr lang="en-US" altLang="en-US"/>
          </a:p>
          <a:p>
            <a:pPr eaLnBrk="1" hangingPunct="1"/>
            <a:r>
              <a:rPr lang="en-US" altLang="en-US"/>
              <a:t>In the 1930s, FDR seized control of the airline industry in the interest of delivering the mail.  12 inexperienced pilots crashed; the airlines were then handed back to private operators, who had better trained pilots.</a:t>
            </a:r>
          </a:p>
          <a:p>
            <a:pPr lvl="4" eaLnBrk="1" hangingPunct="1"/>
            <a:endParaRPr lang="en-US" altLang="en-US"/>
          </a:p>
          <a:p>
            <a:pPr eaLnBrk="1" hangingPunct="1"/>
            <a:endParaRPr lang="en-US" altLang="en-US"/>
          </a:p>
        </p:txBody>
      </p:sp>
    </p:spTree>
    <p:extLst>
      <p:ext uri="{BB962C8B-B14F-4D97-AF65-F5344CB8AC3E}">
        <p14:creationId xmlns:p14="http://schemas.microsoft.com/office/powerpoint/2010/main" val="80287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FD9E82-9C98-4D46-8049-E70720A03BCF}" type="slidenum">
              <a:rPr lang="en-US" altLang="en-US" sz="1200" smtClean="0">
                <a:latin typeface="Arial" charset="0"/>
              </a:rPr>
              <a:pPr/>
              <a:t>9</a:t>
            </a:fld>
            <a:endParaRPr lang="en-US" altLang="en-US" sz="1200">
              <a:latin typeface="Arial" charset="0"/>
            </a:endParaRPr>
          </a:p>
        </p:txBody>
      </p:sp>
      <p:sp>
        <p:nvSpPr>
          <p:cNvPr id="33795" name="Rectangle 2"/>
          <p:cNvSpPr>
            <a:spLocks noGrp="1" noRot="1" noChangeAspect="1" noChangeArrowheads="1" noTextEdit="1"/>
          </p:cNvSpPr>
          <p:nvPr>
            <p:ph type="sldImg"/>
          </p:nvPr>
        </p:nvSpPr>
        <p:spPr>
          <a:xfrm>
            <a:off x="1144588" y="685800"/>
            <a:ext cx="4572000" cy="3429000"/>
          </a:xfrm>
          <a:ln/>
        </p:spPr>
      </p:sp>
      <p:sp>
        <p:nvSpPr>
          <p:cNvPr id="33796" name="Rectangle 3"/>
          <p:cNvSpPr>
            <a:spLocks noGrp="1" noChangeArrowheads="1"/>
          </p:cNvSpPr>
          <p:nvPr>
            <p:ph type="body" idx="1"/>
          </p:nvPr>
        </p:nvSpPr>
        <p:spPr>
          <a:noFill/>
        </p:spPr>
        <p:txBody>
          <a:bodyPr/>
          <a:lstStyle/>
          <a:p>
            <a:pPr eaLnBrk="1" hangingPunct="1"/>
            <a:r>
              <a:rPr lang="en-US" altLang="en-US" dirty="0"/>
              <a:t>The bottom line:  When a major party adopts a 3</a:t>
            </a:r>
            <a:r>
              <a:rPr lang="en-US" altLang="en-US" baseline="30000" dirty="0"/>
              <a:t>rd</a:t>
            </a:r>
            <a:r>
              <a:rPr lang="en-US" altLang="en-US" dirty="0"/>
              <a:t> party’s agenda, the 3</a:t>
            </a:r>
            <a:r>
              <a:rPr lang="en-US" altLang="en-US" baseline="30000" dirty="0"/>
              <a:t>rd</a:t>
            </a:r>
            <a:r>
              <a:rPr lang="en-US" altLang="en-US" dirty="0"/>
              <a:t> party disappears.  The major parties today are better at anticipating 3</a:t>
            </a:r>
            <a:r>
              <a:rPr lang="en-US" altLang="en-US" baseline="30000" dirty="0"/>
              <a:t>rd</a:t>
            </a:r>
            <a:r>
              <a:rPr lang="en-US" altLang="en-US" dirty="0"/>
              <a:t> party challenges because of frequent polling of the public.  When the public starts to get dissatisfied, the major parties change their policy agendas to accommodate those who are dissatisfied, and the negative sentiment tends to go away. </a:t>
            </a:r>
          </a:p>
          <a:p>
            <a:pPr eaLnBrk="1" hangingPunct="1"/>
            <a:endParaRPr lang="en-US" altLang="en-US" dirty="0"/>
          </a:p>
          <a:p>
            <a:pPr eaLnBrk="1" hangingPunct="1"/>
            <a:r>
              <a:rPr lang="en-US" altLang="en-US" dirty="0"/>
              <a:t>The Reform Party ran presidential candidates in 1992, 1996, and in 2000 before it disappeared. Once the budget was balanced in 1998, there was little purpose for the Reform Party, whose single purpose was a balanced budget.</a:t>
            </a:r>
          </a:p>
          <a:p>
            <a:pPr eaLnBrk="1" hangingPunct="1"/>
            <a:endParaRPr lang="en-US" altLang="en-US" dirty="0"/>
          </a:p>
          <a:p>
            <a:r>
              <a:rPr lang="en-US" altLang="en-US" dirty="0"/>
              <a:t>Ron Paul ran for the Republican nomination for president in 2008 and in 2012.  Ron Paul was the Libertarian candidate for president in 1988 as well.  </a:t>
            </a:r>
            <a:r>
              <a:rPr lang="en-US" dirty="0"/>
              <a:t>Paul (R-TX) was a libertarian who served in the US House as a Republican, off an on from the 1970s to 2012 </a:t>
            </a:r>
            <a:endParaRPr lang="en-US" altLang="en-US" dirty="0"/>
          </a:p>
          <a:p>
            <a:pPr eaLnBrk="1" hangingPunct="1"/>
            <a:endParaRPr lang="en-US" altLang="en-US" dirty="0"/>
          </a:p>
          <a:p>
            <a:pPr eaLnBrk="1" hangingPunct="1"/>
            <a:r>
              <a:rPr lang="en-US" altLang="en-US" u="sng" dirty="0"/>
              <a:t>The Tea Party Movement</a:t>
            </a:r>
          </a:p>
          <a:p>
            <a:pPr eaLnBrk="1" hangingPunct="1"/>
            <a:r>
              <a:rPr lang="en-US" altLang="en-US" dirty="0"/>
              <a:t>The Tea Party backed “small government” Republican candidates in 2010, 2012, and 2014.  If Republicans didn’t cut the amount of money Congress spends, then the</a:t>
            </a:r>
            <a:r>
              <a:rPr lang="en-US" altLang="en-US" baseline="0" dirty="0"/>
              <a:t> Tea Party would consider running</a:t>
            </a:r>
            <a:r>
              <a:rPr lang="en-US" altLang="en-US" dirty="0"/>
              <a:t> candidates of its own at some point in the future.  Surely, if Republicans were to take over a unified government (the President and both chambers of the Congress) and did not cut spending, then there is little doubt the Tea Party would run it own candidates for Congress and President.  But if the Republicans cut spending and start to shrink the size and scope of government, the Tea Party will likely disappear.  </a:t>
            </a:r>
          </a:p>
          <a:p>
            <a:pPr eaLnBrk="1" hangingPunct="1"/>
            <a:endParaRPr lang="en-US" altLang="en-US" dirty="0"/>
          </a:p>
          <a:p>
            <a:pPr eaLnBrk="1" hangingPunct="1"/>
            <a:r>
              <a:rPr lang="en-US" altLang="en-US" dirty="0"/>
              <a:t>In 2016, Trump popped on the scene</a:t>
            </a:r>
            <a:r>
              <a:rPr lang="en-US" altLang="en-US" baseline="0" dirty="0"/>
              <a:t> in Republican politics.  Some tea-party advocates immediately backed him, even though Trump was not an advocate of smaller government. Past presidents have been given leeway to stray from the ideological agenda in some cases provided that they stay true on some issues.  Trump used his power to issue executive orders to reduce regulations (government rules) on business, so tea-party advocates reacted favorably to that, but Trump also made deals with the Democratic leadership in Congress to raise the debt ceiling and spend more money, and tea-party followers would oppose that.  Interestingly, the Tea Party disappeared during the Trump years, which is an indication that Trump’s policies satisfied the movement’s goals, but Trump’s “small government” credentials were mixed, so it is possible that Trump’s anti-establishment persona (he was essentially a big middle finger to the norms of what is expected in a president) was what appealed to Tea Party supporters more than “smaller government.”</a:t>
            </a:r>
          </a:p>
        </p:txBody>
      </p:sp>
    </p:spTree>
    <p:extLst>
      <p:ext uri="{BB962C8B-B14F-4D97-AF65-F5344CB8AC3E}">
        <p14:creationId xmlns:p14="http://schemas.microsoft.com/office/powerpoint/2010/main" val="3772032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78ED4A-647D-4E66-BA96-9A5CE5805B05}" type="slidenum">
              <a:rPr lang="en-US" altLang="en-US" sz="1200" smtClean="0">
                <a:latin typeface="Arial" charset="0"/>
              </a:rPr>
              <a:pPr/>
              <a:t>10</a:t>
            </a:fld>
            <a:endParaRPr lang="en-US" altLang="en-US" sz="1200">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n-US" altLang="en-US"/>
              <a:t>In 2000, Ralph Nader ran as a Green Party candidate and won 2.7% of the popular vote.  He didn’t win any electoral votes in the Electoral College but he did steal enough votes from Al Gore in Florida and in New Hampshire to probably turn the election in Bush’s favor.</a:t>
            </a:r>
          </a:p>
        </p:txBody>
      </p:sp>
    </p:spTree>
    <p:extLst>
      <p:ext uri="{BB962C8B-B14F-4D97-AF65-F5344CB8AC3E}">
        <p14:creationId xmlns:p14="http://schemas.microsoft.com/office/powerpoint/2010/main" val="110594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b="1" cap="all" baseline="0"/>
            </a:lvl1pPr>
          </a:lstStyle>
          <a:p>
            <a:r>
              <a:rPr lang="en-US" dirty="0"/>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b="1">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8A432C8-69A7-458B-9684-2BFA64B31948}" type="datetime2">
              <a:rPr lang="en-US" smtClean="0"/>
              <a:t>Sunday, September 10,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Sunday, September 10,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September 10,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96A3A3-94A6-4E5B-AF39-173ACA3E61CC}" type="datetime2">
              <a:rPr lang="en-US" smtClean="0"/>
              <a:t>Sunday, September 10,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September 10,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September 10,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September 10, 2023</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lvl1pPr>
          </a:lstStyle>
          <a:p>
            <a:r>
              <a:rPr lang="en-US" dirty="0"/>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Sunday, September 10, 2023</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September 10, 2023</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September 10,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September 10,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September 10, 2023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jpe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1371600"/>
            <a:ext cx="8305800" cy="1927225"/>
          </a:xfrm>
        </p:spPr>
        <p:txBody>
          <a:bodyPr/>
          <a:lstStyle/>
          <a:p>
            <a:pPr>
              <a:defRPr/>
            </a:pPr>
            <a:r>
              <a:rPr lang="en-US" dirty="0"/>
              <a:t>U.S. Political Parties</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527" y="1994704"/>
            <a:ext cx="8153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Text Box 6"/>
          <p:cNvSpPr txBox="1">
            <a:spLocks noChangeArrowheads="1"/>
          </p:cNvSpPr>
          <p:nvPr/>
        </p:nvSpPr>
        <p:spPr bwMode="auto">
          <a:xfrm>
            <a:off x="304800" y="533400"/>
            <a:ext cx="8458200" cy="1371600"/>
          </a:xfrm>
          <a:prstGeom prst="rect">
            <a:avLst/>
          </a:prstGeom>
          <a:solidFill>
            <a:schemeClr val="bg2">
              <a:lumMod val="75000"/>
            </a:schemeClr>
          </a:solidFill>
          <a:ln>
            <a:noFill/>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b="1" dirty="0">
                <a:solidFill>
                  <a:schemeClr val="tx2"/>
                </a:solidFill>
              </a:rPr>
              <a:t>How many elections have been turned by 3</a:t>
            </a:r>
            <a:r>
              <a:rPr lang="en-US" altLang="en-US" b="1" baseline="30000" dirty="0">
                <a:solidFill>
                  <a:schemeClr val="tx2"/>
                </a:solidFill>
              </a:rPr>
              <a:t>rd</a:t>
            </a:r>
            <a:r>
              <a:rPr lang="en-US" altLang="en-US" b="1" dirty="0">
                <a:solidFill>
                  <a:schemeClr val="tx2"/>
                </a:solidFill>
              </a:rPr>
              <a:t> Party candidates?</a:t>
            </a:r>
            <a:br>
              <a:rPr lang="en-US" altLang="en-US" b="1" dirty="0">
                <a:solidFill>
                  <a:schemeClr val="tx2"/>
                </a:solidFill>
              </a:rPr>
            </a:br>
            <a:r>
              <a:rPr lang="en-US" altLang="en-US" sz="2000" dirty="0"/>
              <a:t>Probably the elections of 1860, 1912, and 2000 (not shown on table) were turned by 3</a:t>
            </a:r>
            <a:r>
              <a:rPr lang="en-US" altLang="en-US" sz="2000" baseline="30000" dirty="0"/>
              <a:t>rd</a:t>
            </a:r>
            <a:r>
              <a:rPr lang="en-US" altLang="en-US" sz="2000" dirty="0"/>
              <a:t> party candidates.  The elections of 1848 and 1968 may have also been turned from one major candidate to another, but it’s a closer call in those cases</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52400" y="228600"/>
            <a:ext cx="7696200" cy="914400"/>
          </a:xfrm>
        </p:spPr>
        <p:txBody>
          <a:bodyPr/>
          <a:lstStyle/>
          <a:p>
            <a:pPr>
              <a:defRPr/>
            </a:pPr>
            <a:r>
              <a:rPr lang="en-US" dirty="0"/>
              <a:t>Third Parties in America</a:t>
            </a:r>
          </a:p>
        </p:txBody>
      </p:sp>
      <p:sp>
        <p:nvSpPr>
          <p:cNvPr id="11267" name="Rectangle 5"/>
          <p:cNvSpPr>
            <a:spLocks noChangeArrowheads="1"/>
          </p:cNvSpPr>
          <p:nvPr/>
        </p:nvSpPr>
        <p:spPr bwMode="auto">
          <a:xfrm>
            <a:off x="0" y="909638"/>
            <a:ext cx="9144000" cy="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78472" name="Group 648"/>
          <p:cNvGraphicFramePr>
            <a:graphicFrameLocks noGrp="1"/>
          </p:cNvGraphicFramePr>
          <p:nvPr>
            <p:extLst>
              <p:ext uri="{D42A27DB-BD31-4B8C-83A1-F6EECF244321}">
                <p14:modId xmlns:p14="http://schemas.microsoft.com/office/powerpoint/2010/main" val="3945188224"/>
              </p:ext>
            </p:extLst>
          </p:nvPr>
        </p:nvGraphicFramePr>
        <p:xfrm>
          <a:off x="273205" y="1055366"/>
          <a:ext cx="6019800" cy="5738015"/>
        </p:xfrm>
        <a:graphic>
          <a:graphicData uri="http://schemas.openxmlformats.org/drawingml/2006/table">
            <a:tbl>
              <a:tblPr/>
              <a:tblGrid>
                <a:gridCol w="669371">
                  <a:extLst>
                    <a:ext uri="{9D8B030D-6E8A-4147-A177-3AD203B41FA5}">
                      <a16:colId xmlns="" xmlns:a16="http://schemas.microsoft.com/office/drawing/2014/main" val="20000"/>
                    </a:ext>
                  </a:extLst>
                </a:gridCol>
                <a:gridCol w="840113">
                  <a:extLst>
                    <a:ext uri="{9D8B030D-6E8A-4147-A177-3AD203B41FA5}">
                      <a16:colId xmlns="" xmlns:a16="http://schemas.microsoft.com/office/drawing/2014/main" val="20001"/>
                    </a:ext>
                  </a:extLst>
                </a:gridCol>
                <a:gridCol w="1640939">
                  <a:extLst>
                    <a:ext uri="{9D8B030D-6E8A-4147-A177-3AD203B41FA5}">
                      <a16:colId xmlns="" xmlns:a16="http://schemas.microsoft.com/office/drawing/2014/main" val="20002"/>
                    </a:ext>
                  </a:extLst>
                </a:gridCol>
                <a:gridCol w="1432422">
                  <a:extLst>
                    <a:ext uri="{9D8B030D-6E8A-4147-A177-3AD203B41FA5}">
                      <a16:colId xmlns="" xmlns:a16="http://schemas.microsoft.com/office/drawing/2014/main" val="20003"/>
                    </a:ext>
                  </a:extLst>
                </a:gridCol>
                <a:gridCol w="1436955">
                  <a:extLst>
                    <a:ext uri="{9D8B030D-6E8A-4147-A177-3AD203B41FA5}">
                      <a16:colId xmlns="" xmlns:a16="http://schemas.microsoft.com/office/drawing/2014/main" val="20004"/>
                    </a:ext>
                  </a:extLst>
                </a:gridCol>
              </a:tblGrid>
              <a:tr h="270661">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Table.  Minority Vote Winners in Presidential Elections</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202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Rank</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Year</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Candidate</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 Popular Vote</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 Electoral Vote</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01"/>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1824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J.Q. Adams</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30.9%</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32.2%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02"/>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1860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Lincoln (R)</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39.8%</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59.4%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03"/>
                  </a:ext>
                </a:extLst>
              </a:tr>
              <a:tr h="272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3</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1912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Wilson (D)</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41.8%</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81.9%</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04"/>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1992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Clinton (D)</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43.0%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68.8%</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05"/>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5</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1968</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Nixon (R)</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43.4%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55.9%</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06"/>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6</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1856</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Buchanan (D)</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45.3%</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58.8%</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07"/>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ea typeface="Verdana" panose="020B0604030504040204" pitchFamily="34" charset="0"/>
                          <a:cs typeface="Verdana" panose="020B0604030504040204" pitchFamily="34" charset="0"/>
                        </a:rPr>
                        <a:t>7</a:t>
                      </a:r>
                      <a:endParaRPr kumimoji="0" lang="en-US" sz="9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ea typeface="Verdana" panose="020B0604030504040204" pitchFamily="34" charset="0"/>
                          <a:cs typeface="Verdana" panose="020B0604030504040204" pitchFamily="34" charset="0"/>
                        </a:rPr>
                        <a:t>1892</a:t>
                      </a:r>
                      <a:endParaRPr kumimoji="0" lang="en-US" sz="9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ea typeface="Verdana" panose="020B0604030504040204" pitchFamily="34" charset="0"/>
                          <a:cs typeface="Verdana" panose="020B0604030504040204" pitchFamily="34" charset="0"/>
                        </a:rPr>
                        <a:t>Cleveland (D)</a:t>
                      </a:r>
                      <a:endParaRPr kumimoji="0" lang="en-US" sz="9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ea typeface="Verdana" panose="020B0604030504040204" pitchFamily="34" charset="0"/>
                          <a:cs typeface="Verdana" panose="020B0604030504040204" pitchFamily="34" charset="0"/>
                        </a:rPr>
                        <a:t>46.1%</a:t>
                      </a:r>
                      <a:endParaRPr kumimoji="0" lang="en-US" sz="9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ea typeface="Verdana" panose="020B0604030504040204" pitchFamily="34" charset="0"/>
                          <a:cs typeface="Verdana" panose="020B0604030504040204" pitchFamily="34" charset="0"/>
                        </a:rPr>
                        <a:t>62.4%</a:t>
                      </a:r>
                      <a:endParaRPr kumimoji="0" lang="en-US" sz="9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08"/>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Verdana" panose="020B0604030504040204" pitchFamily="34" charset="0"/>
                          <a:ea typeface="Verdana" panose="020B0604030504040204" pitchFamily="34" charset="0"/>
                          <a:cs typeface="Verdana" panose="020B0604030504040204" pitchFamily="34"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Verdana" panose="020B0604030504040204" pitchFamily="34" charset="0"/>
                          <a:ea typeface="Verdana" panose="020B0604030504040204" pitchFamily="34" charset="0"/>
                          <a:cs typeface="Verdana" panose="020B0604030504040204" pitchFamily="34" charset="0"/>
                        </a:rPr>
                        <a:t>2016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Verdana" panose="020B0604030504040204" pitchFamily="34" charset="0"/>
                          <a:ea typeface="Verdana" panose="020B0604030504040204" pitchFamily="34" charset="0"/>
                          <a:cs typeface="Verdana" panose="020B0604030504040204" pitchFamily="34" charset="0"/>
                        </a:rPr>
                        <a:t>Trump (R)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Verdana" panose="020B0604030504040204" pitchFamily="34" charset="0"/>
                          <a:ea typeface="Verdana" panose="020B0604030504040204" pitchFamily="34" charset="0"/>
                          <a:cs typeface="Verdana" panose="020B0604030504040204" pitchFamily="34" charset="0"/>
                        </a:rPr>
                        <a:t>46.1%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Verdana" panose="020B0604030504040204" pitchFamily="34" charset="0"/>
                          <a:ea typeface="Verdana" panose="020B0604030504040204" pitchFamily="34" charset="0"/>
                          <a:cs typeface="Verdana" panose="020B0604030504040204" pitchFamily="34" charset="0"/>
                        </a:rPr>
                        <a:t>56.5%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09"/>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9</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1848</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Taylor (Whig)</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47.3%</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56.2%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10"/>
                  </a:ext>
                </a:extLst>
              </a:tr>
              <a:tr h="272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10</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1888</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B. Harrison (R) </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47.8%</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58.1%</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11"/>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11</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2000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G.W. Bush (R)</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47.9%</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50.4%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12"/>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12</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1876</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Hayes (R)</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48.0%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50.1%</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13"/>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13</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1880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Garfield (R)</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48.3%</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58.0%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14"/>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14</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1884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Cleveland (R)</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48.5%</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54.6%</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15"/>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15</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1916</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Wilson (D)</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49.2%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52.2%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16"/>
                  </a:ext>
                </a:extLst>
              </a:tr>
              <a:tr h="272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16</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1996</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Clinton (D)</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49.2%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70.4%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17"/>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17</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1844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Polk (D)</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49.5%</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61.8%</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18"/>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18</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1948</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Truman (D)</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49.6%</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57.1%</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19"/>
                  </a:ext>
                </a:extLst>
              </a:tr>
              <a:tr h="2706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19</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1960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Kennedy (D)</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FFFF"/>
                          </a:solidFill>
                          <a:effectLst/>
                          <a:latin typeface="Verdana" pitchFamily="34" charset="0"/>
                          <a:cs typeface="Times New Roman" pitchFamily="18" charset="0"/>
                        </a:rPr>
                        <a:t>49.7%</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Verdana" pitchFamily="34" charset="0"/>
                          <a:cs typeface="Times New Roman" pitchFamily="18" charset="0"/>
                        </a:rPr>
                        <a:t>56.4%</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 xmlns:a16="http://schemas.microsoft.com/office/drawing/2014/main" val="10020"/>
                  </a:ext>
                </a:extLst>
              </a:tr>
            </a:tbl>
          </a:graphicData>
        </a:graphic>
      </p:graphicFrame>
      <p:sp>
        <p:nvSpPr>
          <p:cNvPr id="11392" name="Text Box 649"/>
          <p:cNvSpPr txBox="1">
            <a:spLocks noChangeArrowheads="1"/>
          </p:cNvSpPr>
          <p:nvPr/>
        </p:nvSpPr>
        <p:spPr bwMode="auto">
          <a:xfrm>
            <a:off x="6629400" y="1235597"/>
            <a:ext cx="2057400" cy="4968875"/>
          </a:xfrm>
          <a:prstGeom prst="rect">
            <a:avLst/>
          </a:prstGeom>
          <a:solidFill>
            <a:schemeClr val="accent5">
              <a:lumMod val="20000"/>
              <a:lumOff val="80000"/>
            </a:schemeClr>
          </a:solidFill>
          <a:ln>
            <a:noFill/>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b="1" dirty="0">
                <a:solidFill>
                  <a:schemeClr val="tx2"/>
                </a:solidFill>
              </a:rPr>
              <a:t>The Popular Vote in Presidential Elections</a:t>
            </a:r>
          </a:p>
          <a:p>
            <a:pPr>
              <a:spcBef>
                <a:spcPct val="50000"/>
              </a:spcBef>
            </a:pPr>
            <a:r>
              <a:rPr lang="en-US" altLang="en-US" sz="2000" b="1" dirty="0"/>
              <a:t>Note that 19 of 59 presidential winners won with less than 50% of the vote</a:t>
            </a:r>
          </a:p>
          <a:p>
            <a:pPr>
              <a:spcBef>
                <a:spcPct val="50000"/>
              </a:spcBef>
            </a:pPr>
            <a:r>
              <a:rPr lang="en-US" altLang="en-US" sz="2000" b="1" u="sng" dirty="0">
                <a:solidFill>
                  <a:schemeClr val="tx2"/>
                </a:solidFill>
              </a:rPr>
              <a:t>The reason</a:t>
            </a:r>
            <a:r>
              <a:rPr lang="en-US" altLang="en-US" sz="2000" b="1" dirty="0"/>
              <a:t>:  3</a:t>
            </a:r>
            <a:r>
              <a:rPr lang="en-US" altLang="en-US" sz="2000" b="1" baseline="30000" dirty="0"/>
              <a:t>rd</a:t>
            </a:r>
            <a:r>
              <a:rPr lang="en-US" altLang="en-US" sz="2000" b="1" dirty="0"/>
              <a:t> Parties win votes that would otherwise go to the major candidates</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a:t>Party Power Advantages</a:t>
            </a:r>
          </a:p>
        </p:txBody>
      </p:sp>
      <p:sp>
        <p:nvSpPr>
          <p:cNvPr id="3" name="Subtitle 2"/>
          <p:cNvSpPr>
            <a:spLocks noGrp="1"/>
          </p:cNvSpPr>
          <p:nvPr>
            <p:ph type="subTitle" idx="1"/>
          </p:nvPr>
        </p:nvSpPr>
        <p:spPr>
          <a:xfrm>
            <a:off x="685800" y="3505200"/>
            <a:ext cx="7315200" cy="1752600"/>
          </a:xfrm>
        </p:spPr>
        <p:txBody>
          <a:bodyPr/>
          <a:lstStyle/>
          <a:p>
            <a:r>
              <a:rPr lang="en-US" dirty="0"/>
              <a:t>On which issues?</a:t>
            </a:r>
          </a:p>
        </p:txBody>
      </p:sp>
    </p:spTree>
    <p:extLst>
      <p:ext uri="{BB962C8B-B14F-4D97-AF65-F5344CB8AC3E}">
        <p14:creationId xmlns:p14="http://schemas.microsoft.com/office/powerpoint/2010/main" val="882365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77792" y="381000"/>
            <a:ext cx="8305800" cy="762000"/>
          </a:xfrm>
        </p:spPr>
        <p:txBody>
          <a:bodyPr/>
          <a:lstStyle/>
          <a:p>
            <a:pPr>
              <a:defRPr/>
            </a:pPr>
            <a:r>
              <a:rPr lang="en-US" dirty="0"/>
              <a:t>Party Advantages/Disadvantages</a:t>
            </a:r>
          </a:p>
        </p:txBody>
      </p:sp>
      <p:sp>
        <p:nvSpPr>
          <p:cNvPr id="26627" name="Rectangle 3"/>
          <p:cNvSpPr>
            <a:spLocks noGrp="1" noChangeArrowheads="1"/>
          </p:cNvSpPr>
          <p:nvPr>
            <p:ph idx="1"/>
          </p:nvPr>
        </p:nvSpPr>
        <p:spPr>
          <a:xfrm>
            <a:off x="990600" y="1128633"/>
            <a:ext cx="6858000" cy="1538367"/>
          </a:xfrm>
          <a:solidFill>
            <a:schemeClr val="accent5">
              <a:lumMod val="50000"/>
            </a:schemeClr>
          </a:solidFill>
        </p:spPr>
        <p:txBody>
          <a:bodyPr>
            <a:normAutofit fontScale="85000" lnSpcReduction="20000"/>
          </a:bodyPr>
          <a:lstStyle/>
          <a:p>
            <a:pPr lvl="1">
              <a:defRPr/>
            </a:pPr>
            <a:r>
              <a:rPr lang="en-US" dirty="0">
                <a:solidFill>
                  <a:schemeClr val="bg2"/>
                </a:solidFill>
              </a:rPr>
              <a:t>Republicans usually have an advantage on national defense and on getting tough on crime</a:t>
            </a:r>
          </a:p>
          <a:p>
            <a:pPr lvl="1">
              <a:defRPr/>
            </a:pPr>
            <a:r>
              <a:rPr lang="en-US" dirty="0">
                <a:solidFill>
                  <a:schemeClr val="bg2"/>
                </a:solidFill>
              </a:rPr>
              <a:t>Democrats usually have an advantage on issues involving welfare and the environment</a:t>
            </a:r>
          </a:p>
          <a:p>
            <a:pPr lvl="1">
              <a:defRPr/>
            </a:pPr>
            <a:r>
              <a:rPr lang="en-US" dirty="0">
                <a:solidFill>
                  <a:schemeClr val="bg2"/>
                </a:solidFill>
              </a:rPr>
              <a:t>Economic issues are up for grabs, though the tax issue tends to give Republicans more of an advantage than the poll indicates</a:t>
            </a:r>
          </a:p>
        </p:txBody>
      </p:sp>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819400"/>
            <a:ext cx="8001000" cy="394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8077200" cy="1927225"/>
          </a:xfrm>
        </p:spPr>
        <p:txBody>
          <a:bodyPr/>
          <a:lstStyle/>
          <a:p>
            <a:r>
              <a:rPr lang="en-US" sz="4000" dirty="0"/>
              <a:t>Ideology of Party Activists</a:t>
            </a:r>
          </a:p>
        </p:txBody>
      </p:sp>
      <p:sp>
        <p:nvSpPr>
          <p:cNvPr id="3" name="Subtitle 2"/>
          <p:cNvSpPr>
            <a:spLocks noGrp="1"/>
          </p:cNvSpPr>
          <p:nvPr>
            <p:ph type="subTitle" idx="1"/>
          </p:nvPr>
        </p:nvSpPr>
        <p:spPr>
          <a:xfrm>
            <a:off x="685800" y="3505200"/>
            <a:ext cx="7315200" cy="1752600"/>
          </a:xfrm>
        </p:spPr>
        <p:txBody>
          <a:bodyPr/>
          <a:lstStyle/>
          <a:p>
            <a:r>
              <a:rPr lang="en-US" dirty="0"/>
              <a:t>The Dilemma for Liberals</a:t>
            </a:r>
          </a:p>
        </p:txBody>
      </p:sp>
    </p:spTree>
    <p:extLst>
      <p:ext uri="{BB962C8B-B14F-4D97-AF65-F5344CB8AC3E}">
        <p14:creationId xmlns:p14="http://schemas.microsoft.com/office/powerpoint/2010/main" val="544817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19100" y="381000"/>
            <a:ext cx="7772400" cy="838200"/>
          </a:xfrm>
        </p:spPr>
        <p:txBody>
          <a:bodyPr>
            <a:normAutofit fontScale="90000"/>
          </a:bodyPr>
          <a:lstStyle/>
          <a:p>
            <a:pPr>
              <a:defRPr/>
            </a:pPr>
            <a:r>
              <a:rPr lang="en-US" sz="4000" dirty="0"/>
              <a:t>Ideology of Party Activists</a:t>
            </a:r>
            <a:br>
              <a:rPr lang="en-US" sz="4000" dirty="0"/>
            </a:br>
            <a:r>
              <a:rPr lang="en-US" sz="2200" dirty="0"/>
              <a:t>The Dilemma for Liberals</a:t>
            </a:r>
          </a:p>
        </p:txBody>
      </p:sp>
      <p:sp>
        <p:nvSpPr>
          <p:cNvPr id="50179" name="Rectangle 3"/>
          <p:cNvSpPr>
            <a:spLocks noGrp="1" noChangeArrowheads="1"/>
          </p:cNvSpPr>
          <p:nvPr>
            <p:ph idx="1"/>
          </p:nvPr>
        </p:nvSpPr>
        <p:spPr>
          <a:xfrm>
            <a:off x="419100" y="1447800"/>
            <a:ext cx="7772400" cy="838200"/>
          </a:xfrm>
          <a:solidFill>
            <a:schemeClr val="bg2"/>
          </a:solidFill>
          <a:ln>
            <a:solidFill>
              <a:schemeClr val="accent1">
                <a:lumMod val="50000"/>
              </a:schemeClr>
            </a:solidFill>
          </a:ln>
        </p:spPr>
        <p:txBody>
          <a:bodyPr>
            <a:normAutofit fontScale="77500" lnSpcReduction="20000"/>
          </a:bodyPr>
          <a:lstStyle/>
          <a:p>
            <a:pPr>
              <a:defRPr/>
            </a:pPr>
            <a:r>
              <a:rPr lang="en-US" dirty="0"/>
              <a:t>Party activists are those who work within the party organization to build party support and to elect candidates…they are the dominate voting bloc in primary elections</a:t>
            </a:r>
          </a:p>
        </p:txBody>
      </p:sp>
      <p:pic>
        <p:nvPicPr>
          <p:cNvPr id="14340" name="Picture 4" descr="fig07_0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438400"/>
            <a:ext cx="6934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Rectangle 4"/>
          <p:cNvSpPr>
            <a:spLocks noGrp="1" noChangeArrowheads="1"/>
          </p:cNvSpPr>
          <p:nvPr>
            <p:ph type="title"/>
          </p:nvPr>
        </p:nvSpPr>
        <p:spPr>
          <a:xfrm>
            <a:off x="270640" y="438914"/>
            <a:ext cx="4878325" cy="914400"/>
          </a:xfrm>
        </p:spPr>
        <p:txBody>
          <a:bodyPr>
            <a:normAutofit fontScale="90000"/>
          </a:bodyPr>
          <a:lstStyle/>
          <a:p>
            <a:r>
              <a:rPr lang="en-US" b="1" dirty="0"/>
              <a:t>Self-Identified Ideology</a:t>
            </a:r>
            <a:br>
              <a:rPr lang="en-US" b="1" dirty="0"/>
            </a:br>
            <a:r>
              <a:rPr lang="en-US" sz="2200" dirty="0"/>
              <a:t>The Dilemma for Liberals</a:t>
            </a:r>
            <a:endParaRPr lang="en-US" sz="2200" b="1" dirty="0"/>
          </a:p>
        </p:txBody>
      </p:sp>
      <p:sp>
        <p:nvSpPr>
          <p:cNvPr id="300040" name="Text Box 8"/>
          <p:cNvSpPr txBox="1">
            <a:spLocks noChangeArrowheads="1"/>
          </p:cNvSpPr>
          <p:nvPr/>
        </p:nvSpPr>
        <p:spPr bwMode="auto">
          <a:xfrm>
            <a:off x="5334000" y="609600"/>
            <a:ext cx="3657600" cy="5940088"/>
          </a:xfrm>
          <a:prstGeom prst="rect">
            <a:avLst/>
          </a:prstGeom>
          <a:solidFill>
            <a:schemeClr val="accent1">
              <a:lumMod val="75000"/>
            </a:schemeClr>
          </a:solidFill>
          <a:ln>
            <a:noFill/>
          </a:ln>
          <a:effectLst/>
          <a:extLst/>
        </p:spPr>
        <p:txBody>
          <a:bodyPr wrap="square">
            <a:spAutoFit/>
          </a:bodyPr>
          <a:lstStyle/>
          <a:p>
            <a:pPr>
              <a:spcBef>
                <a:spcPct val="50000"/>
              </a:spcBef>
            </a:pPr>
            <a:r>
              <a:rPr lang="en-US" sz="2000" dirty="0">
                <a:solidFill>
                  <a:schemeClr val="bg1"/>
                </a:solidFill>
              </a:rPr>
              <a:t>Notice that among those who are categorized as “mostly liberal” in the Pew Research Center poll, only 32% self-identify as “liberal,” while 44% self-identify as moderate</a:t>
            </a:r>
          </a:p>
          <a:p>
            <a:pPr>
              <a:spcBef>
                <a:spcPct val="50000"/>
              </a:spcBef>
            </a:pPr>
            <a:r>
              <a:rPr lang="en-US" sz="2000" dirty="0">
                <a:solidFill>
                  <a:schemeClr val="bg1"/>
                </a:solidFill>
              </a:rPr>
              <a:t>Contrast that to those Pew categorizes as “mostly conservative.”  61% in this category self-identify as “conservative,” while only 29% self-identify as “moderate”</a:t>
            </a:r>
          </a:p>
          <a:p>
            <a:pPr>
              <a:spcBef>
                <a:spcPct val="50000"/>
              </a:spcBef>
            </a:pPr>
            <a:r>
              <a:rPr lang="en-US" sz="2000" dirty="0">
                <a:solidFill>
                  <a:schemeClr val="bg1"/>
                </a:solidFill>
              </a:rPr>
              <a:t>This 2014 Pew Research Poll illustrates that the perception of the “liberal” label has still not made a full recovery in American politics (see notes below slide for background)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652" y="1600200"/>
            <a:ext cx="4686300"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3919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The Politician’s Dilemma</a:t>
            </a:r>
          </a:p>
        </p:txBody>
      </p:sp>
      <p:sp>
        <p:nvSpPr>
          <p:cNvPr id="3" name="Subtitle 2"/>
          <p:cNvSpPr>
            <a:spLocks noGrp="1"/>
          </p:cNvSpPr>
          <p:nvPr>
            <p:ph type="subTitle" idx="1"/>
          </p:nvPr>
        </p:nvSpPr>
        <p:spPr>
          <a:xfrm>
            <a:off x="685800" y="3505200"/>
            <a:ext cx="7467600" cy="1752600"/>
          </a:xfrm>
        </p:spPr>
        <p:txBody>
          <a:bodyPr>
            <a:normAutofit/>
          </a:bodyPr>
          <a:lstStyle/>
          <a:p>
            <a:r>
              <a:rPr lang="en-US" sz="1800" dirty="0"/>
              <a:t>Balancing the “Ideologues, Donor Class, and Party Activists” in each Party (a.k.a., the “base”) and a “Moderate Public”</a:t>
            </a:r>
          </a:p>
        </p:txBody>
      </p:sp>
    </p:spTree>
    <p:extLst>
      <p:ext uri="{BB962C8B-B14F-4D97-AF65-F5344CB8AC3E}">
        <p14:creationId xmlns:p14="http://schemas.microsoft.com/office/powerpoint/2010/main" val="1521872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 y="304800"/>
            <a:ext cx="7772400" cy="914400"/>
          </a:xfrm>
        </p:spPr>
        <p:txBody>
          <a:bodyPr/>
          <a:lstStyle/>
          <a:p>
            <a:pPr>
              <a:defRPr/>
            </a:pPr>
            <a:r>
              <a:rPr lang="en-US" dirty="0"/>
              <a:t>The Politician’s Dilemma</a:t>
            </a:r>
          </a:p>
        </p:txBody>
      </p:sp>
      <p:sp>
        <p:nvSpPr>
          <p:cNvPr id="48131" name="Rectangle 3"/>
          <p:cNvSpPr>
            <a:spLocks noGrp="1" noChangeArrowheads="1"/>
          </p:cNvSpPr>
          <p:nvPr>
            <p:ph idx="1"/>
          </p:nvPr>
        </p:nvSpPr>
        <p:spPr>
          <a:xfrm>
            <a:off x="228600" y="1066800"/>
            <a:ext cx="8686800" cy="5638800"/>
          </a:xfrm>
        </p:spPr>
        <p:txBody>
          <a:bodyPr>
            <a:noAutofit/>
          </a:bodyPr>
          <a:lstStyle/>
          <a:p>
            <a:pPr>
              <a:defRPr/>
            </a:pPr>
            <a:r>
              <a:rPr lang="en-US" b="1" dirty="0"/>
              <a:t>Party activists tend to be ideological (far right or far left) but the general public is moderate and non-ideological</a:t>
            </a:r>
            <a:endParaRPr lang="en-US" dirty="0"/>
          </a:p>
          <a:p>
            <a:pPr lvl="1">
              <a:defRPr/>
            </a:pPr>
            <a:r>
              <a:rPr lang="en-US" b="1" u="sng" dirty="0">
                <a:solidFill>
                  <a:schemeClr val="tx2"/>
                </a:solidFill>
              </a:rPr>
              <a:t>Primary Elections</a:t>
            </a:r>
            <a:r>
              <a:rPr lang="en-US" dirty="0"/>
              <a:t> (when candidates of the same party run against one another): Republican and Democratic candidates have to appeal to their respective ideological bases…or risk losing their core supporters!!</a:t>
            </a:r>
          </a:p>
          <a:p>
            <a:pPr lvl="2">
              <a:defRPr/>
            </a:pPr>
            <a:r>
              <a:rPr lang="en-US" b="1" u="sng" dirty="0">
                <a:solidFill>
                  <a:schemeClr val="tx2"/>
                </a:solidFill>
              </a:rPr>
              <a:t>Example #1</a:t>
            </a:r>
            <a:r>
              <a:rPr lang="en-US" b="1" dirty="0">
                <a:solidFill>
                  <a:schemeClr val="tx2"/>
                </a:solidFill>
              </a:rPr>
              <a:t> </a:t>
            </a:r>
            <a:r>
              <a:rPr lang="en-US" dirty="0"/>
              <a:t>– In 2016, Bernie Sanders’ message on health care (single-payer), big banks (more regulation), and billionaires (higher taxes) appealed to the “base” of the Democratic Party</a:t>
            </a:r>
          </a:p>
          <a:p>
            <a:pPr lvl="3">
              <a:defRPr/>
            </a:pPr>
            <a:r>
              <a:rPr lang="en-US" dirty="0"/>
              <a:t>Hillary Clinton struggled to get to the “left” of Sanders, e.g., on banking regulation; she was cautious about taking a more socialist position on health care, worried it would be too liberal a position in the general election</a:t>
            </a:r>
          </a:p>
          <a:p>
            <a:pPr lvl="2">
              <a:defRPr/>
            </a:pPr>
            <a:r>
              <a:rPr lang="en-US" b="1" u="sng" dirty="0">
                <a:solidFill>
                  <a:schemeClr val="tx2"/>
                </a:solidFill>
              </a:rPr>
              <a:t>Example #2</a:t>
            </a:r>
            <a:r>
              <a:rPr lang="en-US" b="1" dirty="0">
                <a:solidFill>
                  <a:schemeClr val="tx2"/>
                </a:solidFill>
              </a:rPr>
              <a:t> </a:t>
            </a:r>
            <a:r>
              <a:rPr lang="en-US" dirty="0"/>
              <a:t>– In 2016, Donald Trump tapped in to key preferences of the Republican “base”, on immigration (build a wall, make Mexico pay for it), religiosity (e.g., the “Bible” is his favorite book), and foreign policy (bomb the “s.h.i.t.” out of ISIS)</a:t>
            </a:r>
          </a:p>
          <a:p>
            <a:pPr lvl="3">
              <a:defRPr/>
            </a:pPr>
            <a:r>
              <a:rPr lang="en-US" dirty="0"/>
              <a:t>His opponents tried to portray Trump as a “fake” conservative, but Trump’s “character” appeal (e.g., speaks his mind, can’t be corrupted with money, exceptionally good deal-maker, etc.) gave him a pass on his liberal positions of the past, e.g., on abortion and gay marriage</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52400" y="228600"/>
            <a:ext cx="7772400" cy="990600"/>
          </a:xfrm>
        </p:spPr>
        <p:txBody>
          <a:bodyPr/>
          <a:lstStyle/>
          <a:p>
            <a:pPr>
              <a:defRPr/>
            </a:pPr>
            <a:r>
              <a:rPr lang="en-US" dirty="0"/>
              <a:t>The Politician’s Dilemma</a:t>
            </a:r>
          </a:p>
        </p:txBody>
      </p:sp>
      <p:sp>
        <p:nvSpPr>
          <p:cNvPr id="73731" name="Rectangle 3"/>
          <p:cNvSpPr>
            <a:spLocks noGrp="1" noChangeArrowheads="1"/>
          </p:cNvSpPr>
          <p:nvPr>
            <p:ph idx="1"/>
          </p:nvPr>
        </p:nvSpPr>
        <p:spPr>
          <a:xfrm>
            <a:off x="228600" y="990600"/>
            <a:ext cx="8686800" cy="5791200"/>
          </a:xfrm>
        </p:spPr>
        <p:txBody>
          <a:bodyPr>
            <a:noAutofit/>
          </a:bodyPr>
          <a:lstStyle/>
          <a:p>
            <a:pPr>
              <a:defRPr/>
            </a:pPr>
            <a:r>
              <a:rPr lang="en-US" b="1" dirty="0"/>
              <a:t>Party activists tend to be ideological (far right or far left) but the general public is moderate and non-ideological</a:t>
            </a:r>
          </a:p>
          <a:p>
            <a:pPr lvl="1">
              <a:defRPr/>
            </a:pPr>
            <a:r>
              <a:rPr lang="en-US" b="1" u="sng" dirty="0">
                <a:solidFill>
                  <a:schemeClr val="tx2"/>
                </a:solidFill>
              </a:rPr>
              <a:t>General Election</a:t>
            </a:r>
            <a:r>
              <a:rPr lang="en-US" dirty="0"/>
              <a:t> – When candidates of different parties run against each other, candidates must appeal to the moderates in the center </a:t>
            </a:r>
          </a:p>
          <a:p>
            <a:pPr lvl="2">
              <a:defRPr/>
            </a:pPr>
            <a:r>
              <a:rPr lang="en-US" dirty="0"/>
              <a:t>Both Republican and Democratic candidates must moderate their positions to appeal to the vast majority of the ~130 million voters in America who are moderate, not ideological</a:t>
            </a:r>
          </a:p>
          <a:p>
            <a:pPr lvl="3">
              <a:defRPr/>
            </a:pPr>
            <a:r>
              <a:rPr lang="en-US" sz="1800" b="1" u="sng" dirty="0">
                <a:solidFill>
                  <a:schemeClr val="tx2"/>
                </a:solidFill>
              </a:rPr>
              <a:t>Example 1:</a:t>
            </a:r>
            <a:r>
              <a:rPr lang="en-US" sz="1800" dirty="0">
                <a:solidFill>
                  <a:schemeClr val="tx2"/>
                </a:solidFill>
              </a:rPr>
              <a:t>  </a:t>
            </a:r>
            <a:r>
              <a:rPr lang="en-US" sz="1800" dirty="0"/>
              <a:t>In 2016, Hillary Clinton was positioned fairly well in the general election because she is part Democrat (e.g., in favor of universal health care), part Republican (e.g., a little tougher on foreign policy than most Democrats, such as recommending more U.S. involvement in Syria)</a:t>
            </a:r>
          </a:p>
          <a:p>
            <a:pPr lvl="5">
              <a:defRPr/>
            </a:pPr>
            <a:r>
              <a:rPr lang="en-US" sz="1500" dirty="0"/>
              <a:t>Though Hillary Clinton had problems with “trust” and “enthusiasm;” she demonstrated a degree of dishonesty (the email scandal) that stood out and she did not excite the “base” of the Democratic Party </a:t>
            </a:r>
          </a:p>
          <a:p>
            <a:pPr lvl="3">
              <a:defRPr/>
            </a:pPr>
            <a:r>
              <a:rPr lang="en-US" sz="1800" b="1" u="sng" dirty="0">
                <a:solidFill>
                  <a:schemeClr val="tx2"/>
                </a:solidFill>
              </a:rPr>
              <a:t>Example 2</a:t>
            </a:r>
            <a:r>
              <a:rPr lang="en-US" sz="1800" b="1" dirty="0"/>
              <a:t>:  </a:t>
            </a:r>
            <a:r>
              <a:rPr lang="en-US" sz="1800" dirty="0"/>
              <a:t>In 2016, Donald Trump was also positioned fairly well in the general election because he is part Republican (e.g., tough on immigration), part Democrat (e.g., anti-free trade, pro-gay rights)</a:t>
            </a:r>
          </a:p>
          <a:p>
            <a:pPr lvl="5">
              <a:defRPr/>
            </a:pPr>
            <a:r>
              <a:rPr lang="en-US" sz="1500" dirty="0"/>
              <a:t>Though Trump did not poll well with minority voters (blacks, </a:t>
            </a:r>
            <a:r>
              <a:rPr lang="en-US" sz="1500" dirty="0" err="1"/>
              <a:t>hispanics</a:t>
            </a:r>
            <a:r>
              <a:rPr lang="en-US" sz="1500" dirty="0"/>
              <a:t>, women) and he had a portion of the Republican Party rebel against him, given his authoritarian qualities and liberal positions</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7074" y="304800"/>
            <a:ext cx="7848600" cy="1052733"/>
          </a:xfrm>
        </p:spPr>
        <p:txBody>
          <a:bodyPr>
            <a:normAutofit/>
          </a:bodyPr>
          <a:lstStyle/>
          <a:p>
            <a:pPr>
              <a:defRPr/>
            </a:pPr>
            <a:r>
              <a:rPr lang="en-US" sz="3600" dirty="0"/>
              <a:t>American Political Parties</a:t>
            </a:r>
          </a:p>
        </p:txBody>
      </p:sp>
      <p:sp>
        <p:nvSpPr>
          <p:cNvPr id="17411" name="Rectangle 3"/>
          <p:cNvSpPr>
            <a:spLocks noGrp="1" noChangeArrowheads="1"/>
          </p:cNvSpPr>
          <p:nvPr>
            <p:ph idx="1"/>
          </p:nvPr>
        </p:nvSpPr>
        <p:spPr>
          <a:xfrm>
            <a:off x="327074" y="1075006"/>
            <a:ext cx="8686800" cy="5782994"/>
          </a:xfrm>
        </p:spPr>
        <p:txBody>
          <a:bodyPr>
            <a:noAutofit/>
          </a:bodyPr>
          <a:lstStyle/>
          <a:p>
            <a:pPr>
              <a:defRPr/>
            </a:pPr>
            <a:r>
              <a:rPr lang="en-US" b="1" dirty="0"/>
              <a:t>The Basics:</a:t>
            </a:r>
            <a:endParaRPr lang="en-US" dirty="0"/>
          </a:p>
          <a:p>
            <a:pPr lvl="1">
              <a:defRPr/>
            </a:pPr>
            <a:r>
              <a:rPr lang="en-US" sz="1800" dirty="0" smtClean="0"/>
              <a:t>Divided </a:t>
            </a:r>
            <a:r>
              <a:rPr lang="en-US" sz="1800" dirty="0"/>
              <a:t>government exists at the national level (Democrats control the </a:t>
            </a:r>
            <a:r>
              <a:rPr lang="en-US" sz="1800" dirty="0" smtClean="0"/>
              <a:t>presidency and </a:t>
            </a:r>
            <a:r>
              <a:rPr lang="en-US" sz="1800" dirty="0"/>
              <a:t>the U.S. </a:t>
            </a:r>
            <a:r>
              <a:rPr lang="en-US" sz="1800" dirty="0" smtClean="0"/>
              <a:t>Senate; Republicans control the U.S. House) </a:t>
            </a:r>
            <a:endParaRPr lang="en-US" sz="1800" dirty="0"/>
          </a:p>
          <a:p>
            <a:pPr lvl="2">
              <a:defRPr/>
            </a:pPr>
            <a:r>
              <a:rPr lang="en-US" b="1" dirty="0">
                <a:solidFill>
                  <a:schemeClr val="tx2"/>
                </a:solidFill>
              </a:rPr>
              <a:t>The President</a:t>
            </a:r>
            <a:r>
              <a:rPr lang="en-US" dirty="0"/>
              <a:t>:  Joe Biden (Democrat)</a:t>
            </a:r>
          </a:p>
          <a:p>
            <a:pPr lvl="2">
              <a:defRPr/>
            </a:pPr>
            <a:r>
              <a:rPr lang="en-US" b="1" dirty="0">
                <a:solidFill>
                  <a:schemeClr val="tx2"/>
                </a:solidFill>
              </a:rPr>
              <a:t>Partisan split in the US Congress (</a:t>
            </a:r>
            <a:r>
              <a:rPr lang="en-US" b="1" dirty="0" smtClean="0">
                <a:solidFill>
                  <a:schemeClr val="tx2"/>
                </a:solidFill>
              </a:rPr>
              <a:t>2023)</a:t>
            </a:r>
            <a:endParaRPr lang="en-US" b="1" dirty="0">
              <a:solidFill>
                <a:schemeClr val="tx2"/>
              </a:solidFill>
            </a:endParaRPr>
          </a:p>
          <a:p>
            <a:pPr lvl="3">
              <a:defRPr/>
            </a:pPr>
            <a:r>
              <a:rPr lang="en-US" b="1" dirty="0"/>
              <a:t>US House:</a:t>
            </a:r>
            <a:r>
              <a:rPr lang="en-US" dirty="0"/>
              <a:t>  </a:t>
            </a:r>
            <a:r>
              <a:rPr lang="en-US" b="1" dirty="0"/>
              <a:t>222 </a:t>
            </a:r>
            <a:r>
              <a:rPr lang="en-US" b="1" dirty="0" smtClean="0"/>
              <a:t>Republicans; 213 Democrats</a:t>
            </a:r>
            <a:endParaRPr lang="en-US" b="1" dirty="0"/>
          </a:p>
          <a:p>
            <a:pPr lvl="4">
              <a:defRPr/>
            </a:pPr>
            <a:r>
              <a:rPr lang="en-US" sz="1600" dirty="0"/>
              <a:t>The composition of the US House changes fairly often between elections, usually because of resignations, deaths (due to old age), crime, and scandals.  </a:t>
            </a:r>
          </a:p>
          <a:p>
            <a:pPr lvl="5">
              <a:defRPr/>
            </a:pPr>
            <a:r>
              <a:rPr lang="en-US" sz="1400" u="sng" dirty="0"/>
              <a:t>2017</a:t>
            </a:r>
            <a:r>
              <a:rPr lang="en-US" sz="1400" dirty="0"/>
              <a:t> – Resignations or retirements due to allegations of sexual harassment:  John Conyers (D-MI), Blake Farenthold (R-TX), Trent Franks (R-AZ), Alcee Hasting (D-FL), Ruben Jesus Kihuen Bernal (D-NV) </a:t>
            </a:r>
          </a:p>
          <a:p>
            <a:pPr lvl="5">
              <a:defRPr/>
            </a:pPr>
            <a:r>
              <a:rPr lang="en-US" sz="1400" u="sng" dirty="0"/>
              <a:t>Dec. 2020 </a:t>
            </a:r>
            <a:r>
              <a:rPr lang="en-US" sz="1400" dirty="0"/>
              <a:t>– Luke </a:t>
            </a:r>
            <a:r>
              <a:rPr lang="en-US" sz="1400" dirty="0" err="1"/>
              <a:t>Letlow</a:t>
            </a:r>
            <a:r>
              <a:rPr lang="en-US" sz="1400" dirty="0"/>
              <a:t> (R-LA) died of COVID-19, having just won a seat in Nov. 2020</a:t>
            </a:r>
            <a:endParaRPr lang="en-US" sz="1500" dirty="0"/>
          </a:p>
          <a:p>
            <a:pPr lvl="3">
              <a:defRPr/>
            </a:pPr>
            <a:r>
              <a:rPr lang="en-US" b="1" dirty="0"/>
              <a:t>US Senate:</a:t>
            </a:r>
            <a:r>
              <a:rPr lang="en-US" dirty="0"/>
              <a:t>  </a:t>
            </a:r>
            <a:r>
              <a:rPr lang="en-US" b="1" dirty="0" smtClean="0"/>
              <a:t>51 </a:t>
            </a:r>
            <a:r>
              <a:rPr lang="en-US" b="1" dirty="0"/>
              <a:t>Democrats; </a:t>
            </a:r>
            <a:r>
              <a:rPr lang="en-US" b="1" dirty="0" smtClean="0"/>
              <a:t>49 </a:t>
            </a:r>
            <a:r>
              <a:rPr lang="en-US" b="1" dirty="0"/>
              <a:t>Republicans</a:t>
            </a:r>
          </a:p>
          <a:p>
            <a:pPr lvl="5">
              <a:defRPr/>
            </a:pPr>
            <a:r>
              <a:rPr lang="en-US" sz="1400" dirty="0"/>
              <a:t>2 Democratic Senators call themselves Independent Democrats</a:t>
            </a:r>
          </a:p>
          <a:p>
            <a:pPr lvl="2">
              <a:defRPr/>
            </a:pPr>
            <a:r>
              <a:rPr lang="en-US" b="1" dirty="0" smtClean="0">
                <a:solidFill>
                  <a:schemeClr val="tx2"/>
                </a:solidFill>
              </a:rPr>
              <a:t>The </a:t>
            </a:r>
            <a:r>
              <a:rPr lang="en-US" b="1" dirty="0">
                <a:solidFill>
                  <a:schemeClr val="tx2"/>
                </a:solidFill>
              </a:rPr>
              <a:t>US Supreme Court</a:t>
            </a:r>
            <a:r>
              <a:rPr lang="en-US" dirty="0"/>
              <a:t>:  a 6 to 3 conservative to liberal split</a:t>
            </a:r>
          </a:p>
          <a:p>
            <a:pPr lvl="5">
              <a:defRPr/>
            </a:pPr>
            <a:r>
              <a:rPr lang="en-US" sz="1400" dirty="0"/>
              <a:t>Trump had confirmed Neil Gorsuch, Brett Kavanaugh, and Amy Coney Barrett, each is expected to be conservative in the long run, but there is no guarantee that will be the case</a:t>
            </a:r>
          </a:p>
          <a:p>
            <a:pPr lvl="5">
              <a:defRPr/>
            </a:pPr>
            <a:r>
              <a:rPr lang="en-US" sz="1400" dirty="0"/>
              <a:t>Chief Justice John Roberts is a conservative but he has increasingly sided with the liberal bloc on the Court, e.g., on abortion rights, on defending </a:t>
            </a:r>
            <a:r>
              <a:rPr lang="en-US" sz="1400" dirty="0" err="1"/>
              <a:t>ObamaCare</a:t>
            </a:r>
            <a:r>
              <a:rPr lang="en-US" sz="1400" dirty="0"/>
              <a:t>, to protect his vision as to how the Court should respect the decisions of the elected branches of government</a:t>
            </a:r>
          </a:p>
        </p:txBody>
      </p:sp>
    </p:spTree>
    <p:custDataLst>
      <p:tags r:id="rId1"/>
    </p:custDataLst>
    <p:extLst>
      <p:ext uri="{BB962C8B-B14F-4D97-AF65-F5344CB8AC3E}">
        <p14:creationId xmlns:p14="http://schemas.microsoft.com/office/powerpoint/2010/main" val="5861551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28600" y="381000"/>
            <a:ext cx="7772400" cy="838200"/>
          </a:xfrm>
        </p:spPr>
        <p:txBody>
          <a:bodyPr>
            <a:normAutofit/>
          </a:bodyPr>
          <a:lstStyle/>
          <a:p>
            <a:pPr>
              <a:defRPr/>
            </a:pPr>
            <a:r>
              <a:rPr lang="en-US" sz="4000" dirty="0"/>
              <a:t>The Politician’s Dilemma</a:t>
            </a:r>
          </a:p>
        </p:txBody>
      </p:sp>
      <p:sp>
        <p:nvSpPr>
          <p:cNvPr id="57347" name="Rectangle 3"/>
          <p:cNvSpPr>
            <a:spLocks noGrp="1" noChangeArrowheads="1"/>
          </p:cNvSpPr>
          <p:nvPr>
            <p:ph idx="1"/>
          </p:nvPr>
        </p:nvSpPr>
        <p:spPr>
          <a:xfrm>
            <a:off x="304800" y="1219200"/>
            <a:ext cx="8686800" cy="5486400"/>
          </a:xfrm>
        </p:spPr>
        <p:txBody>
          <a:bodyPr/>
          <a:lstStyle/>
          <a:p>
            <a:pPr>
              <a:defRPr/>
            </a:pPr>
            <a:r>
              <a:rPr lang="en-US" b="1" dirty="0"/>
              <a:t>Once in power, can a politician ignore the party base?</a:t>
            </a:r>
          </a:p>
          <a:p>
            <a:pPr lvl="1">
              <a:defRPr/>
            </a:pPr>
            <a:r>
              <a:rPr lang="en-US" b="1" dirty="0">
                <a:solidFill>
                  <a:schemeClr val="tx2"/>
                </a:solidFill>
              </a:rPr>
              <a:t>No!</a:t>
            </a:r>
            <a:r>
              <a:rPr lang="en-US" dirty="0"/>
              <a:t>  A politician must cater to the base (the core ideologues) as well as to the center of the political spectrum (the moderates)</a:t>
            </a:r>
          </a:p>
          <a:p>
            <a:pPr lvl="1">
              <a:defRPr/>
            </a:pPr>
            <a:r>
              <a:rPr lang="en-US" b="1" dirty="0">
                <a:solidFill>
                  <a:schemeClr val="tx2"/>
                </a:solidFill>
              </a:rPr>
              <a:t>Ignoring the party base has devastated many presidents</a:t>
            </a:r>
            <a:r>
              <a:rPr lang="en-US" dirty="0"/>
              <a:t> </a:t>
            </a:r>
          </a:p>
          <a:p>
            <a:pPr lvl="2">
              <a:defRPr/>
            </a:pPr>
            <a:r>
              <a:rPr lang="en-US" dirty="0"/>
              <a:t>11 of 45 presidents have lost their own party’s support throughout American history…each was ruined politically</a:t>
            </a:r>
          </a:p>
          <a:p>
            <a:pPr lvl="2">
              <a:defRPr/>
            </a:pPr>
            <a:r>
              <a:rPr lang="en-US" dirty="0"/>
              <a:t>In the modern era (past 50 years or so), presidents who lose their party base invite primary challengers in the next election</a:t>
            </a:r>
          </a:p>
          <a:p>
            <a:pPr lvl="3">
              <a:defRPr/>
            </a:pPr>
            <a:r>
              <a:rPr lang="en-US" dirty="0"/>
              <a:t>In the distant past (the 1800s), presidents were dropped by the party and were not re-nominated to run for a second term </a:t>
            </a:r>
          </a:p>
          <a:p>
            <a:pPr lvl="2">
              <a:defRPr/>
            </a:pPr>
            <a:r>
              <a:rPr lang="en-US" b="1" dirty="0"/>
              <a:t>Some more recent 20</a:t>
            </a:r>
            <a:r>
              <a:rPr lang="en-US" b="1" baseline="30000" dirty="0"/>
              <a:t>th</a:t>
            </a:r>
            <a:r>
              <a:rPr lang="en-US" b="1" dirty="0"/>
              <a:t> and 21</a:t>
            </a:r>
            <a:r>
              <a:rPr lang="en-US" b="1" baseline="30000" dirty="0"/>
              <a:t>st</a:t>
            </a:r>
            <a:r>
              <a:rPr lang="en-US" b="1" dirty="0"/>
              <a:t> Century examples:</a:t>
            </a:r>
          </a:p>
          <a:p>
            <a:pPr lvl="3">
              <a:defRPr/>
            </a:pPr>
            <a:r>
              <a:rPr lang="en-US" b="1" u="sng" dirty="0">
                <a:solidFill>
                  <a:schemeClr val="tx2"/>
                </a:solidFill>
              </a:rPr>
              <a:t>LBJ</a:t>
            </a:r>
            <a:r>
              <a:rPr lang="en-US" b="1" dirty="0"/>
              <a:t> </a:t>
            </a:r>
            <a:r>
              <a:rPr lang="en-US" dirty="0"/>
              <a:t>– Opposition to the Vietnam War invited 3 “peace candidates” to challenge LBJ in the Democratic primaries…LBJ decided not to run for re-election in 1968</a:t>
            </a:r>
          </a:p>
          <a:p>
            <a:pPr lvl="3">
              <a:defRPr/>
            </a:pPr>
            <a:r>
              <a:rPr lang="en-US" b="1" u="sng" dirty="0">
                <a:solidFill>
                  <a:schemeClr val="tx2"/>
                </a:solidFill>
              </a:rPr>
              <a:t>Gerald Ford</a:t>
            </a:r>
            <a:r>
              <a:rPr lang="en-US" dirty="0"/>
              <a:t> – Ford, being too moderate, invited a challenger on his right (Ronald Reagan) in the primaries…Ford beat Reagan but went on to lose to Jimmy Carter in the general election of 1976</a:t>
            </a:r>
          </a:p>
          <a:p>
            <a:pPr lvl="2">
              <a:defRPr/>
            </a:pPr>
            <a:endParaRPr lang="en-US" dirty="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304800"/>
            <a:ext cx="7772400" cy="914400"/>
          </a:xfrm>
        </p:spPr>
        <p:txBody>
          <a:bodyPr>
            <a:normAutofit/>
          </a:bodyPr>
          <a:lstStyle/>
          <a:p>
            <a:pPr>
              <a:defRPr/>
            </a:pPr>
            <a:r>
              <a:rPr lang="en-US" sz="4000" dirty="0"/>
              <a:t>The Politician’s Dilemma</a:t>
            </a:r>
          </a:p>
        </p:txBody>
      </p:sp>
      <p:sp>
        <p:nvSpPr>
          <p:cNvPr id="59395" name="Rectangle 3"/>
          <p:cNvSpPr>
            <a:spLocks noGrp="1" noChangeArrowheads="1"/>
          </p:cNvSpPr>
          <p:nvPr>
            <p:ph idx="1"/>
          </p:nvPr>
        </p:nvSpPr>
        <p:spPr>
          <a:xfrm>
            <a:off x="316173" y="1219200"/>
            <a:ext cx="8763000" cy="5638800"/>
          </a:xfrm>
        </p:spPr>
        <p:txBody>
          <a:bodyPr>
            <a:normAutofit fontScale="92500"/>
          </a:bodyPr>
          <a:lstStyle/>
          <a:p>
            <a:pPr>
              <a:defRPr/>
            </a:pPr>
            <a:r>
              <a:rPr lang="en-US" b="1" dirty="0"/>
              <a:t>Once in power, can a politician ignore the party base?</a:t>
            </a:r>
          </a:p>
          <a:p>
            <a:pPr lvl="3">
              <a:defRPr/>
            </a:pPr>
            <a:r>
              <a:rPr lang="en-US" b="1" u="sng" dirty="0">
                <a:solidFill>
                  <a:schemeClr val="tx2"/>
                </a:solidFill>
              </a:rPr>
              <a:t>Carter</a:t>
            </a:r>
            <a:r>
              <a:rPr lang="en-US" dirty="0"/>
              <a:t> – Carter, being too conservative for the Democratic Party, invited a challenger on his left (Ted Kennedy) in the primaries…Carter lost the general election to Reagan in 1980</a:t>
            </a:r>
          </a:p>
          <a:p>
            <a:pPr lvl="3">
              <a:defRPr/>
            </a:pPr>
            <a:r>
              <a:rPr lang="en-US" b="1" u="sng" dirty="0">
                <a:solidFill>
                  <a:schemeClr val="tx2"/>
                </a:solidFill>
              </a:rPr>
              <a:t>Bush41</a:t>
            </a:r>
            <a:r>
              <a:rPr lang="en-US" dirty="0"/>
              <a:t> – After raising taxes and generally abandoning the Reagan domestic agenda (e.g., Bush approved more regulations:  clean air act, clean water act, Americans with Disabilities Act), Bush41 invited a challenge on his right from Pat Buchanan in 1992</a:t>
            </a:r>
          </a:p>
          <a:p>
            <a:pPr lvl="4">
              <a:defRPr/>
            </a:pPr>
            <a:r>
              <a:rPr lang="en-US" sz="1600" dirty="0"/>
              <a:t>Bush won the primary elections over Buchanan </a:t>
            </a:r>
          </a:p>
          <a:p>
            <a:pPr lvl="4">
              <a:defRPr/>
            </a:pPr>
            <a:r>
              <a:rPr lang="en-US" sz="1600" dirty="0"/>
              <a:t>It’s not clear whether Perot’s entry as a 3</a:t>
            </a:r>
            <a:r>
              <a:rPr lang="en-US" sz="1600" baseline="30000" dirty="0"/>
              <a:t>rd</a:t>
            </a:r>
            <a:r>
              <a:rPr lang="en-US" sz="1600" dirty="0"/>
              <a:t> Party candidate hurt Bush or Clinton more, but Perot’s candidacy did indicate that neither party was addressing the issue of the budget deficit </a:t>
            </a:r>
          </a:p>
          <a:p>
            <a:pPr lvl="2">
              <a:defRPr/>
            </a:pPr>
            <a:r>
              <a:rPr lang="en-US" b="1" dirty="0">
                <a:solidFill>
                  <a:schemeClr val="tx2"/>
                </a:solidFill>
              </a:rPr>
              <a:t>Clinton was a rare exception</a:t>
            </a:r>
            <a:r>
              <a:rPr lang="en-US" b="1" dirty="0"/>
              <a:t>:</a:t>
            </a:r>
            <a:r>
              <a:rPr lang="en-US" dirty="0"/>
              <a:t>  He never catered to his party base</a:t>
            </a:r>
          </a:p>
          <a:p>
            <a:pPr lvl="4">
              <a:defRPr/>
            </a:pPr>
            <a:r>
              <a:rPr lang="en-US" sz="1600" dirty="0"/>
              <a:t>After being out of power for 12 years, Democrats wanted a winner</a:t>
            </a:r>
          </a:p>
          <a:p>
            <a:pPr lvl="4">
              <a:defRPr/>
            </a:pPr>
            <a:r>
              <a:rPr lang="en-US" sz="1600" dirty="0"/>
              <a:t>Clinton had no challengers from the left, even though he took quite a few conservative stands (e.g., welfare reform, deregulation, free trade)</a:t>
            </a:r>
          </a:p>
          <a:p>
            <a:pPr lvl="2">
              <a:defRPr/>
            </a:pPr>
            <a:r>
              <a:rPr lang="en-US" dirty="0"/>
              <a:t>Bush43 had no challenger in 2004; Obama had no challenger in 2012</a:t>
            </a:r>
          </a:p>
          <a:p>
            <a:pPr lvl="2">
              <a:defRPr/>
            </a:pPr>
            <a:r>
              <a:rPr lang="en-US" b="1" u="sng" dirty="0" smtClean="0">
                <a:solidFill>
                  <a:schemeClr val="tx2"/>
                </a:solidFill>
              </a:rPr>
              <a:t>Trump &amp; Biden</a:t>
            </a:r>
            <a:r>
              <a:rPr lang="en-US" dirty="0" smtClean="0"/>
              <a:t>:  </a:t>
            </a:r>
            <a:r>
              <a:rPr lang="en-US" dirty="0"/>
              <a:t>Trump had three (3) Republican competitors in 2020, albeit none who was a serious threat to Trump’s eventual nomination; </a:t>
            </a:r>
            <a:r>
              <a:rPr lang="en-US" dirty="0" smtClean="0"/>
              <a:t>Biden has two (2) Democratic competitors in 2024, though none a serious threat to his nomination</a:t>
            </a:r>
            <a:endParaRPr lang="en-US" dirty="0"/>
          </a:p>
          <a:p>
            <a:pPr lvl="3">
              <a:defRPr/>
            </a:pPr>
            <a:r>
              <a:rPr lang="en-US" dirty="0" smtClean="0"/>
              <a:t>Both are examples of their respective “bases” not being completely satisfied</a:t>
            </a:r>
            <a:endParaRPr lang="en-US" dirty="0"/>
          </a:p>
          <a:p>
            <a:pPr lvl="2">
              <a:defRPr/>
            </a:pPr>
            <a:endParaRPr lang="en-US" dirty="0"/>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a:t>Polarization</a:t>
            </a:r>
          </a:p>
        </p:txBody>
      </p:sp>
      <p:sp>
        <p:nvSpPr>
          <p:cNvPr id="3" name="Subtitle 2"/>
          <p:cNvSpPr>
            <a:spLocks noGrp="1"/>
          </p:cNvSpPr>
          <p:nvPr>
            <p:ph type="subTitle" idx="1"/>
          </p:nvPr>
        </p:nvSpPr>
        <p:spPr>
          <a:xfrm>
            <a:off x="685800" y="3505200"/>
            <a:ext cx="7315200" cy="1752600"/>
          </a:xfrm>
        </p:spPr>
        <p:txBody>
          <a:bodyPr/>
          <a:lstStyle/>
          <a:p>
            <a:endParaRPr lang="en-US" dirty="0"/>
          </a:p>
        </p:txBody>
      </p:sp>
    </p:spTree>
    <p:extLst>
      <p:ext uri="{BB962C8B-B14F-4D97-AF65-F5344CB8AC3E}">
        <p14:creationId xmlns:p14="http://schemas.microsoft.com/office/powerpoint/2010/main" val="548231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 y="381000"/>
            <a:ext cx="7696200" cy="838200"/>
          </a:xfrm>
        </p:spPr>
        <p:txBody>
          <a:bodyPr>
            <a:normAutofit fontScale="90000"/>
          </a:bodyPr>
          <a:lstStyle/>
          <a:p>
            <a:pPr>
              <a:defRPr/>
            </a:pPr>
            <a:r>
              <a:rPr lang="en-US" sz="4000" dirty="0"/>
              <a:t>The Effect of Polarization</a:t>
            </a:r>
            <a:br>
              <a:rPr lang="en-US" sz="4000" dirty="0"/>
            </a:br>
            <a:r>
              <a:rPr lang="en-US" sz="2200" dirty="0"/>
              <a:t>Targeting the President</a:t>
            </a:r>
          </a:p>
        </p:txBody>
      </p:sp>
      <p:sp>
        <p:nvSpPr>
          <p:cNvPr id="37891" name="Rectangle 3"/>
          <p:cNvSpPr>
            <a:spLocks noGrp="1" noChangeArrowheads="1"/>
          </p:cNvSpPr>
          <p:nvPr>
            <p:ph idx="1"/>
          </p:nvPr>
        </p:nvSpPr>
        <p:spPr>
          <a:xfrm>
            <a:off x="152400" y="1371600"/>
            <a:ext cx="8701268" cy="5486400"/>
          </a:xfrm>
        </p:spPr>
        <p:txBody>
          <a:bodyPr>
            <a:normAutofit lnSpcReduction="10000"/>
          </a:bodyPr>
          <a:lstStyle/>
          <a:p>
            <a:pPr>
              <a:defRPr/>
            </a:pPr>
            <a:r>
              <a:rPr lang="en-US" b="1" dirty="0"/>
              <a:t>The parties are increasingly polarized </a:t>
            </a:r>
          </a:p>
          <a:p>
            <a:pPr lvl="1">
              <a:defRPr/>
            </a:pPr>
            <a:r>
              <a:rPr lang="en-US" b="1" dirty="0"/>
              <a:t>The causes of polarization:</a:t>
            </a:r>
            <a:r>
              <a:rPr lang="en-US" dirty="0"/>
              <a:t>  </a:t>
            </a:r>
          </a:p>
          <a:p>
            <a:pPr lvl="2">
              <a:defRPr/>
            </a:pPr>
            <a:r>
              <a:rPr lang="en-US" b="1" u="sng" dirty="0">
                <a:solidFill>
                  <a:schemeClr val="tx2"/>
                </a:solidFill>
              </a:rPr>
              <a:t>Personal distaste</a:t>
            </a:r>
            <a:r>
              <a:rPr lang="en-US" dirty="0"/>
              <a:t> (even outright hatred) for a political leader</a:t>
            </a:r>
          </a:p>
          <a:p>
            <a:pPr lvl="3">
              <a:defRPr/>
            </a:pPr>
            <a:r>
              <a:rPr lang="en-US" b="1" u="sng" dirty="0"/>
              <a:t>Democrats on Nixon</a:t>
            </a:r>
            <a:r>
              <a:rPr lang="en-US" dirty="0"/>
              <a:t> – Nixon was a sleaze who wouldn’t hesitate to destroy someone for political gain…Nixon allegedly trumped up charges of communism on Alger Hiss (1948), destroyed Hiss’ career </a:t>
            </a:r>
          </a:p>
          <a:p>
            <a:pPr lvl="3">
              <a:defRPr/>
            </a:pPr>
            <a:r>
              <a:rPr lang="en-US" b="1" u="sng" dirty="0"/>
              <a:t>Republicans on Clinton</a:t>
            </a:r>
            <a:r>
              <a:rPr lang="en-US" dirty="0"/>
              <a:t> – Clinton is everything anathema to “family values”:  a dope head, draft-dodger, “un-American” anti-war protester (in Vietnam), an adulterer, and a habitual liar</a:t>
            </a:r>
          </a:p>
          <a:p>
            <a:pPr lvl="3">
              <a:defRPr/>
            </a:pPr>
            <a:r>
              <a:rPr lang="en-US" b="1" u="sng" dirty="0"/>
              <a:t>Opposition to Trump </a:t>
            </a:r>
            <a:r>
              <a:rPr lang="en-US" dirty="0"/>
              <a:t>– Trump is a thin-skinned child, a misogynist (i.e., disrespectful to women), and anti-intellectual (i.e., not curious to learn what he doesn’t know)</a:t>
            </a:r>
          </a:p>
          <a:p>
            <a:pPr lvl="2">
              <a:defRPr/>
            </a:pPr>
            <a:r>
              <a:rPr lang="en-US" b="1" u="sng" dirty="0">
                <a:solidFill>
                  <a:schemeClr val="tx2"/>
                </a:solidFill>
              </a:rPr>
              <a:t>Intense policy differences</a:t>
            </a:r>
            <a:r>
              <a:rPr lang="en-US" dirty="0"/>
              <a:t> (e.g., Vietnam War, Reagan’s escalation of the Cold War, War in Iraq, Obama’s activist agenda on health care)</a:t>
            </a:r>
          </a:p>
          <a:p>
            <a:pPr lvl="3">
              <a:defRPr/>
            </a:pPr>
            <a:r>
              <a:rPr lang="en-US" b="1" u="sng" dirty="0"/>
              <a:t>Democrats on Bush 43</a:t>
            </a:r>
            <a:r>
              <a:rPr lang="en-US" dirty="0"/>
              <a:t> – With the war in Iraq, Bush made America less safe by attracting more terrorists to the cause of destroying America and by distracting from Afghanistan, where the US military should have been focused</a:t>
            </a:r>
          </a:p>
          <a:p>
            <a:pPr lvl="3">
              <a:defRPr/>
            </a:pPr>
            <a:r>
              <a:rPr lang="en-US" b="1" u="sng" dirty="0"/>
              <a:t>Republicans on Obama</a:t>
            </a:r>
            <a:r>
              <a:rPr lang="en-US" dirty="0"/>
              <a:t> – Obama is a socialist at heart; he wants America to be like the European social democracies with universal health care, stronger regulation of the economy, and high taxes</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457200"/>
            <a:ext cx="7696200" cy="762000"/>
          </a:xfrm>
        </p:spPr>
        <p:txBody>
          <a:bodyPr>
            <a:normAutofit fontScale="90000"/>
          </a:bodyPr>
          <a:lstStyle/>
          <a:p>
            <a:pPr>
              <a:defRPr/>
            </a:pPr>
            <a:r>
              <a:rPr lang="en-US" sz="4000" dirty="0"/>
              <a:t>The Effect of Polarization</a:t>
            </a:r>
            <a:r>
              <a:rPr lang="en-US" dirty="0"/>
              <a:t/>
            </a:r>
            <a:br>
              <a:rPr lang="en-US" dirty="0"/>
            </a:br>
            <a:r>
              <a:rPr lang="en-US" sz="2200" dirty="0"/>
              <a:t>The Causes</a:t>
            </a:r>
          </a:p>
        </p:txBody>
      </p:sp>
      <p:sp>
        <p:nvSpPr>
          <p:cNvPr id="41987" name="Rectangle 3"/>
          <p:cNvSpPr>
            <a:spLocks noGrp="1" noChangeArrowheads="1"/>
          </p:cNvSpPr>
          <p:nvPr>
            <p:ph idx="1"/>
          </p:nvPr>
        </p:nvSpPr>
        <p:spPr>
          <a:xfrm>
            <a:off x="304800" y="1371600"/>
            <a:ext cx="8153400" cy="5257800"/>
          </a:xfrm>
        </p:spPr>
        <p:txBody>
          <a:bodyPr>
            <a:noAutofit/>
          </a:bodyPr>
          <a:lstStyle/>
          <a:p>
            <a:pPr>
              <a:defRPr/>
            </a:pPr>
            <a:r>
              <a:rPr lang="en-US" b="1" dirty="0"/>
              <a:t>The parties are becoming increasingly polarized</a:t>
            </a:r>
          </a:p>
          <a:p>
            <a:pPr lvl="1">
              <a:defRPr/>
            </a:pPr>
            <a:r>
              <a:rPr lang="en-US" b="1" dirty="0"/>
              <a:t>One potential cause of polarization:</a:t>
            </a:r>
          </a:p>
          <a:p>
            <a:pPr lvl="2">
              <a:defRPr/>
            </a:pPr>
            <a:r>
              <a:rPr lang="en-US" b="1" u="sng" dirty="0">
                <a:solidFill>
                  <a:schemeClr val="tx2"/>
                </a:solidFill>
              </a:rPr>
              <a:t>No traction on policy</a:t>
            </a:r>
            <a:r>
              <a:rPr lang="en-US" dirty="0"/>
              <a:t> – Neither Republicans nor Democrats can move the country to the right or left because the margins between them in Congress are close</a:t>
            </a:r>
          </a:p>
          <a:p>
            <a:pPr lvl="3">
              <a:defRPr/>
            </a:pPr>
            <a:r>
              <a:rPr lang="en-US" dirty="0"/>
              <a:t>Why is this?  Polling and focus group testing allows the parties to adjust positions quickly (i.e., co-opt issues that favor the opposition)</a:t>
            </a:r>
          </a:p>
          <a:p>
            <a:pPr lvl="4">
              <a:defRPr/>
            </a:pPr>
            <a:r>
              <a:rPr lang="en-US" dirty="0"/>
              <a:t>As a result, a possible realignment of the parties becomes more remote…no big changes in policy are possible if no one party can garner a significant edge</a:t>
            </a:r>
          </a:p>
          <a:p>
            <a:pPr lvl="4">
              <a:defRPr/>
            </a:pPr>
            <a:r>
              <a:rPr lang="en-US" u="sng" dirty="0">
                <a:solidFill>
                  <a:schemeClr val="tx2"/>
                </a:solidFill>
              </a:rPr>
              <a:t>Examples</a:t>
            </a:r>
            <a:r>
              <a:rPr lang="en-US" dirty="0"/>
              <a:t>:  Clinton co-opted Welfare Reform, which was an issue that favored Republicans; Bush43 co-opted prescription drugs for the elderly, which was an issue that favors Democrats</a:t>
            </a:r>
          </a:p>
          <a:p>
            <a:pPr lvl="4">
              <a:defRPr/>
            </a:pPr>
            <a:r>
              <a:rPr lang="en-US" dirty="0"/>
              <a:t>The financial crisis (2008-2014) gave Obama some traction, but he too faced stiff resistance, especially on health care</a:t>
            </a:r>
          </a:p>
          <a:p>
            <a:pPr lvl="2">
              <a:defRPr/>
            </a:pPr>
            <a:r>
              <a:rPr lang="en-US" b="1" dirty="0"/>
              <a:t>This lack of traction on policy has led to very high frustration levels…increased bitterness</a:t>
            </a:r>
          </a:p>
          <a:p>
            <a:pPr lvl="3">
              <a:defRPr/>
            </a:pPr>
            <a:r>
              <a:rPr lang="en-US" dirty="0"/>
              <a:t>Frustration levels remain high on both sides today because the two parties remain very competitive (there is no one dominant party today)</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9789"/>
            <a:ext cx="8679530" cy="1164325"/>
          </a:xfrm>
        </p:spPr>
        <p:txBody>
          <a:bodyPr>
            <a:normAutofit/>
          </a:bodyPr>
          <a:lstStyle/>
          <a:p>
            <a:r>
              <a:rPr lang="en-US" sz="4000" dirty="0"/>
              <a:t>The Effect of Polarization</a:t>
            </a:r>
            <a:br>
              <a:rPr lang="en-US" sz="4000" dirty="0"/>
            </a:br>
            <a:r>
              <a:rPr lang="en-US" sz="2200" dirty="0"/>
              <a:t>Differing Partisan Perceptions (2014)</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97" y="1508750"/>
            <a:ext cx="3762548" cy="4967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72000" y="1618595"/>
            <a:ext cx="4224550" cy="5078313"/>
          </a:xfrm>
          <a:prstGeom prst="rect">
            <a:avLst/>
          </a:prstGeom>
          <a:solidFill>
            <a:schemeClr val="tx1">
              <a:lumMod val="90000"/>
              <a:lumOff val="10000"/>
            </a:schemeClr>
          </a:solidFill>
        </p:spPr>
        <p:txBody>
          <a:bodyPr wrap="square" rtlCol="0">
            <a:spAutoFit/>
          </a:bodyPr>
          <a:lstStyle/>
          <a:p>
            <a:r>
              <a:rPr lang="en-US" sz="1800" dirty="0" smtClean="0">
                <a:solidFill>
                  <a:schemeClr val="bg1"/>
                </a:solidFill>
              </a:rPr>
              <a:t>In 2014, Republicans tended </a:t>
            </a:r>
            <a:r>
              <a:rPr lang="en-US" sz="1800" dirty="0">
                <a:solidFill>
                  <a:schemeClr val="bg1"/>
                </a:solidFill>
              </a:rPr>
              <a:t>to view threats in the world as “more threatening” than Democrats</a:t>
            </a:r>
          </a:p>
          <a:p>
            <a:endParaRPr lang="en-US" sz="1800" dirty="0">
              <a:solidFill>
                <a:schemeClr val="bg1"/>
              </a:solidFill>
            </a:endParaRPr>
          </a:p>
          <a:p>
            <a:r>
              <a:rPr lang="en-US" sz="1800" dirty="0">
                <a:solidFill>
                  <a:schemeClr val="bg1"/>
                </a:solidFill>
              </a:rPr>
              <a:t>Republicans tend to view America as unambiguously “good,” thus creating a larger perception gap between “good” and “evil” in the world</a:t>
            </a:r>
          </a:p>
          <a:p>
            <a:endParaRPr lang="en-US" sz="1800" dirty="0">
              <a:solidFill>
                <a:schemeClr val="bg1"/>
              </a:solidFill>
            </a:endParaRPr>
          </a:p>
          <a:p>
            <a:r>
              <a:rPr lang="en-US" sz="1800" dirty="0">
                <a:solidFill>
                  <a:schemeClr val="bg1"/>
                </a:solidFill>
              </a:rPr>
              <a:t>Democrats tend to see problems here at home, such as </a:t>
            </a:r>
            <a:r>
              <a:rPr lang="en-US" sz="1800" dirty="0" smtClean="0">
                <a:solidFill>
                  <a:schemeClr val="bg1"/>
                </a:solidFill>
              </a:rPr>
              <a:t>inequities based on income and race, </a:t>
            </a:r>
            <a:r>
              <a:rPr lang="en-US" sz="1800" dirty="0">
                <a:solidFill>
                  <a:schemeClr val="bg1"/>
                </a:solidFill>
              </a:rPr>
              <a:t>and thus find a smaller perceived gap </a:t>
            </a:r>
            <a:r>
              <a:rPr lang="en-US" sz="1800" dirty="0" smtClean="0">
                <a:solidFill>
                  <a:schemeClr val="bg1"/>
                </a:solidFill>
              </a:rPr>
              <a:t>between the U.S. as a force of </a:t>
            </a:r>
            <a:r>
              <a:rPr lang="en-US" sz="1800" dirty="0">
                <a:solidFill>
                  <a:schemeClr val="bg1"/>
                </a:solidFill>
              </a:rPr>
              <a:t>“good” </a:t>
            </a:r>
            <a:r>
              <a:rPr lang="en-US" sz="1800" dirty="0" smtClean="0">
                <a:solidFill>
                  <a:schemeClr val="bg1"/>
                </a:solidFill>
              </a:rPr>
              <a:t>versus the </a:t>
            </a:r>
            <a:r>
              <a:rPr lang="en-US" sz="1800" dirty="0">
                <a:solidFill>
                  <a:schemeClr val="bg1"/>
                </a:solidFill>
              </a:rPr>
              <a:t>“</a:t>
            </a:r>
            <a:r>
              <a:rPr lang="en-US" sz="1800" dirty="0" smtClean="0">
                <a:solidFill>
                  <a:schemeClr val="bg1"/>
                </a:solidFill>
              </a:rPr>
              <a:t>evil” that exists in the world</a:t>
            </a:r>
          </a:p>
          <a:p>
            <a:endParaRPr lang="en-US" sz="1800" dirty="0">
              <a:solidFill>
                <a:schemeClr val="bg1"/>
              </a:solidFill>
            </a:endParaRPr>
          </a:p>
          <a:p>
            <a:r>
              <a:rPr lang="en-US" sz="1800" dirty="0">
                <a:solidFill>
                  <a:schemeClr val="bg1"/>
                </a:solidFill>
              </a:rPr>
              <a:t>T</a:t>
            </a:r>
            <a:r>
              <a:rPr lang="en-US" sz="1800" dirty="0" smtClean="0">
                <a:solidFill>
                  <a:schemeClr val="bg1"/>
                </a:solidFill>
              </a:rPr>
              <a:t>hough </a:t>
            </a:r>
            <a:r>
              <a:rPr lang="en-US" sz="1800" dirty="0" smtClean="0">
                <a:solidFill>
                  <a:schemeClr val="bg1"/>
                </a:solidFill>
              </a:rPr>
              <a:t>since 2022, after Russia invaded Ukraine, Democrats have viewed Russia as much more threatening than Republicans</a:t>
            </a:r>
            <a:endParaRPr lang="en-US" sz="1800" dirty="0">
              <a:solidFill>
                <a:schemeClr val="bg1"/>
              </a:solidFill>
            </a:endParaRPr>
          </a:p>
        </p:txBody>
      </p:sp>
    </p:spTree>
    <p:extLst>
      <p:ext uri="{BB962C8B-B14F-4D97-AF65-F5344CB8AC3E}">
        <p14:creationId xmlns:p14="http://schemas.microsoft.com/office/powerpoint/2010/main" val="2685280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9789"/>
            <a:ext cx="8679530" cy="1164325"/>
          </a:xfrm>
        </p:spPr>
        <p:txBody>
          <a:bodyPr>
            <a:normAutofit/>
          </a:bodyPr>
          <a:lstStyle/>
          <a:p>
            <a:r>
              <a:rPr lang="en-US" sz="4000" dirty="0"/>
              <a:t>The Effect of Polarization</a:t>
            </a:r>
            <a:br>
              <a:rPr lang="en-US" sz="4000" dirty="0"/>
            </a:br>
            <a:r>
              <a:rPr lang="en-US" sz="2200" dirty="0"/>
              <a:t>Trump Influence on Partisan Perceptions of Russia</a:t>
            </a:r>
          </a:p>
        </p:txBody>
      </p:sp>
      <p:sp>
        <p:nvSpPr>
          <p:cNvPr id="3" name="TextBox 2"/>
          <p:cNvSpPr txBox="1"/>
          <p:nvPr/>
        </p:nvSpPr>
        <p:spPr>
          <a:xfrm>
            <a:off x="265175" y="1431628"/>
            <a:ext cx="8339350" cy="1323439"/>
          </a:xfrm>
          <a:prstGeom prst="rect">
            <a:avLst/>
          </a:prstGeom>
          <a:solidFill>
            <a:schemeClr val="tx1">
              <a:lumMod val="90000"/>
              <a:lumOff val="10000"/>
            </a:schemeClr>
          </a:solidFill>
        </p:spPr>
        <p:txBody>
          <a:bodyPr wrap="square" rtlCol="0">
            <a:spAutoFit/>
          </a:bodyPr>
          <a:lstStyle/>
          <a:p>
            <a:r>
              <a:rPr lang="en-US" sz="2000" dirty="0">
                <a:solidFill>
                  <a:schemeClr val="bg1"/>
                </a:solidFill>
              </a:rPr>
              <a:t>Trump was more favorable toward Russia, and this </a:t>
            </a:r>
            <a:r>
              <a:rPr lang="en-US" sz="2000" dirty="0" smtClean="0">
                <a:solidFill>
                  <a:schemeClr val="bg1"/>
                </a:solidFill>
              </a:rPr>
              <a:t>had </a:t>
            </a:r>
            <a:r>
              <a:rPr lang="en-US" sz="2000" dirty="0">
                <a:solidFill>
                  <a:schemeClr val="bg1"/>
                </a:solidFill>
              </a:rPr>
              <a:t>a “cueing” effect on both Republicans and Democrats.  </a:t>
            </a:r>
            <a:r>
              <a:rPr lang="en-US" sz="2000" dirty="0" smtClean="0">
                <a:solidFill>
                  <a:schemeClr val="bg1"/>
                </a:solidFill>
              </a:rPr>
              <a:t>In 2017, Democrats viewed </a:t>
            </a:r>
            <a:r>
              <a:rPr lang="en-US" sz="2000" dirty="0">
                <a:solidFill>
                  <a:schemeClr val="bg1"/>
                </a:solidFill>
              </a:rPr>
              <a:t>Russians as more threatening in opposition to Trump and Republicans </a:t>
            </a:r>
            <a:r>
              <a:rPr lang="en-US" sz="2000" dirty="0" smtClean="0">
                <a:solidFill>
                  <a:schemeClr val="bg1"/>
                </a:solidFill>
              </a:rPr>
              <a:t>moved </a:t>
            </a:r>
            <a:r>
              <a:rPr lang="en-US" sz="2000" dirty="0">
                <a:solidFill>
                  <a:schemeClr val="bg1"/>
                </a:solidFill>
              </a:rPr>
              <a:t>with Trump, viewing Russia as less threatening </a:t>
            </a:r>
          </a:p>
        </p:txBody>
      </p:sp>
      <p:pic>
        <p:nvPicPr>
          <p:cNvPr id="4" name="Picture 3"/>
          <p:cNvPicPr>
            <a:picLocks noChangeAspect="1"/>
          </p:cNvPicPr>
          <p:nvPr/>
        </p:nvPicPr>
        <p:blipFill>
          <a:blip r:embed="rId3"/>
          <a:stretch>
            <a:fillRect/>
          </a:stretch>
        </p:blipFill>
        <p:spPr>
          <a:xfrm>
            <a:off x="5029200" y="3142595"/>
            <a:ext cx="3548888" cy="3715405"/>
          </a:xfrm>
          <a:prstGeom prst="rect">
            <a:avLst/>
          </a:prstGeom>
        </p:spPr>
      </p:pic>
      <p:pic>
        <p:nvPicPr>
          <p:cNvPr id="5" name="Picture 4"/>
          <p:cNvPicPr>
            <a:picLocks noChangeAspect="1"/>
          </p:cNvPicPr>
          <p:nvPr/>
        </p:nvPicPr>
        <p:blipFill>
          <a:blip r:embed="rId4"/>
          <a:stretch>
            <a:fillRect/>
          </a:stretch>
        </p:blipFill>
        <p:spPr>
          <a:xfrm>
            <a:off x="581025" y="4619297"/>
            <a:ext cx="3733800" cy="381000"/>
          </a:xfrm>
          <a:prstGeom prst="rect">
            <a:avLst/>
          </a:prstGeom>
        </p:spPr>
      </p:pic>
      <p:pic>
        <p:nvPicPr>
          <p:cNvPr id="7" name="Picture 6"/>
          <p:cNvPicPr>
            <a:picLocks noChangeAspect="1"/>
          </p:cNvPicPr>
          <p:nvPr/>
        </p:nvPicPr>
        <p:blipFill>
          <a:blip r:embed="rId5"/>
          <a:stretch>
            <a:fillRect/>
          </a:stretch>
        </p:blipFill>
        <p:spPr>
          <a:xfrm>
            <a:off x="609600" y="3276600"/>
            <a:ext cx="3705225" cy="1333500"/>
          </a:xfrm>
          <a:prstGeom prst="rect">
            <a:avLst/>
          </a:prstGeom>
        </p:spPr>
      </p:pic>
      <p:sp>
        <p:nvSpPr>
          <p:cNvPr id="8" name="TextBox 7"/>
          <p:cNvSpPr txBox="1"/>
          <p:nvPr/>
        </p:nvSpPr>
        <p:spPr>
          <a:xfrm>
            <a:off x="609600" y="2885951"/>
            <a:ext cx="2209800" cy="400110"/>
          </a:xfrm>
          <a:prstGeom prst="rect">
            <a:avLst/>
          </a:prstGeom>
          <a:noFill/>
        </p:spPr>
        <p:txBody>
          <a:bodyPr wrap="square" rtlCol="0">
            <a:spAutoFit/>
          </a:bodyPr>
          <a:lstStyle/>
          <a:p>
            <a:r>
              <a:rPr lang="en-US" sz="2000" b="1" dirty="0">
                <a:solidFill>
                  <a:schemeClr val="tx2"/>
                </a:solidFill>
              </a:rPr>
              <a:t>2014 – Pre-Trump</a:t>
            </a:r>
          </a:p>
        </p:txBody>
      </p:sp>
      <p:sp>
        <p:nvSpPr>
          <p:cNvPr id="9" name="TextBox 8"/>
          <p:cNvSpPr txBox="1"/>
          <p:nvPr/>
        </p:nvSpPr>
        <p:spPr>
          <a:xfrm>
            <a:off x="5181600" y="2876490"/>
            <a:ext cx="2895600" cy="400110"/>
          </a:xfrm>
          <a:prstGeom prst="rect">
            <a:avLst/>
          </a:prstGeom>
          <a:noFill/>
        </p:spPr>
        <p:txBody>
          <a:bodyPr wrap="square" rtlCol="0">
            <a:spAutoFit/>
          </a:bodyPr>
          <a:lstStyle/>
          <a:p>
            <a:r>
              <a:rPr lang="en-US" sz="2000" b="1" dirty="0">
                <a:solidFill>
                  <a:schemeClr val="tx2"/>
                </a:solidFill>
              </a:rPr>
              <a:t>2017 – Post-Trump</a:t>
            </a:r>
          </a:p>
        </p:txBody>
      </p:sp>
    </p:spTree>
    <p:extLst>
      <p:ext uri="{BB962C8B-B14F-4D97-AF65-F5344CB8AC3E}">
        <p14:creationId xmlns:p14="http://schemas.microsoft.com/office/powerpoint/2010/main" val="4212309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History of the Party System</a:t>
            </a:r>
          </a:p>
        </p:txBody>
      </p:sp>
    </p:spTree>
    <p:extLst>
      <p:ext uri="{BB962C8B-B14F-4D97-AF65-F5344CB8AC3E}">
        <p14:creationId xmlns:p14="http://schemas.microsoft.com/office/powerpoint/2010/main" val="3110176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52400" y="457200"/>
            <a:ext cx="3886200" cy="1524000"/>
          </a:xfrm>
        </p:spPr>
        <p:txBody>
          <a:bodyPr>
            <a:normAutofit fontScale="90000"/>
          </a:bodyPr>
          <a:lstStyle/>
          <a:p>
            <a:pPr algn="l">
              <a:defRPr/>
            </a:pPr>
            <a:r>
              <a:rPr lang="en-US" sz="4000" dirty="0"/>
              <a:t>History of American </a:t>
            </a:r>
            <a:br>
              <a:rPr lang="en-US" sz="4000" dirty="0"/>
            </a:br>
            <a:r>
              <a:rPr lang="en-US" sz="4000" dirty="0"/>
              <a:t>Political Parties</a:t>
            </a:r>
          </a:p>
        </p:txBody>
      </p:sp>
      <p:pic>
        <p:nvPicPr>
          <p:cNvPr id="2150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57200"/>
            <a:ext cx="4572000" cy="627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8" name="Text Box 6"/>
          <p:cNvSpPr txBox="1">
            <a:spLocks noChangeArrowheads="1"/>
          </p:cNvSpPr>
          <p:nvPr/>
        </p:nvSpPr>
        <p:spPr bwMode="auto">
          <a:xfrm>
            <a:off x="228600" y="2209800"/>
            <a:ext cx="3733800" cy="4052888"/>
          </a:xfrm>
          <a:prstGeom prst="rect">
            <a:avLst/>
          </a:prstGeom>
          <a:solidFill>
            <a:schemeClr val="bg1">
              <a:lumMod val="85000"/>
            </a:schemeClr>
          </a:solidFill>
          <a:ln w="1270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b="1" dirty="0">
                <a:solidFill>
                  <a:schemeClr val="tx2"/>
                </a:solidFill>
              </a:rPr>
              <a:t>Major Parties</a:t>
            </a:r>
          </a:p>
          <a:p>
            <a:pPr>
              <a:spcBef>
                <a:spcPct val="50000"/>
              </a:spcBef>
            </a:pPr>
            <a:r>
              <a:rPr lang="en-US" altLang="en-US" sz="2000" b="1" dirty="0"/>
              <a:t>Democrats and Republicans have been the major parties in America since 1856</a:t>
            </a:r>
          </a:p>
          <a:p>
            <a:pPr>
              <a:spcBef>
                <a:spcPct val="50000"/>
              </a:spcBef>
            </a:pPr>
            <a:endParaRPr lang="en-US" altLang="en-US" sz="2000" b="1" dirty="0"/>
          </a:p>
          <a:p>
            <a:pPr>
              <a:spcBef>
                <a:spcPct val="50000"/>
              </a:spcBef>
            </a:pPr>
            <a:r>
              <a:rPr lang="en-US" altLang="en-US" b="1" dirty="0">
                <a:solidFill>
                  <a:schemeClr val="tx2"/>
                </a:solidFill>
              </a:rPr>
              <a:t>3</a:t>
            </a:r>
            <a:r>
              <a:rPr lang="en-US" altLang="en-US" b="1" baseline="30000" dirty="0">
                <a:solidFill>
                  <a:schemeClr val="tx2"/>
                </a:solidFill>
              </a:rPr>
              <a:t>rd</a:t>
            </a:r>
            <a:r>
              <a:rPr lang="en-US" altLang="en-US" b="1" dirty="0">
                <a:solidFill>
                  <a:schemeClr val="tx2"/>
                </a:solidFill>
              </a:rPr>
              <a:t> Parties</a:t>
            </a:r>
          </a:p>
          <a:p>
            <a:pPr>
              <a:spcBef>
                <a:spcPct val="50000"/>
              </a:spcBef>
            </a:pPr>
            <a:r>
              <a:rPr lang="en-US" altLang="en-US" sz="2000" b="1" dirty="0"/>
              <a:t>Third party challenges have occurred often throughout US history</a:t>
            </a:r>
          </a:p>
          <a:p>
            <a:pPr>
              <a:spcBef>
                <a:spcPct val="50000"/>
              </a:spcBef>
            </a:pPr>
            <a:endParaRPr lang="en-US" altLang="en-US" sz="2000" b="1" dirty="0"/>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28600" y="228600"/>
            <a:ext cx="7772400" cy="779463"/>
          </a:xfrm>
        </p:spPr>
        <p:txBody>
          <a:bodyPr/>
          <a:lstStyle/>
          <a:p>
            <a:pPr>
              <a:defRPr/>
            </a:pPr>
            <a:r>
              <a:rPr lang="en-US" sz="4000" dirty="0"/>
              <a:t>History of American Parties</a:t>
            </a:r>
          </a:p>
        </p:txBody>
      </p:sp>
      <p:sp>
        <p:nvSpPr>
          <p:cNvPr id="107523" name="Rectangle 3"/>
          <p:cNvSpPr>
            <a:spLocks noGrp="1" noChangeArrowheads="1"/>
          </p:cNvSpPr>
          <p:nvPr>
            <p:ph idx="1"/>
          </p:nvPr>
        </p:nvSpPr>
        <p:spPr>
          <a:xfrm>
            <a:off x="228600" y="990600"/>
            <a:ext cx="8610600" cy="5867400"/>
          </a:xfrm>
        </p:spPr>
        <p:txBody>
          <a:bodyPr>
            <a:noAutofit/>
          </a:bodyPr>
          <a:lstStyle/>
          <a:p>
            <a:pPr>
              <a:defRPr/>
            </a:pPr>
            <a:r>
              <a:rPr lang="en-US" sz="2200" b="1" dirty="0"/>
              <a:t>Parties sometimes change positions to cater to certain elements of the public</a:t>
            </a:r>
            <a:r>
              <a:rPr lang="en-US" sz="2200" dirty="0"/>
              <a:t> </a:t>
            </a:r>
          </a:p>
          <a:p>
            <a:pPr lvl="1">
              <a:defRPr/>
            </a:pPr>
            <a:r>
              <a:rPr lang="en-US" sz="1800" b="1" u="sng" dirty="0">
                <a:solidFill>
                  <a:schemeClr val="tx2"/>
                </a:solidFill>
              </a:rPr>
              <a:t>The goal</a:t>
            </a:r>
            <a:r>
              <a:rPr lang="en-US" sz="1800" b="1" dirty="0">
                <a:solidFill>
                  <a:schemeClr val="tx2"/>
                </a:solidFill>
              </a:rPr>
              <a:t>:</a:t>
            </a:r>
            <a:r>
              <a:rPr lang="en-US" sz="1800" dirty="0"/>
              <a:t>  </a:t>
            </a:r>
            <a:r>
              <a:rPr lang="en-US" sz="1800" b="1" dirty="0"/>
              <a:t>Maintain the support of a constituency which has changed positions or to attract new support from another constituency</a:t>
            </a:r>
          </a:p>
          <a:p>
            <a:pPr lvl="1">
              <a:defRPr/>
            </a:pPr>
            <a:r>
              <a:rPr lang="en-US" sz="1800" b="1" dirty="0">
                <a:solidFill>
                  <a:schemeClr val="tx2"/>
                </a:solidFill>
              </a:rPr>
              <a:t>The Republicans</a:t>
            </a:r>
          </a:p>
          <a:p>
            <a:pPr lvl="2">
              <a:defRPr/>
            </a:pPr>
            <a:r>
              <a:rPr lang="en-US" b="1" dirty="0"/>
              <a:t>Republicans changed positions on “free trade” to maintain business interests within the party</a:t>
            </a:r>
          </a:p>
          <a:p>
            <a:pPr lvl="3">
              <a:defRPr/>
            </a:pPr>
            <a:r>
              <a:rPr lang="en-US" dirty="0"/>
              <a:t>Republicans opposed “free trade” when businesses were less global in scope (up until the 1950s), but switched to a “pro-free trade” position when business expanded internationally</a:t>
            </a:r>
          </a:p>
          <a:p>
            <a:pPr lvl="3">
              <a:defRPr/>
            </a:pPr>
            <a:r>
              <a:rPr lang="en-US" dirty="0"/>
              <a:t>Trump was for “fair trade,” which is effectively a position opposed to free trade</a:t>
            </a:r>
          </a:p>
          <a:p>
            <a:pPr lvl="2">
              <a:defRPr/>
            </a:pPr>
            <a:r>
              <a:rPr lang="en-US" b="1" dirty="0"/>
              <a:t>Republicans attracted conservative Democrats by adopting a more conservative stance on social issues, particularly on civil rights (race) but also on abortion and (anti-) gay rights…and on use of force &amp; war</a:t>
            </a:r>
          </a:p>
          <a:p>
            <a:pPr lvl="3">
              <a:defRPr/>
            </a:pPr>
            <a:r>
              <a:rPr lang="en-US" dirty="0"/>
              <a:t>Republicans were the “liberal” party on civil rights (equity for blacks) between 1860 and 1960, but then became more conservative in the 1960s</a:t>
            </a:r>
          </a:p>
          <a:p>
            <a:pPr lvl="3">
              <a:defRPr/>
            </a:pPr>
            <a:r>
              <a:rPr lang="en-US" dirty="0"/>
              <a:t>Republicans attracted conservative Democrats on the issue of war and the use of force by becoming more “hawkish” during the Vietnam era</a:t>
            </a:r>
          </a:p>
          <a:p>
            <a:pPr lvl="3">
              <a:defRPr/>
            </a:pPr>
            <a:r>
              <a:rPr lang="en-US" dirty="0"/>
              <a:t>Republicans attracted religious conservatives on the social issues (e.g., pro-life on abortion and opposition to gay rights) in the 1970s &amp; 1980s</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304800"/>
            <a:ext cx="7772400" cy="1219200"/>
          </a:xfrm>
        </p:spPr>
        <p:txBody>
          <a:bodyPr/>
          <a:lstStyle/>
          <a:p>
            <a:pPr>
              <a:defRPr/>
            </a:pPr>
            <a:r>
              <a:rPr lang="en-US" dirty="0"/>
              <a:t>Lecture Outline</a:t>
            </a:r>
          </a:p>
        </p:txBody>
      </p:sp>
      <p:sp>
        <p:nvSpPr>
          <p:cNvPr id="81923" name="Rectangle 3"/>
          <p:cNvSpPr>
            <a:spLocks noGrp="1" noChangeArrowheads="1"/>
          </p:cNvSpPr>
          <p:nvPr>
            <p:ph idx="1"/>
          </p:nvPr>
        </p:nvSpPr>
        <p:spPr>
          <a:xfrm>
            <a:off x="762000" y="1371600"/>
            <a:ext cx="7391400" cy="4114800"/>
          </a:xfrm>
        </p:spPr>
        <p:txBody>
          <a:bodyPr/>
          <a:lstStyle/>
          <a:p>
            <a:pPr>
              <a:defRPr/>
            </a:pPr>
            <a:r>
              <a:rPr lang="en-US" dirty="0"/>
              <a:t>Why a 2-party system?</a:t>
            </a:r>
          </a:p>
          <a:p>
            <a:pPr>
              <a:defRPr/>
            </a:pPr>
            <a:r>
              <a:rPr lang="en-US" dirty="0"/>
              <a:t>3</a:t>
            </a:r>
            <a:r>
              <a:rPr lang="en-US" baseline="30000" dirty="0"/>
              <a:t>rd</a:t>
            </a:r>
            <a:r>
              <a:rPr lang="en-US" dirty="0"/>
              <a:t> Parties in America</a:t>
            </a:r>
          </a:p>
          <a:p>
            <a:pPr>
              <a:defRPr/>
            </a:pPr>
            <a:r>
              <a:rPr lang="en-US" dirty="0"/>
              <a:t>Party Issue Advantages</a:t>
            </a:r>
          </a:p>
          <a:p>
            <a:pPr>
              <a:defRPr/>
            </a:pPr>
            <a:r>
              <a:rPr lang="en-US" dirty="0"/>
              <a:t>The players in the Republican and Democratic Parties</a:t>
            </a:r>
          </a:p>
          <a:p>
            <a:pPr>
              <a:defRPr/>
            </a:pPr>
            <a:r>
              <a:rPr lang="en-US" dirty="0"/>
              <a:t>The Politician’s Dilemma</a:t>
            </a:r>
          </a:p>
          <a:p>
            <a:pPr lvl="1">
              <a:defRPr/>
            </a:pPr>
            <a:r>
              <a:rPr lang="en-US" dirty="0"/>
              <a:t>Appeal to core base (the ideologues) or to moderates?</a:t>
            </a:r>
          </a:p>
          <a:p>
            <a:pPr>
              <a:defRPr/>
            </a:pPr>
            <a:r>
              <a:rPr lang="en-US" dirty="0"/>
              <a:t>Trends toward polarization in American Politics</a:t>
            </a:r>
          </a:p>
          <a:p>
            <a:pPr>
              <a:defRPr/>
            </a:pPr>
            <a:r>
              <a:rPr lang="en-US" dirty="0"/>
              <a:t>History of American Political Parties</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04800" y="228600"/>
            <a:ext cx="7696200" cy="838200"/>
          </a:xfrm>
        </p:spPr>
        <p:txBody>
          <a:bodyPr>
            <a:normAutofit/>
          </a:bodyPr>
          <a:lstStyle/>
          <a:p>
            <a:pPr>
              <a:defRPr/>
            </a:pPr>
            <a:r>
              <a:rPr lang="en-US" sz="4000" dirty="0"/>
              <a:t>History of American Parties</a:t>
            </a:r>
          </a:p>
        </p:txBody>
      </p:sp>
      <p:sp>
        <p:nvSpPr>
          <p:cNvPr id="109571" name="Rectangle 3"/>
          <p:cNvSpPr>
            <a:spLocks noGrp="1" noChangeArrowheads="1"/>
          </p:cNvSpPr>
          <p:nvPr>
            <p:ph idx="1"/>
          </p:nvPr>
        </p:nvSpPr>
        <p:spPr>
          <a:xfrm>
            <a:off x="304800" y="990600"/>
            <a:ext cx="8610600" cy="5791200"/>
          </a:xfrm>
        </p:spPr>
        <p:txBody>
          <a:bodyPr>
            <a:noAutofit/>
          </a:bodyPr>
          <a:lstStyle/>
          <a:p>
            <a:pPr>
              <a:defRPr/>
            </a:pPr>
            <a:r>
              <a:rPr lang="en-US" b="1" dirty="0"/>
              <a:t>Parties sometimes change positions</a:t>
            </a:r>
            <a:r>
              <a:rPr lang="en-US" dirty="0"/>
              <a:t> (continued)</a:t>
            </a:r>
            <a:endParaRPr lang="en-US" b="1" dirty="0">
              <a:solidFill>
                <a:schemeClr val="tx2"/>
              </a:solidFill>
            </a:endParaRPr>
          </a:p>
          <a:p>
            <a:pPr lvl="1">
              <a:defRPr/>
            </a:pPr>
            <a:r>
              <a:rPr lang="en-US" b="1" dirty="0">
                <a:solidFill>
                  <a:schemeClr val="tx2"/>
                </a:solidFill>
              </a:rPr>
              <a:t>The Democrats</a:t>
            </a:r>
          </a:p>
          <a:p>
            <a:pPr lvl="2">
              <a:defRPr/>
            </a:pPr>
            <a:r>
              <a:rPr lang="en-US" b="1" dirty="0"/>
              <a:t>Democrats have appealed to a more secular (less religious) constituency, beginning in the 1970s</a:t>
            </a:r>
          </a:p>
          <a:p>
            <a:pPr lvl="3">
              <a:defRPr/>
            </a:pPr>
            <a:r>
              <a:rPr lang="en-US" sz="1800" dirty="0"/>
              <a:t>The Democrats have attracted those who are pro-choice on abortion and pro-gay rights and generally more tolerant regarding personal freedoms (that some consider to be immoral)</a:t>
            </a:r>
          </a:p>
          <a:p>
            <a:pPr lvl="3">
              <a:defRPr/>
            </a:pPr>
            <a:r>
              <a:rPr lang="en-US" b="1" dirty="0"/>
              <a:t>The religious element of society was once evenly divided between the Republican and Democratic Parties (1950s-70s)</a:t>
            </a:r>
          </a:p>
          <a:p>
            <a:pPr lvl="4">
              <a:defRPr/>
            </a:pPr>
            <a:r>
              <a:rPr lang="en-US" sz="1600" dirty="0"/>
              <a:t>In the late 1800s &amp; early 1900s, Democrats even catered to the most religious element in society:  there was a “religious left” movement that was socially conservative (advocated banning alcohol) but very liberal on economic issues (promoted socialism)</a:t>
            </a:r>
          </a:p>
          <a:p>
            <a:pPr lvl="2">
              <a:defRPr/>
            </a:pPr>
            <a:r>
              <a:rPr lang="en-US" b="1" dirty="0"/>
              <a:t>Democrats championed civil rights (equity for blacks) in the 1960s</a:t>
            </a:r>
          </a:p>
          <a:p>
            <a:pPr lvl="4">
              <a:defRPr/>
            </a:pPr>
            <a:r>
              <a:rPr lang="en-US" dirty="0"/>
              <a:t>Minorities (especially blacks but Hispanics, Asians and even women also) have tended to vote more for Democrats since</a:t>
            </a:r>
          </a:p>
          <a:p>
            <a:pPr lvl="2">
              <a:defRPr/>
            </a:pPr>
            <a:r>
              <a:rPr lang="en-US" b="1" dirty="0"/>
              <a:t>Democrats became more “dovish” during Vietnam</a:t>
            </a:r>
            <a:r>
              <a:rPr lang="en-US" dirty="0"/>
              <a:t> </a:t>
            </a:r>
          </a:p>
          <a:p>
            <a:pPr lvl="4">
              <a:defRPr/>
            </a:pPr>
            <a:r>
              <a:rPr lang="en-US" dirty="0"/>
              <a:t>Prior to Vietnam, neither party held an advantage on being “tough against America’s enemies,” but Republicans do now, which has hurt Democrats when national security is a relevant issue (though Obama was an exception because he had Osama bin </a:t>
            </a:r>
            <a:r>
              <a:rPr lang="en-US" dirty="0" err="1"/>
              <a:t>Ladin</a:t>
            </a:r>
            <a:r>
              <a:rPr lang="en-US" dirty="0"/>
              <a:t> killed) </a:t>
            </a: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81000"/>
            <a:ext cx="7162800" cy="914400"/>
          </a:xfrm>
        </p:spPr>
        <p:txBody>
          <a:bodyPr>
            <a:normAutofit fontScale="90000"/>
          </a:bodyPr>
          <a:lstStyle/>
          <a:p>
            <a:pPr>
              <a:defRPr/>
            </a:pPr>
            <a:r>
              <a:rPr lang="en-US" sz="4000" dirty="0"/>
              <a:t>History of American Parties</a:t>
            </a:r>
            <a:br>
              <a:rPr lang="en-US" sz="4000" dirty="0"/>
            </a:br>
            <a:r>
              <a:rPr lang="en-US" sz="2200" dirty="0"/>
              <a:t>A realignment of the political parties today?</a:t>
            </a:r>
          </a:p>
        </p:txBody>
      </p:sp>
      <p:sp>
        <p:nvSpPr>
          <p:cNvPr id="105475" name="Rectangle 3"/>
          <p:cNvSpPr>
            <a:spLocks noGrp="1" noChangeArrowheads="1"/>
          </p:cNvSpPr>
          <p:nvPr>
            <p:ph idx="1"/>
          </p:nvPr>
        </p:nvSpPr>
        <p:spPr>
          <a:xfrm>
            <a:off x="457200" y="1371600"/>
            <a:ext cx="8458200" cy="5410200"/>
          </a:xfrm>
        </p:spPr>
        <p:txBody>
          <a:bodyPr>
            <a:noAutofit/>
          </a:bodyPr>
          <a:lstStyle/>
          <a:p>
            <a:pPr indent="-182880">
              <a:defRPr/>
            </a:pPr>
            <a:r>
              <a:rPr lang="en-US" b="1" dirty="0"/>
              <a:t>Has the Trump Presidency sparked a realignment?</a:t>
            </a:r>
          </a:p>
          <a:p>
            <a:pPr lvl="1">
              <a:defRPr/>
            </a:pPr>
            <a:r>
              <a:rPr lang="en-US" b="1" dirty="0">
                <a:solidFill>
                  <a:schemeClr val="tx2"/>
                </a:solidFill>
              </a:rPr>
              <a:t>It is possible that Trump’s influence will turn out to be an aberration, but it may also be the start of a party realignment</a:t>
            </a:r>
          </a:p>
          <a:p>
            <a:pPr lvl="1">
              <a:defRPr/>
            </a:pPr>
            <a:r>
              <a:rPr lang="en-US" b="1" dirty="0"/>
              <a:t>How Trump’s policies veered from the party norm</a:t>
            </a:r>
          </a:p>
          <a:p>
            <a:pPr lvl="2">
              <a:defRPr/>
            </a:pPr>
            <a:r>
              <a:rPr lang="en-US" b="1" u="sng" dirty="0">
                <a:solidFill>
                  <a:schemeClr val="tx2"/>
                </a:solidFill>
              </a:rPr>
              <a:t>Trade</a:t>
            </a:r>
            <a:r>
              <a:rPr lang="en-US" b="1" dirty="0">
                <a:solidFill>
                  <a:srgbClr val="FF0000"/>
                </a:solidFill>
              </a:rPr>
              <a:t> </a:t>
            </a:r>
            <a:r>
              <a:rPr lang="en-US" b="1" dirty="0"/>
              <a:t>– </a:t>
            </a:r>
            <a:r>
              <a:rPr lang="en-US" dirty="0"/>
              <a:t>Trump favored higher tariffs as a punishment for China and other countries that break the rules of free trade…this is protectionism, a position that the Democratic Party had previously championed for decades</a:t>
            </a:r>
            <a:endParaRPr lang="en-US" b="1" dirty="0"/>
          </a:p>
          <a:p>
            <a:pPr lvl="2">
              <a:defRPr/>
            </a:pPr>
            <a:r>
              <a:rPr lang="en-US" b="1" u="sng" dirty="0">
                <a:solidFill>
                  <a:schemeClr val="tx2"/>
                </a:solidFill>
              </a:rPr>
              <a:t>Working Class Whites </a:t>
            </a:r>
            <a:r>
              <a:rPr lang="en-US" dirty="0"/>
              <a:t>– Trump’s populism appealed to “blue collar” white workers (e.g., factory workers and others who do “dirty” jobs, like construction), a group of voters that voted mostly for Democrats since the 1930s (with the rise of labor unions)</a:t>
            </a:r>
          </a:p>
          <a:p>
            <a:pPr lvl="3">
              <a:defRPr/>
            </a:pPr>
            <a:r>
              <a:rPr lang="en-US" dirty="0"/>
              <a:t>This is tied to the trade issue because Trump promised to bring back manufacturing jobs to America, which has moved to other countries because of “cheaper labor” </a:t>
            </a:r>
          </a:p>
          <a:p>
            <a:pPr lvl="2">
              <a:defRPr/>
            </a:pPr>
            <a:r>
              <a:rPr lang="en-US" b="1" u="sng" dirty="0">
                <a:solidFill>
                  <a:schemeClr val="tx2"/>
                </a:solidFill>
              </a:rPr>
              <a:t>The Wealthy Business Class </a:t>
            </a:r>
            <a:r>
              <a:rPr lang="en-US" dirty="0"/>
              <a:t>– The Republicans have had the reputation of being the “party of the rich” for decades, </a:t>
            </a:r>
          </a:p>
          <a:p>
            <a:pPr lvl="3">
              <a:defRPr/>
            </a:pPr>
            <a:r>
              <a:rPr lang="en-US" dirty="0"/>
              <a:t>But the powerful business class turned on Trump, e.g., Big Tech and Big Money, to ally with the Democratic Party to defeat Trump in 2020</a:t>
            </a:r>
          </a:p>
          <a:p>
            <a:pPr lvl="1">
              <a:defRPr/>
            </a:pPr>
            <a:endParaRPr lang="en-US" dirty="0"/>
          </a:p>
        </p:txBody>
      </p:sp>
    </p:spTree>
    <p:custDataLst>
      <p:tags r:id="rId1"/>
    </p:custDataLst>
    <p:extLst>
      <p:ext uri="{BB962C8B-B14F-4D97-AF65-F5344CB8AC3E}">
        <p14:creationId xmlns:p14="http://schemas.microsoft.com/office/powerpoint/2010/main" val="4291770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228600" y="228600"/>
            <a:ext cx="8534400" cy="990600"/>
          </a:xfrm>
        </p:spPr>
        <p:txBody>
          <a:bodyPr/>
          <a:lstStyle/>
          <a:p>
            <a:pPr>
              <a:defRPr/>
            </a:pPr>
            <a:r>
              <a:rPr lang="en-US" sz="4000" dirty="0"/>
              <a:t>History of American Political Parties</a:t>
            </a:r>
          </a:p>
        </p:txBody>
      </p:sp>
      <p:sp>
        <p:nvSpPr>
          <p:cNvPr id="115715" name="Rectangle 3"/>
          <p:cNvSpPr>
            <a:spLocks noGrp="1" noChangeArrowheads="1"/>
          </p:cNvSpPr>
          <p:nvPr>
            <p:ph idx="1"/>
          </p:nvPr>
        </p:nvSpPr>
        <p:spPr>
          <a:xfrm>
            <a:off x="304800" y="1066800"/>
            <a:ext cx="8610600" cy="5638800"/>
          </a:xfrm>
        </p:spPr>
        <p:txBody>
          <a:bodyPr>
            <a:noAutofit/>
          </a:bodyPr>
          <a:lstStyle/>
          <a:p>
            <a:pPr>
              <a:defRPr/>
            </a:pPr>
            <a:r>
              <a:rPr lang="en-US" b="1" dirty="0"/>
              <a:t>Political Parties have Disappeared</a:t>
            </a:r>
          </a:p>
          <a:p>
            <a:pPr lvl="1">
              <a:defRPr/>
            </a:pPr>
            <a:r>
              <a:rPr lang="en-US" b="1" dirty="0">
                <a:solidFill>
                  <a:schemeClr val="tx2"/>
                </a:solidFill>
              </a:rPr>
              <a:t>The Federalist Party</a:t>
            </a:r>
          </a:p>
          <a:p>
            <a:pPr lvl="2">
              <a:defRPr/>
            </a:pPr>
            <a:r>
              <a:rPr lang="en-US" dirty="0"/>
              <a:t>The Federalist Party disappeared after the War of 1812</a:t>
            </a:r>
          </a:p>
          <a:p>
            <a:pPr lvl="3">
              <a:defRPr/>
            </a:pPr>
            <a:r>
              <a:rPr lang="en-US" dirty="0"/>
              <a:t>Federalists in the New England states were discredited for considering secession in opposition to the war</a:t>
            </a:r>
          </a:p>
          <a:p>
            <a:pPr lvl="1">
              <a:defRPr/>
            </a:pPr>
            <a:r>
              <a:rPr lang="en-US" b="1" dirty="0">
                <a:solidFill>
                  <a:schemeClr val="tx2"/>
                </a:solidFill>
              </a:rPr>
              <a:t>The Whig Party</a:t>
            </a:r>
          </a:p>
          <a:p>
            <a:pPr lvl="2">
              <a:defRPr/>
            </a:pPr>
            <a:r>
              <a:rPr lang="en-US" dirty="0"/>
              <a:t>Whigs failed to address the slavery issue…Republicans, as a 3</a:t>
            </a:r>
            <a:r>
              <a:rPr lang="en-US" baseline="30000" dirty="0"/>
              <a:t>rd</a:t>
            </a:r>
            <a:r>
              <a:rPr lang="en-US" dirty="0"/>
              <a:t> party, seized the issue and displaced the Whigs as a major party in 1850s</a:t>
            </a:r>
          </a:p>
          <a:p>
            <a:pPr lvl="3">
              <a:defRPr/>
            </a:pPr>
            <a:r>
              <a:rPr lang="en-US" dirty="0"/>
              <a:t>The Republicans were the only 3</a:t>
            </a:r>
            <a:r>
              <a:rPr lang="en-US" baseline="30000" dirty="0"/>
              <a:t>rd</a:t>
            </a:r>
            <a:r>
              <a:rPr lang="en-US" dirty="0"/>
              <a:t> Party in US history to displace a major party</a:t>
            </a:r>
          </a:p>
          <a:p>
            <a:pPr>
              <a:defRPr/>
            </a:pPr>
            <a:r>
              <a:rPr lang="en-US" b="1" dirty="0"/>
              <a:t>Will either the Republicans or Democrats disappear?</a:t>
            </a:r>
          </a:p>
          <a:p>
            <a:pPr lvl="2">
              <a:defRPr/>
            </a:pPr>
            <a:r>
              <a:rPr lang="en-US" b="1" u="sng" dirty="0">
                <a:solidFill>
                  <a:schemeClr val="tx2"/>
                </a:solidFill>
              </a:rPr>
              <a:t>Highly Unlikely</a:t>
            </a:r>
            <a:r>
              <a:rPr lang="en-US" dirty="0"/>
              <a:t>:  The parties today monitor public opinion so closely that they can adjust their positions on the issues quickly, to avoid the mistake the Whig Party made on the issue of slavery</a:t>
            </a:r>
          </a:p>
          <a:p>
            <a:pPr lvl="3">
              <a:defRPr/>
            </a:pPr>
            <a:r>
              <a:rPr lang="en-US" dirty="0"/>
              <a:t>To divert support away from a rising 3</a:t>
            </a:r>
            <a:r>
              <a:rPr lang="en-US" baseline="30000" dirty="0"/>
              <a:t>rd</a:t>
            </a:r>
            <a:r>
              <a:rPr lang="en-US" dirty="0"/>
              <a:t> party, one of the major parties will simply adopt popular 3</a:t>
            </a:r>
            <a:r>
              <a:rPr lang="en-US" baseline="30000" dirty="0"/>
              <a:t>rd</a:t>
            </a:r>
            <a:r>
              <a:rPr lang="en-US" dirty="0"/>
              <a:t> party issues…resulting in the demise and eventual disappearance of the 3</a:t>
            </a:r>
            <a:r>
              <a:rPr lang="en-US" baseline="30000" dirty="0"/>
              <a:t>rd</a:t>
            </a:r>
            <a:r>
              <a:rPr lang="en-US" dirty="0"/>
              <a:t> party </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304800" y="381000"/>
            <a:ext cx="7848600" cy="990600"/>
          </a:xfrm>
        </p:spPr>
        <p:txBody>
          <a:bodyPr>
            <a:noAutofit/>
          </a:bodyPr>
          <a:lstStyle/>
          <a:p>
            <a:pPr>
              <a:defRPr/>
            </a:pPr>
            <a:r>
              <a:rPr lang="en-US" sz="3600" dirty="0"/>
              <a:t>US House Districts in Texas</a:t>
            </a:r>
            <a:br>
              <a:rPr lang="en-US" sz="3600" dirty="0"/>
            </a:br>
            <a:r>
              <a:rPr lang="en-US" sz="2000" dirty="0"/>
              <a:t>Examples of Geographically-Enclosed Districts</a:t>
            </a:r>
          </a:p>
        </p:txBody>
      </p:sp>
      <p:sp>
        <p:nvSpPr>
          <p:cNvPr id="5123" name="Text Box 7"/>
          <p:cNvSpPr txBox="1">
            <a:spLocks noChangeArrowheads="1"/>
          </p:cNvSpPr>
          <p:nvPr/>
        </p:nvSpPr>
        <p:spPr bwMode="auto">
          <a:xfrm>
            <a:off x="5867400" y="1066800"/>
            <a:ext cx="2971800" cy="5478463"/>
          </a:xfrm>
          <a:prstGeom prst="rect">
            <a:avLst/>
          </a:prstGeom>
          <a:solidFill>
            <a:schemeClr val="bg2">
              <a:lumMod val="75000"/>
            </a:schemeClr>
          </a:solidFill>
          <a:ln w="1270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dirty="0"/>
              <a:t>Congressional districts  are designed to have about 1,000,000 people</a:t>
            </a:r>
          </a:p>
          <a:p>
            <a:pPr>
              <a:spcBef>
                <a:spcPct val="50000"/>
              </a:spcBef>
            </a:pPr>
            <a:r>
              <a:rPr lang="en-US" altLang="en-US" sz="2000" dirty="0"/>
              <a:t>One candidate from each district is elected – an electoral system with “single member” districts tends to produce a two-party system</a:t>
            </a:r>
          </a:p>
          <a:p>
            <a:pPr>
              <a:spcBef>
                <a:spcPct val="50000"/>
              </a:spcBef>
            </a:pPr>
            <a:r>
              <a:rPr lang="en-US" altLang="en-US" sz="2000" b="1" u="sng" dirty="0">
                <a:solidFill>
                  <a:schemeClr val="tx2"/>
                </a:solidFill>
              </a:rPr>
              <a:t>District 14</a:t>
            </a:r>
            <a:r>
              <a:rPr lang="en-US" altLang="en-US" sz="2000" b="1" dirty="0">
                <a:solidFill>
                  <a:schemeClr val="tx2"/>
                </a:solidFill>
              </a:rPr>
              <a:t> </a:t>
            </a:r>
            <a:r>
              <a:rPr lang="en-US" altLang="en-US" sz="2000" dirty="0"/>
              <a:t>– Ron Paul (R-TX) held the seat for Texas District 14 (1994-2012)</a:t>
            </a:r>
          </a:p>
          <a:p>
            <a:pPr>
              <a:spcBef>
                <a:spcPct val="50000"/>
              </a:spcBef>
            </a:pPr>
            <a:r>
              <a:rPr lang="en-US" altLang="en-US" sz="2000" b="1" u="sng" dirty="0">
                <a:solidFill>
                  <a:schemeClr val="tx2"/>
                </a:solidFill>
              </a:rPr>
              <a:t>District 18</a:t>
            </a:r>
            <a:r>
              <a:rPr lang="en-US" altLang="en-US" sz="2000" b="1" u="sng" dirty="0"/>
              <a:t> </a:t>
            </a:r>
            <a:r>
              <a:rPr lang="en-US" altLang="en-US" sz="2000" dirty="0"/>
              <a:t>– Sheila Jackson Lee (D-TX) holds the seat for Texas Congressional District 18</a:t>
            </a:r>
          </a:p>
        </p:txBody>
      </p:sp>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513" y="1447800"/>
            <a:ext cx="2896018" cy="2243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5200" y="1447800"/>
            <a:ext cx="2161432" cy="2057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513" y="3962399"/>
            <a:ext cx="2509287" cy="2744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14675" y="3962399"/>
            <a:ext cx="2676525" cy="2620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noChangeAspect="1"/>
          </p:cNvGrpSpPr>
          <p:nvPr/>
        </p:nvGrpSpPr>
        <p:grpSpPr bwMode="auto">
          <a:xfrm>
            <a:off x="228600" y="439243"/>
            <a:ext cx="8763000" cy="6394450"/>
            <a:chOff x="1440" y="1800"/>
            <a:chExt cx="12015" cy="8460"/>
          </a:xfrm>
        </p:grpSpPr>
        <p:sp>
          <p:nvSpPr>
            <p:cNvPr id="6147" name="AutoShape 3"/>
            <p:cNvSpPr>
              <a:spLocks noChangeAspect="1" noChangeArrowheads="1"/>
            </p:cNvSpPr>
            <p:nvPr/>
          </p:nvSpPr>
          <p:spPr bwMode="auto">
            <a:xfrm>
              <a:off x="1440" y="1800"/>
              <a:ext cx="12015" cy="8460"/>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48" name="Text Box 4"/>
            <p:cNvSpPr txBox="1">
              <a:spLocks noChangeArrowheads="1"/>
            </p:cNvSpPr>
            <p:nvPr/>
          </p:nvSpPr>
          <p:spPr bwMode="auto">
            <a:xfrm>
              <a:off x="2055" y="1979"/>
              <a:ext cx="10545" cy="2732"/>
            </a:xfrm>
            <a:prstGeom prst="rect">
              <a:avLst/>
            </a:prstGeom>
            <a:solidFill>
              <a:srgbClr val="FFFF99"/>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b="1" u="sng" dirty="0">
                  <a:solidFill>
                    <a:srgbClr val="000000"/>
                  </a:solidFill>
                </a:rPr>
                <a:t>A Plurality Electoral System</a:t>
              </a:r>
              <a:r>
                <a:rPr lang="en-US" altLang="en-US" sz="2000" b="1" dirty="0">
                  <a:solidFill>
                    <a:srgbClr val="000000"/>
                  </a:solidFill>
                </a:rPr>
                <a:t> – </a:t>
              </a:r>
              <a:r>
                <a:rPr lang="en-US" altLang="en-US" sz="2000" dirty="0">
                  <a:solidFill>
                    <a:srgbClr val="000000"/>
                  </a:solidFill>
                </a:rPr>
                <a:t>The candidate or party which wins the most votes (not necessarily a majority but a plurality) captures the seat in government.  In all scenarios—two parties, three parties, four parties or five parties competing for office, 50% of the vote (plus one) would win…Plurality electoral systems tend toward two parties because in a two-party system, 50% (plus one) guaranteed for one of the parties</a:t>
              </a:r>
            </a:p>
          </p:txBody>
        </p:sp>
        <p:sp>
          <p:nvSpPr>
            <p:cNvPr id="6149" name="Text Box 5"/>
            <p:cNvSpPr txBox="1">
              <a:spLocks noChangeArrowheads="1"/>
            </p:cNvSpPr>
            <p:nvPr/>
          </p:nvSpPr>
          <p:spPr bwMode="auto">
            <a:xfrm>
              <a:off x="1800" y="5759"/>
              <a:ext cx="1982" cy="721"/>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b="1">
                  <a:solidFill>
                    <a:srgbClr val="000000"/>
                  </a:solidFill>
                </a:rPr>
                <a:t>Party #1</a:t>
              </a:r>
              <a:r>
                <a:rPr lang="en-US" altLang="en-US" b="1">
                  <a:solidFill>
                    <a:srgbClr val="000000"/>
                  </a:solidFill>
                </a:rPr>
                <a:t> </a:t>
              </a:r>
              <a:endParaRPr lang="en-US" altLang="en-US">
                <a:solidFill>
                  <a:srgbClr val="000000"/>
                </a:solidFill>
              </a:endParaRPr>
            </a:p>
          </p:txBody>
        </p:sp>
        <p:sp>
          <p:nvSpPr>
            <p:cNvPr id="6150" name="Text Box 6"/>
            <p:cNvSpPr txBox="1">
              <a:spLocks noChangeArrowheads="1"/>
            </p:cNvSpPr>
            <p:nvPr/>
          </p:nvSpPr>
          <p:spPr bwMode="auto">
            <a:xfrm>
              <a:off x="4140" y="5759"/>
              <a:ext cx="1982" cy="71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b="1">
                  <a:solidFill>
                    <a:srgbClr val="000000"/>
                  </a:solidFill>
                </a:rPr>
                <a:t>Party #2</a:t>
              </a:r>
              <a:r>
                <a:rPr lang="en-US" altLang="en-US" b="1"/>
                <a:t> </a:t>
              </a:r>
              <a:endParaRPr lang="en-US" altLang="en-US"/>
            </a:p>
          </p:txBody>
        </p:sp>
        <p:sp>
          <p:nvSpPr>
            <p:cNvPr id="6151" name="Text Box 7"/>
            <p:cNvSpPr txBox="1">
              <a:spLocks noChangeArrowheads="1"/>
            </p:cNvSpPr>
            <p:nvPr/>
          </p:nvSpPr>
          <p:spPr bwMode="auto">
            <a:xfrm>
              <a:off x="6480" y="5759"/>
              <a:ext cx="1982" cy="71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b="1">
                  <a:solidFill>
                    <a:srgbClr val="000000"/>
                  </a:solidFill>
                </a:rPr>
                <a:t>Party #3</a:t>
              </a:r>
              <a:r>
                <a:rPr lang="en-US" altLang="en-US" b="1"/>
                <a:t> </a:t>
              </a:r>
              <a:endParaRPr lang="en-US" altLang="en-US"/>
            </a:p>
          </p:txBody>
        </p:sp>
        <p:sp>
          <p:nvSpPr>
            <p:cNvPr id="6152" name="Text Box 8"/>
            <p:cNvSpPr txBox="1">
              <a:spLocks noChangeArrowheads="1"/>
            </p:cNvSpPr>
            <p:nvPr/>
          </p:nvSpPr>
          <p:spPr bwMode="auto">
            <a:xfrm>
              <a:off x="8820" y="5759"/>
              <a:ext cx="1982" cy="71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b="1">
                  <a:solidFill>
                    <a:srgbClr val="000000"/>
                  </a:solidFill>
                </a:rPr>
                <a:t>Party #4</a:t>
              </a:r>
              <a:r>
                <a:rPr lang="en-US" altLang="en-US" b="1"/>
                <a:t> </a:t>
              </a:r>
              <a:endParaRPr lang="en-US" altLang="en-US"/>
            </a:p>
          </p:txBody>
        </p:sp>
        <p:sp>
          <p:nvSpPr>
            <p:cNvPr id="6153" name="Text Box 9"/>
            <p:cNvSpPr txBox="1">
              <a:spLocks noChangeArrowheads="1"/>
            </p:cNvSpPr>
            <p:nvPr/>
          </p:nvSpPr>
          <p:spPr bwMode="auto">
            <a:xfrm>
              <a:off x="11160" y="5759"/>
              <a:ext cx="1982" cy="71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b="1">
                  <a:solidFill>
                    <a:srgbClr val="000000"/>
                  </a:solidFill>
                </a:rPr>
                <a:t>Party #5</a:t>
              </a:r>
              <a:r>
                <a:rPr lang="en-US" altLang="en-US" b="1"/>
                <a:t> </a:t>
              </a:r>
              <a:endParaRPr lang="en-US" altLang="en-US"/>
            </a:p>
          </p:txBody>
        </p:sp>
        <p:sp>
          <p:nvSpPr>
            <p:cNvPr id="6154" name="Text Box 10"/>
            <p:cNvSpPr txBox="1">
              <a:spLocks noChangeArrowheads="1"/>
            </p:cNvSpPr>
            <p:nvPr/>
          </p:nvSpPr>
          <p:spPr bwMode="auto">
            <a:xfrm>
              <a:off x="1905" y="6465"/>
              <a:ext cx="1725"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FFFFFF"/>
                  </a:solidFill>
                </a:rPr>
                <a:t>Wins 20%</a:t>
              </a:r>
              <a:endParaRPr lang="en-US" altLang="en-US"/>
            </a:p>
          </p:txBody>
        </p:sp>
        <p:sp>
          <p:nvSpPr>
            <p:cNvPr id="6155" name="Text Box 11"/>
            <p:cNvSpPr txBox="1">
              <a:spLocks noChangeArrowheads="1"/>
            </p:cNvSpPr>
            <p:nvPr/>
          </p:nvSpPr>
          <p:spPr bwMode="auto">
            <a:xfrm>
              <a:off x="4260" y="6420"/>
              <a:ext cx="180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FFFFFF"/>
                  </a:solidFill>
                </a:rPr>
                <a:t>Wins 20%</a:t>
              </a:r>
              <a:endParaRPr lang="en-US" altLang="en-US"/>
            </a:p>
          </p:txBody>
        </p:sp>
        <p:sp>
          <p:nvSpPr>
            <p:cNvPr id="6156" name="Text Box 12"/>
            <p:cNvSpPr txBox="1">
              <a:spLocks noChangeArrowheads="1"/>
            </p:cNvSpPr>
            <p:nvPr/>
          </p:nvSpPr>
          <p:spPr bwMode="auto">
            <a:xfrm>
              <a:off x="6615" y="6435"/>
              <a:ext cx="1815"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FFFFFF"/>
                  </a:solidFill>
                </a:rPr>
                <a:t>Wins 20%</a:t>
              </a:r>
              <a:endParaRPr lang="en-US" altLang="en-US"/>
            </a:p>
          </p:txBody>
        </p:sp>
        <p:sp>
          <p:nvSpPr>
            <p:cNvPr id="6157" name="Text Box 13"/>
            <p:cNvSpPr txBox="1">
              <a:spLocks noChangeArrowheads="1"/>
            </p:cNvSpPr>
            <p:nvPr/>
          </p:nvSpPr>
          <p:spPr bwMode="auto">
            <a:xfrm>
              <a:off x="8970" y="6420"/>
              <a:ext cx="180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FFFFFF"/>
                  </a:solidFill>
                </a:rPr>
                <a:t>Wins 21%</a:t>
              </a:r>
              <a:endParaRPr lang="en-US" altLang="en-US"/>
            </a:p>
          </p:txBody>
        </p:sp>
        <p:sp>
          <p:nvSpPr>
            <p:cNvPr id="6158" name="Text Box 14"/>
            <p:cNvSpPr txBox="1">
              <a:spLocks noChangeArrowheads="1"/>
            </p:cNvSpPr>
            <p:nvPr/>
          </p:nvSpPr>
          <p:spPr bwMode="auto">
            <a:xfrm>
              <a:off x="11355" y="6435"/>
              <a:ext cx="1875"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FFFFFF"/>
                  </a:solidFill>
                </a:rPr>
                <a:t>Wins 19%</a:t>
              </a:r>
              <a:endParaRPr lang="en-US" altLang="en-US"/>
            </a:p>
          </p:txBody>
        </p:sp>
        <p:sp>
          <p:nvSpPr>
            <p:cNvPr id="6159" name="Text Box 15"/>
            <p:cNvSpPr txBox="1">
              <a:spLocks noChangeArrowheads="1"/>
            </p:cNvSpPr>
            <p:nvPr/>
          </p:nvSpPr>
          <p:spPr bwMode="auto">
            <a:xfrm>
              <a:off x="2070" y="4920"/>
              <a:ext cx="10440" cy="5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000000"/>
                  </a:solidFill>
                </a:rPr>
                <a:t>In the first scenario below, party #4 would win the seat in government, but…</a:t>
              </a:r>
              <a:endParaRPr lang="en-US" altLang="en-US">
                <a:solidFill>
                  <a:srgbClr val="000000"/>
                </a:solidFill>
              </a:endParaRPr>
            </a:p>
          </p:txBody>
        </p:sp>
        <p:grpSp>
          <p:nvGrpSpPr>
            <p:cNvPr id="6160" name="Group 16"/>
            <p:cNvGrpSpPr>
              <a:grpSpLocks/>
            </p:cNvGrpSpPr>
            <p:nvPr/>
          </p:nvGrpSpPr>
          <p:grpSpPr bwMode="auto">
            <a:xfrm>
              <a:off x="1755" y="8415"/>
              <a:ext cx="11490" cy="1440"/>
              <a:chOff x="1980" y="7560"/>
              <a:chExt cx="11490" cy="1440"/>
            </a:xfrm>
          </p:grpSpPr>
          <p:sp>
            <p:nvSpPr>
              <p:cNvPr id="6162" name="AutoShape 17"/>
              <p:cNvSpPr>
                <a:spLocks noChangeArrowheads="1"/>
              </p:cNvSpPr>
              <p:nvPr/>
            </p:nvSpPr>
            <p:spPr bwMode="auto">
              <a:xfrm>
                <a:off x="3420" y="8640"/>
                <a:ext cx="4500" cy="360"/>
              </a:xfrm>
              <a:prstGeom prst="bracketPair">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63" name="Text Box 18"/>
              <p:cNvSpPr txBox="1">
                <a:spLocks noChangeArrowheads="1"/>
              </p:cNvSpPr>
              <p:nvPr/>
            </p:nvSpPr>
            <p:spPr bwMode="auto">
              <a:xfrm>
                <a:off x="1980" y="7560"/>
                <a:ext cx="1980" cy="71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b="1">
                    <a:solidFill>
                      <a:srgbClr val="000000"/>
                    </a:solidFill>
                  </a:rPr>
                  <a:t>Party #1</a:t>
                </a:r>
                <a:r>
                  <a:rPr lang="en-US" altLang="en-US" b="1">
                    <a:solidFill>
                      <a:srgbClr val="000000"/>
                    </a:solidFill>
                  </a:rPr>
                  <a:t> </a:t>
                </a:r>
                <a:endParaRPr lang="en-US" altLang="en-US">
                  <a:solidFill>
                    <a:srgbClr val="000000"/>
                  </a:solidFill>
                </a:endParaRPr>
              </a:p>
            </p:txBody>
          </p:sp>
          <p:sp>
            <p:nvSpPr>
              <p:cNvPr id="6164" name="Text Box 19"/>
              <p:cNvSpPr txBox="1">
                <a:spLocks noChangeArrowheads="1"/>
              </p:cNvSpPr>
              <p:nvPr/>
            </p:nvSpPr>
            <p:spPr bwMode="auto">
              <a:xfrm>
                <a:off x="4320" y="7560"/>
                <a:ext cx="1980" cy="713"/>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b="1">
                    <a:solidFill>
                      <a:srgbClr val="000000"/>
                    </a:solidFill>
                  </a:rPr>
                  <a:t>Party #2</a:t>
                </a:r>
                <a:r>
                  <a:rPr lang="en-US" altLang="en-US" b="1"/>
                  <a:t> </a:t>
                </a:r>
                <a:endParaRPr lang="en-US" altLang="en-US"/>
              </a:p>
            </p:txBody>
          </p:sp>
          <p:sp>
            <p:nvSpPr>
              <p:cNvPr id="6165" name="Text Box 20"/>
              <p:cNvSpPr txBox="1">
                <a:spLocks noChangeArrowheads="1"/>
              </p:cNvSpPr>
              <p:nvPr/>
            </p:nvSpPr>
            <p:spPr bwMode="auto">
              <a:xfrm>
                <a:off x="6660" y="7560"/>
                <a:ext cx="1980" cy="713"/>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b="1">
                    <a:solidFill>
                      <a:srgbClr val="000000"/>
                    </a:solidFill>
                  </a:rPr>
                  <a:t>Party #3</a:t>
                </a:r>
                <a:r>
                  <a:rPr lang="en-US" altLang="en-US" b="1"/>
                  <a:t> </a:t>
                </a:r>
                <a:endParaRPr lang="en-US" altLang="en-US"/>
              </a:p>
            </p:txBody>
          </p:sp>
          <p:sp>
            <p:nvSpPr>
              <p:cNvPr id="6166" name="Text Box 21"/>
              <p:cNvSpPr txBox="1">
                <a:spLocks noChangeArrowheads="1"/>
              </p:cNvSpPr>
              <p:nvPr/>
            </p:nvSpPr>
            <p:spPr bwMode="auto">
              <a:xfrm>
                <a:off x="9000" y="7560"/>
                <a:ext cx="1980" cy="713"/>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b="1">
                    <a:solidFill>
                      <a:srgbClr val="000000"/>
                    </a:solidFill>
                  </a:rPr>
                  <a:t>Party #4</a:t>
                </a:r>
                <a:r>
                  <a:rPr lang="en-US" altLang="en-US" b="1"/>
                  <a:t> </a:t>
                </a:r>
                <a:endParaRPr lang="en-US" altLang="en-US"/>
              </a:p>
            </p:txBody>
          </p:sp>
          <p:sp>
            <p:nvSpPr>
              <p:cNvPr id="6167" name="Text Box 22"/>
              <p:cNvSpPr txBox="1">
                <a:spLocks noChangeArrowheads="1"/>
              </p:cNvSpPr>
              <p:nvPr/>
            </p:nvSpPr>
            <p:spPr bwMode="auto">
              <a:xfrm>
                <a:off x="11340" y="7560"/>
                <a:ext cx="1980" cy="713"/>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000" b="1">
                    <a:solidFill>
                      <a:srgbClr val="000000"/>
                    </a:solidFill>
                  </a:rPr>
                  <a:t>Party #5</a:t>
                </a:r>
                <a:r>
                  <a:rPr lang="en-US" altLang="en-US" b="1"/>
                  <a:t> </a:t>
                </a:r>
                <a:endParaRPr lang="en-US" altLang="en-US"/>
              </a:p>
            </p:txBody>
          </p:sp>
          <p:sp>
            <p:nvSpPr>
              <p:cNvPr id="6168" name="AutoShape 23"/>
              <p:cNvSpPr>
                <a:spLocks noChangeArrowheads="1"/>
              </p:cNvSpPr>
              <p:nvPr/>
            </p:nvSpPr>
            <p:spPr bwMode="auto">
              <a:xfrm>
                <a:off x="1980" y="8340"/>
                <a:ext cx="6660" cy="361"/>
              </a:xfrm>
              <a:prstGeom prst="bracePair">
                <a:avLst>
                  <a:gd name="adj" fmla="val 8333"/>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69" name="Text Box 24"/>
              <p:cNvSpPr txBox="1">
                <a:spLocks noChangeArrowheads="1"/>
              </p:cNvSpPr>
              <p:nvPr/>
            </p:nvSpPr>
            <p:spPr bwMode="auto">
              <a:xfrm>
                <a:off x="3885" y="8295"/>
                <a:ext cx="3000"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FFFFFF"/>
                    </a:solidFill>
                  </a:rPr>
                  <a:t>Coalition wins 60%</a:t>
                </a:r>
                <a:endParaRPr lang="en-US" altLang="en-US"/>
              </a:p>
            </p:txBody>
          </p:sp>
          <p:sp>
            <p:nvSpPr>
              <p:cNvPr id="6170" name="AutoShape 25"/>
              <p:cNvSpPr>
                <a:spLocks noChangeArrowheads="1"/>
              </p:cNvSpPr>
              <p:nvPr/>
            </p:nvSpPr>
            <p:spPr bwMode="auto">
              <a:xfrm>
                <a:off x="8925" y="8310"/>
                <a:ext cx="4545" cy="376"/>
              </a:xfrm>
              <a:prstGeom prst="bracePair">
                <a:avLst>
                  <a:gd name="adj" fmla="val 8333"/>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71" name="Text Box 26"/>
              <p:cNvSpPr txBox="1">
                <a:spLocks noChangeArrowheads="1"/>
              </p:cNvSpPr>
              <p:nvPr/>
            </p:nvSpPr>
            <p:spPr bwMode="auto">
              <a:xfrm>
                <a:off x="9600" y="8280"/>
                <a:ext cx="3270"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FFFFFF"/>
                    </a:solidFill>
                  </a:rPr>
                  <a:t>Coalition wins 40%</a:t>
                </a:r>
                <a:endParaRPr lang="en-US" altLang="en-US"/>
              </a:p>
            </p:txBody>
          </p:sp>
          <p:sp>
            <p:nvSpPr>
              <p:cNvPr id="6172" name="Line 27"/>
              <p:cNvSpPr>
                <a:spLocks noChangeShapeType="1"/>
              </p:cNvSpPr>
              <p:nvPr/>
            </p:nvSpPr>
            <p:spPr bwMode="auto">
              <a:xfrm>
                <a:off x="6870" y="8505"/>
                <a:ext cx="1560"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73" name="Line 28"/>
              <p:cNvSpPr>
                <a:spLocks noChangeShapeType="1"/>
              </p:cNvSpPr>
              <p:nvPr/>
            </p:nvSpPr>
            <p:spPr bwMode="auto">
              <a:xfrm flipH="1">
                <a:off x="2145" y="8550"/>
                <a:ext cx="1695"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74" name="Line 29"/>
              <p:cNvSpPr>
                <a:spLocks noChangeShapeType="1"/>
              </p:cNvSpPr>
              <p:nvPr/>
            </p:nvSpPr>
            <p:spPr bwMode="auto">
              <a:xfrm>
                <a:off x="12585" y="8535"/>
                <a:ext cx="705"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75" name="Line 30"/>
              <p:cNvSpPr>
                <a:spLocks noChangeShapeType="1"/>
              </p:cNvSpPr>
              <p:nvPr/>
            </p:nvSpPr>
            <p:spPr bwMode="auto">
              <a:xfrm flipH="1">
                <a:off x="9030" y="8520"/>
                <a:ext cx="600" cy="1"/>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161" name="Text Box 31"/>
            <p:cNvSpPr txBox="1">
              <a:spLocks noChangeArrowheads="1"/>
            </p:cNvSpPr>
            <p:nvPr/>
          </p:nvSpPr>
          <p:spPr bwMode="auto">
            <a:xfrm>
              <a:off x="1980" y="7275"/>
              <a:ext cx="10620" cy="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000000"/>
                  </a:solidFill>
                </a:rPr>
                <a:t>In the second scenario below, a coalition of parties 1, 2, and 3 would win 50+%.  Two voting blocks is the tendency of a plurality system</a:t>
              </a:r>
              <a:endParaRPr lang="en-US" altLang="en-US">
                <a:solidFill>
                  <a:srgbClr val="000000"/>
                </a:solidFill>
              </a:endParaRPr>
            </a:p>
          </p:txBody>
        </p:sp>
      </p:gr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3</a:t>
            </a:r>
            <a:r>
              <a:rPr lang="en-US" sz="4800" baseline="30000" dirty="0"/>
              <a:t>rd</a:t>
            </a:r>
            <a:r>
              <a:rPr lang="en-US" sz="4800" dirty="0"/>
              <a:t> Parties in America</a:t>
            </a:r>
          </a:p>
        </p:txBody>
      </p:sp>
      <p:sp>
        <p:nvSpPr>
          <p:cNvPr id="3" name="Subtitle 2"/>
          <p:cNvSpPr>
            <a:spLocks noGrp="1"/>
          </p:cNvSpPr>
          <p:nvPr>
            <p:ph type="subTitle" idx="1"/>
          </p:nvPr>
        </p:nvSpPr>
        <p:spPr/>
        <p:txBody>
          <a:bodyPr/>
          <a:lstStyle/>
          <a:p>
            <a:r>
              <a:rPr lang="en-US" dirty="0"/>
              <a:t>The Influence of 3</a:t>
            </a:r>
            <a:r>
              <a:rPr lang="en-US" baseline="30000" dirty="0"/>
              <a:t>rd</a:t>
            </a:r>
            <a:r>
              <a:rPr lang="en-US" dirty="0"/>
              <a:t> Parties</a:t>
            </a:r>
          </a:p>
        </p:txBody>
      </p:sp>
    </p:spTree>
    <p:extLst>
      <p:ext uri="{BB962C8B-B14F-4D97-AF65-F5344CB8AC3E}">
        <p14:creationId xmlns:p14="http://schemas.microsoft.com/office/powerpoint/2010/main" val="2966067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457200"/>
            <a:ext cx="7772400" cy="914400"/>
          </a:xfrm>
        </p:spPr>
        <p:txBody>
          <a:bodyPr>
            <a:normAutofit fontScale="90000"/>
          </a:bodyPr>
          <a:lstStyle/>
          <a:p>
            <a:pPr>
              <a:defRPr/>
            </a:pPr>
            <a:r>
              <a:rPr lang="en-US" dirty="0"/>
              <a:t>Third Parties in America</a:t>
            </a:r>
            <a:br>
              <a:rPr lang="en-US" dirty="0"/>
            </a:br>
            <a:r>
              <a:rPr lang="en-US" sz="2200" dirty="0"/>
              <a:t>3</a:t>
            </a:r>
            <a:r>
              <a:rPr lang="en-US" sz="2200" baseline="30000" dirty="0"/>
              <a:t>rd</a:t>
            </a:r>
            <a:r>
              <a:rPr lang="en-US" sz="2200" dirty="0"/>
              <a:t> Party Influence in Presidential Elections</a:t>
            </a:r>
          </a:p>
        </p:txBody>
      </p:sp>
      <p:sp>
        <p:nvSpPr>
          <p:cNvPr id="9219" name="Rectangle 3"/>
          <p:cNvSpPr>
            <a:spLocks noGrp="1" noChangeArrowheads="1"/>
          </p:cNvSpPr>
          <p:nvPr>
            <p:ph idx="1"/>
          </p:nvPr>
        </p:nvSpPr>
        <p:spPr>
          <a:xfrm>
            <a:off x="243396" y="1376039"/>
            <a:ext cx="8672004" cy="5405761"/>
          </a:xfrm>
        </p:spPr>
        <p:txBody>
          <a:bodyPr>
            <a:noAutofit/>
          </a:bodyPr>
          <a:lstStyle/>
          <a:p>
            <a:pPr>
              <a:defRPr/>
            </a:pPr>
            <a:r>
              <a:rPr lang="en-US" b="1" dirty="0"/>
              <a:t>3rd parties rarely win but they play an important role in the American political system</a:t>
            </a:r>
          </a:p>
          <a:p>
            <a:pPr lvl="1">
              <a:defRPr/>
            </a:pPr>
            <a:r>
              <a:rPr lang="en-US" dirty="0"/>
              <a:t>3</a:t>
            </a:r>
            <a:r>
              <a:rPr lang="en-US" baseline="30000" dirty="0"/>
              <a:t>rd</a:t>
            </a:r>
            <a:r>
              <a:rPr lang="en-US" dirty="0"/>
              <a:t> parties can occasionally turn an election in favor of one of the major party candidates</a:t>
            </a:r>
          </a:p>
          <a:p>
            <a:pPr lvl="2">
              <a:defRPr/>
            </a:pPr>
            <a:r>
              <a:rPr lang="en-US" b="1" dirty="0">
                <a:solidFill>
                  <a:schemeClr val="tx2"/>
                </a:solidFill>
              </a:rPr>
              <a:t>Close calls from modern Presidential Campaigns:  </a:t>
            </a:r>
          </a:p>
          <a:p>
            <a:pPr lvl="3">
              <a:defRPr/>
            </a:pPr>
            <a:r>
              <a:rPr lang="en-US" b="1" u="sng" dirty="0">
                <a:solidFill>
                  <a:schemeClr val="tx2"/>
                </a:solidFill>
              </a:rPr>
              <a:t>2020</a:t>
            </a:r>
            <a:r>
              <a:rPr lang="en-US" dirty="0"/>
              <a:t> – Biden won by 44,000 votes in Arizona, Georgia, and Wisconsin; it is possible that the Libertarian Party took enough votes away from Donald Trump in these key states to turn the election, but if this 3</a:t>
            </a:r>
            <a:r>
              <a:rPr lang="en-US" baseline="30000" dirty="0"/>
              <a:t>rd</a:t>
            </a:r>
            <a:r>
              <a:rPr lang="en-US" dirty="0"/>
              <a:t> party was not on the ballot, it is not certain how its voters would have split between Biden, Trump and abstention</a:t>
            </a:r>
            <a:endParaRPr lang="en-US" b="1" u="sng" dirty="0">
              <a:solidFill>
                <a:schemeClr val="tx2"/>
              </a:solidFill>
            </a:endParaRPr>
          </a:p>
          <a:p>
            <a:pPr lvl="3">
              <a:defRPr/>
            </a:pPr>
            <a:r>
              <a:rPr lang="en-US" b="1" u="sng" dirty="0">
                <a:solidFill>
                  <a:schemeClr val="tx2"/>
                </a:solidFill>
              </a:rPr>
              <a:t>2016</a:t>
            </a:r>
            <a:r>
              <a:rPr lang="en-US" dirty="0"/>
              <a:t> – Trump won by 77,000 votes in Wisconsin, Michigan, and Pennsylvania…it is possible that the Libertarian and Green Party took enough votes away from Hillary Clinton to turn the election, but this scenario is uncertain, just like for 2020</a:t>
            </a:r>
          </a:p>
          <a:p>
            <a:pPr lvl="3">
              <a:defRPr/>
            </a:pPr>
            <a:r>
              <a:rPr lang="en-US" b="1" u="sng" dirty="0">
                <a:solidFill>
                  <a:schemeClr val="tx2"/>
                </a:solidFill>
              </a:rPr>
              <a:t>2000</a:t>
            </a:r>
            <a:r>
              <a:rPr lang="en-US" b="1" dirty="0"/>
              <a:t> </a:t>
            </a:r>
            <a:r>
              <a:rPr lang="en-US" dirty="0"/>
              <a:t>– Nader won only 3% of the vote but he hurt Al Gore in Florida and in New Hampshire; Gore would have likely won the 2000 presidential election had Nader not been in the race</a:t>
            </a:r>
          </a:p>
          <a:p>
            <a:pPr lvl="3">
              <a:defRPr/>
            </a:pPr>
            <a:r>
              <a:rPr lang="en-US" b="1" u="sng" dirty="0">
                <a:solidFill>
                  <a:schemeClr val="tx2"/>
                </a:solidFill>
              </a:rPr>
              <a:t>1992</a:t>
            </a:r>
            <a:r>
              <a:rPr lang="en-US" b="1" dirty="0"/>
              <a:t> </a:t>
            </a:r>
            <a:r>
              <a:rPr lang="en-US" dirty="0"/>
              <a:t>– Perot won 19% of the vote; still, the post-election analysis suggests that Clinton would have still beaten Bush41 even had Perot not run </a:t>
            </a:r>
          </a:p>
          <a:p>
            <a:pPr lvl="3">
              <a:defRPr/>
            </a:pPr>
            <a:r>
              <a:rPr lang="en-US" b="1" u="sng" dirty="0">
                <a:solidFill>
                  <a:schemeClr val="tx2"/>
                </a:solidFill>
              </a:rPr>
              <a:t>1968</a:t>
            </a:r>
            <a:r>
              <a:rPr lang="en-US" dirty="0"/>
              <a:t> – Wallace won 13% of the vote, swept the southern states, some of which may have gone to Humphrey (or maybe not) had Wallace not run</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28600" y="457200"/>
            <a:ext cx="7696200" cy="685800"/>
          </a:xfrm>
        </p:spPr>
        <p:txBody>
          <a:bodyPr>
            <a:normAutofit fontScale="90000"/>
          </a:bodyPr>
          <a:lstStyle/>
          <a:p>
            <a:pPr>
              <a:defRPr/>
            </a:pPr>
            <a:r>
              <a:rPr lang="en-US" sz="4000" dirty="0"/>
              <a:t>Third Parties in America</a:t>
            </a:r>
            <a:br>
              <a:rPr lang="en-US" sz="4000" dirty="0"/>
            </a:br>
            <a:r>
              <a:rPr lang="en-US" sz="2200" dirty="0"/>
              <a:t>3</a:t>
            </a:r>
            <a:r>
              <a:rPr lang="en-US" sz="2200" baseline="30000" dirty="0"/>
              <a:t>rd</a:t>
            </a:r>
            <a:r>
              <a:rPr lang="en-US" sz="2200" dirty="0"/>
              <a:t> Parties:  The Initiators of Reform</a:t>
            </a:r>
          </a:p>
        </p:txBody>
      </p:sp>
      <p:sp>
        <p:nvSpPr>
          <p:cNvPr id="103427" name="Rectangle 3"/>
          <p:cNvSpPr>
            <a:spLocks noGrp="1" noChangeArrowheads="1"/>
          </p:cNvSpPr>
          <p:nvPr>
            <p:ph idx="1"/>
          </p:nvPr>
        </p:nvSpPr>
        <p:spPr>
          <a:xfrm>
            <a:off x="228600" y="1371600"/>
            <a:ext cx="8686800" cy="5257800"/>
          </a:xfrm>
        </p:spPr>
        <p:txBody>
          <a:bodyPr>
            <a:noAutofit/>
          </a:bodyPr>
          <a:lstStyle/>
          <a:p>
            <a:pPr indent="-182880">
              <a:defRPr/>
            </a:pPr>
            <a:r>
              <a:rPr lang="en-US" sz="2000" b="1" dirty="0"/>
              <a:t>3</a:t>
            </a:r>
            <a:r>
              <a:rPr lang="en-US" sz="2000" b="1" baseline="30000" dirty="0"/>
              <a:t>rd</a:t>
            </a:r>
            <a:r>
              <a:rPr lang="en-US" sz="2000" b="1" dirty="0"/>
              <a:t> Parties are the initiators of reform and are sometimes successful in getting the major parties to adopt their issues</a:t>
            </a:r>
          </a:p>
          <a:p>
            <a:pPr lvl="2">
              <a:defRPr/>
            </a:pPr>
            <a:r>
              <a:rPr lang="en-US" b="1" u="sng" dirty="0">
                <a:solidFill>
                  <a:schemeClr val="tx2"/>
                </a:solidFill>
              </a:rPr>
              <a:t>Free Soil Party (1848)</a:t>
            </a:r>
            <a:r>
              <a:rPr lang="en-US" dirty="0"/>
              <a:t> – advocated the abolition of slavery  </a:t>
            </a:r>
          </a:p>
          <a:p>
            <a:pPr lvl="3">
              <a:defRPr/>
            </a:pPr>
            <a:r>
              <a:rPr lang="en-US" dirty="0"/>
              <a:t>The Republican Party captured the slavery issue in the late 1850s, slavery ended at the end of the Civil War (1865)</a:t>
            </a:r>
          </a:p>
          <a:p>
            <a:pPr lvl="2">
              <a:defRPr/>
            </a:pPr>
            <a:r>
              <a:rPr lang="en-US" b="1" u="sng" dirty="0">
                <a:solidFill>
                  <a:schemeClr val="tx2"/>
                </a:solidFill>
              </a:rPr>
              <a:t>Prohibition Party (1872-1916)</a:t>
            </a:r>
            <a:r>
              <a:rPr lang="en-US" dirty="0"/>
              <a:t> – advocated making alcohol illegal  </a:t>
            </a:r>
          </a:p>
          <a:p>
            <a:pPr lvl="3">
              <a:defRPr/>
            </a:pPr>
            <a:r>
              <a:rPr lang="en-US" dirty="0"/>
              <a:t>18</a:t>
            </a:r>
            <a:r>
              <a:rPr lang="en-US" baseline="30000" dirty="0"/>
              <a:t>th</a:t>
            </a:r>
            <a:r>
              <a:rPr lang="en-US" dirty="0"/>
              <a:t> Amendment to the Constitution passed in 1920, which banned alcohol across the nation</a:t>
            </a:r>
          </a:p>
          <a:p>
            <a:pPr lvl="2">
              <a:defRPr/>
            </a:pPr>
            <a:r>
              <a:rPr lang="en-US" b="1" u="sng" dirty="0">
                <a:solidFill>
                  <a:schemeClr val="tx2"/>
                </a:solidFill>
              </a:rPr>
              <a:t>Populist Party (1892-1900)</a:t>
            </a:r>
            <a:r>
              <a:rPr lang="en-US" dirty="0"/>
              <a:t> – advocated government activism and political reforms</a:t>
            </a:r>
          </a:p>
          <a:p>
            <a:pPr lvl="3">
              <a:defRPr/>
            </a:pPr>
            <a:r>
              <a:rPr lang="en-US" dirty="0"/>
              <a:t>Income tax, 8-hour work day, regulation of big business, and political reforms (secret ballot, initiative, referendum, recall) </a:t>
            </a:r>
          </a:p>
          <a:p>
            <a:pPr lvl="3">
              <a:defRPr/>
            </a:pPr>
            <a:r>
              <a:rPr lang="en-US" dirty="0"/>
              <a:t>All adopted in early 1900s</a:t>
            </a:r>
          </a:p>
          <a:p>
            <a:pPr lvl="2">
              <a:defRPr/>
            </a:pPr>
            <a:r>
              <a:rPr lang="en-US" b="1" u="sng" dirty="0">
                <a:solidFill>
                  <a:schemeClr val="tx2"/>
                </a:solidFill>
              </a:rPr>
              <a:t>Progressive/Socialist Party (1904-1932; 1944)</a:t>
            </a:r>
            <a:r>
              <a:rPr lang="en-US" dirty="0"/>
              <a:t> – advocates of socialism (i.e., government control of the economy)</a:t>
            </a:r>
          </a:p>
          <a:p>
            <a:pPr lvl="3">
              <a:defRPr/>
            </a:pPr>
            <a:r>
              <a:rPr lang="en-US" dirty="0"/>
              <a:t>Democratic party implemented “watered-down” socialism in the New Deal:  social security, regulation of wages and hours, welfare, promoted labor unions, and regulation of business</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81000"/>
            <a:ext cx="7162800" cy="914400"/>
          </a:xfrm>
        </p:spPr>
        <p:txBody>
          <a:bodyPr>
            <a:normAutofit fontScale="90000"/>
          </a:bodyPr>
          <a:lstStyle/>
          <a:p>
            <a:pPr>
              <a:defRPr/>
            </a:pPr>
            <a:r>
              <a:rPr lang="en-US" sz="4000" dirty="0"/>
              <a:t>Third Parties in America</a:t>
            </a:r>
            <a:br>
              <a:rPr lang="en-US" sz="4000" dirty="0"/>
            </a:br>
            <a:r>
              <a:rPr lang="en-US" sz="2200" dirty="0"/>
              <a:t>3</a:t>
            </a:r>
            <a:r>
              <a:rPr lang="en-US" sz="2200" baseline="30000" dirty="0"/>
              <a:t>rd</a:t>
            </a:r>
            <a:r>
              <a:rPr lang="en-US" sz="2200" dirty="0"/>
              <a:t> Parties:  The Initiators of Reform</a:t>
            </a:r>
          </a:p>
        </p:txBody>
      </p:sp>
      <p:sp>
        <p:nvSpPr>
          <p:cNvPr id="105475" name="Rectangle 3"/>
          <p:cNvSpPr>
            <a:spLocks noGrp="1" noChangeArrowheads="1"/>
          </p:cNvSpPr>
          <p:nvPr>
            <p:ph idx="1"/>
          </p:nvPr>
        </p:nvSpPr>
        <p:spPr>
          <a:xfrm>
            <a:off x="457200" y="1371600"/>
            <a:ext cx="8458200" cy="5410200"/>
          </a:xfrm>
        </p:spPr>
        <p:txBody>
          <a:bodyPr>
            <a:noAutofit/>
          </a:bodyPr>
          <a:lstStyle/>
          <a:p>
            <a:pPr indent="-182880">
              <a:defRPr/>
            </a:pPr>
            <a:r>
              <a:rPr lang="en-US" b="1" dirty="0"/>
              <a:t>In the modern age, 3</a:t>
            </a:r>
            <a:r>
              <a:rPr lang="en-US" b="1" baseline="30000" dirty="0"/>
              <a:t>rd</a:t>
            </a:r>
            <a:r>
              <a:rPr lang="en-US" b="1" dirty="0"/>
              <a:t> Party movements have lasted only one or two election cycles</a:t>
            </a:r>
          </a:p>
          <a:p>
            <a:pPr lvl="2">
              <a:defRPr/>
            </a:pPr>
            <a:r>
              <a:rPr lang="en-US" dirty="0"/>
              <a:t>The major parties have become very good at identifying “problem” issues, and typically absorb 3</a:t>
            </a:r>
            <a:r>
              <a:rPr lang="en-US" baseline="30000" dirty="0"/>
              <a:t>rd</a:t>
            </a:r>
            <a:r>
              <a:rPr lang="en-US" dirty="0"/>
              <a:t> Party issues before they harm the major parties</a:t>
            </a:r>
          </a:p>
          <a:p>
            <a:pPr lvl="2">
              <a:defRPr/>
            </a:pPr>
            <a:r>
              <a:rPr lang="en-US" dirty="0"/>
              <a:t>Only the Libertarian Party (1972-present) has lasted longer than one or two election cycles—it has done badly (averages 1% of the vote)</a:t>
            </a:r>
          </a:p>
          <a:p>
            <a:pPr lvl="3">
              <a:defRPr/>
            </a:pPr>
            <a:r>
              <a:rPr lang="en-US" dirty="0"/>
              <a:t>The Republican Party has a small libertarian component </a:t>
            </a:r>
          </a:p>
          <a:p>
            <a:pPr lvl="3">
              <a:defRPr/>
            </a:pPr>
            <a:r>
              <a:rPr lang="en-US" dirty="0"/>
              <a:t>Rand Paul (R-KY) is a libertarian who serves in the US Senate under the Republican label</a:t>
            </a:r>
          </a:p>
          <a:p>
            <a:pPr lvl="1">
              <a:defRPr/>
            </a:pPr>
            <a:r>
              <a:rPr lang="en-US" b="1" dirty="0">
                <a:solidFill>
                  <a:schemeClr val="tx2"/>
                </a:solidFill>
              </a:rPr>
              <a:t>The Tea Party Movement (2010 – 2017)</a:t>
            </a:r>
          </a:p>
          <a:p>
            <a:pPr lvl="2">
              <a:defRPr/>
            </a:pPr>
            <a:r>
              <a:rPr lang="en-US" dirty="0"/>
              <a:t>The Tea Party was not an organized political party, but it backed Republican candidates in 3 consecutive elections between 2010 and 2014.  With the election of Donald Trump (2016), the Tea Party disappeared, indicating that Trump’s policies and persona satisfied the movement goals </a:t>
            </a:r>
          </a:p>
          <a:p>
            <a:pPr lvl="3">
              <a:defRPr/>
            </a:pPr>
            <a:r>
              <a:rPr lang="en-US" dirty="0" smtClean="0"/>
              <a:t>If the Republican “establishment” reclaims its party </a:t>
            </a:r>
            <a:r>
              <a:rPr lang="en-US" dirty="0"/>
              <a:t>from </a:t>
            </a:r>
            <a:r>
              <a:rPr lang="en-US" dirty="0" smtClean="0"/>
              <a:t>the Trump wing of the party, then another </a:t>
            </a:r>
            <a:r>
              <a:rPr lang="en-US" dirty="0"/>
              <a:t>Tea Party-like faction may reemerge</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9"/>
  <p:tag name="RESPCOUNTERSTYLE" val="0"/>
  <p:tag name="INPUTSOURCE" val="1"/>
  <p:tag name="BACKUPMAINTENANCE" val="7"/>
  <p:tag name="ROTATIONINTERVAL" val="10"/>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POWERPOINTVERSION" val="11.0"/>
  <p:tag name="CSVFORMAT" val="0"/>
  <p:tag name="RESPCOUNTERFORMAT" val="0"/>
  <p:tag name="ALLOWDUPLICATES" val="False"/>
  <p:tag name="REVIEWONLY" val="False"/>
  <p:tag name="RACEANIMATIONSPEED" val="0"/>
  <p:tag name="BUBBLENAMEVISIBLE" val="True"/>
  <p:tag name="CUSTOMGRIDBACKCOLOR" val="-722948"/>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2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3"/>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False"/>
  <p:tag name="DELIMITERS" val="3.1"/>
  <p:tag name="TPFULLVERSION" val="4.2.3.2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5444</TotalTime>
  <Words>12291</Words>
  <Application>Microsoft Office PowerPoint</Application>
  <PresentationFormat>On-screen Show (4:3)</PresentationFormat>
  <Paragraphs>685</Paragraphs>
  <Slides>32</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Tahoma</vt:lpstr>
      <vt:lpstr>Times New Roman</vt:lpstr>
      <vt:lpstr>Verdana</vt:lpstr>
      <vt:lpstr>Clarity</vt:lpstr>
      <vt:lpstr>U.S. Political Parties</vt:lpstr>
      <vt:lpstr>American Political Parties</vt:lpstr>
      <vt:lpstr>Lecture Outline</vt:lpstr>
      <vt:lpstr>US House Districts in Texas Examples of Geographically-Enclosed Districts</vt:lpstr>
      <vt:lpstr>PowerPoint Presentation</vt:lpstr>
      <vt:lpstr>3rd Parties in America</vt:lpstr>
      <vt:lpstr>Third Parties in America 3rd Party Influence in Presidential Elections</vt:lpstr>
      <vt:lpstr>Third Parties in America 3rd Parties:  The Initiators of Reform</vt:lpstr>
      <vt:lpstr>Third Parties in America 3rd Parties:  The Initiators of Reform</vt:lpstr>
      <vt:lpstr>PowerPoint Presentation</vt:lpstr>
      <vt:lpstr>Third Parties in America</vt:lpstr>
      <vt:lpstr>Party Power Advantages</vt:lpstr>
      <vt:lpstr>Party Advantages/Disadvantages</vt:lpstr>
      <vt:lpstr>Ideology of Party Activists</vt:lpstr>
      <vt:lpstr>Ideology of Party Activists The Dilemma for Liberals</vt:lpstr>
      <vt:lpstr>Self-Identified Ideology The Dilemma for Liberals</vt:lpstr>
      <vt:lpstr>The Politician’s Dilemma</vt:lpstr>
      <vt:lpstr>The Politician’s Dilemma</vt:lpstr>
      <vt:lpstr>The Politician’s Dilemma</vt:lpstr>
      <vt:lpstr>The Politician’s Dilemma</vt:lpstr>
      <vt:lpstr>The Politician’s Dilemma</vt:lpstr>
      <vt:lpstr>Polarization</vt:lpstr>
      <vt:lpstr>The Effect of Polarization Targeting the President</vt:lpstr>
      <vt:lpstr>The Effect of Polarization The Causes</vt:lpstr>
      <vt:lpstr>The Effect of Polarization Differing Partisan Perceptions (2014)</vt:lpstr>
      <vt:lpstr>The Effect of Polarization Trump Influence on Partisan Perceptions of Russia</vt:lpstr>
      <vt:lpstr>History of the Party System</vt:lpstr>
      <vt:lpstr>History of American  Political Parties</vt:lpstr>
      <vt:lpstr>History of American Parties</vt:lpstr>
      <vt:lpstr>History of American Parties</vt:lpstr>
      <vt:lpstr>History of American Parties A realignment of the political parties today?</vt:lpstr>
      <vt:lpstr>History of American Political Parties</vt:lpstr>
    </vt:vector>
  </TitlesOfParts>
  <Company>University of Houston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Parties</dc:title>
  <dc:creator>Clay McFaden</dc:creator>
  <cp:lastModifiedBy>Clay McFaden</cp:lastModifiedBy>
  <cp:revision>278</cp:revision>
  <dcterms:created xsi:type="dcterms:W3CDTF">2004-06-14T04:10:52Z</dcterms:created>
  <dcterms:modified xsi:type="dcterms:W3CDTF">2023-09-11T01:00:33Z</dcterms:modified>
</cp:coreProperties>
</file>