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270" r:id="rId2"/>
    <p:sldId id="280" r:id="rId3"/>
    <p:sldId id="272" r:id="rId4"/>
    <p:sldId id="284" r:id="rId5"/>
    <p:sldId id="271" r:id="rId6"/>
    <p:sldId id="259" r:id="rId7"/>
    <p:sldId id="260" r:id="rId8"/>
    <p:sldId id="287" r:id="rId9"/>
    <p:sldId id="283" r:id="rId10"/>
    <p:sldId id="261" r:id="rId11"/>
    <p:sldId id="262" r:id="rId12"/>
    <p:sldId id="286" r:id="rId13"/>
    <p:sldId id="263" r:id="rId14"/>
    <p:sldId id="264" r:id="rId15"/>
    <p:sldId id="274" r:id="rId16"/>
    <p:sldId id="285" r:id="rId17"/>
    <p:sldId id="265" r:id="rId18"/>
    <p:sldId id="275" r:id="rId19"/>
    <p:sldId id="266" r:id="rId20"/>
    <p:sldId id="267" r:id="rId21"/>
    <p:sldId id="268" r:id="rId22"/>
    <p:sldId id="279" r:id="rId23"/>
    <p:sldId id="278" r:id="rId24"/>
    <p:sldId id="281" r:id="rId25"/>
    <p:sldId id="282" r:id="rId26"/>
    <p:sldId id="269" r:id="rId27"/>
  </p:sldIdLst>
  <p:sldSz cx="9144000" cy="6858000" type="screen4x3"/>
  <p:notesSz cx="6858000" cy="9101138"/>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67">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433" autoAdjust="0"/>
  </p:normalViewPr>
  <p:slideViewPr>
    <p:cSldViewPr>
      <p:cViewPr varScale="1">
        <p:scale>
          <a:sx n="112" d="100"/>
          <a:sy n="112" d="100"/>
        </p:scale>
        <p:origin x="158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240" y="-102"/>
      </p:cViewPr>
      <p:guideLst>
        <p:guide orient="horz" pos="2867"/>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6427788" y="8707438"/>
            <a:ext cx="361950" cy="30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9D8206E5-ABE5-4003-9E3E-D1097E6A23DE}" type="slidenum">
              <a:rPr lang="en-US" altLang="en-US" sz="1400"/>
              <a:pPr algn="r"/>
              <a:t>‹#›</a:t>
            </a:fld>
            <a:endParaRPr lang="en-US" altLang="en-US" sz="1400"/>
          </a:p>
        </p:txBody>
      </p:sp>
    </p:spTree>
    <p:extLst>
      <p:ext uri="{BB962C8B-B14F-4D97-AF65-F5344CB8AC3E}">
        <p14:creationId xmlns:p14="http://schemas.microsoft.com/office/powerpoint/2010/main" val="2743467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22763"/>
            <a:ext cx="5029200"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3555" name="Rectangle 3"/>
          <p:cNvSpPr>
            <a:spLocks noGrp="1" noRot="1" noChangeAspect="1" noChangeArrowheads="1" noTextEdit="1"/>
          </p:cNvSpPr>
          <p:nvPr>
            <p:ph type="sldImg" idx="2"/>
          </p:nvPr>
        </p:nvSpPr>
        <p:spPr bwMode="auto">
          <a:xfrm>
            <a:off x="1162050" y="688975"/>
            <a:ext cx="4533900" cy="34004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6" name="Rectangle 4"/>
          <p:cNvSpPr>
            <a:spLocks noChangeArrowheads="1"/>
          </p:cNvSpPr>
          <p:nvPr/>
        </p:nvSpPr>
        <p:spPr bwMode="auto">
          <a:xfrm>
            <a:off x="6427788" y="8707438"/>
            <a:ext cx="361950" cy="30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65C9B294-4CCD-4B35-8AB4-EC9EFF5F5BA1}" type="slidenum">
              <a:rPr lang="en-US" altLang="en-US" sz="1400"/>
              <a:pPr algn="r"/>
              <a:t>‹#›</a:t>
            </a:fld>
            <a:endParaRPr lang="en-US" altLang="en-US" sz="1400"/>
          </a:p>
        </p:txBody>
      </p:sp>
    </p:spTree>
    <p:extLst>
      <p:ext uri="{BB962C8B-B14F-4D97-AF65-F5344CB8AC3E}">
        <p14:creationId xmlns:p14="http://schemas.microsoft.com/office/powerpoint/2010/main" val="9049964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7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sz="7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sz="7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sz="7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sz="7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aljazeera.com/gallery/2022/4/3/photos-ukraine-retreating-russians-leave-trail-of-dead-bodies-near-kyiv"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p:spPr>
        <p:txBody>
          <a:bodyPr/>
          <a:lstStyle/>
          <a:p>
            <a:r>
              <a:rPr lang="en-US" altLang="en-US" dirty="0" smtClean="0"/>
              <a:t>Here are the key concepts of constitutional design:</a:t>
            </a:r>
          </a:p>
          <a:p>
            <a:endParaRPr lang="en-US" altLang="en-US" dirty="0" smtClean="0"/>
          </a:p>
          <a:p>
            <a:r>
              <a:rPr lang="en-US" altLang="en-US" dirty="0" smtClean="0"/>
              <a:t>1) Separation of Powers (checks and balances among the different branches of government)</a:t>
            </a:r>
          </a:p>
          <a:p>
            <a:r>
              <a:rPr lang="en-US" altLang="en-US" dirty="0" smtClean="0"/>
              <a:t>2) Civil</a:t>
            </a:r>
            <a:r>
              <a:rPr lang="en-US" altLang="en-US" baseline="0" dirty="0" smtClean="0"/>
              <a:t> Liberties (individual freedom), and</a:t>
            </a:r>
          </a:p>
          <a:p>
            <a:r>
              <a:rPr lang="en-US" altLang="en-US" baseline="0" dirty="0" smtClean="0"/>
              <a:t>3) Democracy (voting, elections, political participation).</a:t>
            </a:r>
            <a:endParaRPr lang="en-US" altLang="en-US" dirty="0" smtClean="0"/>
          </a:p>
          <a:p>
            <a:endParaRPr lang="en-US" altLang="en-US" dirty="0" smtClean="0"/>
          </a:p>
          <a:p>
            <a:r>
              <a:rPr lang="en-US" altLang="en-US" dirty="0" smtClean="0"/>
              <a:t>Take a look at an</a:t>
            </a:r>
            <a:r>
              <a:rPr lang="en-US" altLang="en-US" baseline="0" dirty="0" smtClean="0"/>
              <a:t> American Government textbook.  You have chapters on civil liberties, elections and campaigns, and voting and participation, but you won’t find an independent chapter on Separation of Powers.  You will find separation of powers mentioned in the chapter on The Constitution and maybe in the chapter on Federalism, but you will not find a separate chapter on Separation of Powers, which in my opinion is wrong.  It seems to me that Separation of Powers is the most important design element in a system of government that governs over a free society.  Even though civil liberties capture our individual freedoms, they are controversial in many cultures, such as in Muslim-majority countries, but separation of powers can achieve a similar outcome, carving out zones of freedom as the different branches of government check each other’s powers, and checks and balances among the branches of government are less controversial.</a:t>
            </a:r>
            <a:endParaRPr lang="en-US" altLang="en-US" dirty="0" smtClean="0"/>
          </a:p>
        </p:txBody>
      </p:sp>
    </p:spTree>
    <p:extLst>
      <p:ext uri="{BB962C8B-B14F-4D97-AF65-F5344CB8AC3E}">
        <p14:creationId xmlns:p14="http://schemas.microsoft.com/office/powerpoint/2010/main" val="2675996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p:spPr>
        <p:txBody>
          <a:bodyPr/>
          <a:lstStyle/>
          <a:p>
            <a:r>
              <a:rPr lang="en-US" altLang="en-US" b="0" u="sng" dirty="0" smtClean="0">
                <a:solidFill>
                  <a:schemeClr val="tx2"/>
                </a:solidFill>
              </a:rPr>
              <a:t>Control of the Military</a:t>
            </a:r>
            <a:endParaRPr lang="en-US" altLang="en-US" b="0" u="sng" dirty="0" smtClean="0"/>
          </a:p>
          <a:p>
            <a:r>
              <a:rPr lang="en-US" altLang="en-US" dirty="0" smtClean="0"/>
              <a:t>President commands the troops to deploy for battle.  Congress sets the rules and regulations for the military--and--appropriates money for military operations</a:t>
            </a:r>
          </a:p>
          <a:p>
            <a:endParaRPr lang="en-US" altLang="en-US" dirty="0" smtClean="0"/>
          </a:p>
          <a:p>
            <a:r>
              <a:rPr lang="en-US" altLang="en-US" dirty="0" smtClean="0"/>
              <a:t>Example:  Originally, the Pentagon did not want the V-22 Osprey but Congress did, so the program to build the V-22 was continued</a:t>
            </a:r>
          </a:p>
          <a:p>
            <a:r>
              <a:rPr lang="en-US" altLang="en-US" dirty="0" smtClean="0"/>
              <a:t/>
            </a:r>
            <a:br>
              <a:rPr lang="en-US" altLang="en-US" dirty="0" smtClean="0"/>
            </a:br>
            <a:r>
              <a:rPr lang="en-US" altLang="en-US" dirty="0" smtClean="0"/>
              <a:t>Control of the Military:  weapon systems, command structure, military courts and law, metals and honors all largely controlled by Congress</a:t>
            </a:r>
          </a:p>
          <a:p>
            <a:endParaRPr lang="en-US" altLang="en-US" dirty="0" smtClean="0"/>
          </a:p>
          <a:p>
            <a:r>
              <a:rPr lang="en-US" altLang="en-US" dirty="0" smtClean="0"/>
              <a:t>Law-making examples:  1) The line item veto pushed by presidents, finally passed into law by a Republican Congress, struck down by the Supreme Court in Clinton v. New York (1998), 2) Authorization for Use of Military Force (AUMF) (2001) gave the president the power to hold “enemy combatants” indefinitely, but the supreme court ruled in </a:t>
            </a:r>
            <a:r>
              <a:rPr lang="en-US" altLang="en-US" dirty="0" err="1" smtClean="0"/>
              <a:t>Rasul</a:t>
            </a:r>
            <a:r>
              <a:rPr lang="en-US" altLang="en-US" dirty="0" smtClean="0"/>
              <a:t> v. Bush (2004) that prisoners held at Guantanamo Bay have a right to petition the court system.</a:t>
            </a:r>
          </a:p>
          <a:p>
            <a:endParaRPr lang="en-US" altLang="en-US" dirty="0" smtClean="0"/>
          </a:p>
          <a:p>
            <a:endParaRPr lang="en-US" altLang="en-US" dirty="0" smtClean="0"/>
          </a:p>
        </p:txBody>
      </p:sp>
    </p:spTree>
    <p:extLst>
      <p:ext uri="{BB962C8B-B14F-4D97-AF65-F5344CB8AC3E}">
        <p14:creationId xmlns:p14="http://schemas.microsoft.com/office/powerpoint/2010/main" val="3840187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p:spPr>
        <p:txBody>
          <a:bodyPr/>
          <a:lstStyle/>
          <a:p>
            <a:r>
              <a:rPr lang="en-US" altLang="en-US" smtClean="0"/>
              <a:t>We think of the federal bureaucracy as being part of the executive branch of government, and almost all of the federal bureaucracy is, but there are a couple of exceptions.   The federal courts have administrative staffs to help carry out the judicial functions of our government, which are part of the federal bureaucracy.  Congress also has administrative staffs which are part of the federal bureaucracy.</a:t>
            </a:r>
          </a:p>
        </p:txBody>
      </p:sp>
    </p:spTree>
    <p:extLst>
      <p:ext uri="{BB962C8B-B14F-4D97-AF65-F5344CB8AC3E}">
        <p14:creationId xmlns:p14="http://schemas.microsoft.com/office/powerpoint/2010/main" val="886194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r>
              <a:rPr lang="en-US" altLang="en-US" smtClean="0"/>
              <a:t>AARP—America Association of Retired Persons – this is an interest group that advocates continued funding of Social Security.  The AARP is a very powerful interest group.</a:t>
            </a:r>
          </a:p>
        </p:txBody>
      </p:sp>
    </p:spTree>
    <p:extLst>
      <p:ext uri="{BB962C8B-B14F-4D97-AF65-F5344CB8AC3E}">
        <p14:creationId xmlns:p14="http://schemas.microsoft.com/office/powerpoint/2010/main" val="39538045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0" dirty="0" smtClean="0"/>
              <a:t>More examples of cooperation than conflict exist, but conflict better illustrates the separation-of-powers principle in action</a:t>
            </a:r>
          </a:p>
          <a:p>
            <a:endParaRPr lang="en-US" altLang="en-US" dirty="0" smtClean="0"/>
          </a:p>
          <a:p>
            <a:r>
              <a:rPr lang="en-US" altLang="en-US" u="sng" dirty="0" smtClean="0"/>
              <a:t>Supreme</a:t>
            </a:r>
            <a:r>
              <a:rPr lang="en-US" altLang="en-US" u="sng" baseline="0" dirty="0" smtClean="0"/>
              <a:t> Court Rulings Against New Deal Legislation</a:t>
            </a:r>
            <a:endParaRPr lang="en-US" altLang="en-US" u="sng" dirty="0" smtClean="0"/>
          </a:p>
          <a:p>
            <a:r>
              <a:rPr lang="en-US" altLang="en-US" dirty="0" smtClean="0"/>
              <a:t>The Supreme Court struck down 6 major pieces of New Deal legislation: NIRA (Schechter (1935)), Bituminous Coal Act (Carter Coal (1935)), AAA (US. v. Butler (1936), Railway Pension Act (Railroad </a:t>
            </a:r>
            <a:r>
              <a:rPr lang="en-US" altLang="en-US" dirty="0" err="1" smtClean="0"/>
              <a:t>Bd</a:t>
            </a:r>
            <a:r>
              <a:rPr lang="en-US" altLang="en-US" dirty="0" smtClean="0"/>
              <a:t> v. Alton (1935), Farm Mortgage Act and Municipal Bankruptcy Act</a:t>
            </a:r>
          </a:p>
          <a:p>
            <a:endParaRPr lang="en-US" altLang="en-US" dirty="0" smtClean="0"/>
          </a:p>
          <a:p>
            <a:r>
              <a:rPr lang="en-US" altLang="en-US" dirty="0" smtClean="0"/>
              <a:t>Schechter involved wages, hours and collective bargaining (for</a:t>
            </a:r>
            <a:r>
              <a:rPr lang="en-US" altLang="en-US" baseline="0" dirty="0" smtClean="0"/>
              <a:t> unions)</a:t>
            </a:r>
            <a:r>
              <a:rPr lang="en-US" altLang="en-US" dirty="0" smtClean="0"/>
              <a:t>.  SC ruled that poultry business was local in nature, did not have a “direct effect” on interstate commerce.  Carter Coal involved the regulation of wages and hours also.  SC ruled that production of coal is a local matter, no direct effect.  Butler was decided on state rights, no federal power to regulate agriculture, which is a local activity.  Goal of AAA was to increase agricultural prices by paying farmers not to grow or to grow less of certain crops.</a:t>
            </a:r>
          </a:p>
          <a:p>
            <a:endParaRPr lang="en-US" altLang="en-US" dirty="0" smtClean="0"/>
          </a:p>
          <a:p>
            <a:r>
              <a:rPr lang="en-US" altLang="en-US" u="sng" dirty="0" smtClean="0"/>
              <a:t>The</a:t>
            </a:r>
            <a:r>
              <a:rPr lang="en-US" altLang="en-US" u="sng" baseline="0" dirty="0" smtClean="0"/>
              <a:t> c</a:t>
            </a:r>
            <a:r>
              <a:rPr lang="en-US" altLang="en-US" u="sng" dirty="0" smtClean="0"/>
              <a:t>ourt-packing proposal </a:t>
            </a:r>
          </a:p>
          <a:p>
            <a:r>
              <a:rPr lang="en-US" altLang="en-US" dirty="0" smtClean="0"/>
              <a:t>Add a new member to the SC for every member above 70 who refuses to retire</a:t>
            </a:r>
          </a:p>
          <a:p>
            <a:r>
              <a:rPr lang="en-US" altLang="en-US" dirty="0" smtClean="0"/>
              <a:t>FDR’s Motive:  The Supreme Court opposed much of the New Deal</a:t>
            </a:r>
          </a:p>
          <a:p>
            <a:r>
              <a:rPr lang="en-US" altLang="en-US" dirty="0" smtClean="0"/>
              <a:t>FDR’s Argument to Congress:  FDR alleged that the Supreme Court was overworked and needed help</a:t>
            </a:r>
          </a:p>
          <a:p>
            <a:endParaRPr lang="en-US" altLang="en-US" dirty="0" smtClean="0"/>
          </a:p>
          <a:p>
            <a:r>
              <a:rPr lang="en-US" altLang="en-US" dirty="0" smtClean="0"/>
              <a:t>The Senate Judiciary committee rejected the proposal.  The</a:t>
            </a:r>
            <a:r>
              <a:rPr lang="en-US" altLang="en-US" baseline="0" dirty="0" smtClean="0"/>
              <a:t> Supreme Court</a:t>
            </a:r>
            <a:r>
              <a:rPr lang="en-US" altLang="en-US" dirty="0" smtClean="0"/>
              <a:t> had already backed off its opposition to the New Deal + the SC was not overloaded, according to Chief Justice Charles Hughes.  The Senate then became suspicious of FDR’s proposal as a personal power grab, and more generally, worried that the presidency could become too powerful.</a:t>
            </a:r>
          </a:p>
        </p:txBody>
      </p:sp>
      <p:sp>
        <p:nvSpPr>
          <p:cNvPr id="348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225006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p:spPr>
        <p:txBody>
          <a:bodyPr/>
          <a:lstStyle/>
          <a:p>
            <a:r>
              <a:rPr lang="en-US" altLang="en-US" smtClean="0"/>
              <a:t>The Supreme Court backed off opposition to the New Deal because it worried the president might refuse to carry out its decisions.  The judiciary has no police power; it cannot enforce its own decisions; it must rely on the executive branch to do so.  The Supreme Court cannot make decisions that stray too far from the wishes of the elected branches of government (President, Congress) because it could be rendered powerless if its decisions are ignored.  The prospect of non-cooperation by the elected branches of government is an implied check on the power of the Supreme Court. </a:t>
            </a:r>
          </a:p>
          <a:p>
            <a:endParaRPr lang="en-US" altLang="en-US" smtClean="0"/>
          </a:p>
        </p:txBody>
      </p:sp>
      <p:sp>
        <p:nvSpPr>
          <p:cNvPr id="3584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878127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xfrm>
            <a:off x="914400" y="4322763"/>
            <a:ext cx="5105400" cy="4398962"/>
          </a:xfrm>
          <a:noFill/>
        </p:spPr>
        <p:txBody>
          <a:bodyPr/>
          <a:lstStyle/>
          <a:p>
            <a:r>
              <a:rPr lang="en-US" altLang="en-US" smtClean="0"/>
              <a:t> What did Johnson do to inflame his opposition in Congress? </a:t>
            </a:r>
          </a:p>
          <a:p>
            <a:pPr>
              <a:buFontTx/>
              <a:buChar char="•"/>
            </a:pPr>
            <a:r>
              <a:rPr lang="en-US" altLang="en-US" smtClean="0"/>
              <a:t>As commander in chief of the occupying army, Johnson undermined the Reconstruction laws passed by Congress, which wanted to protect black suffrage, the safety of blacks and other union supporters in the South, and most especially wanted to deny office to former Confederates.</a:t>
            </a:r>
          </a:p>
          <a:p>
            <a:pPr>
              <a:buFontTx/>
              <a:buChar char="•"/>
            </a:pPr>
            <a:r>
              <a:rPr lang="en-US" altLang="en-US" smtClean="0"/>
              <a:t>  Johnson installed Confederates in positions of power, against the wishes of Congress.  He issued pardons to Confederate leaders, in violation to statutes to the contrary.  He tried to undermine the army’s efforts at peace-keeping by openly speaking out against the policy.</a:t>
            </a:r>
          </a:p>
          <a:p>
            <a:pPr>
              <a:buFontTx/>
              <a:buChar char="•"/>
            </a:pPr>
            <a:r>
              <a:rPr lang="en-US" altLang="en-US" smtClean="0"/>
              <a:t>  Congress overrode 15 of Johnson’s vetoes.  Only 6 vetoes had been overridden in the history of the nation prior to Johnson.</a:t>
            </a:r>
          </a:p>
          <a:p>
            <a:pPr>
              <a:buFontTx/>
              <a:buChar char="•"/>
            </a:pPr>
            <a:r>
              <a:rPr lang="en-US" altLang="en-US" smtClean="0"/>
              <a:t>  Tenure of Office Act (1867) - must have Senate approval before removing office holder appointed in his term.  Johnson used patronage to appoint office holders opposed to Reconstruction and the 14th Amendment.  Also, Edwin Stanton, Sec. of War, was a Republican mole within the administration.</a:t>
            </a:r>
          </a:p>
          <a:p>
            <a:pPr>
              <a:buFontTx/>
              <a:buChar char="•"/>
            </a:pPr>
            <a:r>
              <a:rPr lang="en-US" altLang="en-US" smtClean="0"/>
              <a:t> Command of the Army Appropriations Act (1867) -- all orders from the president or Sec. of War had to be issued through the General of the Army (Grant, who was loyal to the Republicans in Congress).   Also, General of the Army could be removed only with Senate approval.</a:t>
            </a:r>
          </a:p>
          <a:p>
            <a:pPr>
              <a:buFontTx/>
              <a:buChar char="•"/>
            </a:pPr>
            <a:r>
              <a:rPr lang="en-US" altLang="en-US" smtClean="0"/>
              <a:t> Johnson first tried to work within the law, suspending Stanton, but when Congress returned to session, it disallowed the removal...Johnson then fired Stanton on Feb 21, 1868.</a:t>
            </a:r>
          </a:p>
          <a:p>
            <a:pPr>
              <a:buFontTx/>
              <a:buChar char="•"/>
            </a:pPr>
            <a:r>
              <a:rPr lang="en-US" altLang="en-US" smtClean="0"/>
              <a:t>  Reasons for Johnson’s acquittal in the US Senate:  Tenure of Office Act did not apply, Stanton appointed by Lincoln; Tenure of Office Act was unconstitutional; no one wanted Benjamin Wade (R-OH) to be president (he was Speaker Pro-Tempore of the Senate, which was next in line to become president if Johnson was removed from office.  Wade was next in line because there was no vice president at that time.).  Wade offended even radical Republicans but most especially moderate and conservative Republicans; Republicans wanted Grant to win the Republican nomination in 1868, not Wade.  And Johnson only had one more year in office and he could be controlled.</a:t>
            </a:r>
          </a:p>
        </p:txBody>
      </p:sp>
      <p:sp>
        <p:nvSpPr>
          <p:cNvPr id="3686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091555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noFill/>
        </p:spPr>
        <p:txBody>
          <a:bodyPr/>
          <a:lstStyle/>
          <a:p>
            <a:r>
              <a:rPr lang="en-US" altLang="en-US" dirty="0" smtClean="0"/>
              <a:t>The League of Nations was a union of countries that was supposed to rise against belligerent powers.  For instance, when Hitler came to power in Germany, the League was supposed to rally its member nations to keep Hitler in check or to fight war against him before he became too powerful.  The League didn’t work this way.  The member nations did not have the political will to stand up to belligerent powers—and—the US, the most powerful nation in the world, did not join the League.  The League was replaced by the United Nations and NATO after WWII. </a:t>
            </a:r>
          </a:p>
          <a:p>
            <a:endParaRPr lang="en-US" altLang="en-US" dirty="0" smtClean="0"/>
          </a:p>
          <a:p>
            <a:r>
              <a:rPr lang="en-US" altLang="en-US" dirty="0" smtClean="0"/>
              <a:t>There is both institutional and partisan conflict in this case.  Wilson was a Democrat and Senate leaders were Republican.  They hated each other, and this is why Wilson did not include Senate leaders in the treaty negotiations.  He thought they might</a:t>
            </a:r>
            <a:r>
              <a:rPr lang="en-US" altLang="en-US" baseline="0" dirty="0" smtClean="0"/>
              <a:t> undermine him in the negotiations.</a:t>
            </a:r>
            <a:r>
              <a:rPr lang="en-US" altLang="en-US" dirty="0" smtClean="0"/>
              <a:t> </a:t>
            </a:r>
          </a:p>
        </p:txBody>
      </p:sp>
      <p:sp>
        <p:nvSpPr>
          <p:cNvPr id="3789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40981139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noFill/>
        </p:spPr>
        <p:txBody>
          <a:bodyPr/>
          <a:lstStyle/>
          <a:p>
            <a:r>
              <a:rPr lang="en-US" altLang="en-US" sz="1100" u="sng" dirty="0" smtClean="0"/>
              <a:t>Guantanamo Bay case</a:t>
            </a:r>
            <a:r>
              <a:rPr lang="en-US" altLang="en-US" sz="1100" u="sng" baseline="0" dirty="0" smtClean="0"/>
              <a:t> (</a:t>
            </a:r>
            <a:r>
              <a:rPr lang="en-US" altLang="en-US" sz="1100" u="sng" dirty="0" err="1" smtClean="0"/>
              <a:t>Rasul</a:t>
            </a:r>
            <a:r>
              <a:rPr lang="en-US" altLang="en-US" sz="1100" u="sng" dirty="0" smtClean="0"/>
              <a:t> v. Bush (2004)) </a:t>
            </a:r>
            <a:r>
              <a:rPr lang="en-US" altLang="en-US" sz="1100" dirty="0" smtClean="0"/>
              <a:t>– In response to the Supreme Court decision, the US began conducting military hearings of the cases associated with prisoners being held at Guantanamo Bay.  Civil liberty advocates believed these prisoners should be charged with crimes and tried in civilian courts, not military courts.  Under the military commissions, prisoners did not have access to all of the evidence being held against them in court.  The Bush administration believed that revealing secret evidence would eventually get back to Al Qaeda, which could then change their tactics to counter US efforts to kill or capture Al Qaeda members.  Civil liberty advocates objected to hiding some evidence from the accused in a court proceeding.  Consequently, civil liberty advocates filed a new case, which the Supreme Court heard two years later, the </a:t>
            </a:r>
            <a:r>
              <a:rPr lang="en-US" altLang="en-US" sz="1100" dirty="0" err="1" smtClean="0"/>
              <a:t>Hamdan</a:t>
            </a:r>
            <a:r>
              <a:rPr lang="en-US" altLang="en-US" sz="1100" dirty="0" smtClean="0"/>
              <a:t> case (see notes for </a:t>
            </a:r>
            <a:r>
              <a:rPr lang="en-US" altLang="en-US" sz="1100" dirty="0" err="1" smtClean="0"/>
              <a:t>Hamdan</a:t>
            </a:r>
            <a:r>
              <a:rPr lang="en-US" altLang="en-US" sz="1100" dirty="0" smtClean="0"/>
              <a:t> case on a subsequent slide).</a:t>
            </a:r>
          </a:p>
          <a:p>
            <a:endParaRPr lang="en-US" altLang="en-US" sz="1100" dirty="0" smtClean="0"/>
          </a:p>
          <a:p>
            <a:r>
              <a:rPr lang="en-US" altLang="en-US" sz="1100" u="sng" dirty="0" err="1" smtClean="0"/>
              <a:t>Yaser</a:t>
            </a:r>
            <a:r>
              <a:rPr lang="en-US" altLang="en-US" sz="1100" u="sng" dirty="0" smtClean="0"/>
              <a:t> </a:t>
            </a:r>
            <a:r>
              <a:rPr lang="en-US" altLang="en-US" sz="1100" u="sng" dirty="0" err="1" smtClean="0"/>
              <a:t>Hamdi</a:t>
            </a:r>
            <a:r>
              <a:rPr lang="en-US" altLang="en-US" sz="1100" u="sng" dirty="0" smtClean="0"/>
              <a:t> case</a:t>
            </a:r>
            <a:r>
              <a:rPr lang="en-US" altLang="en-US" sz="1100" dirty="0" smtClean="0"/>
              <a:t>:  </a:t>
            </a:r>
            <a:r>
              <a:rPr lang="en-US" altLang="en-US" sz="1100" dirty="0" err="1" smtClean="0"/>
              <a:t>Hamdi</a:t>
            </a:r>
            <a:r>
              <a:rPr lang="en-US" altLang="en-US" sz="1100" dirty="0" smtClean="0"/>
              <a:t> v. Rumsfeld (2004) – </a:t>
            </a:r>
            <a:r>
              <a:rPr lang="en-US" altLang="en-US" sz="1100" dirty="0" err="1" smtClean="0"/>
              <a:t>Hamdi</a:t>
            </a:r>
            <a:r>
              <a:rPr lang="en-US" altLang="en-US" sz="1100" dirty="0" smtClean="0"/>
              <a:t> was an</a:t>
            </a:r>
            <a:r>
              <a:rPr lang="en-US" altLang="en-US" dirty="0" smtClean="0"/>
              <a:t> American citizen caught fighting with the Taliban in Afghanistan.  In a plea bargain, the US allowed </a:t>
            </a:r>
            <a:r>
              <a:rPr lang="en-US" altLang="en-US" dirty="0" err="1" smtClean="0"/>
              <a:t>Hamdi</a:t>
            </a:r>
            <a:r>
              <a:rPr lang="en-US" altLang="en-US" dirty="0" smtClean="0"/>
              <a:t> to return to Saudi Arabia after he agreed to renounce his US citizenship.  </a:t>
            </a:r>
            <a:r>
              <a:rPr lang="en-US" altLang="en-US" dirty="0" err="1" smtClean="0"/>
              <a:t>Hamdi</a:t>
            </a:r>
            <a:r>
              <a:rPr lang="en-US" altLang="en-US" dirty="0" smtClean="0"/>
              <a:t> was born in the US, lived his first 2 years of life here, then his parents returned to Saudi Arabia.  But because he was born in the US, that made </a:t>
            </a:r>
            <a:r>
              <a:rPr lang="en-US" altLang="en-US" dirty="0" err="1" smtClean="0"/>
              <a:t>Hamdi</a:t>
            </a:r>
            <a:r>
              <a:rPr lang="en-US" altLang="en-US" dirty="0" smtClean="0"/>
              <a:t> an American citizen.</a:t>
            </a:r>
          </a:p>
          <a:p>
            <a:endParaRPr lang="en-US" altLang="en-US" sz="1100" dirty="0" smtClean="0"/>
          </a:p>
          <a:p>
            <a:r>
              <a:rPr lang="en-US" altLang="en-US" sz="1100" dirty="0" smtClean="0"/>
              <a:t>Why is Guantanamo Bay so controversial?  Criminals detained by the government are supposed to be charged with a crime within 48 hours or released.  In the war on terrorism, the US government has detained enemy combatants for years without charging them.  Legally, there has been no formal declaration of war and there is no way to know when this conflict with worldwide terrorist organizations will end, so civil liberty advocates want these prisoners to be entitled to the protections of law that every US citizen gets.</a:t>
            </a:r>
          </a:p>
          <a:p>
            <a:endParaRPr lang="en-US" altLang="en-US" sz="1100" dirty="0" smtClean="0"/>
          </a:p>
          <a:p>
            <a:r>
              <a:rPr lang="en-US" altLang="en-US" b="0" u="sng" dirty="0" smtClean="0">
                <a:solidFill>
                  <a:schemeClr val="tx2"/>
                </a:solidFill>
              </a:rPr>
              <a:t>Jose Padilla (2004)</a:t>
            </a:r>
            <a:r>
              <a:rPr lang="en-US" altLang="en-US" b="0" dirty="0" smtClean="0"/>
              <a:t> </a:t>
            </a:r>
            <a:r>
              <a:rPr lang="en-US" altLang="en-US" dirty="0" smtClean="0"/>
              <a:t>– On a technicality, the Supreme Court refused to hear the Padilla case (case filed in wrong district court).  Padilla is a US citizen arrested in Chicago after he allegedly received orders directly from bin Laden.  After holding Padilla for 3 years, the Bush Administration charged Padilla with “conspiracy” to kill Americans overseas.  Padilla was convicted of conspiring to kill Americans overseas and sentenced to 17 years in jail</a:t>
            </a:r>
          </a:p>
          <a:p>
            <a:r>
              <a:rPr lang="en-US" altLang="en-US" dirty="0" smtClean="0"/>
              <a:t/>
            </a:r>
            <a:br>
              <a:rPr lang="en-US" altLang="en-US" dirty="0" smtClean="0"/>
            </a:br>
            <a:r>
              <a:rPr lang="en-US" altLang="en-US" dirty="0" smtClean="0"/>
              <a:t>Jose Padilla was held for 3+ years before being tried in court.  The Bush Administration released several stories about him.  Apparently, Padilla had a personal meeting with bin Laden and his orders were to either explode a “dirty” bomb in Chicago (a dirty bomb is a conventional bomb with a little nuclear material sprinkled on it, material that can be obtained from an X-ray machine) or he was supposed to blow up 20 high-rise apartments in Chicago.  When the Bush Administration finally pressed charges, Padilla was charged with the crime of “conspiracy” to kill Americans overseas.  This was a surprise.  An appeals court blocked an attempt to transfer Padilla from military control to civilian control because the court felt that the Bush Administration did not want the Supreme Court to rule on the Padilla case, which was working its way through the courts back to the Supreme Court.  The Supreme Court, however, allowed the transfer to civilian control (a victory for the Bush administration). Padilla was convicted and sentenced to 17 years in prison in Jan 2008.</a:t>
            </a:r>
          </a:p>
          <a:p>
            <a:endParaRPr lang="en-US" altLang="en-US" dirty="0" smtClean="0"/>
          </a:p>
          <a:p>
            <a:r>
              <a:rPr lang="en-US" altLang="en-US" dirty="0" smtClean="0"/>
              <a:t>Why was the Jose Padilla case so controversial?  Those accused of crimes </a:t>
            </a:r>
            <a:r>
              <a:rPr lang="en-US" altLang="en-US" sz="1100" dirty="0" smtClean="0"/>
              <a:t>are supposed to be charged with a crime within 48 hours or released.  Added to that, Padilla is an American citizen, and he was detained for more than 3 years before being charged with a crime.  Again, this makes America look hypocritical. </a:t>
            </a:r>
          </a:p>
          <a:p>
            <a:endParaRPr lang="en-US" altLang="en-US" sz="1100" dirty="0" smtClean="0"/>
          </a:p>
          <a:p>
            <a:endParaRPr lang="en-US" altLang="en-US" sz="1100" dirty="0" smtClean="0"/>
          </a:p>
          <a:p>
            <a:endParaRPr lang="en-US" altLang="en-US" sz="1100" dirty="0" smtClean="0"/>
          </a:p>
          <a:p>
            <a:endParaRPr lang="en-US" altLang="en-US" sz="1100" dirty="0" smtClean="0"/>
          </a:p>
          <a:p>
            <a:endParaRPr lang="en-US" altLang="en-US" sz="1100" dirty="0" smtClean="0"/>
          </a:p>
          <a:p>
            <a:endParaRPr lang="en-US" altLang="en-US" dirty="0" smtClean="0"/>
          </a:p>
          <a:p>
            <a:endParaRPr lang="en-US" altLang="en-US" sz="1100" dirty="0" smtClean="0"/>
          </a:p>
          <a:p>
            <a:endParaRPr lang="en-US" altLang="en-US" dirty="0" smtClean="0"/>
          </a:p>
        </p:txBody>
      </p:sp>
      <p:sp>
        <p:nvSpPr>
          <p:cNvPr id="3891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4802878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p:spPr>
        <p:txBody>
          <a:bodyPr/>
          <a:lstStyle/>
          <a:p>
            <a:r>
              <a:rPr lang="en-US" altLang="en-US" smtClean="0"/>
              <a:t>In the Salim Hamdan case (2006), the Supreme Court again modified Bush administration policy.  The Hamdan ruling forced the administration to seek congressional authority to try prisoners by military commissions and it imposed international standards for the treatment of prisoners held by the US (article 3 of the Geneva Convention).  Historically, it is an unusual move for the Supreme Court to go against the executive branch in a time of war.  The Hamdan case makes clear that the Supreme Court doesn’t consider the war on terrorism as a real (or all-out) war.  In this latest war on terrorism, the enemy strikes periodically and it hides in the shadows.  Huge opposing armies are not fighting major battles, as was the case in WWI and WWII.  The Bush administration wanted the Supreme Court to view the war on terrorism like WWII and grant the president powers that past presidents had when they fought major wars.  But that’s not going to be the case in this latest war on terrorism.   </a:t>
            </a:r>
          </a:p>
          <a:p>
            <a:endParaRPr lang="en-US" altLang="en-US" smtClean="0"/>
          </a:p>
          <a:p>
            <a:r>
              <a:rPr lang="en-US" altLang="en-US" smtClean="0"/>
              <a:t>In compliance with the Hamdan Supreme Court ruling, Congress passed and the president signed the Military Commissions Act (2006) in Oct 2006.  The legislation denies prisoners the right of habeas corpus, though.  Bush and Congress do not want the courts to be clogged up with challenges by detainees; that’s why habeas corpus was denied, but civil liberty advocates challenged this.  The Supreme Court heard the case, which was filed by two Guantanamo Bay prisoners.  The case was decided in (June) 2008; in </a:t>
            </a:r>
            <a:r>
              <a:rPr lang="en-US" altLang="en-US" i="1" smtClean="0"/>
              <a:t>Boumediene v. Bush</a:t>
            </a:r>
            <a:r>
              <a:rPr lang="en-US" altLang="en-US" smtClean="0"/>
              <a:t> (2008), the Supreme Court once again affirmed the right of habeas corpus for detainees held at Guantanamo Bay, Cuba.  They can petition for the release to a civilian court.</a:t>
            </a:r>
          </a:p>
          <a:p>
            <a:endParaRPr lang="en-US" altLang="en-US" smtClean="0"/>
          </a:p>
          <a:p>
            <a:r>
              <a:rPr lang="en-US" altLang="en-US" smtClean="0"/>
              <a:t>The Military Commission Act (MCA) allows the CIA to conduct interrogations of Al Qaeda detainees in order to squeeze intelligence information out of them (though Obama has issued an executive order banning the use of “harsh interrogations” such as waterboarding), and it will protect individual CIA interrogators from facing charges in foreign or international courts.  With respect to prisoner treatment, the law defines “grave breaches” of the Geneva Convention:  torture, cruel or inhuman treatment, performing biological experiments, murder, mutilation or maiming, rape, causing serious bodily injury, and sexual assault or abuse, and taking hostages.  Clearly, rape or murder needs no further clarification.  But what about torture?  Or cruel and inhumane treatment? These need definition.  The president is obligated under the law to publicly pronounce what defines a non-grave breach of the Geneva Convention, that is crimes that are less severe than the “grave breach” standard, but definitions of these lesser crimes can be vague also, not necessarily identifying specific interrogation techniques.  Once the president makes his interpretation of non-grave crimes public, there will be legal battles over certain interrogation techniques.  Presidents (Obama or future presidents) may argue that a certain technique does not constitute grave or even a non-grave breach, but civil liberty advocates will argue that it does violate the Geneva Convention (international law).  This will be the consequence of not clearly defining what interrogation techniques are legal and which ones are not. </a:t>
            </a:r>
          </a:p>
          <a:p>
            <a:endParaRPr lang="en-US" altLang="en-US" smtClean="0"/>
          </a:p>
          <a:p>
            <a:r>
              <a:rPr lang="en-US" altLang="en-US" smtClean="0"/>
              <a:t>On the issue of secret evidence in military commissions, detainees on trial will be given the “substance” of the evidence against them but methods and sources in obtaining that evidence will remain classified.  For instance, if there was evidence that the detainee was going to pick up a bomb but was arrested before doing so, the detainee would be informed that the US government had evidence of the bomb and his intentions to explode it and kill people, but the people and methods used to get that evidence would remain secret.  This was the compromise struck.    </a:t>
            </a:r>
          </a:p>
          <a:p>
            <a:endParaRPr lang="en-US" altLang="en-US" smtClean="0"/>
          </a:p>
          <a:p>
            <a:r>
              <a:rPr lang="en-US" altLang="en-US" smtClean="0"/>
              <a:t>The Geneva Convention stipulates how prisoners of war are to be treated.  For instance, torture is banned.  Still, the Geneva Convention does not specifically detail what techniques are torture and which ones are not.  For instance, is water-boarding torture?  This is a technique where water is poured up the nose of a prisoner, and this makes the prisoner feel as if he is drowning. Here are some other questionable techniques: forcing a prisoner to stand for two days without sitting and lowering the temperature in a cell making a prisoner shiver for hours.  None of these specific techniques is addressed in the Geneva Convention.</a:t>
            </a:r>
          </a:p>
          <a:p>
            <a:endParaRPr lang="en-US" altLang="en-US" smtClean="0"/>
          </a:p>
          <a:p>
            <a:r>
              <a:rPr lang="en-US" altLang="en-US" smtClean="0"/>
              <a:t>The 3</a:t>
            </a:r>
            <a:r>
              <a:rPr lang="en-US" altLang="en-US" baseline="30000" smtClean="0"/>
              <a:t>rd</a:t>
            </a:r>
            <a:r>
              <a:rPr lang="en-US" altLang="en-US" smtClean="0"/>
              <a:t> article of the 3</a:t>
            </a:r>
            <a:r>
              <a:rPr lang="en-US" altLang="en-US" baseline="30000" smtClean="0"/>
              <a:t>rd</a:t>
            </a:r>
            <a:r>
              <a:rPr lang="en-US" altLang="en-US" smtClean="0"/>
              <a:t> Geneva Convention was originally meant to apply to civil wars, where a rebel group fights the government.  The government might be a party to the Geneva Convention but the rebel group would not be.  The Geneva Convention still binds the government in this case.  The article also stipulates that the war not be international in character and must be fought on the territory of the signing party to the convention.  The Supreme Court considers Guantanamo Bay, Cuba to be US territory, where Al Qaeda prisoners are being held, and it does not consider the war on terrorism to be an international war.  Otherwise, this article would not apply to the US.</a:t>
            </a:r>
          </a:p>
          <a:p>
            <a:endParaRPr lang="en-US" altLang="en-US" smtClean="0"/>
          </a:p>
          <a:p>
            <a:r>
              <a:rPr lang="en-US" altLang="en-US" smtClean="0"/>
              <a:t>The Supreme Court did not apply Article 2 of the Geneva Convention to the US.  It stipulates that a signatory to the convention must abide by it even if it is fighting a non-signatory to the convention, but only if the non-signatory voluntarily abides by the convention.  Obviously, Al Qaeda does not abide by the convention.  Sawing off heads of prisoners, which is routinely done by Al Qaeda, does not conform to the Geneva Convention.  So, the Court did not apply Article 2.  Article 3 was a compromise.  </a:t>
            </a:r>
          </a:p>
          <a:p>
            <a:endParaRPr lang="en-US" altLang="en-US" b="1" u="sng" smtClean="0">
              <a:solidFill>
                <a:schemeClr val="tx2"/>
              </a:solidFill>
            </a:endParaRPr>
          </a:p>
          <a:p>
            <a:endParaRPr lang="en-US" altLang="en-US" b="1" u="sng" smtClean="0">
              <a:solidFill>
                <a:schemeClr val="tx2"/>
              </a:solidFill>
            </a:endParaRPr>
          </a:p>
          <a:p>
            <a:endParaRPr lang="en-US" altLang="en-US" smtClean="0"/>
          </a:p>
          <a:p>
            <a:endParaRPr lang="en-US" altLang="en-US" sz="1100" smtClean="0"/>
          </a:p>
          <a:p>
            <a:endParaRPr lang="en-US" altLang="en-US" smtClean="0"/>
          </a:p>
        </p:txBody>
      </p:sp>
      <p:sp>
        <p:nvSpPr>
          <p:cNvPr id="3993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9350448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noFill/>
        </p:spPr>
        <p:txBody>
          <a:bodyPr/>
          <a:lstStyle/>
          <a:p>
            <a:r>
              <a:rPr lang="en-US" altLang="en-US" smtClean="0"/>
              <a:t>The Supreme Court has not viewed the war on terror as being on equal par with World Wars I and II, which is yet another reason it has denied powers to the president that presidents in past wars possessed.  Huge armies are not facing off against each other in the war on terror, as is typically the case in a major war.  The Supreme Court views terrorists more like criminals who should be dealt with by police rather than soldiers in a war.</a:t>
            </a:r>
          </a:p>
        </p:txBody>
      </p:sp>
      <p:sp>
        <p:nvSpPr>
          <p:cNvPr id="4096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823445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p:spPr>
        <p:txBody>
          <a:bodyPr/>
          <a:lstStyle/>
          <a:p>
            <a:r>
              <a:rPr lang="en-US" altLang="en-US" dirty="0" smtClean="0"/>
              <a:t>There are no military coups in America because power is separated from the military generals.  They answer to civilian leaders (the president and Sec of Defense).  Moreover, Congress provides funding to the military and sets the rules by which it operates.  This further separates powers from top military commanders.</a:t>
            </a:r>
          </a:p>
          <a:p>
            <a:endParaRPr lang="en-US" altLang="en-US" dirty="0" smtClean="0"/>
          </a:p>
          <a:p>
            <a:r>
              <a:rPr lang="en-US" altLang="en-US" dirty="0" smtClean="0"/>
              <a:t>The legislative branch, being most powerful, was divided into 2 chambers:  the House and Senate</a:t>
            </a:r>
          </a:p>
          <a:p>
            <a:endParaRPr lang="en-US" altLang="en-US" dirty="0" smtClean="0"/>
          </a:p>
          <a:p>
            <a:r>
              <a:rPr lang="en-US" altLang="en-US" dirty="0" smtClean="0"/>
              <a:t>In 2007, the National Intelligence Estimate (NIE) declared that Iran had halted its nuclear weapons program in 2003.  The Bush administration floated a trial balloon a few months earlier regarding a potential bombing of Iran’s nuclear facilities.  For about 2 weeks, the opposition to a bombing campaign seemed to melt away, in Europe and in America.  But the NIE effectively ended the possibility of an attack on Iran. The intelligence community was burned by assuming Saddam Hussein had a WMD program.  That gave a green light to the Bush administration to invade Iraq (in 2003).  The intelligence community did not want to be burned again.  Iran may or may not have stopped pursuing nuclear weapons, but this time (in 2007) the intelligence community was playing it safe.  This illustrates the degree of independence the intelligence community has within the executive branch.  The intelligence community is not controlled by the president. </a:t>
            </a:r>
          </a:p>
          <a:p>
            <a:endParaRPr lang="en-US" altLang="en-US" dirty="0" smtClean="0"/>
          </a:p>
          <a:p>
            <a:r>
              <a:rPr lang="en-US" altLang="en-US" dirty="0" smtClean="0"/>
              <a:t>In 2016, the</a:t>
            </a:r>
            <a:r>
              <a:rPr lang="en-US" altLang="en-US" baseline="0" dirty="0" smtClean="0"/>
              <a:t> intelligence community struck back against the Trump administration.  Trump’s first National Security Advisor, Michael Flynn, was forced to resign because of leaks from the intelligence agencies, that had recorded Flynn’s phone calls to the Russian Ambassador during the transition between Obama and Trump administrations.  The phone calls were made the same day President Obama (Trump had already been elected but had not yet taken office) issued new sanctions on Russia for its intervention into the 2016 presidential election.  Some career bureaucrats in the intelligence agencies were concerned about Trump’s supposed cozy relationship with Russia.  There were rumors floating around that alleged that the Trump campaign colluded with Russian intelligence to defeat Hillary Clinton, and apparently, some in the intelligence agencies believed these rumors to be true and felt compelled to act to expose Trump.  Still, it is illegal to leak classified information, and the phones calls between Flynn and the Russian Ambassador would be classified.  Nevertheless, some in the intelligence agencies viewed Trump as a greater evil than the evil committed by breaking the law and leaking the Flynn phone calls.  </a:t>
            </a:r>
          </a:p>
          <a:p>
            <a:endParaRPr lang="en-US" altLang="en-US" baseline="0" dirty="0" smtClean="0"/>
          </a:p>
          <a:p>
            <a:r>
              <a:rPr lang="en-US" altLang="en-US" baseline="0" dirty="0" smtClean="0"/>
              <a:t>Both of the above examples illustrate an informal separation of powers in our system.  Intelligence agencies are formally inside the executive branch of government, so in this case it would be an element of the executive branch checking the president, who is the head of the executive branch.</a:t>
            </a:r>
            <a:endParaRPr lang="en-US" altLang="en-US" dirty="0" smtClean="0"/>
          </a:p>
        </p:txBody>
      </p:sp>
    </p:spTree>
    <p:extLst>
      <p:ext uri="{BB962C8B-B14F-4D97-AF65-F5344CB8AC3E}">
        <p14:creationId xmlns:p14="http://schemas.microsoft.com/office/powerpoint/2010/main" val="39373479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p:spPr>
        <p:txBody>
          <a:bodyPr/>
          <a:lstStyle/>
          <a:p>
            <a:r>
              <a:rPr lang="en-US" altLang="en-US" smtClean="0"/>
              <a:t>This is a case of institutional conflict, and perhaps also ideological conflict.  Some Democrats may side with Republicans on keeping the Guantanamo Bay detention facility open, believing like Republicans do that Guantanamo is a perfect place to house dangerous terror suspects.  But on balance, I believe most Democrats are worried about how closing Guantanamo Bay would play out in the next election – they believe the politics would play against them.  Think about the other controversial legislation on which the president has won majority support of the Democratic Congress in his first two years in office:  the health care reform law, repealing “don’t ask, don’t tell” in the military, not enforcing federal laws that outlaw the use of medicinal marijuana, new regulations of Wall Street, and others.  When the Democrats controlled majorities in both houses of Congress, they demonstrated that they were willing to take political risks with the president, yet they would not risk supporting him on closing Guantanamo Bay—that’s why I think they were most worried about the politics of closing the facility.</a:t>
            </a:r>
          </a:p>
        </p:txBody>
      </p:sp>
      <p:sp>
        <p:nvSpPr>
          <p:cNvPr id="4198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2392087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noFill/>
        </p:spPr>
        <p:txBody>
          <a:bodyPr/>
          <a:lstStyle/>
          <a:p>
            <a:pPr marL="0" lvl="2"/>
            <a:r>
              <a:rPr lang="en-US" altLang="en-US" dirty="0" smtClean="0"/>
              <a:t>The U.S. Supreme Court cannot enforce its own decisions.  It relies on Congress and the executive branch to enforce its decisions.  The threat of the elected arms refusing to carry out a Supreme Court decision would greatly diminish the Supreme Court’s authority in our system of government.  In 1937, the prospect of FDR’s court-packing plan sent a message to the Supreme Court that it was standing in the way—so beginning in 1937, the Court changed direction, ruling pieces of the New Deal that were challenged to the Supreme Court as constitutional.  In 2012, Chief Justice Roberts decided not to rule against the individual mandate in the Affordability Care Act (2010) because he felt it would damage the image of the Court for standing in the way of a clear trend toward universal health care in America—and he feared, like justices on the Court in the past, that the elected branches of government may not (or threaten not to) carry out  future Supreme Court decisions.  Had he ruled with the conservative wing and struck down the individual mandate, it would have made it virtually impossible to achieve universal health care in America (in every universal health care system, everyone is required to participate in the system, either though a mandate or by automatically qualifying for government-provided health care).  Roberts did not think it was the Court’s role to stand in the way of universal health care, just as did Chief Justice Hughes and Justice Owen Roberts believe the Court should not stand in the way of the New Deal in the 1930s. </a:t>
            </a:r>
          </a:p>
          <a:p>
            <a:pPr marL="0" lvl="2"/>
            <a:endParaRPr lang="en-US" altLang="en-US" dirty="0" smtClean="0"/>
          </a:p>
          <a:p>
            <a:pPr marL="0" lvl="2"/>
            <a:r>
              <a:rPr lang="en-US" altLang="en-US" sz="1600" u="sng" dirty="0" smtClean="0"/>
              <a:t>2012 (Affordable Care</a:t>
            </a:r>
            <a:r>
              <a:rPr lang="en-US" altLang="en-US" sz="1600" u="sng" baseline="0" dirty="0" smtClean="0"/>
              <a:t> Act)</a:t>
            </a:r>
            <a:r>
              <a:rPr lang="en-US" altLang="en-US" sz="1600" dirty="0" smtClean="0"/>
              <a:t>:  The US Supreme Court established the taxing power as a legitimate exercise of power to regulate personal choices in the marketplace – a tax penalty is a constitutional use of power to achieve universal participation in the health care system</a:t>
            </a:r>
          </a:p>
          <a:p>
            <a:pPr marL="0" lvl="2"/>
            <a:endParaRPr lang="en-US" altLang="en-US" sz="1600" dirty="0" smtClean="0"/>
          </a:p>
          <a:p>
            <a:pPr marL="0" lvl="2"/>
            <a:r>
              <a:rPr lang="en-US" altLang="en-US" sz="1600" u="sng" dirty="0" smtClean="0"/>
              <a:t>The Opposition</a:t>
            </a:r>
            <a:r>
              <a:rPr lang="en-US" altLang="en-US" sz="1600" dirty="0" smtClean="0"/>
              <a:t>:  One should have a right to purchase or not a consumer product.  The government should not compel such behavior.</a:t>
            </a:r>
          </a:p>
          <a:p>
            <a:endParaRPr lang="en-US" altLang="en-US" dirty="0" smtClean="0"/>
          </a:p>
          <a:p>
            <a:pPr marL="0" lvl="2"/>
            <a:r>
              <a:rPr lang="en-US" altLang="en-US" u="sng" dirty="0" smtClean="0"/>
              <a:t/>
            </a:r>
            <a:br>
              <a:rPr lang="en-US" altLang="en-US" u="sng" dirty="0" smtClean="0"/>
            </a:br>
            <a:r>
              <a:rPr lang="en-US" altLang="en-US" u="sng" dirty="0" smtClean="0"/>
              <a:t>Some History</a:t>
            </a:r>
          </a:p>
          <a:p>
            <a:pPr marL="0" lvl="2"/>
            <a:r>
              <a:rPr lang="en-US" altLang="en-US" u="sng" dirty="0" smtClean="0"/>
              <a:t>1937</a:t>
            </a:r>
            <a:r>
              <a:rPr lang="en-US" altLang="en-US" dirty="0" smtClean="0"/>
              <a:t>:  </a:t>
            </a:r>
            <a:r>
              <a:rPr lang="en-US" altLang="en-US" sz="1600" dirty="0" smtClean="0"/>
              <a:t>The US Supreme Court established the “rational basis” standard for evaluating the constitutionality of economic legislation – if the government had a “rational” justification for regulating the economy, then the legislation would be constitutional</a:t>
            </a:r>
          </a:p>
          <a:p>
            <a:pPr marL="0" lvl="2"/>
            <a:endParaRPr lang="en-US" altLang="en-US" sz="1600" dirty="0" smtClean="0"/>
          </a:p>
          <a:p>
            <a:pPr marL="0" lvl="2"/>
            <a:r>
              <a:rPr lang="en-US" altLang="en-US" sz="1600" u="sng" dirty="0" smtClean="0"/>
              <a:t>Previous Supreme Court rationale</a:t>
            </a:r>
            <a:r>
              <a:rPr lang="en-US" altLang="en-US" sz="1600" dirty="0" smtClean="0"/>
              <a:t>:  The 14</a:t>
            </a:r>
            <a:r>
              <a:rPr lang="en-US" altLang="en-US" sz="1600" baseline="30000" dirty="0" smtClean="0"/>
              <a:t>th</a:t>
            </a:r>
            <a:r>
              <a:rPr lang="en-US" altLang="en-US" sz="1600" dirty="0" smtClean="0"/>
              <a:t> Amendment’s “liberty to contract” standard was used to strike down laws that set a minimum wage.  An employer and an employee had a right to negotiate a contract under the 14</a:t>
            </a:r>
            <a:r>
              <a:rPr lang="en-US" altLang="en-US" sz="1600" baseline="30000" dirty="0" smtClean="0"/>
              <a:t>th</a:t>
            </a:r>
            <a:r>
              <a:rPr lang="en-US" altLang="en-US" sz="1600" dirty="0" smtClean="0"/>
              <a:t> Amendment’s “liberty” clause</a:t>
            </a:r>
          </a:p>
          <a:p>
            <a:pPr marL="0" lvl="2"/>
            <a:endParaRPr lang="en-US" altLang="en-US" sz="1600" dirty="0" smtClean="0"/>
          </a:p>
        </p:txBody>
      </p:sp>
      <p:sp>
        <p:nvSpPr>
          <p:cNvPr id="4301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8181442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noFill/>
        </p:spPr>
        <p:txBody>
          <a:bodyPr/>
          <a:lstStyle/>
          <a:p>
            <a:r>
              <a:rPr lang="en-US" altLang="en-US" dirty="0" smtClean="0"/>
              <a:t>Partisan conflict involves conflict between the two political parties:  Republican v. Democrat.  Institutional conflict is between or among the Congress, President, and Supreme Court, regardless of which party controls each institution.  Ideological conflict occurs when two or more institutions disagree about the policy.</a:t>
            </a:r>
          </a:p>
          <a:p>
            <a:endParaRPr lang="en-US" altLang="en-US" dirty="0" smtClean="0"/>
          </a:p>
          <a:p>
            <a:r>
              <a:rPr lang="en-US" altLang="en-US" dirty="0" smtClean="0"/>
              <a:t>The framers of the U.S. Constitution wanted each</a:t>
            </a:r>
            <a:r>
              <a:rPr lang="en-US" altLang="en-US" baseline="0" dirty="0" smtClean="0"/>
              <a:t> institution to protect its own power from encroachments of the other branches.  The framers designed the system for institutional conflict, so when it can be identified, that’s when we know our separation of powers system is working as designed.</a:t>
            </a:r>
          </a:p>
          <a:p>
            <a:endParaRPr lang="en-US" altLang="en-US" baseline="0" dirty="0" smtClean="0"/>
          </a:p>
          <a:p>
            <a:endParaRPr lang="en-US" altLang="en-US" baseline="0" dirty="0" smtClean="0"/>
          </a:p>
          <a:p>
            <a:r>
              <a:rPr lang="en-US" altLang="en-US" u="sng" baseline="0" dirty="0" smtClean="0"/>
              <a:t>Boehner v. Obama</a:t>
            </a:r>
          </a:p>
          <a:p>
            <a:r>
              <a:rPr lang="en-US" altLang="en-US" dirty="0" smtClean="0"/>
              <a:t>In late July (2014), the House</a:t>
            </a:r>
            <a:r>
              <a:rPr lang="en-US" altLang="en-US" baseline="0" dirty="0" smtClean="0"/>
              <a:t> of Representatives voted, 225 to 201, to sue President Obama over an issue involving separation of powers.  John Boehner, the Speaker of the House, claimed the lawsuit would focus on President Obama’s delay of the employer mandate in the Affordable Care Act (a.k.a., “Obamacare”).  By executive order, the president delayed the mandate on employers over 50 employees to provide health care to their employees or pay a penalty.  Many businesses were not ready for the mandate, so the president delayed its implementation.  At issue is whether the president can delay the implementation of a law by executive order.  The House claimed that Congress must first change the law, that the president cannot change a provision in the law on his own.  </a:t>
            </a:r>
          </a:p>
          <a:p>
            <a:endParaRPr lang="en-US" altLang="en-US" baseline="0" dirty="0" smtClean="0"/>
          </a:p>
          <a:p>
            <a:r>
              <a:rPr lang="en-US" altLang="en-US" baseline="0" dirty="0" smtClean="0"/>
              <a:t>In Sept. 2015, a US District judge ruled that the Obama administration had the authority to delay the employer mandate, but that another charge against the administration can still go forward, which is that the Obama administration was violating the constitution given how it is funding the “offset” program, one that reimbursed doctors for discounts they give to poorer patients.</a:t>
            </a:r>
          </a:p>
          <a:p>
            <a:endParaRPr lang="en-US" altLang="en-US" baseline="0" dirty="0" smtClean="0"/>
          </a:p>
          <a:p>
            <a:r>
              <a:rPr lang="en-US" altLang="en-US" baseline="0" dirty="0" smtClean="0"/>
              <a:t>The case was appealed to a U.S. Appeals Court, but the court never decided the case.  The House and the Trump administration (Dec. 2017) settled the case out of court.  Frankly, I don’t understand what the settlement was, but the case seemed to just go away, now that Obama was out of office.</a:t>
            </a:r>
          </a:p>
          <a:p>
            <a:endParaRPr lang="en-US" altLang="en-US" baseline="0" dirty="0" smtClean="0"/>
          </a:p>
          <a:p>
            <a:endParaRPr lang="en-US" altLang="en-US" dirty="0" smtClean="0"/>
          </a:p>
        </p:txBody>
      </p:sp>
      <p:sp>
        <p:nvSpPr>
          <p:cNvPr id="4403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444806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p:spPr>
        <p:txBody>
          <a:bodyPr/>
          <a:lstStyle/>
          <a:p>
            <a:r>
              <a:rPr lang="en-US" altLang="en-US" smtClean="0"/>
              <a:t>The legislative branch (Congress) has more checks on the other two branches (the presidency and the judiciary).  It was designed to be the most powerful of the three branches (institutions) of government.</a:t>
            </a:r>
          </a:p>
        </p:txBody>
      </p:sp>
    </p:spTree>
    <p:extLst>
      <p:ext uri="{BB962C8B-B14F-4D97-AF65-F5344CB8AC3E}">
        <p14:creationId xmlns:p14="http://schemas.microsoft.com/office/powerpoint/2010/main" val="957659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p:spPr>
        <p:txBody>
          <a:bodyPr/>
          <a:lstStyle/>
          <a:p>
            <a:r>
              <a:rPr lang="en-US" altLang="en-US" dirty="0" smtClean="0"/>
              <a:t>Looking strictly at the constitutional checks on power (see previous</a:t>
            </a:r>
            <a:r>
              <a:rPr lang="en-US" altLang="en-US" baseline="0" dirty="0" smtClean="0"/>
              <a:t> slide), Congress is the most powerful of the three branches of government.  </a:t>
            </a:r>
            <a:endParaRPr lang="en-US" altLang="en-US" dirty="0" smtClean="0"/>
          </a:p>
          <a:p>
            <a:endParaRPr lang="en-US" altLang="en-US" dirty="0" smtClean="0"/>
          </a:p>
          <a:p>
            <a:r>
              <a:rPr lang="en-US" altLang="en-US" dirty="0" smtClean="0"/>
              <a:t>Tariff rates are taxes on products that are imported into the country from other countries.  Prior to the income tax, the tax debate in America was about tariff rates, whether they should be raised or lowered.  The effect of higher tariff rates is higher prices for imported products, but higher tariff rates also protect American businesses from foreign competition (which is referred to as protectionism).  The free trade issue today is about whether tariff rates should be higher or lower.</a:t>
            </a:r>
          </a:p>
        </p:txBody>
      </p:sp>
    </p:spTree>
    <p:extLst>
      <p:ext uri="{BB962C8B-B14F-4D97-AF65-F5344CB8AC3E}">
        <p14:creationId xmlns:p14="http://schemas.microsoft.com/office/powerpoint/2010/main" val="2732721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p:spPr>
        <p:txBody>
          <a:bodyPr/>
          <a:lstStyle/>
          <a:p>
            <a:r>
              <a:rPr lang="en-US" altLang="en-US" u="sng" dirty="0" smtClean="0"/>
              <a:t>Gulf of Tonkin</a:t>
            </a:r>
            <a:endParaRPr lang="en-US" altLang="en-US" dirty="0" smtClean="0"/>
          </a:p>
          <a:p>
            <a:r>
              <a:rPr lang="en-US" altLang="en-US" dirty="0" smtClean="0"/>
              <a:t>1.  President, by his determination, is authorized to repel attacks against US forces and prevent further aggression</a:t>
            </a:r>
          </a:p>
          <a:p>
            <a:r>
              <a:rPr lang="en-US" altLang="en-US" dirty="0" smtClean="0"/>
              <a:t>2.  President, by his determination, is authorized to use force to defend any member of the Southeast Asia Collective Defense Treaty who requests US assistance.</a:t>
            </a:r>
          </a:p>
          <a:p>
            <a:r>
              <a:rPr lang="en-US" altLang="en-US" dirty="0" smtClean="0"/>
              <a:t>3.  President shall determine when peace and security is secured --or-- congress by concurrent resolution shall expire the authorization to use force</a:t>
            </a:r>
          </a:p>
          <a:p>
            <a:endParaRPr lang="en-US" altLang="en-US" dirty="0" smtClean="0"/>
          </a:p>
          <a:p>
            <a:endParaRPr lang="en-US" altLang="en-US" b="0" u="sng" dirty="0" smtClean="0">
              <a:solidFill>
                <a:schemeClr val="tx2"/>
              </a:solidFill>
            </a:endParaRPr>
          </a:p>
          <a:p>
            <a:r>
              <a:rPr lang="en-US" altLang="en-US" b="0" u="sng" dirty="0" smtClean="0">
                <a:solidFill>
                  <a:schemeClr val="tx2"/>
                </a:solidFill>
              </a:rPr>
              <a:t>War Powers Act (1973) </a:t>
            </a:r>
          </a:p>
          <a:p>
            <a:r>
              <a:rPr lang="en-US" altLang="en-US" dirty="0" smtClean="0"/>
              <a:t>No president since 1973, Republican or Democratic, considers the War Power Act to be constitutional.  Presidents particularly object to the provision that demands the president withdraw troops within 60 to 90 days.  Presidents believe this provision to be a violation of the separation of powers principle, because presidents have the authority to command the troops, not Congress.  The provision essentially gives Congress the authority to command the troops by ordering the president to remove them, and presidents don’t accept this as constitutional. </a:t>
            </a:r>
            <a:endParaRPr lang="en-US" altLang="en-US" b="1" dirty="0" smtClean="0">
              <a:solidFill>
                <a:schemeClr val="tx2"/>
              </a:solidFill>
            </a:endParaRPr>
          </a:p>
          <a:p>
            <a:pPr lvl="2"/>
            <a:endParaRPr lang="en-US" altLang="en-US" b="1" u="sng" dirty="0" smtClean="0">
              <a:solidFill>
                <a:schemeClr val="tx2"/>
              </a:solidFill>
            </a:endParaRPr>
          </a:p>
          <a:p>
            <a:pPr lvl="0"/>
            <a:r>
              <a:rPr lang="en-US" altLang="en-US" b="0" u="sng" dirty="0" smtClean="0">
                <a:solidFill>
                  <a:schemeClr val="tx2"/>
                </a:solidFill>
              </a:rPr>
              <a:t>Provisions of the WPA</a:t>
            </a:r>
            <a:r>
              <a:rPr lang="en-US" altLang="en-US" b="0" u="none" dirty="0" smtClean="0"/>
              <a:t>: </a:t>
            </a:r>
          </a:p>
          <a:p>
            <a:pPr lvl="0"/>
            <a:r>
              <a:rPr lang="en-US" altLang="en-US" dirty="0" smtClean="0"/>
              <a:t>President must consult Congress before military action is taken, whenever possible.</a:t>
            </a:r>
          </a:p>
          <a:p>
            <a:pPr lvl="0"/>
            <a:r>
              <a:rPr lang="en-US" altLang="en-US" dirty="0" smtClean="0"/>
              <a:t>President must report to Congress the reasons for military action within 48 hours</a:t>
            </a:r>
          </a:p>
          <a:p>
            <a:pPr lvl="0"/>
            <a:r>
              <a:rPr lang="en-US" altLang="en-US" dirty="0" smtClean="0"/>
              <a:t>President must withdraw troops in 60 to 90 days if Congress has not declared war or granted authorization to wage war; at any time, by concurrent resolution, Congress can order the President to terminate US military action and remove troops</a:t>
            </a:r>
          </a:p>
          <a:p>
            <a:pPr lvl="0"/>
            <a:endParaRPr lang="en-US" altLang="en-US" dirty="0" smtClean="0"/>
          </a:p>
          <a:p>
            <a:pPr lvl="0"/>
            <a:endParaRPr lang="en-US" altLang="en-US" dirty="0" smtClean="0"/>
          </a:p>
          <a:p>
            <a:pPr lvl="0"/>
            <a:r>
              <a:rPr lang="en-US" altLang="en-US" u="sng" dirty="0" smtClean="0"/>
              <a:t>President Obama and Syria (2013)</a:t>
            </a:r>
          </a:p>
          <a:p>
            <a:pPr lvl="0"/>
            <a:r>
              <a:rPr lang="en-US" altLang="en-US" dirty="0" smtClean="0"/>
              <a:t>President</a:t>
            </a:r>
            <a:r>
              <a:rPr lang="en-US" altLang="en-US" baseline="0" dirty="0" smtClean="0"/>
              <a:t> Obama had all but decided to order a military strike on Syria, in retaliations for the Assad regime’s chemical weapons attack on 11 rebel-held neighborhoods on Aug. 21, 2013, without Congressional approval, but on Aug. 30</a:t>
            </a:r>
            <a:r>
              <a:rPr lang="en-US" altLang="en-US" baseline="30000" dirty="0" smtClean="0"/>
              <a:t>th</a:t>
            </a:r>
            <a:r>
              <a:rPr lang="en-US" altLang="en-US" baseline="0" dirty="0" smtClean="0"/>
              <a:t>, he changed his mind and decided to seek congressional approval.  In principle, Obama believes that a president should seek congressional approval for the use of force in cases in which America is not imminently threatened by an attack.  Here’s what Obama had to say in 2007, when President Bush appeared to be on the brink of striking Iranian nuclear facilities after he ordered to U.S. aircraft carriers to station off the coast of Iran (the attack never materialized):</a:t>
            </a:r>
          </a:p>
          <a:p>
            <a:pPr lvl="0"/>
            <a:endParaRPr lang="en-US" altLang="en-US" baseline="0" dirty="0" smtClean="0"/>
          </a:p>
          <a:p>
            <a:pPr lvl="1"/>
            <a:r>
              <a:rPr lang="en-US" dirty="0" smtClean="0"/>
              <a:t>“The President does not have the power under the Constitution to unilaterally authorize a military attack in a situation that does not involve stopping an actual imminent threat to the nation…In instances of self-defense, the President would be within his constitutional authority to act before advising Congress or seeking its consent…[but] that military action is most successful when it is authorized and supported by the Legislative branch.  It is always preferable to have the informed consent of Congress prior to any military action.”</a:t>
            </a:r>
            <a:r>
              <a:rPr lang="en-US" altLang="en-US" baseline="0" dirty="0" smtClean="0"/>
              <a:t> </a:t>
            </a:r>
          </a:p>
          <a:p>
            <a:pPr lvl="1"/>
            <a:endParaRPr lang="en-US" altLang="en-US" baseline="0" dirty="0" smtClean="0"/>
          </a:p>
          <a:p>
            <a:pPr lvl="0"/>
            <a:r>
              <a:rPr lang="en-US" altLang="en-US" baseline="0" dirty="0" smtClean="0"/>
              <a:t>The president’s decision to seek congressional authorization may set a new precedent for delineating war powers between the Congress and the president.  This would restore some balance to the separation of powers system the framers of the constitution originally envisioned.    </a:t>
            </a:r>
          </a:p>
          <a:p>
            <a:pPr lvl="0"/>
            <a:endParaRPr lang="en-US" altLang="en-US" baseline="0" dirty="0" smtClean="0"/>
          </a:p>
          <a:p>
            <a:pPr lvl="0"/>
            <a:r>
              <a:rPr lang="en-US" altLang="en-US" baseline="0" dirty="0" smtClean="0"/>
              <a:t>Of course, President Obama had a few political motivations for seeking congressional approval as well.  He was isolated, having only the French as a potential participant in a strike on Syria, making him grapple with the prospect of being perceived to be acting “unilaterally,” which would have been too Bush-like for Obama’s liking.  Seeking congressional approval would buy him time to recruit more partners to give the military strike a more “multilateral” character.  Moreover, Obama wants to employ a good-neighbor approach toward Arab and Muslim countries—in other words, he would prefer a policy of “non-intervention” toward the Middle East.  He believes this might reduce the anti-American sentiment that is so prevalent there, in part caused by the perception that America is a hegemonic (dominating) bully in world affairs.  With these political concerns in mind, the president was looking for a way not to intervene in Syria, and if Congress had voted against a punitive strike against Syria, then the president would have had an excuse not to do what he really didn’t want to do anyway. i.e., not to intervene </a:t>
            </a:r>
            <a:r>
              <a:rPr lang="en-US" altLang="en-US" baseline="0" smtClean="0"/>
              <a:t>in Syria.     </a:t>
            </a:r>
            <a:endParaRPr lang="en-US" altLang="en-US" baseline="0" dirty="0" smtClean="0"/>
          </a:p>
          <a:p>
            <a:pPr lvl="1"/>
            <a:endParaRPr lang="en-US" altLang="en-US" baseline="0" dirty="0" smtClean="0"/>
          </a:p>
          <a:p>
            <a:pPr lvl="0"/>
            <a:endParaRPr lang="en-US" altLang="en-US" baseline="0" dirty="0" smtClean="0"/>
          </a:p>
          <a:p>
            <a:pPr lvl="0"/>
            <a:endParaRPr lang="en-US" altLang="en-US" dirty="0" smtClean="0"/>
          </a:p>
        </p:txBody>
      </p:sp>
      <p:sp>
        <p:nvSpPr>
          <p:cNvPr id="2867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509158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p:spPr>
        <p:txBody>
          <a:bodyPr/>
          <a:lstStyle/>
          <a:p>
            <a:r>
              <a:rPr lang="en-US" dirty="0" smtClean="0"/>
              <a:t>Newspaper Headline</a:t>
            </a:r>
            <a:r>
              <a:rPr lang="en-US" baseline="0" dirty="0" smtClean="0"/>
              <a:t> (Graphic on Slide):  Published on </a:t>
            </a:r>
            <a:r>
              <a:rPr lang="en-US" dirty="0" smtClean="0"/>
              <a:t>March 10, 2015</a:t>
            </a:r>
          </a:p>
          <a:p>
            <a:endParaRPr lang="en-US" dirty="0" smtClean="0"/>
          </a:p>
          <a:p>
            <a:r>
              <a:rPr lang="en-US" u="sng" dirty="0" smtClean="0"/>
              <a:t>Jamal</a:t>
            </a:r>
            <a:r>
              <a:rPr lang="en-US" u="sng" baseline="0" dirty="0" smtClean="0"/>
              <a:t> </a:t>
            </a:r>
            <a:r>
              <a:rPr lang="en-US" u="sng" baseline="0" dirty="0" err="1" smtClean="0"/>
              <a:t>Khashoggi</a:t>
            </a:r>
            <a:r>
              <a:rPr lang="en-US" u="sng" baseline="0" dirty="0" smtClean="0"/>
              <a:t> Murder (October 2018)</a:t>
            </a:r>
          </a:p>
          <a:p>
            <a:r>
              <a:rPr lang="en-US" u="none" baseline="0" dirty="0" smtClean="0"/>
              <a:t>Republican Senators, e.g., Marco Rubio and Lindsey Graham, </a:t>
            </a:r>
            <a:r>
              <a:rPr lang="en-US" u="none" baseline="0" dirty="0" smtClean="0"/>
              <a:t>demanded </a:t>
            </a:r>
            <a:r>
              <a:rPr lang="en-US" u="none" baseline="0" dirty="0" smtClean="0"/>
              <a:t>that the Crown Prince of Saudi Arabia (Mohammad bin Salman) be punished for the murder of Jamal </a:t>
            </a:r>
            <a:r>
              <a:rPr lang="en-US" u="none" baseline="0" dirty="0" err="1" smtClean="0"/>
              <a:t>Khashoggi</a:t>
            </a:r>
            <a:r>
              <a:rPr lang="en-US" u="none" baseline="0" dirty="0" smtClean="0"/>
              <a:t>, a Saudi national who was living in the United States, working as a reporter for the Washington Post and who was killed in a Saudi consulate in Turkey in October 2018.  The Turks had previously bugged the Saudi Consulate and captured the murder on audio tape, which it later shared with U.S. intelligence officials.  President Trump </a:t>
            </a:r>
            <a:r>
              <a:rPr lang="en-US" u="none" baseline="0" dirty="0" smtClean="0"/>
              <a:t>wanted </a:t>
            </a:r>
            <a:r>
              <a:rPr lang="en-US" u="none" baseline="0" dirty="0" smtClean="0"/>
              <a:t>to preserve the U.S.-Saudi Alliance, as well as continue to sell military weapons to Saudi Arabia, so he </a:t>
            </a:r>
            <a:r>
              <a:rPr lang="en-US" u="none" baseline="0" dirty="0" smtClean="0"/>
              <a:t>refused </a:t>
            </a:r>
            <a:r>
              <a:rPr lang="en-US" u="none" baseline="0" dirty="0" smtClean="0"/>
              <a:t>to punish the Crown Prince or cut off support for the Saudis in its war in Yemen.  </a:t>
            </a:r>
          </a:p>
          <a:p>
            <a:endParaRPr lang="en-US" u="none" baseline="0" dirty="0" smtClean="0"/>
          </a:p>
          <a:p>
            <a:r>
              <a:rPr lang="en-US" u="none" baseline="0" dirty="0" smtClean="0"/>
              <a:t>Congress demanded that the Trump administration give an accounting as to what happened to </a:t>
            </a:r>
            <a:r>
              <a:rPr lang="en-US" u="none" baseline="0" dirty="0" err="1" smtClean="0"/>
              <a:t>Khashoggi</a:t>
            </a:r>
            <a:r>
              <a:rPr lang="en-US" u="none" baseline="0" dirty="0" smtClean="0"/>
              <a:t>, but Trump </a:t>
            </a:r>
            <a:r>
              <a:rPr lang="en-US" u="none" baseline="0" dirty="0" smtClean="0"/>
              <a:t>refused </a:t>
            </a:r>
            <a:r>
              <a:rPr lang="en-US" u="none" baseline="0" dirty="0" smtClean="0"/>
              <a:t>to comply with the demand because he </a:t>
            </a:r>
            <a:r>
              <a:rPr lang="en-US" u="none" baseline="0" dirty="0" smtClean="0"/>
              <a:t>did </a:t>
            </a:r>
            <a:r>
              <a:rPr lang="en-US" u="none" baseline="0" dirty="0" smtClean="0"/>
              <a:t>not want to implicate the Crown Prince.  The Trump administration </a:t>
            </a:r>
            <a:r>
              <a:rPr lang="en-US" u="none" baseline="0" dirty="0" smtClean="0"/>
              <a:t>placed </a:t>
            </a:r>
            <a:r>
              <a:rPr lang="en-US" u="none" baseline="0" dirty="0" smtClean="0"/>
              <a:t>sanctions on 17 Saudis involved in the murder, most likely freezing bank accounts that these Saudis have in the United States, such that they cannot withdraw their money.  The </a:t>
            </a:r>
            <a:r>
              <a:rPr lang="en-US" u="none" baseline="0" dirty="0" smtClean="0"/>
              <a:t>Saudis </a:t>
            </a:r>
            <a:r>
              <a:rPr lang="en-US" u="none" baseline="0" dirty="0" smtClean="0"/>
              <a:t>also targeted lower-level people involved in the murder, scheduling 5 or more for execution, but the Crown Prince has acknowledged no role in the murder.</a:t>
            </a:r>
          </a:p>
          <a:p>
            <a:endParaRPr lang="en-US" u="none" baseline="0" dirty="0" smtClean="0"/>
          </a:p>
          <a:p>
            <a:r>
              <a:rPr lang="en-US" u="none" baseline="0" dirty="0" smtClean="0"/>
              <a:t>This is a case of Congress (mostly U.S. Senators, and mostly Republican U.S. Senators) trying to assert itself in U.S. foreign policy, trying to serve as a check against the president’s power in shaping U.S. foreign relations with other countries.</a:t>
            </a:r>
          </a:p>
          <a:p>
            <a:endParaRPr lang="en-US" u="none" baseline="0" dirty="0" smtClean="0"/>
          </a:p>
          <a:p>
            <a:r>
              <a:rPr lang="en-US" u="none" baseline="0" dirty="0" smtClean="0"/>
              <a:t>In this case, unlike in the case with the Iranian Nuclear Deal during the Obama administration, the media has been favorable to the efforts of Congress, even these Republican Senators. </a:t>
            </a:r>
          </a:p>
          <a:p>
            <a:endParaRPr lang="en-US" u="sng" dirty="0" smtClean="0"/>
          </a:p>
          <a:p>
            <a:r>
              <a:rPr lang="en-US" dirty="0" smtClean="0"/>
              <a:t>https://www.bbc.com/news/world-us-canada-47182567 – Trump refuses to respond</a:t>
            </a:r>
            <a:r>
              <a:rPr lang="en-US" baseline="0" dirty="0" smtClean="0"/>
              <a:t> to the U.S. Senate demand for a response as to how Jamal </a:t>
            </a:r>
            <a:r>
              <a:rPr lang="en-US" baseline="0" dirty="0" err="1" smtClean="0"/>
              <a:t>Khashoggi</a:t>
            </a:r>
            <a:r>
              <a:rPr lang="en-US" baseline="0" dirty="0" smtClean="0"/>
              <a:t> was killed.  </a:t>
            </a:r>
            <a:br>
              <a:rPr lang="en-US" baseline="0" dirty="0" smtClean="0"/>
            </a:br>
            <a:r>
              <a:rPr lang="en-US" baseline="0" dirty="0" smtClean="0"/>
              <a:t>https://www.washingtonpost.com/politics/congress/senators-air-frustration-after-briefing-on-khashoggis-death/2019/03/04/8c58494c-3ede-11e9-85ad-779ef05fd9d8_story.html?noredirect=on&amp;utm_term=.9e40d28e2989 – March 4</a:t>
            </a:r>
            <a:r>
              <a:rPr lang="en-US" baseline="30000" dirty="0" smtClean="0"/>
              <a:t>th</a:t>
            </a:r>
            <a:r>
              <a:rPr lang="en-US" baseline="0" dirty="0" smtClean="0"/>
              <a:t> – Senators did not get the answers they wanted on </a:t>
            </a:r>
            <a:r>
              <a:rPr lang="en-US" baseline="0" dirty="0" err="1" smtClean="0"/>
              <a:t>Khashoggi</a:t>
            </a:r>
            <a:r>
              <a:rPr lang="en-US" baseline="0" dirty="0" smtClean="0"/>
              <a:t>.</a:t>
            </a:r>
          </a:p>
          <a:p>
            <a:endParaRPr lang="en-US" dirty="0" smtClean="0"/>
          </a:p>
          <a:p>
            <a:endParaRPr lang="en-US" dirty="0" smtClean="0"/>
          </a:p>
          <a:p>
            <a:r>
              <a:rPr lang="en-US" b="1" u="sng" dirty="0" smtClean="0"/>
              <a:t>The Iranian Nuclear Deal (2015)</a:t>
            </a:r>
          </a:p>
          <a:p>
            <a:endParaRPr lang="en-US" u="sng" dirty="0" smtClean="0"/>
          </a:p>
          <a:p>
            <a:r>
              <a:rPr lang="en-US" u="sng" dirty="0" smtClean="0"/>
              <a:t>Tom</a:t>
            </a:r>
            <a:r>
              <a:rPr lang="en-US" u="sng" baseline="0" dirty="0" smtClean="0"/>
              <a:t> Cotton Letter Transcript (3-9-2015</a:t>
            </a:r>
            <a:r>
              <a:rPr lang="en-US" baseline="0" dirty="0" smtClean="0"/>
              <a:t>:  </a:t>
            </a:r>
            <a:r>
              <a:rPr lang="en-US" i="1" dirty="0" smtClean="0">
                <a:effectLst/>
              </a:rPr>
              <a:t>It has come to our attention while observing your nuclear negotiations with our government that you may not fully understand our constitutional system. Thus, we are writing to bring to your attention two features of our Constitution—the power to make binding international agreements and the different character of federal offices—which you should seriously consider as negotiations progress.</a:t>
            </a:r>
            <a:endParaRPr lang="en-US" dirty="0" smtClean="0"/>
          </a:p>
          <a:p>
            <a:r>
              <a:rPr lang="en-US" i="1" dirty="0" smtClean="0">
                <a:effectLst/>
              </a:rPr>
              <a:t> </a:t>
            </a:r>
            <a:endParaRPr lang="en-US" dirty="0" smtClean="0"/>
          </a:p>
          <a:p>
            <a:r>
              <a:rPr lang="en-US" i="1" dirty="0" smtClean="0">
                <a:effectLst/>
              </a:rPr>
              <a:t>First, under our Constitution, while the president negotiates international agreements, Congress plays the significant role of ratifying them. In the case of a treaty, the Senate must ratify it by a two-thirds vote. A so-called congressional-executive agreement requires a majority vote in both the House and the Senate (which, because of procedural rules, effectively means a three-fifths vote in the Senate). Anything not approved by Congress is a mere executive agreement.</a:t>
            </a:r>
            <a:endParaRPr lang="en-US" dirty="0" smtClean="0"/>
          </a:p>
          <a:p>
            <a:r>
              <a:rPr lang="en-US" i="1" dirty="0" smtClean="0">
                <a:effectLst/>
              </a:rPr>
              <a:t> </a:t>
            </a:r>
            <a:endParaRPr lang="en-US" dirty="0" smtClean="0"/>
          </a:p>
          <a:p>
            <a:r>
              <a:rPr lang="en-US" i="1" dirty="0" smtClean="0">
                <a:effectLst/>
              </a:rPr>
              <a:t>Second, the offices of our Constitution have different characteristics. For example, the president may serve only two 4-year terms, whereas senators may serve an unlimited number of 6-year terms. As applied today, for instance, President Obama will leave office in January 2017, while most of us will remain in office well beyond then—perhaps decades.</a:t>
            </a:r>
            <a:endParaRPr lang="en-US" dirty="0" smtClean="0"/>
          </a:p>
          <a:p>
            <a:r>
              <a:rPr lang="en-US" i="1" dirty="0" smtClean="0">
                <a:effectLst/>
              </a:rPr>
              <a:t> </a:t>
            </a:r>
            <a:endParaRPr lang="en-US" dirty="0" smtClean="0"/>
          </a:p>
          <a:p>
            <a:r>
              <a:rPr lang="en-US" i="1" dirty="0" smtClean="0">
                <a:effectLst/>
              </a:rPr>
              <a:t>What these two constitutional provisions mean is that we will consider any agreement regarding your nuclear-weapons program that is not approved by the Congress as nothing more than an executive agreement between President Obama and Ayatollah Khamenei. The next president could revoke such an executive agreement with the stroke of a pen and future Congresses could modify the terms of the agreement at any time.</a:t>
            </a:r>
            <a:endParaRPr lang="en-US" dirty="0" smtClean="0"/>
          </a:p>
          <a:p>
            <a:r>
              <a:rPr lang="en-US" i="1" dirty="0" smtClean="0">
                <a:effectLst/>
              </a:rPr>
              <a:t> </a:t>
            </a:r>
            <a:endParaRPr lang="en-US" dirty="0" smtClean="0"/>
          </a:p>
          <a:p>
            <a:r>
              <a:rPr lang="en-US" i="1" dirty="0" smtClean="0">
                <a:effectLst/>
              </a:rPr>
              <a:t>We hope this letter enriches your knowledge of our constitutional system and promotes mutual understanding and clarity as nuclear negotiations progress.</a:t>
            </a:r>
            <a:endParaRPr lang="en-US" dirty="0" smtClean="0"/>
          </a:p>
          <a:p>
            <a:endParaRPr lang="en-US" dirty="0" smtClean="0"/>
          </a:p>
          <a:p>
            <a:r>
              <a:rPr lang="en-US" b="1" u="sng" dirty="0" smtClean="0"/>
              <a:t/>
            </a:r>
            <a:br>
              <a:rPr lang="en-US" b="1" u="sng" dirty="0" smtClean="0"/>
            </a:br>
            <a:r>
              <a:rPr lang="en-US" b="1" u="sng" dirty="0" smtClean="0"/>
              <a:t>John Kerry’s Trip to Nicaragua</a:t>
            </a:r>
            <a:r>
              <a:rPr lang="en-US" b="1" u="sng" baseline="0" dirty="0" smtClean="0"/>
              <a:t> in 1985</a:t>
            </a:r>
            <a:endParaRPr lang="en-US" b="1" u="sng" dirty="0" smtClean="0"/>
          </a:p>
          <a:p>
            <a:endParaRPr lang="en-US" dirty="0" smtClean="0"/>
          </a:p>
          <a:p>
            <a:r>
              <a:rPr lang="en-US" dirty="0" smtClean="0"/>
              <a:t>Here’s a news</a:t>
            </a:r>
            <a:r>
              <a:rPr lang="en-US" baseline="0" dirty="0" smtClean="0"/>
              <a:t> report from </a:t>
            </a:r>
            <a:r>
              <a:rPr lang="en-US" dirty="0" smtClean="0"/>
              <a:t>30 years ago,</a:t>
            </a:r>
            <a:r>
              <a:rPr lang="en-US" baseline="0" dirty="0" smtClean="0"/>
              <a:t> in which Democratic Senators tried to influence President Reagan’s policies in Central America by meeting with the leader of Nicaragua, Daniel Ortega.</a:t>
            </a:r>
          </a:p>
          <a:p>
            <a:r>
              <a:rPr lang="en-US" baseline="0" dirty="0" smtClean="0"/>
              <a:t> </a:t>
            </a:r>
            <a:endParaRPr lang="en-US" dirty="0" smtClean="0"/>
          </a:p>
          <a:p>
            <a:r>
              <a:rPr lang="en-US" b="1" dirty="0" smtClean="0"/>
              <a:t>U.S. Spurns Nicaragua</a:t>
            </a:r>
          </a:p>
          <a:p>
            <a:r>
              <a:rPr lang="en-US" b="1" dirty="0" smtClean="0"/>
              <a:t>Truce Offer Rejected As Propaganda</a:t>
            </a:r>
          </a:p>
          <a:p>
            <a:r>
              <a:rPr lang="en-US" dirty="0" smtClean="0"/>
              <a:t>April 22, 1985|By George de Lama, Chicago Tribune.</a:t>
            </a:r>
          </a:p>
          <a:p>
            <a:endParaRPr lang="en-US" dirty="0" smtClean="0"/>
          </a:p>
          <a:p>
            <a:r>
              <a:rPr lang="en-US" dirty="0" smtClean="0"/>
              <a:t>WASHINGTON — The White House on Sunday flatly rejected a new cease-fire offer from Nicaragua’s leftist Sandinista regime, denouncing the plan as a slick</a:t>
            </a:r>
            <a:r>
              <a:rPr lang="en-US" baseline="0" dirty="0" smtClean="0"/>
              <a:t> “</a:t>
            </a:r>
            <a:r>
              <a:rPr lang="en-US" dirty="0" smtClean="0"/>
              <a:t>propaganda initiative” intended to sway Congress as it votes this week on aid to Nicaraguan rebels.</a:t>
            </a:r>
          </a:p>
          <a:p>
            <a:endParaRPr lang="en-US" dirty="0" smtClean="0"/>
          </a:p>
          <a:p>
            <a:r>
              <a:rPr lang="en-US" dirty="0" smtClean="0"/>
              <a:t>As Tuesday’s showdown vote on aid to the rebels neared, President Reagan’s top national security advisers gathered in the White House on Sunday afternoon to map strategy on Nicaragua amid reports that efforts to forge a compromise and avert a politically humiliating defeat in the Senate had collapsed.</a:t>
            </a:r>
          </a:p>
          <a:p>
            <a:endParaRPr lang="en-US" dirty="0" smtClean="0"/>
          </a:p>
          <a:p>
            <a:r>
              <a:rPr lang="en-US" dirty="0" smtClean="0"/>
              <a:t>A scheduled meeting between Reagan and key Senate leaders was postponed without explanation as top administration aides instead met to discuss the latest initiative from Nicaraguan President Daniel Ortega. The offer was relayed by two Democratic senators who had just returned from Nicaragua.</a:t>
            </a:r>
          </a:p>
          <a:p>
            <a:endParaRPr lang="en-US" dirty="0" smtClean="0"/>
          </a:p>
          <a:p>
            <a:r>
              <a:rPr lang="en-US" dirty="0" smtClean="0"/>
              <a:t>“What we’re seeing is propaganda, disinformation and an attempt by some members of Congress to represent the Sandinistas’ interests,” an</a:t>
            </a:r>
            <a:r>
              <a:rPr lang="en-US" baseline="0" dirty="0" smtClean="0"/>
              <a:t> </a:t>
            </a:r>
            <a:r>
              <a:rPr lang="en-US" dirty="0" smtClean="0"/>
              <a:t>administration official said.</a:t>
            </a:r>
            <a:r>
              <a:rPr lang="en-US" baseline="0" dirty="0" smtClean="0"/>
              <a:t>  “It’s</a:t>
            </a:r>
            <a:r>
              <a:rPr lang="en-US" dirty="0" smtClean="0"/>
              <a:t> always been difficult, and this effort to lobby Congress and present a phony peace initiative that can be reversed in a heartbeat certainly makes it tougher for us.”</a:t>
            </a:r>
          </a:p>
          <a:p>
            <a:endParaRPr lang="en-US" dirty="0" smtClean="0"/>
          </a:p>
          <a:p>
            <a:r>
              <a:rPr lang="en-US" dirty="0" smtClean="0"/>
              <a:t>Senate Minority Leader Robert Byrd (D., W.Va.) met with party allies to discuss the new proposal brought back from Managua by Sen. Tom Harkin (D., Ia.) and Sen. John Kerry (D., Mass.).</a:t>
            </a:r>
          </a:p>
          <a:p>
            <a:endParaRPr lang="en-US" dirty="0" smtClean="0"/>
          </a:p>
          <a:p>
            <a:r>
              <a:rPr lang="en-US" dirty="0" smtClean="0"/>
              <a:t>Senate Democrats are expected to develop their own proposal similar to one offered by House Democrats. That plan would provide $10 million to refugees in Central America through the Red Cross.</a:t>
            </a:r>
          </a:p>
          <a:p>
            <a:endParaRPr lang="en-US" dirty="0" smtClean="0"/>
          </a:p>
          <a:p>
            <a:r>
              <a:rPr lang="en-US" dirty="0" smtClean="0"/>
              <a:t>Under the House plan, another $4 million would go to the four so-called </a:t>
            </a:r>
            <a:r>
              <a:rPr lang="en-US" dirty="0" err="1" smtClean="0"/>
              <a:t>Contadora</a:t>
            </a:r>
            <a:r>
              <a:rPr lang="en-US" dirty="0" smtClean="0"/>
              <a:t> nations--Mexico, Venezuela, Colombia and Panama--that are trying to mediate a peaceful solution to conflict in the region.</a:t>
            </a:r>
          </a:p>
          <a:p>
            <a:endParaRPr lang="en-US" dirty="0" smtClean="0"/>
          </a:p>
          <a:p>
            <a:r>
              <a:rPr lang="en-US" dirty="0" smtClean="0"/>
              <a:t>A White House official, conceding that Reagan has given up all hope of obtaining $14 million in military aid for the rebels, or contras, said a compromise package in the Senate that might</a:t>
            </a:r>
            <a:r>
              <a:rPr lang="en-US" baseline="0" dirty="0" smtClean="0"/>
              <a:t> “</a:t>
            </a:r>
            <a:r>
              <a:rPr lang="en-US" dirty="0" smtClean="0"/>
              <a:t>help the contras with humanitarian aid” was still being worked out.</a:t>
            </a:r>
          </a:p>
          <a:p>
            <a:endParaRPr lang="en-US" dirty="0" smtClean="0"/>
          </a:p>
          <a:p>
            <a:r>
              <a:rPr lang="en-US" dirty="0" smtClean="0"/>
              <a:t>The official, who spoke on the condition he not be identified, said that opponents of the contra aid still have qualms about channeling any</a:t>
            </a:r>
            <a:r>
              <a:rPr lang="en-US" baseline="0" dirty="0" smtClean="0"/>
              <a:t> “</a:t>
            </a:r>
            <a:r>
              <a:rPr lang="en-US" dirty="0" smtClean="0"/>
              <a:t>nonlethal” assistance to Nicaraguan refugees in Central America through the CIA but that the administration hopes to convince skeptics that the agency is the best body to handle the money.</a:t>
            </a:r>
          </a:p>
          <a:p>
            <a:endParaRPr lang="en-US" dirty="0" smtClean="0"/>
          </a:p>
          <a:p>
            <a:r>
              <a:rPr lang="en-US" dirty="0" smtClean="0"/>
              <a:t>“We don`t see that as insurmountable,” the official said.</a:t>
            </a:r>
            <a:r>
              <a:rPr lang="en-US" baseline="0" dirty="0" smtClean="0"/>
              <a:t>  “</a:t>
            </a:r>
            <a:r>
              <a:rPr lang="en-US" dirty="0" smtClean="0"/>
              <a:t>That degree of detail is something that will be included in the language of the resolution that can still be negotiated.”</a:t>
            </a:r>
          </a:p>
          <a:p>
            <a:endParaRPr lang="en-US" dirty="0" smtClean="0"/>
          </a:p>
          <a:p>
            <a:r>
              <a:rPr lang="en-US" dirty="0" smtClean="0"/>
              <a:t>Despite the official optimism, the administration’s last-ditch effort to avert a politically shattering defeat on Capitol Hill on the aid seemed to be overshadowed Sunday by the Sandinista cease-fire offer, which was immediately championed by some Democrats.</a:t>
            </a:r>
          </a:p>
          <a:p>
            <a:endParaRPr lang="en-US" dirty="0" smtClean="0"/>
          </a:p>
          <a:p>
            <a:r>
              <a:rPr lang="en-US" dirty="0" smtClean="0"/>
              <a:t>Returning Sunday from talks with Ortega in Managua, Kerry and Harkin said the Sandinistas would be willing to restore civil liberties in Nicaragua, end press censorship and negotiate with the United States to achieve peace in Central America.</a:t>
            </a:r>
          </a:p>
          <a:p>
            <a:endParaRPr lang="en-US" dirty="0" smtClean="0"/>
          </a:p>
          <a:p>
            <a:r>
              <a:rPr lang="en-US" dirty="0" smtClean="0"/>
              <a:t>They also said Ortega expressed a willingness to negotiate an end to the presence of Soviet military advisers in Nicaragua, cease efforts to export leftist revolution to the region and agree to make the tiny nation a nuclear-free zone to assuage U.S. concern about an eventual Soviet military base there.</a:t>
            </a:r>
          </a:p>
          <a:p>
            <a:endParaRPr lang="en-US" dirty="0" smtClean="0"/>
          </a:p>
          <a:p>
            <a:r>
              <a:rPr lang="en-US" dirty="0" smtClean="0"/>
              <a:t>Asserting that Ortega also proposed to help international relief agencies resettle or relocate the contras and other refugees from the fighting in Nicaragua, the senators said that in return the Sandinistas want the U.S. to cease its support for the rebels and resume bilateral negotiations with the Managua regime.</a:t>
            </a:r>
          </a:p>
          <a:p>
            <a:endParaRPr lang="en-US" dirty="0" smtClean="0"/>
          </a:p>
          <a:p>
            <a:r>
              <a:rPr lang="en-US" dirty="0" smtClean="0"/>
              <a:t>The freshman senators said the Sandinistas are prepared to allow “rigid verification” of their promises to cease support for rebels in other countries and of their efforts to resettle contra fighters and other refugees. Kerry called Ortega’s offer “substantive”</a:t>
            </a:r>
            <a:r>
              <a:rPr lang="en-US" baseline="0" dirty="0" smtClean="0"/>
              <a:t> </a:t>
            </a:r>
            <a:r>
              <a:rPr lang="en-US" dirty="0" smtClean="0"/>
              <a:t>and said it was a</a:t>
            </a:r>
            <a:r>
              <a:rPr lang="en-US" baseline="0" dirty="0" smtClean="0"/>
              <a:t> “</a:t>
            </a:r>
            <a:r>
              <a:rPr lang="en-US" dirty="0" smtClean="0"/>
              <a:t>framework for discussions.” Harkin said the proposal offered “a window of opportunity” for the U.S. to explore peaceful solutions in Nicaragua.</a:t>
            </a:r>
          </a:p>
          <a:p>
            <a:endParaRPr lang="en-US" dirty="0" smtClean="0"/>
          </a:p>
          <a:p>
            <a:r>
              <a:rPr lang="en-US" dirty="0" smtClean="0"/>
              <a:t>“The real question,” Kerry said, “is, Does this administration want to pursue negotiations, or is it committed to force?”</a:t>
            </a:r>
          </a:p>
          <a:p>
            <a:endParaRPr lang="en-US" dirty="0" smtClean="0"/>
          </a:p>
          <a:p>
            <a:r>
              <a:rPr lang="en-US" dirty="0" smtClean="0"/>
              <a:t>A White House official said that though the administration had not yet had time to study the offer, the proposal does not seem to contain any provisions for internal negotiations within Nicaragua between the Sandinistas and the contra leaders. The Sandinistas have steadfastly refused to negotiate with the contras and instead insist that any peaceful settlement must come through direct talks with the U.S.</a:t>
            </a:r>
          </a:p>
          <a:p>
            <a:endParaRPr lang="en-US" dirty="0" smtClean="0"/>
          </a:p>
          <a:p>
            <a:r>
              <a:rPr lang="en-US" dirty="0" smtClean="0"/>
              <a:t>“The thing that’s wrong with it is that it tries to take everything out of the realm of Nicaraguans and take it to the outside elements, when what is needed is reconciliation inside of the country,” the official said.</a:t>
            </a:r>
          </a:p>
          <a:p>
            <a:endParaRPr lang="en-US" dirty="0" smtClean="0"/>
          </a:p>
          <a:p>
            <a:endParaRPr lang="en-US" dirty="0" smtClean="0"/>
          </a:p>
          <a:p>
            <a:r>
              <a:rPr lang="en-US" u="sng" dirty="0" smtClean="0"/>
              <a:t>A Note on Moral Equivalency</a:t>
            </a:r>
            <a:r>
              <a:rPr lang="en-US" dirty="0" smtClean="0"/>
              <a:t>:</a:t>
            </a:r>
            <a:r>
              <a:rPr lang="en-US" baseline="0" dirty="0" smtClean="0"/>
              <a:t>  When comparing the opposition of a Republican Senate in 2015 to a Democratic Senate in the 1980s, each opposing a president of the opposite party on foreign affairs, the Republicans opposing Barack Obama in 2015 and senators like John Kerry opposing Ronald Reagan in the 1980s, people of different ideologies will argue that there is no moral equivalency between the two.  For instance, liberals will argue the Republican Senators who were opposing Obama in 2015 were wanting the president to employ a foreign policy that would inevitably lead to war (or more accurately to the use of military force) with Iran over Iran’s nuclear weapons program.  In other words, liberals would argue that they were pursuing policies to avoid war, which they consider to be a good policy, while conservatives were pursuing a policy that would lead to war, which is presumably bad and wrong.  </a:t>
            </a:r>
          </a:p>
          <a:p>
            <a:endParaRPr lang="en-US" baseline="0" dirty="0" smtClean="0"/>
          </a:p>
          <a:p>
            <a:r>
              <a:rPr lang="en-US" baseline="0" dirty="0" smtClean="0"/>
              <a:t>Conservatives, on the other hand, would argue that when then Senator John Kerry (who was the Secretary of State in 2015) met with the communist-leaning leader of Nicaragua, Daniel Ortega, in 1985, Kerry was siding with communists over his own president who was trying to spread democratic values to Nicaragua.  In other words, Conservatives believed then that Reagan was promoting the values of freedom, which is good, while Kerry was promoting the values of communism (authoritarianism), which is presumably bad and wrong.  </a:t>
            </a:r>
          </a:p>
          <a:p>
            <a:endParaRPr lang="en-US" baseline="0" dirty="0" smtClean="0"/>
          </a:p>
          <a:p>
            <a:r>
              <a:rPr lang="en-US" baseline="0" dirty="0" smtClean="0"/>
              <a:t>The point is this regarding “moral equivalency.”  Liberals would see the actions of the Republicans in 2015 as that of traitors but the actions of then U.S. Senator John Kerry in 1985 as being good, because Kerry was advocating a more “peaceful” foreign policy, while Reagan was pursuing a policy that liberals believed would inevitably lead to war against Nicaragua.  Conservatives, on the other hand, would argue that the Republicans in 2015 were in the right because they were opposing a president who was pursing a policy that would inevitably allow Iran to obtain a nuclear weapon, which presumably would cause more instability and perhaps a much more lethal war in the Middle East, yet they would argue that John Kerry in 1985 was a traitor because the intent or effect of his actions would be to protect a communist government from being vigorously opposed by an opposition force (called the “Contras”) fighting for more freedom than that which would exist under a communist government.        </a:t>
            </a:r>
            <a:endParaRPr lang="en-US" dirty="0" smtClean="0"/>
          </a:p>
          <a:p>
            <a:endParaRPr lang="en-US" dirty="0" smtClean="0"/>
          </a:p>
          <a:p>
            <a:endParaRPr lang="en-US" dirty="0" smtClean="0"/>
          </a:p>
          <a:p>
            <a:pPr lvl="0"/>
            <a:endParaRPr lang="en-US" altLang="en-US" dirty="0" smtClean="0"/>
          </a:p>
        </p:txBody>
      </p:sp>
      <p:sp>
        <p:nvSpPr>
          <p:cNvPr id="2867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2948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p:spPr>
        <p:txBody>
          <a:bodyPr/>
          <a:lstStyle/>
          <a:p>
            <a:r>
              <a:rPr lang="en-US" dirty="0" smtClean="0"/>
              <a:t>Russia-Ukraine</a:t>
            </a:r>
            <a:r>
              <a:rPr lang="en-US" baseline="0" dirty="0" smtClean="0"/>
              <a:t> War (Picture of Destruction in </a:t>
            </a:r>
            <a:r>
              <a:rPr lang="en-US" baseline="0" dirty="0" err="1" smtClean="0"/>
              <a:t>Bucha</a:t>
            </a:r>
            <a:r>
              <a:rPr lang="en-US" baseline="0" dirty="0" smtClean="0"/>
              <a:t>, Ukraine) -- </a:t>
            </a:r>
            <a:r>
              <a:rPr lang="en-US" dirty="0" smtClean="0">
                <a:hlinkClick r:id="rId3"/>
              </a:rPr>
              <a:t>Ukraine: Bodies, destroyed tanks line streets as Russia retreats | Gallery News | Al Jazeera</a:t>
            </a:r>
            <a:r>
              <a:rPr lang="en-US" dirty="0" smtClean="0"/>
              <a:t> https://www.aljazeera.com/gallery/2022/4/3/photos-ukraine-retreating-russians-leave-trail-of-dead-bodies-near-kyiv </a:t>
            </a:r>
          </a:p>
          <a:p>
            <a:r>
              <a:rPr lang="en-US" dirty="0" smtClean="0"/>
              <a:t>Meet the Press </a:t>
            </a:r>
            <a:r>
              <a:rPr lang="en-US" baseline="0" dirty="0" smtClean="0"/>
              <a:t>(Graphic on Slide):  Published on </a:t>
            </a:r>
            <a:r>
              <a:rPr lang="en-US" dirty="0" smtClean="0"/>
              <a:t>March 6, 2022 (or maybe it was</a:t>
            </a:r>
            <a:r>
              <a:rPr lang="en-US" baseline="0" dirty="0" smtClean="0"/>
              <a:t> March 13, 2022)</a:t>
            </a:r>
          </a:p>
          <a:p>
            <a:endParaRPr lang="en-US" baseline="0" dirty="0" smtClean="0"/>
          </a:p>
          <a:p>
            <a:r>
              <a:rPr lang="en-US" baseline="0" dirty="0" smtClean="0"/>
              <a:t>There are two wings to the Republican Party on foreign policy, one that wants the United States to be more aggressive in the world (to help the Ukrainians defeat the Russians, not with US troops, but with all of the weapons the Ukrainians may need) and a second that is more isolationist (let the rest of the world alone, </a:t>
            </a:r>
            <a:r>
              <a:rPr lang="en-US" baseline="0" dirty="0" smtClean="0"/>
              <a:t>don’t get involved in protracted wars, focus </a:t>
            </a:r>
            <a:r>
              <a:rPr lang="en-US" baseline="0" dirty="0" smtClean="0"/>
              <a:t>more on America), more in-line with Trump’s “America First” policy.  The more interventionist Republicans in Congress (and Democrats too) have been the ones that have been more successful in pressuring President Biden into taking a more aggressive stand against Russia.  </a:t>
            </a:r>
            <a:r>
              <a:rPr lang="en-US" baseline="0" dirty="0" smtClean="0"/>
              <a:t>In the early stages of the war (March 2022), President </a:t>
            </a:r>
            <a:r>
              <a:rPr lang="en-US" baseline="0" dirty="0" smtClean="0"/>
              <a:t>Biden </a:t>
            </a:r>
            <a:r>
              <a:rPr lang="en-US" baseline="0" dirty="0" smtClean="0"/>
              <a:t>was somewhat </a:t>
            </a:r>
            <a:r>
              <a:rPr lang="en-US" baseline="0" dirty="0" smtClean="0"/>
              <a:t>cautious, providing “defensive” weapons to Ukraine but not “offensive” weapons, worrying about provoking WWIII with Russians (a lot of Republicans have also worried about provoking WWIII as well</a:t>
            </a:r>
            <a:r>
              <a:rPr lang="en-US" baseline="0" dirty="0" smtClean="0"/>
              <a:t>).  As the war has progressed (as of October 2022), President Biden has been more willing to send more effective weapons to the Ukrainians, and the U.S. military is providing advice on battlefield tactics and training on how to use weaponry.  Since (as of Oct. 2022), the Ukrainians have pushed the Russians out of some of the territory Russia occupied in the early days of the war, and Vladimir Putin (leader of Russia) has threatened to use nuclear weapons to hold on to the territory the Russians still occupy.           </a:t>
            </a:r>
            <a:endParaRPr lang="en-US" baseline="0" dirty="0" smtClean="0"/>
          </a:p>
          <a:p>
            <a:endParaRPr lang="en-US" baseline="0" dirty="0" smtClean="0"/>
          </a:p>
          <a:p>
            <a:r>
              <a:rPr lang="en-US" baseline="0" dirty="0" smtClean="0"/>
              <a:t>During the Russia-Ukraine War (2022), the Trump wing of the Republican Party has been characterized as “pro-Russia.”  See the following articles below:</a:t>
            </a:r>
          </a:p>
          <a:p>
            <a:endParaRPr lang="en-US" baseline="0" dirty="0" smtClean="0"/>
          </a:p>
          <a:p>
            <a:r>
              <a:rPr lang="en-US" dirty="0" smtClean="0"/>
              <a:t>https://www.thedailybeast.com/the-gop-is-the-russian-propaganda-party-now</a:t>
            </a:r>
          </a:p>
          <a:p>
            <a:r>
              <a:rPr lang="en-US" dirty="0" smtClean="0"/>
              <a:t>https://www.politico.com/magazine/story/2017/07/18/how-the-gop-became-the-party-of-putin-215387/</a:t>
            </a:r>
          </a:p>
          <a:p>
            <a:r>
              <a:rPr lang="en-US" dirty="0" smtClean="0"/>
              <a:t>https://thehill.com/opinion/campaign/597042-russia-and-the-republicans/ </a:t>
            </a:r>
          </a:p>
          <a:p>
            <a:endParaRPr lang="en-US" dirty="0" smtClean="0"/>
          </a:p>
          <a:p>
            <a:endParaRPr lang="en-US" dirty="0" smtClean="0"/>
          </a:p>
          <a:p>
            <a:endParaRPr lang="en-US" dirty="0" smtClean="0"/>
          </a:p>
          <a:p>
            <a:pPr lvl="0"/>
            <a:endParaRPr lang="en-US" altLang="en-US" dirty="0" smtClean="0"/>
          </a:p>
        </p:txBody>
      </p:sp>
      <p:sp>
        <p:nvSpPr>
          <p:cNvPr id="2867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143964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noFill/>
        </p:spPr>
        <p:txBody>
          <a:bodyPr/>
          <a:lstStyle/>
          <a:p>
            <a:r>
              <a:rPr lang="en-US" altLang="en-US" smtClean="0"/>
              <a:t>The president is not always successful pushing legislation through Congress, but Congress often addresses the initiatives the president submits in the annual state of the union address.  As a consequence, the president is setting Congress’ agenda, which is not a presidential constitutional power but one that has evolved over time by practice. </a:t>
            </a:r>
          </a:p>
          <a:p>
            <a:endParaRPr lang="en-US" altLang="en-US" smtClean="0"/>
          </a:p>
          <a:p>
            <a:r>
              <a:rPr lang="en-US" altLang="en-US" smtClean="0"/>
              <a:t>Compliance with Supreme Court Decisions:</a:t>
            </a:r>
          </a:p>
          <a:p>
            <a:r>
              <a:rPr lang="en-US" altLang="en-US" smtClean="0"/>
              <a:t>1.  Eisenhower respected the Court’s decision to integrate the public schools, even though he personally disagreed with it</a:t>
            </a:r>
          </a:p>
          <a:p>
            <a:r>
              <a:rPr lang="en-US" altLang="en-US" smtClean="0"/>
              <a:t>2.  But Congress has not fully complied with the INS v. Chada (1983) decision to strike down the legislative veto, which is a power Congress used (or uses) over the bureaucracy when it objects to regulations the bureaucracy sets.  In effect, Congress would and still sometimes does veto regulations set by the bureaucracy.  Congress has had a hard time letting go of the legislative veto because it was used so often before the Supreme Court ruled it unconstitutional.</a:t>
            </a:r>
          </a:p>
          <a:p>
            <a:r>
              <a:rPr lang="en-US" altLang="en-US" smtClean="0"/>
              <a:t>3.  States oppose the Supreme Court more than Congress and the President.  For example, prayer in school still takes place and pornography is rampant</a:t>
            </a:r>
          </a:p>
        </p:txBody>
      </p:sp>
      <p:sp>
        <p:nvSpPr>
          <p:cNvPr id="2969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668328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noFill/>
        </p:spPr>
        <p:txBody>
          <a:bodyPr/>
          <a:lstStyle/>
          <a:p>
            <a:endParaRPr lang="en-US" altLang="en-US" smtClean="0"/>
          </a:p>
        </p:txBody>
      </p:sp>
      <p:sp>
        <p:nvSpPr>
          <p:cNvPr id="3072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832897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Sunday, October 2, 2022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Sunday, October 2, 2022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Sunday, October 2, 2022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Sunday, October 2, 2022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Sunday, October 2, 2022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Sunday, October 2, 2022</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Sunday, October 2, 2022</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Sunday, October 2, 2022</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Sunday, October 2, 2022</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Sunday, October 2, 2022</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Sunday, October 2, 2022</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Sunday, October 2, 2022</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a:xfrm>
            <a:off x="762000" y="1905000"/>
            <a:ext cx="7947378" cy="1393825"/>
          </a:xfrm>
        </p:spPr>
        <p:txBody>
          <a:bodyPr/>
          <a:lstStyle/>
          <a:p>
            <a:pPr>
              <a:defRPr/>
            </a:pPr>
            <a:r>
              <a:rPr lang="en-US" sz="4800" b="1" dirty="0" smtClean="0"/>
              <a:t>Separation of Powers</a:t>
            </a:r>
          </a:p>
        </p:txBody>
      </p:sp>
      <p:sp>
        <p:nvSpPr>
          <p:cNvPr id="27651" name="Rectangle 3"/>
          <p:cNvSpPr>
            <a:spLocks noGrp="1" noChangeArrowheads="1"/>
          </p:cNvSpPr>
          <p:nvPr>
            <p:ph type="subTitle" idx="1"/>
          </p:nvPr>
        </p:nvSpPr>
        <p:spPr>
          <a:xfrm>
            <a:off x="990600" y="3505200"/>
            <a:ext cx="7239000" cy="1295400"/>
          </a:xfrm>
        </p:spPr>
        <p:txBody>
          <a:bodyPr/>
          <a:lstStyle/>
          <a:p>
            <a:pPr>
              <a:defRPr/>
            </a:pPr>
            <a:r>
              <a:rPr lang="en-US" b="1" dirty="0" smtClean="0"/>
              <a:t>Competition Among Institutions of Government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533400" y="1524000"/>
            <a:ext cx="8153400" cy="5105400"/>
          </a:xfrm>
        </p:spPr>
        <p:txBody>
          <a:bodyPr>
            <a:normAutofit/>
          </a:bodyPr>
          <a:lstStyle/>
          <a:p>
            <a:pPr marL="0" indent="0">
              <a:buNone/>
              <a:defRPr/>
            </a:pPr>
            <a:r>
              <a:rPr lang="en-US" b="1" dirty="0" smtClean="0"/>
              <a:t>In practice, is the President most powerful?</a:t>
            </a:r>
          </a:p>
          <a:p>
            <a:pPr lvl="1">
              <a:defRPr/>
            </a:pPr>
            <a:r>
              <a:rPr lang="en-US" sz="2000" b="1" dirty="0" smtClean="0">
                <a:solidFill>
                  <a:schemeClr val="tx2"/>
                </a:solidFill>
              </a:rPr>
              <a:t>The president has become the focus of our political system</a:t>
            </a:r>
          </a:p>
          <a:p>
            <a:pPr lvl="2">
              <a:defRPr/>
            </a:pPr>
            <a:r>
              <a:rPr lang="en-US" dirty="0" smtClean="0"/>
              <a:t>President is expected to initiate social, economic and foreign policy...Congress has a say but initiation gives the president an agenda-setting advantage</a:t>
            </a:r>
          </a:p>
          <a:p>
            <a:pPr lvl="3">
              <a:defRPr/>
            </a:pPr>
            <a:r>
              <a:rPr lang="en-US" dirty="0" smtClean="0"/>
              <a:t>In the annual state of the union address, the president usually presents a laundry list of initiatives he wants Congress to enact into law</a:t>
            </a:r>
          </a:p>
          <a:p>
            <a:pPr marL="0" indent="0">
              <a:buNone/>
              <a:defRPr/>
            </a:pPr>
            <a:r>
              <a:rPr lang="en-US" b="1" dirty="0" smtClean="0"/>
              <a:t>What about the Supreme Court?</a:t>
            </a:r>
          </a:p>
          <a:p>
            <a:pPr lvl="1">
              <a:defRPr/>
            </a:pPr>
            <a:r>
              <a:rPr lang="en-US" sz="2000" b="1" dirty="0" smtClean="0">
                <a:solidFill>
                  <a:schemeClr val="tx2"/>
                </a:solidFill>
              </a:rPr>
              <a:t>Final decision authority officially resides with the Supreme Court through its power of judicial review</a:t>
            </a:r>
            <a:r>
              <a:rPr lang="en-US" sz="2000" dirty="0" smtClean="0"/>
              <a:t> </a:t>
            </a:r>
            <a:endParaRPr lang="en-US" dirty="0" smtClean="0"/>
          </a:p>
          <a:p>
            <a:pPr lvl="2">
              <a:defRPr/>
            </a:pPr>
            <a:r>
              <a:rPr lang="en-US" dirty="0" smtClean="0"/>
              <a:t>In modern America, Congress and the President respect the Supreme Court as final arbitrator</a:t>
            </a:r>
          </a:p>
          <a:p>
            <a:pPr lvl="2">
              <a:defRPr/>
            </a:pPr>
            <a:r>
              <a:rPr lang="en-US" dirty="0" smtClean="0"/>
              <a:t>The courts are slow and usually take years to decide a controversy </a:t>
            </a:r>
          </a:p>
          <a:p>
            <a:pPr lvl="3">
              <a:defRPr/>
            </a:pPr>
            <a:r>
              <a:rPr lang="en-US" dirty="0" smtClean="0"/>
              <a:t>Some exceptions:  Bush v. Gore (2000) was decided very quickly</a:t>
            </a:r>
          </a:p>
        </p:txBody>
      </p:sp>
      <p:sp>
        <p:nvSpPr>
          <p:cNvPr id="6" name="Rectangle 2"/>
          <p:cNvSpPr>
            <a:spLocks noGrp="1" noChangeArrowheads="1"/>
          </p:cNvSpPr>
          <p:nvPr>
            <p:ph type="title"/>
          </p:nvPr>
        </p:nvSpPr>
        <p:spPr>
          <a:xfrm>
            <a:off x="457200" y="457200"/>
            <a:ext cx="8229600" cy="990600"/>
          </a:xfrm>
        </p:spPr>
        <p:txBody>
          <a:bodyPr>
            <a:normAutofit fontScale="90000"/>
          </a:bodyPr>
          <a:lstStyle/>
          <a:p>
            <a:pPr>
              <a:defRPr/>
            </a:pPr>
            <a:r>
              <a:rPr lang="en-US" sz="4000" b="1" dirty="0" smtClean="0"/>
              <a:t>Separation of Powers</a:t>
            </a:r>
            <a:br>
              <a:rPr lang="en-US" sz="4000" b="1" dirty="0" smtClean="0"/>
            </a:br>
            <a:r>
              <a:rPr lang="en-US" sz="2200" b="1" dirty="0" smtClean="0"/>
              <a:t>The Most Powerful Branch of Government?</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533400" y="1676400"/>
            <a:ext cx="7772400" cy="4419600"/>
          </a:xfrm>
        </p:spPr>
        <p:txBody>
          <a:bodyPr/>
          <a:lstStyle/>
          <a:p>
            <a:pPr marL="0" indent="0">
              <a:buNone/>
              <a:defRPr/>
            </a:pPr>
            <a:r>
              <a:rPr lang="en-US" b="1" u="sng" dirty="0" smtClean="0"/>
              <a:t>Conclusion</a:t>
            </a:r>
            <a:r>
              <a:rPr lang="en-US" dirty="0" smtClean="0"/>
              <a:t>:  </a:t>
            </a:r>
            <a:r>
              <a:rPr lang="en-US" b="1" dirty="0" smtClean="0"/>
              <a:t>In practice, which institution is most powerful?</a:t>
            </a:r>
          </a:p>
          <a:p>
            <a:pPr lvl="1">
              <a:defRPr/>
            </a:pPr>
            <a:r>
              <a:rPr lang="en-US" b="1" dirty="0" smtClean="0">
                <a:solidFill>
                  <a:schemeClr val="tx2"/>
                </a:solidFill>
              </a:rPr>
              <a:t>Hard to say, but today it appears that it is either the President or the Supreme Court</a:t>
            </a:r>
          </a:p>
          <a:p>
            <a:pPr lvl="2">
              <a:defRPr/>
            </a:pPr>
            <a:r>
              <a:rPr lang="en-US" dirty="0" smtClean="0"/>
              <a:t>President has more flexibility than the Supreme Court and can usually act much more quickly</a:t>
            </a:r>
          </a:p>
          <a:p>
            <a:pPr lvl="2">
              <a:defRPr/>
            </a:pPr>
            <a:r>
              <a:rPr lang="en-US" dirty="0" smtClean="0"/>
              <a:t>But in the end, Supreme Court is the final arbitrator of all controversies</a:t>
            </a:r>
          </a:p>
          <a:p>
            <a:pPr lvl="1">
              <a:defRPr/>
            </a:pPr>
            <a:r>
              <a:rPr lang="en-US" b="1" dirty="0" smtClean="0"/>
              <a:t>Still, as far as constitutionally-derived powers are concerned, Congress is most powerful, and in practice, Congress could reassert itself at any time</a:t>
            </a:r>
            <a:r>
              <a:rPr lang="en-US" dirty="0" smtClean="0"/>
              <a:t> </a:t>
            </a:r>
          </a:p>
        </p:txBody>
      </p:sp>
      <p:sp>
        <p:nvSpPr>
          <p:cNvPr id="2" name="Title 1"/>
          <p:cNvSpPr>
            <a:spLocks noGrp="1"/>
          </p:cNvSpPr>
          <p:nvPr>
            <p:ph type="title"/>
          </p:nvPr>
        </p:nvSpPr>
        <p:spPr/>
        <p:txBody>
          <a:bodyPr>
            <a:normAutofit fontScale="90000"/>
          </a:bodyPr>
          <a:lstStyle/>
          <a:p>
            <a:r>
              <a:rPr lang="en-US" b="1" dirty="0"/>
              <a:t>Separation of Powers</a:t>
            </a:r>
            <a:r>
              <a:rPr lang="en-US" sz="6000" b="1" dirty="0"/>
              <a:t/>
            </a:r>
            <a:br>
              <a:rPr lang="en-US" sz="6000" b="1" dirty="0"/>
            </a:br>
            <a:r>
              <a:rPr lang="en-US" sz="2200" b="1" dirty="0"/>
              <a:t>The Most Powerful Branch of Government?</a:t>
            </a:r>
            <a:endParaRPr lang="en-US" sz="2200"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Separation of Powers</a:t>
            </a:r>
            <a:endParaRPr lang="en-US" dirty="0"/>
          </a:p>
        </p:txBody>
      </p:sp>
      <p:sp>
        <p:nvSpPr>
          <p:cNvPr id="3" name="Text Placeholder 2"/>
          <p:cNvSpPr>
            <a:spLocks noGrp="1"/>
          </p:cNvSpPr>
          <p:nvPr>
            <p:ph type="body" idx="1"/>
          </p:nvPr>
        </p:nvSpPr>
        <p:spPr/>
        <p:txBody>
          <a:bodyPr/>
          <a:lstStyle/>
          <a:p>
            <a:r>
              <a:rPr lang="en-US" dirty="0" smtClean="0"/>
              <a:t>Shared Powers and The Bureaucracy</a:t>
            </a:r>
            <a:endParaRPr lang="en-US" dirty="0"/>
          </a:p>
        </p:txBody>
      </p:sp>
    </p:spTree>
    <p:extLst>
      <p:ext uri="{BB962C8B-B14F-4D97-AF65-F5344CB8AC3E}">
        <p14:creationId xmlns:p14="http://schemas.microsoft.com/office/powerpoint/2010/main" val="2759384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457200"/>
            <a:ext cx="7848600" cy="1066800"/>
          </a:xfrm>
        </p:spPr>
        <p:txBody>
          <a:bodyPr>
            <a:noAutofit/>
          </a:bodyPr>
          <a:lstStyle/>
          <a:p>
            <a:pPr>
              <a:defRPr/>
            </a:pPr>
            <a:r>
              <a:rPr lang="en-US" sz="3600" b="1" dirty="0"/>
              <a:t>Separation of Powers</a:t>
            </a:r>
            <a:br>
              <a:rPr lang="en-US" sz="3600" b="1" dirty="0"/>
            </a:br>
            <a:r>
              <a:rPr lang="en-US" sz="2000" b="1" dirty="0" smtClean="0"/>
              <a:t>Shared Powers:  Law-Making</a:t>
            </a:r>
          </a:p>
        </p:txBody>
      </p:sp>
      <p:sp>
        <p:nvSpPr>
          <p:cNvPr id="15363" name="Rectangle 3"/>
          <p:cNvSpPr>
            <a:spLocks noGrp="1" noChangeArrowheads="1"/>
          </p:cNvSpPr>
          <p:nvPr>
            <p:ph idx="1"/>
          </p:nvPr>
        </p:nvSpPr>
        <p:spPr>
          <a:xfrm>
            <a:off x="609600" y="1600200"/>
            <a:ext cx="8001000" cy="4114800"/>
          </a:xfrm>
        </p:spPr>
        <p:txBody>
          <a:bodyPr/>
          <a:lstStyle/>
          <a:p>
            <a:pPr marL="0" indent="0">
              <a:buNone/>
              <a:defRPr/>
            </a:pPr>
            <a:r>
              <a:rPr lang="en-US" b="1" dirty="0" smtClean="0"/>
              <a:t>In practice, separation of powers is really shared powers among separated branches/institutions</a:t>
            </a:r>
            <a:r>
              <a:rPr lang="en-US" dirty="0" smtClean="0"/>
              <a:t> </a:t>
            </a:r>
          </a:p>
          <a:p>
            <a:pPr marL="274320" lvl="1" indent="0">
              <a:buNone/>
              <a:defRPr/>
            </a:pPr>
            <a:r>
              <a:rPr lang="en-US" b="1" u="sng" dirty="0" smtClean="0">
                <a:solidFill>
                  <a:schemeClr val="tx2"/>
                </a:solidFill>
              </a:rPr>
              <a:t>Law Making</a:t>
            </a:r>
            <a:r>
              <a:rPr lang="en-US" b="1" dirty="0" smtClean="0">
                <a:solidFill>
                  <a:schemeClr val="tx2"/>
                </a:solidFill>
              </a:rPr>
              <a:t>:  All 3 branches/ institutions have influence over legislation, not just the Congress</a:t>
            </a:r>
            <a:r>
              <a:rPr lang="en-US" dirty="0" smtClean="0"/>
              <a:t>  </a:t>
            </a:r>
          </a:p>
          <a:p>
            <a:pPr lvl="2">
              <a:defRPr/>
            </a:pPr>
            <a:r>
              <a:rPr lang="en-US" sz="2000" dirty="0" smtClean="0"/>
              <a:t>The president initiates legislation (sets the agenda) </a:t>
            </a:r>
          </a:p>
          <a:p>
            <a:pPr lvl="2">
              <a:defRPr/>
            </a:pPr>
            <a:r>
              <a:rPr lang="en-US" sz="2000" dirty="0" smtClean="0"/>
              <a:t>The House and Senate (Congress) passes the proposed legislation</a:t>
            </a:r>
          </a:p>
          <a:p>
            <a:pPr lvl="2">
              <a:defRPr/>
            </a:pPr>
            <a:r>
              <a:rPr lang="en-US" sz="2000" dirty="0" smtClean="0"/>
              <a:t>The Supreme Court can then void laws through its power of judicial review (if a law is challenged to the courts)</a:t>
            </a:r>
          </a:p>
          <a:p>
            <a:pPr lvl="1">
              <a:buFontTx/>
              <a:buNone/>
              <a:defRPr/>
            </a:pPr>
            <a:endParaRPr lang="en-US" dirty="0"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457200"/>
            <a:ext cx="7772400" cy="1066800"/>
          </a:xfrm>
        </p:spPr>
        <p:txBody>
          <a:bodyPr>
            <a:normAutofit/>
          </a:bodyPr>
          <a:lstStyle/>
          <a:p>
            <a:pPr>
              <a:defRPr/>
            </a:pPr>
            <a:r>
              <a:rPr lang="en-US" b="1" dirty="0"/>
              <a:t>Separation of Powers</a:t>
            </a:r>
            <a:r>
              <a:rPr lang="en-US" sz="6000" b="1" dirty="0"/>
              <a:t/>
            </a:r>
            <a:br>
              <a:rPr lang="en-US" sz="6000" b="1" dirty="0"/>
            </a:br>
            <a:r>
              <a:rPr lang="en-US" sz="2200" b="1" dirty="0" smtClean="0"/>
              <a:t>Shared Powers:  Control over the Federal Bureaucracy</a:t>
            </a:r>
          </a:p>
        </p:txBody>
      </p:sp>
      <p:sp>
        <p:nvSpPr>
          <p:cNvPr id="16387" name="Rectangle 3"/>
          <p:cNvSpPr>
            <a:spLocks noGrp="1" noChangeArrowheads="1"/>
          </p:cNvSpPr>
          <p:nvPr>
            <p:ph idx="1"/>
          </p:nvPr>
        </p:nvSpPr>
        <p:spPr>
          <a:xfrm>
            <a:off x="457200" y="1600200"/>
            <a:ext cx="8153400" cy="4953000"/>
          </a:xfrm>
        </p:spPr>
        <p:txBody>
          <a:bodyPr/>
          <a:lstStyle/>
          <a:p>
            <a:pPr marL="0" indent="0">
              <a:buNone/>
              <a:defRPr/>
            </a:pPr>
            <a:r>
              <a:rPr lang="en-US" b="1" dirty="0" smtClean="0"/>
              <a:t>In practice, separation of powers is really shared powers among separated branches/institutions</a:t>
            </a:r>
            <a:r>
              <a:rPr lang="en-US" dirty="0" smtClean="0"/>
              <a:t> </a:t>
            </a:r>
          </a:p>
          <a:p>
            <a:pPr lvl="1">
              <a:defRPr/>
            </a:pPr>
            <a:r>
              <a:rPr lang="en-US" b="1" u="sng" dirty="0" smtClean="0">
                <a:solidFill>
                  <a:schemeClr val="tx2"/>
                </a:solidFill>
              </a:rPr>
              <a:t>Control of Federal Bureaucracy</a:t>
            </a:r>
            <a:r>
              <a:rPr lang="en-US" u="sng" dirty="0" smtClean="0"/>
              <a:t> </a:t>
            </a:r>
          </a:p>
          <a:p>
            <a:pPr lvl="2">
              <a:defRPr/>
            </a:pPr>
            <a:r>
              <a:rPr lang="en-US" b="1" dirty="0" smtClean="0"/>
              <a:t>What is the federal bureaucracy?</a:t>
            </a:r>
          </a:p>
          <a:p>
            <a:pPr lvl="3">
              <a:defRPr/>
            </a:pPr>
            <a:r>
              <a:rPr lang="en-US" sz="1800" dirty="0" smtClean="0"/>
              <a:t>It is the part of government that provides products and services to the public:</a:t>
            </a:r>
          </a:p>
          <a:p>
            <a:pPr lvl="3">
              <a:defRPr/>
            </a:pPr>
            <a:r>
              <a:rPr lang="en-US" sz="1800" b="1" dirty="0" smtClean="0">
                <a:solidFill>
                  <a:schemeClr val="tx2"/>
                </a:solidFill>
              </a:rPr>
              <a:t>Some examples:  </a:t>
            </a:r>
          </a:p>
          <a:p>
            <a:pPr lvl="4">
              <a:defRPr/>
            </a:pPr>
            <a:r>
              <a:rPr lang="en-US" sz="1800" dirty="0" smtClean="0"/>
              <a:t>FEMA (emergency management) </a:t>
            </a:r>
          </a:p>
          <a:p>
            <a:pPr lvl="4">
              <a:defRPr/>
            </a:pPr>
            <a:r>
              <a:rPr lang="en-US" sz="1800" dirty="0" smtClean="0"/>
              <a:t>Environmental Protection Agency (enforces environmental laws)</a:t>
            </a:r>
          </a:p>
          <a:p>
            <a:pPr lvl="4">
              <a:defRPr/>
            </a:pPr>
            <a:r>
              <a:rPr lang="en-US" sz="1800" dirty="0" smtClean="0"/>
              <a:t>Social Security Administration (distributes income checks to the elderly) </a:t>
            </a:r>
          </a:p>
          <a:p>
            <a:pPr lvl="4">
              <a:defRPr/>
            </a:pPr>
            <a:r>
              <a:rPr lang="en-US" sz="1800" dirty="0" smtClean="0"/>
              <a:t>Postal Service (delivers the mail) </a:t>
            </a:r>
          </a:p>
          <a:p>
            <a:pPr lvl="4">
              <a:defRPr/>
            </a:pPr>
            <a:r>
              <a:rPr lang="en-US" sz="1800" dirty="0" smtClean="0"/>
              <a:t>FBI (federal police protection)</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33400" y="457200"/>
            <a:ext cx="7772400" cy="914400"/>
          </a:xfrm>
        </p:spPr>
        <p:txBody>
          <a:bodyPr>
            <a:normAutofit fontScale="90000"/>
          </a:bodyPr>
          <a:lstStyle/>
          <a:p>
            <a:pPr>
              <a:defRPr/>
            </a:pPr>
            <a:r>
              <a:rPr lang="en-US" b="1" dirty="0"/>
              <a:t>Separation of Powers</a:t>
            </a:r>
            <a:r>
              <a:rPr lang="en-US" sz="8800" b="1" dirty="0"/>
              <a:t/>
            </a:r>
            <a:br>
              <a:rPr lang="en-US" sz="8800" b="1" dirty="0"/>
            </a:br>
            <a:r>
              <a:rPr lang="en-US" sz="2200" b="1" dirty="0"/>
              <a:t>Shared Powers:  Control over the Federal Bureaucracy</a:t>
            </a:r>
            <a:endParaRPr lang="en-US" sz="2200" b="1" dirty="0" smtClean="0"/>
          </a:p>
        </p:txBody>
      </p:sp>
      <p:sp>
        <p:nvSpPr>
          <p:cNvPr id="34819" name="Rectangle 3"/>
          <p:cNvSpPr>
            <a:spLocks noGrp="1" noChangeArrowheads="1"/>
          </p:cNvSpPr>
          <p:nvPr>
            <p:ph idx="1"/>
          </p:nvPr>
        </p:nvSpPr>
        <p:spPr>
          <a:xfrm>
            <a:off x="533400" y="1447800"/>
            <a:ext cx="8382000" cy="5181600"/>
          </a:xfrm>
        </p:spPr>
        <p:txBody>
          <a:bodyPr>
            <a:normAutofit/>
          </a:bodyPr>
          <a:lstStyle/>
          <a:p>
            <a:pPr marL="0" indent="0">
              <a:buNone/>
              <a:defRPr/>
            </a:pPr>
            <a:r>
              <a:rPr lang="en-US" b="1" dirty="0" smtClean="0"/>
              <a:t>In practice, separation of powers is really shared powers among separated branches/institutions</a:t>
            </a:r>
            <a:r>
              <a:rPr lang="en-US" dirty="0" smtClean="0"/>
              <a:t> </a:t>
            </a:r>
          </a:p>
          <a:p>
            <a:pPr lvl="1">
              <a:defRPr/>
            </a:pPr>
            <a:r>
              <a:rPr lang="en-US" b="1" u="sng" dirty="0" smtClean="0">
                <a:solidFill>
                  <a:schemeClr val="tx2"/>
                </a:solidFill>
              </a:rPr>
              <a:t>Control of Federal Bureaucracy:</a:t>
            </a:r>
            <a:r>
              <a:rPr lang="en-US" b="1" dirty="0" smtClean="0">
                <a:solidFill>
                  <a:schemeClr val="tx2"/>
                </a:solidFill>
              </a:rPr>
              <a:t>  Two branches of government + a non-government actor influence the bureaucracy</a:t>
            </a:r>
          </a:p>
          <a:p>
            <a:pPr lvl="2">
              <a:defRPr/>
            </a:pPr>
            <a:r>
              <a:rPr lang="en-US" dirty="0" smtClean="0"/>
              <a:t>The president is officially the “boss” of federal employees </a:t>
            </a:r>
          </a:p>
          <a:p>
            <a:pPr lvl="2">
              <a:defRPr/>
            </a:pPr>
            <a:r>
              <a:rPr lang="en-US" dirty="0" smtClean="0"/>
              <a:t>But Congress controls the structure and funding of the bureaucracy</a:t>
            </a:r>
          </a:p>
          <a:p>
            <a:pPr lvl="3">
              <a:defRPr/>
            </a:pPr>
            <a:r>
              <a:rPr lang="en-US" dirty="0" smtClean="0"/>
              <a:t>And Congress limits the number of employees a President can fire through the civil service system</a:t>
            </a:r>
          </a:p>
          <a:p>
            <a:pPr lvl="2">
              <a:defRPr/>
            </a:pPr>
            <a:r>
              <a:rPr lang="en-US" dirty="0" smtClean="0"/>
              <a:t>The bureaucracy is also influenced by interest groups that represent the people the bureaucracy serves (e.g., AARP and Social Security), though the interest groups that represent those served are not officially part of government</a:t>
            </a:r>
          </a:p>
          <a:p>
            <a:pPr marL="0" indent="0">
              <a:buNone/>
              <a:defRPr/>
            </a:pPr>
            <a:r>
              <a:rPr lang="en-US" sz="2400" b="1" u="sng" dirty="0" smtClean="0">
                <a:solidFill>
                  <a:schemeClr val="tx2"/>
                </a:solidFill>
              </a:rPr>
              <a:t>Conclusion</a:t>
            </a:r>
            <a:r>
              <a:rPr lang="en-US" sz="2400" b="1" dirty="0" smtClean="0">
                <a:solidFill>
                  <a:schemeClr val="tx2"/>
                </a:solidFill>
              </a:rPr>
              <a:t>:</a:t>
            </a:r>
            <a:r>
              <a:rPr lang="en-US" sz="2400" dirty="0" smtClean="0"/>
              <a:t>  </a:t>
            </a:r>
            <a:r>
              <a:rPr lang="en-US" sz="2400" b="1" dirty="0" smtClean="0"/>
              <a:t>No one branch/institution has complete (or total) control over government policy</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Separation of Powers</a:t>
            </a:r>
            <a:endParaRPr lang="en-US" dirty="0"/>
          </a:p>
        </p:txBody>
      </p:sp>
      <p:sp>
        <p:nvSpPr>
          <p:cNvPr id="3" name="Text Placeholder 2"/>
          <p:cNvSpPr>
            <a:spLocks noGrp="1"/>
          </p:cNvSpPr>
          <p:nvPr>
            <p:ph type="body" idx="1"/>
          </p:nvPr>
        </p:nvSpPr>
        <p:spPr/>
        <p:txBody>
          <a:bodyPr/>
          <a:lstStyle/>
          <a:p>
            <a:r>
              <a:rPr lang="en-US" dirty="0" smtClean="0"/>
              <a:t>Case Studies from American History</a:t>
            </a:r>
            <a:endParaRPr lang="en-US" dirty="0"/>
          </a:p>
        </p:txBody>
      </p:sp>
    </p:spTree>
    <p:extLst>
      <p:ext uri="{BB962C8B-B14F-4D97-AF65-F5344CB8AC3E}">
        <p14:creationId xmlns:p14="http://schemas.microsoft.com/office/powerpoint/2010/main" val="30450459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381000"/>
            <a:ext cx="7696200" cy="1066800"/>
          </a:xfrm>
        </p:spPr>
        <p:txBody>
          <a:bodyPr>
            <a:normAutofit/>
          </a:bodyPr>
          <a:lstStyle/>
          <a:p>
            <a:pPr>
              <a:defRPr/>
            </a:pPr>
            <a:r>
              <a:rPr lang="en-US" b="1" dirty="0"/>
              <a:t>Separation of Powers</a:t>
            </a:r>
            <a:r>
              <a:rPr lang="en-US" sz="9600" b="1" dirty="0"/>
              <a:t/>
            </a:r>
            <a:br>
              <a:rPr lang="en-US" sz="9600" b="1" dirty="0"/>
            </a:br>
            <a:r>
              <a:rPr lang="en-US" sz="2200" b="1" dirty="0" smtClean="0"/>
              <a:t>FDR’s Court-Packing Plan (1937)</a:t>
            </a:r>
          </a:p>
        </p:txBody>
      </p:sp>
      <p:sp>
        <p:nvSpPr>
          <p:cNvPr id="17411" name="Rectangle 3"/>
          <p:cNvSpPr>
            <a:spLocks noGrp="1" noChangeArrowheads="1"/>
          </p:cNvSpPr>
          <p:nvPr>
            <p:ph idx="1"/>
          </p:nvPr>
        </p:nvSpPr>
        <p:spPr>
          <a:xfrm>
            <a:off x="533400" y="1524000"/>
            <a:ext cx="8305800" cy="4953000"/>
          </a:xfrm>
        </p:spPr>
        <p:txBody>
          <a:bodyPr/>
          <a:lstStyle/>
          <a:p>
            <a:pPr marL="0" indent="0">
              <a:buNone/>
              <a:defRPr/>
            </a:pPr>
            <a:r>
              <a:rPr lang="en-US" b="1" dirty="0" smtClean="0"/>
              <a:t>President Franklin D. Roosevelt’s (FDR) Court-Packing Plan (1937)</a:t>
            </a:r>
          </a:p>
          <a:p>
            <a:pPr lvl="1">
              <a:defRPr/>
            </a:pPr>
            <a:r>
              <a:rPr lang="en-US" b="1" dirty="0" smtClean="0">
                <a:solidFill>
                  <a:schemeClr val="tx2"/>
                </a:solidFill>
              </a:rPr>
              <a:t>A struggle between the President and Congress over the number of Supreme Court justices </a:t>
            </a:r>
          </a:p>
          <a:p>
            <a:pPr lvl="2">
              <a:defRPr/>
            </a:pPr>
            <a:r>
              <a:rPr lang="en-US" dirty="0" smtClean="0"/>
              <a:t>Congress has the power to set the number of justices on the Supreme Court</a:t>
            </a:r>
          </a:p>
          <a:p>
            <a:pPr lvl="2">
              <a:defRPr/>
            </a:pPr>
            <a:r>
              <a:rPr lang="en-US" dirty="0"/>
              <a:t>FDR wanted to add 6 more justices to the Supreme Court, which would have allowed him to make all six appointments</a:t>
            </a:r>
          </a:p>
          <a:p>
            <a:pPr lvl="2">
              <a:defRPr/>
            </a:pPr>
            <a:r>
              <a:rPr lang="en-US" dirty="0" smtClean="0"/>
              <a:t>FDR frustrated because Supreme Court struck down several pieces of his New Deal program, denying a change in national economic policy which was designed to pull the country out of the great depression </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09600" y="457200"/>
            <a:ext cx="7696200" cy="914400"/>
          </a:xfrm>
        </p:spPr>
        <p:txBody>
          <a:bodyPr>
            <a:normAutofit fontScale="90000"/>
          </a:bodyPr>
          <a:lstStyle/>
          <a:p>
            <a:pPr>
              <a:defRPr/>
            </a:pPr>
            <a:r>
              <a:rPr lang="en-US" b="1" dirty="0"/>
              <a:t>Separation of Powers</a:t>
            </a:r>
            <a:r>
              <a:rPr lang="en-US" sz="17500" b="1" dirty="0"/>
              <a:t/>
            </a:r>
            <a:br>
              <a:rPr lang="en-US" sz="17500" b="1" dirty="0"/>
            </a:br>
            <a:r>
              <a:rPr lang="en-US" sz="2200" b="1" dirty="0"/>
              <a:t>FDR’s Court-Packing </a:t>
            </a:r>
            <a:r>
              <a:rPr lang="en-US" sz="2200" b="1" dirty="0" smtClean="0"/>
              <a:t>Plan (1937)</a:t>
            </a:r>
          </a:p>
        </p:txBody>
      </p:sp>
      <p:sp>
        <p:nvSpPr>
          <p:cNvPr id="37891" name="Rectangle 3"/>
          <p:cNvSpPr>
            <a:spLocks noGrp="1" noChangeArrowheads="1"/>
          </p:cNvSpPr>
          <p:nvPr>
            <p:ph idx="1"/>
          </p:nvPr>
        </p:nvSpPr>
        <p:spPr>
          <a:xfrm>
            <a:off x="533400" y="1524000"/>
            <a:ext cx="8229600" cy="5029200"/>
          </a:xfrm>
        </p:spPr>
        <p:txBody>
          <a:bodyPr>
            <a:normAutofit fontScale="92500" lnSpcReduction="20000"/>
          </a:bodyPr>
          <a:lstStyle/>
          <a:p>
            <a:pPr marL="0" indent="0">
              <a:buNone/>
              <a:defRPr/>
            </a:pPr>
            <a:r>
              <a:rPr lang="en-US" b="1" dirty="0" smtClean="0"/>
              <a:t>Congress Rejects FDR’s Court-Packing Plan </a:t>
            </a:r>
          </a:p>
          <a:p>
            <a:pPr marL="274320" lvl="1" indent="0">
              <a:buNone/>
              <a:defRPr/>
            </a:pPr>
            <a:r>
              <a:rPr lang="en-US" b="1" dirty="0" smtClean="0">
                <a:solidFill>
                  <a:schemeClr val="tx2"/>
                </a:solidFill>
              </a:rPr>
              <a:t>The Senate Judiciary Committee rejected FDR’s court- packing proposal:  They were suspicious of FDR as being power hungry</a:t>
            </a:r>
          </a:p>
          <a:p>
            <a:pPr lvl="2">
              <a:defRPr/>
            </a:pPr>
            <a:r>
              <a:rPr lang="en-US" dirty="0" smtClean="0"/>
              <a:t>FDR claimed the Supreme Court was overworked, needed additional members…the Chief Justice of the Supreme Court testified to Congress that the court was not overworked</a:t>
            </a:r>
          </a:p>
          <a:p>
            <a:pPr lvl="2">
              <a:defRPr/>
            </a:pPr>
            <a:r>
              <a:rPr lang="en-US" dirty="0" smtClean="0"/>
              <a:t>Though FDR lost the battle with Congress over the number of Supreme Court justices, the Supreme Court backed off its opposition to New Deal in future cases challenged to the Court </a:t>
            </a:r>
          </a:p>
          <a:p>
            <a:pPr marL="548640" lvl="2" indent="0">
              <a:buNone/>
              <a:defRPr/>
            </a:pPr>
            <a:endParaRPr lang="en-US" dirty="0" smtClean="0"/>
          </a:p>
          <a:p>
            <a:pPr marL="0" indent="0">
              <a:buNone/>
              <a:defRPr/>
            </a:pPr>
            <a:r>
              <a:rPr lang="en-US" b="1" dirty="0" smtClean="0"/>
              <a:t>A case of purely institutional conflict, not partisan or ideological conflict (between the president and Congress)</a:t>
            </a:r>
            <a:endParaRPr lang="en-US" dirty="0" smtClean="0"/>
          </a:p>
          <a:p>
            <a:pPr marL="274320" lvl="1" indent="0">
              <a:buNone/>
              <a:defRPr/>
            </a:pPr>
            <a:r>
              <a:rPr lang="en-US" b="1" dirty="0" smtClean="0">
                <a:solidFill>
                  <a:schemeClr val="tx2"/>
                </a:solidFill>
              </a:rPr>
              <a:t>This case illustrates an example where institutional loyalty outweighed loyalty to the political party or to the ideological agenda (the New Deal)</a:t>
            </a:r>
          </a:p>
          <a:p>
            <a:pPr lvl="2">
              <a:defRPr/>
            </a:pPr>
            <a:r>
              <a:rPr lang="en-US" dirty="0" smtClean="0"/>
              <a:t>Democrats in Congress wanted to protect their institution by denying a  president of their own party more power</a:t>
            </a:r>
            <a:endParaRPr lang="en-US" dirty="0"/>
          </a:p>
          <a:p>
            <a:pPr lvl="2">
              <a:defRPr/>
            </a:pPr>
            <a:r>
              <a:rPr lang="en-US" dirty="0" smtClean="0"/>
              <a:t>Even though the Democrats in Congress also supported the New Deal economic plan, what was more important was ensuring that the presidency did not get too powerful</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33400" y="457200"/>
            <a:ext cx="7772400" cy="838200"/>
          </a:xfrm>
        </p:spPr>
        <p:txBody>
          <a:bodyPr>
            <a:normAutofit fontScale="90000"/>
          </a:bodyPr>
          <a:lstStyle/>
          <a:p>
            <a:pPr>
              <a:defRPr/>
            </a:pPr>
            <a:r>
              <a:rPr lang="en-US" b="1" dirty="0"/>
              <a:t>Separation of Powers</a:t>
            </a:r>
            <a:r>
              <a:rPr lang="en-US" sz="31800" b="1" dirty="0"/>
              <a:t/>
            </a:r>
            <a:br>
              <a:rPr lang="en-US" sz="31800" b="1" dirty="0"/>
            </a:br>
            <a:r>
              <a:rPr lang="en-US" sz="2200" b="1" dirty="0" smtClean="0"/>
              <a:t>Impeachment of Andrew Johnson (1868)</a:t>
            </a:r>
          </a:p>
        </p:txBody>
      </p:sp>
      <p:sp>
        <p:nvSpPr>
          <p:cNvPr id="19459" name="Rectangle 3"/>
          <p:cNvSpPr>
            <a:spLocks noGrp="1" noChangeArrowheads="1"/>
          </p:cNvSpPr>
          <p:nvPr>
            <p:ph idx="1"/>
          </p:nvPr>
        </p:nvSpPr>
        <p:spPr>
          <a:xfrm>
            <a:off x="533400" y="1524000"/>
            <a:ext cx="8153400" cy="4876800"/>
          </a:xfrm>
        </p:spPr>
        <p:txBody>
          <a:bodyPr>
            <a:normAutofit fontScale="92500" lnSpcReduction="10000"/>
          </a:bodyPr>
          <a:lstStyle/>
          <a:p>
            <a:pPr marL="0" indent="0">
              <a:buNone/>
              <a:defRPr/>
            </a:pPr>
            <a:r>
              <a:rPr lang="en-US" sz="2400" b="1" dirty="0" smtClean="0"/>
              <a:t>Impeachment of President Andrew Johnson (1868)</a:t>
            </a:r>
          </a:p>
          <a:p>
            <a:pPr lvl="1">
              <a:defRPr/>
            </a:pPr>
            <a:r>
              <a:rPr lang="en-US" b="1" dirty="0" smtClean="0">
                <a:solidFill>
                  <a:schemeClr val="tx2"/>
                </a:solidFill>
              </a:rPr>
              <a:t>A struggle between the president and congress over reconstruction policy for the southern states post-Civil War</a:t>
            </a:r>
          </a:p>
          <a:p>
            <a:pPr lvl="2">
              <a:defRPr/>
            </a:pPr>
            <a:r>
              <a:rPr lang="en-US" dirty="0" smtClean="0"/>
              <a:t>Johnson wanted leniency on the South</a:t>
            </a:r>
          </a:p>
          <a:p>
            <a:pPr lvl="2">
              <a:defRPr/>
            </a:pPr>
            <a:r>
              <a:rPr lang="en-US" dirty="0" smtClean="0"/>
              <a:t>Congress wanted to punish the South</a:t>
            </a:r>
          </a:p>
          <a:p>
            <a:pPr lvl="1">
              <a:defRPr/>
            </a:pPr>
            <a:r>
              <a:rPr lang="en-US" b="1" dirty="0" smtClean="0"/>
              <a:t>Congress engaged in “gotcha” politics, knowing Johnson would violate certain laws, thus giving Congress reason to impeach</a:t>
            </a:r>
          </a:p>
          <a:p>
            <a:pPr lvl="2">
              <a:defRPr/>
            </a:pPr>
            <a:r>
              <a:rPr lang="en-US" b="1" u="sng" dirty="0" smtClean="0">
                <a:solidFill>
                  <a:schemeClr val="tx2"/>
                </a:solidFill>
              </a:rPr>
              <a:t>Tenure of Office Act (1867)</a:t>
            </a:r>
            <a:r>
              <a:rPr lang="en-US" dirty="0" smtClean="0"/>
              <a:t> – President could not fire a cabinet member without Senate approval…Johnson wanted to fire Edwin Stanton, Sec. of War, who was loyal to Congress</a:t>
            </a:r>
          </a:p>
          <a:p>
            <a:pPr lvl="3">
              <a:defRPr/>
            </a:pPr>
            <a:r>
              <a:rPr lang="en-US" dirty="0" smtClean="0"/>
              <a:t>Johnson fired Stanton, thus violating the law and sparking the impeachment process</a:t>
            </a:r>
          </a:p>
          <a:p>
            <a:pPr lvl="2">
              <a:defRPr/>
            </a:pPr>
            <a:r>
              <a:rPr lang="en-US" b="1" u="sng" dirty="0" smtClean="0">
                <a:solidFill>
                  <a:schemeClr val="tx2"/>
                </a:solidFill>
              </a:rPr>
              <a:t>Command of Army Act (1867)</a:t>
            </a:r>
            <a:r>
              <a:rPr lang="en-US" dirty="0" smtClean="0"/>
              <a:t> – All civilian military orders had to be passed through the General of the Army, General Grant, who was loyal to Congress</a:t>
            </a:r>
          </a:p>
          <a:p>
            <a:pPr lvl="1">
              <a:defRPr/>
            </a:pPr>
            <a:r>
              <a:rPr lang="en-US" b="1" dirty="0" smtClean="0"/>
              <a:t>Johnson was destroyed politically by the impeachment scandal</a:t>
            </a:r>
          </a:p>
          <a:p>
            <a:pPr lvl="2">
              <a:defRPr/>
            </a:pPr>
            <a:r>
              <a:rPr lang="en-US" dirty="0" smtClean="0"/>
              <a:t>Congress assumed power over reconstruction policy</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09600" y="457200"/>
            <a:ext cx="7696200" cy="990600"/>
          </a:xfrm>
        </p:spPr>
        <p:txBody>
          <a:bodyPr>
            <a:normAutofit/>
          </a:bodyPr>
          <a:lstStyle/>
          <a:p>
            <a:pPr>
              <a:defRPr/>
            </a:pPr>
            <a:r>
              <a:rPr lang="en-US" sz="4800" b="1" dirty="0" smtClean="0"/>
              <a:t>Outline</a:t>
            </a:r>
          </a:p>
        </p:txBody>
      </p:sp>
      <p:sp>
        <p:nvSpPr>
          <p:cNvPr id="53251" name="Rectangle 3"/>
          <p:cNvSpPr>
            <a:spLocks noGrp="1" noChangeArrowheads="1"/>
          </p:cNvSpPr>
          <p:nvPr>
            <p:ph idx="1"/>
          </p:nvPr>
        </p:nvSpPr>
        <p:spPr>
          <a:xfrm>
            <a:off x="685800" y="1447800"/>
            <a:ext cx="8001000" cy="4114800"/>
          </a:xfrm>
        </p:spPr>
        <p:txBody>
          <a:bodyPr>
            <a:normAutofit fontScale="92500" lnSpcReduction="10000"/>
          </a:bodyPr>
          <a:lstStyle/>
          <a:p>
            <a:pPr marL="0" indent="0">
              <a:buNone/>
              <a:defRPr/>
            </a:pPr>
            <a:r>
              <a:rPr lang="en-US" b="1" dirty="0" smtClean="0"/>
              <a:t>A Key Concept of Constitutional Design</a:t>
            </a:r>
          </a:p>
          <a:p>
            <a:pPr marL="0" indent="0">
              <a:buNone/>
              <a:defRPr/>
            </a:pPr>
            <a:r>
              <a:rPr lang="en-US" b="1" dirty="0" smtClean="0"/>
              <a:t>Which institution has the most constitutional power</a:t>
            </a:r>
          </a:p>
          <a:p>
            <a:pPr lvl="2">
              <a:defRPr/>
            </a:pPr>
            <a:r>
              <a:rPr lang="en-US" dirty="0" smtClean="0"/>
              <a:t>How Congress has abdicated power to the executive branch</a:t>
            </a:r>
          </a:p>
          <a:p>
            <a:pPr marL="0" indent="0">
              <a:buNone/>
              <a:defRPr/>
            </a:pPr>
            <a:r>
              <a:rPr lang="en-US" b="1" dirty="0" smtClean="0"/>
              <a:t>Examples of Shared Powers</a:t>
            </a:r>
          </a:p>
          <a:p>
            <a:pPr lvl="2">
              <a:defRPr/>
            </a:pPr>
            <a:r>
              <a:rPr lang="en-US" dirty="0" smtClean="0"/>
              <a:t>Law-making</a:t>
            </a:r>
          </a:p>
          <a:p>
            <a:pPr lvl="2">
              <a:defRPr/>
            </a:pPr>
            <a:r>
              <a:rPr lang="en-US" dirty="0" smtClean="0"/>
              <a:t>Power over the bureaucracy</a:t>
            </a:r>
          </a:p>
          <a:p>
            <a:pPr marL="0" indent="0">
              <a:buNone/>
              <a:defRPr/>
            </a:pPr>
            <a:r>
              <a:rPr lang="en-US" b="1" dirty="0" smtClean="0"/>
              <a:t>Examples of conflict among the 3 institutions</a:t>
            </a:r>
          </a:p>
          <a:p>
            <a:pPr lvl="2">
              <a:defRPr/>
            </a:pPr>
            <a:r>
              <a:rPr lang="en-US" dirty="0" smtClean="0"/>
              <a:t>FDR’s Court-Packing Plan (1937)</a:t>
            </a:r>
          </a:p>
          <a:p>
            <a:pPr lvl="2">
              <a:defRPr/>
            </a:pPr>
            <a:r>
              <a:rPr lang="en-US" dirty="0" smtClean="0"/>
              <a:t>Andrew Johnson’s Impeachment (1868)</a:t>
            </a:r>
          </a:p>
          <a:p>
            <a:pPr lvl="2">
              <a:defRPr/>
            </a:pPr>
            <a:r>
              <a:rPr lang="en-US" dirty="0" smtClean="0"/>
              <a:t>Woodrow Wilson and the League of Nations (1919)</a:t>
            </a:r>
          </a:p>
          <a:p>
            <a:pPr lvl="2">
              <a:defRPr/>
            </a:pPr>
            <a:r>
              <a:rPr lang="en-US" dirty="0" smtClean="0"/>
              <a:t>Detaining Terror Suspects in the Post-9/11 Era (2001- 2008)</a:t>
            </a:r>
          </a:p>
          <a:p>
            <a:pPr lvl="2">
              <a:defRPr/>
            </a:pPr>
            <a:r>
              <a:rPr lang="en-US" dirty="0" smtClean="0"/>
              <a:t>The Continued Operation of Guantanamo Bay (2009-2010)</a:t>
            </a:r>
          </a:p>
          <a:p>
            <a:pPr lvl="2">
              <a:defRPr/>
            </a:pPr>
            <a:r>
              <a:rPr lang="en-US" dirty="0" smtClean="0"/>
              <a:t>The Role of the U.S. Supreme Court (2012)</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381000"/>
            <a:ext cx="7772400" cy="1066800"/>
          </a:xfrm>
        </p:spPr>
        <p:txBody>
          <a:bodyPr>
            <a:normAutofit/>
          </a:bodyPr>
          <a:lstStyle/>
          <a:p>
            <a:pPr>
              <a:defRPr/>
            </a:pPr>
            <a:r>
              <a:rPr lang="en-US" sz="3600" b="1" dirty="0"/>
              <a:t>Separation of Powers</a:t>
            </a:r>
            <a:r>
              <a:rPr lang="en-US" sz="31800" b="1" dirty="0"/>
              <a:t/>
            </a:r>
            <a:br>
              <a:rPr lang="en-US" sz="31800" b="1" dirty="0"/>
            </a:br>
            <a:r>
              <a:rPr lang="en-US" sz="2000" b="1" dirty="0" smtClean="0"/>
              <a:t>Wilson’s League of Nations (1919)</a:t>
            </a:r>
          </a:p>
        </p:txBody>
      </p:sp>
      <p:sp>
        <p:nvSpPr>
          <p:cNvPr id="21507" name="Rectangle 3"/>
          <p:cNvSpPr>
            <a:spLocks noGrp="1" noChangeArrowheads="1"/>
          </p:cNvSpPr>
          <p:nvPr>
            <p:ph idx="1"/>
          </p:nvPr>
        </p:nvSpPr>
        <p:spPr>
          <a:xfrm>
            <a:off x="457200" y="1600200"/>
            <a:ext cx="8229600" cy="4724400"/>
          </a:xfrm>
        </p:spPr>
        <p:txBody>
          <a:bodyPr>
            <a:normAutofit fontScale="92500" lnSpcReduction="10000"/>
          </a:bodyPr>
          <a:lstStyle/>
          <a:p>
            <a:pPr marL="0" indent="0">
              <a:buNone/>
              <a:defRPr/>
            </a:pPr>
            <a:r>
              <a:rPr lang="en-US" sz="2400" b="1" dirty="0" smtClean="0"/>
              <a:t>President Wilson and the League of Nations (1919)</a:t>
            </a:r>
          </a:p>
          <a:p>
            <a:pPr lvl="1">
              <a:defRPr/>
            </a:pPr>
            <a:r>
              <a:rPr lang="en-US" b="1" dirty="0" smtClean="0">
                <a:solidFill>
                  <a:schemeClr val="tx2"/>
                </a:solidFill>
              </a:rPr>
              <a:t>A struggle between the US Senate and the president over whether the US should join the League of Nations as part of the Treaty of Versailles (the treaty that ended WWI)</a:t>
            </a:r>
          </a:p>
          <a:p>
            <a:pPr lvl="3">
              <a:defRPr/>
            </a:pPr>
            <a:r>
              <a:rPr lang="en-US" dirty="0" smtClean="0"/>
              <a:t>League of Nations designed to keep the peace among the European nations</a:t>
            </a:r>
          </a:p>
          <a:p>
            <a:pPr lvl="1">
              <a:defRPr/>
            </a:pPr>
            <a:r>
              <a:rPr lang="en-US" b="1" dirty="0" smtClean="0"/>
              <a:t>Wilson’s difficulty in selling the idea at home in America</a:t>
            </a:r>
          </a:p>
          <a:p>
            <a:pPr lvl="2">
              <a:defRPr/>
            </a:pPr>
            <a:r>
              <a:rPr lang="en-US" u="sng" dirty="0" smtClean="0"/>
              <a:t>American culture</a:t>
            </a:r>
            <a:r>
              <a:rPr lang="en-US" dirty="0" smtClean="0"/>
              <a:t>:  Isolationist (or unilateralist)…Americans wanted to bring the troops home after WWI, avoid war by staying out of European affairs</a:t>
            </a:r>
          </a:p>
          <a:p>
            <a:pPr lvl="2">
              <a:defRPr/>
            </a:pPr>
            <a:r>
              <a:rPr lang="en-US" dirty="0" smtClean="0"/>
              <a:t>Wilson ignored Senate Republican leaders, did not include them in negotiations in Europe to formally end WWI…Senate leaders felt insulted</a:t>
            </a:r>
          </a:p>
          <a:p>
            <a:pPr lvl="2">
              <a:defRPr/>
            </a:pPr>
            <a:r>
              <a:rPr lang="en-US" dirty="0" smtClean="0"/>
              <a:t>Wilson invested all of his political capital trying to convince the public to support America’s entry into the League of Nations</a:t>
            </a:r>
          </a:p>
          <a:p>
            <a:pPr lvl="1">
              <a:defRPr/>
            </a:pPr>
            <a:r>
              <a:rPr lang="en-US" b="1" dirty="0" smtClean="0"/>
              <a:t>Wilson was destroyed politically, suffered a stroke as well</a:t>
            </a:r>
          </a:p>
          <a:p>
            <a:pPr lvl="2">
              <a:defRPr/>
            </a:pPr>
            <a:r>
              <a:rPr lang="en-US" dirty="0" smtClean="0"/>
              <a:t>US Senate rejected Treaty of Versailles, America did not join the League of Nations, the League of Nations eventually failed…then WWII broke out </a:t>
            </a:r>
          </a:p>
          <a:p>
            <a:pPr lvl="2">
              <a:defRPr/>
            </a:pPr>
            <a:r>
              <a:rPr lang="en-US" dirty="0" smtClean="0"/>
              <a:t>The U.S. Senate, not the president, dictated American foreign policy toward Europe</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381000"/>
            <a:ext cx="7696200" cy="990600"/>
          </a:xfrm>
        </p:spPr>
        <p:txBody>
          <a:bodyPr>
            <a:normAutofit fontScale="90000"/>
          </a:bodyPr>
          <a:lstStyle/>
          <a:p>
            <a:pPr>
              <a:defRPr/>
            </a:pPr>
            <a:r>
              <a:rPr lang="en-US" sz="4000" b="1" dirty="0" smtClean="0"/>
              <a:t>Separation of Powers</a:t>
            </a:r>
            <a:br>
              <a:rPr lang="en-US" sz="4000" b="1" dirty="0" smtClean="0"/>
            </a:br>
            <a:r>
              <a:rPr lang="en-US" sz="2200" b="1" dirty="0" smtClean="0"/>
              <a:t>Prisoner Detainment Policies in the Post-9/11 Era (2001-Present)</a:t>
            </a:r>
          </a:p>
        </p:txBody>
      </p:sp>
      <p:sp>
        <p:nvSpPr>
          <p:cNvPr id="23555" name="Rectangle 3"/>
          <p:cNvSpPr>
            <a:spLocks noGrp="1" noChangeArrowheads="1"/>
          </p:cNvSpPr>
          <p:nvPr>
            <p:ph idx="1"/>
          </p:nvPr>
        </p:nvSpPr>
        <p:spPr>
          <a:xfrm>
            <a:off x="457200" y="1447800"/>
            <a:ext cx="8305800" cy="4267200"/>
          </a:xfrm>
        </p:spPr>
        <p:txBody>
          <a:bodyPr>
            <a:normAutofit/>
          </a:bodyPr>
          <a:lstStyle/>
          <a:p>
            <a:pPr marL="0" indent="0">
              <a:buNone/>
              <a:defRPr/>
            </a:pPr>
            <a:r>
              <a:rPr lang="en-US" sz="2400" b="1" dirty="0" smtClean="0"/>
              <a:t>Detaining Terror Suspects in the Post-911 Era</a:t>
            </a:r>
          </a:p>
          <a:p>
            <a:pPr marL="525780" indent="-342900">
              <a:defRPr/>
            </a:pPr>
            <a:r>
              <a:rPr lang="en-US" sz="2400" b="1" dirty="0" smtClean="0">
                <a:solidFill>
                  <a:schemeClr val="tx2"/>
                </a:solidFill>
              </a:rPr>
              <a:t>A struggle between the president and the U.S. Supreme Court over civil liberty protections for accused terror suspects</a:t>
            </a:r>
          </a:p>
          <a:p>
            <a:pPr marL="914400" lvl="1" indent="-457200">
              <a:defRPr/>
            </a:pPr>
            <a:r>
              <a:rPr lang="en-US" sz="1900" dirty="0" smtClean="0"/>
              <a:t>The Bush administration wanted to detain terror suspects (“enemy combatants”) indefinitely without trial or access to lawyers until the end of the war on terror (which could be 50 years)</a:t>
            </a:r>
          </a:p>
          <a:p>
            <a:pPr marL="1203960" lvl="1" indent="-381000">
              <a:defRPr/>
            </a:pPr>
            <a:r>
              <a:rPr lang="en-US" sz="1700" dirty="0" smtClean="0"/>
              <a:t>The goal being to squeeze intelligence information out of these prisoners which might help prevent a future terrorist attack</a:t>
            </a:r>
          </a:p>
          <a:p>
            <a:pPr marL="800100" lvl="1" indent="-342900">
              <a:defRPr/>
            </a:pPr>
            <a:r>
              <a:rPr lang="en-US" dirty="0" smtClean="0"/>
              <a:t>In a series of decisions, the U.S. Supreme Court limited the president’s authority regarding the detention of prisoners</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a:xfrm>
            <a:off x="228600" y="1225639"/>
            <a:ext cx="8686800" cy="5638800"/>
          </a:xfrm>
        </p:spPr>
        <p:txBody>
          <a:bodyPr>
            <a:noAutofit/>
          </a:bodyPr>
          <a:lstStyle/>
          <a:p>
            <a:pPr marL="0" indent="0">
              <a:buNone/>
              <a:defRPr/>
            </a:pPr>
            <a:r>
              <a:rPr lang="en-US" b="1" dirty="0" smtClean="0"/>
              <a:t>Detaining Terror Suspects in the Post-911 Era</a:t>
            </a:r>
            <a:endParaRPr lang="en-US" dirty="0" smtClean="0"/>
          </a:p>
          <a:p>
            <a:pPr marL="640080" indent="-457200">
              <a:defRPr/>
            </a:pPr>
            <a:r>
              <a:rPr lang="en-US" sz="2000" dirty="0" smtClean="0"/>
              <a:t>In a series of decisions, the Supreme Court limited the president’s authority regarding the detention of prisoners</a:t>
            </a:r>
          </a:p>
          <a:p>
            <a:pPr marL="929640" indent="-381000">
              <a:defRPr/>
            </a:pPr>
            <a:r>
              <a:rPr lang="en-US" sz="1800" b="1" u="sng" dirty="0">
                <a:solidFill>
                  <a:schemeClr val="tx2"/>
                </a:solidFill>
              </a:rPr>
              <a:t>Prisoners at Guantanamo Bay, Cuba (2004); </a:t>
            </a:r>
            <a:r>
              <a:rPr lang="en-US" sz="1800" b="1" u="sng" dirty="0" err="1">
                <a:solidFill>
                  <a:schemeClr val="tx2"/>
                </a:solidFill>
              </a:rPr>
              <a:t>Yaser</a:t>
            </a:r>
            <a:r>
              <a:rPr lang="en-US" sz="1800" b="1" u="sng" dirty="0">
                <a:solidFill>
                  <a:schemeClr val="tx2"/>
                </a:solidFill>
              </a:rPr>
              <a:t> </a:t>
            </a:r>
            <a:r>
              <a:rPr lang="en-US" sz="1800" b="1" u="sng" dirty="0" err="1">
                <a:solidFill>
                  <a:schemeClr val="tx2"/>
                </a:solidFill>
              </a:rPr>
              <a:t>Hamdi</a:t>
            </a:r>
            <a:r>
              <a:rPr lang="en-US" sz="1800" b="1" u="sng" dirty="0">
                <a:solidFill>
                  <a:schemeClr val="tx2"/>
                </a:solidFill>
              </a:rPr>
              <a:t> (2004</a:t>
            </a:r>
            <a:r>
              <a:rPr lang="en-US" sz="1800" b="1" dirty="0">
                <a:solidFill>
                  <a:schemeClr val="tx2"/>
                </a:solidFill>
              </a:rPr>
              <a:t>) </a:t>
            </a:r>
            <a:r>
              <a:rPr lang="en-US" sz="1800" dirty="0"/>
              <a:t>– The Supreme Court ruled that prisoners have a right to petition a </a:t>
            </a:r>
            <a:r>
              <a:rPr lang="en-US" sz="1800" dirty="0" smtClean="0"/>
              <a:t>civilian court </a:t>
            </a:r>
            <a:r>
              <a:rPr lang="en-US" sz="1800" dirty="0"/>
              <a:t>for their release (a right to habeas corpus</a:t>
            </a:r>
            <a:r>
              <a:rPr lang="en-US" sz="1800" dirty="0" smtClean="0"/>
              <a:t>)</a:t>
            </a:r>
            <a:endParaRPr lang="en-US" sz="1800" u="sng" dirty="0" smtClean="0">
              <a:solidFill>
                <a:schemeClr val="tx2"/>
              </a:solidFill>
            </a:endParaRPr>
          </a:p>
          <a:p>
            <a:pPr marL="929640" indent="-381000">
              <a:defRPr/>
            </a:pPr>
            <a:r>
              <a:rPr lang="en-US" sz="1800" b="1" u="sng" dirty="0" err="1" smtClean="0">
                <a:solidFill>
                  <a:schemeClr val="tx2"/>
                </a:solidFill>
              </a:rPr>
              <a:t>Hamdan</a:t>
            </a:r>
            <a:r>
              <a:rPr lang="en-US" sz="1800" b="1" u="sng" dirty="0" smtClean="0">
                <a:solidFill>
                  <a:schemeClr val="tx2"/>
                </a:solidFill>
              </a:rPr>
              <a:t> (2006)</a:t>
            </a:r>
            <a:r>
              <a:rPr lang="en-US" sz="1800" b="1" dirty="0" smtClean="0"/>
              <a:t> </a:t>
            </a:r>
            <a:r>
              <a:rPr lang="en-US" sz="1800" dirty="0" smtClean="0"/>
              <a:t>– the U.S. Supreme Court applied separation of powers, ruling the president’s actions to establish military commissions to be unconstitutional</a:t>
            </a:r>
          </a:p>
          <a:p>
            <a:pPr marL="1203960" indent="-381000">
              <a:defRPr/>
            </a:pPr>
            <a:r>
              <a:rPr lang="en-US" sz="1500" dirty="0" smtClean="0"/>
              <a:t>Congress had the power to set the rules and regulations for the military, which would include establishing military commissions; the president has no such power; Congress responded by establishing a system of military commissions for terror suspects – the Military Commissions Act (MCA)</a:t>
            </a:r>
          </a:p>
          <a:p>
            <a:pPr marL="1203960" indent="-381000">
              <a:defRPr/>
            </a:pPr>
            <a:r>
              <a:rPr lang="en-US" sz="1500" dirty="0" smtClean="0"/>
              <a:t>The U.S. would also have to comply with the Geneva Conventions (e.g., no torture of detainees) </a:t>
            </a:r>
          </a:p>
          <a:p>
            <a:pPr marL="929640" indent="-381000">
              <a:defRPr/>
            </a:pPr>
            <a:r>
              <a:rPr lang="en-US" sz="1800" b="1" u="sng" dirty="0" err="1" smtClean="0">
                <a:solidFill>
                  <a:schemeClr val="tx2"/>
                </a:solidFill>
              </a:rPr>
              <a:t>Boumediene</a:t>
            </a:r>
            <a:r>
              <a:rPr lang="en-US" sz="1800" b="1" u="sng" dirty="0" smtClean="0">
                <a:solidFill>
                  <a:schemeClr val="tx2"/>
                </a:solidFill>
              </a:rPr>
              <a:t> (2008)</a:t>
            </a:r>
            <a:r>
              <a:rPr lang="en-US" sz="1800" b="1" dirty="0" smtClean="0"/>
              <a:t> </a:t>
            </a:r>
            <a:r>
              <a:rPr lang="en-US" sz="1800" dirty="0" smtClean="0"/>
              <a:t>– The Supreme Court ruled once again that detainees can petition a civilian court for release (habeas corpus)</a:t>
            </a:r>
          </a:p>
          <a:p>
            <a:pPr marL="1203960" indent="-381000">
              <a:defRPr/>
            </a:pPr>
            <a:r>
              <a:rPr lang="en-US" sz="1500" dirty="0" smtClean="0"/>
              <a:t>The Military Commission Act (2006) denied the right to habeas corpus, given that terrorist suspects would get their day in military court; the Court restored habeas corpus rights for detainees</a:t>
            </a:r>
          </a:p>
        </p:txBody>
      </p:sp>
      <p:sp>
        <p:nvSpPr>
          <p:cNvPr id="5" name="Rectangle 2"/>
          <p:cNvSpPr txBox="1">
            <a:spLocks noChangeArrowheads="1"/>
          </p:cNvSpPr>
          <p:nvPr/>
        </p:nvSpPr>
        <p:spPr>
          <a:xfrm>
            <a:off x="228600" y="228600"/>
            <a:ext cx="7696200" cy="990600"/>
          </a:xfrm>
          <a:prstGeom prst="rect">
            <a:avLst/>
          </a:prstGeom>
        </p:spPr>
        <p:txBody>
          <a:bodyPr vert="horz" lIns="91440" tIns="45720" rIns="91440" bIns="45720" rtlCol="0" anchor="ctr">
            <a:normAutofit fontScale="97500" lnSpcReduction="1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fontAlgn="auto">
              <a:spcAft>
                <a:spcPts val="0"/>
              </a:spcAft>
              <a:defRPr/>
            </a:pPr>
            <a:r>
              <a:rPr lang="en-US" b="1" dirty="0" smtClean="0"/>
              <a:t>Separation of Powers</a:t>
            </a:r>
            <a:br>
              <a:rPr lang="en-US" b="1" dirty="0" smtClean="0"/>
            </a:br>
            <a:r>
              <a:rPr lang="en-US" sz="2200" b="1" dirty="0" smtClean="0"/>
              <a:t>Prisoner Detainment Policies in the Post-9/11 Era (2001-Present)</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81000" y="457200"/>
            <a:ext cx="7772400" cy="1066800"/>
          </a:xfrm>
        </p:spPr>
        <p:txBody>
          <a:bodyPr>
            <a:normAutofit fontScale="90000"/>
          </a:bodyPr>
          <a:lstStyle/>
          <a:p>
            <a:pPr>
              <a:defRPr/>
            </a:pPr>
            <a:r>
              <a:rPr lang="en-US" b="1" dirty="0"/>
              <a:t>Separation of Powers</a:t>
            </a:r>
            <a:br>
              <a:rPr lang="en-US" b="1" dirty="0"/>
            </a:br>
            <a:r>
              <a:rPr lang="en-US" sz="2200" b="1" dirty="0" smtClean="0"/>
              <a:t>Prisoner Detainment Policies </a:t>
            </a:r>
            <a:r>
              <a:rPr lang="en-US" sz="2200" b="1" dirty="0"/>
              <a:t>in the Post-9/11 Era (2001-Present)</a:t>
            </a:r>
            <a:br>
              <a:rPr lang="en-US" sz="2200" b="1" dirty="0"/>
            </a:br>
            <a:endParaRPr lang="en-US" sz="2200" b="1" dirty="0" smtClean="0"/>
          </a:p>
        </p:txBody>
      </p:sp>
      <p:sp>
        <p:nvSpPr>
          <p:cNvPr id="46083" name="Rectangle 3"/>
          <p:cNvSpPr>
            <a:spLocks noGrp="1" noChangeArrowheads="1"/>
          </p:cNvSpPr>
          <p:nvPr>
            <p:ph idx="1"/>
          </p:nvPr>
        </p:nvSpPr>
        <p:spPr>
          <a:xfrm>
            <a:off x="381000" y="1295400"/>
            <a:ext cx="8458200" cy="5638800"/>
          </a:xfrm>
        </p:spPr>
        <p:txBody>
          <a:bodyPr>
            <a:normAutofit fontScale="92500" lnSpcReduction="10000"/>
          </a:bodyPr>
          <a:lstStyle/>
          <a:p>
            <a:pPr marL="0" indent="0">
              <a:buNone/>
              <a:defRPr/>
            </a:pPr>
            <a:r>
              <a:rPr lang="en-US" sz="2400" b="1" dirty="0" smtClean="0"/>
              <a:t>Detaining Terror Suspects in the Post-911 Era</a:t>
            </a:r>
          </a:p>
          <a:p>
            <a:pPr marL="640080" indent="-457200">
              <a:defRPr/>
            </a:pPr>
            <a:r>
              <a:rPr lang="en-US" sz="2000" dirty="0" smtClean="0"/>
              <a:t>Over the course of US history, the Supreme Court has deferred to the president’s authority over war-time policy, but that has not been the case so far in the post-9/11 era</a:t>
            </a:r>
          </a:p>
          <a:p>
            <a:pPr marL="746760" indent="-381000">
              <a:defRPr/>
            </a:pPr>
            <a:r>
              <a:rPr lang="en-US" sz="2000" b="1" dirty="0" smtClean="0">
                <a:solidFill>
                  <a:schemeClr val="tx2"/>
                </a:solidFill>
              </a:rPr>
              <a:t>Why has the U.S. Supreme Court been more assertive?</a:t>
            </a:r>
          </a:p>
          <a:p>
            <a:pPr marL="1203960" lvl="1" indent="-381000">
              <a:defRPr/>
            </a:pPr>
            <a:r>
              <a:rPr lang="en-US" sz="1900" b="1" dirty="0" smtClean="0"/>
              <a:t>Advocates of civil liberties and basic human rights standards have more power today than in previous wars</a:t>
            </a:r>
          </a:p>
          <a:p>
            <a:pPr marL="1752600" lvl="2" indent="-381000">
              <a:defRPr/>
            </a:pPr>
            <a:r>
              <a:rPr lang="en-US" dirty="0" smtClean="0"/>
              <a:t>Civil liberty standards with respect to the treatment of prisoners and to rights of the accused have strengthened over time, becoming the norm in the world</a:t>
            </a:r>
          </a:p>
          <a:p>
            <a:pPr marL="1203960" lvl="1" indent="-381000">
              <a:defRPr/>
            </a:pPr>
            <a:r>
              <a:rPr lang="en-US" sz="1900" b="1" dirty="0" smtClean="0"/>
              <a:t>Also, the war on terror is different than past wars—ideological wars can last 50 years or longer, similar to the Cold War</a:t>
            </a:r>
          </a:p>
          <a:p>
            <a:pPr marL="1752600" lvl="2" indent="-381000">
              <a:defRPr/>
            </a:pPr>
            <a:r>
              <a:rPr lang="en-US" dirty="0" smtClean="0"/>
              <a:t>It’s not practical to hold prisoners caught on the battlefield for up to 50 or 100 years before both sides release their prisoners of war</a:t>
            </a:r>
          </a:p>
          <a:p>
            <a:pPr marL="1203960" indent="-381000">
              <a:defRPr/>
            </a:pPr>
            <a:r>
              <a:rPr lang="en-US" sz="1900" b="1" dirty="0" smtClean="0"/>
              <a:t>Moreover, the war on terror is part war, part crime-fighting—it’s a hybrid between the two, unlike WWI and WWII</a:t>
            </a:r>
          </a:p>
          <a:p>
            <a:pPr marL="1752600" lvl="2" indent="-381000">
              <a:defRPr/>
            </a:pPr>
            <a:r>
              <a:rPr lang="en-US" dirty="0" smtClean="0"/>
              <a:t>Terrorists strike and then hide, similar to street criminals, and the terrorists have not raised large armies, just small “cells”</a:t>
            </a:r>
          </a:p>
          <a:p>
            <a:pPr marL="1752600" lvl="2" indent="-381000">
              <a:defRPr/>
            </a:pPr>
            <a:r>
              <a:rPr lang="en-US" dirty="0" smtClean="0"/>
              <a:t>But terrorists can kill hundreds or even thousands in one attack, similar to the numbers that are killed in a battle in war</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04800" y="304800"/>
            <a:ext cx="7772400" cy="1066800"/>
          </a:xfrm>
        </p:spPr>
        <p:txBody>
          <a:bodyPr>
            <a:normAutofit/>
          </a:bodyPr>
          <a:lstStyle/>
          <a:p>
            <a:pPr>
              <a:defRPr/>
            </a:pPr>
            <a:r>
              <a:rPr lang="en-US" sz="3600" b="1" dirty="0"/>
              <a:t>Separation of Powers</a:t>
            </a:r>
            <a:r>
              <a:rPr lang="en-US" b="1" dirty="0"/>
              <a:t/>
            </a:r>
            <a:br>
              <a:rPr lang="en-US" b="1" dirty="0"/>
            </a:br>
            <a:r>
              <a:rPr lang="en-US" sz="2000" b="1" dirty="0" smtClean="0"/>
              <a:t>Prisoner Detainment Policies in the Post-9/11 Era (2009-Present)</a:t>
            </a:r>
          </a:p>
        </p:txBody>
      </p:sp>
      <p:sp>
        <p:nvSpPr>
          <p:cNvPr id="54275" name="Rectangle 3"/>
          <p:cNvSpPr>
            <a:spLocks noGrp="1" noChangeArrowheads="1"/>
          </p:cNvSpPr>
          <p:nvPr>
            <p:ph idx="1"/>
          </p:nvPr>
        </p:nvSpPr>
        <p:spPr>
          <a:xfrm>
            <a:off x="304800" y="1447800"/>
            <a:ext cx="8458200" cy="5257800"/>
          </a:xfrm>
        </p:spPr>
        <p:txBody>
          <a:bodyPr>
            <a:normAutofit fontScale="85000" lnSpcReduction="10000"/>
          </a:bodyPr>
          <a:lstStyle/>
          <a:p>
            <a:pPr marL="0" indent="0">
              <a:buNone/>
              <a:defRPr/>
            </a:pPr>
            <a:r>
              <a:rPr lang="en-US" sz="2600" b="1" dirty="0" smtClean="0"/>
              <a:t>The Proposed Closure of Guantanamo Bay</a:t>
            </a:r>
          </a:p>
          <a:p>
            <a:pPr lvl="1" indent="0">
              <a:buNone/>
              <a:defRPr/>
            </a:pPr>
            <a:r>
              <a:rPr lang="en-US" sz="2400" b="1" dirty="0" smtClean="0">
                <a:solidFill>
                  <a:schemeClr val="tx2"/>
                </a:solidFill>
              </a:rPr>
              <a:t>A struggle between the president and Congress over the closure of the Guantanamo Bay detention facility</a:t>
            </a:r>
          </a:p>
          <a:p>
            <a:pPr marL="914400" lvl="1" indent="-457200">
              <a:defRPr/>
            </a:pPr>
            <a:r>
              <a:rPr lang="en-US" sz="2100" b="1" dirty="0" smtClean="0"/>
              <a:t>On his first day in office (Jan 2009), President Obama issued an executive order to close the Guantanamo Bay detention facility in one year (i.e., by Feb. 2010)</a:t>
            </a:r>
          </a:p>
          <a:p>
            <a:pPr marL="1295400" lvl="2" indent="-381000">
              <a:defRPr/>
            </a:pPr>
            <a:r>
              <a:rPr lang="en-US" sz="1900" dirty="0" smtClean="0"/>
              <a:t>A Democratic Congress did not appropriate funds to purchase the Thompson Facility (in Illinois), where terror suspects would have been detained had Guantanamo been shutdown</a:t>
            </a:r>
          </a:p>
          <a:p>
            <a:pPr marL="1295400" lvl="2" indent="-381000">
              <a:defRPr/>
            </a:pPr>
            <a:r>
              <a:rPr lang="en-US" sz="1900" dirty="0" smtClean="0"/>
              <a:t>A Democratic Congress did not appropriate funds to pay for a civilian trial of Khalid Sheikh Mohammad in NYC</a:t>
            </a:r>
          </a:p>
          <a:p>
            <a:pPr marL="1295400" lvl="2" indent="-381000">
              <a:defRPr/>
            </a:pPr>
            <a:r>
              <a:rPr lang="en-US" sz="1900" dirty="0" smtClean="0"/>
              <a:t>In Dec. 2010, a Democratic Congress passed a law that denied funds to be used to transfer prisoners at Guantanamo Bay to America</a:t>
            </a:r>
          </a:p>
          <a:p>
            <a:pPr marL="1295400" lvl="2" indent="-381000">
              <a:defRPr/>
            </a:pPr>
            <a:r>
              <a:rPr lang="en-US" sz="1900" dirty="0" smtClean="0"/>
              <a:t>In 2011, Republicans took control of the U.S. House and will fight the president in his efforts to close Guantanamo Bay </a:t>
            </a:r>
          </a:p>
          <a:p>
            <a:pPr lvl="1" indent="0">
              <a:buNone/>
              <a:defRPr/>
            </a:pPr>
            <a:r>
              <a:rPr lang="en-US" sz="2400" b="1" dirty="0" smtClean="0">
                <a:solidFill>
                  <a:schemeClr val="tx2"/>
                </a:solidFill>
              </a:rPr>
              <a:t>Why did Democrats deny a president of their own party?</a:t>
            </a:r>
          </a:p>
          <a:p>
            <a:pPr marL="1021080" lvl="1" indent="-381000">
              <a:defRPr/>
            </a:pPr>
            <a:r>
              <a:rPr lang="en-US" sz="2000" b="1" dirty="0" smtClean="0"/>
              <a:t>Democrats </a:t>
            </a:r>
            <a:r>
              <a:rPr lang="en-US" b="1" dirty="0" smtClean="0"/>
              <a:t>likely fear</a:t>
            </a:r>
            <a:r>
              <a:rPr lang="en-US" sz="2000" b="1" dirty="0" smtClean="0"/>
              <a:t> being labeled “weak on America’s enemies”</a:t>
            </a:r>
          </a:p>
          <a:p>
            <a:pPr marL="1478280" lvl="2" indent="-381000">
              <a:defRPr/>
            </a:pPr>
            <a:r>
              <a:rPr lang="en-US" sz="2000" dirty="0" smtClean="0"/>
              <a:t>Many Democrats could lose reelection if the “weak” label is credible among voters in the next election cycle</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04800" y="304800"/>
            <a:ext cx="7696200" cy="990600"/>
          </a:xfrm>
        </p:spPr>
        <p:txBody>
          <a:bodyPr>
            <a:normAutofit fontScale="90000"/>
          </a:bodyPr>
          <a:lstStyle/>
          <a:p>
            <a:pPr>
              <a:defRPr/>
            </a:pPr>
            <a:r>
              <a:rPr lang="en-US" sz="4000" b="1" dirty="0" smtClean="0"/>
              <a:t>Separation of Powers</a:t>
            </a:r>
            <a:br>
              <a:rPr lang="en-US" sz="4000" b="1" dirty="0" smtClean="0"/>
            </a:br>
            <a:r>
              <a:rPr lang="en-US" sz="2200" b="1" dirty="0" smtClean="0"/>
              <a:t>The Role of the U.S. Supreme Court</a:t>
            </a:r>
          </a:p>
        </p:txBody>
      </p:sp>
      <p:sp>
        <p:nvSpPr>
          <p:cNvPr id="21507" name="Rectangle 3"/>
          <p:cNvSpPr>
            <a:spLocks noGrp="1" noChangeArrowheads="1"/>
          </p:cNvSpPr>
          <p:nvPr>
            <p:ph idx="1"/>
          </p:nvPr>
        </p:nvSpPr>
        <p:spPr>
          <a:xfrm>
            <a:off x="304800" y="1248770"/>
            <a:ext cx="8610600" cy="5638800"/>
          </a:xfrm>
        </p:spPr>
        <p:txBody>
          <a:bodyPr>
            <a:normAutofit fontScale="92500"/>
          </a:bodyPr>
          <a:lstStyle/>
          <a:p>
            <a:pPr marL="0" indent="0">
              <a:buNone/>
            </a:pPr>
            <a:r>
              <a:rPr lang="en-US" altLang="en-US" sz="2600" b="1" dirty="0" smtClean="0">
                <a:effectLst/>
              </a:rPr>
              <a:t>An Informal Check on the U.S. Supreme Court</a:t>
            </a:r>
          </a:p>
          <a:p>
            <a:pPr marL="640080" indent="-457200"/>
            <a:r>
              <a:rPr lang="en-US" altLang="en-US" sz="2200" b="1" dirty="0" smtClean="0">
                <a:solidFill>
                  <a:schemeClr val="tx2"/>
                </a:solidFill>
                <a:effectLst/>
              </a:rPr>
              <a:t>When the “tide of history” favors the elected arms of government (the President and Congress), the US Supreme Court will allow controversial laws to stand</a:t>
            </a:r>
          </a:p>
          <a:p>
            <a:pPr marL="1314450" lvl="2" indent="-457200"/>
            <a:r>
              <a:rPr lang="en-US" altLang="en-US" sz="1700" dirty="0" smtClean="0">
                <a:effectLst/>
              </a:rPr>
              <a:t>The Court fears that its decisions may not be enforced by the executive and legislative branches if it stands in the way of what the President and Congress want—and if public opinion and the “tide of history” favor the elected arms</a:t>
            </a:r>
          </a:p>
          <a:p>
            <a:pPr marL="914400" lvl="1" indent="-457200"/>
            <a:r>
              <a:rPr lang="en-US" altLang="en-US" sz="2000" b="1" u="sng" dirty="0" smtClean="0">
                <a:effectLst/>
              </a:rPr>
              <a:t>1937</a:t>
            </a:r>
            <a:r>
              <a:rPr lang="en-US" altLang="en-US" sz="2000" b="1" dirty="0" smtClean="0">
                <a:effectLst/>
              </a:rPr>
              <a:t>:  The US Supreme Court backed off its opposition to FDR’s New Deal legislation (regulation of the national economy)</a:t>
            </a:r>
          </a:p>
          <a:p>
            <a:pPr marL="1314450" lvl="2" indent="-457200"/>
            <a:r>
              <a:rPr lang="en-US" altLang="en-US" sz="1700" dirty="0" smtClean="0">
                <a:effectLst/>
              </a:rPr>
              <a:t>The Court </a:t>
            </a:r>
            <a:r>
              <a:rPr lang="en-US" altLang="en-US" sz="1700" dirty="0" smtClean="0"/>
              <a:t>empowered Congress to set wages, hours worked, union organizing and prices (caps on the prices of products)</a:t>
            </a:r>
            <a:endParaRPr lang="en-US" altLang="en-US" sz="1700" dirty="0" smtClean="0">
              <a:effectLst/>
            </a:endParaRPr>
          </a:p>
          <a:p>
            <a:pPr marL="1314450" lvl="2" indent="-457200"/>
            <a:r>
              <a:rPr lang="en-US" altLang="en-US" sz="1700" dirty="0" smtClean="0">
                <a:effectLst/>
              </a:rPr>
              <a:t>The country was moving in a more socialist direction and the Court would not stand in the way</a:t>
            </a:r>
          </a:p>
          <a:p>
            <a:pPr marL="914400" lvl="1" indent="-457200"/>
            <a:r>
              <a:rPr lang="en-US" altLang="en-US" sz="2000" b="1" u="sng" dirty="0" smtClean="0">
                <a:effectLst/>
              </a:rPr>
              <a:t>2012</a:t>
            </a:r>
            <a:r>
              <a:rPr lang="en-US" altLang="en-US" sz="2000" b="1" dirty="0" smtClean="0">
                <a:effectLst/>
              </a:rPr>
              <a:t>:  The US Supreme Court ruled the Affordable Care Act to be constitutional </a:t>
            </a:r>
          </a:p>
          <a:p>
            <a:pPr marL="1314450" lvl="2" indent="-457200"/>
            <a:r>
              <a:rPr lang="en-US" altLang="en-US" sz="1700" dirty="0" smtClean="0">
                <a:effectLst/>
              </a:rPr>
              <a:t>The Court allowed an “individual mandate” to purchase health care to stand—Congress’ power to tax trumped an individual’s right not to purchase a product</a:t>
            </a:r>
          </a:p>
          <a:p>
            <a:pPr marL="1314450" lvl="2" indent="-457200"/>
            <a:r>
              <a:rPr lang="en-US" altLang="en-US" sz="1700" dirty="0" smtClean="0">
                <a:effectLst/>
              </a:rPr>
              <a:t>The country has been inching toward universal health care system since it was first proposed to Congress in 1948, and the Court will not stand in the way</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81000" y="228600"/>
            <a:ext cx="7772400" cy="838200"/>
          </a:xfrm>
        </p:spPr>
        <p:txBody>
          <a:bodyPr>
            <a:normAutofit/>
          </a:bodyPr>
          <a:lstStyle/>
          <a:p>
            <a:pPr>
              <a:defRPr/>
            </a:pPr>
            <a:r>
              <a:rPr lang="en-US" sz="3600" b="1" dirty="0" smtClean="0"/>
              <a:t>Summary</a:t>
            </a:r>
          </a:p>
        </p:txBody>
      </p:sp>
      <p:sp>
        <p:nvSpPr>
          <p:cNvPr id="25603" name="Rectangle 3"/>
          <p:cNvSpPr>
            <a:spLocks noGrp="1" noChangeArrowheads="1"/>
          </p:cNvSpPr>
          <p:nvPr>
            <p:ph idx="1"/>
          </p:nvPr>
        </p:nvSpPr>
        <p:spPr>
          <a:xfrm>
            <a:off x="457200" y="1066800"/>
            <a:ext cx="8686800" cy="5410200"/>
          </a:xfrm>
        </p:spPr>
        <p:txBody>
          <a:bodyPr>
            <a:noAutofit/>
          </a:bodyPr>
          <a:lstStyle/>
          <a:p>
            <a:pPr marL="0" indent="0">
              <a:buNone/>
              <a:defRPr/>
            </a:pPr>
            <a:r>
              <a:rPr lang="en-US" sz="1800" b="1" u="sng" dirty="0" smtClean="0">
                <a:solidFill>
                  <a:schemeClr val="tx2"/>
                </a:solidFill>
              </a:rPr>
              <a:t>Court Packing Plan (1937)</a:t>
            </a:r>
            <a:r>
              <a:rPr lang="en-US" sz="1800" b="1" dirty="0" smtClean="0">
                <a:solidFill>
                  <a:schemeClr val="tx2"/>
                </a:solidFill>
              </a:rPr>
              <a:t>:  </a:t>
            </a:r>
            <a:r>
              <a:rPr lang="en-US" sz="1800" dirty="0" smtClean="0"/>
              <a:t>The larger conflict was over national economic policy (Supreme Court resisted FDR’s New Deal)</a:t>
            </a:r>
          </a:p>
          <a:p>
            <a:pPr lvl="1">
              <a:defRPr/>
            </a:pPr>
            <a:r>
              <a:rPr lang="en-US" sz="1800" dirty="0" smtClean="0"/>
              <a:t>The conflict between the president and Congress over the size of the US Supreme court was purely institutional conflict</a:t>
            </a:r>
          </a:p>
          <a:p>
            <a:pPr marL="0" indent="0">
              <a:buNone/>
              <a:defRPr/>
            </a:pPr>
            <a:r>
              <a:rPr lang="en-US" sz="1800" b="1" u="sng" dirty="0" smtClean="0">
                <a:solidFill>
                  <a:schemeClr val="tx2"/>
                </a:solidFill>
              </a:rPr>
              <a:t>Impeachment of Andrew Johnson (1868)</a:t>
            </a:r>
            <a:r>
              <a:rPr lang="en-US" sz="1800" b="1" dirty="0" smtClean="0">
                <a:solidFill>
                  <a:schemeClr val="tx2"/>
                </a:solidFill>
              </a:rPr>
              <a:t>:  </a:t>
            </a:r>
            <a:r>
              <a:rPr lang="en-US" sz="1800" dirty="0" smtClean="0"/>
              <a:t>Conflict between President and Congress over reconstruction policy (following the Civil War)</a:t>
            </a:r>
          </a:p>
          <a:p>
            <a:pPr marL="0" indent="0">
              <a:buNone/>
              <a:defRPr/>
            </a:pPr>
            <a:r>
              <a:rPr lang="en-US" sz="1800" b="1" u="sng" dirty="0" smtClean="0">
                <a:solidFill>
                  <a:schemeClr val="tx2"/>
                </a:solidFill>
              </a:rPr>
              <a:t>League of Nations (1919)</a:t>
            </a:r>
            <a:r>
              <a:rPr lang="en-US" sz="1800" b="1" dirty="0" smtClean="0">
                <a:solidFill>
                  <a:schemeClr val="tx2"/>
                </a:solidFill>
              </a:rPr>
              <a:t>:  </a:t>
            </a:r>
            <a:r>
              <a:rPr lang="en-US" sz="1800" dirty="0" smtClean="0"/>
              <a:t>Conflict between President and Congress over foreign policy (America’s role in the world)</a:t>
            </a:r>
          </a:p>
          <a:p>
            <a:pPr marL="0" indent="0">
              <a:buNone/>
              <a:defRPr/>
            </a:pPr>
            <a:r>
              <a:rPr lang="en-US" sz="1800" b="1" u="sng" dirty="0" smtClean="0">
                <a:solidFill>
                  <a:schemeClr val="tx2"/>
                </a:solidFill>
              </a:rPr>
              <a:t>Detainees in the Post-9/11 Era (2001-Present)</a:t>
            </a:r>
            <a:r>
              <a:rPr lang="en-US" sz="1800" b="1" dirty="0" smtClean="0">
                <a:solidFill>
                  <a:schemeClr val="tx2"/>
                </a:solidFill>
              </a:rPr>
              <a:t>:  </a:t>
            </a:r>
            <a:r>
              <a:rPr lang="en-US" sz="1800" dirty="0" smtClean="0"/>
              <a:t>Conflict between President and the Supreme Court over detainment policies during war</a:t>
            </a:r>
          </a:p>
          <a:p>
            <a:pPr lvl="1">
              <a:defRPr/>
            </a:pPr>
            <a:r>
              <a:rPr lang="en-US" sz="1800" dirty="0"/>
              <a:t>A</a:t>
            </a:r>
            <a:r>
              <a:rPr lang="en-US" sz="1800" dirty="0" smtClean="0"/>
              <a:t>n example of ideological and institutional conflict…the SC disagreed on policy (ideological conflict) but it also wants to assert itself in managing the post-9/11 conflict (institutional conflict)</a:t>
            </a:r>
          </a:p>
          <a:p>
            <a:pPr marL="0" indent="0">
              <a:buNone/>
              <a:defRPr/>
            </a:pPr>
            <a:r>
              <a:rPr lang="en-US" sz="1800" b="1" u="sng" dirty="0" smtClean="0">
                <a:solidFill>
                  <a:schemeClr val="tx2"/>
                </a:solidFill>
              </a:rPr>
              <a:t>Guantanamo Bay (2009-Present)</a:t>
            </a:r>
            <a:r>
              <a:rPr lang="en-US" sz="1800" b="1" dirty="0" smtClean="0">
                <a:solidFill>
                  <a:schemeClr val="tx2"/>
                </a:solidFill>
              </a:rPr>
              <a:t>:  </a:t>
            </a:r>
            <a:r>
              <a:rPr lang="en-US" sz="1800" dirty="0" smtClean="0"/>
              <a:t>Conflict between the President and Congress over detainment policies during war</a:t>
            </a:r>
          </a:p>
          <a:p>
            <a:pPr lvl="1">
              <a:defRPr/>
            </a:pPr>
            <a:r>
              <a:rPr lang="en-US" sz="1800" dirty="0" smtClean="0"/>
              <a:t>This was mostly institutional conflict, and perhaps some ideological conflict</a:t>
            </a:r>
          </a:p>
          <a:p>
            <a:pPr marL="0" indent="0">
              <a:buNone/>
              <a:defRPr/>
            </a:pPr>
            <a:r>
              <a:rPr lang="en-US" sz="1800" b="1" u="sng" dirty="0" smtClean="0">
                <a:solidFill>
                  <a:schemeClr val="tx2"/>
                </a:solidFill>
              </a:rPr>
              <a:t>Individual Mandate (2012)</a:t>
            </a:r>
            <a:r>
              <a:rPr lang="en-US" sz="1800" b="1" dirty="0" smtClean="0">
                <a:solidFill>
                  <a:schemeClr val="tx2"/>
                </a:solidFill>
              </a:rPr>
              <a:t>:  </a:t>
            </a:r>
            <a:r>
              <a:rPr lang="en-US" sz="1800" dirty="0" smtClean="0"/>
              <a:t>Conflict between the President/Congress &amp; Supreme Court over the trend in national health care policy</a:t>
            </a:r>
          </a:p>
          <a:p>
            <a:pPr lvl="1">
              <a:defRPr/>
            </a:pPr>
            <a:r>
              <a:rPr lang="en-US" sz="1800" dirty="0" smtClean="0"/>
              <a:t>Institutional concerns influenced Chief Justice Roberts’ decision</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04800" y="381000"/>
            <a:ext cx="7848600" cy="914400"/>
          </a:xfrm>
        </p:spPr>
        <p:txBody>
          <a:bodyPr>
            <a:noAutofit/>
          </a:bodyPr>
          <a:lstStyle/>
          <a:p>
            <a:pPr>
              <a:defRPr/>
            </a:pPr>
            <a:r>
              <a:rPr lang="en-US" sz="4800" b="1" dirty="0" smtClean="0"/>
              <a:t>The US Constitution</a:t>
            </a:r>
          </a:p>
        </p:txBody>
      </p:sp>
      <p:sp>
        <p:nvSpPr>
          <p:cNvPr id="29699" name="Rectangle 3"/>
          <p:cNvSpPr>
            <a:spLocks noGrp="1" noChangeArrowheads="1"/>
          </p:cNvSpPr>
          <p:nvPr>
            <p:ph idx="1"/>
          </p:nvPr>
        </p:nvSpPr>
        <p:spPr>
          <a:xfrm>
            <a:off x="381000" y="1371600"/>
            <a:ext cx="8246533" cy="4876800"/>
          </a:xfrm>
        </p:spPr>
        <p:txBody>
          <a:bodyPr>
            <a:normAutofit fontScale="85000" lnSpcReduction="10000"/>
          </a:bodyPr>
          <a:lstStyle/>
          <a:p>
            <a:pPr marL="0" indent="0">
              <a:buNone/>
              <a:defRPr/>
            </a:pPr>
            <a:r>
              <a:rPr lang="en-US" b="1" dirty="0" smtClean="0"/>
              <a:t>Key Concepts in the Design of the US Constitution</a:t>
            </a:r>
          </a:p>
          <a:p>
            <a:pPr marL="274320" lvl="1" indent="0">
              <a:buNone/>
              <a:defRPr/>
            </a:pPr>
            <a:r>
              <a:rPr lang="en-US" sz="2400" b="1" dirty="0" smtClean="0">
                <a:solidFill>
                  <a:schemeClr val="tx2"/>
                </a:solidFill>
              </a:rPr>
              <a:t>The Separation-of-Powers Principle</a:t>
            </a:r>
          </a:p>
          <a:p>
            <a:pPr marL="548640" lvl="2" indent="0">
              <a:buNone/>
              <a:defRPr/>
            </a:pPr>
            <a:r>
              <a:rPr lang="en-US" sz="2200" b="1" u="sng" dirty="0" smtClean="0">
                <a:solidFill>
                  <a:schemeClr val="tx2"/>
                </a:solidFill>
              </a:rPr>
              <a:t>The purpose</a:t>
            </a:r>
            <a:r>
              <a:rPr lang="en-US" sz="2200" dirty="0" smtClean="0"/>
              <a:t>: to guard against tyranny:  prevent the concentration of government power in one person, faction, or one branch of government</a:t>
            </a:r>
          </a:p>
          <a:p>
            <a:pPr marL="548640" lvl="2" indent="0">
              <a:buNone/>
              <a:defRPr/>
            </a:pPr>
            <a:r>
              <a:rPr lang="en-US" sz="2200" dirty="0" smtClean="0"/>
              <a:t>In reality, separation of powers is shared powers among the three separate institutions (the executive, the legislature, and the judiciary) </a:t>
            </a:r>
          </a:p>
          <a:p>
            <a:pPr lvl="3">
              <a:defRPr/>
            </a:pPr>
            <a:r>
              <a:rPr lang="en-US" sz="2200" b="1" dirty="0" smtClean="0">
                <a:solidFill>
                  <a:schemeClr val="tx2"/>
                </a:solidFill>
              </a:rPr>
              <a:t>Why are there no military coups in America?</a:t>
            </a:r>
            <a:r>
              <a:rPr lang="en-US" sz="2200" dirty="0" smtClean="0"/>
              <a:t>  </a:t>
            </a:r>
          </a:p>
          <a:p>
            <a:pPr lvl="4">
              <a:defRPr/>
            </a:pPr>
            <a:r>
              <a:rPr lang="en-US" sz="1800" dirty="0" smtClean="0"/>
              <a:t>Separate institutions—the executive (the presidency) and the legislature (Congress)—share control of the military</a:t>
            </a:r>
          </a:p>
          <a:p>
            <a:pPr lvl="4">
              <a:defRPr/>
            </a:pPr>
            <a:r>
              <a:rPr lang="en-US" sz="1800" dirty="0" smtClean="0"/>
              <a:t>Congress provides the funding for the military and sets the rules and regulations by which it operates…the president deploys US troops into battle</a:t>
            </a:r>
          </a:p>
          <a:p>
            <a:pPr marL="1051560" lvl="4" indent="0">
              <a:buNone/>
              <a:defRPr/>
            </a:pPr>
            <a:r>
              <a:rPr lang="en-US" sz="1800" dirty="0" smtClean="0"/>
              <a:t>In addition, the top leadership of the armed forces are civilians, not 5-star Generals</a:t>
            </a:r>
          </a:p>
          <a:p>
            <a:pPr lvl="2">
              <a:defRPr/>
            </a:pPr>
            <a:r>
              <a:rPr lang="en-US" sz="2200" dirty="0" smtClean="0"/>
              <a:t>Many countries have separate institutions but “real” power often resides with the executive (which includes the military), thus creating opportunities for coups</a:t>
            </a:r>
          </a:p>
          <a:p>
            <a:pPr lvl="1">
              <a:buFontTx/>
              <a:buNone/>
              <a:defRPr/>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Separation of Powers</a:t>
            </a:r>
            <a:endParaRPr lang="en-US" dirty="0"/>
          </a:p>
        </p:txBody>
      </p:sp>
      <p:sp>
        <p:nvSpPr>
          <p:cNvPr id="3" name="Text Placeholder 2"/>
          <p:cNvSpPr>
            <a:spLocks noGrp="1"/>
          </p:cNvSpPr>
          <p:nvPr>
            <p:ph type="body" idx="1"/>
          </p:nvPr>
        </p:nvSpPr>
        <p:spPr/>
        <p:txBody>
          <a:bodyPr/>
          <a:lstStyle/>
          <a:p>
            <a:r>
              <a:rPr lang="en-US" dirty="0" smtClean="0"/>
              <a:t>Which is Most Powerful:  Congress, President, US Supreme Court??</a:t>
            </a:r>
            <a:endParaRPr lang="en-US" dirty="0"/>
          </a:p>
        </p:txBody>
      </p:sp>
    </p:spTree>
    <p:extLst>
      <p:ext uri="{BB962C8B-B14F-4D97-AF65-F5344CB8AC3E}">
        <p14:creationId xmlns:p14="http://schemas.microsoft.com/office/powerpoint/2010/main" val="35845442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sep of pow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86473"/>
            <a:ext cx="5334000" cy="6076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6019800" y="595863"/>
            <a:ext cx="2590800" cy="5262979"/>
          </a:xfrm>
          <a:prstGeom prst="rect">
            <a:avLst/>
          </a:prstGeom>
          <a:solidFill>
            <a:schemeClr val="accent1">
              <a:lumMod val="20000"/>
              <a:lumOff val="80000"/>
            </a:schemeClr>
          </a:solidFill>
        </p:spPr>
        <p:txBody>
          <a:bodyPr wrap="square" rtlCol="0">
            <a:spAutoFit/>
          </a:bodyPr>
          <a:lstStyle/>
          <a:p>
            <a:r>
              <a:rPr lang="en-US" b="1" u="sng" dirty="0" smtClean="0">
                <a:solidFill>
                  <a:schemeClr val="tx2"/>
                </a:solidFill>
              </a:rPr>
              <a:t>Checks on Power</a:t>
            </a:r>
          </a:p>
          <a:p>
            <a:r>
              <a:rPr lang="en-US" dirty="0" smtClean="0"/>
              <a:t>Congress has more checks on the power of the Executive and Judiciary than those branches have on Congress</a:t>
            </a:r>
          </a:p>
          <a:p>
            <a:endParaRPr lang="en-US" dirty="0" smtClean="0"/>
          </a:p>
          <a:p>
            <a:r>
              <a:rPr lang="en-US" dirty="0" smtClean="0"/>
              <a:t>Congress was designed to be the most powerful branch of government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457200"/>
            <a:ext cx="7772400" cy="990600"/>
          </a:xfrm>
        </p:spPr>
        <p:txBody>
          <a:bodyPr>
            <a:normAutofit fontScale="90000"/>
          </a:bodyPr>
          <a:lstStyle/>
          <a:p>
            <a:pPr>
              <a:defRPr/>
            </a:pPr>
            <a:r>
              <a:rPr lang="en-US" sz="4000" b="1" dirty="0" smtClean="0"/>
              <a:t>Separation of Powers</a:t>
            </a:r>
            <a:br>
              <a:rPr lang="en-US" sz="4000" b="1" dirty="0" smtClean="0"/>
            </a:br>
            <a:r>
              <a:rPr lang="en-US" sz="2200" b="1" dirty="0" smtClean="0"/>
              <a:t>Congressional Power over the Executive Branch</a:t>
            </a:r>
          </a:p>
        </p:txBody>
      </p:sp>
      <p:sp>
        <p:nvSpPr>
          <p:cNvPr id="8195" name="Rectangle 3"/>
          <p:cNvSpPr>
            <a:spLocks noGrp="1" noChangeArrowheads="1"/>
          </p:cNvSpPr>
          <p:nvPr>
            <p:ph idx="1"/>
          </p:nvPr>
        </p:nvSpPr>
        <p:spPr>
          <a:xfrm>
            <a:off x="457200" y="1524000"/>
            <a:ext cx="8153400" cy="4114800"/>
          </a:xfrm>
        </p:spPr>
        <p:txBody>
          <a:bodyPr>
            <a:normAutofit lnSpcReduction="10000"/>
          </a:bodyPr>
          <a:lstStyle/>
          <a:p>
            <a:pPr marL="0" indent="0">
              <a:buNone/>
              <a:defRPr/>
            </a:pPr>
            <a:r>
              <a:rPr lang="en-US" b="1" dirty="0" smtClean="0"/>
              <a:t>Congress is the most powerful of the three institutions (or branches) of government</a:t>
            </a:r>
          </a:p>
          <a:p>
            <a:pPr lvl="1">
              <a:defRPr/>
            </a:pPr>
            <a:r>
              <a:rPr lang="en-US" b="1" dirty="0" smtClean="0">
                <a:solidFill>
                  <a:schemeClr val="tx2"/>
                </a:solidFill>
              </a:rPr>
              <a:t>But beginning in the 1930s, Congress began to delegate its authority to the executive branch</a:t>
            </a:r>
          </a:p>
          <a:p>
            <a:pPr lvl="2">
              <a:defRPr/>
            </a:pPr>
            <a:r>
              <a:rPr lang="en-US" b="1" dirty="0"/>
              <a:t>L</a:t>
            </a:r>
            <a:r>
              <a:rPr lang="en-US" b="1" dirty="0" smtClean="0"/>
              <a:t>aw-making agenda-setting power delegated to the president</a:t>
            </a:r>
          </a:p>
          <a:p>
            <a:pPr lvl="3">
              <a:defRPr/>
            </a:pPr>
            <a:r>
              <a:rPr lang="en-US" dirty="0" smtClean="0"/>
              <a:t>During the crisis of the Great Depression, Congress (and the American people) looked to the president for answers…this is still the case today</a:t>
            </a:r>
          </a:p>
          <a:p>
            <a:pPr lvl="2">
              <a:defRPr/>
            </a:pPr>
            <a:r>
              <a:rPr lang="en-US" b="1" dirty="0"/>
              <a:t>D</a:t>
            </a:r>
            <a:r>
              <a:rPr lang="en-US" b="1" dirty="0" smtClean="0"/>
              <a:t>iscretion over rules and regulations delegated to the federal bureaucracy (e.g., tariff rates)</a:t>
            </a:r>
          </a:p>
          <a:p>
            <a:pPr lvl="3">
              <a:defRPr/>
            </a:pPr>
            <a:r>
              <a:rPr lang="en-US" dirty="0" smtClean="0"/>
              <a:t>The size and scope of the national government greatly expanded in the 1930s New-Deal era, meaning that the federal bureaucracy (the Executive Branch) increased in size and scope</a:t>
            </a:r>
          </a:p>
          <a:p>
            <a:pPr lvl="4">
              <a:defRPr/>
            </a:pPr>
            <a:r>
              <a:rPr lang="en-US" dirty="0" smtClean="0"/>
              <a:t>Congress (the </a:t>
            </a:r>
            <a:r>
              <a:rPr lang="en-US" dirty="0"/>
              <a:t>L</a:t>
            </a:r>
            <a:r>
              <a:rPr lang="en-US" dirty="0" smtClean="0"/>
              <a:t>egislative Branch) could not dictate to the bureaucracy the massive volume of day-to-day rules and procedures by which it operated  </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81000" y="533400"/>
            <a:ext cx="7772400" cy="914400"/>
          </a:xfrm>
        </p:spPr>
        <p:txBody>
          <a:bodyPr>
            <a:normAutofit fontScale="90000"/>
          </a:bodyPr>
          <a:lstStyle/>
          <a:p>
            <a:pPr>
              <a:defRPr/>
            </a:pPr>
            <a:r>
              <a:rPr lang="en-US" sz="4000" b="1" dirty="0" smtClean="0"/>
              <a:t>Separation of Powers</a:t>
            </a:r>
            <a:br>
              <a:rPr lang="en-US" sz="4000" b="1" dirty="0" smtClean="0"/>
            </a:br>
            <a:r>
              <a:rPr lang="en-US" sz="2200" b="1" dirty="0" smtClean="0"/>
              <a:t>Congressional War Powers</a:t>
            </a:r>
          </a:p>
        </p:txBody>
      </p:sp>
      <p:sp>
        <p:nvSpPr>
          <p:cNvPr id="9219" name="Rectangle 3"/>
          <p:cNvSpPr>
            <a:spLocks noGrp="1" noChangeArrowheads="1"/>
          </p:cNvSpPr>
          <p:nvPr>
            <p:ph idx="1"/>
          </p:nvPr>
        </p:nvSpPr>
        <p:spPr>
          <a:xfrm>
            <a:off x="381000" y="1524000"/>
            <a:ext cx="8305800" cy="5105400"/>
          </a:xfrm>
        </p:spPr>
        <p:txBody>
          <a:bodyPr>
            <a:normAutofit fontScale="92500" lnSpcReduction="10000"/>
          </a:bodyPr>
          <a:lstStyle/>
          <a:p>
            <a:pPr marL="0" indent="0">
              <a:buNone/>
              <a:defRPr/>
            </a:pPr>
            <a:r>
              <a:rPr lang="en-US" b="1" dirty="0" smtClean="0"/>
              <a:t>The War Powers</a:t>
            </a:r>
            <a:endParaRPr lang="en-US" dirty="0" smtClean="0"/>
          </a:p>
          <a:p>
            <a:pPr marL="274320" lvl="1" indent="0">
              <a:buNone/>
              <a:defRPr/>
            </a:pPr>
            <a:r>
              <a:rPr lang="en-US" sz="2200" b="1" dirty="0" smtClean="0">
                <a:solidFill>
                  <a:schemeClr val="tx2"/>
                </a:solidFill>
              </a:rPr>
              <a:t>Beginning in the 1950s, Congress began to abdicate (give up) its “check” on the president’s war-making powers</a:t>
            </a:r>
          </a:p>
          <a:p>
            <a:pPr lvl="2">
              <a:defRPr/>
            </a:pPr>
            <a:r>
              <a:rPr lang="en-US" b="1" u="sng" dirty="0" smtClean="0"/>
              <a:t>The Korean War (1950-53)</a:t>
            </a:r>
            <a:r>
              <a:rPr lang="en-US" dirty="0" smtClean="0"/>
              <a:t>:  Congress was not consulted when President Truman retaliated against the North Korean invasion of South Korea (1950)</a:t>
            </a:r>
          </a:p>
          <a:p>
            <a:pPr lvl="3">
              <a:defRPr/>
            </a:pPr>
            <a:r>
              <a:rPr lang="en-US" dirty="0" smtClean="0"/>
              <a:t>Truman defined Korea as a police action, not as a war</a:t>
            </a:r>
          </a:p>
          <a:p>
            <a:pPr lvl="3">
              <a:defRPr/>
            </a:pPr>
            <a:r>
              <a:rPr lang="en-US" dirty="0" smtClean="0"/>
              <a:t>The United Nations (UN) authorized the US-led military operation </a:t>
            </a:r>
          </a:p>
          <a:p>
            <a:pPr lvl="3">
              <a:defRPr/>
            </a:pPr>
            <a:r>
              <a:rPr lang="en-US" dirty="0" smtClean="0"/>
              <a:t>Congress supported the war effort but did not provide a formal authorization of the use of force</a:t>
            </a:r>
          </a:p>
          <a:p>
            <a:pPr lvl="2">
              <a:defRPr/>
            </a:pPr>
            <a:r>
              <a:rPr lang="en-US" b="1" u="sng" dirty="0" smtClean="0"/>
              <a:t>The Vietnam War (1965-1973)</a:t>
            </a:r>
            <a:r>
              <a:rPr lang="en-US" dirty="0" smtClean="0"/>
              <a:t>:  Congress gave President Johnson a “blank check” to fight the Vietnam War after the Gulf of Tonkin incident (1964)</a:t>
            </a:r>
          </a:p>
          <a:p>
            <a:pPr lvl="3">
              <a:defRPr/>
            </a:pPr>
            <a:r>
              <a:rPr lang="en-US" dirty="0" smtClean="0"/>
              <a:t>Congress repealed the Gulf of Tonkin Resolution in 1971, but America was committed to the war by that time</a:t>
            </a:r>
          </a:p>
          <a:p>
            <a:pPr marL="274320" lvl="1" indent="0">
              <a:buNone/>
              <a:defRPr/>
            </a:pPr>
            <a:r>
              <a:rPr lang="en-US" sz="2200" b="1" dirty="0" smtClean="0">
                <a:solidFill>
                  <a:schemeClr val="tx2"/>
                </a:solidFill>
              </a:rPr>
              <a:t>The War Powers Act (1973)</a:t>
            </a:r>
          </a:p>
          <a:p>
            <a:pPr lvl="1">
              <a:defRPr/>
            </a:pPr>
            <a:r>
              <a:rPr lang="en-US" sz="1900" b="1" dirty="0" smtClean="0"/>
              <a:t>The War Powers Act (1973) gave Congress the authority to demand the president withdraw troops</a:t>
            </a:r>
          </a:p>
          <a:p>
            <a:pPr lvl="3">
              <a:defRPr/>
            </a:pPr>
            <a:r>
              <a:rPr lang="en-US" dirty="0"/>
              <a:t>B</a:t>
            </a:r>
            <a:r>
              <a:rPr lang="en-US" dirty="0" smtClean="0"/>
              <a:t>ut no president since 1973, Republican or Democratic, buys-in to the law, believing the Act violates separation of powers by giving Congress an “effective” command of U.S. armed forces</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04800" y="457200"/>
            <a:ext cx="7772400" cy="914400"/>
          </a:xfrm>
        </p:spPr>
        <p:txBody>
          <a:bodyPr>
            <a:normAutofit fontScale="90000"/>
          </a:bodyPr>
          <a:lstStyle/>
          <a:p>
            <a:pPr>
              <a:defRPr/>
            </a:pPr>
            <a:r>
              <a:rPr lang="en-US" sz="4000" b="1" dirty="0" smtClean="0"/>
              <a:t>Separation of Powers</a:t>
            </a:r>
            <a:br>
              <a:rPr lang="en-US" sz="4000" b="1" dirty="0" smtClean="0"/>
            </a:br>
            <a:r>
              <a:rPr lang="en-US" sz="2200" b="1" dirty="0" smtClean="0"/>
              <a:t>Congress v. the President on Foreign Affairs (2015)</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24000"/>
            <a:ext cx="3909214"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419600" y="1676400"/>
            <a:ext cx="4572000" cy="4708981"/>
          </a:xfrm>
          <a:prstGeom prst="rect">
            <a:avLst/>
          </a:prstGeom>
          <a:solidFill>
            <a:schemeClr val="accent4">
              <a:lumMod val="50000"/>
            </a:schemeClr>
          </a:solidFill>
        </p:spPr>
        <p:txBody>
          <a:bodyPr wrap="square" rtlCol="0">
            <a:spAutoFit/>
          </a:bodyPr>
          <a:lstStyle/>
          <a:p>
            <a:r>
              <a:rPr lang="en-US" sz="2000" dirty="0" smtClean="0">
                <a:solidFill>
                  <a:schemeClr val="bg2"/>
                </a:solidFill>
              </a:rPr>
              <a:t>In 2015, when Republicans in Congress asserted themselves on the Iranian Nuclear Deal, in opposition to then President Obama, members of Congress were characterized as “traitors” or “un-American” for opposing the president’s initiatives</a:t>
            </a:r>
          </a:p>
          <a:p>
            <a:endParaRPr lang="en-US" sz="2000" dirty="0" smtClean="0">
              <a:solidFill>
                <a:schemeClr val="bg2"/>
              </a:solidFill>
            </a:endParaRPr>
          </a:p>
          <a:p>
            <a:r>
              <a:rPr lang="en-US" sz="2000" dirty="0" smtClean="0">
                <a:solidFill>
                  <a:schemeClr val="bg2"/>
                </a:solidFill>
              </a:rPr>
              <a:t>But this assertion of power is “separation of powers” in play…constitutionally, Congress was intended to have a say in foreign affairs, despite that the president has the constitutional authority to take the lead in foreign relations with other countries</a:t>
            </a:r>
            <a:endParaRPr lang="en-US" sz="2000" dirty="0">
              <a:solidFill>
                <a:schemeClr val="bg2"/>
              </a:solidFill>
            </a:endParaRPr>
          </a:p>
        </p:txBody>
      </p:sp>
    </p:spTree>
    <p:extLst>
      <p:ext uri="{BB962C8B-B14F-4D97-AF65-F5344CB8AC3E}">
        <p14:creationId xmlns:p14="http://schemas.microsoft.com/office/powerpoint/2010/main" val="174832629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04800" y="457200"/>
            <a:ext cx="8305800" cy="914400"/>
          </a:xfrm>
        </p:spPr>
        <p:txBody>
          <a:bodyPr>
            <a:normAutofit fontScale="90000"/>
          </a:bodyPr>
          <a:lstStyle/>
          <a:p>
            <a:pPr>
              <a:defRPr/>
            </a:pPr>
            <a:r>
              <a:rPr lang="en-US" sz="4000" b="1" dirty="0" smtClean="0"/>
              <a:t>Separation of Powers</a:t>
            </a:r>
            <a:br>
              <a:rPr lang="en-US" sz="4000" b="1" dirty="0" smtClean="0"/>
            </a:br>
            <a:r>
              <a:rPr lang="en-US" sz="2200" b="1" dirty="0" smtClean="0"/>
              <a:t>Congress v. the President on Foreign Affairs (Russia-Ukraine War (2022))</a:t>
            </a:r>
          </a:p>
        </p:txBody>
      </p:sp>
      <p:sp>
        <p:nvSpPr>
          <p:cNvPr id="3" name="TextBox 2"/>
          <p:cNvSpPr txBox="1"/>
          <p:nvPr/>
        </p:nvSpPr>
        <p:spPr>
          <a:xfrm>
            <a:off x="4419600" y="1441081"/>
            <a:ext cx="4572000" cy="4093428"/>
          </a:xfrm>
          <a:prstGeom prst="rect">
            <a:avLst/>
          </a:prstGeom>
          <a:solidFill>
            <a:schemeClr val="accent5">
              <a:lumMod val="50000"/>
            </a:schemeClr>
          </a:solidFill>
        </p:spPr>
        <p:txBody>
          <a:bodyPr wrap="square" rtlCol="0">
            <a:spAutoFit/>
          </a:bodyPr>
          <a:lstStyle/>
          <a:p>
            <a:r>
              <a:rPr lang="en-US" sz="2000" dirty="0" smtClean="0">
                <a:solidFill>
                  <a:schemeClr val="bg2"/>
                </a:solidFill>
              </a:rPr>
              <a:t>Congress has been more successful in pressuring President Biden to sanction Russia and to provide more armaments to Ukraine, following Russia’s invasion of Ukraine in February 2022</a:t>
            </a:r>
          </a:p>
          <a:p>
            <a:endParaRPr lang="en-US" sz="2000" dirty="0" smtClean="0">
              <a:solidFill>
                <a:schemeClr val="bg2"/>
              </a:solidFill>
            </a:endParaRPr>
          </a:p>
          <a:p>
            <a:r>
              <a:rPr lang="en-US" sz="2000" dirty="0" smtClean="0">
                <a:solidFill>
                  <a:schemeClr val="bg2"/>
                </a:solidFill>
              </a:rPr>
              <a:t>This assertion of power is “separation of powers” in play…constitutionally, Congress was intended to have a say in foreign affairs, despite that the president has the constitutional authority to take the lead in foreign relations with other countries</a:t>
            </a:r>
            <a:endParaRPr lang="en-US" sz="2000" dirty="0">
              <a:solidFill>
                <a:schemeClr val="bg2"/>
              </a:solidFill>
            </a:endParaRP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381000" y="4267200"/>
            <a:ext cx="3886200" cy="2409831"/>
          </a:xfrm>
          <a:prstGeom prst="rect">
            <a:avLst/>
          </a:prstGeom>
          <a:noFill/>
          <a:ln>
            <a:noFill/>
          </a:ln>
        </p:spPr>
      </p:pic>
      <p:pic>
        <p:nvPicPr>
          <p:cNvPr id="2" name="Picture 1"/>
          <p:cNvPicPr>
            <a:picLocks noChangeAspect="1"/>
          </p:cNvPicPr>
          <p:nvPr/>
        </p:nvPicPr>
        <p:blipFill>
          <a:blip r:embed="rId4"/>
          <a:stretch>
            <a:fillRect/>
          </a:stretch>
        </p:blipFill>
        <p:spPr>
          <a:xfrm>
            <a:off x="381000" y="1441081"/>
            <a:ext cx="3886200" cy="2680437"/>
          </a:xfrm>
          <a:prstGeom prst="rect">
            <a:avLst/>
          </a:prstGeom>
        </p:spPr>
      </p:pic>
    </p:spTree>
    <p:extLst>
      <p:ext uri="{BB962C8B-B14F-4D97-AF65-F5344CB8AC3E}">
        <p14:creationId xmlns:p14="http://schemas.microsoft.com/office/powerpoint/2010/main" val="4155131412"/>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2675</TotalTime>
  <Pages>14</Pages>
  <Words>8908</Words>
  <Application>Microsoft Office PowerPoint</Application>
  <PresentationFormat>On-screen Show (4:3)</PresentationFormat>
  <Paragraphs>429</Paragraphs>
  <Slides>26</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Tahoma</vt:lpstr>
      <vt:lpstr>Times New Roman</vt:lpstr>
      <vt:lpstr>Clarity</vt:lpstr>
      <vt:lpstr>Separation of Powers</vt:lpstr>
      <vt:lpstr>Outline</vt:lpstr>
      <vt:lpstr>The US Constitution</vt:lpstr>
      <vt:lpstr>Separation of Powers</vt:lpstr>
      <vt:lpstr>PowerPoint Presentation</vt:lpstr>
      <vt:lpstr>Separation of Powers Congressional Power over the Executive Branch</vt:lpstr>
      <vt:lpstr>Separation of Powers Congressional War Powers</vt:lpstr>
      <vt:lpstr>Separation of Powers Congress v. the President on Foreign Affairs (2015)</vt:lpstr>
      <vt:lpstr>Separation of Powers Congress v. the President on Foreign Affairs (Russia-Ukraine War (2022))</vt:lpstr>
      <vt:lpstr>Separation of Powers The Most Powerful Branch of Government?</vt:lpstr>
      <vt:lpstr>Separation of Powers The Most Powerful Branch of Government?</vt:lpstr>
      <vt:lpstr>Separation of Powers</vt:lpstr>
      <vt:lpstr>Separation of Powers Shared Powers:  Law-Making</vt:lpstr>
      <vt:lpstr>Separation of Powers Shared Powers:  Control over the Federal Bureaucracy</vt:lpstr>
      <vt:lpstr>Separation of Powers Shared Powers:  Control over the Federal Bureaucracy</vt:lpstr>
      <vt:lpstr>Separation of Powers</vt:lpstr>
      <vt:lpstr>Separation of Powers FDR’s Court-Packing Plan (1937)</vt:lpstr>
      <vt:lpstr>Separation of Powers FDR’s Court-Packing Plan (1937)</vt:lpstr>
      <vt:lpstr>Separation of Powers Impeachment of Andrew Johnson (1868)</vt:lpstr>
      <vt:lpstr>Separation of Powers Wilson’s League of Nations (1919)</vt:lpstr>
      <vt:lpstr>Separation of Powers Prisoner Detainment Policies in the Post-9/11 Era (2001-Present)</vt:lpstr>
      <vt:lpstr>PowerPoint Presentation</vt:lpstr>
      <vt:lpstr>Separation of Powers Prisoner Detainment Policies in the Post-9/11 Era (2001-Present) </vt:lpstr>
      <vt:lpstr>Separation of Powers Prisoner Detainment Policies in the Post-9/11 Era (2009-Present)</vt:lpstr>
      <vt:lpstr>Separation of Powers The Role of the U.S. Supreme Court</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Congress, Presidency, Judiciary</dc:title>
  <dc:subject>Separation of Powers</dc:subject>
  <dc:creator>Clay McFaden</dc:creator>
  <dc:description>How institutions behave relative to one another</dc:description>
  <cp:lastModifiedBy>Clay McFaden</cp:lastModifiedBy>
  <cp:revision>151</cp:revision>
  <cp:lastPrinted>1601-01-01T00:00:00Z</cp:lastPrinted>
  <dcterms:created xsi:type="dcterms:W3CDTF">2003-12-29T09:41:22Z</dcterms:created>
  <dcterms:modified xsi:type="dcterms:W3CDTF">2022-10-03T01:34:38Z</dcterms:modified>
</cp:coreProperties>
</file>