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76" r:id="rId2"/>
    <p:sldId id="279" r:id="rId3"/>
    <p:sldId id="256" r:id="rId4"/>
    <p:sldId id="277" r:id="rId5"/>
    <p:sldId id="288" r:id="rId6"/>
    <p:sldId id="258" r:id="rId7"/>
    <p:sldId id="259" r:id="rId8"/>
    <p:sldId id="261" r:id="rId9"/>
    <p:sldId id="263" r:id="rId10"/>
    <p:sldId id="283" r:id="rId11"/>
    <p:sldId id="264" r:id="rId12"/>
    <p:sldId id="265" r:id="rId13"/>
    <p:sldId id="266" r:id="rId14"/>
    <p:sldId id="267" r:id="rId15"/>
    <p:sldId id="268" r:id="rId16"/>
    <p:sldId id="269" r:id="rId17"/>
    <p:sldId id="275" r:id="rId18"/>
    <p:sldId id="287" r:id="rId19"/>
    <p:sldId id="270" r:id="rId20"/>
    <p:sldId id="286" r:id="rId21"/>
    <p:sldId id="284" r:id="rId22"/>
    <p:sldId id="281" r:id="rId23"/>
    <p:sldId id="285" r:id="rId24"/>
    <p:sldId id="280" r:id="rId25"/>
    <p:sldId id="278" r:id="rId26"/>
    <p:sldId id="273" r:id="rId27"/>
    <p:sldId id="274" r:id="rId28"/>
  </p:sldIdLst>
  <p:sldSz cx="9144000" cy="6858000" type="screen4x3"/>
  <p:notesSz cx="6858000" cy="9080500"/>
  <p:defaultTextStyle>
    <a:defPPr>
      <a:defRPr lang="en-US"/>
    </a:defPPr>
    <a:lvl1pPr algn="l" rtl="0" eaLnBrk="0" fontAlgn="base" hangingPunct="0">
      <a:spcBef>
        <a:spcPct val="0"/>
      </a:spcBef>
      <a:spcAft>
        <a:spcPct val="0"/>
      </a:spcAft>
      <a:defRPr sz="800"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800"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800"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800"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800" kern="1200">
        <a:solidFill>
          <a:schemeClr val="tx1"/>
        </a:solidFill>
        <a:latin typeface="Tahoma" pitchFamily="34" charset="0"/>
        <a:ea typeface="+mn-ea"/>
        <a:cs typeface="+mn-cs"/>
      </a:defRPr>
    </a:lvl5pPr>
    <a:lvl6pPr marL="2286000" algn="l" defTabSz="914400" rtl="0" eaLnBrk="1" latinLnBrk="0" hangingPunct="1">
      <a:defRPr sz="800" kern="1200">
        <a:solidFill>
          <a:schemeClr val="tx1"/>
        </a:solidFill>
        <a:latin typeface="Tahoma" pitchFamily="34" charset="0"/>
        <a:ea typeface="+mn-ea"/>
        <a:cs typeface="+mn-cs"/>
      </a:defRPr>
    </a:lvl6pPr>
    <a:lvl7pPr marL="2743200" algn="l" defTabSz="914400" rtl="0" eaLnBrk="1" latinLnBrk="0" hangingPunct="1">
      <a:defRPr sz="800" kern="1200">
        <a:solidFill>
          <a:schemeClr val="tx1"/>
        </a:solidFill>
        <a:latin typeface="Tahoma" pitchFamily="34" charset="0"/>
        <a:ea typeface="+mn-ea"/>
        <a:cs typeface="+mn-cs"/>
      </a:defRPr>
    </a:lvl7pPr>
    <a:lvl8pPr marL="3200400" algn="l" defTabSz="914400" rtl="0" eaLnBrk="1" latinLnBrk="0" hangingPunct="1">
      <a:defRPr sz="800" kern="1200">
        <a:solidFill>
          <a:schemeClr val="tx1"/>
        </a:solidFill>
        <a:latin typeface="Tahoma" pitchFamily="34" charset="0"/>
        <a:ea typeface="+mn-ea"/>
        <a:cs typeface="+mn-cs"/>
      </a:defRPr>
    </a:lvl8pPr>
    <a:lvl9pPr marL="3657600" algn="l" defTabSz="914400" rtl="0" eaLnBrk="1" latinLnBrk="0" hangingPunct="1">
      <a:defRPr sz="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6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1304" autoAdjust="0"/>
  </p:normalViewPr>
  <p:slideViewPr>
    <p:cSldViewPr>
      <p:cViewPr varScale="1">
        <p:scale>
          <a:sx n="104" d="100"/>
          <a:sy n="104" d="100"/>
        </p:scale>
        <p:origin x="1824" y="102"/>
      </p:cViewPr>
      <p:guideLst>
        <p:guide orient="horz" pos="2160"/>
        <p:guide pos="2880"/>
      </p:guideLst>
    </p:cSldViewPr>
  </p:slideViewPr>
  <p:outlineViewPr>
    <p:cViewPr>
      <p:scale>
        <a:sx n="33" d="100"/>
        <a:sy n="33" d="100"/>
      </p:scale>
      <p:origin x="0" y="-1122"/>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9" d="100"/>
          <a:sy n="89" d="100"/>
        </p:scale>
        <p:origin x="2988" y="66"/>
      </p:cViewPr>
      <p:guideLst>
        <p:guide orient="horz" pos="286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308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13238"/>
            <a:ext cx="50292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1" name="Rectangle 3"/>
          <p:cNvSpPr>
            <a:spLocks noGrp="1" noRot="1" noChangeAspect="1" noChangeArrowheads="1" noTextEdit="1"/>
          </p:cNvSpPr>
          <p:nvPr>
            <p:ph type="sldImg" idx="2"/>
          </p:nvPr>
        </p:nvSpPr>
        <p:spPr bwMode="auto">
          <a:xfrm>
            <a:off x="1166813" y="687388"/>
            <a:ext cx="4522787" cy="339248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9372129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8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8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8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8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news.gallup.com/poll/329348/biden-begins-term-job-approval.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news.gallup.com/interactives/185273/presidential-job-approval-center.aspx"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news.gallup.com/poll/328637/last-trump-job-approval-average-record-low.aspx"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tatic.c-span.org/assets/documents/presidentSurvey/2021-Survey-Results-Category-Rankings.pdf"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static.c-span.org/assets/documents/presidentSurvey/2021+Press+Release.pdf"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335920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p:spPr>
        <p:txBody>
          <a:bodyPr/>
          <a:lstStyle/>
          <a:p>
            <a:pPr>
              <a:spcBef>
                <a:spcPts val="1200"/>
              </a:spcBef>
            </a:pPr>
            <a:r>
              <a:rPr lang="en-US" sz="2400" dirty="0"/>
              <a:t>Trump did not reflect the seriousness of the Coronavirus when the public first became aware of it.</a:t>
            </a:r>
            <a:r>
              <a:rPr lang="en-US" sz="2400" baseline="0" dirty="0"/>
              <a:t>  </a:t>
            </a:r>
            <a:r>
              <a:rPr lang="en-US" sz="2400" dirty="0"/>
              <a:t>Wearing a MAGA hat is appropriate in some contexts, e.g., at a campaign rally, but wearing a MAGA hat did not project the gravity of a coming pandemic when Trump was getting informed about how deadly the virus might become.</a:t>
            </a:r>
            <a:r>
              <a:rPr lang="en-US" sz="2400" baseline="0" dirty="0"/>
              <a:t>  </a:t>
            </a:r>
            <a:r>
              <a:rPr lang="en-US" sz="2400" dirty="0"/>
              <a:t>In September 2020, Bob Woodward published the book, “Rage,” in which Trump revealed that he intentionally downplayed the severity of COVID-19 in the March 2020 timeframe.</a:t>
            </a:r>
            <a:r>
              <a:rPr lang="en-US" sz="2400" baseline="0" dirty="0"/>
              <a:t>  Trump wanted to avert a panic among the public, which is understandable, but Woodward portrayed Trump as being derelict in his duty to inform the public about the truth of the coming pandemic.</a:t>
            </a:r>
          </a:p>
          <a:p>
            <a:pPr>
              <a:spcBef>
                <a:spcPts val="1200"/>
              </a:spcBef>
            </a:pPr>
            <a:endParaRPr lang="en-US" sz="2400" baseline="0" dirty="0"/>
          </a:p>
          <a:p>
            <a:pPr>
              <a:spcBef>
                <a:spcPts val="1200"/>
              </a:spcBef>
            </a:pPr>
            <a:r>
              <a:rPr lang="en-US" sz="2400" baseline="0" dirty="0"/>
              <a:t>Early in the pandemic, Dr. </a:t>
            </a:r>
            <a:r>
              <a:rPr lang="en-US" sz="2400" baseline="0" dirty="0" err="1"/>
              <a:t>Fauci</a:t>
            </a:r>
            <a:r>
              <a:rPr lang="en-US" sz="2400" baseline="0" dirty="0"/>
              <a:t> advised the public not to wear masks.  Later, he admitted that he did so to avert a run on masks, because he believed there was a shortage of Personal Protective Equipment (PPE), including a shortage of masks, and he wanted the supply of masks to be available for frontline health care workers.  But the difference between </a:t>
            </a:r>
            <a:r>
              <a:rPr lang="en-US" sz="2400" baseline="0" dirty="0" err="1"/>
              <a:t>Fauci</a:t>
            </a:r>
            <a:r>
              <a:rPr lang="en-US" sz="2400" baseline="0" dirty="0"/>
              <a:t> and Trump is that </a:t>
            </a:r>
            <a:r>
              <a:rPr lang="en-US" sz="2400" baseline="0" dirty="0" err="1"/>
              <a:t>Fauci</a:t>
            </a:r>
            <a:r>
              <a:rPr lang="en-US" sz="2400" baseline="0" dirty="0"/>
              <a:t> was not running for president in 2020.</a:t>
            </a:r>
            <a:endParaRPr lang="en-US" sz="24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2400" b="0" u="sng"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2400" b="0" u="sng" dirty="0"/>
          </a:p>
          <a:p>
            <a:r>
              <a:rPr lang="en-US" sz="2400" u="sng" baseline="0" dirty="0"/>
              <a:t>Trump’s Coronavirus Gambit</a:t>
            </a:r>
          </a:p>
          <a:p>
            <a:r>
              <a:rPr lang="en-US" sz="2400" baseline="0" dirty="0"/>
              <a:t>Being a real estate tycoon, Trump is a man of action; ultimately, skyscrapers and resorts are built (in contrast to the typical politician, who just talks and talks and talks but rarely delivers anything).  So, during the coronavirus pandemic, Trump fell back on this strength, using his powers as president to remove bureaucratic “red tape” so that the drug companies could produce a vaccine much faster than under normal circumstances.  The initiative was called “operation warp speed.”  Trump sensed that the devastating effects of the coronavirus on our economy, not to mention the mounting death toll, could result in an Election Day loss, and since he was not a crisis leader, meaning he does not have a calming effect on a public that is prone to panic during a crisis, Trump’s political survival depended on getting an effective vaccine to the American people, which would allow us to return to normal (and end the anxiety amongst the voting public).  It was a race against time, and Trump ran out of time.  Just 2 weeks after the election, </a:t>
            </a:r>
            <a:r>
              <a:rPr lang="en-US" sz="2400" baseline="0" dirty="0" err="1"/>
              <a:t>Moderno</a:t>
            </a:r>
            <a:r>
              <a:rPr lang="en-US" sz="2400" baseline="0" dirty="0"/>
              <a:t> and </a:t>
            </a:r>
            <a:r>
              <a:rPr lang="en-US" sz="2400" baseline="0" dirty="0" err="1"/>
              <a:t>Pfiser</a:t>
            </a:r>
            <a:r>
              <a:rPr lang="en-US" sz="2400" baseline="0" dirty="0"/>
              <a:t>, two drug companies, reported that their novel coronavirus vaccines had been tested and that they were 95% effective.  Trump needed this news a month before the election, but it didn’t happen until after the election.</a:t>
            </a:r>
            <a:endParaRPr lang="en-US" sz="24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2400" b="0" u="sng" dirty="0"/>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067731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p:spPr>
        <p:txBody>
          <a:bodyPr/>
          <a:lstStyle/>
          <a:p>
            <a:r>
              <a:rPr lang="en-US" altLang="en-US" dirty="0"/>
              <a:t>Eisenhower and Bush43 were a lot alike.  Neither was highly principled on domestic issues, but both viewed national security as their primary responsibility.  Both took their respective conflicts, the Cold War and the War on Terror, very seriously.</a:t>
            </a:r>
          </a:p>
          <a:p>
            <a:endParaRPr lang="en-US" altLang="en-US" dirty="0"/>
          </a:p>
          <a:p>
            <a:r>
              <a:rPr lang="en-US" altLang="en-US" u="sng" dirty="0"/>
              <a:t>Bush and </a:t>
            </a:r>
            <a:r>
              <a:rPr lang="en-US" altLang="en-US" u="sng" dirty="0" err="1"/>
              <a:t>Quadafi</a:t>
            </a:r>
            <a:r>
              <a:rPr lang="en-US" altLang="en-US" u="sng" dirty="0"/>
              <a:t> </a:t>
            </a:r>
            <a:r>
              <a:rPr lang="en-US" altLang="en-US" dirty="0"/>
              <a:t>– the U.S. had no</a:t>
            </a:r>
            <a:r>
              <a:rPr lang="en-US" altLang="en-US" baseline="0" dirty="0"/>
              <a:t> plans to invade Libya in 2003, but the British played on Qaddafi’s psyche by telling him there was a planned invasion.  Not wanting to lose his country, Qaddafi decided to deal with the U.S. on WMDs.  In other words, Qaddafi allowed-in weapons inspectors and he stopped pursuing WMDs.  This, however, made him more vulnerable to his internal opposition, which was bold enough by 2011 to make a move on Qaddafi.  With the help of a NATO air (bombing) campaign, rebels in Libya overthrew Qaddafi, executing him immediately after finding him hiding in a sewer pipe.</a:t>
            </a:r>
          </a:p>
          <a:p>
            <a:endParaRPr lang="en-US" altLang="en-US" baseline="0" dirty="0"/>
          </a:p>
          <a:p>
            <a:r>
              <a:rPr lang="en-US" altLang="en-US" u="sng" baseline="0" dirty="0"/>
              <a:t>Biden</a:t>
            </a:r>
            <a:br>
              <a:rPr lang="en-US" altLang="en-US" baseline="0" dirty="0"/>
            </a:br>
            <a:r>
              <a:rPr lang="en-US" altLang="en-US" baseline="0" dirty="0" err="1"/>
              <a:t>Biden</a:t>
            </a:r>
            <a:r>
              <a:rPr lang="en-US" altLang="en-US" baseline="0" dirty="0"/>
              <a:t> has sort of a “tough guy” way about him, at least in rhetoric.  For instance, when running against Trump for president, he said he wished he were back in high school so that he could take Trump behind the bleachers and beat the hell out of him.  This kind of rhetoric implies to me that Biden might engage in the same kind of rhetoric against our adversaries overseas, should he want to deter an adversary from making an aggressive move in the world.  As of Feb. 2021, Biden has emphasized that he wants to reengage in diplomacy (implying that Trump did not engage in diplomacy), so Biden has taken a less confrontational stand very early in his presidency.  Still, I think it is in Biden’s nature to issue threats and implied threats.   </a:t>
            </a:r>
            <a:endParaRPr lang="en-US" altLang="en-US" dirty="0"/>
          </a:p>
          <a:p>
            <a:endParaRPr lang="en-US" altLang="en-US" dirty="0"/>
          </a:p>
          <a:p>
            <a:r>
              <a:rPr lang="en-US" altLang="en-US" u="sng" dirty="0"/>
              <a:t>Trump</a:t>
            </a:r>
          </a:p>
          <a:p>
            <a:r>
              <a:rPr lang="en-US" altLang="en-US" dirty="0"/>
              <a:t>Issuing</a:t>
            </a:r>
            <a:r>
              <a:rPr lang="en-US" altLang="en-US" baseline="0" dirty="0"/>
              <a:t> threats, implied and direct, came naturally to Donald Trump, so Trump shares this policy preference with many past presidents, including the two profiled on the slide (Eisenhower and Bush43).  Early in his term, Trump wanted an agreement with North Korea (NK), to eliminate NK’s threat of being able hit Guam and mainland America with a nuclear-tipped missile (NK’s missile technology is improving, meaning its missiles can travel farther and farther, and at some point it could hit America with a missile).  Trump threatened NK with devastation the “likes of which the world has never seen” if NK refused to enter negotiations with the U.S. over its nuclear missile program, and NK immediately complied.  Trump then changed tact after he had met with Kim Jong Un (the dictator of NK), telling the media that he and Kim had “fallen in love” and really understood each other.  Trump’s softer tact didn’t seem to work as well after that because Kim refused to sign any agreement with the U.S. for the remainder of Trump’s term in office, and NK continues to develop its nuclear weapons program.  </a:t>
            </a:r>
          </a:p>
          <a:p>
            <a:endParaRPr lang="en-US" altLang="en-US" baseline="0" dirty="0"/>
          </a:p>
          <a:p>
            <a:r>
              <a:rPr lang="en-US" altLang="en-US" baseline="0" dirty="0"/>
              <a:t>Still, remarkably, Trump had no serious foreign policy crises during his presidency.  The world was surprisingly quiet.  He finished the job against ISIS in Iraq, essentially eliminating ISIS from the region, and he bombed Syria a couple of times (for the leader’s (</a:t>
            </a:r>
            <a:r>
              <a:rPr lang="en-US" altLang="en-US" baseline="0" dirty="0" err="1"/>
              <a:t>Asad</a:t>
            </a:r>
            <a:r>
              <a:rPr lang="en-US" altLang="en-US" baseline="0" dirty="0"/>
              <a:t>) use of chemical weapons against his own people in the Syrian civil war, which began in 2011), but aside from those engagements, Trump averted any major foreign policy entanglements.  It is possible that our adversaries were reluctant to test Trump because Trump came across as a “loose cannon” (e.g., an unstable leader who just might order a massive attack on a whim).   </a:t>
            </a:r>
            <a:endParaRPr lang="en-US" altLang="en-US" dirty="0"/>
          </a:p>
          <a:p>
            <a:endParaRPr lang="en-US" altLang="en-US" dirty="0"/>
          </a:p>
          <a:p>
            <a:r>
              <a:rPr lang="en-US" altLang="en-US" u="sng" dirty="0"/>
              <a:t>Obama</a:t>
            </a:r>
          </a:p>
          <a:p>
            <a:r>
              <a:rPr lang="en-US" altLang="en-US" dirty="0"/>
              <a:t>In most cases, Obama took threats like the one Eisenhower made in 1953 off the table.  Some believe that making implied or explicit threats such as Eisenhower’s has contributed to America’s image as a “bully” in the world,</a:t>
            </a:r>
            <a:r>
              <a:rPr lang="en-US" altLang="en-US" baseline="0" dirty="0"/>
              <a:t> and </a:t>
            </a:r>
            <a:r>
              <a:rPr lang="en-US" altLang="en-US" dirty="0"/>
              <a:t>Obama’s good-neighbor foreign policy was designed to change this image. The</a:t>
            </a:r>
            <a:r>
              <a:rPr lang="en-US" altLang="en-US" baseline="0" dirty="0"/>
              <a:t> </a:t>
            </a:r>
            <a:r>
              <a:rPr lang="en-US" altLang="en-US" dirty="0"/>
              <a:t>debate over threatening to use nuclear</a:t>
            </a:r>
            <a:r>
              <a:rPr lang="en-US" altLang="en-US" baseline="0" dirty="0"/>
              <a:t> weapons (or not)</a:t>
            </a:r>
            <a:r>
              <a:rPr lang="en-US" altLang="en-US" dirty="0"/>
              <a:t> is about the psychological effect the threat has on potential enemies and allies.  In reality, nuclear weapons are unlikely to be used, even if a terrorist organization attacked the US with a nuclear device.  Obama’s critics advocated the “peace through strength” doctrine, which assumes the world is a very dangerous place filled with lots of “bad actors,” and one way to keep those bad actors in check is to employ implied threats (what former Sec. of Defense Gates called “calculated ambiguity”).  President Obama was more concerned with improving America’s image, and he believed that if we stopped using implied threats, we could recruit new allies (who before viewed America as a bad actor in part because the US uses implied threats) to help us achieve our goals in the world. </a:t>
            </a:r>
          </a:p>
          <a:p>
            <a:endParaRPr lang="en-US" altLang="en-US" dirty="0"/>
          </a:p>
          <a:p>
            <a:r>
              <a:rPr lang="en-US" altLang="en-US" dirty="0"/>
              <a:t>See former Sec. Defense Gates statement on the use of Nuclear Weapons (4-6-2010):  http://www.defense.gov/transcripts/transcript.aspx?transcriptid=4599.  Sec. of Defense Gates cited Iran and North Korea as exceptions.  In other words, the U.S. would continue to use the implied threat of the use of nuclear weapons against Iran and North Korea.</a:t>
            </a:r>
          </a:p>
          <a:p>
            <a:endParaRPr lang="en-US" altLang="en-US" dirty="0"/>
          </a:p>
          <a:p>
            <a:r>
              <a:rPr lang="en-US" altLang="en-US" u="sng" dirty="0"/>
              <a:t>Syria</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dirty="0"/>
              <a:t>Obama also made an exception regarding Syria.  In 2012, perhaps influenced by the pressure to be “tough” during a presidential</a:t>
            </a:r>
            <a:r>
              <a:rPr lang="en-US" altLang="en-US" baseline="0" dirty="0"/>
              <a:t> campaign, Obama threatened the Syrian regime regarding its potential use of chemical weapons in the Syrian civil war, declaring that if Syria used chemical weapons against its own people, then that would change America’s calculus regarding intervention. </a:t>
            </a:r>
            <a:r>
              <a:rPr lang="en-US" sz="800" kern="1200" dirty="0">
                <a:solidFill>
                  <a:schemeClr val="tx1"/>
                </a:solidFill>
                <a:effectLst/>
                <a:latin typeface="Tahoma" pitchFamily="34" charset="0"/>
                <a:ea typeface="+mn-ea"/>
                <a:cs typeface="+mn-cs"/>
              </a:rPr>
              <a:t>The president’s ideological inclination was non-intervention, desiring to change the widely-held perception of a United States as an unwelcomed interventionist power in the Middle East, echoing some of the voices of the Syrian opposition early in the conflict, “we have heard their strong desire that there not be foreign intervention in their movement.” (Obama 2011).  Little by little, however, international norms of humanitarianism and of the non-use of WMDs, concern</a:t>
            </a:r>
            <a:r>
              <a:rPr lang="en-US" sz="800" kern="1200" baseline="0" dirty="0">
                <a:solidFill>
                  <a:schemeClr val="tx1"/>
                </a:solidFill>
                <a:effectLst/>
                <a:latin typeface="Tahoma" pitchFamily="34" charset="0"/>
                <a:ea typeface="+mn-ea"/>
                <a:cs typeface="+mn-cs"/>
              </a:rPr>
              <a:t> </a:t>
            </a:r>
            <a:r>
              <a:rPr lang="en-US" sz="800" kern="1200" dirty="0">
                <a:solidFill>
                  <a:schemeClr val="tx1"/>
                </a:solidFill>
                <a:effectLst/>
                <a:latin typeface="Tahoma" pitchFamily="34" charset="0"/>
                <a:ea typeface="+mn-ea"/>
                <a:cs typeface="+mn-cs"/>
              </a:rPr>
              <a:t>for the stability of Jordan, a U.S. ally, and the intervention or involvement of some U.S. adversaries—Russia, Iran, and its proxy in Lebanon, Hezbollah—were forcing Obama’s hand to gradually increase America’s role in the Syrian conflict.  Still, the president’s reluctance to get involved is reinforced by his ideological conviction not to intervene in the Middle East, as illustrated in 2012, when he rejected the unanimous recommendation of key members of his national security team to vet, train, and arm a group of rebels fighting to overthrow Bashar al-Assad’s regime (Gordon and Landler 2013), and again in 2013, when he went against</a:t>
            </a:r>
            <a:r>
              <a:rPr lang="en-US" sz="800" kern="1200" baseline="0" dirty="0">
                <a:solidFill>
                  <a:schemeClr val="tx1"/>
                </a:solidFill>
                <a:effectLst/>
                <a:latin typeface="Tahoma" pitchFamily="34" charset="0"/>
                <a:ea typeface="+mn-ea"/>
                <a:cs typeface="+mn-cs"/>
              </a:rPr>
              <a:t> the advice of his national security team, deciding</a:t>
            </a:r>
            <a:r>
              <a:rPr lang="en-US" sz="800" kern="1200" dirty="0">
                <a:solidFill>
                  <a:schemeClr val="tx1"/>
                </a:solidFill>
                <a:effectLst/>
                <a:latin typeface="Tahoma" pitchFamily="34" charset="0"/>
                <a:ea typeface="+mn-ea"/>
                <a:cs typeface="+mn-cs"/>
              </a:rPr>
              <a:t> to ask Congress for authorization</a:t>
            </a:r>
            <a:r>
              <a:rPr lang="en-US" sz="800" kern="1200" baseline="0" dirty="0">
                <a:solidFill>
                  <a:schemeClr val="tx1"/>
                </a:solidFill>
                <a:effectLst/>
                <a:latin typeface="Tahoma" pitchFamily="34" charset="0"/>
                <a:ea typeface="+mn-ea"/>
                <a:cs typeface="+mn-cs"/>
              </a:rPr>
              <a:t> before using force against Syria in retaliation to Assad’s 21 August 2013 chemical weapons attack on 11 rebel-held neighborhoods</a:t>
            </a:r>
            <a:r>
              <a:rPr lang="en-US" sz="800" kern="1200" dirty="0">
                <a:solidFill>
                  <a:schemeClr val="tx1"/>
                </a:solidFill>
                <a:effectLst/>
                <a:latin typeface="Tahoma" pitchFamily="34" charset="0"/>
                <a:ea typeface="+mn-ea"/>
                <a:cs typeface="+mn-cs"/>
              </a:rPr>
              <a:t>. </a:t>
            </a:r>
            <a:r>
              <a:rPr lang="en-US" sz="800" kern="1200" baseline="0" dirty="0">
                <a:solidFill>
                  <a:schemeClr val="tx1"/>
                </a:solidFill>
                <a:effectLst/>
                <a:latin typeface="Tahoma" pitchFamily="34" charset="0"/>
                <a:ea typeface="+mn-ea"/>
                <a:cs typeface="+mn-cs"/>
              </a:rPr>
              <a:t>  Just before Congress was scheduled to vote on authorization (and it looked as if Congress would vote against authorization), the Russians proposed that Assad would remove all chemical weapons if the U.S. did not strike.  Obama embraced the diplomatic opportunity to settle this matter without the use of force, and negotiations over a UN resolution were ongoing (as of Oct. 2013).</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sz="800" kern="1200" baseline="0" dirty="0">
              <a:solidFill>
                <a:schemeClr val="tx1"/>
              </a:solidFill>
              <a:effectLst/>
              <a:latin typeface="Tahoma"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800" kern="1200" baseline="0" dirty="0">
                <a:solidFill>
                  <a:schemeClr val="tx1"/>
                </a:solidFill>
                <a:effectLst/>
                <a:latin typeface="Tahoma" pitchFamily="34" charset="0"/>
                <a:ea typeface="+mn-ea"/>
                <a:cs typeface="+mn-cs"/>
              </a:rPr>
              <a:t>Still, Obama credits the threat of force as the principle reason a diplomatic option was possible in ridding Syria of its chemical weapons.  This thinking goes against the good-neighbor foreign policy, which rejects implied and direct threats as a tool of diplomacy.  Coming out of the Syrian experience, Obama embraced threats, at least in this one context, as an effective tool of diplomacy, which is more in-line with a more conservative, “peace through strength” foreign policy.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sz="800" kern="1200" baseline="0" dirty="0">
              <a:solidFill>
                <a:schemeClr val="tx1"/>
              </a:solidFill>
              <a:effectLst/>
              <a:latin typeface="Tahoma"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800" kern="1200" baseline="0" dirty="0">
                <a:solidFill>
                  <a:schemeClr val="tx1"/>
                </a:solidFill>
                <a:effectLst/>
                <a:latin typeface="Tahoma" pitchFamily="34" charset="0"/>
                <a:ea typeface="+mn-ea"/>
                <a:cs typeface="+mn-cs"/>
              </a:rPr>
              <a:t>Prior to the Russian proposal, my guess is that Obama regretted issuing his 2012 threat against Syria.  That threat put his credibility on the line, and after Syria used chemical weapons, Obama felt compelled to keep his word, which meant he felt obliged to use force, with only the support of one ally (France), making the seemingly impending military strike a largely “unilateral” operation.  The last thing Obama ever imagined he would do as president was intervene “unilaterally” in the Middle East, as Bush had done.  Obama never wanted to be viewed like Bush.  But before he made a Bush-like move in the Middle East, he turned to Congress for approval (probably hoping, privately, that Congress would vote against the use of force).  Then, out of the blue, the Russians came to Obama’s rescue—the Russian proposal gave Obama an out, such that he would not have to use force.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sz="800" kern="1200" baseline="0" dirty="0">
              <a:solidFill>
                <a:schemeClr val="tx1"/>
              </a:solidFill>
              <a:effectLst/>
              <a:latin typeface="Tahoma"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800" u="sng" kern="1200" baseline="0" dirty="0">
                <a:solidFill>
                  <a:schemeClr val="tx1"/>
                </a:solidFill>
                <a:effectLst/>
                <a:latin typeface="Tahoma" pitchFamily="34" charset="0"/>
                <a:ea typeface="+mn-ea"/>
                <a:cs typeface="+mn-cs"/>
              </a:rPr>
              <a:t>Iran</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800" kern="1200" baseline="0" dirty="0">
                <a:solidFill>
                  <a:schemeClr val="tx1"/>
                </a:solidFill>
                <a:effectLst/>
                <a:latin typeface="Tahoma" pitchFamily="34" charset="0"/>
                <a:ea typeface="+mn-ea"/>
                <a:cs typeface="+mn-cs"/>
              </a:rPr>
              <a:t>As the Obama administration negotiates with Iran over its nuclear program (in March 2015), the administration’s approach has been more good-neighbor-like, making concessions to Iran, presumably allowing the Iranians to enrich uranium (which is necessary to create a nuclear weapon) and limiting any obligations on Iran not to pursue a nuclear weapon to 10 years (the deal has not been struck yet, as of March 2015, but these are the proposals the media has reported to the public).  Israel and the Republicans in Congress want a more aggressive posture toward Iran, so you see the contrast in foreign policy approaches as the U.S. and Iran negotiate over Iran’s nuclear weapons program.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sz="800" kern="1200" baseline="0" dirty="0">
              <a:solidFill>
                <a:schemeClr val="tx1"/>
              </a:solidFill>
              <a:effectLst/>
              <a:latin typeface="Tahoma"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sz="800" kern="1200" baseline="0" dirty="0">
              <a:solidFill>
                <a:schemeClr val="tx1"/>
              </a:solidFill>
              <a:effectLst/>
              <a:latin typeface="Tahoma"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800" u="sng" kern="1200" baseline="0" dirty="0">
                <a:solidFill>
                  <a:schemeClr val="tx1"/>
                </a:solidFill>
                <a:effectLst/>
                <a:latin typeface="Tahoma" pitchFamily="34" charset="0"/>
                <a:ea typeface="+mn-ea"/>
                <a:cs typeface="+mn-cs"/>
              </a:rPr>
              <a:t>Trump </a:t>
            </a:r>
            <a:r>
              <a:rPr lang="en-US" altLang="en-US" sz="800" kern="1200" baseline="0" dirty="0">
                <a:solidFill>
                  <a:schemeClr val="tx1"/>
                </a:solidFill>
                <a:effectLst/>
                <a:latin typeface="Tahoma" pitchFamily="34" charset="0"/>
                <a:ea typeface="+mn-ea"/>
                <a:cs typeface="+mn-cs"/>
              </a:rPr>
              <a:t>– Trump is much more like Eisenhower and Bush on foreign policy than Obama.  Trump has a lot of bluster by nature, and he has no problem issuing threats as a tool of foreign policy.  At a cabinet meeting (August 2017), he said that if North Korea failed to stop shooting missiles over Japan, as well as threatening the US territory of Guam, and if North Korea continued to advance its nuclear weapons program, that NK would be met with “fire and fury” “the likes of which the world has never seen before.”  His Secretary of the Defense, James (Jim) </a:t>
            </a:r>
            <a:r>
              <a:rPr lang="en-US" altLang="en-US" sz="800" kern="1200" baseline="0" dirty="0" err="1">
                <a:solidFill>
                  <a:schemeClr val="tx1"/>
                </a:solidFill>
                <a:effectLst/>
                <a:latin typeface="Tahoma" pitchFamily="34" charset="0"/>
                <a:ea typeface="+mn-ea"/>
                <a:cs typeface="+mn-cs"/>
              </a:rPr>
              <a:t>Mattis</a:t>
            </a:r>
            <a:r>
              <a:rPr lang="en-US" altLang="en-US" sz="800" kern="1200" baseline="0" dirty="0">
                <a:solidFill>
                  <a:schemeClr val="tx1"/>
                </a:solidFill>
                <a:effectLst/>
                <a:latin typeface="Tahoma" pitchFamily="34" charset="0"/>
                <a:ea typeface="+mn-ea"/>
                <a:cs typeface="+mn-cs"/>
              </a:rPr>
              <a:t>, also threatened North Korea.  In August 2017, he said that if North Korea attacks Guam with a missile, then it would be “game on,” meaning that we would wipe out NK.  In September 2017, Trump gave a speech to the UN, in which he said that we would “completely destroy” NK if we had to defend ourselves or our allies.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sz="800" kern="1200" baseline="0" dirty="0">
              <a:solidFill>
                <a:schemeClr val="tx1"/>
              </a:solidFill>
              <a:effectLst/>
              <a:latin typeface="Tahoma"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sz="800" kern="1200" baseline="0" dirty="0">
                <a:solidFill>
                  <a:schemeClr val="tx1"/>
                </a:solidFill>
                <a:effectLst/>
                <a:latin typeface="Tahoma" pitchFamily="34" charset="0"/>
                <a:ea typeface="+mn-ea"/>
                <a:cs typeface="+mn-cs"/>
              </a:rPr>
              <a:t>The intent of these threats it to put fear in the leadership of North Korea and to encourage NK to stand down.  Threats like these are used as a tools of U.S. foreign policy, the “peace thru strength” foreign policy.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sz="800" kern="1200" baseline="0" dirty="0">
              <a:solidFill>
                <a:schemeClr val="tx1"/>
              </a:solidFill>
              <a:effectLst/>
              <a:latin typeface="Tahoma"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endParaRPr lang="en-US" altLang="en-US" dirty="0"/>
          </a:p>
          <a:p>
            <a:endParaRPr lang="en-US" altLang="en-US" dirty="0"/>
          </a:p>
        </p:txBody>
      </p:sp>
      <p:sp>
        <p:nvSpPr>
          <p:cNvPr id="3277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61386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r>
              <a:rPr lang="en-US" altLang="en-US" dirty="0"/>
              <a:t>The point I make on this slide and the next is illustrated by the 1992 presidential election,</a:t>
            </a:r>
            <a:r>
              <a:rPr lang="en-US" altLang="en-US" baseline="0" dirty="0"/>
              <a:t> Bill Clinton v. George H.W. Bush.  I could also use the 2016 presidential election, Donald Trump v. Hillary Clinton, to make the same point.  The point is about “moral character” and whether or not it matters in presidential politics.  My conclusion is that it does matter, but when two candidates both have low character, then what happens is that the issue is neutralized, meaning that neither candidate has an advantage, and it makes it look like the voters don’t care about “moral character.”  </a:t>
            </a:r>
          </a:p>
          <a:p>
            <a:endParaRPr lang="en-US" altLang="en-US" baseline="0" dirty="0"/>
          </a:p>
          <a:p>
            <a:r>
              <a:rPr lang="en-US" altLang="en-US" baseline="0" dirty="0"/>
              <a:t>In 2016, Trump would call his detractors “losers,” and we are not accustomed to a leader talking in such a schoolyard manner, but Hillary Clinton appeared to be corrupt (destroying cell phones and emails to hide communiques), so Trump came across as having a poor moral character, but Hillary Clinton also appeared to have low moral character too, which neutralized this issue in the eyes of the voters, making it seem as if the voters didn’t care about character because Trump won in 2016.</a:t>
            </a:r>
          </a:p>
          <a:p>
            <a:endParaRPr lang="en-US" altLang="en-US" baseline="0" dirty="0"/>
          </a:p>
          <a:p>
            <a:r>
              <a:rPr lang="en-US" altLang="en-US" baseline="0" dirty="0"/>
              <a:t>But I think if we had one candidate with solid moral character versus another candidate like Bill or Hillary Clinton or Donald Trump, then I think the character issue would matter.  Perhaps it would not be the decisive factor in the election, because there are policy issues and other personal traits that matter, but I think the character issue would matter and that it would advantage the candidate with the more solid moral character.</a:t>
            </a:r>
            <a:endParaRPr lang="en-US" altLang="en-US" dirty="0"/>
          </a:p>
          <a:p>
            <a:endParaRPr lang="en-US" altLang="en-US" dirty="0"/>
          </a:p>
          <a:p>
            <a:r>
              <a:rPr lang="en-US" altLang="en-US" u="sng" dirty="0"/>
              <a:t>Some more detail on what is mentioned on the slide</a:t>
            </a:r>
          </a:p>
          <a:p>
            <a:r>
              <a:rPr lang="en-US" altLang="en-US" dirty="0"/>
              <a:t>The Iran/Contra scandal occurred during the Reagan administration (see lecture on Presidential Scandals for more detail).  Bush41 was vice president at the time, and he said he had no role in the scandal.  It was later learned that Bush knew more than he let on.  Iran/Contra dogged him throughout his presidency.  On the Clarence Thomas nomination, Bush chose the most conservative black man he could find to replace Thurgood Marshall, who was the first and only black man at the time to have served on the US Supreme Court.  When asked about whether Thomas’s race had anything to do with the nomination, Bush said no, that Thomas was the most qualified choice.  Actually, Bush felt a lot of pressure to nominate a black man to replace Marshall who was stepping down (as any president would), but he would not acknowledge that, which made him look hypocritical.  Lastly, Bush campaigned in 1988 promising not to raise taxes; he emphatically repeated, “read my lips – no new taxes,” on the campaign trail.  Two years later, in 1990, he acquiesced to tax increases.</a:t>
            </a:r>
          </a:p>
          <a:p>
            <a:endParaRPr lang="en-US" altLang="en-US" dirty="0"/>
          </a:p>
          <a:p>
            <a:r>
              <a:rPr lang="en-US" altLang="en-US" dirty="0"/>
              <a:t>Though Clinton had marital fidelity problems and a proclivity to lie, Democrats viewed him as a winner and one who could finally put an end to the Reagan-Bush era, whose policies Democrats viewed as disastrous for the country.  </a:t>
            </a:r>
          </a:p>
        </p:txBody>
      </p:sp>
    </p:spTree>
    <p:extLst>
      <p:ext uri="{BB962C8B-B14F-4D97-AF65-F5344CB8AC3E}">
        <p14:creationId xmlns:p14="http://schemas.microsoft.com/office/powerpoint/2010/main" val="190146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p:spPr>
        <p:txBody>
          <a:bodyPr/>
          <a:lstStyle/>
          <a:p>
            <a:r>
              <a:rPr lang="en-US" altLang="en-US" dirty="0"/>
              <a:t>Notice the radically different viewpoints of conservatives, liberals and moderates.  Each evaluates the same two candidates but come to far different conclusions.</a:t>
            </a:r>
          </a:p>
          <a:p>
            <a:endParaRPr lang="en-US" altLang="en-US" dirty="0"/>
          </a:p>
          <a:p>
            <a:r>
              <a:rPr lang="en-US" altLang="en-US" dirty="0"/>
              <a:t>For</a:t>
            </a:r>
            <a:r>
              <a:rPr lang="en-US" altLang="en-US" baseline="0" dirty="0"/>
              <a:t> a moral character contrast, I could also use the 2016 presidential election between Donald Trump and Hillary Clinton as an example.  Trump has clear-cut moral character flaws, e.g., infidelity in marriage (cheating on the wife) and behaving childishly by lashing out against his critics, often calling people elementary names, like “loser.”  So, you would think that Hillary Clinton could have taken advantage of Trump’s moral flaws, contrasting her seemingly much better morals against Trump’s clear failings, yet that did not happen.  Hillary had problems of her own, such as erasing 30,000 emails while she was doing official business of the government as Secretary of State under President Obama (2009-2013).  Clearly, Hillary has never been accused of cheating on her husband, but she doesn’t appear to be a completely honest person.  The “email scandal” reveals that she seems to have something to hide, which gave her the appearance of being dishonest, which is a moral </a:t>
            </a:r>
            <a:r>
              <a:rPr lang="en-US" altLang="en-US" baseline="0"/>
              <a:t>character flaw.  </a:t>
            </a:r>
            <a:r>
              <a:rPr lang="en-US" altLang="en-US" baseline="0" dirty="0"/>
              <a:t>So, in the end, despite Trump’s moral failings, Hillary also had moral failings of a different sort, and this seemed to neutralize any advantage Hillary may have thought she had on the issue of moral character. </a:t>
            </a:r>
            <a:endParaRPr lang="en-US" altLang="en-US" dirty="0"/>
          </a:p>
        </p:txBody>
      </p:sp>
    </p:spTree>
    <p:extLst>
      <p:ext uri="{BB962C8B-B14F-4D97-AF65-F5344CB8AC3E}">
        <p14:creationId xmlns:p14="http://schemas.microsoft.com/office/powerpoint/2010/main" val="490190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p:spPr>
        <p:txBody>
          <a:bodyPr/>
          <a:lstStyle/>
          <a:p>
            <a:r>
              <a:rPr lang="en-US" altLang="en-US" u="sng" dirty="0"/>
              <a:t>George</a:t>
            </a:r>
            <a:r>
              <a:rPr lang="en-US" altLang="en-US" u="sng" baseline="0" dirty="0"/>
              <a:t> W </a:t>
            </a:r>
            <a:r>
              <a:rPr lang="en-US" altLang="en-US" u="sng" dirty="0"/>
              <a:t>Bush’s (the</a:t>
            </a:r>
            <a:r>
              <a:rPr lang="en-US" altLang="en-US" u="sng" baseline="0" dirty="0"/>
              <a:t> son) Use of Co-option</a:t>
            </a:r>
            <a:endParaRPr lang="en-US" altLang="en-US" u="sng" dirty="0"/>
          </a:p>
          <a:p>
            <a:r>
              <a:rPr lang="en-US" altLang="en-US" dirty="0"/>
              <a:t>Bush43</a:t>
            </a:r>
            <a:r>
              <a:rPr lang="en-US" altLang="en-US" baseline="0" dirty="0"/>
              <a:t> coopted the health care issue from Democrats in 2000 presidential campaign, and throughout the rest of his presidency.  He advocated a </a:t>
            </a:r>
            <a:r>
              <a:rPr lang="en-US" altLang="en-US" dirty="0"/>
              <a:t>prescription drug benefit, which became law in 2003 and went</a:t>
            </a:r>
            <a:r>
              <a:rPr lang="en-US" altLang="en-US" baseline="0" dirty="0"/>
              <a:t> into effect in 2006</a:t>
            </a:r>
            <a:r>
              <a:rPr lang="en-US" altLang="en-US" dirty="0"/>
              <a:t> to seniors</a:t>
            </a:r>
            <a:r>
              <a:rPr lang="en-US" altLang="en-US" baseline="0" dirty="0"/>
              <a:t>.  He also promised </a:t>
            </a:r>
            <a:r>
              <a:rPr lang="en-US" altLang="en-US" dirty="0"/>
              <a:t>more federal involvement in education, another attempt to coopt</a:t>
            </a:r>
            <a:r>
              <a:rPr lang="en-US" altLang="en-US" baseline="0" dirty="0"/>
              <a:t> the an issue from Democrats.  It worked.  Bush successfully neutralized the health care and education issues.  I</a:t>
            </a:r>
            <a:r>
              <a:rPr lang="en-US" altLang="en-US" dirty="0"/>
              <a:t>n the case of the victims of Hurricane Katrina (2005), Bush proposed a great-society like program, so that poor blacks could own homes instead of renting them (this proposal went nowhere in Congress, however).  What Bush</a:t>
            </a:r>
            <a:r>
              <a:rPr lang="en-US" altLang="en-US" baseline="0" dirty="0"/>
              <a:t> was trying to do was counter the charge that he didn’t care about black people (a charge levied by </a:t>
            </a:r>
            <a:r>
              <a:rPr lang="en-US" altLang="en-US" baseline="0" dirty="0" err="1"/>
              <a:t>Kanye</a:t>
            </a:r>
            <a:r>
              <a:rPr lang="en-US" altLang="en-US" baseline="0" dirty="0"/>
              <a:t> West, ironically).</a:t>
            </a:r>
            <a:endParaRPr lang="en-US" altLang="en-US" dirty="0"/>
          </a:p>
          <a:p>
            <a:endParaRPr lang="en-US" altLang="en-US" dirty="0"/>
          </a:p>
          <a:p>
            <a:r>
              <a:rPr lang="en-US" altLang="en-US" u="sng" dirty="0"/>
              <a:t>George W Bush’s Political Intelligence</a:t>
            </a:r>
          </a:p>
          <a:p>
            <a:r>
              <a:rPr lang="en-US" altLang="en-US" dirty="0"/>
              <a:t>Though Bush was derided as a dumbass and moron, he actually displayed quite a lot of political intelligence.</a:t>
            </a:r>
            <a:r>
              <a:rPr lang="en-US" altLang="en-US" baseline="0" dirty="0"/>
              <a:t>  For instance, he was </a:t>
            </a:r>
            <a:r>
              <a:rPr lang="en-US" altLang="en-US" dirty="0"/>
              <a:t>smart in how he handled the China hostage crisis (Apr 2001); China returned 24 pilots</a:t>
            </a:r>
            <a:r>
              <a:rPr lang="en-US" altLang="en-US" baseline="0" dirty="0"/>
              <a:t> and </a:t>
            </a:r>
            <a:r>
              <a:rPr lang="en-US" altLang="en-US" dirty="0"/>
              <a:t>crew members aboard a</a:t>
            </a:r>
            <a:r>
              <a:rPr lang="en-US" altLang="en-US" baseline="0" dirty="0"/>
              <a:t> U.S. </a:t>
            </a:r>
            <a:r>
              <a:rPr lang="en-US" altLang="en-US" dirty="0"/>
              <a:t>spy plane after Secretary</a:t>
            </a:r>
            <a:r>
              <a:rPr lang="en-US" altLang="en-US" baseline="0" dirty="0"/>
              <a:t> of State, Colin Powell, </a:t>
            </a:r>
            <a:r>
              <a:rPr lang="en-US" altLang="en-US" dirty="0"/>
              <a:t>made a half-ass apology regarding the incident; the Chinese forced the spy plane to make an emergency landing on a Chinese-controlled island; the apology was politically smart because it enabled Bush to avoid or avert a prolonged hostage crisis, like the ones that dogged Carter and Reagan.</a:t>
            </a:r>
          </a:p>
          <a:p>
            <a:endParaRPr lang="en-US" altLang="en-US" dirty="0"/>
          </a:p>
          <a:p>
            <a:r>
              <a:rPr lang="en-US" altLang="en-US" u="sng" dirty="0"/>
              <a:t>Principle v. Pragmatism:  Obama v. Clinton</a:t>
            </a:r>
          </a:p>
          <a:p>
            <a:r>
              <a:rPr lang="en-US" altLang="en-US" dirty="0"/>
              <a:t>Smart</a:t>
            </a:r>
            <a:r>
              <a:rPr lang="en-US" altLang="en-US" baseline="0" dirty="0"/>
              <a:t> politicians are risk averse, meaning they monitor public opinion and rarely go against the public mood.  When the public turned against Clinton’s health care plan, Clinton dropped the proposal.  It’s smart for a president to manage public opinion, though it is not principled and many consider it to be “selling out.” Clinton’s proposal would have been step toward universal health care had it passed Congress, similar to Obama’s health care reform.  When the public turned against Obama’s health care reform, President Obama decided to put the issue back on the agenda and to push it through Congress, even though only 40% of the public supported the reform at the time it passed (March 2010).  This is the difference between a principled (more ideological) president, one who sincerely believes in his ideology, and one who is more pragmatic (not so ideological).  Obama was willing to pay a price for what he believed in.  Smart (non-ideological) politicians like Bill Clinton don’t want to pay that price.       </a:t>
            </a:r>
            <a:endParaRPr lang="en-US" altLang="en-US" dirty="0"/>
          </a:p>
          <a:p>
            <a:endParaRPr lang="en-US" altLang="en-US" dirty="0"/>
          </a:p>
          <a:p>
            <a:r>
              <a:rPr lang="en-US" altLang="en-US" u="sng" dirty="0"/>
              <a:t>1995-96 Budget Fight:</a:t>
            </a:r>
            <a:r>
              <a:rPr lang="en-US" altLang="en-US" u="sng" baseline="0" dirty="0"/>
              <a:t>  Clinton v. Gingrich</a:t>
            </a:r>
            <a:endParaRPr lang="en-US" altLang="en-US" u="sng" dirty="0"/>
          </a:p>
          <a:p>
            <a:r>
              <a:rPr lang="en-US" altLang="en-US" dirty="0"/>
              <a:t>The Republicans took over Congress in the 1994 elections, and Newt Gingrich became the Speaker of the House.  For about a year after that, Gingrich was the most prominent politician in America, even overshadowing the president (Clinton).  But by late 1995, Clinton and Gingrich squared off over cuts in the growth rate of Medicare spending, and Clinton won the public relations war.  Gingrich continued as Speaker of the House for three more years, but he was effectively finished as a political force in early 1996, and he gave up on his plans to push for smaller government.  </a:t>
            </a:r>
          </a:p>
          <a:p>
            <a:endParaRPr lang="en-US" altLang="en-US" dirty="0"/>
          </a:p>
          <a:p>
            <a:r>
              <a:rPr lang="en-US" altLang="en-US" dirty="0"/>
              <a:t>Gingrich eventually resigned</a:t>
            </a:r>
            <a:r>
              <a:rPr lang="en-US" altLang="en-US" baseline="0" dirty="0"/>
              <a:t> from Congress in 1998; he made a political comeback in 2012, running for the Republican nomination for president.  He was among the final three Republican candidates but ultimately lost the nomination to Mitt Romney.</a:t>
            </a:r>
            <a:endParaRPr lang="en-US" altLang="en-US" dirty="0"/>
          </a:p>
          <a:p>
            <a:endParaRPr lang="en-US" altLang="en-US" dirty="0"/>
          </a:p>
          <a:p>
            <a:r>
              <a:rPr lang="en-US" altLang="en-US" u="sng" dirty="0"/>
              <a:t>Economic Growth in the 1990s</a:t>
            </a:r>
          </a:p>
          <a:p>
            <a:r>
              <a:rPr lang="en-US" altLang="en-US" dirty="0"/>
              <a:t>Clinton oversaw</a:t>
            </a:r>
            <a:r>
              <a:rPr lang="en-US" altLang="en-US" baseline="0" dirty="0"/>
              <a:t> a</a:t>
            </a:r>
            <a:r>
              <a:rPr lang="en-US" altLang="en-US" dirty="0"/>
              <a:t> soaring economy and balanced budgets</a:t>
            </a:r>
            <a:r>
              <a:rPr lang="en-US" altLang="en-US" baseline="0" dirty="0"/>
              <a:t> in the 1990s.</a:t>
            </a:r>
            <a:r>
              <a:rPr lang="en-US" altLang="en-US" dirty="0"/>
              <a:t>  Liberals say it was because of the fiscal discipline of the tax increase in 1993.  Former Secretary of the Treasury, Robert Rubin, believes this to be the case (Rubin became an economic guru among liberals in America).</a:t>
            </a:r>
            <a:r>
              <a:rPr lang="en-US" altLang="en-US" baseline="0" dirty="0"/>
              <a:t>  C</a:t>
            </a:r>
            <a:r>
              <a:rPr lang="en-US" altLang="en-US" dirty="0"/>
              <a:t>onservatives say that it was because Bill Clinton did not turn his back on free trade, kept Alan Greenspan at the Federal Reserve (Greenspan was viewed as an economic savior then, not so much now, after the crash of the housing market which Greenspan failed to anticipate), and to some extent, continued to deregulate the economy (Telecommunications Act of 1996 and Banking deregulation)—all of these were conservative positions.</a:t>
            </a:r>
            <a:r>
              <a:rPr lang="en-US" altLang="en-US" baseline="0" dirty="0"/>
              <a:t>  </a:t>
            </a:r>
            <a:endParaRPr lang="en-US" altLang="en-US" dirty="0"/>
          </a:p>
        </p:txBody>
      </p:sp>
      <p:sp>
        <p:nvSpPr>
          <p:cNvPr id="3584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162175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p:spPr>
        <p:txBody>
          <a:bodyPr/>
          <a:lstStyle/>
          <a:p>
            <a:r>
              <a:rPr lang="en-US" altLang="en-US" u="sng" dirty="0"/>
              <a:t>Wilson</a:t>
            </a:r>
            <a:r>
              <a:rPr lang="en-US" altLang="en-US" dirty="0"/>
              <a:t> -- failed to include key Senate members in negotiation of Treaty of Versailles, which was a political mistake…a smart politician always makes his political opposition feel as if they are “part of the team” </a:t>
            </a:r>
          </a:p>
          <a:p>
            <a:r>
              <a:rPr lang="en-US" altLang="en-US" u="sng" dirty="0"/>
              <a:t>Nixon</a:t>
            </a:r>
            <a:r>
              <a:rPr lang="en-US" altLang="en-US" dirty="0"/>
              <a:t> -- how could he allow his paranoia get the best of him??  Nixon was so paranoid about his political opposition that he wanted “dirt” he could use to destroy his opposition.  This desire created an environment that made possible the illegal break-in of Democratic headquarters and other “dirty tricks” that eventually brought Nixon down. </a:t>
            </a:r>
          </a:p>
          <a:p>
            <a:r>
              <a:rPr lang="en-US" altLang="en-US" u="sng" dirty="0"/>
              <a:t>Bush41</a:t>
            </a:r>
            <a:r>
              <a:rPr lang="en-US" altLang="en-US" dirty="0"/>
              <a:t>-- how could he make the no-new-taxes pledge?  every presidential candidate makes false promises, but Bush’s was different; he said “read my lips – no new taxes” so emphatically and so many times that people actually expected him to keep that promise.  </a:t>
            </a:r>
          </a:p>
          <a:p>
            <a:r>
              <a:rPr lang="en-US" altLang="en-US" u="sng" dirty="0"/>
              <a:t>Clinton</a:t>
            </a:r>
            <a:r>
              <a:rPr lang="en-US" altLang="en-US" dirty="0"/>
              <a:t> -- Monica Lewinsky -- What was he thinking???  Clinton lost his discipline when Monica flirted with him in a very sexual way, but Clinton should have known that a 21-year old girl would not stay quiet about having an affair with the president.  In addition, Clinton should have been on guard, knowing his political opponents were eager to find anything they could use to bring down his presidency.</a:t>
            </a:r>
          </a:p>
          <a:p>
            <a:endParaRPr lang="en-US" altLang="en-US" dirty="0"/>
          </a:p>
          <a:p>
            <a:r>
              <a:rPr lang="en-US" altLang="en-US" u="sng" dirty="0"/>
              <a:t>About Jimmy Carter</a:t>
            </a:r>
          </a:p>
          <a:p>
            <a:r>
              <a:rPr lang="en-US" altLang="en-US" dirty="0"/>
              <a:t>Carter wanted to cut government waste, but powerful Democrats in Congress did not consider federally-funded water projects to be wasteful spending.  Carter targeted the water projects because he felt they should be funded by state or local governments.  Carter compromised on the water project cuts,</a:t>
            </a:r>
            <a:r>
              <a:rPr lang="en-US" altLang="en-US" baseline="0" dirty="0"/>
              <a:t> funding 10 of them but vetoing 9 others.  This made him </a:t>
            </a:r>
            <a:r>
              <a:rPr lang="en-US" altLang="en-US" dirty="0"/>
              <a:t>appear to be a business-as-usual politician because he funded 10 projects that he had previously labeled as wasteful projects...1 1/2 years later, Carter vetoed the funding of these 10 water projects but by that time, the damage was done to his credibility.</a:t>
            </a:r>
          </a:p>
          <a:p>
            <a:endParaRPr lang="en-US" altLang="en-US" dirty="0"/>
          </a:p>
          <a:p>
            <a:r>
              <a:rPr lang="en-US" altLang="en-US" dirty="0"/>
              <a:t>Bert Lance wanted to bring in friends, family and associates to the Office of Management and Budget (OMB).  This happens all the time in government, but when it is exposed, it looks like corruption because people are supposed to be hired based upon their qualifications, not according to their connections.  It’s not wrong that Carter promised to be a highly moral president (e.g., he promised never to lie to the American people, in contrast to Nixon, who was generally considered to be very dishonest), but he raised expectations too high about his conduct as president.  Managing expectations is important.  It is politically smart to lower expectations—that way if things don’t turn out like the American people might expect, then they won’t be too disappointed.  Carter’s promise of high morality was similar to Bush41’s emphatic campaign promise not to raise taxes.  It’s not politically smart to be so emphatic—it too raises expectations too high.</a:t>
            </a:r>
          </a:p>
          <a:p>
            <a:endParaRPr lang="en-US" altLang="en-US" dirty="0"/>
          </a:p>
          <a:p>
            <a:r>
              <a:rPr lang="en-US" altLang="en-US" dirty="0"/>
              <a:t>Carter campaigned on a foreign policy of human rights.  But the Shah of Iran was an ally in the Cold War (U.S. v. Soviet Union), and the Shah was a brutal dictator who routinely violated human rights.  Carter was advised not to put too much pressure on the Shah because Iran was a major oil producer, and Carter’s advisors didn’t want all that oil to come under the control of the Soviets, if the Shah decided to switch sides in the Cold War.  In the end, Carter followed the advice of his advisors—he did not pressure the Shah for human rights reform in Iran.  This is one reason students in Iran seized the American Embassy; they wanted to punish Carter for not pushing the Shah on human rights, and they wanted to punish Carter for being a hypocrite.    </a:t>
            </a:r>
          </a:p>
          <a:p>
            <a:endParaRPr lang="en-US" altLang="en-US" dirty="0"/>
          </a:p>
          <a:p>
            <a:r>
              <a:rPr lang="en-US" altLang="en-US" dirty="0"/>
              <a:t>Carter had a lot of bad luck.  For</a:t>
            </a:r>
            <a:r>
              <a:rPr lang="en-US" altLang="en-US" baseline="0" dirty="0"/>
              <a:t> instance, he</a:t>
            </a:r>
            <a:r>
              <a:rPr lang="en-US" altLang="en-US" dirty="0"/>
              <a:t> could not resolve the energy crisis; he focused on conservation, stressed energy tight homes and buildings, and alternative energy sources (very similar to the green energy proposals put forth today, some 40+ years later).  Still, the energy crisis persisted.  Contrast this to Reagan’s tenure in office, during which the energy crisis disappeared. Reagan came to office, lifted price controls on domestically-produced oil on his first day (note: Obama made a similarly emphatic statement also on his first day in office by issuing an executive order to close the Guantanamo Bay detention facility and to end “aggressive interrogations”), stressed deregulation, and technology improved such that the oil companies drilled fewer “dry” holes (i.e., they wasted less money looking for and finding oil and gas).  Reagan benefited enormously because the energy crisis disappeared.  </a:t>
            </a:r>
          </a:p>
          <a:p>
            <a:endParaRPr lang="en-US" altLang="en-US" dirty="0"/>
          </a:p>
          <a:p>
            <a:r>
              <a:rPr lang="en-US" altLang="en-US" dirty="0"/>
              <a:t>Even Carter’s rescue attempt of the Hostages in Iran (1980) failed.  A sandstorm forced Carter to abort the rescue operation;</a:t>
            </a:r>
            <a:r>
              <a:rPr lang="en-US" altLang="en-US" baseline="0" dirty="0"/>
              <a:t> our rescue </a:t>
            </a:r>
            <a:r>
              <a:rPr lang="en-US" altLang="en-US" dirty="0"/>
              <a:t>helicopters crashed into each other in the desert.  The bottom line:  Carter had a lot of bad luck.</a:t>
            </a:r>
          </a:p>
          <a:p>
            <a:endParaRPr lang="en-US" altLang="en-US" dirty="0"/>
          </a:p>
        </p:txBody>
      </p:sp>
      <p:sp>
        <p:nvSpPr>
          <p:cNvPr id="368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303049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p:spPr>
        <p:txBody>
          <a:bodyPr/>
          <a:lstStyle/>
          <a:p>
            <a:r>
              <a:rPr lang="en-US" altLang="en-US" baseline="0" dirty="0"/>
              <a:t>Joe Biden represents a return to the norm, of electing a president with previous government experience (in contrast to Donald Trump).  Biden was a Senator from 1973 to 2009 and then he assumed the vice presidency from 2009 to 2017.  Biden has 44 years of legislative and executive experience prior to being elected president.  </a:t>
            </a:r>
          </a:p>
        </p:txBody>
      </p:sp>
    </p:spTree>
    <p:extLst>
      <p:ext uri="{BB962C8B-B14F-4D97-AF65-F5344CB8AC3E}">
        <p14:creationId xmlns:p14="http://schemas.microsoft.com/office/powerpoint/2010/main" val="3209614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p:spPr>
        <p:txBody>
          <a:bodyPr/>
          <a:lstStyle/>
          <a:p>
            <a:r>
              <a:rPr lang="en-US" altLang="en-US" dirty="0"/>
              <a:t>Wesley Clark led</a:t>
            </a:r>
            <a:r>
              <a:rPr lang="en-US" altLang="en-US" baseline="0" dirty="0"/>
              <a:t> NATO forces in the 1999 Kosovo War.  David </a:t>
            </a:r>
            <a:r>
              <a:rPr lang="en-US" altLang="en-US" baseline="0" dirty="0" err="1"/>
              <a:t>Patraeus</a:t>
            </a:r>
            <a:r>
              <a:rPr lang="en-US" altLang="en-US" baseline="0" dirty="0"/>
              <a:t> designed the “Iraqi Surge” operation that eventually pacified Baghdad, thus enabling the U.S. to withdraw from Iraq.  </a:t>
            </a:r>
            <a:r>
              <a:rPr lang="en-US" altLang="en-US" baseline="0" dirty="0" err="1"/>
              <a:t>Patraeus</a:t>
            </a:r>
            <a:r>
              <a:rPr lang="en-US" altLang="en-US" baseline="0" dirty="0"/>
              <a:t> then designed a similar plan for Afghanistan, which was not as successful.  He then became CIA director, and had an affair with a woman who was writing a book about him—the affair ended his career.</a:t>
            </a:r>
          </a:p>
          <a:p>
            <a:endParaRPr lang="en-US" altLang="en-US" baseline="0" dirty="0"/>
          </a:p>
          <a:p>
            <a:r>
              <a:rPr lang="en-US" altLang="en-US" dirty="0"/>
              <a:t>Business</a:t>
            </a:r>
            <a:r>
              <a:rPr lang="en-US" altLang="en-US" baseline="0" dirty="0"/>
              <a:t>men like Ross Perot and Donald Trump can win a lot of votes, should they decide to run for office, but a wealthy businessmen did not win until Trump surprised everyone, winning in 2016.  Trump broke the norm of having political experience, and perhaps now he has opened the door to other celebrities (who are also very successful in the business world) to also win the presidency.  Throughout U.S. history, regarding presidential elections, the American people made an exception for war heroes, military generals who had helped America defeat an enemy, and now perhaps there is another exception for celebrities who have been very successful in the business world. </a:t>
            </a:r>
          </a:p>
          <a:p>
            <a:endParaRPr lang="en-US" altLang="en-US" baseline="0" dirty="0"/>
          </a:p>
          <a:p>
            <a:r>
              <a:rPr lang="en-US" altLang="en-US" baseline="0" dirty="0"/>
              <a:t>Wendell Wilke was nominated by the Republican Party in 1940—he was a businessman, the CEO of an electric utility, and the Republican Party was the party of business then (and now).  But Wilke lost to FDR, the Democrat, in the presidential election. Wilke had political experience, as a Democratic activist prior to heading up a large electric utility (then the other party nominated him). </a:t>
            </a:r>
          </a:p>
          <a:p>
            <a:endParaRPr lang="en-US" altLang="en-US" dirty="0"/>
          </a:p>
        </p:txBody>
      </p:sp>
    </p:spTree>
    <p:extLst>
      <p:ext uri="{BB962C8B-B14F-4D97-AF65-F5344CB8AC3E}">
        <p14:creationId xmlns:p14="http://schemas.microsoft.com/office/powerpoint/2010/main" val="1607549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p:txBody>
          <a:bodyPr/>
          <a:lstStyle/>
          <a:p>
            <a:pPr>
              <a:defRPr/>
            </a:pPr>
            <a:r>
              <a:rPr lang="en-US" dirty="0"/>
              <a:t>There are question-marks next to Lincoln and Bush41 because it is not clear their respective wars helped them politically.  Lincoln expected to be a one-term president because the war had gone so badly, but late in 1864, the war turned around and that helped Lincoln win reelection.  Bush41 won a decisive victory against Iraq (Saddam Hussein) and his approval numbers soared to 90%, but he lost his presidential reelection bid 18 months later, so his leadership during the Persian Gulf War (1991) did not help him politically in the end.</a:t>
            </a:r>
          </a:p>
          <a:p>
            <a:pPr>
              <a:defRPr/>
            </a:pPr>
            <a:endParaRPr lang="en-US" dirty="0"/>
          </a:p>
          <a:p>
            <a:pPr>
              <a:defRPr/>
            </a:pPr>
            <a:r>
              <a:rPr lang="en-US" dirty="0"/>
              <a:t>America’s most divisive wars, in the proper order of divisiveness:  1) the Civil War, 2) the War of 1812 and the Vietnam War 3) the Mexican-American War</a:t>
            </a:r>
          </a:p>
          <a:p>
            <a:pPr>
              <a:defRPr/>
            </a:pPr>
            <a:endParaRPr lang="en-US" dirty="0"/>
          </a:p>
          <a:p>
            <a:pPr>
              <a:defRPr/>
            </a:pPr>
            <a:r>
              <a:rPr lang="en-US" dirty="0"/>
              <a:t>The Iraq War probably should rank in the third position with the Mexican-American War, but some would argue that it belongs in the second position along with the War of 1812 and Vietnam</a:t>
            </a:r>
          </a:p>
          <a:p>
            <a:pPr>
              <a:defRPr/>
            </a:pPr>
            <a:endParaRPr lang="en-US" dirty="0"/>
          </a:p>
          <a:p>
            <a:pPr>
              <a:defRPr/>
            </a:pPr>
            <a:r>
              <a:rPr lang="en-US" u="sng" dirty="0"/>
              <a:t>Ways in which wars destroyed presidencies</a:t>
            </a:r>
          </a:p>
          <a:p>
            <a:pPr marL="171450" indent="-171450">
              <a:buFont typeface="Arial" pitchFamily="34" charset="0"/>
              <a:buChar char="•"/>
              <a:defRPr/>
            </a:pPr>
            <a:r>
              <a:rPr lang="en-US" dirty="0"/>
              <a:t>Lincoln needed an incident to fight Civil War...The South’s firing upon a re-supply ship to Fort Sumter was the pretext for war in 1861</a:t>
            </a:r>
          </a:p>
          <a:p>
            <a:pPr marL="171450" indent="-171450">
              <a:buFont typeface="Arial" pitchFamily="34" charset="0"/>
              <a:buChar char="•"/>
              <a:defRPr/>
            </a:pPr>
            <a:r>
              <a:rPr lang="en-US" dirty="0"/>
              <a:t>J. Adams got caught between two poles:  all-out war with France on the one side, peace with France on the other</a:t>
            </a:r>
          </a:p>
          <a:p>
            <a:pPr marL="171450" indent="-171450">
              <a:buFont typeface="Arial" pitchFamily="34" charset="0"/>
              <a:buChar char="•"/>
              <a:defRPr/>
            </a:pPr>
            <a:r>
              <a:rPr lang="en-US" dirty="0"/>
              <a:t>Madison’s presidency was destroyed by war…the New England states almost seceded from the union in opposition to the war</a:t>
            </a:r>
          </a:p>
          <a:p>
            <a:pPr marL="171450" indent="-171450">
              <a:buFont typeface="Arial" pitchFamily="34" charset="0"/>
              <a:buChar char="•"/>
              <a:defRPr/>
            </a:pPr>
            <a:r>
              <a:rPr lang="en-US" dirty="0"/>
              <a:t>Polk was accused of instigating the Mexican-American war…opponents believed the war was a conspiracy to spread slavery to the Southwest, which was purchased by the US upon the conclusion of the war</a:t>
            </a:r>
          </a:p>
          <a:p>
            <a:pPr marL="171450" indent="-171450">
              <a:buFont typeface="Arial" pitchFamily="34" charset="0"/>
              <a:buChar char="•"/>
              <a:defRPr/>
            </a:pPr>
            <a:r>
              <a:rPr lang="en-US" dirty="0"/>
              <a:t>Korea was a quagmire (much like Iraq was in the 2004-2007 timeframe), and it destroyed Truman…he left office with a 26% approval rating, though today, historians view Truman as a near great president because he stood up to the communist threat and set a precedent for future presidents to follow (the Truman Doctrine).</a:t>
            </a:r>
          </a:p>
          <a:p>
            <a:pPr marL="171450" indent="-171450">
              <a:buFont typeface="Arial" pitchFamily="34" charset="0"/>
              <a:buChar char="•"/>
              <a:defRPr/>
            </a:pPr>
            <a:r>
              <a:rPr lang="en-US" dirty="0"/>
              <a:t>LBJ fought Vietnam for political cover, did not want to lose ground to the communists, did not fight to win, tactic was “bomb to negotiate.”  Nixon could not escalate the conflict in Vietnam, like J. Adams</a:t>
            </a:r>
            <a:r>
              <a:rPr lang="en-US" baseline="0" dirty="0"/>
              <a:t> during the Quasi War with France,</a:t>
            </a:r>
            <a:r>
              <a:rPr lang="en-US" dirty="0"/>
              <a:t> Nixon was caught between two poles--those calling for an immediate withdrawal and those wanting to fight to win.</a:t>
            </a:r>
          </a:p>
          <a:p>
            <a:pPr>
              <a:defRPr/>
            </a:pPr>
            <a:endParaRPr lang="en-US" dirty="0"/>
          </a:p>
          <a:p>
            <a:pPr>
              <a:defRPr/>
            </a:pPr>
            <a:endParaRPr lang="en-US" dirty="0"/>
          </a:p>
        </p:txBody>
      </p:sp>
      <p:sp>
        <p:nvSpPr>
          <p:cNvPr id="3993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76500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Biden Begins Term With 57% Job Approval (gallup.com)</a:t>
            </a:r>
            <a:endParaRPr lang="en-US" dirty="0"/>
          </a:p>
          <a:p>
            <a:r>
              <a:rPr lang="en-US" dirty="0"/>
              <a:t>https://news.gallup.com/poll/329348/biden-begins-term-job-approval.aspx</a:t>
            </a:r>
          </a:p>
          <a:p>
            <a:endParaRPr lang="en-US" dirty="0"/>
          </a:p>
          <a:p>
            <a:r>
              <a:rPr lang="en-US" dirty="0">
                <a:hlinkClick r:id="rId4"/>
              </a:rPr>
              <a:t>Presidential Job Approval Center (gallup.com)</a:t>
            </a:r>
            <a:r>
              <a:rPr lang="en-US" dirty="0"/>
              <a:t> https://news.gallup.com/interactives/185273/presidential-job-approval-center.aspx </a:t>
            </a:r>
          </a:p>
          <a:p>
            <a:endParaRPr lang="en-US" dirty="0"/>
          </a:p>
          <a:p>
            <a:r>
              <a:rPr lang="en-US" u="sng" dirty="0"/>
              <a:t>Biden in comparison to other presidents in their second year</a:t>
            </a:r>
          </a:p>
          <a:p>
            <a:r>
              <a:rPr lang="en-US" dirty="0"/>
              <a:t>https://news.gallup.com/poll/468806/biden-averaged-job-approval-second-year.aspx </a:t>
            </a:r>
          </a:p>
        </p:txBody>
      </p:sp>
    </p:spTree>
    <p:extLst>
      <p:ext uri="{BB962C8B-B14F-4D97-AF65-F5344CB8AC3E}">
        <p14:creationId xmlns:p14="http://schemas.microsoft.com/office/powerpoint/2010/main" val="1837819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736581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r>
              <a:rPr lang="en-US" baseline="0" dirty="0"/>
              <a:t>  http://news.gallup.com/poll/203198/presidential-approval-ratings-donald-trump.aspx</a:t>
            </a:r>
          </a:p>
          <a:p>
            <a:endParaRPr lang="en-US" baseline="0" dirty="0"/>
          </a:p>
          <a:p>
            <a:r>
              <a:rPr lang="en-US" baseline="0" dirty="0"/>
              <a:t>Like Trump, Bill Clinton did not have a good “honeymoon” period.  Though, Clinton’s approval numbers were better than Trump’s at the same point in their presidency.  Clinton approval rating was 50% in September of his first year, compared to Trump’s ~35% approval.  </a:t>
            </a:r>
            <a:endParaRPr lang="en-US" dirty="0"/>
          </a:p>
        </p:txBody>
      </p:sp>
      <p:sp>
        <p:nvSpPr>
          <p:cNvPr id="4" name="Slide Number Placeholder 3"/>
          <p:cNvSpPr>
            <a:spLocks noGrp="1"/>
          </p:cNvSpPr>
          <p:nvPr>
            <p:ph type="sldNum" sz="quarter" idx="10"/>
          </p:nvPr>
        </p:nvSpPr>
        <p:spPr>
          <a:xfrm>
            <a:off x="3884613" y="8643938"/>
            <a:ext cx="2971800" cy="455612"/>
          </a:xfrm>
          <a:prstGeom prst="rect">
            <a:avLst/>
          </a:prstGeom>
        </p:spPr>
        <p:txBody>
          <a:bodyPr/>
          <a:lstStyle/>
          <a:p>
            <a:pPr>
              <a:defRPr/>
            </a:pPr>
            <a:fld id="{1FCB1271-82EF-453F-AFD9-B1425F0D841F}" type="slidenum">
              <a:rPr lang="en-US" smtClean="0"/>
              <a:pPr>
                <a:defRPr/>
              </a:pPr>
              <a:t>22</a:t>
            </a:fld>
            <a:endParaRPr lang="en-US"/>
          </a:p>
        </p:txBody>
      </p:sp>
    </p:spTree>
    <p:extLst>
      <p:ext uri="{BB962C8B-B14F-4D97-AF65-F5344CB8AC3E}">
        <p14:creationId xmlns:p14="http://schemas.microsoft.com/office/powerpoint/2010/main" val="4277475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Last Trump Job Approval 34%; Average Is Record-Low 41% (gallup.com)</a:t>
            </a:r>
            <a:endParaRPr lang="en-US" dirty="0"/>
          </a:p>
          <a:p>
            <a:r>
              <a:rPr lang="en-US" dirty="0"/>
              <a:t>https://news.gallup.com/poll/328637/last-trump-job-approval-average-record-low.aspx</a:t>
            </a:r>
          </a:p>
        </p:txBody>
      </p:sp>
    </p:spTree>
    <p:extLst>
      <p:ext uri="{BB962C8B-B14F-4D97-AF65-F5344CB8AC3E}">
        <p14:creationId xmlns:p14="http://schemas.microsoft.com/office/powerpoint/2010/main" val="2620792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Bush43</a:t>
            </a:r>
            <a:r>
              <a:rPr lang="en-US" baseline="0" dirty="0"/>
              <a:t> was hurt very badly, politically, for fighting the Iraq War.  Obama was not hurt by war, however.  He withdrew U.S. troops from Iraq in 2011, though some military advisors and special forces were reinstated later in 2014, after ISIS captured territory across Syria and Iraq.</a:t>
            </a:r>
            <a:endParaRPr lang="en-US" dirty="0"/>
          </a:p>
        </p:txBody>
      </p:sp>
    </p:spTree>
    <p:extLst>
      <p:ext uri="{BB962C8B-B14F-4D97-AF65-F5344CB8AC3E}">
        <p14:creationId xmlns:p14="http://schemas.microsoft.com/office/powerpoint/2010/main" val="234499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r>
              <a:rPr lang="en-US" altLang="en-US" dirty="0"/>
              <a:t>Scandals usually hurt a president’s standing with the public.</a:t>
            </a:r>
            <a:r>
              <a:rPr lang="en-US" altLang="en-US" baseline="0" dirty="0"/>
              <a:t>  Notice how Watergate hurt Nixon’s poll numbers, how </a:t>
            </a:r>
            <a:r>
              <a:rPr lang="en-US" altLang="en-US" dirty="0"/>
              <a:t>the Iran Hostage crisis damaged Carter’s, and how</a:t>
            </a:r>
            <a:r>
              <a:rPr lang="en-US" altLang="en-US" baseline="0" dirty="0"/>
              <a:t> the </a:t>
            </a:r>
            <a:r>
              <a:rPr lang="en-US" altLang="en-US" dirty="0"/>
              <a:t>Iran-Contra scandal adversely affected Reagan’s, but look how the public rallied around Bill Clinton during the Monica Lewinsky scandal.  Clinton was the exception to that rule—that</a:t>
            </a:r>
            <a:r>
              <a:rPr lang="en-US" altLang="en-US" baseline="0" dirty="0"/>
              <a:t> scandals damage a president’s standing with the public</a:t>
            </a:r>
            <a:r>
              <a:rPr lang="en-US" altLang="en-US" dirty="0"/>
              <a:t>.  </a:t>
            </a:r>
          </a:p>
          <a:p>
            <a:endParaRPr lang="en-US" altLang="en-US" dirty="0"/>
          </a:p>
          <a:p>
            <a:r>
              <a:rPr lang="en-US" altLang="en-US" dirty="0"/>
              <a:t>Clinton bucked many trends:  1) Clinton did not have a successful honeymoon period (first 6 months in office), but in the long run, a poor honeymoon did not negatively affect his presidency…2) Clinton recovered completely from a major scandal (Monica), went on to fight and win the War in Kosovo and then tried to broker (unsuccessfully) a peace agreement between the Israelis and Palestinians, 3) Clinton finished strong (his presidency); he was never a lame duck (see previous comments on #2), 4) Clinton did not cater to his core ideological base, and he wasn’t hurt by this (but he did give them one important political victory the base demanded, which was an end to the Reagan-Bush era).</a:t>
            </a:r>
          </a:p>
          <a:p>
            <a:endParaRPr lang="en-US" altLang="en-US" dirty="0"/>
          </a:p>
          <a:p>
            <a:r>
              <a:rPr lang="en-US" altLang="en-US" dirty="0"/>
              <a:t>Recessions (negative downturns in the economy) usually hurt a president’s standing with the public.  See how the 1982 recession hurt Reagan,</a:t>
            </a:r>
            <a:r>
              <a:rPr lang="en-US" altLang="en-US" baseline="0" dirty="0"/>
              <a:t> </a:t>
            </a:r>
            <a:r>
              <a:rPr lang="en-US" altLang="en-US" dirty="0"/>
              <a:t>how the 1991 recession hurt Bush41 (the father), how the 2008-2010</a:t>
            </a:r>
            <a:r>
              <a:rPr lang="en-US" altLang="en-US" baseline="0" dirty="0"/>
              <a:t> recession hurt both Bush (the son) and Obama</a:t>
            </a:r>
            <a:r>
              <a:rPr lang="en-US" altLang="en-US" dirty="0"/>
              <a:t>.</a:t>
            </a:r>
          </a:p>
        </p:txBody>
      </p:sp>
    </p:spTree>
    <p:extLst>
      <p:ext uri="{BB962C8B-B14F-4D97-AF65-F5344CB8AC3E}">
        <p14:creationId xmlns:p14="http://schemas.microsoft.com/office/powerpoint/2010/main" val="2178959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r>
              <a:rPr lang="en-US" altLang="en-US" dirty="0"/>
              <a:t>When there is a foreign policy crisis, even one that goes bad for America (or even one for which the country could plausibly blame the president), the public “rallies” behind the president, at least in the immediate aftermath following the crisis.</a:t>
            </a:r>
          </a:p>
          <a:p>
            <a:endParaRPr lang="en-US" altLang="en-US" dirty="0"/>
          </a:p>
          <a:p>
            <a:r>
              <a:rPr lang="en-US" altLang="en-US" dirty="0"/>
              <a:t>Kennedy’s support went up more than 10 point after the Bay of Pigs (not shown in table above).  Iran Hostage Crisis improved Carter’s public approval numbers for 8 months before the public began to tire of the crisis and Carter’s numbers subsequently plummeted.  Pearl Harbor and 9/11 were disasters for America also, but support for the president in each case increased.  This is the “rally around the flag” effect.  </a:t>
            </a:r>
          </a:p>
        </p:txBody>
      </p:sp>
    </p:spTree>
    <p:extLst>
      <p:ext uri="{BB962C8B-B14F-4D97-AF65-F5344CB8AC3E}">
        <p14:creationId xmlns:p14="http://schemas.microsoft.com/office/powerpoint/2010/main" val="478742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p:spPr>
        <p:txBody>
          <a:bodyPr/>
          <a:lstStyle/>
          <a:p>
            <a:r>
              <a:rPr lang="en-US" altLang="en-US" dirty="0">
                <a:solidFill>
                  <a:schemeClr val="tx2"/>
                </a:solidFill>
              </a:rPr>
              <a:t>In the 2000 C-Span poll of leading historians, LBJ (Lyndon Johnson) was ranked the 10</a:t>
            </a:r>
            <a:r>
              <a:rPr lang="en-US" altLang="en-US" baseline="30000" dirty="0">
                <a:solidFill>
                  <a:schemeClr val="tx2"/>
                </a:solidFill>
              </a:rPr>
              <a:t>th</a:t>
            </a:r>
            <a:r>
              <a:rPr lang="en-US" altLang="en-US" dirty="0">
                <a:solidFill>
                  <a:schemeClr val="tx2"/>
                </a:solidFill>
              </a:rPr>
              <a:t> best president in American history.  In the 2009 C-Span poll, LBJ ranked 11</a:t>
            </a:r>
            <a:r>
              <a:rPr lang="en-US" altLang="en-US" baseline="30000" dirty="0">
                <a:solidFill>
                  <a:schemeClr val="tx2"/>
                </a:solidFill>
              </a:rPr>
              <a:t>th</a:t>
            </a:r>
            <a:r>
              <a:rPr lang="en-US" altLang="en-US" dirty="0">
                <a:solidFill>
                  <a:schemeClr val="tx2"/>
                </a:solidFill>
              </a:rPr>
              <a:t>. </a:t>
            </a:r>
          </a:p>
          <a:p>
            <a:r>
              <a:rPr lang="en-US" altLang="en-US" u="sng" dirty="0">
                <a:solidFill>
                  <a:schemeClr val="tx2"/>
                </a:solidFill>
              </a:rPr>
              <a:t>Lyndon Johnson (1963-1969)</a:t>
            </a:r>
            <a:r>
              <a:rPr lang="en-US" altLang="en-US" dirty="0">
                <a:solidFill>
                  <a:schemeClr val="tx2"/>
                </a:solidFill>
              </a:rPr>
              <a:t> </a:t>
            </a:r>
            <a:r>
              <a:rPr lang="en-US" altLang="en-US" dirty="0"/>
              <a:t>– passed Civil Rights and Voting Rights Acts, designed to correct for past discrimination</a:t>
            </a:r>
          </a:p>
          <a:p>
            <a:endParaRPr lang="en-US" altLang="en-US" dirty="0"/>
          </a:p>
        </p:txBody>
      </p:sp>
      <p:sp>
        <p:nvSpPr>
          <p:cNvPr id="256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56109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p:spPr>
        <p:txBody>
          <a:bodyPr/>
          <a:lstStyle/>
          <a:p>
            <a:r>
              <a:rPr lang="en-US" altLang="en-US" b="1" dirty="0">
                <a:solidFill>
                  <a:schemeClr val="tx2"/>
                </a:solidFill>
              </a:rPr>
              <a:t>Good Timing</a:t>
            </a:r>
            <a:r>
              <a:rPr lang="en-US" altLang="en-US" dirty="0">
                <a:solidFill>
                  <a:schemeClr val="tx2"/>
                </a:solidFill>
              </a:rPr>
              <a:t> </a:t>
            </a:r>
            <a:r>
              <a:rPr lang="en-US" altLang="en-US" dirty="0"/>
              <a:t>– some presidents come to power at a time that is ripe for big changes; there is an old adage: “great crises make great presidents”</a:t>
            </a:r>
          </a:p>
          <a:p>
            <a:r>
              <a:rPr lang="en-US" altLang="en-US" b="1" dirty="0">
                <a:solidFill>
                  <a:schemeClr val="tx2"/>
                </a:solidFill>
              </a:rPr>
              <a:t>Personality/Character</a:t>
            </a:r>
            <a:r>
              <a:rPr lang="en-US" altLang="en-US" dirty="0"/>
              <a:t> – some presidents have the right temperament for the job; some are more credible, giving them more persuasive power</a:t>
            </a:r>
          </a:p>
          <a:p>
            <a:r>
              <a:rPr lang="en-US" altLang="en-US" b="1" dirty="0">
                <a:solidFill>
                  <a:schemeClr val="tx2"/>
                </a:solidFill>
              </a:rPr>
              <a:t>Political Intelligence</a:t>
            </a:r>
            <a:r>
              <a:rPr lang="en-US" altLang="en-US" dirty="0">
                <a:solidFill>
                  <a:schemeClr val="tx2"/>
                </a:solidFill>
              </a:rPr>
              <a:t> </a:t>
            </a:r>
            <a:r>
              <a:rPr lang="en-US" altLang="en-US" dirty="0"/>
              <a:t>– some presidents are good politicians; their skills enable them to be accomplished </a:t>
            </a:r>
          </a:p>
          <a:p>
            <a:r>
              <a:rPr lang="en-US" altLang="en-US" b="1" dirty="0">
                <a:solidFill>
                  <a:schemeClr val="tx2"/>
                </a:solidFill>
              </a:rPr>
              <a:t>Political/Wartime Experience</a:t>
            </a:r>
            <a:r>
              <a:rPr lang="en-US" altLang="en-US" dirty="0"/>
              <a:t> – A politician must first be elected before having any opportunity to exhibit leadership…4 of the last 5 presidents were former state governors…many war veterans and a few commanding generals have also been elected president </a:t>
            </a:r>
          </a:p>
          <a:p>
            <a:endParaRPr lang="en-US" altLang="en-US" dirty="0"/>
          </a:p>
        </p:txBody>
      </p:sp>
    </p:spTree>
    <p:extLst>
      <p:ext uri="{BB962C8B-B14F-4D97-AF65-F5344CB8AC3E}">
        <p14:creationId xmlns:p14="http://schemas.microsoft.com/office/powerpoint/2010/main" val="2659440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p:spPr>
        <p:txBody>
          <a:bodyPr/>
          <a:lstStyle/>
          <a:p>
            <a:r>
              <a:rPr lang="en-US" altLang="en-US" dirty="0"/>
              <a:t>See 2021 C-Span poll of 142 historians:</a:t>
            </a:r>
            <a:r>
              <a:rPr lang="en-US" altLang="en-US" baseline="0" dirty="0"/>
              <a:t>  https://www.c-span.org/presidentsurvey2021/?page=overall </a:t>
            </a:r>
          </a:p>
          <a:p>
            <a:r>
              <a:rPr lang="en-US" dirty="0">
                <a:hlinkClick r:id="rId3"/>
              </a:rPr>
              <a:t>2021 Survey Tabulations FINAL.xlsx (c-span.org)</a:t>
            </a:r>
            <a:r>
              <a:rPr lang="en-US" dirty="0"/>
              <a:t> -- https://static.c-span.org/assets/documents/presidentSurvey/2021-Survey-Results-Category-Rankings.pdf </a:t>
            </a:r>
            <a:endParaRPr lang="en-US" altLang="en-US" dirty="0"/>
          </a:p>
          <a:p>
            <a:r>
              <a:rPr lang="en-US" altLang="en-US" dirty="0"/>
              <a:t>See 2017 C-Span poll of 91 historians:  https://www.c-span.org/presidentsurvey2017/?page=overall </a:t>
            </a:r>
          </a:p>
          <a:p>
            <a:r>
              <a:rPr lang="en-US" altLang="en-US" dirty="0"/>
              <a:t>See 2009 C-Span poll of 64 historians:  http://legacy.c-span.org/PresidentialSurvey/Overall-Ranking.aspx</a:t>
            </a:r>
          </a:p>
          <a:p>
            <a:endParaRPr lang="en-US" altLang="en-US" dirty="0"/>
          </a:p>
          <a:p>
            <a:r>
              <a:rPr lang="en-US" altLang="en-US" u="sng" dirty="0"/>
              <a:t>2021 Survey</a:t>
            </a:r>
          </a:p>
          <a:p>
            <a:r>
              <a:rPr lang="en-US" altLang="en-US" dirty="0"/>
              <a:t>https://static.c-span.org/assets/documents/presidentSurvey/2021+Press+Release.pdf </a:t>
            </a:r>
            <a:br>
              <a:rPr lang="en-US" altLang="en-US" dirty="0"/>
            </a:br>
            <a:r>
              <a:rPr lang="en-US" altLang="en-US" dirty="0"/>
              <a:t>https://www.cnn.com/2021/06/30/politics/presidents-ranking-trump-lincoln-cspan/index.html – Trump is ranked 41 out of 44 presidents.  Here are some of the changes from the 2017 survey:</a:t>
            </a:r>
          </a:p>
          <a:p>
            <a:r>
              <a:rPr lang="en-US" sz="800" b="0" i="0" u="sng" kern="1200" dirty="0">
                <a:solidFill>
                  <a:schemeClr val="tx1"/>
                </a:solidFill>
                <a:effectLst/>
                <a:latin typeface="Tahoma" pitchFamily="34" charset="0"/>
                <a:ea typeface="+mn-ea"/>
                <a:cs typeface="+mn-cs"/>
              </a:rPr>
              <a:t>Cut and paste</a:t>
            </a:r>
            <a:r>
              <a:rPr lang="en-US" sz="800" b="0" i="0" u="sng" kern="1200" baseline="0" dirty="0">
                <a:solidFill>
                  <a:schemeClr val="tx1"/>
                </a:solidFill>
                <a:effectLst/>
                <a:latin typeface="Tahoma" pitchFamily="34" charset="0"/>
                <a:ea typeface="+mn-ea"/>
                <a:cs typeface="+mn-cs"/>
              </a:rPr>
              <a:t> from article above</a:t>
            </a:r>
            <a:r>
              <a:rPr lang="en-US" sz="800" b="0" i="0" kern="1200" baseline="0" dirty="0">
                <a:solidFill>
                  <a:schemeClr val="tx1"/>
                </a:solidFill>
                <a:effectLst/>
                <a:latin typeface="Tahoma" pitchFamily="34" charset="0"/>
                <a:ea typeface="+mn-ea"/>
                <a:cs typeface="+mn-cs"/>
              </a:rPr>
              <a:t>:  </a:t>
            </a:r>
            <a:r>
              <a:rPr lang="en-US" sz="800" b="0" i="0" kern="1200" dirty="0">
                <a:solidFill>
                  <a:schemeClr val="tx1"/>
                </a:solidFill>
                <a:effectLst/>
                <a:latin typeface="Tahoma" pitchFamily="34" charset="0"/>
                <a:ea typeface="+mn-ea"/>
                <a:cs typeface="+mn-cs"/>
              </a:rPr>
              <a:t>There could be some good news for Trump in the next survey. Some fellow recent presidents have experienced bumps in their rankings as time has passed ...</a:t>
            </a:r>
          </a:p>
          <a:p>
            <a:r>
              <a:rPr lang="en-US" sz="800" b="0" i="0" kern="1200" dirty="0">
                <a:solidFill>
                  <a:schemeClr val="tx1"/>
                </a:solidFill>
                <a:effectLst/>
                <a:latin typeface="Tahoma" pitchFamily="34" charset="0"/>
                <a:ea typeface="+mn-ea"/>
                <a:cs typeface="+mn-cs"/>
              </a:rPr>
              <a:t>As C-SPAN </a:t>
            </a:r>
            <a:r>
              <a:rPr lang="en-US" sz="800" b="0" i="0" u="none" strike="noStrike" kern="1200" dirty="0">
                <a:solidFill>
                  <a:schemeClr val="tx1"/>
                </a:solidFill>
                <a:effectLst/>
                <a:latin typeface="Tahoma" pitchFamily="34" charset="0"/>
                <a:ea typeface="+mn-ea"/>
                <a:cs typeface="+mn-cs"/>
                <a:hlinkClick r:id="rId4"/>
              </a:rPr>
              <a:t>put it</a:t>
            </a:r>
            <a:r>
              <a:rPr lang="en-US" sz="800" b="0" i="0" kern="1200" dirty="0">
                <a:solidFill>
                  <a:schemeClr val="tx1"/>
                </a:solidFill>
                <a:effectLst/>
                <a:latin typeface="Tahoma" pitchFamily="34" charset="0"/>
                <a:ea typeface="+mn-ea"/>
                <a:cs typeface="+mn-cs"/>
              </a:rPr>
              <a:t>: </a:t>
            </a:r>
          </a:p>
          <a:p>
            <a:r>
              <a:rPr lang="en-US" sz="800" b="0" i="1" kern="1200" dirty="0">
                <a:solidFill>
                  <a:schemeClr val="tx1"/>
                </a:solidFill>
                <a:effectLst/>
                <a:latin typeface="Tahoma" pitchFamily="34" charset="0"/>
                <a:ea typeface="+mn-ea"/>
                <a:cs typeface="+mn-cs"/>
              </a:rPr>
              <a:t>Barack Obama rose to #10 from his #12 ranking in 2017. </a:t>
            </a:r>
            <a:endParaRPr lang="en-US" sz="800" b="0" i="0" kern="1200" dirty="0">
              <a:solidFill>
                <a:schemeClr val="tx1"/>
              </a:solidFill>
              <a:effectLst/>
              <a:latin typeface="Tahoma" pitchFamily="34" charset="0"/>
              <a:ea typeface="+mn-ea"/>
              <a:cs typeface="+mn-cs"/>
            </a:endParaRPr>
          </a:p>
          <a:p>
            <a:r>
              <a:rPr lang="en-US" sz="800" b="0" i="1" kern="1200" dirty="0">
                <a:solidFill>
                  <a:schemeClr val="tx1"/>
                </a:solidFill>
                <a:effectLst/>
                <a:latin typeface="Tahoma" pitchFamily="34" charset="0"/>
                <a:ea typeface="+mn-ea"/>
                <a:cs typeface="+mn-cs"/>
              </a:rPr>
              <a:t>George W. Bush continued his steady incline, now ranking at #29, from #33 in 2017 and #36 in 2009. </a:t>
            </a:r>
            <a:endParaRPr lang="en-US" sz="800" b="0" i="0" kern="1200" dirty="0">
              <a:solidFill>
                <a:schemeClr val="tx1"/>
              </a:solidFill>
              <a:effectLst/>
              <a:latin typeface="Tahoma" pitchFamily="34" charset="0"/>
              <a:ea typeface="+mn-ea"/>
              <a:cs typeface="+mn-cs"/>
            </a:endParaRPr>
          </a:p>
          <a:p>
            <a:r>
              <a:rPr lang="en-US" sz="800" b="0" i="1" kern="1200" dirty="0">
                <a:solidFill>
                  <a:schemeClr val="tx1"/>
                </a:solidFill>
                <a:effectLst/>
                <a:latin typeface="Tahoma" pitchFamily="34" charset="0"/>
                <a:ea typeface="+mn-ea"/>
                <a:cs typeface="+mn-cs"/>
              </a:rPr>
              <a:t>Bill Clinton began at #21 in 2000 and held steady at #15 in 2009 and 2017 before declining this cycle to #19. </a:t>
            </a:r>
            <a:endParaRPr lang="en-US" sz="800" b="0" i="0" kern="1200" dirty="0">
              <a:solidFill>
                <a:schemeClr val="tx1"/>
              </a:solidFill>
              <a:effectLst/>
              <a:latin typeface="Tahoma" pitchFamily="34" charset="0"/>
              <a:ea typeface="+mn-ea"/>
              <a:cs typeface="+mn-cs"/>
            </a:endParaRPr>
          </a:p>
          <a:p>
            <a:endParaRPr lang="en-US" altLang="en-US" dirty="0"/>
          </a:p>
          <a:p>
            <a:endParaRPr lang="en-US" altLang="en-US" dirty="0"/>
          </a:p>
          <a:p>
            <a:r>
              <a:rPr lang="en-US" altLang="en-US" dirty="0"/>
              <a:t>On President’s Day</a:t>
            </a:r>
            <a:r>
              <a:rPr lang="en-US" altLang="en-US" baseline="0" dirty="0"/>
              <a:t>, 2015, the American Political Science Association, Presidents and Executives Politics Section released a 2014 Survey of 164 political scientists.  Obama was ranked 18</a:t>
            </a:r>
            <a:r>
              <a:rPr lang="en-US" altLang="en-US" baseline="30000" dirty="0"/>
              <a:t>th</a:t>
            </a:r>
            <a:r>
              <a:rPr lang="en-US" altLang="en-US" baseline="0" dirty="0"/>
              <a:t>.  Clinton and Jackson made the top 10 greatest presidents, 8</a:t>
            </a:r>
            <a:r>
              <a:rPr lang="en-US" altLang="en-US" baseline="30000" dirty="0"/>
              <a:t>th</a:t>
            </a:r>
            <a:r>
              <a:rPr lang="en-US" altLang="en-US" baseline="0" dirty="0"/>
              <a:t> and 9</a:t>
            </a:r>
            <a:r>
              <a:rPr lang="en-US" altLang="en-US" baseline="30000" dirty="0"/>
              <a:t>th</a:t>
            </a:r>
            <a:r>
              <a:rPr lang="en-US" altLang="en-US" baseline="0" dirty="0"/>
              <a:t> respectively; Kennedy was ranked most overrated president at 14</a:t>
            </a:r>
            <a:r>
              <a:rPr lang="en-US" altLang="en-US" baseline="30000" dirty="0"/>
              <a:t>th</a:t>
            </a:r>
            <a:r>
              <a:rPr lang="en-US" altLang="en-US" baseline="0" dirty="0"/>
              <a:t>.  Reagan was ranked 11</a:t>
            </a:r>
            <a:r>
              <a:rPr lang="en-US" altLang="en-US" baseline="30000" dirty="0"/>
              <a:t>th</a:t>
            </a:r>
            <a:r>
              <a:rPr lang="en-US" altLang="en-US" baseline="0" dirty="0"/>
              <a:t>.  George W. Bush was ranked 35</a:t>
            </a:r>
            <a:r>
              <a:rPr lang="en-US" altLang="en-US" baseline="30000" dirty="0"/>
              <a:t>th</a:t>
            </a:r>
            <a:r>
              <a:rPr lang="en-US" altLang="en-US" baseline="0" dirty="0"/>
              <a:t> of 43.The rankings are different than the C-Span poll of historians (which is shown in the graphic above)  For the 2014 Survey of political scientists, see: http://www.washingtonpost.com/blogs/monkey-cage/wp/2015/02/16/new-ranking-of-u-s-presidents-puts-lincoln-1-obama-18-kennedy-judged-most-over-rated/ </a:t>
            </a:r>
            <a:endParaRPr lang="en-US" altLang="en-US" dirty="0"/>
          </a:p>
          <a:p>
            <a:endParaRPr lang="en-US" altLang="en-US" dirty="0"/>
          </a:p>
          <a:p>
            <a:r>
              <a:rPr lang="en-US" altLang="en-US" dirty="0"/>
              <a:t>President Obama modeled his presidency after Franklin Roosevelt (Obama’s domestic agenda is similar to the New Deal and he tried to employ FDR’s “good neighbor” foreign policy) and Abraham Lincoln (Obama brought political opponents, like Hillary Clinton, into his cabinet), so he was gunning for a position in the top 10 of US presidents,</a:t>
            </a:r>
            <a:r>
              <a:rPr lang="en-US" altLang="en-US" baseline="0" dirty="0"/>
              <a:t> and in his first ranking, Obama polled at 12</a:t>
            </a:r>
            <a:r>
              <a:rPr lang="en-US" altLang="en-US" baseline="30000" dirty="0"/>
              <a:t>th</a:t>
            </a:r>
            <a:r>
              <a:rPr lang="en-US" altLang="en-US" baseline="0" dirty="0"/>
              <a:t> best president.</a:t>
            </a:r>
            <a:endParaRPr lang="en-US" altLang="en-US" dirty="0"/>
          </a:p>
          <a:p>
            <a:endParaRPr lang="en-US" altLang="en-US" dirty="0"/>
          </a:p>
          <a:p>
            <a:pPr>
              <a:spcBef>
                <a:spcPct val="50000"/>
              </a:spcBef>
            </a:pPr>
            <a:r>
              <a:rPr lang="en-US" altLang="en-US" dirty="0">
                <a:solidFill>
                  <a:srgbClr val="000000"/>
                </a:solidFill>
              </a:rPr>
              <a:t>Bush43 was ranked as the 7th worst president in 2009 but in 2017 he</a:t>
            </a:r>
            <a:r>
              <a:rPr lang="en-US" altLang="en-US" baseline="0" dirty="0">
                <a:solidFill>
                  <a:srgbClr val="000000"/>
                </a:solidFill>
              </a:rPr>
              <a:t> moved up five spots to 12</a:t>
            </a:r>
            <a:r>
              <a:rPr lang="en-US" altLang="en-US" baseline="30000" dirty="0">
                <a:solidFill>
                  <a:srgbClr val="000000"/>
                </a:solidFill>
              </a:rPr>
              <a:t>th</a:t>
            </a:r>
            <a:r>
              <a:rPr lang="en-US" altLang="en-US" baseline="0" dirty="0">
                <a:solidFill>
                  <a:srgbClr val="000000"/>
                </a:solidFill>
              </a:rPr>
              <a:t> worst.  I</a:t>
            </a:r>
            <a:r>
              <a:rPr lang="en-US" altLang="en-US" dirty="0">
                <a:solidFill>
                  <a:srgbClr val="000000"/>
                </a:solidFill>
              </a:rPr>
              <a:t>f there is any solace for Bush, it would be that Truman (6th best) left office as a disgraced president, just like Bush did, but now historians rank Truman</a:t>
            </a:r>
            <a:r>
              <a:rPr lang="en-US" altLang="en-US" baseline="0" dirty="0">
                <a:solidFill>
                  <a:srgbClr val="000000"/>
                </a:solidFill>
              </a:rPr>
              <a:t> </a:t>
            </a:r>
            <a:r>
              <a:rPr lang="en-US" altLang="en-US" dirty="0">
                <a:solidFill>
                  <a:srgbClr val="000000"/>
                </a:solidFill>
              </a:rPr>
              <a:t>among the greatest presidents.  Wilson left as a disgraced</a:t>
            </a:r>
            <a:r>
              <a:rPr lang="en-US" altLang="en-US" baseline="0" dirty="0">
                <a:solidFill>
                  <a:srgbClr val="000000"/>
                </a:solidFill>
              </a:rPr>
              <a:t> president as well, but he too was ranked among the greatest presidents (6</a:t>
            </a:r>
            <a:r>
              <a:rPr lang="en-US" altLang="en-US" baseline="30000" dirty="0">
                <a:solidFill>
                  <a:srgbClr val="000000"/>
                </a:solidFill>
              </a:rPr>
              <a:t>th</a:t>
            </a:r>
            <a:r>
              <a:rPr lang="en-US" altLang="en-US" baseline="0" dirty="0">
                <a:solidFill>
                  <a:srgbClr val="000000"/>
                </a:solidFill>
              </a:rPr>
              <a:t> best in the 2000 survey) before falling in more recent polls (13</a:t>
            </a:r>
            <a:r>
              <a:rPr lang="en-US" altLang="en-US" baseline="30000" dirty="0">
                <a:solidFill>
                  <a:srgbClr val="000000"/>
                </a:solidFill>
              </a:rPr>
              <a:t>th</a:t>
            </a:r>
            <a:r>
              <a:rPr lang="en-US" altLang="en-US" baseline="0" dirty="0">
                <a:solidFill>
                  <a:srgbClr val="000000"/>
                </a:solidFill>
              </a:rPr>
              <a:t> best in 2021).  More on Wilson below.</a:t>
            </a:r>
            <a:r>
              <a:rPr lang="en-US" altLang="en-US" dirty="0">
                <a:solidFill>
                  <a:srgbClr val="000000"/>
                </a:solidFill>
              </a:rPr>
              <a:t>  </a:t>
            </a:r>
          </a:p>
          <a:p>
            <a:pPr>
              <a:spcBef>
                <a:spcPct val="50000"/>
              </a:spcBef>
            </a:pPr>
            <a:endParaRPr lang="en-US" altLang="en-US" dirty="0">
              <a:solidFill>
                <a:srgbClr val="000000"/>
              </a:solidFill>
            </a:endParaRPr>
          </a:p>
          <a:p>
            <a:pPr>
              <a:spcBef>
                <a:spcPct val="50000"/>
              </a:spcBef>
            </a:pPr>
            <a:r>
              <a:rPr lang="en-US" altLang="en-US" dirty="0">
                <a:solidFill>
                  <a:srgbClr val="000000"/>
                </a:solidFill>
              </a:rPr>
              <a:t>Wilson</a:t>
            </a:r>
            <a:r>
              <a:rPr lang="en-US" altLang="en-US" baseline="0" dirty="0">
                <a:solidFill>
                  <a:srgbClr val="000000"/>
                </a:solidFill>
              </a:rPr>
              <a:t> has fallen from 6</a:t>
            </a:r>
            <a:r>
              <a:rPr lang="en-US" altLang="en-US" baseline="30000" dirty="0">
                <a:solidFill>
                  <a:srgbClr val="000000"/>
                </a:solidFill>
              </a:rPr>
              <a:t>th</a:t>
            </a:r>
            <a:r>
              <a:rPr lang="en-US" altLang="en-US" baseline="0" dirty="0">
                <a:solidFill>
                  <a:srgbClr val="000000"/>
                </a:solidFill>
              </a:rPr>
              <a:t> best in the 2000 survey to 13</a:t>
            </a:r>
            <a:r>
              <a:rPr lang="en-US" altLang="en-US" baseline="30000" dirty="0">
                <a:solidFill>
                  <a:srgbClr val="000000"/>
                </a:solidFill>
              </a:rPr>
              <a:t>th</a:t>
            </a:r>
            <a:r>
              <a:rPr lang="en-US" altLang="en-US" baseline="0" dirty="0">
                <a:solidFill>
                  <a:srgbClr val="000000"/>
                </a:solidFill>
              </a:rPr>
              <a:t> best in the 2021 survey probably because Wilson was an extreme racist, even within the context of his time (1913-1921).  Wilson was a strong supporter of segregation, unusually strong, again even within the context of the times.  After George Floyd was killed by a police officer in May 2020, race has been a highly salient issue, and a very polarizing issue, in American politics.  The 2021 survey of historians was completed in the aftermath of George Floyd, and race probably influenced many of the historians polled, and they would be less inclined to rank a president highly who had a bad record on the race or civil rights issue.</a:t>
            </a:r>
          </a:p>
          <a:p>
            <a:pPr>
              <a:spcBef>
                <a:spcPct val="50000"/>
              </a:spcBef>
            </a:pPr>
            <a:endParaRPr lang="en-US" altLang="en-US" baseline="0" dirty="0">
              <a:solidFill>
                <a:srgbClr val="000000"/>
              </a:solidFill>
            </a:endParaRPr>
          </a:p>
          <a:p>
            <a:pPr>
              <a:spcBef>
                <a:spcPct val="50000"/>
              </a:spcBef>
            </a:pPr>
            <a:r>
              <a:rPr lang="en-US" altLang="en-US" baseline="0" dirty="0">
                <a:solidFill>
                  <a:srgbClr val="000000"/>
                </a:solidFill>
              </a:rPr>
              <a:t>Here is an article detailing some of Wilson’s extreme racist sentiment:  https://www.vox.com/policy-and-politics/2015/11/20/9766896/woodrow-wilson-racist </a:t>
            </a:r>
            <a:endParaRPr lang="en-US" altLang="en-US" dirty="0">
              <a:solidFill>
                <a:srgbClr val="000000"/>
              </a:solidFill>
            </a:endParaRPr>
          </a:p>
          <a:p>
            <a:pPr>
              <a:spcBef>
                <a:spcPct val="50000"/>
              </a:spcBef>
            </a:pPr>
            <a:endParaRPr lang="en-US" altLang="en-US" sz="900" dirty="0">
              <a:solidFill>
                <a:srgbClr val="000000"/>
              </a:solidFill>
            </a:endParaRPr>
          </a:p>
          <a:p>
            <a:pPr>
              <a:spcBef>
                <a:spcPct val="50000"/>
              </a:spcBef>
            </a:pPr>
            <a:r>
              <a:rPr lang="en-US" altLang="en-US" sz="900" u="sng" dirty="0">
                <a:solidFill>
                  <a:srgbClr val="000000"/>
                </a:solidFill>
              </a:rPr>
              <a:t>Best Presidents</a:t>
            </a:r>
            <a:r>
              <a:rPr lang="en-US" altLang="en-US" sz="900" dirty="0">
                <a:solidFill>
                  <a:srgbClr val="000000"/>
                </a:solidFill>
              </a:rPr>
              <a:t>:</a:t>
            </a:r>
          </a:p>
          <a:p>
            <a:pPr>
              <a:spcBef>
                <a:spcPct val="50000"/>
              </a:spcBef>
            </a:pPr>
            <a:r>
              <a:rPr lang="en-US" altLang="en-US" sz="900" dirty="0"/>
              <a:t>Many of the historians alive today and conducting this poll of the greatest to worst U.S. presidents are authors on the Cold War era of American history, an</a:t>
            </a:r>
            <a:r>
              <a:rPr lang="en-US" altLang="en-US" sz="900" baseline="0" dirty="0"/>
              <a:t> era where the U.S. and Soviet Union struggled against each other, each trying to prove its system of government was superior, with America representing democratic capitalism and the Soviet Union representing authoritarian communism.  The Soviet Union collapsed into its 15 component countries in 1991, with Russia being the largest and most powerful of the 15, and communism ended with it (except for communism in a few other countries, e.g., China, Vietnam, North Korea, Cuba).  There may be a bias among historians today because they tend to emphasize the importance of the Cold War over other parts of American history.  In 2017, five (5) of the presidents ranked in the top 10 greatest presidents were president during the Cold War:  Truman, Eisenhower, Kennedy, Reagan, and LBJ.</a:t>
            </a:r>
            <a:endParaRPr lang="en-US" altLang="en-US" sz="900" dirty="0"/>
          </a:p>
          <a:p>
            <a:endParaRPr lang="en-US" altLang="en-US" sz="900" dirty="0"/>
          </a:p>
          <a:p>
            <a:r>
              <a:rPr lang="en-US" altLang="en-US" sz="900" u="sng" dirty="0"/>
              <a:t>Worst Presidents</a:t>
            </a:r>
            <a:r>
              <a:rPr lang="en-US" altLang="en-US" sz="900" dirty="0"/>
              <a:t>:</a:t>
            </a:r>
          </a:p>
          <a:p>
            <a:r>
              <a:rPr lang="en-US" altLang="en-US" sz="900" dirty="0"/>
              <a:t>Four</a:t>
            </a:r>
            <a:r>
              <a:rPr lang="en-US" altLang="en-US" sz="900" baseline="0" dirty="0"/>
              <a:t> (4) out of the bottom 10 worst presidents were on the wrong side of history on the slavery issue.  These would include </a:t>
            </a:r>
            <a:r>
              <a:rPr lang="en-US" altLang="en-US" sz="900" baseline="0" dirty="0" err="1"/>
              <a:t>Filmore</a:t>
            </a:r>
            <a:r>
              <a:rPr lang="en-US" altLang="en-US" sz="900" baseline="0" dirty="0"/>
              <a:t>, Pierce, Andrew Johnson, and Buchanan.</a:t>
            </a:r>
            <a:endParaRPr lang="en-US" altLang="en-US" sz="900" dirty="0"/>
          </a:p>
          <a:p>
            <a:endParaRPr lang="en-US" altLang="en-US" sz="900" dirty="0"/>
          </a:p>
          <a:p>
            <a:r>
              <a:rPr lang="en-US" altLang="en-US" sz="900" u="sng" dirty="0"/>
              <a:t>Buchanan</a:t>
            </a:r>
            <a:r>
              <a:rPr lang="en-US" altLang="en-US" sz="900" dirty="0"/>
              <a:t> -- failed to adequately address slavery issue...Dec. 1860 quote: “All that is necessary [to settle the slavery question]...and all for which the slave states have contended, is to be let alone and permitted to manage their domestic institutions in their own way.  As sovereign states, they, and they alone, are responsible before God and the world for the slavery existing among them.  For this the people of the North are not more responsible and have no more right to interfere than with similar institutions in Russia and Brazil.”  He also believed secession was unconstitutional.  8 states seceded before Buchanan left office.</a:t>
            </a:r>
          </a:p>
          <a:p>
            <a:endParaRPr lang="en-US" altLang="en-US" sz="900" dirty="0"/>
          </a:p>
          <a:p>
            <a:r>
              <a:rPr lang="en-US" altLang="en-US" sz="900" dirty="0"/>
              <a:t>Buchanan also failed to resolve the Kansas issue...he supported the </a:t>
            </a:r>
            <a:r>
              <a:rPr lang="en-US" altLang="en-US" sz="900" dirty="0" err="1"/>
              <a:t>LeCompton</a:t>
            </a:r>
            <a:r>
              <a:rPr lang="en-US" altLang="en-US" sz="900" dirty="0"/>
              <a:t> Constitution admitting Kansas as a slave state...the </a:t>
            </a:r>
            <a:r>
              <a:rPr lang="en-US" altLang="en-US" sz="900" dirty="0" err="1"/>
              <a:t>LeCompton</a:t>
            </a:r>
            <a:r>
              <a:rPr lang="en-US" altLang="en-US" sz="900" dirty="0"/>
              <a:t> Constitution lost in two referendums of the Kansan voters.  Stephen Douglas demanded a vote, forcing the referendums.  Still, the referendum results were ignored and Kansas entered the union as a slave state.</a:t>
            </a:r>
          </a:p>
          <a:p>
            <a:endParaRPr lang="en-US" altLang="en-US" sz="900" dirty="0"/>
          </a:p>
          <a:p>
            <a:pPr>
              <a:spcBef>
                <a:spcPct val="0"/>
              </a:spcBef>
            </a:pPr>
            <a:r>
              <a:rPr lang="en-US" altLang="en-US" dirty="0"/>
              <a:t>Buchanan’s view of state sovereignty as it applied to the American states in 1860 is similar to the way the world views state sovereignty for countries today.  The norm in the world today is that it is only permissible to violate the sovereign borders of another country if there is a multilateral coalition of countries that intervene to stop gross human rights violations.  Obviously, slavery was a gross human rights violation, but the concept of state sovereignty was strong in the American states at that time…and Lincoln changed that.  Our concept of state sovereignty for the American states changed after the Civil War, though states have still resisted federal intervention, based on the sovereign borders doctrine (or what we call state’s rights in America).  And internationally, the norm to protect human rights is slowly chipping away at state sovereignty for countries whose leaders routinely kill their own people.</a:t>
            </a:r>
          </a:p>
          <a:p>
            <a:pPr>
              <a:spcBef>
                <a:spcPct val="0"/>
              </a:spcBef>
            </a:pPr>
            <a:endParaRPr lang="en-US" altLang="en-US" sz="900" dirty="0"/>
          </a:p>
          <a:p>
            <a:r>
              <a:rPr lang="en-US" altLang="en-US" dirty="0"/>
              <a:t>On slavery, President Buchanan (1857-1861) believed the government could do nothing about slavery in the southern states.  There was no 14</a:t>
            </a:r>
            <a:r>
              <a:rPr lang="en-US" altLang="en-US" baseline="30000" dirty="0"/>
              <a:t>th</a:t>
            </a:r>
            <a:r>
              <a:rPr lang="en-US" altLang="en-US" dirty="0"/>
              <a:t> Amendment at that time, which gave the federal government the power to impose civil liberties in the Bill of Rights on the states.  Prior to the 14</a:t>
            </a:r>
            <a:r>
              <a:rPr lang="en-US" altLang="en-US" baseline="30000" dirty="0"/>
              <a:t>th</a:t>
            </a:r>
            <a:r>
              <a:rPr lang="en-US" altLang="en-US" dirty="0"/>
              <a:t> amendment, the Bill of Rights only applied to the federal government, so legally and constitutionally, Buchanan was right—a constitutional amendment was necessary to end slavery (the 13</a:t>
            </a:r>
            <a:r>
              <a:rPr lang="en-US" altLang="en-US" baseline="30000" dirty="0"/>
              <a:t>th</a:t>
            </a:r>
            <a:r>
              <a:rPr lang="en-US" altLang="en-US" dirty="0"/>
              <a:t> Amendment – 1865).  Of course, Buchanan was morally wrong because slavery was a gross human rights violation that goes against the concept of individual rights.</a:t>
            </a:r>
          </a:p>
          <a:p>
            <a:pPr>
              <a:spcBef>
                <a:spcPct val="0"/>
              </a:spcBef>
            </a:pPr>
            <a:endParaRPr lang="en-US" altLang="en-US" sz="900" dirty="0"/>
          </a:p>
          <a:p>
            <a:r>
              <a:rPr lang="en-US" altLang="en-US" sz="900" u="sng" dirty="0"/>
              <a:t>Pierce</a:t>
            </a:r>
            <a:r>
              <a:rPr lang="en-US" altLang="en-US" sz="900" dirty="0"/>
              <a:t> -- viewed as wanting to expand slavery into Kansas and potentially to Cuba, which the US tried to purchase in the 1850s.</a:t>
            </a:r>
          </a:p>
          <a:p>
            <a:r>
              <a:rPr lang="en-US" altLang="en-US" sz="900" u="sng" dirty="0"/>
              <a:t>Fillmore</a:t>
            </a:r>
            <a:r>
              <a:rPr lang="en-US" altLang="en-US" sz="900" dirty="0"/>
              <a:t> -- support the Compromise of 1850, which included the Fugitive Slave Law – a law that considered slaves as property (also defined Texas borders, gave Texas $10 million for debts)</a:t>
            </a:r>
          </a:p>
          <a:p>
            <a:r>
              <a:rPr lang="en-US" altLang="en-US" sz="900" dirty="0"/>
              <a:t>Buchanan, Pierce and Fillmore were on the wrong side of history.  Each failed to make any attempt to end slavery.  Historians have since condemned these presidents.</a:t>
            </a:r>
          </a:p>
          <a:p>
            <a:endParaRPr lang="en-US" altLang="en-US" sz="900" dirty="0"/>
          </a:p>
          <a:p>
            <a:r>
              <a:rPr lang="en-US" altLang="en-US" sz="900" dirty="0"/>
              <a:t>Harding and Grant endured many scandals, viewed as having corrupt administrations.  Though Grant gets a bad wrap.  He sent US troops to South Carolina to wipe out the Ku Klux Klan in 1871.  The effort set back the KKK for 20 years, but the KKK eventually recovered and dominated South Carolina politics for decades.  Grant was condemned for using US troops because the federal government was never supposed to use military power against the states; rather, the federal government was suppose to respect federalism, the division of power between the national government and state governments.  At the time, Grant’s sending troops to South Carolina was viewed as a step toward dictatorship; it was even seen that way in the North.</a:t>
            </a:r>
          </a:p>
          <a:p>
            <a:endParaRPr lang="en-US" altLang="en-US" sz="900" dirty="0"/>
          </a:p>
          <a:p>
            <a:r>
              <a:rPr lang="en-US" altLang="en-US" sz="900" dirty="0"/>
              <a:t>Tyler vetoed major legislation passed by his own party in Congress.  The party (Whig Party) then expelled Tyler.  He was a president without the backing of a political party, which made it impossible for Tyler to govern effectively.</a:t>
            </a:r>
          </a:p>
          <a:p>
            <a:endParaRPr lang="en-US" altLang="en-US" sz="900" dirty="0"/>
          </a:p>
          <a:p>
            <a:r>
              <a:rPr lang="en-US" altLang="en-US" sz="900" dirty="0"/>
              <a:t>Herbert Hoover was unable to adequately address the Great Depression, which began under his tenure.</a:t>
            </a:r>
          </a:p>
          <a:p>
            <a:endParaRPr lang="en-US" altLang="en-US" sz="900" dirty="0"/>
          </a:p>
          <a:p>
            <a:r>
              <a:rPr lang="en-US" altLang="en-US" sz="900" dirty="0"/>
              <a:t>Chester Arthur was a party hack, who worked his way up through the Republican Party by doing favors and distributing patronage as the head of the New York Port Authority.</a:t>
            </a:r>
          </a:p>
          <a:p>
            <a:endParaRPr lang="en-US" altLang="en-US" sz="900" dirty="0"/>
          </a:p>
          <a:p>
            <a:r>
              <a:rPr lang="en-US" altLang="en-US" sz="900" dirty="0"/>
              <a:t>William Henry Harrison died after being in office for only one month.  So, he didn’t do anything.  But in his defense, he didn’t have time to do anything.</a:t>
            </a:r>
          </a:p>
          <a:p>
            <a:endParaRPr lang="en-US" altLang="en-US" sz="900" dirty="0"/>
          </a:p>
          <a:p>
            <a:r>
              <a:rPr lang="en-US" altLang="en-US" sz="900" dirty="0" err="1"/>
              <a:t>Ruthford</a:t>
            </a:r>
            <a:r>
              <a:rPr lang="en-US" altLang="en-US" sz="900" dirty="0"/>
              <a:t> B. Hayes endured a disputed election (1876), which tainted the authority of his administration.  He oversaw the controversial military withdrawal from the South, which didn’t please his own party and it came too late (12 years after the Civil War) to please the Democratic Party.  In 1876, he was nominated by his party on the 7</a:t>
            </a:r>
            <a:r>
              <a:rPr lang="en-US" altLang="en-US" sz="900" baseline="30000" dirty="0"/>
              <a:t>th</a:t>
            </a:r>
            <a:r>
              <a:rPr lang="en-US" altLang="en-US" sz="900" dirty="0"/>
              <a:t> ballot, so he was not a clear favorite among the party bosses within the Republican Party.  Given this, he promised only to serve one term, which makes him look weak in the eyes of historians.  </a:t>
            </a:r>
          </a:p>
          <a:p>
            <a:endParaRPr lang="en-US" altLang="en-US" sz="900" dirty="0"/>
          </a:p>
        </p:txBody>
      </p:sp>
      <p:sp>
        <p:nvSpPr>
          <p:cNvPr id="2765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234602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p:spPr>
        <p:txBody>
          <a:bodyPr/>
          <a:lstStyle/>
          <a:p>
            <a:r>
              <a:rPr lang="en-US" altLang="en-US" dirty="0"/>
              <a:t>The Nullification Crisis (1832) involved tariffs on imported goods.  Congress passed the “Tariff of Abomination” (i.e., higher taxes on imported goods from other countries).  Higher tariffs hurt the agricultural South, which wanted to sell farm products overseas and to buy tools for plowing fields from foreign countries, from which they could purchase cheaper than from the North.  Higher tariffs made foreign products more expensive, and US agricultural products would be more expensive to export because other countries would raise their import taxes in response to the US raising tariffs.  Jackson agreed that taxes had been raised too high, and he promised to lower them over the course of 9 years, but he insisted that federal law superseded state law, and if South Carolina refused to collect the added taxes on goods that came into the state from other countries, then Jackson threatened to send in federal troops to seize the customs houses in South Carolina.  The southern states viewed the threat as that of a dictator.  Federal troops were never supposed to be used against a state; this is what the anti-federalists feared at the time of the ratification of the Constitution (40+ years earlier).  As a consequence, a new political party formed in opposition to Andrew Jackson.  Jackson was America’s first intensely polarizing president.  (In recent American history, we have had a number of intensely polarizing presidents:  Nixon, Reagan, Bush41 (in the first 2 years), Clinton, Bush43 (the son), Obama, and Trump)  </a:t>
            </a:r>
          </a:p>
          <a:p>
            <a:endParaRPr lang="en-US" altLang="en-US" dirty="0"/>
          </a:p>
          <a:p>
            <a:r>
              <a:rPr lang="en-US" altLang="en-US" u="sng" dirty="0"/>
              <a:t>Another example of leadership that came with a heavy price</a:t>
            </a:r>
            <a:r>
              <a:rPr lang="en-US" altLang="en-US" dirty="0"/>
              <a:t>:</a:t>
            </a:r>
          </a:p>
          <a:p>
            <a:r>
              <a:rPr lang="en-US" altLang="en-US" u="sng" dirty="0"/>
              <a:t>Adherence to the Gold Standard (1893</a:t>
            </a:r>
            <a:r>
              <a:rPr lang="en-US" altLang="en-US" dirty="0"/>
              <a:t>) -- Grover Cleveland chose to fight inflation, rejected the proposal to add silver to the gold standard…Cleveland’s political career was ruined; Cleveland’s actions divided the Democratic party; it split into 2 factions, which weakened the party and allowed Republicans to dominate politics for 30 years.  But looking back, we would probably conclude that fighting inflation was the right thing to do.</a:t>
            </a:r>
          </a:p>
        </p:txBody>
      </p:sp>
      <p:sp>
        <p:nvSpPr>
          <p:cNvPr id="286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76572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p:spPr>
        <p:txBody>
          <a:bodyPr/>
          <a:lstStyle/>
          <a:p>
            <a:r>
              <a:rPr lang="en-US" altLang="en-US" dirty="0"/>
              <a:t>Some more modern examples of leadership that came with a price:</a:t>
            </a:r>
          </a:p>
          <a:p>
            <a:endParaRPr lang="en-US" altLang="en-US" dirty="0"/>
          </a:p>
          <a:p>
            <a:r>
              <a:rPr lang="en-US" altLang="en-US" u="sng" dirty="0"/>
              <a:t>War on Terrorism/War in Iraq</a:t>
            </a:r>
            <a:r>
              <a:rPr lang="en-US" altLang="en-US" dirty="0"/>
              <a:t> -- Bush43 decided to fight war, not to treat 9/11 as a police action.</a:t>
            </a:r>
            <a:r>
              <a:rPr lang="en-US" altLang="en-US" baseline="0" dirty="0"/>
              <a:t>  </a:t>
            </a:r>
            <a:r>
              <a:rPr lang="en-US" altLang="en-US" dirty="0"/>
              <a:t>Bush caught hell for allegedly disregarding the views of US allies and for making up the intelligence on WMDs in Iraq.</a:t>
            </a:r>
            <a:r>
              <a:rPr lang="en-US" altLang="en-US" baseline="0" dirty="0"/>
              <a:t>  </a:t>
            </a:r>
            <a:r>
              <a:rPr lang="en-US" altLang="en-US" dirty="0"/>
              <a:t>He survived reelection (2004), but the price was this.  Bush’s unpopularity, in part due to the Iraq War and his other controversial war policies (e.g., domestic spying, detainment of terror suspects, etc.), was largely responsible for bringing Democrats to power in Congress (2007) and to the White House (2009).  </a:t>
            </a:r>
          </a:p>
          <a:p>
            <a:endParaRPr lang="en-US" altLang="en-US" dirty="0"/>
          </a:p>
          <a:p>
            <a:r>
              <a:rPr lang="en-US" altLang="en-US" u="sng" dirty="0"/>
              <a:t>Health Care Reform (2010) </a:t>
            </a:r>
            <a:r>
              <a:rPr lang="en-US" altLang="en-US" dirty="0"/>
              <a:t>– At the time health care reform passed, 40% supported it and 50% opposed it.  Going against public opinion is always a risk.  Coming into 2010, it appeared that President Obama’s health care initiative was dead and would not become law, but he had majorities in Congress and decided to put health care back on the agenda.  His second effort paid off, and Congress passed health care reform in March 2010 (the Senate used a controversial budgetary law to avoid a filibuster to get it to pass the Senate).  But there was a gigantic backlash to health care reform—it sparked the Tea Party Movement, which then was instrumental in helping Republicans win the largest victory in elections for the U.S. House since 1948.  The political price that Obama has paid for health care reform has been the loss of a Democratic majority in the U.S. House and,</a:t>
            </a:r>
            <a:r>
              <a:rPr lang="en-US" altLang="en-US" baseline="0" dirty="0"/>
              <a:t> in later 2014, the loss of a Democratic majority in the U.S. Senate</a:t>
            </a:r>
            <a:r>
              <a:rPr lang="en-US" altLang="en-US" dirty="0"/>
              <a:t>.  </a:t>
            </a:r>
          </a:p>
          <a:p>
            <a:endParaRPr lang="en-US" altLang="en-US" dirty="0"/>
          </a:p>
          <a:p>
            <a:endParaRPr lang="en-US" altLang="en-US" dirty="0"/>
          </a:p>
          <a:p>
            <a:r>
              <a:rPr lang="en-US" altLang="en-US" dirty="0"/>
              <a:t>There are examples of leadership through which the president did not suffer greatly:</a:t>
            </a:r>
          </a:p>
          <a:p>
            <a:endParaRPr lang="en-US" altLang="en-US" u="sng" dirty="0"/>
          </a:p>
          <a:p>
            <a:r>
              <a:rPr lang="en-US" altLang="en-US" u="sng" dirty="0"/>
              <a:t>WWII</a:t>
            </a:r>
            <a:r>
              <a:rPr lang="en-US" altLang="en-US" dirty="0"/>
              <a:t> -- FDR’s lend-lease program began the process of leading us into WWII.</a:t>
            </a:r>
            <a:r>
              <a:rPr lang="en-US" altLang="en-US" baseline="0" dirty="0"/>
              <a:t>  </a:t>
            </a:r>
            <a:r>
              <a:rPr lang="en-US" altLang="en-US" dirty="0"/>
              <a:t>FDR was accused of trying to take America to war, but he didn’t suffer too much politically</a:t>
            </a:r>
          </a:p>
          <a:p>
            <a:endParaRPr lang="en-US" altLang="en-US" u="sng" dirty="0"/>
          </a:p>
          <a:p>
            <a:r>
              <a:rPr lang="en-US" altLang="en-US" u="sng" dirty="0"/>
              <a:t>Confrontation with Soviet Union (1981-1985) </a:t>
            </a:r>
            <a:r>
              <a:rPr lang="en-US" altLang="en-US" dirty="0"/>
              <a:t>-- Reagan was accused of being reckless, of trying to start a war, but eventually Reagan achieved peaceful relations with the Soviet Union.</a:t>
            </a:r>
          </a:p>
          <a:p>
            <a:endParaRPr lang="en-US" altLang="en-US" dirty="0"/>
          </a:p>
        </p:txBody>
      </p:sp>
      <p:sp>
        <p:nvSpPr>
          <p:cNvPr id="296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02374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p:txBody>
          <a:bodyPr/>
          <a:lstStyle/>
          <a:p>
            <a:pPr>
              <a:defRPr/>
            </a:pPr>
            <a:r>
              <a:rPr lang="en-US" dirty="0"/>
              <a:t>The</a:t>
            </a:r>
            <a:r>
              <a:rPr lang="en-US" baseline="0" dirty="0"/>
              <a:t> “window of opportunity” for leadership that comes with good timing has become smaller over time, meaning that presidents of the present day (e.g., Biden and Obama) have a shorter amount of time to get significant policy change through Congress than presidents of the past (e.g., Jefferson and Jackson).  The reason for this is because as our political system evolves, more power centers form that the president cannot control.  Trump really didn’t benefit from “good timing” because Obama (Trump’s predecessor) left office being perceived as a successful president, rather than a failed president, but in Trump’s term, Twitter became a major player in politics, and Trump used it to reach almost 100 million followers.  At the end of Trump’s term, at the time of the Capitol riots (Jan. 6, 2021), Twitter permanently banned Trump from its platform.  Twitter became a power center in our political system that pushed back against the president.</a:t>
            </a:r>
          </a:p>
          <a:p>
            <a:pPr>
              <a:defRPr/>
            </a:pPr>
            <a:endParaRPr lang="en-US" baseline="0" dirty="0"/>
          </a:p>
          <a:p>
            <a:pPr>
              <a:defRPr/>
            </a:pPr>
            <a:r>
              <a:rPr lang="en-US" baseline="0" dirty="0"/>
              <a:t>Reagan had one good year as president, during which he was able to work through a large tax cut through Congress.  Then for the last 7 years of his presidency, he had to fight to keep what he had put in place in his first year in office.  Similarly, Obama had a good 1 ½ years as president, in which he got through Obamacare, and then he had to fight the last 6 ½ years of his presidency to keep Obamacare in place.  So, the “timing” opportunity of the modern presidents is limited nowadays.</a:t>
            </a:r>
            <a:endParaRPr lang="en-US" dirty="0"/>
          </a:p>
          <a:p>
            <a:pPr>
              <a:defRPr/>
            </a:pPr>
            <a:endParaRPr lang="en-US" dirty="0"/>
          </a:p>
          <a:p>
            <a:pPr>
              <a:defRPr/>
            </a:pPr>
            <a:r>
              <a:rPr lang="en-US" u="sng" dirty="0"/>
              <a:t>Joe</a:t>
            </a:r>
            <a:r>
              <a:rPr lang="en-US" u="sng" baseline="0" dirty="0"/>
              <a:t> Biden and Donald Trump</a:t>
            </a:r>
            <a:endParaRPr lang="en-US" u="sng" dirty="0"/>
          </a:p>
          <a:p>
            <a:pPr>
              <a:defRPr/>
            </a:pPr>
            <a:r>
              <a:rPr lang="en-US" dirty="0"/>
              <a:t>President Trump’s supporters certainly</a:t>
            </a:r>
            <a:r>
              <a:rPr lang="en-US" baseline="0" dirty="0"/>
              <a:t> would not view him as a failure.  He got a large tax cut through Congress; he got three (3) nominees to the US Supreme Court confirmed, and 100s of conservative judges in the lower federal courts; he cut regulations on the economy; he made progress on building a border wall on the US-Mexico border; he had no foreign policy crises in his 4 years in office; he struck peace/cooperation deals between Israel and four (4) Arab countries; he exhibited independence from existing norms, such as by withdrawing America from the peace deal with Iran, from the Paris Climate Change agreement, and from the World Health Organization after it covered for China during the coronavirus, and he fought back against the media, labeling his detractors in the media, “fake news,” in a way that Nixon and Reagan never could…and more.  So, Trump supporters see all of these as consequential accomplishments.  Still, these accomplishments get drowned out in the media by the negative press that Trump received for being so bombastic with his Twitter rants and confrontational with reporters/the media and for being an alleged racist/white supremacist and for being impeached twice and for not winning a second term in office, as well as for not handling the coronavirus as well as a president with a more reassuring personality could have.  All of these critiques and more give the perception that Trump left office as a failed president, and this should give Biden a significant leadership opportunity for at least the first year of his presidency.  </a:t>
            </a:r>
          </a:p>
          <a:p>
            <a:pPr>
              <a:defRPr/>
            </a:pPr>
            <a:endParaRPr lang="en-US" baseline="0" dirty="0"/>
          </a:p>
          <a:p>
            <a:pPr>
              <a:defRPr/>
            </a:pPr>
            <a:r>
              <a:rPr lang="en-US" baseline="0" dirty="0"/>
              <a:t>It is possible that I have characterized Biden’s “good timing” wrongly.  Bill Clinton followed George H.W. Bush, who was a one-term president, and also considered to have been, to some degree, a failed president.  But Bill Clinton did not have a significant leadership opportunity at the beginning of his presidency.  So, Biden might be in the same situation that Clinton was.  I will reassess Biden’s “timing” as president after the first year of his administration.</a:t>
            </a:r>
          </a:p>
          <a:p>
            <a:pPr>
              <a:defRPr/>
            </a:pPr>
            <a:endParaRPr lang="en-US" baseline="0" dirty="0"/>
          </a:p>
          <a:p>
            <a:pPr>
              <a:defRPr/>
            </a:pPr>
            <a:r>
              <a:rPr lang="en-US" baseline="0" dirty="0"/>
              <a:t>History is always kinder to the “failed” presidents.  Trump could come back in the eyes of history, particularly if he runs again and wins, like Grover Cleveland did in the late 1800s, winning two non-consecutive terms as president.  Also, if any of Trump’s policies or his exhibitions of independence of the norms of presidential behavior turn out to set precedents for the future.  </a:t>
            </a:r>
            <a:endParaRPr lang="en-US" dirty="0"/>
          </a:p>
          <a:p>
            <a:pPr>
              <a:defRPr/>
            </a:pPr>
            <a:endParaRPr lang="en-US" dirty="0"/>
          </a:p>
          <a:p>
            <a:pPr>
              <a:defRPr/>
            </a:pPr>
            <a:r>
              <a:rPr lang="en-US" u="sng" dirty="0"/>
              <a:t>Barack</a:t>
            </a:r>
            <a:r>
              <a:rPr lang="en-US" u="sng" baseline="0" dirty="0"/>
              <a:t> Obama and George W Bush</a:t>
            </a:r>
            <a:endParaRPr lang="en-US" u="sng" dirty="0"/>
          </a:p>
          <a:p>
            <a:pPr>
              <a:defRPr/>
            </a:pPr>
            <a:r>
              <a:rPr lang="en-US" dirty="0"/>
              <a:t>Barack Obama came to power in a context very similar to Jefferson, Jackson, Lincoln, FDR, and Reagan.  The 2009 C-Span poll ranked Bush as the 7</a:t>
            </a:r>
            <a:r>
              <a:rPr lang="en-US" baseline="30000" dirty="0"/>
              <a:t>th</a:t>
            </a:r>
            <a:r>
              <a:rPr lang="en-US" dirty="0"/>
              <a:t> worst president in American history (he</a:t>
            </a:r>
            <a:r>
              <a:rPr lang="en-US" baseline="0" dirty="0"/>
              <a:t> moved up 5 spots to 12</a:t>
            </a:r>
            <a:r>
              <a:rPr lang="en-US" baseline="30000" dirty="0"/>
              <a:t>th</a:t>
            </a:r>
            <a:r>
              <a:rPr lang="en-US" baseline="0" dirty="0"/>
              <a:t> worst in the 2017 c-span poll)</a:t>
            </a:r>
            <a:r>
              <a:rPr lang="en-US" dirty="0"/>
              <a:t>.  Given that historians so far consider Bush43 to be a failed president, this created a leadership opportunity for Obama.  Power is more diffuse today than it was in Jefferson’s and Jackson’s time, consequently, Obama has faced fierce resistance from the Tea Party movement and other power centers that did not exist or were not as well formed earlier in our nation’s history.  Reagan faced much more resistance to his policy agenda than FDR, Jackson, and Jefferson.  Though Reagan came to power in a context ripe for big changes, his reconstruction of the political system was incomplete.  Obama had similar results as Reagan, an</a:t>
            </a:r>
            <a:r>
              <a:rPr lang="en-US" baseline="0" dirty="0"/>
              <a:t> incomplete reconstruction of the political system</a:t>
            </a:r>
            <a:r>
              <a:rPr lang="en-US" dirty="0"/>
              <a:t>.   </a:t>
            </a:r>
          </a:p>
          <a:p>
            <a:pPr>
              <a:defRPr/>
            </a:pPr>
            <a:endParaRPr lang="en-US" dirty="0"/>
          </a:p>
          <a:p>
            <a:pPr>
              <a:defRPr/>
            </a:pPr>
            <a:r>
              <a:rPr lang="en-US" dirty="0"/>
              <a:t>50 years from now, historians may have a different view of the Bush presidency.  Bush had some successes, such as pushing through his agenda of tax cuts.  In the long run, if Iraq stabilizes and functions as a peaceful country in this world (and does not sponsor terrorism), then Iraq will look a lot better in the eyes of history.  If Iraq goes the other way, and a dictatorship takes over at some point in the future, one that is hostile to America, then Bush will be viewed like he is today by many people, as a failed president.  The outcome of the war on terrorism is also important.  If America comes out this okay, then historians will most likely look back at Bush’s efforts in the war on terrorism favorably.  The civil liberty violations that occurred in the Bush years will likely be forgotten by history, just as civil liberty violations under past wartime presidents have been forgotten.</a:t>
            </a:r>
          </a:p>
          <a:p>
            <a:pPr>
              <a:defRPr/>
            </a:pPr>
            <a:endParaRPr lang="en-US" dirty="0"/>
          </a:p>
          <a:p>
            <a:pPr>
              <a:defRPr/>
            </a:pPr>
            <a:r>
              <a:rPr lang="en-US" dirty="0"/>
              <a:t>Democrats were able to capitalize on the “anything but Bush” sentiment in the country in 2008.  Democrats won larger majorities in both chambers of Congress, and Obama won the presidency.  Obama hopes historians will someday include him among Lincoln and FDR—presidents who used their leadership opportunities to expand the role of government in society. </a:t>
            </a:r>
          </a:p>
          <a:p>
            <a:pPr>
              <a:defRPr/>
            </a:pPr>
            <a:endParaRPr lang="en-US" dirty="0"/>
          </a:p>
          <a:p>
            <a:pPr>
              <a:defRPr/>
            </a:pPr>
            <a:r>
              <a:rPr lang="en-US" dirty="0"/>
              <a:t>Though Obama had</a:t>
            </a:r>
            <a:r>
              <a:rPr lang="en-US" baseline="0" dirty="0"/>
              <a:t> plenty of critics who believed his presidency was a disaster (e.g., because of Obamacare and a softer foreign policy), historians do not consider Obama to be a failed president, so having followed Obama, Trump faced much resistance as president.  Trump is more like Clinton, who straddled the fence between what it means to be a Republican and Democrat.</a:t>
            </a:r>
            <a:endParaRPr lang="en-US" dirty="0"/>
          </a:p>
          <a:p>
            <a:pPr>
              <a:defRPr/>
            </a:pPr>
            <a:endParaRPr lang="en-US" dirty="0"/>
          </a:p>
          <a:p>
            <a:pPr>
              <a:defRPr/>
            </a:pPr>
            <a:r>
              <a:rPr lang="en-US" u="sng" dirty="0"/>
              <a:t>Presidents who benefitted from a failed predecessor</a:t>
            </a:r>
            <a:r>
              <a:rPr lang="en-US" dirty="0"/>
              <a:t>:</a:t>
            </a:r>
          </a:p>
          <a:p>
            <a:pPr marL="171450" indent="-171450">
              <a:buFont typeface="Arial" pitchFamily="34" charset="0"/>
              <a:buChar char="•"/>
              <a:defRPr/>
            </a:pPr>
            <a:r>
              <a:rPr lang="en-US" dirty="0"/>
              <a:t>Jefferson (1801-1809) – pushed for smaller government (lower taxes, smaller military) and a more aggressive posture toward Great Britain</a:t>
            </a:r>
          </a:p>
          <a:p>
            <a:pPr marL="628650" lvl="1" indent="-171450">
              <a:buFont typeface="Courier New" pitchFamily="49" charset="0"/>
              <a:buChar char="o"/>
              <a:defRPr/>
            </a:pPr>
            <a:r>
              <a:rPr lang="en-US" dirty="0"/>
              <a:t>The Failed President:  John Adams, who had raised taxes, violated civil liberties, and split his party in Quasi-war w/ France</a:t>
            </a:r>
          </a:p>
          <a:p>
            <a:pPr marL="171450" indent="-171450">
              <a:buFont typeface="Arial" pitchFamily="34" charset="0"/>
              <a:buChar char="•"/>
              <a:defRPr/>
            </a:pPr>
            <a:r>
              <a:rPr lang="en-US" dirty="0"/>
              <a:t>Jackson (1829-1837) – pushed for smaller government (lower tariff rates, elimination of national bank, less federal involvement in internal improvements (roads, bridges, canals))</a:t>
            </a:r>
          </a:p>
          <a:p>
            <a:pPr marL="628650" lvl="1" indent="-171450">
              <a:buFont typeface="Courier New" pitchFamily="49" charset="0"/>
              <a:buChar char="o"/>
              <a:defRPr/>
            </a:pPr>
            <a:r>
              <a:rPr lang="en-US" dirty="0"/>
              <a:t>The Failed President: J.Q. Adams, who was discredited by the election controversy of 1824</a:t>
            </a:r>
          </a:p>
          <a:p>
            <a:pPr marL="171450" indent="-171450">
              <a:buFont typeface="Arial" pitchFamily="34" charset="0"/>
              <a:buChar char="•"/>
              <a:defRPr/>
            </a:pPr>
            <a:r>
              <a:rPr lang="en-US" dirty="0"/>
              <a:t>Lincoln (1861-1865) -- changed social order (abolition of slavery, rhetorical commitment to civil rights) and pushed for bigger government (land grants for railroads, higher tariffs to protect business)</a:t>
            </a:r>
          </a:p>
          <a:p>
            <a:pPr marL="628650" lvl="1" indent="-171450">
              <a:buFont typeface="Courier New" pitchFamily="49" charset="0"/>
              <a:buChar char="o"/>
              <a:defRPr/>
            </a:pPr>
            <a:r>
              <a:rPr lang="en-US" dirty="0"/>
              <a:t>The Failed Presidencies:  Democrats failed to address slavery</a:t>
            </a:r>
          </a:p>
          <a:p>
            <a:pPr marL="171450" indent="-171450">
              <a:buFont typeface="Arial" pitchFamily="34" charset="0"/>
              <a:buChar char="•"/>
              <a:defRPr/>
            </a:pPr>
            <a:r>
              <a:rPr lang="en-US" dirty="0"/>
              <a:t>Franklin Roosevelt (1933-1945) – pushed for bigger government (higher taxes (income &amp; tariff rates), greater regulation of business) and a more multilateral foreign policy (America to take a more active role in the world and to work with international bodies)</a:t>
            </a:r>
          </a:p>
          <a:p>
            <a:pPr marL="628650" lvl="1" indent="-171450">
              <a:buFont typeface="Courier New" pitchFamily="49" charset="0"/>
              <a:buChar char="o"/>
              <a:defRPr/>
            </a:pPr>
            <a:r>
              <a:rPr lang="en-US" dirty="0"/>
              <a:t>The Failed President:  Hoover failed to address depression, despite his 1932 initiatives for more government relief programs</a:t>
            </a:r>
          </a:p>
          <a:p>
            <a:pPr marL="171450" indent="-171450">
              <a:buFont typeface="Arial" pitchFamily="34" charset="0"/>
              <a:buChar char="•"/>
              <a:defRPr/>
            </a:pPr>
            <a:r>
              <a:rPr lang="en-US" dirty="0"/>
              <a:t>Ronald Reagan (1981-1989).– pushed for smaller government (lower taxes (income &amp; tariff rates), less regulation of business) and an aggressive posture toward Soviet Union in Cold War</a:t>
            </a:r>
          </a:p>
          <a:p>
            <a:pPr marL="628650" lvl="1" indent="-171450">
              <a:buFont typeface="Courier New" pitchFamily="49" charset="0"/>
              <a:buChar char="o"/>
              <a:defRPr/>
            </a:pPr>
            <a:r>
              <a:rPr lang="en-US" dirty="0"/>
              <a:t>The Failed President:  Jimmy Carter, who could not solve the country’s economic woes and who was embroiled in the Iran Hostage Crisis</a:t>
            </a:r>
          </a:p>
          <a:p>
            <a:pPr marL="171450" lvl="0" indent="-171450">
              <a:buFont typeface="Courier New" pitchFamily="49" charset="0"/>
              <a:buChar char="o"/>
              <a:defRPr/>
            </a:pPr>
            <a:r>
              <a:rPr lang="en-US" dirty="0"/>
              <a:t>Barack Obama (2009-present)</a:t>
            </a:r>
            <a:r>
              <a:rPr lang="en-US" baseline="0" dirty="0"/>
              <a:t> – has pushed for bigger government (health care reform, reforms of finance sector of economy, higher taxes on the wealthy + excise taxes on many products and services) and a limited good-neighbor foreign policy</a:t>
            </a:r>
          </a:p>
          <a:p>
            <a:pPr marL="628650" lvl="1" indent="-171450">
              <a:buFont typeface="Courier New" pitchFamily="49" charset="0"/>
              <a:buChar char="o"/>
              <a:defRPr/>
            </a:pPr>
            <a:r>
              <a:rPr lang="en-US" baseline="0" dirty="0"/>
              <a:t>The Failed President:  George W Bush, who took the country to war in Iraq, which as of now, is considered to have been a disaster </a:t>
            </a:r>
            <a:endParaRPr lang="en-US" dirty="0"/>
          </a:p>
          <a:p>
            <a:pPr>
              <a:defRPr/>
            </a:pPr>
            <a:endParaRPr lang="en-US" dirty="0"/>
          </a:p>
          <a:p>
            <a:pPr>
              <a:defRPr/>
            </a:pPr>
            <a:r>
              <a:rPr lang="en-US" u="sng" dirty="0"/>
              <a:t>More on successful and failed presidencies</a:t>
            </a:r>
            <a:r>
              <a:rPr lang="en-US" dirty="0"/>
              <a:t>:</a:t>
            </a:r>
          </a:p>
          <a:p>
            <a:pPr marL="171450" indent="-171450">
              <a:buFont typeface="Arial" pitchFamily="34" charset="0"/>
              <a:buChar char="•"/>
              <a:defRPr/>
            </a:pPr>
            <a:r>
              <a:rPr lang="en-US" dirty="0"/>
              <a:t>Though committed to smaller government in rhetoric, TJ used the strong arm of government to impose an embargo on U.S. trade and non-importation restrictions with Britain</a:t>
            </a:r>
          </a:p>
          <a:p>
            <a:pPr marL="171450" indent="-171450">
              <a:buFont typeface="Arial" pitchFamily="34" charset="0"/>
              <a:buChar char="•"/>
              <a:defRPr/>
            </a:pPr>
            <a:r>
              <a:rPr lang="en-US" dirty="0"/>
              <a:t>Why was Adams a failed president?  Property tax very unpopular, Alien and Sedition Acts unpopular, Quasi-war with France split the party</a:t>
            </a:r>
          </a:p>
          <a:p>
            <a:pPr marL="171450" indent="-171450">
              <a:buFont typeface="Arial" pitchFamily="34" charset="0"/>
              <a:buChar char="•"/>
              <a:defRPr/>
            </a:pPr>
            <a:r>
              <a:rPr lang="en-US" dirty="0"/>
              <a:t>A drift toward bigger government occurred between TJ and Jackson.  The </a:t>
            </a:r>
            <a:r>
              <a:rPr lang="en-US" dirty="0" err="1"/>
              <a:t>Jacksonians</a:t>
            </a:r>
            <a:r>
              <a:rPr lang="en-US" dirty="0"/>
              <a:t> believed that the Republican party had lost its way and needed an adjustment.</a:t>
            </a:r>
          </a:p>
          <a:p>
            <a:pPr marL="171450" indent="-171450">
              <a:buFont typeface="Arial" pitchFamily="34" charset="0"/>
              <a:buChar char="•"/>
              <a:defRPr/>
            </a:pPr>
            <a:r>
              <a:rPr lang="en-US" dirty="0"/>
              <a:t>Lincoln egregiously violated civil liberties during the Civil War (jailing of Democrats in North for duration of war).  Lincoln’s Republican party was pro-business (not necessarily pro-capitalist) but also liberal on social issues</a:t>
            </a:r>
          </a:p>
          <a:p>
            <a:pPr>
              <a:defRPr/>
            </a:pPr>
            <a:endParaRPr lang="en-US" dirty="0"/>
          </a:p>
          <a:p>
            <a:pPr>
              <a:defRPr/>
            </a:pPr>
            <a:r>
              <a:rPr lang="en-US" dirty="0"/>
              <a:t>Hoover advocated volunteerism and local initiative in the beginning but later reversed course.  The RFC was created in January 1932 and amended in July (1932) under the Emergency Relief and Reconstruction Act...government would essentially take over financial institutions and railroads...RFC would give direct loans to states for relief based on need; also funds for public works and to institutions committed to stabilizing agricultural prices...Federal Reserve to give loans to business</a:t>
            </a:r>
          </a:p>
          <a:p>
            <a:pPr>
              <a:defRPr/>
            </a:pPr>
            <a:endParaRPr lang="en-US" dirty="0"/>
          </a:p>
          <a:p>
            <a:pPr>
              <a:defRPr/>
            </a:pPr>
            <a:r>
              <a:rPr lang="en-US" dirty="0"/>
              <a:t>Carter appointed Paul Volker as chairman of the federal reserve; Volker managed the monetary supply to fight inflation...For 40 years, Democratic monetary policy had been to use spending to fight unemployment; the new Fed policy was more conservative than Carter had hoped for, but the Fed is an independent executive agency and he couldn’t control it.</a:t>
            </a:r>
          </a:p>
          <a:p>
            <a:pPr>
              <a:defRPr/>
            </a:pPr>
            <a:endParaRPr lang="en-US" dirty="0"/>
          </a:p>
        </p:txBody>
      </p:sp>
      <p:sp>
        <p:nvSpPr>
          <p:cNvPr id="3072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416235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2400" b="0" u="sng" dirty="0"/>
              <a:t>The Trump Influence</a:t>
            </a:r>
            <a:r>
              <a:rPr lang="en-US" sz="2400" b="0" u="sng" baseline="0" dirty="0"/>
              <a:t> on the Stock Market</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2400" b="0" u="none" baseline="0" dirty="0"/>
              <a:t>As soon as Trump won the presidency, during the transition when Obama was still president, the stock market soared.  Trump has since taken credit for the increase in stock values, claiming that the financial markets are more comfortable with what they expect from him than they would have been had Hillary Clinton won the presidency.  If there is truth to this, then Trump has had a similar affect on the psychology of the public as FDR, Reagan, and Obama.</a:t>
            </a:r>
            <a:endParaRPr lang="en-US" sz="2400" b="0" u="none"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2400" b="0" u="sng"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2400" b="0" u="sng" dirty="0"/>
              <a:t>Differences between</a:t>
            </a:r>
            <a:r>
              <a:rPr lang="en-US" sz="2400" b="0" u="sng" baseline="0" dirty="0"/>
              <a:t> FDR, Reagan, Obama v. Bush (the father)</a:t>
            </a:r>
            <a:endParaRPr lang="en-US" sz="2400" b="0" u="sng"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2400" b="0" dirty="0"/>
              <a:t>Contrast FDR,</a:t>
            </a:r>
            <a:r>
              <a:rPr lang="en-US" sz="2400" b="0" baseline="0" dirty="0"/>
              <a:t> Reagan, and Obama</a:t>
            </a:r>
            <a:r>
              <a:rPr lang="en-US" sz="2400" b="0" dirty="0"/>
              <a:t> to Bush41 (the father).  </a:t>
            </a:r>
            <a:r>
              <a:rPr lang="en-US" sz="2000" b="0" dirty="0"/>
              <a:t>Bush41 failed to reassure the public to the fact that the economy was actually growing in 1992 (the perception was that</a:t>
            </a:r>
            <a:r>
              <a:rPr lang="en-US" sz="2000" b="0" baseline="0" dirty="0"/>
              <a:t> the economy was in recession).  </a:t>
            </a:r>
            <a:r>
              <a:rPr lang="en-US" sz="1800" b="0" dirty="0"/>
              <a:t>Candidate Clinton portrayed the 1992 economy as the worst in 50 years. </a:t>
            </a:r>
            <a:r>
              <a:rPr lang="en-US" altLang="en-US" sz="1800" dirty="0"/>
              <a:t>The economy was growing during the presidential election campaign of 1992, but official economic figures are not calculated until 3 months after the fact (it takes a while</a:t>
            </a:r>
            <a:r>
              <a:rPr lang="en-US" altLang="en-US" sz="1800" baseline="0" dirty="0"/>
              <a:t> for government economists to crunch the numbers)</a:t>
            </a:r>
            <a:r>
              <a:rPr lang="en-US" altLang="en-US" sz="1800" dirty="0"/>
              <a:t>.  Consequently, the evidence of economic growth during the campaign was not released until Feb 1993, which was too late for Bush41.</a:t>
            </a:r>
            <a:r>
              <a:rPr lang="en-US" altLang="en-US" sz="1800" baseline="0" dirty="0"/>
              <a:t>  </a:t>
            </a:r>
            <a:r>
              <a:rPr lang="en-US" sz="1800" b="0" dirty="0"/>
              <a:t>Whatever</a:t>
            </a:r>
            <a:r>
              <a:rPr lang="en-US" sz="1800" b="0" baseline="0" dirty="0"/>
              <a:t> “it” is about having a reassuring personality, Bush41 (the father) did not have “it.”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800" b="0"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800" b="0" u="sng" baseline="0" dirty="0"/>
              <a:t>Business Stability:  Reagan v. FDR and Obama</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800" b="0" baseline="0" dirty="0"/>
              <a:t>Regarding the business community, there is an interesting contrast between Reagan on the one side and FDR and Obama on the other.  Reagan sent a welcomed message to the business community:  “I will cut your taxes and roll-back unnecessary rules (regulations) on your businesses, or at the very least, your taxes will not go up nor will there be more regulations—the time to build your businesses is now.”  Business people want to be able to reasonably predict their costs in the near future (5 to 10 years out), and if taxes and regulations remain stable (or are reduced), then business people feel more comfortable borrowing money, investing in their businesses and creating jobs.  But business is nervous under an FDR or Obama, which are presidencies that put a new paradigm in place (FDR’s was the “New Deal”, and Obama’s is health care reform and Wall Street reform), and these new paradigms create a lot of instability for business, at least for a few years.  Business tends to freeze to ride out the storm.  This has happened in recent years—there is $2 trillion in private money sitting in banks not being invested in the economy, reason being that business people are nervous about change and cannot reasonably predict their costs right now.  Once things settle, business will adjust and figure out how to succeed.  The New Deal economic reforms set the economy back for more than a decade, but once business adjusted, America experienced high-levels of economic growth in the 1950s and 1960s.</a:t>
            </a:r>
            <a:endParaRPr lang="en-US" sz="1800" b="0" dirty="0"/>
          </a:p>
          <a:p>
            <a:endParaRPr lang="en-US" altLang="en-US" dirty="0"/>
          </a:p>
          <a:p>
            <a:r>
              <a:rPr lang="en-US" altLang="en-US" u="sng" dirty="0"/>
              <a:t>Bush’s (the</a:t>
            </a:r>
            <a:r>
              <a:rPr lang="en-US" altLang="en-US" u="sng" baseline="0" dirty="0"/>
              <a:t> son) Attempt at Psychological Comforting</a:t>
            </a:r>
            <a:endParaRPr lang="en-US" altLang="en-US" u="sng" dirty="0"/>
          </a:p>
          <a:p>
            <a:r>
              <a:rPr lang="en-US" altLang="en-US" dirty="0"/>
              <a:t>Bush43 tried to avert a collapse of the financial system in the US (2008) by having the government essentially takeover the home mortgage and insurance businesses.  In September 2008, the federal government took over Fannie Mae and Freddie Mac (two gigantic companies in the home loan business) and AIG (a huge insurance company).  The goal of these takeovers was to prevent the instability in our financial system that would have occurred had the government not stepped in.  In other words, Bush wanted to calm the fears of those who invest in the American economy.  Bush didn’t have the kind of reassuring personality that FDR and Reagan had, but his actions were designed to have the same effect on the public. Bush’s actions did not inspire confidence in the financial sector, nor has Obama’s (given</a:t>
            </a:r>
            <a:r>
              <a:rPr lang="en-US" altLang="en-US" baseline="0" dirty="0"/>
              <a:t> that $2 trillion sits in banks, not being invested in the economy)</a:t>
            </a:r>
            <a:r>
              <a:rPr lang="en-US" altLang="en-US" dirty="0"/>
              <a:t>.  The year 2014, however, was the break-even</a:t>
            </a:r>
            <a:r>
              <a:rPr lang="en-US" altLang="en-US" baseline="0" dirty="0"/>
              <a:t> year on job creation, meaning that all the jobs lost during the Great Recession have been gained back, as of 2014.</a:t>
            </a:r>
            <a:endParaRPr lang="en-US" altLang="en-US" dirty="0"/>
          </a:p>
          <a:p>
            <a:endParaRPr lang="en-US" altLang="en-US" dirty="0"/>
          </a:p>
          <a:p>
            <a:r>
              <a:rPr lang="en-US" altLang="en-US" dirty="0"/>
              <a:t>(see http://data.bls.gov/timeseries/LNS14000000).  Obama’s 2009 stimulus package did not spark the job creation for which Obama had originally hoped.</a:t>
            </a:r>
          </a:p>
          <a:p>
            <a:endParaRPr lang="en-US" altLang="en-US" dirty="0"/>
          </a:p>
          <a:p>
            <a:r>
              <a:rPr lang="en-US" altLang="en-US" u="sng" dirty="0"/>
              <a:t>Obama’s Reassuring Personality</a:t>
            </a:r>
          </a:p>
          <a:p>
            <a:r>
              <a:rPr lang="en-US" altLang="en-US" dirty="0"/>
              <a:t>Obama had a cool about him that helped him manage public opinion regarding his handling of the economy during the 2012 presidential election cycle.  Obama was successful in convincing the public that the state of the economy was akin to the Great Depression when he first took office and that he was working the problem and needed more time to solve it.  Usually, a sitting president is punished by the voters in the next election for a bad economy, but Obama neutralized any potentially negative effects a sluggish economy had on his reelection prospects. Other influences</a:t>
            </a:r>
            <a:r>
              <a:rPr lang="en-US" altLang="en-US" baseline="0" dirty="0"/>
              <a:t> were in play as well, such as </a:t>
            </a:r>
            <a:r>
              <a:rPr lang="en-US" altLang="en-US" dirty="0"/>
              <a:t>media coverage favorable to</a:t>
            </a:r>
            <a:r>
              <a:rPr lang="en-US" altLang="en-US" baseline="0" dirty="0"/>
              <a:t> Obama’s position</a:t>
            </a:r>
            <a:r>
              <a:rPr lang="en-US" altLang="en-US" dirty="0"/>
              <a:t>.  Still, in the end, on Election Day 2012, exit polls showed that 53% of the public blamed the Bush administration for our economic woes, compared to 38% who blamed Obama.   </a:t>
            </a:r>
          </a:p>
          <a:p>
            <a:endParaRPr lang="en-US" altLang="en-US" dirty="0"/>
          </a:p>
          <a:p>
            <a:r>
              <a:rPr lang="en-US" altLang="en-US" dirty="0"/>
              <a:t>In addition to neutralizing the issue of the economy, the Obama campaign was successful in impugning Mitt Romney’s character in 2012, painting Romney as a candidate with something to hide (for not releasing years of tax returns) and for being so rich and privileged that he could not relate to the average American.  Adjusting for inflation and the size of the economy, had Mitt Romney won the election, he would have been our country’s second wealthiest president (George Washington is our nation’s wealthiest president to date).</a:t>
            </a:r>
          </a:p>
          <a:p>
            <a:endParaRPr lang="en-US" altLang="en-US" dirty="0"/>
          </a:p>
          <a:p>
            <a:r>
              <a:rPr lang="en-US" altLang="en-US" dirty="0"/>
              <a:t>In Dec 2008, the federal government reported that the economy had been in recession for one year, beginning in Dec. 2007.  Throughout 2008, many economic analysts assumed the economy was in recession, but that was not known for sure until Dec. 2008.</a:t>
            </a:r>
          </a:p>
          <a:p>
            <a:endParaRPr lang="en-US" altLang="en-US" dirty="0"/>
          </a:p>
          <a:p>
            <a:endParaRPr lang="en-US" altLang="en-US" dirty="0"/>
          </a:p>
        </p:txBody>
      </p:sp>
      <p:sp>
        <p:nvSpPr>
          <p:cNvPr id="3174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905725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b="1" cap="all" baseline="0"/>
            </a:lvl1pPr>
          </a:lstStyle>
          <a:p>
            <a:r>
              <a:rPr lang="en-US" dirty="0"/>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b="1">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8A432C8-69A7-458B-9684-2BFA64B31948}" type="datetime2">
              <a:rPr lang="en-US" smtClean="0"/>
              <a:t>Sunday, September 24,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C057FC-95B6-4D89-AFDA-ABA33EE921E5}" type="datetime2">
              <a:rPr lang="en-US" smtClean="0"/>
              <a:t>Sunday, September 24,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Sunday, September 24,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marL="0" indent="0">
              <a:buNone/>
              <a:defRPr b="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96A3A3-94A6-4E5B-AF39-173ACA3E61CC}" type="datetime2">
              <a:rPr lang="en-US" smtClean="0"/>
              <a:t>Sunday, September 24,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1" cap="all"/>
            </a:lvl1pPr>
          </a:lstStyle>
          <a:p>
            <a:r>
              <a:rPr lang="en-US" dirty="0"/>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b="1">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Sunday, September 24, 2023</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Sunday, September 24,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Sunday, September 24, 2023</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79CD4847-11EF-4466-A8AD-85CDB7B49118}" type="datetime2">
              <a:rPr lang="en-US" smtClean="0"/>
              <a:t>Sunday, September 24, 2023</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Sunday, September 24, 2023</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Sunday, September 24,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Sunday, September 24, 2023</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Sunday, September 24, 2023</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ChangeArrowheads="1"/>
          </p:cNvSpPr>
          <p:nvPr>
            <p:ph type="ctrTitle"/>
          </p:nvPr>
        </p:nvSpPr>
        <p:spPr>
          <a:xfrm>
            <a:off x="609600" y="1371600"/>
            <a:ext cx="7848600" cy="1927225"/>
          </a:xfrm>
        </p:spPr>
        <p:txBody>
          <a:bodyPr/>
          <a:lstStyle/>
          <a:p>
            <a:pPr>
              <a:defRPr/>
            </a:pPr>
            <a:r>
              <a:rPr lang="en-US" sz="4800" dirty="0"/>
              <a:t>The Presidency</a:t>
            </a:r>
          </a:p>
        </p:txBody>
      </p:sp>
      <p:sp>
        <p:nvSpPr>
          <p:cNvPr id="39941" name="Rectangle 5"/>
          <p:cNvSpPr>
            <a:spLocks noGrp="1" noChangeArrowheads="1"/>
          </p:cNvSpPr>
          <p:nvPr>
            <p:ph type="subTitle" idx="1"/>
          </p:nvPr>
        </p:nvSpPr>
        <p:spPr/>
        <p:txBody>
          <a:bodyPr/>
          <a:lstStyle/>
          <a:p>
            <a:pPr>
              <a:defRPr/>
            </a:pPr>
            <a:r>
              <a:rPr lang="en-US" dirty="0"/>
              <a:t>What Makes a President Great?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304800"/>
            <a:ext cx="8763000" cy="914400"/>
          </a:xfrm>
        </p:spPr>
        <p:txBody>
          <a:bodyPr>
            <a:normAutofit fontScale="90000"/>
          </a:bodyPr>
          <a:lstStyle/>
          <a:p>
            <a:pPr>
              <a:defRPr/>
            </a:pPr>
            <a:r>
              <a:rPr lang="en-US" dirty="0"/>
              <a:t>Presidential Personality/Character</a:t>
            </a:r>
            <a:br>
              <a:rPr lang="en-US" dirty="0"/>
            </a:br>
            <a:r>
              <a:rPr lang="en-US" sz="2200" dirty="0"/>
              <a:t>A Reassuring/Comforting Personality:  Trump in Contrast</a:t>
            </a:r>
          </a:p>
        </p:txBody>
      </p:sp>
      <p:pic>
        <p:nvPicPr>
          <p:cNvPr id="3" name="Picture 2"/>
          <p:cNvPicPr>
            <a:picLocks noChangeAspect="1"/>
          </p:cNvPicPr>
          <p:nvPr/>
        </p:nvPicPr>
        <p:blipFill>
          <a:blip r:embed="rId3"/>
          <a:stretch>
            <a:fillRect/>
          </a:stretch>
        </p:blipFill>
        <p:spPr>
          <a:xfrm>
            <a:off x="228600" y="1371600"/>
            <a:ext cx="4572000" cy="3606000"/>
          </a:xfrm>
          <a:prstGeom prst="rect">
            <a:avLst/>
          </a:prstGeom>
        </p:spPr>
      </p:pic>
      <p:sp>
        <p:nvSpPr>
          <p:cNvPr id="4" name="TextBox 3"/>
          <p:cNvSpPr txBox="1"/>
          <p:nvPr/>
        </p:nvSpPr>
        <p:spPr>
          <a:xfrm>
            <a:off x="4938445" y="1381874"/>
            <a:ext cx="3976955" cy="5016758"/>
          </a:xfrm>
          <a:prstGeom prst="rect">
            <a:avLst/>
          </a:prstGeom>
          <a:solidFill>
            <a:schemeClr val="accent1">
              <a:lumMod val="20000"/>
              <a:lumOff val="80000"/>
            </a:schemeClr>
          </a:solidFill>
        </p:spPr>
        <p:txBody>
          <a:bodyPr wrap="square" rtlCol="0">
            <a:spAutoFit/>
          </a:bodyPr>
          <a:lstStyle/>
          <a:p>
            <a:r>
              <a:rPr lang="en-US" sz="1600" dirty="0">
                <a:latin typeface="+mn-lt"/>
              </a:rPr>
              <a:t>As a confrontational and partisan fighter, Trump was not a president who had a reassuring or comforting effect on the public</a:t>
            </a:r>
          </a:p>
          <a:p>
            <a:endParaRPr lang="en-US" sz="1600" dirty="0">
              <a:latin typeface="+mn-lt"/>
            </a:endParaRPr>
          </a:p>
          <a:p>
            <a:r>
              <a:rPr lang="en-US" sz="1600" dirty="0">
                <a:latin typeface="+mn-lt"/>
              </a:rPr>
              <a:t>A crisis leader is the type that can calm and reassure a public prone to panic during a crisis, and Trump is not that</a:t>
            </a:r>
          </a:p>
          <a:p>
            <a:endParaRPr lang="en-US" sz="1600" dirty="0">
              <a:latin typeface="+mn-lt"/>
            </a:endParaRPr>
          </a:p>
          <a:p>
            <a:r>
              <a:rPr lang="en-US" sz="1600" dirty="0">
                <a:latin typeface="+mn-lt"/>
              </a:rPr>
              <a:t>Trump is a man of action, one who gets things done, being a former real estate developer, and “operation warp speed” helped eliminate “red tape” so that drug companies could produce a coronavirus vaccine in record time</a:t>
            </a:r>
          </a:p>
          <a:p>
            <a:endParaRPr lang="en-US" sz="1600" dirty="0">
              <a:latin typeface="+mn-lt"/>
            </a:endParaRPr>
          </a:p>
          <a:p>
            <a:r>
              <a:rPr lang="en-US" sz="1600" dirty="0">
                <a:latin typeface="+mn-lt"/>
              </a:rPr>
              <a:t>But in a crisis, a president needs to be able to calm the public, and Trump could not do that during the coronavirus pandemic </a:t>
            </a:r>
          </a:p>
        </p:txBody>
      </p:sp>
      <p:sp>
        <p:nvSpPr>
          <p:cNvPr id="2" name="TextBox 1"/>
          <p:cNvSpPr txBox="1"/>
          <p:nvPr/>
        </p:nvSpPr>
        <p:spPr>
          <a:xfrm>
            <a:off x="228600" y="5130000"/>
            <a:ext cx="4495800" cy="1569660"/>
          </a:xfrm>
          <a:prstGeom prst="rect">
            <a:avLst/>
          </a:prstGeom>
          <a:solidFill>
            <a:schemeClr val="tx2">
              <a:lumMod val="50000"/>
            </a:schemeClr>
          </a:solidFill>
        </p:spPr>
        <p:txBody>
          <a:bodyPr wrap="square" rtlCol="0">
            <a:spAutoFit/>
          </a:bodyPr>
          <a:lstStyle/>
          <a:p>
            <a:r>
              <a:rPr lang="en-US" sz="1200" dirty="0">
                <a:solidFill>
                  <a:schemeClr val="bg1"/>
                </a:solidFill>
                <a:latin typeface="+mn-lt"/>
              </a:rPr>
              <a:t>Trump visited the Centers for Disease Control (CDC) on 6 March 2020, with his public health team, for a briefing on the seriousness of the novel coronavirus and the coming pandemic.  Wearing a “Make America Great Again” hat was not a serious look for Trump (it would be appropriate to wear that hat at a campaign rally).  Trump viewed the virus as a threat to his reelection, which it was, but as our president, he needed to prep the country for the coming pandemic and to calm the public  </a:t>
            </a:r>
          </a:p>
        </p:txBody>
      </p:sp>
    </p:spTree>
    <p:extLst>
      <p:ext uri="{BB962C8B-B14F-4D97-AF65-F5344CB8AC3E}">
        <p14:creationId xmlns:p14="http://schemas.microsoft.com/office/powerpoint/2010/main" val="202196706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381000"/>
            <a:ext cx="8763000" cy="914400"/>
          </a:xfrm>
        </p:spPr>
        <p:txBody>
          <a:bodyPr>
            <a:normAutofit fontScale="90000"/>
          </a:bodyPr>
          <a:lstStyle/>
          <a:p>
            <a:pPr>
              <a:defRPr/>
            </a:pPr>
            <a:r>
              <a:rPr lang="en-US" dirty="0"/>
              <a:t>Presidential Personality/Character</a:t>
            </a:r>
            <a:br>
              <a:rPr lang="en-US" dirty="0"/>
            </a:br>
            <a:r>
              <a:rPr lang="en-US" sz="2200" dirty="0"/>
              <a:t>A Credible Threat</a:t>
            </a:r>
          </a:p>
        </p:txBody>
      </p:sp>
      <p:sp>
        <p:nvSpPr>
          <p:cNvPr id="18435" name="Rectangle 3"/>
          <p:cNvSpPr>
            <a:spLocks noGrp="1" noChangeArrowheads="1"/>
          </p:cNvSpPr>
          <p:nvPr>
            <p:ph idx="1"/>
          </p:nvPr>
        </p:nvSpPr>
        <p:spPr>
          <a:xfrm>
            <a:off x="228600" y="1371600"/>
            <a:ext cx="8686800" cy="5486400"/>
          </a:xfrm>
        </p:spPr>
        <p:txBody>
          <a:bodyPr>
            <a:noAutofit/>
          </a:bodyPr>
          <a:lstStyle/>
          <a:p>
            <a:pPr>
              <a:defRPr/>
            </a:pPr>
            <a:r>
              <a:rPr lang="en-US" sz="2400" b="1" dirty="0"/>
              <a:t>A “tough” reputation gives a president a credible threat</a:t>
            </a:r>
          </a:p>
          <a:p>
            <a:pPr lvl="1">
              <a:defRPr/>
            </a:pPr>
            <a:r>
              <a:rPr lang="en-US" sz="2000" b="1" dirty="0">
                <a:solidFill>
                  <a:schemeClr val="tx2"/>
                </a:solidFill>
              </a:rPr>
              <a:t>End of Korean War  (1953)</a:t>
            </a:r>
            <a:r>
              <a:rPr lang="en-US" sz="2000" dirty="0">
                <a:solidFill>
                  <a:schemeClr val="tx2"/>
                </a:solidFill>
              </a:rPr>
              <a:t> </a:t>
            </a:r>
            <a:r>
              <a:rPr lang="en-US" sz="2000" b="1" dirty="0"/>
              <a:t>– </a:t>
            </a:r>
            <a:r>
              <a:rPr lang="en-US" b="1" dirty="0"/>
              <a:t>Eisenhower</a:t>
            </a:r>
            <a:r>
              <a:rPr lang="en-US" sz="2000" b="1" dirty="0"/>
              <a:t> threatened to use nuclear weapons to end the Korean War</a:t>
            </a:r>
          </a:p>
          <a:p>
            <a:pPr lvl="2">
              <a:defRPr/>
            </a:pPr>
            <a:r>
              <a:rPr lang="en-US" dirty="0"/>
              <a:t>Was Eisenhower’s threat for real?  Probably not.  It is unlikely Ike would have used nuclear weapons</a:t>
            </a:r>
          </a:p>
          <a:p>
            <a:pPr lvl="2">
              <a:defRPr/>
            </a:pPr>
            <a:r>
              <a:rPr lang="en-US" b="1" dirty="0"/>
              <a:t>Why did the North Koreans take the threat seriously?</a:t>
            </a:r>
          </a:p>
          <a:p>
            <a:pPr lvl="3">
              <a:defRPr/>
            </a:pPr>
            <a:r>
              <a:rPr lang="en-US" sz="1800" dirty="0"/>
              <a:t>Eisenhower’s threat was highly credible because, as Supreme Allied Commander during WWII, Ike ordered saturation bombing of German cities (in particular, </a:t>
            </a:r>
            <a:r>
              <a:rPr lang="en-US" sz="1800" dirty="0" err="1"/>
              <a:t>Dresdin</a:t>
            </a:r>
            <a:r>
              <a:rPr lang="en-US" sz="1800" dirty="0"/>
              <a:t>), killing women and children as well as German troops</a:t>
            </a:r>
          </a:p>
          <a:p>
            <a:pPr lvl="3">
              <a:defRPr/>
            </a:pPr>
            <a:r>
              <a:rPr lang="en-US" sz="1800" dirty="0"/>
              <a:t>Ike demonstrated a willingness to order massive destruction</a:t>
            </a:r>
          </a:p>
          <a:p>
            <a:pPr lvl="1">
              <a:defRPr/>
            </a:pPr>
            <a:r>
              <a:rPr lang="en-US" sz="2000" b="1" dirty="0">
                <a:solidFill>
                  <a:schemeClr val="tx2"/>
                </a:solidFill>
              </a:rPr>
              <a:t>Libya’s Concessions on WMDs (2003)</a:t>
            </a:r>
            <a:r>
              <a:rPr lang="en-US" sz="2000" dirty="0">
                <a:solidFill>
                  <a:schemeClr val="tx2"/>
                </a:solidFill>
              </a:rPr>
              <a:t> </a:t>
            </a:r>
            <a:r>
              <a:rPr lang="en-US" sz="2000" b="1" dirty="0"/>
              <a:t>– Gaddafi agreed to end his WMD program</a:t>
            </a:r>
            <a:endParaRPr lang="en-US" b="1" dirty="0"/>
          </a:p>
          <a:p>
            <a:pPr lvl="2">
              <a:defRPr/>
            </a:pPr>
            <a:r>
              <a:rPr lang="en-US" dirty="0"/>
              <a:t>Why would Gaddafi volunteer this concession?  Perhaps he viewed Bush as a credible threat to his power, feared an American invasion </a:t>
            </a:r>
          </a:p>
          <a:p>
            <a:pPr lvl="3">
              <a:defRPr/>
            </a:pPr>
            <a:r>
              <a:rPr lang="en-US" sz="1800" b="1" u="sng" dirty="0"/>
              <a:t>Gaddafi’s view</a:t>
            </a:r>
            <a:r>
              <a:rPr lang="en-US" sz="1800" dirty="0"/>
              <a:t>:  America attacked Iraq in 1991, then again in 2003...America bombed Libya in 1986; would it happen again?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381000"/>
            <a:ext cx="7696200" cy="990600"/>
          </a:xfrm>
        </p:spPr>
        <p:txBody>
          <a:bodyPr>
            <a:normAutofit fontScale="90000"/>
          </a:bodyPr>
          <a:lstStyle/>
          <a:p>
            <a:pPr>
              <a:defRPr/>
            </a:pPr>
            <a:r>
              <a:rPr lang="en-US" dirty="0"/>
              <a:t>The Moral Character Debate</a:t>
            </a:r>
            <a:br>
              <a:rPr lang="en-US" dirty="0"/>
            </a:br>
            <a:r>
              <a:rPr lang="en-US" sz="2200" dirty="0"/>
              <a:t>1992 Presidential Election</a:t>
            </a:r>
          </a:p>
        </p:txBody>
      </p:sp>
      <p:sp>
        <p:nvSpPr>
          <p:cNvPr id="20483" name="Rectangle 3"/>
          <p:cNvSpPr>
            <a:spLocks noGrp="1" noChangeArrowheads="1"/>
          </p:cNvSpPr>
          <p:nvPr>
            <p:ph idx="1"/>
          </p:nvPr>
        </p:nvSpPr>
        <p:spPr>
          <a:xfrm>
            <a:off x="381000" y="1447800"/>
            <a:ext cx="8458200" cy="4495800"/>
          </a:xfrm>
        </p:spPr>
        <p:txBody>
          <a:bodyPr>
            <a:noAutofit/>
          </a:bodyPr>
          <a:lstStyle/>
          <a:p>
            <a:pPr>
              <a:defRPr/>
            </a:pPr>
            <a:r>
              <a:rPr lang="en-US" dirty="0"/>
              <a:t>Bush (the father) v. Clinton:  Contrast in Character?</a:t>
            </a:r>
          </a:p>
          <a:p>
            <a:pPr lvl="1">
              <a:defRPr/>
            </a:pPr>
            <a:r>
              <a:rPr lang="en-US" b="1" u="sng" dirty="0"/>
              <a:t>The conservative viewpoint</a:t>
            </a:r>
            <a:r>
              <a:rPr lang="en-US" b="1" dirty="0"/>
              <a:t>:</a:t>
            </a:r>
          </a:p>
          <a:p>
            <a:pPr lvl="2">
              <a:defRPr/>
            </a:pPr>
            <a:r>
              <a:rPr lang="en-US" b="1" dirty="0">
                <a:solidFill>
                  <a:schemeClr val="tx2"/>
                </a:solidFill>
              </a:rPr>
              <a:t>On Bush41</a:t>
            </a:r>
            <a:r>
              <a:rPr lang="en-US" dirty="0"/>
              <a:t>:  a war hero (WWII navy pilot), honorable and trustworthy, faithful to wife, strong family man</a:t>
            </a:r>
          </a:p>
          <a:p>
            <a:pPr lvl="2">
              <a:defRPr/>
            </a:pPr>
            <a:r>
              <a:rPr lang="en-US" b="1" dirty="0">
                <a:solidFill>
                  <a:schemeClr val="tx2"/>
                </a:solidFill>
              </a:rPr>
              <a:t>On Clinton</a:t>
            </a:r>
            <a:r>
              <a:rPr lang="en-US" dirty="0"/>
              <a:t>:  an anti-war protester &amp; draft-dodger (during Vietnam), a dope-head, an adulterer, and a habitual liar</a:t>
            </a:r>
          </a:p>
          <a:p>
            <a:pPr lvl="1">
              <a:defRPr/>
            </a:pPr>
            <a:r>
              <a:rPr lang="en-US" b="1" u="sng" dirty="0"/>
              <a:t>The liberal viewpoint</a:t>
            </a:r>
            <a:r>
              <a:rPr lang="en-US" b="1" dirty="0"/>
              <a:t>:</a:t>
            </a:r>
          </a:p>
          <a:p>
            <a:pPr lvl="2">
              <a:defRPr/>
            </a:pPr>
            <a:r>
              <a:rPr lang="en-US" b="1" dirty="0">
                <a:solidFill>
                  <a:schemeClr val="tx2"/>
                </a:solidFill>
              </a:rPr>
              <a:t>On Bush41</a:t>
            </a:r>
            <a:r>
              <a:rPr lang="en-US" dirty="0"/>
              <a:t>:  a liar and a phony/hypocrite—lied about his role in Iran/Contra scandal + lied about reasons for nominating Clarence Thomas to Supreme Court—and—he broke his “no-new-taxes” pledge</a:t>
            </a:r>
          </a:p>
          <a:p>
            <a:pPr lvl="2">
              <a:defRPr/>
            </a:pPr>
            <a:r>
              <a:rPr lang="en-US" b="1" dirty="0">
                <a:solidFill>
                  <a:schemeClr val="tx2"/>
                </a:solidFill>
              </a:rPr>
              <a:t>On Clinton</a:t>
            </a:r>
            <a:r>
              <a:rPr lang="en-US" dirty="0"/>
              <a:t>:  a winner, the best hope of ending the Reagan/Bush era which was a disaster for America...Clinton’s moral flaws are inexcusable but it is more important to end the Reagan/Bush era</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8600" y="381000"/>
            <a:ext cx="7696200" cy="762000"/>
          </a:xfrm>
        </p:spPr>
        <p:txBody>
          <a:bodyPr>
            <a:normAutofit fontScale="90000"/>
          </a:bodyPr>
          <a:lstStyle/>
          <a:p>
            <a:pPr>
              <a:defRPr/>
            </a:pPr>
            <a:r>
              <a:rPr lang="en-US" dirty="0"/>
              <a:t>The Moral Character Debate</a:t>
            </a:r>
            <a:br>
              <a:rPr lang="en-US" dirty="0"/>
            </a:br>
            <a:r>
              <a:rPr lang="en-US" sz="2200" dirty="0"/>
              <a:t>1992 Presidential Election</a:t>
            </a:r>
          </a:p>
        </p:txBody>
      </p:sp>
      <p:sp>
        <p:nvSpPr>
          <p:cNvPr id="21507" name="Rectangle 3"/>
          <p:cNvSpPr>
            <a:spLocks noGrp="1" noChangeArrowheads="1"/>
          </p:cNvSpPr>
          <p:nvPr>
            <p:ph idx="1"/>
          </p:nvPr>
        </p:nvSpPr>
        <p:spPr>
          <a:xfrm>
            <a:off x="304800" y="1295400"/>
            <a:ext cx="8305800" cy="5410200"/>
          </a:xfrm>
        </p:spPr>
        <p:txBody>
          <a:bodyPr/>
          <a:lstStyle/>
          <a:p>
            <a:pPr>
              <a:defRPr/>
            </a:pPr>
            <a:r>
              <a:rPr lang="en-US" b="1" dirty="0"/>
              <a:t>Bush (the father) v. Clinton:  Contrast in Character?</a:t>
            </a:r>
          </a:p>
          <a:p>
            <a:pPr lvl="1">
              <a:defRPr/>
            </a:pPr>
            <a:r>
              <a:rPr lang="en-US" b="1" u="sng" dirty="0"/>
              <a:t>The moderate viewpoint</a:t>
            </a:r>
            <a:r>
              <a:rPr lang="en-US" b="1" dirty="0"/>
              <a:t>:</a:t>
            </a:r>
          </a:p>
          <a:p>
            <a:pPr lvl="2">
              <a:defRPr/>
            </a:pPr>
            <a:r>
              <a:rPr lang="en-US" b="1" dirty="0">
                <a:solidFill>
                  <a:schemeClr val="tx2"/>
                </a:solidFill>
              </a:rPr>
              <a:t>On Bush41</a:t>
            </a:r>
            <a:r>
              <a:rPr lang="en-US" dirty="0"/>
              <a:t>:  1) Bush has been unable to revive the economy; despite his concession on tax increases, he has not adequately addressed the deficit (reason for Ross Perot’s 3rd party candidacy in ‘92), 2) there is no security threat (Cold War is over), 3) it’s time to try someone new (change always sells in American politics)</a:t>
            </a:r>
          </a:p>
          <a:p>
            <a:pPr lvl="2">
              <a:defRPr/>
            </a:pPr>
            <a:r>
              <a:rPr lang="en-US" b="1" dirty="0">
                <a:solidFill>
                  <a:schemeClr val="tx2"/>
                </a:solidFill>
              </a:rPr>
              <a:t>On Clinton</a:t>
            </a:r>
            <a:r>
              <a:rPr lang="en-US" dirty="0"/>
              <a:t>:  Maybe he can revive the economy</a:t>
            </a:r>
          </a:p>
          <a:p>
            <a:pPr lvl="1">
              <a:defRPr/>
            </a:pPr>
            <a:r>
              <a:rPr lang="en-US" dirty="0"/>
              <a:t>The result of the campaign?  Clinton wins in ‘92</a:t>
            </a:r>
          </a:p>
          <a:p>
            <a:pPr>
              <a:defRPr/>
            </a:pPr>
            <a:r>
              <a:rPr lang="en-US" b="1" dirty="0">
                <a:solidFill>
                  <a:schemeClr val="tx2"/>
                </a:solidFill>
              </a:rPr>
              <a:t>Does moral character matter?</a:t>
            </a:r>
          </a:p>
          <a:p>
            <a:pPr lvl="1">
              <a:defRPr/>
            </a:pPr>
            <a:r>
              <a:rPr lang="en-US" b="1" dirty="0"/>
              <a:t>Perhaps, but only if there is a real contrast between the candidates, which wasn’t the case in 1992</a:t>
            </a:r>
          </a:p>
          <a:p>
            <a:pPr lvl="2">
              <a:defRPr/>
            </a:pPr>
            <a:r>
              <a:rPr lang="en-US" dirty="0"/>
              <a:t>Bush41 was hurt by breaking his “no new taxes” pledge...he lost credibility, viewed as having no “political character”</a:t>
            </a:r>
          </a:p>
          <a:p>
            <a:pPr lvl="2">
              <a:defRPr/>
            </a:pPr>
            <a:r>
              <a:rPr lang="en-US" dirty="0"/>
              <a:t>To moderate voters, Clinton had no moral character, but Bush had no political character...the character issue was a wash</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152400"/>
            <a:ext cx="7848600" cy="1066800"/>
          </a:xfrm>
        </p:spPr>
        <p:txBody>
          <a:bodyPr/>
          <a:lstStyle/>
          <a:p>
            <a:pPr>
              <a:defRPr/>
            </a:pPr>
            <a:r>
              <a:rPr lang="en-US" dirty="0"/>
              <a:t>Political Intelligence</a:t>
            </a:r>
          </a:p>
        </p:txBody>
      </p:sp>
      <p:sp>
        <p:nvSpPr>
          <p:cNvPr id="22531" name="Rectangle 3"/>
          <p:cNvSpPr>
            <a:spLocks noGrp="1" noChangeArrowheads="1"/>
          </p:cNvSpPr>
          <p:nvPr>
            <p:ph idx="1"/>
          </p:nvPr>
        </p:nvSpPr>
        <p:spPr>
          <a:xfrm>
            <a:off x="228600" y="1066800"/>
            <a:ext cx="8610600" cy="5486400"/>
          </a:xfrm>
        </p:spPr>
        <p:txBody>
          <a:bodyPr>
            <a:normAutofit lnSpcReduction="10000"/>
          </a:bodyPr>
          <a:lstStyle/>
          <a:p>
            <a:pPr>
              <a:defRPr/>
            </a:pPr>
            <a:r>
              <a:rPr lang="en-US" sz="2400" b="1" dirty="0"/>
              <a:t>Bill Clinton was a successful president because he was politically smart</a:t>
            </a:r>
          </a:p>
          <a:p>
            <a:pPr lvl="1">
              <a:defRPr/>
            </a:pPr>
            <a:r>
              <a:rPr lang="en-US" sz="2000" b="1" dirty="0">
                <a:solidFill>
                  <a:schemeClr val="tx2"/>
                </a:solidFill>
              </a:rPr>
              <a:t>Co-opting the opposing party’s issues:  Viewed as dirty by the opposition party, but it works politically</a:t>
            </a:r>
          </a:p>
          <a:p>
            <a:pPr lvl="2">
              <a:defRPr/>
            </a:pPr>
            <a:r>
              <a:rPr lang="en-US" sz="1800" dirty="0"/>
              <a:t>The ideological base of the president’s own party considers it as “selling out” the ideological agenda as well</a:t>
            </a:r>
          </a:p>
          <a:p>
            <a:pPr lvl="1">
              <a:defRPr/>
            </a:pPr>
            <a:r>
              <a:rPr lang="en-US" b="1" dirty="0">
                <a:solidFill>
                  <a:schemeClr val="tx2"/>
                </a:solidFill>
              </a:rPr>
              <a:t>Bill Clinton co-opted issues that typically favor Republicans:  </a:t>
            </a:r>
          </a:p>
          <a:p>
            <a:pPr lvl="2">
              <a:defRPr/>
            </a:pPr>
            <a:r>
              <a:rPr lang="en-US" dirty="0"/>
              <a:t>Welfare reform, death penalty, discipline for children (advocated school uniforms), middle-class tax cut (campaign pledge in ‘92), anti-gay marriage (passed Defense of Marriage Act), use of the military (War in Kosovo)</a:t>
            </a:r>
          </a:p>
          <a:p>
            <a:pPr lvl="2">
              <a:defRPr/>
            </a:pPr>
            <a:r>
              <a:rPr lang="en-US" sz="1800" b="1" dirty="0"/>
              <a:t>Cut loses when it became politically necessary</a:t>
            </a:r>
            <a:endParaRPr lang="en-US" b="1" dirty="0"/>
          </a:p>
          <a:p>
            <a:pPr lvl="3">
              <a:defRPr/>
            </a:pPr>
            <a:r>
              <a:rPr lang="en-US" sz="1600" dirty="0"/>
              <a:t>Gave up on health care reform and on gays serving openly in the military, when those issues turned against him </a:t>
            </a:r>
          </a:p>
          <a:p>
            <a:pPr lvl="3">
              <a:defRPr/>
            </a:pPr>
            <a:r>
              <a:rPr lang="en-US" dirty="0"/>
              <a:t>Contrast these to Obama:  Obama is willing to take more risks than Clinton</a:t>
            </a:r>
            <a:endParaRPr lang="en-US" sz="1600" dirty="0"/>
          </a:p>
          <a:p>
            <a:pPr lvl="2">
              <a:defRPr/>
            </a:pPr>
            <a:r>
              <a:rPr lang="en-US" sz="1800" b="1" dirty="0"/>
              <a:t>Politically out-maneuvered conservatives on Medicare reform</a:t>
            </a:r>
          </a:p>
          <a:p>
            <a:pPr lvl="3">
              <a:defRPr/>
            </a:pPr>
            <a:r>
              <a:rPr lang="en-US" sz="1600" dirty="0"/>
              <a:t>Halted Newt Gingrich’s conservative momentum to transform government, essentially ended Newt Gingrich’s political career (Gingrich came back to run for president in 2012, but he did not win the Republican nomination)</a:t>
            </a:r>
          </a:p>
          <a:p>
            <a:pPr lvl="2">
              <a:defRPr/>
            </a:pPr>
            <a:r>
              <a:rPr lang="en-US" sz="1800" b="1" dirty="0"/>
              <a:t>Presided over a soaring economy and balanced budgets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228600"/>
            <a:ext cx="8610600" cy="914400"/>
          </a:xfrm>
        </p:spPr>
        <p:txBody>
          <a:bodyPr>
            <a:normAutofit/>
          </a:bodyPr>
          <a:lstStyle/>
          <a:p>
            <a:pPr>
              <a:defRPr/>
            </a:pPr>
            <a:r>
              <a:rPr lang="en-US" dirty="0"/>
              <a:t>What about just plain intelligence?</a:t>
            </a:r>
          </a:p>
        </p:txBody>
      </p:sp>
      <p:sp>
        <p:nvSpPr>
          <p:cNvPr id="24579" name="Rectangle 3"/>
          <p:cNvSpPr>
            <a:spLocks noGrp="1" noChangeArrowheads="1"/>
          </p:cNvSpPr>
          <p:nvPr>
            <p:ph idx="1"/>
          </p:nvPr>
        </p:nvSpPr>
        <p:spPr>
          <a:xfrm>
            <a:off x="381000" y="1143000"/>
            <a:ext cx="8382000" cy="5410200"/>
          </a:xfrm>
        </p:spPr>
        <p:txBody>
          <a:bodyPr>
            <a:normAutofit lnSpcReduction="10000"/>
          </a:bodyPr>
          <a:lstStyle/>
          <a:p>
            <a:pPr>
              <a:defRPr/>
            </a:pPr>
            <a:r>
              <a:rPr lang="en-US" b="1" dirty="0"/>
              <a:t>Does intellect matter?  Not really.</a:t>
            </a:r>
          </a:p>
          <a:p>
            <a:pPr lvl="1">
              <a:defRPr/>
            </a:pPr>
            <a:r>
              <a:rPr lang="en-US" sz="2000" dirty="0"/>
              <a:t>Intellectually smart presidents often make inexcusably dumb mistakes:  Wilson, Nixon, Carter, Bush41, and Clinton</a:t>
            </a:r>
            <a:br>
              <a:rPr lang="en-US" sz="2000" dirty="0"/>
            </a:br>
            <a:endParaRPr lang="en-US" b="1" dirty="0">
              <a:solidFill>
                <a:schemeClr val="tx2"/>
              </a:solidFill>
            </a:endParaRPr>
          </a:p>
          <a:p>
            <a:pPr marL="274320" lvl="1" indent="0">
              <a:buNone/>
              <a:defRPr/>
            </a:pPr>
            <a:r>
              <a:rPr lang="en-US" sz="2000" b="1" u="sng" dirty="0">
                <a:solidFill>
                  <a:schemeClr val="tx2"/>
                </a:solidFill>
              </a:rPr>
              <a:t>Jimmy Carter (1977-1981) </a:t>
            </a:r>
            <a:r>
              <a:rPr lang="en-US" sz="2000" b="1" dirty="0">
                <a:solidFill>
                  <a:schemeClr val="tx2"/>
                </a:solidFill>
              </a:rPr>
              <a:t>(a case study)</a:t>
            </a:r>
          </a:p>
          <a:p>
            <a:pPr lvl="2">
              <a:defRPr/>
            </a:pPr>
            <a:r>
              <a:rPr lang="en-US" dirty="0"/>
              <a:t>Highly intelligent nuclear engineer as a young man</a:t>
            </a:r>
          </a:p>
          <a:p>
            <a:pPr lvl="3">
              <a:defRPr/>
            </a:pPr>
            <a:r>
              <a:rPr lang="en-US" dirty="0"/>
              <a:t>Took a speed reading course so that he could keep up with the 300 page/day reading load...completely overwhelmed by details</a:t>
            </a:r>
          </a:p>
          <a:p>
            <a:pPr lvl="2">
              <a:defRPr/>
            </a:pPr>
            <a:r>
              <a:rPr lang="en-US" dirty="0"/>
              <a:t>Carter came to office wanting to fulfill a 30 item list—Carter’s priorities were always fluid; he appeared as if he didn’t believe in anything because he never focused on any one issue for long</a:t>
            </a:r>
          </a:p>
          <a:p>
            <a:pPr lvl="2">
              <a:defRPr/>
            </a:pPr>
            <a:r>
              <a:rPr lang="en-US" sz="2000" b="1" dirty="0"/>
              <a:t>Carter demonstrated political ineptitude</a:t>
            </a:r>
            <a:r>
              <a:rPr lang="en-US" sz="1800" dirty="0"/>
              <a:t>	</a:t>
            </a:r>
          </a:p>
          <a:p>
            <a:pPr lvl="3">
              <a:defRPr/>
            </a:pPr>
            <a:r>
              <a:rPr lang="en-US" sz="1800" b="1" dirty="0">
                <a:solidFill>
                  <a:schemeClr val="tx2"/>
                </a:solidFill>
              </a:rPr>
              <a:t>Attacked his own party for wasteful spending </a:t>
            </a:r>
            <a:r>
              <a:rPr lang="en-US" sz="1800" dirty="0"/>
              <a:t>– lost credibility when he signed into law 10 of 19 water projects</a:t>
            </a:r>
          </a:p>
          <a:p>
            <a:pPr lvl="3">
              <a:defRPr/>
            </a:pPr>
            <a:r>
              <a:rPr lang="en-US" sz="1800" b="1" dirty="0">
                <a:solidFill>
                  <a:schemeClr val="tx2"/>
                </a:solidFill>
              </a:rPr>
              <a:t>Postured himself as highly moral man</a:t>
            </a:r>
            <a:r>
              <a:rPr lang="en-US" sz="1800" dirty="0">
                <a:solidFill>
                  <a:schemeClr val="tx2"/>
                </a:solidFill>
              </a:rPr>
              <a:t> </a:t>
            </a:r>
            <a:r>
              <a:rPr lang="en-US" sz="1800" dirty="0"/>
              <a:t>– looked hypocritical when his OMB director, Bert Lance, charged with cronyism and nepotism</a:t>
            </a:r>
          </a:p>
          <a:p>
            <a:pPr lvl="3">
              <a:defRPr/>
            </a:pPr>
            <a:r>
              <a:rPr lang="en-US" sz="1800" b="1" dirty="0">
                <a:solidFill>
                  <a:schemeClr val="tx2"/>
                </a:solidFill>
              </a:rPr>
              <a:t>Waffled on human rights</a:t>
            </a:r>
            <a:r>
              <a:rPr lang="en-US" sz="1800" dirty="0">
                <a:solidFill>
                  <a:schemeClr val="tx2"/>
                </a:solidFill>
              </a:rPr>
              <a:t> </a:t>
            </a:r>
            <a:r>
              <a:rPr lang="en-US" sz="1800" dirty="0"/>
              <a:t>– looked hypocritical when he defended the Shah of Iran as one of America’s best allies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33400" y="457200"/>
            <a:ext cx="7696200" cy="609600"/>
          </a:xfrm>
        </p:spPr>
        <p:txBody>
          <a:bodyPr>
            <a:normAutofit fontScale="90000"/>
          </a:bodyPr>
          <a:lstStyle/>
          <a:p>
            <a:pPr>
              <a:defRPr/>
            </a:pPr>
            <a:r>
              <a:rPr lang="en-US" dirty="0"/>
              <a:t>Political Experience</a:t>
            </a:r>
          </a:p>
        </p:txBody>
      </p:sp>
      <p:sp>
        <p:nvSpPr>
          <p:cNvPr id="26627" name="Rectangle 3"/>
          <p:cNvSpPr>
            <a:spLocks noGrp="1" noChangeArrowheads="1"/>
          </p:cNvSpPr>
          <p:nvPr>
            <p:ph idx="1"/>
          </p:nvPr>
        </p:nvSpPr>
        <p:spPr>
          <a:xfrm>
            <a:off x="609600" y="1219200"/>
            <a:ext cx="8001000" cy="5486400"/>
          </a:xfrm>
        </p:spPr>
        <p:txBody>
          <a:bodyPr>
            <a:normAutofit fontScale="92500" lnSpcReduction="10000"/>
          </a:bodyPr>
          <a:lstStyle/>
          <a:p>
            <a:pPr>
              <a:defRPr/>
            </a:pPr>
            <a:r>
              <a:rPr lang="en-US" sz="2400" b="1" dirty="0"/>
              <a:t>A president must first get elected before having the opportunity to become a great leader</a:t>
            </a:r>
          </a:p>
          <a:p>
            <a:pPr lvl="1">
              <a:defRPr/>
            </a:pPr>
            <a:r>
              <a:rPr lang="en-US" sz="2000" b="1" dirty="0">
                <a:solidFill>
                  <a:schemeClr val="tx2"/>
                </a:solidFill>
              </a:rPr>
              <a:t>Most presidents have prior (elected) government experience</a:t>
            </a:r>
          </a:p>
          <a:p>
            <a:pPr lvl="2">
              <a:defRPr/>
            </a:pPr>
            <a:r>
              <a:rPr lang="en-US" b="1" dirty="0"/>
              <a:t>Governor of a State </a:t>
            </a:r>
          </a:p>
          <a:p>
            <a:pPr lvl="3">
              <a:defRPr/>
            </a:pPr>
            <a:r>
              <a:rPr lang="en-US" dirty="0"/>
              <a:t>e.g., George W. Bush (the son), Bill Clinton, Jimmy Carter, Ronald Reagan</a:t>
            </a:r>
          </a:p>
          <a:p>
            <a:pPr lvl="2">
              <a:defRPr/>
            </a:pPr>
            <a:r>
              <a:rPr lang="en-US" b="1" dirty="0"/>
              <a:t>Member of U.S. Congress (either House or Senate)</a:t>
            </a:r>
          </a:p>
          <a:p>
            <a:pPr lvl="3">
              <a:defRPr/>
            </a:pPr>
            <a:r>
              <a:rPr lang="en-US" dirty="0"/>
              <a:t>e.g., Joe Biden, Barack Obama, John Kennedy, Richard Nixon</a:t>
            </a:r>
          </a:p>
          <a:p>
            <a:pPr lvl="2">
              <a:defRPr/>
            </a:pPr>
            <a:r>
              <a:rPr lang="en-US" b="1" dirty="0"/>
              <a:t>Vice President of the U.S.</a:t>
            </a:r>
          </a:p>
          <a:p>
            <a:pPr lvl="3">
              <a:defRPr/>
            </a:pPr>
            <a:r>
              <a:rPr lang="en-US" dirty="0"/>
              <a:t>e.g., Joe Biden, George H.W. Bush (the father), LBJ, Richard Nixon</a:t>
            </a:r>
          </a:p>
          <a:p>
            <a:pPr lvl="1">
              <a:defRPr/>
            </a:pPr>
            <a:r>
              <a:rPr lang="en-US" sz="2000" b="1" dirty="0">
                <a:solidFill>
                  <a:schemeClr val="tx2"/>
                </a:solidFill>
              </a:rPr>
              <a:t>Government experience in the Executive Branch:</a:t>
            </a:r>
          </a:p>
          <a:p>
            <a:pPr lvl="2">
              <a:defRPr/>
            </a:pPr>
            <a:r>
              <a:rPr lang="en-US" b="1" dirty="0"/>
              <a:t>John Quincy Adams (1825-1829)</a:t>
            </a:r>
          </a:p>
          <a:p>
            <a:pPr lvl="3">
              <a:defRPr/>
            </a:pPr>
            <a:r>
              <a:rPr lang="en-US" dirty="0"/>
              <a:t>Adams served as Sec. of State under Monroe, and after his presidency, served 17 years in the U.S. House</a:t>
            </a:r>
          </a:p>
          <a:p>
            <a:pPr lvl="2">
              <a:defRPr/>
            </a:pPr>
            <a:r>
              <a:rPr lang="en-US" b="1" dirty="0"/>
              <a:t>William H. Taft (1909-1913)</a:t>
            </a:r>
          </a:p>
          <a:p>
            <a:pPr lvl="3">
              <a:defRPr/>
            </a:pPr>
            <a:r>
              <a:rPr lang="en-US" dirty="0"/>
              <a:t>Taft served as Sec. of War under T. Roosevelt, and after his presidency, served as Chief Justice of the Supreme Court</a:t>
            </a:r>
          </a:p>
          <a:p>
            <a:pPr lvl="2">
              <a:defRPr/>
            </a:pPr>
            <a:r>
              <a:rPr lang="en-US" b="1" dirty="0"/>
              <a:t>Herbert Hoover (1929-1933)</a:t>
            </a:r>
          </a:p>
          <a:p>
            <a:pPr lvl="3">
              <a:defRPr/>
            </a:pPr>
            <a:r>
              <a:rPr lang="en-US" dirty="0"/>
              <a:t>Hoover served 8 years as Sec. of Commerce under Harding and Coolidge before becoming president</a:t>
            </a:r>
          </a:p>
          <a:p>
            <a:pPr lvl="3">
              <a:defRPr/>
            </a:pP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304800"/>
            <a:ext cx="7696200" cy="914400"/>
          </a:xfrm>
        </p:spPr>
        <p:txBody>
          <a:bodyPr>
            <a:normAutofit/>
          </a:bodyPr>
          <a:lstStyle/>
          <a:p>
            <a:pPr>
              <a:defRPr/>
            </a:pPr>
            <a:r>
              <a:rPr lang="en-US" dirty="0"/>
              <a:t>Political Experience</a:t>
            </a:r>
          </a:p>
        </p:txBody>
      </p:sp>
      <p:sp>
        <p:nvSpPr>
          <p:cNvPr id="38915" name="Rectangle 3"/>
          <p:cNvSpPr>
            <a:spLocks noGrp="1" noChangeArrowheads="1"/>
          </p:cNvSpPr>
          <p:nvPr>
            <p:ph idx="1"/>
          </p:nvPr>
        </p:nvSpPr>
        <p:spPr>
          <a:xfrm>
            <a:off x="457200" y="1219200"/>
            <a:ext cx="7924800" cy="5410200"/>
          </a:xfrm>
        </p:spPr>
        <p:txBody>
          <a:bodyPr>
            <a:normAutofit/>
          </a:bodyPr>
          <a:lstStyle/>
          <a:p>
            <a:pPr>
              <a:defRPr/>
            </a:pPr>
            <a:r>
              <a:rPr lang="en-US" sz="2400" b="1" dirty="0">
                <a:solidFill>
                  <a:schemeClr val="tx2"/>
                </a:solidFill>
              </a:rPr>
              <a:t>Commanding generals have been elected president</a:t>
            </a:r>
          </a:p>
          <a:p>
            <a:pPr lvl="1">
              <a:defRPr/>
            </a:pPr>
            <a:r>
              <a:rPr lang="en-US" sz="2000" dirty="0"/>
              <a:t>George Washington (1789-1797)</a:t>
            </a:r>
          </a:p>
          <a:p>
            <a:pPr lvl="1">
              <a:defRPr/>
            </a:pPr>
            <a:r>
              <a:rPr lang="en-US" sz="2000" dirty="0"/>
              <a:t>William Henry Harrison (1841)</a:t>
            </a:r>
          </a:p>
          <a:p>
            <a:pPr lvl="1">
              <a:defRPr/>
            </a:pPr>
            <a:r>
              <a:rPr lang="en-US" sz="2000" dirty="0"/>
              <a:t>Zachary Taylor (1849-1850)</a:t>
            </a:r>
          </a:p>
          <a:p>
            <a:pPr lvl="1">
              <a:defRPr/>
            </a:pPr>
            <a:r>
              <a:rPr lang="en-US" sz="2000" dirty="0"/>
              <a:t>Ulysses S. Grant (1869-1877)</a:t>
            </a:r>
          </a:p>
          <a:p>
            <a:pPr lvl="1">
              <a:defRPr/>
            </a:pPr>
            <a:r>
              <a:rPr lang="en-US" sz="2000" dirty="0"/>
              <a:t>Dwight D Eisenhower (1953-1961) </a:t>
            </a:r>
          </a:p>
          <a:p>
            <a:pPr lvl="2">
              <a:defRPr/>
            </a:pPr>
            <a:r>
              <a:rPr lang="en-US" dirty="0"/>
              <a:t>Of this group, only Washington had previous government experience, but each was a commanding general during major US wars</a:t>
            </a:r>
          </a:p>
          <a:p>
            <a:pPr indent="-182880">
              <a:defRPr/>
            </a:pPr>
            <a:r>
              <a:rPr lang="en-US" b="1" dirty="0">
                <a:solidFill>
                  <a:schemeClr val="tx2"/>
                </a:solidFill>
              </a:rPr>
              <a:t>No commanding general has been nominated by either political party in more than 70 years</a:t>
            </a:r>
          </a:p>
          <a:p>
            <a:pPr lvl="1">
              <a:defRPr/>
            </a:pPr>
            <a:r>
              <a:rPr lang="en-US" dirty="0"/>
              <a:t>Gen. Wesley Clarke (D) ran for president in 2004 but lost the Democratic nomination to John Kerry</a:t>
            </a:r>
          </a:p>
          <a:p>
            <a:pPr lvl="1">
              <a:defRPr/>
            </a:pPr>
            <a:r>
              <a:rPr lang="en-US" dirty="0"/>
              <a:t>Gen. David </a:t>
            </a:r>
            <a:r>
              <a:rPr lang="en-US" dirty="0" err="1"/>
              <a:t>Patraeus</a:t>
            </a:r>
            <a:r>
              <a:rPr lang="en-US" dirty="0"/>
              <a:t> was mentioned as a potential presidential candidate, but a sex scandal ended his career as a former general and CIA director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a:t>
            </a:r>
          </a:p>
        </p:txBody>
      </p:sp>
      <p:sp>
        <p:nvSpPr>
          <p:cNvPr id="3" name="Text Placeholder 2"/>
          <p:cNvSpPr>
            <a:spLocks noGrp="1"/>
          </p:cNvSpPr>
          <p:nvPr>
            <p:ph type="body" idx="1"/>
          </p:nvPr>
        </p:nvSpPr>
        <p:spPr/>
        <p:txBody>
          <a:bodyPr/>
          <a:lstStyle/>
          <a:p>
            <a:r>
              <a:rPr lang="en-US" dirty="0"/>
              <a:t>And the Presidency</a:t>
            </a:r>
          </a:p>
        </p:txBody>
      </p:sp>
    </p:spTree>
    <p:extLst>
      <p:ext uri="{BB962C8B-B14F-4D97-AF65-F5344CB8AC3E}">
        <p14:creationId xmlns:p14="http://schemas.microsoft.com/office/powerpoint/2010/main" val="240371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381000"/>
            <a:ext cx="8686800" cy="685800"/>
          </a:xfrm>
        </p:spPr>
        <p:txBody>
          <a:bodyPr>
            <a:normAutofit fontScale="90000"/>
          </a:bodyPr>
          <a:lstStyle/>
          <a:p>
            <a:pPr>
              <a:defRPr/>
            </a:pPr>
            <a:r>
              <a:rPr lang="en-US" b="1" dirty="0"/>
              <a:t>War’s Effect on Sitting Presidents</a:t>
            </a:r>
          </a:p>
        </p:txBody>
      </p:sp>
      <p:sp>
        <p:nvSpPr>
          <p:cNvPr id="27651" name="Rectangle 3"/>
          <p:cNvSpPr>
            <a:spLocks noGrp="1" noChangeArrowheads="1"/>
          </p:cNvSpPr>
          <p:nvPr>
            <p:ph sz="half" idx="1"/>
          </p:nvPr>
        </p:nvSpPr>
        <p:spPr>
          <a:xfrm>
            <a:off x="228600" y="1219200"/>
            <a:ext cx="4267200" cy="5105400"/>
          </a:xfrm>
        </p:spPr>
        <p:txBody>
          <a:bodyPr>
            <a:normAutofit fontScale="92500" lnSpcReduction="10000"/>
          </a:bodyPr>
          <a:lstStyle/>
          <a:p>
            <a:pPr marL="0" indent="0">
              <a:buNone/>
              <a:defRPr/>
            </a:pPr>
            <a:r>
              <a:rPr lang="en-US" sz="2400" b="1" dirty="0"/>
              <a:t>Helped by War</a:t>
            </a:r>
          </a:p>
          <a:p>
            <a:pPr lvl="1">
              <a:defRPr/>
            </a:pPr>
            <a:r>
              <a:rPr lang="en-US" sz="2000" b="1" dirty="0">
                <a:solidFill>
                  <a:schemeClr val="tx2"/>
                </a:solidFill>
              </a:rPr>
              <a:t>Lincoln???</a:t>
            </a:r>
            <a:endParaRPr lang="en-US" sz="2000" b="1" dirty="0"/>
          </a:p>
          <a:p>
            <a:pPr lvl="2">
              <a:defRPr/>
            </a:pPr>
            <a:r>
              <a:rPr lang="en-US" sz="1800" dirty="0"/>
              <a:t>Civil War (1861-1865)</a:t>
            </a:r>
          </a:p>
          <a:p>
            <a:pPr lvl="2">
              <a:defRPr/>
            </a:pPr>
            <a:r>
              <a:rPr lang="en-US" sz="1800" dirty="0"/>
              <a:t>Helped only after victory was achieved in late 1864</a:t>
            </a:r>
          </a:p>
          <a:p>
            <a:pPr lvl="1">
              <a:defRPr/>
            </a:pPr>
            <a:r>
              <a:rPr lang="en-US" sz="2000" b="1" dirty="0">
                <a:solidFill>
                  <a:schemeClr val="tx2"/>
                </a:solidFill>
              </a:rPr>
              <a:t>McKinley </a:t>
            </a:r>
            <a:endParaRPr lang="en-US" sz="2000" b="1" dirty="0"/>
          </a:p>
          <a:p>
            <a:pPr lvl="2">
              <a:defRPr/>
            </a:pPr>
            <a:r>
              <a:rPr lang="en-US" sz="1800" dirty="0"/>
              <a:t>Spanish-American War (1898)</a:t>
            </a:r>
          </a:p>
          <a:p>
            <a:pPr lvl="1">
              <a:defRPr/>
            </a:pPr>
            <a:r>
              <a:rPr lang="en-US" sz="2000" b="1" dirty="0">
                <a:solidFill>
                  <a:schemeClr val="tx2"/>
                </a:solidFill>
              </a:rPr>
              <a:t>FDR</a:t>
            </a:r>
            <a:r>
              <a:rPr lang="en-US" sz="2000" dirty="0"/>
              <a:t> </a:t>
            </a:r>
          </a:p>
          <a:p>
            <a:pPr lvl="2">
              <a:defRPr/>
            </a:pPr>
            <a:r>
              <a:rPr lang="en-US" sz="1800" dirty="0"/>
              <a:t>WWII (1941-1945)</a:t>
            </a:r>
          </a:p>
          <a:p>
            <a:pPr lvl="1">
              <a:defRPr/>
            </a:pPr>
            <a:r>
              <a:rPr lang="en-US" sz="2000" b="1" dirty="0">
                <a:solidFill>
                  <a:schemeClr val="tx2"/>
                </a:solidFill>
              </a:rPr>
              <a:t>Bush41???</a:t>
            </a:r>
            <a:endParaRPr lang="en-US" sz="2000" b="1" dirty="0"/>
          </a:p>
          <a:p>
            <a:pPr lvl="2">
              <a:defRPr/>
            </a:pPr>
            <a:r>
              <a:rPr lang="en-US" sz="1800" dirty="0"/>
              <a:t>Persian Gulf War (1991)</a:t>
            </a:r>
          </a:p>
          <a:p>
            <a:pPr lvl="2">
              <a:defRPr/>
            </a:pPr>
            <a:r>
              <a:rPr lang="en-US" sz="1800" dirty="0"/>
              <a:t>Did not help in his reelection run in 1992…success of the war effort was forgotten</a:t>
            </a:r>
          </a:p>
        </p:txBody>
      </p:sp>
      <p:sp>
        <p:nvSpPr>
          <p:cNvPr id="27652" name="Rectangle 4"/>
          <p:cNvSpPr>
            <a:spLocks noGrp="1" noChangeArrowheads="1"/>
          </p:cNvSpPr>
          <p:nvPr>
            <p:ph sz="half" idx="2"/>
          </p:nvPr>
        </p:nvSpPr>
        <p:spPr>
          <a:xfrm>
            <a:off x="4495800" y="1219200"/>
            <a:ext cx="4114800" cy="5181600"/>
          </a:xfrm>
        </p:spPr>
        <p:txBody>
          <a:bodyPr>
            <a:normAutofit fontScale="92500" lnSpcReduction="10000"/>
          </a:bodyPr>
          <a:lstStyle/>
          <a:p>
            <a:pPr marL="0" indent="0">
              <a:buNone/>
              <a:defRPr/>
            </a:pPr>
            <a:r>
              <a:rPr lang="en-US" sz="2400" b="1" dirty="0"/>
              <a:t>Hurt by War</a:t>
            </a:r>
          </a:p>
          <a:p>
            <a:pPr lvl="1">
              <a:defRPr/>
            </a:pPr>
            <a:r>
              <a:rPr lang="en-US" sz="2000" b="1" dirty="0">
                <a:solidFill>
                  <a:schemeClr val="tx2"/>
                </a:solidFill>
              </a:rPr>
              <a:t>J. Adams</a:t>
            </a:r>
            <a:r>
              <a:rPr lang="en-US" sz="2000" dirty="0">
                <a:solidFill>
                  <a:schemeClr val="tx2"/>
                </a:solidFill>
              </a:rPr>
              <a:t> </a:t>
            </a:r>
            <a:endParaRPr lang="en-US" sz="2000" dirty="0"/>
          </a:p>
          <a:p>
            <a:pPr lvl="2">
              <a:defRPr/>
            </a:pPr>
            <a:r>
              <a:rPr lang="en-US" sz="1800" dirty="0"/>
              <a:t>Quasi-War with France (1798-1799)</a:t>
            </a:r>
          </a:p>
          <a:p>
            <a:pPr lvl="1">
              <a:defRPr/>
            </a:pPr>
            <a:r>
              <a:rPr lang="en-US" sz="2000" b="1" dirty="0">
                <a:solidFill>
                  <a:schemeClr val="tx2"/>
                </a:solidFill>
              </a:rPr>
              <a:t>Madison</a:t>
            </a:r>
            <a:r>
              <a:rPr lang="en-US" sz="2000" dirty="0"/>
              <a:t> </a:t>
            </a:r>
          </a:p>
          <a:p>
            <a:pPr lvl="2">
              <a:defRPr/>
            </a:pPr>
            <a:r>
              <a:rPr lang="en-US" sz="1800" dirty="0"/>
              <a:t>War of 1812 (1812-1815)</a:t>
            </a:r>
          </a:p>
          <a:p>
            <a:pPr lvl="1">
              <a:defRPr/>
            </a:pPr>
            <a:r>
              <a:rPr lang="en-US" sz="2000" b="1" dirty="0">
                <a:solidFill>
                  <a:schemeClr val="tx2"/>
                </a:solidFill>
              </a:rPr>
              <a:t>Polk</a:t>
            </a:r>
            <a:r>
              <a:rPr lang="en-US" sz="2000" dirty="0"/>
              <a:t> </a:t>
            </a:r>
          </a:p>
          <a:p>
            <a:pPr lvl="2">
              <a:defRPr/>
            </a:pPr>
            <a:r>
              <a:rPr lang="en-US" sz="1800" dirty="0"/>
              <a:t>Mexican-American War (1846-1848)</a:t>
            </a:r>
          </a:p>
          <a:p>
            <a:pPr lvl="1">
              <a:defRPr/>
            </a:pPr>
            <a:r>
              <a:rPr lang="en-US" sz="2000" b="1" dirty="0">
                <a:solidFill>
                  <a:schemeClr val="tx2"/>
                </a:solidFill>
              </a:rPr>
              <a:t>Wilson</a:t>
            </a:r>
            <a:r>
              <a:rPr lang="en-US" sz="2000" dirty="0"/>
              <a:t> </a:t>
            </a:r>
          </a:p>
          <a:p>
            <a:pPr lvl="2">
              <a:defRPr/>
            </a:pPr>
            <a:r>
              <a:rPr lang="en-US" sz="1800" dirty="0"/>
              <a:t>WWI (1917-1918)</a:t>
            </a:r>
          </a:p>
          <a:p>
            <a:pPr lvl="1">
              <a:defRPr/>
            </a:pPr>
            <a:r>
              <a:rPr lang="en-US" sz="2000" b="1" dirty="0">
                <a:solidFill>
                  <a:schemeClr val="tx2"/>
                </a:solidFill>
              </a:rPr>
              <a:t>Truman</a:t>
            </a:r>
          </a:p>
          <a:p>
            <a:pPr lvl="2">
              <a:defRPr/>
            </a:pPr>
            <a:r>
              <a:rPr lang="en-US" sz="1800" dirty="0"/>
              <a:t>Korea (1950-1953)</a:t>
            </a:r>
          </a:p>
          <a:p>
            <a:pPr lvl="1">
              <a:defRPr/>
            </a:pPr>
            <a:r>
              <a:rPr lang="en-US" sz="2000" b="1" dirty="0">
                <a:solidFill>
                  <a:schemeClr val="tx2"/>
                </a:solidFill>
              </a:rPr>
              <a:t>LBJ &amp; Nixon</a:t>
            </a:r>
            <a:endParaRPr lang="en-US" sz="2000" b="1" dirty="0"/>
          </a:p>
          <a:p>
            <a:pPr lvl="2">
              <a:defRPr/>
            </a:pPr>
            <a:r>
              <a:rPr lang="en-US" sz="1800" dirty="0"/>
              <a:t>Vietnam (1965-1973)</a:t>
            </a:r>
          </a:p>
          <a:p>
            <a:pPr lvl="1">
              <a:defRPr/>
            </a:pPr>
            <a:r>
              <a:rPr lang="en-US" sz="2000" b="1" dirty="0">
                <a:solidFill>
                  <a:schemeClr val="tx2"/>
                </a:solidFill>
              </a:rPr>
              <a:t>Bush43</a:t>
            </a:r>
          </a:p>
          <a:p>
            <a:pPr lvl="2">
              <a:defRPr/>
            </a:pPr>
            <a:r>
              <a:rPr lang="en-US" sz="1800" dirty="0"/>
              <a:t>Iraq War (2003-2011)</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304800"/>
            <a:ext cx="7772400" cy="914400"/>
          </a:xfrm>
        </p:spPr>
        <p:txBody>
          <a:bodyPr/>
          <a:lstStyle/>
          <a:p>
            <a:pPr>
              <a:defRPr/>
            </a:pPr>
            <a:r>
              <a:rPr lang="en-US" dirty="0"/>
              <a:t>Lecture Outline</a:t>
            </a:r>
          </a:p>
        </p:txBody>
      </p:sp>
      <p:sp>
        <p:nvSpPr>
          <p:cNvPr id="30723" name="Rectangle 3"/>
          <p:cNvSpPr>
            <a:spLocks noGrp="1" noChangeArrowheads="1"/>
          </p:cNvSpPr>
          <p:nvPr>
            <p:ph idx="1"/>
          </p:nvPr>
        </p:nvSpPr>
        <p:spPr>
          <a:xfrm>
            <a:off x="533400" y="1371600"/>
            <a:ext cx="8001000" cy="4876800"/>
          </a:xfrm>
        </p:spPr>
        <p:txBody>
          <a:bodyPr>
            <a:normAutofit lnSpcReduction="10000"/>
          </a:bodyPr>
          <a:lstStyle/>
          <a:p>
            <a:pPr>
              <a:defRPr/>
            </a:pPr>
            <a:r>
              <a:rPr lang="en-US" dirty="0"/>
              <a:t>What Makes a President Great</a:t>
            </a:r>
          </a:p>
          <a:p>
            <a:pPr lvl="1">
              <a:defRPr/>
            </a:pPr>
            <a:r>
              <a:rPr lang="en-US" dirty="0"/>
              <a:t>The Historian’s point of view</a:t>
            </a:r>
          </a:p>
          <a:p>
            <a:pPr>
              <a:defRPr/>
            </a:pPr>
            <a:r>
              <a:rPr lang="en-US" dirty="0"/>
              <a:t>C-Span Ranking of the Presidents – Best to Worst</a:t>
            </a:r>
          </a:p>
          <a:p>
            <a:pPr>
              <a:defRPr/>
            </a:pPr>
            <a:r>
              <a:rPr lang="en-US" dirty="0"/>
              <a:t>What Makes Leadership Possible</a:t>
            </a:r>
          </a:p>
          <a:p>
            <a:pPr lvl="1">
              <a:defRPr/>
            </a:pPr>
            <a:r>
              <a:rPr lang="en-US" dirty="0"/>
              <a:t>Timing</a:t>
            </a:r>
          </a:p>
          <a:p>
            <a:pPr lvl="1">
              <a:defRPr/>
            </a:pPr>
            <a:r>
              <a:rPr lang="en-US" dirty="0"/>
              <a:t>Personality/Character</a:t>
            </a:r>
          </a:p>
          <a:p>
            <a:pPr lvl="1">
              <a:defRPr/>
            </a:pPr>
            <a:r>
              <a:rPr lang="en-US" dirty="0"/>
              <a:t>Political Intelligence</a:t>
            </a:r>
          </a:p>
          <a:p>
            <a:pPr lvl="1">
              <a:defRPr/>
            </a:pPr>
            <a:r>
              <a:rPr lang="en-US" dirty="0"/>
              <a:t>Political Experience</a:t>
            </a:r>
          </a:p>
          <a:p>
            <a:pPr>
              <a:defRPr/>
            </a:pPr>
            <a:r>
              <a:rPr lang="en-US" dirty="0"/>
              <a:t>The Effect of War on Presidencies</a:t>
            </a:r>
          </a:p>
          <a:p>
            <a:pPr>
              <a:defRPr/>
            </a:pPr>
            <a:r>
              <a:rPr lang="en-US" dirty="0"/>
              <a:t>Public Opinion and the Presidency</a:t>
            </a:r>
          </a:p>
          <a:p>
            <a:pPr lvl="1">
              <a:defRPr/>
            </a:pPr>
            <a:r>
              <a:rPr lang="en-US" dirty="0"/>
              <a:t>Job Approval Ratings</a:t>
            </a:r>
          </a:p>
          <a:p>
            <a:pPr lvl="1">
              <a:defRPr/>
            </a:pPr>
            <a:r>
              <a:rPr lang="en-US" dirty="0"/>
              <a:t>The Effect of the Economy, War, Scandal </a:t>
            </a:r>
          </a:p>
          <a:p>
            <a:pPr lvl="1">
              <a:defRPr/>
            </a:pPr>
            <a:r>
              <a:rPr lang="en-US" dirty="0"/>
              <a:t>The Rally Effect</a:t>
            </a:r>
          </a:p>
          <a:p>
            <a:pPr>
              <a:defRPr/>
            </a:pPr>
            <a:endParaRPr lang="en-US" dirty="0"/>
          </a:p>
          <a:p>
            <a:pPr>
              <a:defRPr/>
            </a:pPr>
            <a:endParaRPr 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Opinion</a:t>
            </a:r>
          </a:p>
        </p:txBody>
      </p:sp>
      <p:sp>
        <p:nvSpPr>
          <p:cNvPr id="3" name="Text Placeholder 2"/>
          <p:cNvSpPr>
            <a:spLocks noGrp="1"/>
          </p:cNvSpPr>
          <p:nvPr>
            <p:ph type="body" idx="1"/>
          </p:nvPr>
        </p:nvSpPr>
        <p:spPr/>
        <p:txBody>
          <a:bodyPr/>
          <a:lstStyle/>
          <a:p>
            <a:r>
              <a:rPr lang="en-US" dirty="0"/>
              <a:t>And the Presidency</a:t>
            </a:r>
          </a:p>
        </p:txBody>
      </p:sp>
    </p:spTree>
    <p:extLst>
      <p:ext uri="{BB962C8B-B14F-4D97-AF65-F5344CB8AC3E}">
        <p14:creationId xmlns:p14="http://schemas.microsoft.com/office/powerpoint/2010/main" val="1712324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4267200"/>
            <a:ext cx="6096000" cy="2362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3645" y="1295400"/>
            <a:ext cx="5334000" cy="2743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50" name="Rectangle 2"/>
          <p:cNvSpPr>
            <a:spLocks noGrp="1" noChangeArrowheads="1"/>
          </p:cNvSpPr>
          <p:nvPr>
            <p:ph type="title"/>
          </p:nvPr>
        </p:nvSpPr>
        <p:spPr>
          <a:xfrm>
            <a:off x="272143" y="312710"/>
            <a:ext cx="7696200" cy="914400"/>
          </a:xfrm>
        </p:spPr>
        <p:txBody>
          <a:bodyPr>
            <a:normAutofit fontScale="90000"/>
          </a:bodyPr>
          <a:lstStyle/>
          <a:p>
            <a:pPr>
              <a:defRPr/>
            </a:pPr>
            <a:r>
              <a:rPr lang="en-US" sz="3600" dirty="0"/>
              <a:t>Joe Biden</a:t>
            </a:r>
            <a:br>
              <a:rPr lang="en-US" sz="3600" dirty="0"/>
            </a:br>
            <a:r>
              <a:rPr lang="en-US" sz="2200" dirty="0"/>
              <a:t>Job Approval</a:t>
            </a:r>
          </a:p>
        </p:txBody>
      </p:sp>
      <p:sp>
        <p:nvSpPr>
          <p:cNvPr id="2" name="TextBox 1"/>
          <p:cNvSpPr txBox="1"/>
          <p:nvPr/>
        </p:nvSpPr>
        <p:spPr>
          <a:xfrm>
            <a:off x="5867400" y="1295400"/>
            <a:ext cx="3048000" cy="1631216"/>
          </a:xfrm>
          <a:prstGeom prst="rect">
            <a:avLst/>
          </a:prstGeom>
          <a:solidFill>
            <a:schemeClr val="accent5">
              <a:lumMod val="75000"/>
            </a:schemeClr>
          </a:solidFill>
        </p:spPr>
        <p:txBody>
          <a:bodyPr wrap="square" rtlCol="0">
            <a:spAutoFit/>
          </a:bodyPr>
          <a:lstStyle/>
          <a:p>
            <a:r>
              <a:rPr lang="en-US" sz="2000" dirty="0">
                <a:solidFill>
                  <a:schemeClr val="bg1"/>
                </a:solidFill>
                <a:latin typeface="+mn-lt"/>
              </a:rPr>
              <a:t>Presidents want to maintain approval numbers above 50%, and Biden’s presidency started at 57%</a:t>
            </a:r>
          </a:p>
        </p:txBody>
      </p:sp>
      <p:pic>
        <p:nvPicPr>
          <p:cNvPr id="4" name="Picture 3"/>
          <p:cNvPicPr>
            <a:picLocks noChangeAspect="1"/>
          </p:cNvPicPr>
          <p:nvPr/>
        </p:nvPicPr>
        <p:blipFill>
          <a:blip r:embed="rId3"/>
          <a:stretch>
            <a:fillRect/>
          </a:stretch>
        </p:blipFill>
        <p:spPr>
          <a:xfrm>
            <a:off x="436045" y="1460864"/>
            <a:ext cx="5038725" cy="2431157"/>
          </a:xfrm>
          <a:prstGeom prst="rect">
            <a:avLst/>
          </a:prstGeom>
        </p:spPr>
      </p:pic>
      <p:pic>
        <p:nvPicPr>
          <p:cNvPr id="5" name="Picture 4">
            <a:extLst>
              <a:ext uri="{FF2B5EF4-FFF2-40B4-BE49-F238E27FC236}">
                <a16:creationId xmlns:a16="http://schemas.microsoft.com/office/drawing/2014/main" id="{38D22A83-4701-4A0A-B902-222B075008ED}"/>
              </a:ext>
            </a:extLst>
          </p:cNvPr>
          <p:cNvPicPr>
            <a:picLocks noChangeAspect="1"/>
          </p:cNvPicPr>
          <p:nvPr/>
        </p:nvPicPr>
        <p:blipFill>
          <a:blip r:embed="rId4"/>
          <a:stretch>
            <a:fillRect/>
          </a:stretch>
        </p:blipFill>
        <p:spPr>
          <a:xfrm>
            <a:off x="348342" y="4356464"/>
            <a:ext cx="5867400" cy="2174308"/>
          </a:xfrm>
          <a:prstGeom prst="rect">
            <a:avLst/>
          </a:prstGeom>
        </p:spPr>
      </p:pic>
      <p:sp>
        <p:nvSpPr>
          <p:cNvPr id="6" name="TextBox 5"/>
          <p:cNvSpPr txBox="1"/>
          <p:nvPr/>
        </p:nvSpPr>
        <p:spPr>
          <a:xfrm>
            <a:off x="6553200" y="4267200"/>
            <a:ext cx="2362200" cy="1938992"/>
          </a:xfrm>
          <a:prstGeom prst="rect">
            <a:avLst/>
          </a:prstGeom>
          <a:solidFill>
            <a:schemeClr val="accent6">
              <a:lumMod val="20000"/>
              <a:lumOff val="80000"/>
            </a:schemeClr>
          </a:solidFill>
        </p:spPr>
        <p:txBody>
          <a:bodyPr wrap="square" rtlCol="0">
            <a:spAutoFit/>
          </a:bodyPr>
          <a:lstStyle/>
          <a:p>
            <a:r>
              <a:rPr lang="en-US" sz="2000" dirty="0">
                <a:latin typeface="+mn-lt"/>
              </a:rPr>
              <a:t>Biden enjoyed a 6-month honeymoon period, after which his approval numbers have been below 50%</a:t>
            </a:r>
          </a:p>
        </p:txBody>
      </p:sp>
    </p:spTree>
    <p:extLst>
      <p:ext uri="{BB962C8B-B14F-4D97-AF65-F5344CB8AC3E}">
        <p14:creationId xmlns:p14="http://schemas.microsoft.com/office/powerpoint/2010/main" val="2012845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3400" y="1447801"/>
            <a:ext cx="5029200"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687609" y="1600200"/>
            <a:ext cx="4714875" cy="5084823"/>
          </a:xfrm>
          <a:prstGeom prst="rect">
            <a:avLst/>
          </a:prstGeom>
        </p:spPr>
      </p:pic>
      <p:sp>
        <p:nvSpPr>
          <p:cNvPr id="53250" name="Rectangle 2"/>
          <p:cNvSpPr>
            <a:spLocks noGrp="1" noChangeArrowheads="1"/>
          </p:cNvSpPr>
          <p:nvPr>
            <p:ph type="title"/>
          </p:nvPr>
        </p:nvSpPr>
        <p:spPr>
          <a:xfrm>
            <a:off x="272143" y="312710"/>
            <a:ext cx="7696200" cy="914400"/>
          </a:xfrm>
        </p:spPr>
        <p:txBody>
          <a:bodyPr>
            <a:noAutofit/>
          </a:bodyPr>
          <a:lstStyle/>
          <a:p>
            <a:pPr>
              <a:defRPr/>
            </a:pPr>
            <a:r>
              <a:rPr lang="en-US" sz="3200" b="1" dirty="0"/>
              <a:t>Donald Trump</a:t>
            </a:r>
            <a:br>
              <a:rPr lang="en-US" sz="3600" b="1" dirty="0"/>
            </a:br>
            <a:r>
              <a:rPr lang="en-US" sz="2000" b="1" dirty="0"/>
              <a:t>Job Approval Ratings (The Honeymoon Period)</a:t>
            </a:r>
          </a:p>
        </p:txBody>
      </p:sp>
      <p:sp>
        <p:nvSpPr>
          <p:cNvPr id="2" name="TextBox 1"/>
          <p:cNvSpPr txBox="1"/>
          <p:nvPr/>
        </p:nvSpPr>
        <p:spPr>
          <a:xfrm>
            <a:off x="5791200" y="1447801"/>
            <a:ext cx="3149605" cy="4770537"/>
          </a:xfrm>
          <a:prstGeom prst="rect">
            <a:avLst/>
          </a:prstGeom>
          <a:solidFill>
            <a:schemeClr val="accent1">
              <a:lumMod val="50000"/>
            </a:schemeClr>
          </a:solidFill>
        </p:spPr>
        <p:txBody>
          <a:bodyPr wrap="square" rtlCol="0">
            <a:spAutoFit/>
          </a:bodyPr>
          <a:lstStyle/>
          <a:p>
            <a:r>
              <a:rPr lang="en-US" sz="1900" dirty="0">
                <a:solidFill>
                  <a:schemeClr val="bg1"/>
                </a:solidFill>
                <a:latin typeface="+mn-lt"/>
              </a:rPr>
              <a:t>Trump did not enjoy a “honeymoon” as president, averaging only 39% approval of the public in his first 9 months in office</a:t>
            </a:r>
          </a:p>
          <a:p>
            <a:endParaRPr lang="en-US" sz="1900" dirty="0">
              <a:solidFill>
                <a:schemeClr val="bg1"/>
              </a:solidFill>
              <a:latin typeface="+mn-lt"/>
            </a:endParaRPr>
          </a:p>
          <a:p>
            <a:r>
              <a:rPr lang="en-US" sz="1900" dirty="0">
                <a:solidFill>
                  <a:schemeClr val="bg1"/>
                </a:solidFill>
                <a:latin typeface="+mn-lt"/>
              </a:rPr>
              <a:t>Typically, presidents enjoy a “honeymoon” period when they first take office, meaning that the American people want the new president to get off to a good start and the president’s political opposition usually stands down for a while</a:t>
            </a:r>
          </a:p>
        </p:txBody>
      </p:sp>
    </p:spTree>
    <p:extLst>
      <p:ext uri="{BB962C8B-B14F-4D97-AF65-F5344CB8AC3E}">
        <p14:creationId xmlns:p14="http://schemas.microsoft.com/office/powerpoint/2010/main" val="3686873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0413" y="1238833"/>
            <a:ext cx="5334000" cy="2743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50" name="Rectangle 2"/>
          <p:cNvSpPr>
            <a:spLocks noGrp="1" noChangeArrowheads="1"/>
          </p:cNvSpPr>
          <p:nvPr>
            <p:ph type="title"/>
          </p:nvPr>
        </p:nvSpPr>
        <p:spPr>
          <a:xfrm>
            <a:off x="272143" y="312710"/>
            <a:ext cx="7696200" cy="914400"/>
          </a:xfrm>
        </p:spPr>
        <p:txBody>
          <a:bodyPr>
            <a:normAutofit fontScale="90000"/>
          </a:bodyPr>
          <a:lstStyle/>
          <a:p>
            <a:pPr>
              <a:defRPr/>
            </a:pPr>
            <a:r>
              <a:rPr lang="en-US" sz="3600" dirty="0"/>
              <a:t>Donald Trump</a:t>
            </a:r>
            <a:br>
              <a:rPr lang="en-US" sz="3600" dirty="0"/>
            </a:br>
            <a:r>
              <a:rPr lang="en-US" sz="2200" dirty="0"/>
              <a:t>Job Approval Rating (2017-21)</a:t>
            </a:r>
          </a:p>
        </p:txBody>
      </p:sp>
      <p:sp>
        <p:nvSpPr>
          <p:cNvPr id="2" name="TextBox 1"/>
          <p:cNvSpPr txBox="1"/>
          <p:nvPr/>
        </p:nvSpPr>
        <p:spPr>
          <a:xfrm>
            <a:off x="5867400" y="1220846"/>
            <a:ext cx="3124200" cy="2723823"/>
          </a:xfrm>
          <a:prstGeom prst="rect">
            <a:avLst/>
          </a:prstGeom>
          <a:solidFill>
            <a:schemeClr val="tx2">
              <a:lumMod val="20000"/>
              <a:lumOff val="80000"/>
            </a:schemeClr>
          </a:solidFill>
        </p:spPr>
        <p:txBody>
          <a:bodyPr wrap="square" rtlCol="0">
            <a:spAutoFit/>
          </a:bodyPr>
          <a:lstStyle/>
          <a:p>
            <a:r>
              <a:rPr lang="en-US" sz="1900" dirty="0">
                <a:latin typeface="+mn-lt"/>
              </a:rPr>
              <a:t>President Trump’s job approval never exceeded 50%, the only president not to have.  Trump’s style was so different, being very combative with both friends and foes, and this may have contributed to his historically low numbers</a:t>
            </a:r>
          </a:p>
        </p:txBody>
      </p:sp>
      <p:pic>
        <p:nvPicPr>
          <p:cNvPr id="5" name="Picture 4"/>
          <p:cNvPicPr>
            <a:picLocks noChangeAspect="1"/>
          </p:cNvPicPr>
          <p:nvPr/>
        </p:nvPicPr>
        <p:blipFill>
          <a:blip r:embed="rId3"/>
          <a:stretch>
            <a:fillRect/>
          </a:stretch>
        </p:blipFill>
        <p:spPr>
          <a:xfrm>
            <a:off x="4724400" y="4419600"/>
            <a:ext cx="4136074" cy="1803788"/>
          </a:xfrm>
          <a:prstGeom prst="rect">
            <a:avLst/>
          </a:prstGeom>
        </p:spPr>
      </p:pic>
      <p:pic>
        <p:nvPicPr>
          <p:cNvPr id="6" name="Picture 5"/>
          <p:cNvPicPr>
            <a:picLocks noChangeAspect="1"/>
          </p:cNvPicPr>
          <p:nvPr/>
        </p:nvPicPr>
        <p:blipFill>
          <a:blip r:embed="rId4"/>
          <a:stretch>
            <a:fillRect/>
          </a:stretch>
        </p:blipFill>
        <p:spPr>
          <a:xfrm>
            <a:off x="526625" y="1396612"/>
            <a:ext cx="4981575" cy="2427641"/>
          </a:xfrm>
          <a:prstGeom prst="rect">
            <a:avLst/>
          </a:prstGeom>
        </p:spPr>
      </p:pic>
      <p:pic>
        <p:nvPicPr>
          <p:cNvPr id="7" name="Picture 6"/>
          <p:cNvPicPr>
            <a:picLocks noChangeAspect="1"/>
          </p:cNvPicPr>
          <p:nvPr/>
        </p:nvPicPr>
        <p:blipFill>
          <a:blip r:embed="rId5"/>
          <a:stretch>
            <a:fillRect/>
          </a:stretch>
        </p:blipFill>
        <p:spPr>
          <a:xfrm>
            <a:off x="367998" y="4139812"/>
            <a:ext cx="4204002" cy="2580056"/>
          </a:xfrm>
          <a:prstGeom prst="rect">
            <a:avLst/>
          </a:prstGeom>
        </p:spPr>
      </p:pic>
      <p:sp>
        <p:nvSpPr>
          <p:cNvPr id="8" name="TextBox 7"/>
          <p:cNvSpPr txBox="1"/>
          <p:nvPr/>
        </p:nvSpPr>
        <p:spPr>
          <a:xfrm>
            <a:off x="4724400" y="4123320"/>
            <a:ext cx="2438400" cy="276999"/>
          </a:xfrm>
          <a:prstGeom prst="rect">
            <a:avLst/>
          </a:prstGeom>
          <a:solidFill>
            <a:schemeClr val="tx1"/>
          </a:solidFill>
        </p:spPr>
        <p:txBody>
          <a:bodyPr wrap="square" rtlCol="0">
            <a:spAutoFit/>
          </a:bodyPr>
          <a:lstStyle/>
          <a:p>
            <a:r>
              <a:rPr lang="en-US" sz="1200" b="1" dirty="0">
                <a:solidFill>
                  <a:schemeClr val="bg2"/>
                </a:solidFill>
              </a:rPr>
              <a:t>The Gallup Poll’s Explanation</a:t>
            </a:r>
          </a:p>
        </p:txBody>
      </p:sp>
      <p:sp>
        <p:nvSpPr>
          <p:cNvPr id="9" name="TextBox 8"/>
          <p:cNvSpPr txBox="1"/>
          <p:nvPr/>
        </p:nvSpPr>
        <p:spPr>
          <a:xfrm>
            <a:off x="4800600" y="6359765"/>
            <a:ext cx="2286000" cy="338554"/>
          </a:xfrm>
          <a:prstGeom prst="rect">
            <a:avLst/>
          </a:prstGeom>
          <a:solidFill>
            <a:schemeClr val="tx2">
              <a:lumMod val="50000"/>
            </a:schemeClr>
          </a:solidFill>
        </p:spPr>
        <p:txBody>
          <a:bodyPr wrap="square" rtlCol="0">
            <a:spAutoFit/>
          </a:bodyPr>
          <a:lstStyle/>
          <a:p>
            <a:r>
              <a:rPr lang="en-US" dirty="0">
                <a:solidFill>
                  <a:schemeClr val="bg1"/>
                </a:solidFill>
              </a:rPr>
              <a:t>Trump’s average job approval rating of 41% was lower than all other modern presidents </a:t>
            </a:r>
          </a:p>
        </p:txBody>
      </p:sp>
      <p:cxnSp>
        <p:nvCxnSpPr>
          <p:cNvPr id="11" name="Straight Arrow Connector 10"/>
          <p:cNvCxnSpPr/>
          <p:nvPr/>
        </p:nvCxnSpPr>
        <p:spPr>
          <a:xfrm flipH="1" flipV="1">
            <a:off x="3657600" y="6304611"/>
            <a:ext cx="1143000" cy="2044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98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6943" y="2539663"/>
            <a:ext cx="7543800" cy="41659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50" name="Rectangle 2"/>
          <p:cNvSpPr>
            <a:spLocks noGrp="1" noChangeArrowheads="1"/>
          </p:cNvSpPr>
          <p:nvPr>
            <p:ph type="title"/>
          </p:nvPr>
        </p:nvSpPr>
        <p:spPr>
          <a:xfrm>
            <a:off x="272143" y="312710"/>
            <a:ext cx="7696200" cy="914400"/>
          </a:xfrm>
        </p:spPr>
        <p:txBody>
          <a:bodyPr>
            <a:normAutofit fontScale="90000"/>
          </a:bodyPr>
          <a:lstStyle/>
          <a:p>
            <a:pPr>
              <a:defRPr/>
            </a:pPr>
            <a:r>
              <a:rPr lang="en-US" sz="3600" dirty="0"/>
              <a:t>Barack Obama</a:t>
            </a:r>
            <a:br>
              <a:rPr lang="en-US" sz="3600" dirty="0"/>
            </a:br>
            <a:r>
              <a:rPr lang="en-US" sz="2000" dirty="0"/>
              <a:t>Job Approval Ratings (2009-17)</a:t>
            </a:r>
          </a:p>
        </p:txBody>
      </p:sp>
      <p:pic>
        <p:nvPicPr>
          <p:cNvPr id="5" name="Picture 5" descr="untitl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9343" y="2743200"/>
            <a:ext cx="7239000" cy="381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69471" y="1227110"/>
            <a:ext cx="7358743" cy="1261884"/>
          </a:xfrm>
          <a:prstGeom prst="rect">
            <a:avLst/>
          </a:prstGeom>
          <a:solidFill>
            <a:schemeClr val="bg2"/>
          </a:solidFill>
        </p:spPr>
        <p:txBody>
          <a:bodyPr wrap="square" rtlCol="0">
            <a:spAutoFit/>
          </a:bodyPr>
          <a:lstStyle/>
          <a:p>
            <a:r>
              <a:rPr lang="en-US" sz="1900" dirty="0">
                <a:latin typeface="+mn-lt"/>
              </a:rPr>
              <a:t>Presidents want to maintain approval numbers above 50%, but throughout most of Obama’s first term, his numbers were below 50%--this is the effect of a sluggish economy (and a controversial and unpopular health care proposal) </a:t>
            </a:r>
          </a:p>
        </p:txBody>
      </p:sp>
    </p:spTree>
    <p:extLst>
      <p:ext uri="{BB962C8B-B14F-4D97-AF65-F5344CB8AC3E}">
        <p14:creationId xmlns:p14="http://schemas.microsoft.com/office/powerpoint/2010/main" val="1594511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28600" y="304800"/>
            <a:ext cx="7696200" cy="1066800"/>
          </a:xfrm>
        </p:spPr>
        <p:txBody>
          <a:bodyPr>
            <a:normAutofit/>
          </a:bodyPr>
          <a:lstStyle/>
          <a:p>
            <a:pPr>
              <a:defRPr/>
            </a:pPr>
            <a:r>
              <a:rPr lang="en-US" sz="3200" dirty="0"/>
              <a:t>George W. Bush</a:t>
            </a:r>
            <a:br>
              <a:rPr lang="en-US" sz="3600" dirty="0"/>
            </a:br>
            <a:r>
              <a:rPr lang="en-US" sz="2000" dirty="0"/>
              <a:t>Job Approval Ratings (2001-09)</a:t>
            </a:r>
          </a:p>
        </p:txBody>
      </p:sp>
      <p:pic>
        <p:nvPicPr>
          <p:cNvPr id="1945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77042"/>
            <a:ext cx="6324600"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4"/>
          <p:cNvSpPr txBox="1">
            <a:spLocks noChangeArrowheads="1"/>
          </p:cNvSpPr>
          <p:nvPr/>
        </p:nvSpPr>
        <p:spPr bwMode="auto">
          <a:xfrm>
            <a:off x="6553200" y="1577042"/>
            <a:ext cx="2438400" cy="4401205"/>
          </a:xfrm>
          <a:prstGeom prst="rect">
            <a:avLst/>
          </a:prstGeom>
          <a:solidFill>
            <a:schemeClr val="accent1">
              <a:lumMod val="20000"/>
              <a:lumOff val="80000"/>
            </a:schemeClr>
          </a:solidFill>
          <a:ln>
            <a:noFill/>
          </a:ln>
          <a:effectLst/>
        </p:spPr>
        <p:txBody>
          <a:bodyPr wrap="square">
            <a:spAutoFit/>
          </a:bodyPr>
          <a:lstStyle>
            <a:lvl1pPr>
              <a:defRPr sz="800">
                <a:solidFill>
                  <a:schemeClr val="tx1"/>
                </a:solidFill>
                <a:latin typeface="Tahoma" pitchFamily="34" charset="0"/>
              </a:defRPr>
            </a:lvl1pPr>
            <a:lvl2pPr marL="742950" indent="-285750">
              <a:defRPr sz="800">
                <a:solidFill>
                  <a:schemeClr val="tx1"/>
                </a:solidFill>
                <a:latin typeface="Tahoma" pitchFamily="34" charset="0"/>
              </a:defRPr>
            </a:lvl2pPr>
            <a:lvl3pPr marL="1143000" indent="-228600">
              <a:defRPr sz="800">
                <a:solidFill>
                  <a:schemeClr val="tx1"/>
                </a:solidFill>
                <a:latin typeface="Tahoma" pitchFamily="34" charset="0"/>
              </a:defRPr>
            </a:lvl3pPr>
            <a:lvl4pPr marL="1600200" indent="-228600">
              <a:defRPr sz="800">
                <a:solidFill>
                  <a:schemeClr val="tx1"/>
                </a:solidFill>
                <a:latin typeface="Tahoma" pitchFamily="34" charset="0"/>
              </a:defRPr>
            </a:lvl4pPr>
            <a:lvl5pPr marL="2057400" indent="-228600">
              <a:defRPr sz="800">
                <a:solidFill>
                  <a:schemeClr val="tx1"/>
                </a:solidFill>
                <a:latin typeface="Tahoma" pitchFamily="34" charset="0"/>
              </a:defRPr>
            </a:lvl5pPr>
            <a:lvl6pPr marL="2514600" indent="-228600" eaLnBrk="0" fontAlgn="base" hangingPunct="0">
              <a:spcBef>
                <a:spcPct val="0"/>
              </a:spcBef>
              <a:spcAft>
                <a:spcPct val="0"/>
              </a:spcAft>
              <a:defRPr sz="800">
                <a:solidFill>
                  <a:schemeClr val="tx1"/>
                </a:solidFill>
                <a:latin typeface="Tahoma" pitchFamily="34" charset="0"/>
              </a:defRPr>
            </a:lvl6pPr>
            <a:lvl7pPr marL="2971800" indent="-228600" eaLnBrk="0" fontAlgn="base" hangingPunct="0">
              <a:spcBef>
                <a:spcPct val="0"/>
              </a:spcBef>
              <a:spcAft>
                <a:spcPct val="0"/>
              </a:spcAft>
              <a:defRPr sz="800">
                <a:solidFill>
                  <a:schemeClr val="tx1"/>
                </a:solidFill>
                <a:latin typeface="Tahoma" pitchFamily="34" charset="0"/>
              </a:defRPr>
            </a:lvl7pPr>
            <a:lvl8pPr marL="3429000" indent="-228600" eaLnBrk="0" fontAlgn="base" hangingPunct="0">
              <a:spcBef>
                <a:spcPct val="0"/>
              </a:spcBef>
              <a:spcAft>
                <a:spcPct val="0"/>
              </a:spcAft>
              <a:defRPr sz="800">
                <a:solidFill>
                  <a:schemeClr val="tx1"/>
                </a:solidFill>
                <a:latin typeface="Tahoma" pitchFamily="34" charset="0"/>
              </a:defRPr>
            </a:lvl8pPr>
            <a:lvl9pPr marL="3886200" indent="-228600" eaLnBrk="0" fontAlgn="base" hangingPunct="0">
              <a:spcBef>
                <a:spcPct val="0"/>
              </a:spcBef>
              <a:spcAft>
                <a:spcPct val="0"/>
              </a:spcAft>
              <a:defRPr sz="800">
                <a:solidFill>
                  <a:schemeClr val="tx1"/>
                </a:solidFill>
                <a:latin typeface="Tahoma" pitchFamily="34" charset="0"/>
              </a:defRPr>
            </a:lvl9pPr>
          </a:lstStyle>
          <a:p>
            <a:pPr>
              <a:spcBef>
                <a:spcPct val="50000"/>
              </a:spcBef>
            </a:pPr>
            <a:r>
              <a:rPr lang="en-US" altLang="en-US" sz="2000" dirty="0">
                <a:latin typeface="Arial" charset="0"/>
              </a:rPr>
              <a:t>Notice the “rally effect” associated with the 9/11 terrorist attacks</a:t>
            </a:r>
          </a:p>
          <a:p>
            <a:pPr>
              <a:spcBef>
                <a:spcPct val="50000"/>
              </a:spcBef>
            </a:pPr>
            <a:r>
              <a:rPr lang="en-US" altLang="en-US" sz="2000" dirty="0">
                <a:latin typeface="Arial" charset="0"/>
              </a:rPr>
              <a:t>Much of the drop in Bush’s ratings was the result of the Iraq War</a:t>
            </a:r>
          </a:p>
          <a:p>
            <a:pPr>
              <a:spcBef>
                <a:spcPct val="50000"/>
              </a:spcBef>
            </a:pPr>
            <a:r>
              <a:rPr lang="en-US" altLang="en-US" sz="2000" dirty="0">
                <a:latin typeface="Arial" charset="0"/>
              </a:rPr>
              <a:t>In most cases across US history, war has been devastating to wartime presidents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600200"/>
            <a:ext cx="8686800" cy="48006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46" name="Rectangle 2"/>
          <p:cNvSpPr>
            <a:spLocks noGrp="1" noChangeArrowheads="1"/>
          </p:cNvSpPr>
          <p:nvPr>
            <p:ph type="title"/>
          </p:nvPr>
        </p:nvSpPr>
        <p:spPr>
          <a:xfrm>
            <a:off x="403150" y="457200"/>
            <a:ext cx="8229600" cy="990600"/>
          </a:xfrm>
        </p:spPr>
        <p:txBody>
          <a:bodyPr>
            <a:normAutofit fontScale="90000"/>
          </a:bodyPr>
          <a:lstStyle/>
          <a:p>
            <a:pPr>
              <a:defRPr/>
            </a:pPr>
            <a:r>
              <a:rPr lang="en-US" dirty="0"/>
              <a:t>Public Opinion</a:t>
            </a:r>
            <a:br>
              <a:rPr lang="en-US" dirty="0"/>
            </a:br>
            <a:r>
              <a:rPr lang="en-US" sz="2200" dirty="0"/>
              <a:t>War, Economy, &amp; Scandal</a:t>
            </a:r>
          </a:p>
        </p:txBody>
      </p:sp>
      <p:pic>
        <p:nvPicPr>
          <p:cNvPr id="4" name="Picture 4" descr="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05000"/>
            <a:ext cx="8176935" cy="4210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676400"/>
            <a:ext cx="8229600" cy="4724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0" name="Rectangle 2"/>
          <p:cNvSpPr>
            <a:spLocks noGrp="1" noChangeArrowheads="1"/>
          </p:cNvSpPr>
          <p:nvPr>
            <p:ph type="title"/>
          </p:nvPr>
        </p:nvSpPr>
        <p:spPr>
          <a:xfrm>
            <a:off x="381000" y="542925"/>
            <a:ext cx="8229600" cy="990600"/>
          </a:xfrm>
        </p:spPr>
        <p:txBody>
          <a:bodyPr>
            <a:normAutofit fontScale="90000"/>
          </a:bodyPr>
          <a:lstStyle/>
          <a:p>
            <a:pPr>
              <a:defRPr/>
            </a:pPr>
            <a:r>
              <a:rPr lang="en-US" dirty="0"/>
              <a:t>The Rally Effect</a:t>
            </a:r>
            <a:br>
              <a:rPr lang="en-US" dirty="0"/>
            </a:br>
            <a:r>
              <a:rPr lang="en-US" sz="2200" dirty="0"/>
              <a:t>Foreign Policy and Popularity</a:t>
            </a:r>
          </a:p>
        </p:txBody>
      </p:sp>
      <p:pic>
        <p:nvPicPr>
          <p:cNvPr id="21508"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800"/>
            <a:ext cx="7905404" cy="439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381000"/>
            <a:ext cx="8534400" cy="990600"/>
          </a:xfrm>
        </p:spPr>
        <p:txBody>
          <a:bodyPr/>
          <a:lstStyle/>
          <a:p>
            <a:pPr>
              <a:defRPr/>
            </a:pPr>
            <a:r>
              <a:rPr lang="en-US" dirty="0"/>
              <a:t>What Makes a Great President?</a:t>
            </a:r>
          </a:p>
        </p:txBody>
      </p:sp>
      <p:sp>
        <p:nvSpPr>
          <p:cNvPr id="3075" name="Rectangle 3"/>
          <p:cNvSpPr>
            <a:spLocks noGrp="1" noChangeArrowheads="1"/>
          </p:cNvSpPr>
          <p:nvPr>
            <p:ph idx="1"/>
          </p:nvPr>
        </p:nvSpPr>
        <p:spPr>
          <a:xfrm>
            <a:off x="152400" y="1295400"/>
            <a:ext cx="8686800" cy="5181600"/>
          </a:xfrm>
        </p:spPr>
        <p:txBody>
          <a:bodyPr/>
          <a:lstStyle/>
          <a:p>
            <a:pPr>
              <a:defRPr/>
            </a:pPr>
            <a:r>
              <a:rPr lang="en-US" b="1" dirty="0"/>
              <a:t>The historian’s view:  Great accomplishments</a:t>
            </a:r>
          </a:p>
          <a:p>
            <a:pPr lvl="1">
              <a:defRPr/>
            </a:pPr>
            <a:r>
              <a:rPr lang="en-US" b="1" u="sng" dirty="0">
                <a:solidFill>
                  <a:schemeClr val="tx2"/>
                </a:solidFill>
              </a:rPr>
              <a:t>George Washington (1790-1797)</a:t>
            </a:r>
            <a:r>
              <a:rPr lang="en-US" b="1" dirty="0">
                <a:solidFill>
                  <a:schemeClr val="tx2"/>
                </a:solidFill>
              </a:rPr>
              <a:t> </a:t>
            </a:r>
            <a:r>
              <a:rPr lang="en-US" dirty="0"/>
              <a:t>– made us believe the American experiment in democracy could survive in a hostile world of monarchies</a:t>
            </a:r>
          </a:p>
          <a:p>
            <a:pPr lvl="1">
              <a:defRPr/>
            </a:pPr>
            <a:r>
              <a:rPr lang="en-US" b="1" u="sng" dirty="0">
                <a:solidFill>
                  <a:schemeClr val="tx2"/>
                </a:solidFill>
              </a:rPr>
              <a:t>Thomas Jefferson (1801-1809)</a:t>
            </a:r>
            <a:r>
              <a:rPr lang="en-US" b="1" dirty="0">
                <a:solidFill>
                  <a:schemeClr val="tx2"/>
                </a:solidFill>
              </a:rPr>
              <a:t> </a:t>
            </a:r>
            <a:r>
              <a:rPr lang="en-US" dirty="0"/>
              <a:t>– procured the Louisiana Purchase, gave the country a buffer zone against the potential incursions of the Europeans on the frontier</a:t>
            </a:r>
          </a:p>
          <a:p>
            <a:pPr lvl="1">
              <a:defRPr/>
            </a:pPr>
            <a:r>
              <a:rPr lang="en-US" b="1" u="sng" dirty="0">
                <a:solidFill>
                  <a:schemeClr val="tx2"/>
                </a:solidFill>
              </a:rPr>
              <a:t>Abraham Lincoln (1861-1865)</a:t>
            </a:r>
            <a:r>
              <a:rPr lang="en-US" b="1" dirty="0">
                <a:solidFill>
                  <a:schemeClr val="tx2"/>
                </a:solidFill>
              </a:rPr>
              <a:t> </a:t>
            </a:r>
            <a:r>
              <a:rPr lang="en-US" dirty="0"/>
              <a:t>– ended the institution of slavery and held the union together, proving that democracy could survive internal dissention, even civil war</a:t>
            </a:r>
          </a:p>
          <a:p>
            <a:pPr lvl="1">
              <a:defRPr/>
            </a:pPr>
            <a:r>
              <a:rPr lang="en-US" b="1" u="sng" dirty="0">
                <a:solidFill>
                  <a:schemeClr val="tx2"/>
                </a:solidFill>
              </a:rPr>
              <a:t>Franklin Roosevelt (1933-1945)</a:t>
            </a:r>
            <a:r>
              <a:rPr lang="en-US" b="1" dirty="0">
                <a:solidFill>
                  <a:schemeClr val="tx2"/>
                </a:solidFill>
              </a:rPr>
              <a:t> </a:t>
            </a:r>
            <a:r>
              <a:rPr lang="en-US" dirty="0"/>
              <a:t>– led us through the Great Depression and to victory in WWII</a:t>
            </a:r>
          </a:p>
          <a:p>
            <a:pPr lvl="1">
              <a:defRPr/>
            </a:pPr>
            <a:r>
              <a:rPr lang="en-US" b="1" u="sng" dirty="0">
                <a:solidFill>
                  <a:schemeClr val="tx2"/>
                </a:solidFill>
              </a:rPr>
              <a:t>Ronald Reagan (1981-1989)</a:t>
            </a:r>
            <a:r>
              <a:rPr lang="en-US" b="1" dirty="0">
                <a:solidFill>
                  <a:schemeClr val="tx2"/>
                </a:solidFill>
              </a:rPr>
              <a:t> </a:t>
            </a:r>
            <a:r>
              <a:rPr lang="en-US" dirty="0"/>
              <a:t>– revived the American spirit and precipitated the end of the Cold War</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ChangeArrowheads="1"/>
          </p:cNvSpPr>
          <p:nvPr/>
        </p:nvSpPr>
        <p:spPr bwMode="auto">
          <a:xfrm>
            <a:off x="2705100" y="1863436"/>
            <a:ext cx="3581400" cy="990600"/>
          </a:xfrm>
          <a:prstGeom prst="rect">
            <a:avLst/>
          </a:prstGeom>
          <a:solidFill>
            <a:schemeClr val="tx2">
              <a:lumMod val="75000"/>
            </a:schemeClr>
          </a:solidFill>
          <a:ln w="12700">
            <a:solidFill>
              <a:schemeClr val="tx1"/>
            </a:solidFill>
            <a:miter lim="800000"/>
            <a:headEnd/>
            <a:tailEnd/>
          </a:ln>
          <a:effectLst/>
        </p:spPr>
        <p:txBody>
          <a:bodyPr wrap="none" anchor="ctr"/>
          <a:lstStyle>
            <a:lvl1pPr>
              <a:defRPr sz="800">
                <a:solidFill>
                  <a:schemeClr val="tx1"/>
                </a:solidFill>
                <a:latin typeface="Tahoma" pitchFamily="34" charset="0"/>
              </a:defRPr>
            </a:lvl1pPr>
            <a:lvl2pPr marL="742950" indent="-285750">
              <a:defRPr sz="800">
                <a:solidFill>
                  <a:schemeClr val="tx1"/>
                </a:solidFill>
                <a:latin typeface="Tahoma" pitchFamily="34" charset="0"/>
              </a:defRPr>
            </a:lvl2pPr>
            <a:lvl3pPr marL="1143000" indent="-228600">
              <a:defRPr sz="800">
                <a:solidFill>
                  <a:schemeClr val="tx1"/>
                </a:solidFill>
                <a:latin typeface="Tahoma" pitchFamily="34" charset="0"/>
              </a:defRPr>
            </a:lvl3pPr>
            <a:lvl4pPr marL="1600200" indent="-228600">
              <a:defRPr sz="800">
                <a:solidFill>
                  <a:schemeClr val="tx1"/>
                </a:solidFill>
                <a:latin typeface="Tahoma" pitchFamily="34" charset="0"/>
              </a:defRPr>
            </a:lvl4pPr>
            <a:lvl5pPr marL="2057400" indent="-228600">
              <a:defRPr sz="800">
                <a:solidFill>
                  <a:schemeClr val="tx1"/>
                </a:solidFill>
                <a:latin typeface="Tahoma" pitchFamily="34" charset="0"/>
              </a:defRPr>
            </a:lvl5pPr>
            <a:lvl6pPr marL="2514600" indent="-228600" eaLnBrk="0" fontAlgn="base" hangingPunct="0">
              <a:spcBef>
                <a:spcPct val="0"/>
              </a:spcBef>
              <a:spcAft>
                <a:spcPct val="0"/>
              </a:spcAft>
              <a:defRPr sz="800">
                <a:solidFill>
                  <a:schemeClr val="tx1"/>
                </a:solidFill>
                <a:latin typeface="Tahoma" pitchFamily="34" charset="0"/>
              </a:defRPr>
            </a:lvl6pPr>
            <a:lvl7pPr marL="2971800" indent="-228600" eaLnBrk="0" fontAlgn="base" hangingPunct="0">
              <a:spcBef>
                <a:spcPct val="0"/>
              </a:spcBef>
              <a:spcAft>
                <a:spcPct val="0"/>
              </a:spcAft>
              <a:defRPr sz="800">
                <a:solidFill>
                  <a:schemeClr val="tx1"/>
                </a:solidFill>
                <a:latin typeface="Tahoma" pitchFamily="34" charset="0"/>
              </a:defRPr>
            </a:lvl7pPr>
            <a:lvl8pPr marL="3429000" indent="-228600" eaLnBrk="0" fontAlgn="base" hangingPunct="0">
              <a:spcBef>
                <a:spcPct val="0"/>
              </a:spcBef>
              <a:spcAft>
                <a:spcPct val="0"/>
              </a:spcAft>
              <a:defRPr sz="800">
                <a:solidFill>
                  <a:schemeClr val="tx1"/>
                </a:solidFill>
                <a:latin typeface="Tahoma" pitchFamily="34" charset="0"/>
              </a:defRPr>
            </a:lvl8pPr>
            <a:lvl9pPr marL="3886200" indent="-228600" eaLnBrk="0" fontAlgn="base" hangingPunct="0">
              <a:spcBef>
                <a:spcPct val="0"/>
              </a:spcBef>
              <a:spcAft>
                <a:spcPct val="0"/>
              </a:spcAft>
              <a:defRPr sz="800">
                <a:solidFill>
                  <a:schemeClr val="tx1"/>
                </a:solidFill>
                <a:latin typeface="Tahoma" pitchFamily="34" charset="0"/>
              </a:defRPr>
            </a:lvl9pPr>
          </a:lstStyle>
          <a:p>
            <a:pPr algn="ctr"/>
            <a:r>
              <a:rPr lang="en-US" altLang="en-US" sz="2400" b="1" dirty="0">
                <a:solidFill>
                  <a:schemeClr val="bg1"/>
                </a:solidFill>
                <a:latin typeface="Times New Roman" pitchFamily="18" charset="0"/>
              </a:rPr>
              <a:t>Great Accomplishments</a:t>
            </a:r>
          </a:p>
        </p:txBody>
      </p:sp>
      <p:sp>
        <p:nvSpPr>
          <p:cNvPr id="5123" name="Rectangle 6"/>
          <p:cNvSpPr>
            <a:spLocks noChangeArrowheads="1"/>
          </p:cNvSpPr>
          <p:nvPr/>
        </p:nvSpPr>
        <p:spPr bwMode="auto">
          <a:xfrm>
            <a:off x="2705100" y="3311236"/>
            <a:ext cx="3581400" cy="990600"/>
          </a:xfrm>
          <a:prstGeom prst="rect">
            <a:avLst/>
          </a:prstGeom>
          <a:solidFill>
            <a:schemeClr val="tx2">
              <a:lumMod val="75000"/>
            </a:schemeClr>
          </a:solidFill>
          <a:ln w="12700">
            <a:solidFill>
              <a:schemeClr val="tx1"/>
            </a:solidFill>
            <a:miter lim="800000"/>
            <a:headEnd/>
            <a:tailEnd/>
          </a:ln>
          <a:effectLst/>
        </p:spPr>
        <p:txBody>
          <a:bodyPr wrap="none" anchor="ctr"/>
          <a:lstStyle>
            <a:lvl1pPr>
              <a:defRPr sz="800">
                <a:solidFill>
                  <a:schemeClr val="tx1"/>
                </a:solidFill>
                <a:latin typeface="Tahoma" pitchFamily="34" charset="0"/>
              </a:defRPr>
            </a:lvl1pPr>
            <a:lvl2pPr marL="742950" indent="-285750">
              <a:defRPr sz="800">
                <a:solidFill>
                  <a:schemeClr val="tx1"/>
                </a:solidFill>
                <a:latin typeface="Tahoma" pitchFamily="34" charset="0"/>
              </a:defRPr>
            </a:lvl2pPr>
            <a:lvl3pPr marL="1143000" indent="-228600">
              <a:defRPr sz="800">
                <a:solidFill>
                  <a:schemeClr val="tx1"/>
                </a:solidFill>
                <a:latin typeface="Tahoma" pitchFamily="34" charset="0"/>
              </a:defRPr>
            </a:lvl3pPr>
            <a:lvl4pPr marL="1600200" indent="-228600">
              <a:defRPr sz="800">
                <a:solidFill>
                  <a:schemeClr val="tx1"/>
                </a:solidFill>
                <a:latin typeface="Tahoma" pitchFamily="34" charset="0"/>
              </a:defRPr>
            </a:lvl4pPr>
            <a:lvl5pPr marL="2057400" indent="-228600">
              <a:defRPr sz="800">
                <a:solidFill>
                  <a:schemeClr val="tx1"/>
                </a:solidFill>
                <a:latin typeface="Tahoma" pitchFamily="34" charset="0"/>
              </a:defRPr>
            </a:lvl5pPr>
            <a:lvl6pPr marL="2514600" indent="-228600" eaLnBrk="0" fontAlgn="base" hangingPunct="0">
              <a:spcBef>
                <a:spcPct val="0"/>
              </a:spcBef>
              <a:spcAft>
                <a:spcPct val="0"/>
              </a:spcAft>
              <a:defRPr sz="800">
                <a:solidFill>
                  <a:schemeClr val="tx1"/>
                </a:solidFill>
                <a:latin typeface="Tahoma" pitchFamily="34" charset="0"/>
              </a:defRPr>
            </a:lvl6pPr>
            <a:lvl7pPr marL="2971800" indent="-228600" eaLnBrk="0" fontAlgn="base" hangingPunct="0">
              <a:spcBef>
                <a:spcPct val="0"/>
              </a:spcBef>
              <a:spcAft>
                <a:spcPct val="0"/>
              </a:spcAft>
              <a:defRPr sz="800">
                <a:solidFill>
                  <a:schemeClr val="tx1"/>
                </a:solidFill>
                <a:latin typeface="Tahoma" pitchFamily="34" charset="0"/>
              </a:defRPr>
            </a:lvl7pPr>
            <a:lvl8pPr marL="3429000" indent="-228600" eaLnBrk="0" fontAlgn="base" hangingPunct="0">
              <a:spcBef>
                <a:spcPct val="0"/>
              </a:spcBef>
              <a:spcAft>
                <a:spcPct val="0"/>
              </a:spcAft>
              <a:defRPr sz="800">
                <a:solidFill>
                  <a:schemeClr val="tx1"/>
                </a:solidFill>
                <a:latin typeface="Tahoma" pitchFamily="34" charset="0"/>
              </a:defRPr>
            </a:lvl8pPr>
            <a:lvl9pPr marL="3886200" indent="-228600" eaLnBrk="0" fontAlgn="base" hangingPunct="0">
              <a:spcBef>
                <a:spcPct val="0"/>
              </a:spcBef>
              <a:spcAft>
                <a:spcPct val="0"/>
              </a:spcAft>
              <a:defRPr sz="800">
                <a:solidFill>
                  <a:schemeClr val="tx1"/>
                </a:solidFill>
                <a:latin typeface="Tahoma" pitchFamily="34" charset="0"/>
              </a:defRPr>
            </a:lvl9pPr>
          </a:lstStyle>
          <a:p>
            <a:pPr algn="ctr"/>
            <a:r>
              <a:rPr lang="en-US" altLang="en-US" sz="2400" b="1" dirty="0">
                <a:solidFill>
                  <a:schemeClr val="bg1"/>
                </a:solidFill>
                <a:latin typeface="Times New Roman" pitchFamily="18" charset="0"/>
              </a:rPr>
              <a:t>Leadership Opportunities</a:t>
            </a:r>
          </a:p>
        </p:txBody>
      </p:sp>
      <p:sp>
        <p:nvSpPr>
          <p:cNvPr id="5124" name="Rectangle 7"/>
          <p:cNvSpPr>
            <a:spLocks noChangeArrowheads="1"/>
          </p:cNvSpPr>
          <p:nvPr/>
        </p:nvSpPr>
        <p:spPr bwMode="auto">
          <a:xfrm>
            <a:off x="838200" y="5292436"/>
            <a:ext cx="1600200" cy="838200"/>
          </a:xfrm>
          <a:prstGeom prst="rect">
            <a:avLst/>
          </a:prstGeom>
          <a:solidFill>
            <a:schemeClr val="tx2">
              <a:lumMod val="75000"/>
            </a:schemeClr>
          </a:solidFill>
          <a:ln w="12700">
            <a:solidFill>
              <a:schemeClr val="tx1"/>
            </a:solidFill>
            <a:miter lim="800000"/>
            <a:headEnd/>
            <a:tailEnd/>
          </a:ln>
          <a:effectLst/>
        </p:spPr>
        <p:txBody>
          <a:bodyPr wrap="none" anchor="ctr"/>
          <a:lstStyle>
            <a:lvl1pPr>
              <a:defRPr sz="800">
                <a:solidFill>
                  <a:schemeClr val="tx1"/>
                </a:solidFill>
                <a:latin typeface="Tahoma" pitchFamily="34" charset="0"/>
              </a:defRPr>
            </a:lvl1pPr>
            <a:lvl2pPr marL="742950" indent="-285750">
              <a:defRPr sz="800">
                <a:solidFill>
                  <a:schemeClr val="tx1"/>
                </a:solidFill>
                <a:latin typeface="Tahoma" pitchFamily="34" charset="0"/>
              </a:defRPr>
            </a:lvl2pPr>
            <a:lvl3pPr marL="1143000" indent="-228600">
              <a:defRPr sz="800">
                <a:solidFill>
                  <a:schemeClr val="tx1"/>
                </a:solidFill>
                <a:latin typeface="Tahoma" pitchFamily="34" charset="0"/>
              </a:defRPr>
            </a:lvl3pPr>
            <a:lvl4pPr marL="1600200" indent="-228600">
              <a:defRPr sz="800">
                <a:solidFill>
                  <a:schemeClr val="tx1"/>
                </a:solidFill>
                <a:latin typeface="Tahoma" pitchFamily="34" charset="0"/>
              </a:defRPr>
            </a:lvl4pPr>
            <a:lvl5pPr marL="2057400" indent="-228600">
              <a:defRPr sz="800">
                <a:solidFill>
                  <a:schemeClr val="tx1"/>
                </a:solidFill>
                <a:latin typeface="Tahoma" pitchFamily="34" charset="0"/>
              </a:defRPr>
            </a:lvl5pPr>
            <a:lvl6pPr marL="2514600" indent="-228600" eaLnBrk="0" fontAlgn="base" hangingPunct="0">
              <a:spcBef>
                <a:spcPct val="0"/>
              </a:spcBef>
              <a:spcAft>
                <a:spcPct val="0"/>
              </a:spcAft>
              <a:defRPr sz="800">
                <a:solidFill>
                  <a:schemeClr val="tx1"/>
                </a:solidFill>
                <a:latin typeface="Tahoma" pitchFamily="34" charset="0"/>
              </a:defRPr>
            </a:lvl6pPr>
            <a:lvl7pPr marL="2971800" indent="-228600" eaLnBrk="0" fontAlgn="base" hangingPunct="0">
              <a:spcBef>
                <a:spcPct val="0"/>
              </a:spcBef>
              <a:spcAft>
                <a:spcPct val="0"/>
              </a:spcAft>
              <a:defRPr sz="800">
                <a:solidFill>
                  <a:schemeClr val="tx1"/>
                </a:solidFill>
                <a:latin typeface="Tahoma" pitchFamily="34" charset="0"/>
              </a:defRPr>
            </a:lvl7pPr>
            <a:lvl8pPr marL="3429000" indent="-228600" eaLnBrk="0" fontAlgn="base" hangingPunct="0">
              <a:spcBef>
                <a:spcPct val="0"/>
              </a:spcBef>
              <a:spcAft>
                <a:spcPct val="0"/>
              </a:spcAft>
              <a:defRPr sz="800">
                <a:solidFill>
                  <a:schemeClr val="tx1"/>
                </a:solidFill>
                <a:latin typeface="Tahoma" pitchFamily="34" charset="0"/>
              </a:defRPr>
            </a:lvl8pPr>
            <a:lvl9pPr marL="3886200" indent="-228600" eaLnBrk="0" fontAlgn="base" hangingPunct="0">
              <a:spcBef>
                <a:spcPct val="0"/>
              </a:spcBef>
              <a:spcAft>
                <a:spcPct val="0"/>
              </a:spcAft>
              <a:defRPr sz="800">
                <a:solidFill>
                  <a:schemeClr val="tx1"/>
                </a:solidFill>
                <a:latin typeface="Tahoma" pitchFamily="34" charset="0"/>
              </a:defRPr>
            </a:lvl9pPr>
          </a:lstStyle>
          <a:p>
            <a:pPr algn="ctr"/>
            <a:r>
              <a:rPr lang="en-US" altLang="en-US" sz="2400" b="1" dirty="0">
                <a:solidFill>
                  <a:schemeClr val="bg1"/>
                </a:solidFill>
                <a:latin typeface="Times New Roman" pitchFamily="18" charset="0"/>
              </a:rPr>
              <a:t>Timing</a:t>
            </a:r>
          </a:p>
        </p:txBody>
      </p:sp>
      <p:sp>
        <p:nvSpPr>
          <p:cNvPr id="5125" name="Rectangle 8"/>
          <p:cNvSpPr>
            <a:spLocks noChangeArrowheads="1"/>
          </p:cNvSpPr>
          <p:nvPr/>
        </p:nvSpPr>
        <p:spPr bwMode="auto">
          <a:xfrm>
            <a:off x="2743200" y="5292436"/>
            <a:ext cx="1600200" cy="838200"/>
          </a:xfrm>
          <a:prstGeom prst="rect">
            <a:avLst/>
          </a:prstGeom>
          <a:solidFill>
            <a:schemeClr val="tx2">
              <a:lumMod val="75000"/>
            </a:schemeClr>
          </a:solidFill>
          <a:ln w="12700">
            <a:solidFill>
              <a:schemeClr val="tx1"/>
            </a:solidFill>
            <a:miter lim="800000"/>
            <a:headEnd/>
            <a:tailEnd/>
          </a:ln>
          <a:effectLst/>
        </p:spPr>
        <p:txBody>
          <a:bodyPr wrap="none" anchor="ctr"/>
          <a:lstStyle>
            <a:lvl1pPr>
              <a:defRPr sz="800">
                <a:solidFill>
                  <a:schemeClr val="tx1"/>
                </a:solidFill>
                <a:latin typeface="Tahoma" pitchFamily="34" charset="0"/>
              </a:defRPr>
            </a:lvl1pPr>
            <a:lvl2pPr marL="742950" indent="-285750">
              <a:defRPr sz="800">
                <a:solidFill>
                  <a:schemeClr val="tx1"/>
                </a:solidFill>
                <a:latin typeface="Tahoma" pitchFamily="34" charset="0"/>
              </a:defRPr>
            </a:lvl2pPr>
            <a:lvl3pPr marL="1143000" indent="-228600">
              <a:defRPr sz="800">
                <a:solidFill>
                  <a:schemeClr val="tx1"/>
                </a:solidFill>
                <a:latin typeface="Tahoma" pitchFamily="34" charset="0"/>
              </a:defRPr>
            </a:lvl3pPr>
            <a:lvl4pPr marL="1600200" indent="-228600">
              <a:defRPr sz="800">
                <a:solidFill>
                  <a:schemeClr val="tx1"/>
                </a:solidFill>
                <a:latin typeface="Tahoma" pitchFamily="34" charset="0"/>
              </a:defRPr>
            </a:lvl4pPr>
            <a:lvl5pPr marL="2057400" indent="-228600">
              <a:defRPr sz="800">
                <a:solidFill>
                  <a:schemeClr val="tx1"/>
                </a:solidFill>
                <a:latin typeface="Tahoma" pitchFamily="34" charset="0"/>
              </a:defRPr>
            </a:lvl5pPr>
            <a:lvl6pPr marL="2514600" indent="-228600" eaLnBrk="0" fontAlgn="base" hangingPunct="0">
              <a:spcBef>
                <a:spcPct val="0"/>
              </a:spcBef>
              <a:spcAft>
                <a:spcPct val="0"/>
              </a:spcAft>
              <a:defRPr sz="800">
                <a:solidFill>
                  <a:schemeClr val="tx1"/>
                </a:solidFill>
                <a:latin typeface="Tahoma" pitchFamily="34" charset="0"/>
              </a:defRPr>
            </a:lvl6pPr>
            <a:lvl7pPr marL="2971800" indent="-228600" eaLnBrk="0" fontAlgn="base" hangingPunct="0">
              <a:spcBef>
                <a:spcPct val="0"/>
              </a:spcBef>
              <a:spcAft>
                <a:spcPct val="0"/>
              </a:spcAft>
              <a:defRPr sz="800">
                <a:solidFill>
                  <a:schemeClr val="tx1"/>
                </a:solidFill>
                <a:latin typeface="Tahoma" pitchFamily="34" charset="0"/>
              </a:defRPr>
            </a:lvl7pPr>
            <a:lvl8pPr marL="3429000" indent="-228600" eaLnBrk="0" fontAlgn="base" hangingPunct="0">
              <a:spcBef>
                <a:spcPct val="0"/>
              </a:spcBef>
              <a:spcAft>
                <a:spcPct val="0"/>
              </a:spcAft>
              <a:defRPr sz="800">
                <a:solidFill>
                  <a:schemeClr val="tx1"/>
                </a:solidFill>
                <a:latin typeface="Tahoma" pitchFamily="34" charset="0"/>
              </a:defRPr>
            </a:lvl8pPr>
            <a:lvl9pPr marL="3886200" indent="-228600" eaLnBrk="0" fontAlgn="base" hangingPunct="0">
              <a:spcBef>
                <a:spcPct val="0"/>
              </a:spcBef>
              <a:spcAft>
                <a:spcPct val="0"/>
              </a:spcAft>
              <a:defRPr sz="800">
                <a:solidFill>
                  <a:schemeClr val="tx1"/>
                </a:solidFill>
                <a:latin typeface="Tahoma" pitchFamily="34" charset="0"/>
              </a:defRPr>
            </a:lvl9pPr>
          </a:lstStyle>
          <a:p>
            <a:pPr algn="ctr"/>
            <a:r>
              <a:rPr lang="en-US" altLang="en-US" sz="2400" b="1" dirty="0">
                <a:solidFill>
                  <a:schemeClr val="bg1"/>
                </a:solidFill>
                <a:latin typeface="Times New Roman" pitchFamily="18" charset="0"/>
              </a:rPr>
              <a:t>Personality/</a:t>
            </a:r>
          </a:p>
          <a:p>
            <a:pPr algn="ctr"/>
            <a:r>
              <a:rPr lang="en-US" altLang="en-US" sz="2400" b="1" dirty="0">
                <a:solidFill>
                  <a:schemeClr val="bg1"/>
                </a:solidFill>
                <a:latin typeface="Times New Roman" pitchFamily="18" charset="0"/>
              </a:rPr>
              <a:t>Character</a:t>
            </a:r>
          </a:p>
        </p:txBody>
      </p:sp>
      <p:sp>
        <p:nvSpPr>
          <p:cNvPr id="5126" name="Rectangle 9"/>
          <p:cNvSpPr>
            <a:spLocks noChangeArrowheads="1"/>
          </p:cNvSpPr>
          <p:nvPr/>
        </p:nvSpPr>
        <p:spPr bwMode="auto">
          <a:xfrm>
            <a:off x="4800600" y="5292436"/>
            <a:ext cx="1600200" cy="838200"/>
          </a:xfrm>
          <a:prstGeom prst="rect">
            <a:avLst/>
          </a:prstGeom>
          <a:solidFill>
            <a:schemeClr val="tx2">
              <a:lumMod val="75000"/>
            </a:schemeClr>
          </a:solidFill>
          <a:ln w="12700">
            <a:solidFill>
              <a:schemeClr val="tx1"/>
            </a:solidFill>
            <a:miter lim="800000"/>
            <a:headEnd/>
            <a:tailEnd/>
          </a:ln>
          <a:effectLst/>
        </p:spPr>
        <p:txBody>
          <a:bodyPr wrap="none" anchor="ctr"/>
          <a:lstStyle>
            <a:lvl1pPr>
              <a:defRPr sz="800">
                <a:solidFill>
                  <a:schemeClr val="tx1"/>
                </a:solidFill>
                <a:latin typeface="Tahoma" pitchFamily="34" charset="0"/>
              </a:defRPr>
            </a:lvl1pPr>
            <a:lvl2pPr marL="742950" indent="-285750">
              <a:defRPr sz="800">
                <a:solidFill>
                  <a:schemeClr val="tx1"/>
                </a:solidFill>
                <a:latin typeface="Tahoma" pitchFamily="34" charset="0"/>
              </a:defRPr>
            </a:lvl2pPr>
            <a:lvl3pPr marL="1143000" indent="-228600">
              <a:defRPr sz="800">
                <a:solidFill>
                  <a:schemeClr val="tx1"/>
                </a:solidFill>
                <a:latin typeface="Tahoma" pitchFamily="34" charset="0"/>
              </a:defRPr>
            </a:lvl3pPr>
            <a:lvl4pPr marL="1600200" indent="-228600">
              <a:defRPr sz="800">
                <a:solidFill>
                  <a:schemeClr val="tx1"/>
                </a:solidFill>
                <a:latin typeface="Tahoma" pitchFamily="34" charset="0"/>
              </a:defRPr>
            </a:lvl4pPr>
            <a:lvl5pPr marL="2057400" indent="-228600">
              <a:defRPr sz="800">
                <a:solidFill>
                  <a:schemeClr val="tx1"/>
                </a:solidFill>
                <a:latin typeface="Tahoma" pitchFamily="34" charset="0"/>
              </a:defRPr>
            </a:lvl5pPr>
            <a:lvl6pPr marL="2514600" indent="-228600" eaLnBrk="0" fontAlgn="base" hangingPunct="0">
              <a:spcBef>
                <a:spcPct val="0"/>
              </a:spcBef>
              <a:spcAft>
                <a:spcPct val="0"/>
              </a:spcAft>
              <a:defRPr sz="800">
                <a:solidFill>
                  <a:schemeClr val="tx1"/>
                </a:solidFill>
                <a:latin typeface="Tahoma" pitchFamily="34" charset="0"/>
              </a:defRPr>
            </a:lvl6pPr>
            <a:lvl7pPr marL="2971800" indent="-228600" eaLnBrk="0" fontAlgn="base" hangingPunct="0">
              <a:spcBef>
                <a:spcPct val="0"/>
              </a:spcBef>
              <a:spcAft>
                <a:spcPct val="0"/>
              </a:spcAft>
              <a:defRPr sz="800">
                <a:solidFill>
                  <a:schemeClr val="tx1"/>
                </a:solidFill>
                <a:latin typeface="Tahoma" pitchFamily="34" charset="0"/>
              </a:defRPr>
            </a:lvl7pPr>
            <a:lvl8pPr marL="3429000" indent="-228600" eaLnBrk="0" fontAlgn="base" hangingPunct="0">
              <a:spcBef>
                <a:spcPct val="0"/>
              </a:spcBef>
              <a:spcAft>
                <a:spcPct val="0"/>
              </a:spcAft>
              <a:defRPr sz="800">
                <a:solidFill>
                  <a:schemeClr val="tx1"/>
                </a:solidFill>
                <a:latin typeface="Tahoma" pitchFamily="34" charset="0"/>
              </a:defRPr>
            </a:lvl8pPr>
            <a:lvl9pPr marL="3886200" indent="-228600" eaLnBrk="0" fontAlgn="base" hangingPunct="0">
              <a:spcBef>
                <a:spcPct val="0"/>
              </a:spcBef>
              <a:spcAft>
                <a:spcPct val="0"/>
              </a:spcAft>
              <a:defRPr sz="800">
                <a:solidFill>
                  <a:schemeClr val="tx1"/>
                </a:solidFill>
                <a:latin typeface="Tahoma" pitchFamily="34" charset="0"/>
              </a:defRPr>
            </a:lvl9pPr>
          </a:lstStyle>
          <a:p>
            <a:pPr algn="ctr"/>
            <a:r>
              <a:rPr lang="en-US" altLang="en-US" sz="2400" b="1" dirty="0">
                <a:solidFill>
                  <a:schemeClr val="bg1"/>
                </a:solidFill>
                <a:latin typeface="Times New Roman" pitchFamily="18" charset="0"/>
              </a:rPr>
              <a:t>Political </a:t>
            </a:r>
          </a:p>
          <a:p>
            <a:pPr algn="ctr"/>
            <a:r>
              <a:rPr lang="en-US" altLang="en-US" sz="2400" b="1" dirty="0">
                <a:solidFill>
                  <a:schemeClr val="bg1"/>
                </a:solidFill>
                <a:latin typeface="Times New Roman" pitchFamily="18" charset="0"/>
              </a:rPr>
              <a:t>Intelligence</a:t>
            </a:r>
          </a:p>
        </p:txBody>
      </p:sp>
      <p:sp>
        <p:nvSpPr>
          <p:cNvPr id="5127" name="Rectangle 10"/>
          <p:cNvSpPr>
            <a:spLocks noChangeArrowheads="1"/>
          </p:cNvSpPr>
          <p:nvPr/>
        </p:nvSpPr>
        <p:spPr bwMode="auto">
          <a:xfrm>
            <a:off x="6629400" y="5292436"/>
            <a:ext cx="1600200" cy="838200"/>
          </a:xfrm>
          <a:prstGeom prst="rect">
            <a:avLst/>
          </a:prstGeom>
          <a:solidFill>
            <a:schemeClr val="tx2">
              <a:lumMod val="75000"/>
            </a:schemeClr>
          </a:solidFill>
          <a:ln w="12700">
            <a:solidFill>
              <a:schemeClr val="tx1"/>
            </a:solidFill>
            <a:miter lim="800000"/>
            <a:headEnd/>
            <a:tailEnd/>
          </a:ln>
          <a:effectLst/>
        </p:spPr>
        <p:txBody>
          <a:bodyPr wrap="none" anchor="ctr"/>
          <a:lstStyle>
            <a:lvl1pPr>
              <a:defRPr sz="800">
                <a:solidFill>
                  <a:schemeClr val="tx1"/>
                </a:solidFill>
                <a:latin typeface="Tahoma" pitchFamily="34" charset="0"/>
              </a:defRPr>
            </a:lvl1pPr>
            <a:lvl2pPr marL="742950" indent="-285750">
              <a:defRPr sz="800">
                <a:solidFill>
                  <a:schemeClr val="tx1"/>
                </a:solidFill>
                <a:latin typeface="Tahoma" pitchFamily="34" charset="0"/>
              </a:defRPr>
            </a:lvl2pPr>
            <a:lvl3pPr marL="1143000" indent="-228600">
              <a:defRPr sz="800">
                <a:solidFill>
                  <a:schemeClr val="tx1"/>
                </a:solidFill>
                <a:latin typeface="Tahoma" pitchFamily="34" charset="0"/>
              </a:defRPr>
            </a:lvl3pPr>
            <a:lvl4pPr marL="1600200" indent="-228600">
              <a:defRPr sz="800">
                <a:solidFill>
                  <a:schemeClr val="tx1"/>
                </a:solidFill>
                <a:latin typeface="Tahoma" pitchFamily="34" charset="0"/>
              </a:defRPr>
            </a:lvl4pPr>
            <a:lvl5pPr marL="2057400" indent="-228600">
              <a:defRPr sz="800">
                <a:solidFill>
                  <a:schemeClr val="tx1"/>
                </a:solidFill>
                <a:latin typeface="Tahoma" pitchFamily="34" charset="0"/>
              </a:defRPr>
            </a:lvl5pPr>
            <a:lvl6pPr marL="2514600" indent="-228600" eaLnBrk="0" fontAlgn="base" hangingPunct="0">
              <a:spcBef>
                <a:spcPct val="0"/>
              </a:spcBef>
              <a:spcAft>
                <a:spcPct val="0"/>
              </a:spcAft>
              <a:defRPr sz="800">
                <a:solidFill>
                  <a:schemeClr val="tx1"/>
                </a:solidFill>
                <a:latin typeface="Tahoma" pitchFamily="34" charset="0"/>
              </a:defRPr>
            </a:lvl6pPr>
            <a:lvl7pPr marL="2971800" indent="-228600" eaLnBrk="0" fontAlgn="base" hangingPunct="0">
              <a:spcBef>
                <a:spcPct val="0"/>
              </a:spcBef>
              <a:spcAft>
                <a:spcPct val="0"/>
              </a:spcAft>
              <a:defRPr sz="800">
                <a:solidFill>
                  <a:schemeClr val="tx1"/>
                </a:solidFill>
                <a:latin typeface="Tahoma" pitchFamily="34" charset="0"/>
              </a:defRPr>
            </a:lvl7pPr>
            <a:lvl8pPr marL="3429000" indent="-228600" eaLnBrk="0" fontAlgn="base" hangingPunct="0">
              <a:spcBef>
                <a:spcPct val="0"/>
              </a:spcBef>
              <a:spcAft>
                <a:spcPct val="0"/>
              </a:spcAft>
              <a:defRPr sz="800">
                <a:solidFill>
                  <a:schemeClr val="tx1"/>
                </a:solidFill>
                <a:latin typeface="Tahoma" pitchFamily="34" charset="0"/>
              </a:defRPr>
            </a:lvl8pPr>
            <a:lvl9pPr marL="3886200" indent="-228600" eaLnBrk="0" fontAlgn="base" hangingPunct="0">
              <a:spcBef>
                <a:spcPct val="0"/>
              </a:spcBef>
              <a:spcAft>
                <a:spcPct val="0"/>
              </a:spcAft>
              <a:defRPr sz="800">
                <a:solidFill>
                  <a:schemeClr val="tx1"/>
                </a:solidFill>
                <a:latin typeface="Tahoma" pitchFamily="34" charset="0"/>
              </a:defRPr>
            </a:lvl9pPr>
          </a:lstStyle>
          <a:p>
            <a:pPr algn="ctr"/>
            <a:r>
              <a:rPr lang="en-US" altLang="en-US" sz="2400" b="1" dirty="0">
                <a:solidFill>
                  <a:schemeClr val="bg1"/>
                </a:solidFill>
                <a:latin typeface="Times New Roman" pitchFamily="18" charset="0"/>
              </a:rPr>
              <a:t>Political</a:t>
            </a:r>
          </a:p>
          <a:p>
            <a:pPr algn="ctr"/>
            <a:r>
              <a:rPr lang="en-US" altLang="en-US" sz="2400" b="1" dirty="0">
                <a:solidFill>
                  <a:schemeClr val="bg1"/>
                </a:solidFill>
                <a:latin typeface="Times New Roman" pitchFamily="18" charset="0"/>
              </a:rPr>
              <a:t>Experience</a:t>
            </a:r>
          </a:p>
        </p:txBody>
      </p:sp>
      <p:sp>
        <p:nvSpPr>
          <p:cNvPr id="5128" name="Line 11"/>
          <p:cNvSpPr>
            <a:spLocks noChangeShapeType="1"/>
          </p:cNvSpPr>
          <p:nvPr/>
        </p:nvSpPr>
        <p:spPr bwMode="auto">
          <a:xfrm>
            <a:off x="1676400" y="4759036"/>
            <a:ext cx="5791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129" name="Line 12"/>
          <p:cNvSpPr>
            <a:spLocks noChangeShapeType="1"/>
          </p:cNvSpPr>
          <p:nvPr/>
        </p:nvSpPr>
        <p:spPr bwMode="auto">
          <a:xfrm flipV="1">
            <a:off x="1676400" y="4759036"/>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130" name="Line 13"/>
          <p:cNvSpPr>
            <a:spLocks noChangeShapeType="1"/>
          </p:cNvSpPr>
          <p:nvPr/>
        </p:nvSpPr>
        <p:spPr bwMode="auto">
          <a:xfrm flipV="1">
            <a:off x="3505200" y="4759036"/>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131" name="Line 14"/>
          <p:cNvSpPr>
            <a:spLocks noChangeShapeType="1"/>
          </p:cNvSpPr>
          <p:nvPr/>
        </p:nvSpPr>
        <p:spPr bwMode="auto">
          <a:xfrm flipV="1">
            <a:off x="5562600" y="4759036"/>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132" name="Line 16"/>
          <p:cNvSpPr>
            <a:spLocks noChangeShapeType="1"/>
          </p:cNvSpPr>
          <p:nvPr/>
        </p:nvSpPr>
        <p:spPr bwMode="auto">
          <a:xfrm flipV="1">
            <a:off x="4495800" y="4301836"/>
            <a:ext cx="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133" name="Line 17"/>
          <p:cNvSpPr>
            <a:spLocks noChangeShapeType="1"/>
          </p:cNvSpPr>
          <p:nvPr/>
        </p:nvSpPr>
        <p:spPr bwMode="auto">
          <a:xfrm flipV="1">
            <a:off x="4495800" y="2854036"/>
            <a:ext cx="0"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134" name="Line 20"/>
          <p:cNvSpPr>
            <a:spLocks noChangeShapeType="1"/>
          </p:cNvSpPr>
          <p:nvPr/>
        </p:nvSpPr>
        <p:spPr bwMode="auto">
          <a:xfrm flipV="1">
            <a:off x="7467600" y="4759036"/>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 name="Rectangle 2"/>
          <p:cNvSpPr>
            <a:spLocks noGrp="1" noChangeArrowheads="1"/>
          </p:cNvSpPr>
          <p:nvPr>
            <p:ph type="title"/>
          </p:nvPr>
        </p:nvSpPr>
        <p:spPr>
          <a:xfrm>
            <a:off x="760614" y="533400"/>
            <a:ext cx="7775171" cy="990600"/>
          </a:xfrm>
        </p:spPr>
        <p:txBody>
          <a:bodyPr/>
          <a:lstStyle/>
          <a:p>
            <a:pPr>
              <a:defRPr/>
            </a:pPr>
            <a:r>
              <a:rPr lang="en-US" dirty="0"/>
              <a:t>What Makes a Great President?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a:defRPr/>
            </a:pPr>
            <a:r>
              <a:rPr lang="en-US" sz="4400" dirty="0"/>
              <a:t>Historians Ranking of Presidents</a:t>
            </a:r>
            <a:br>
              <a:rPr lang="en-US" dirty="0"/>
            </a:br>
            <a:r>
              <a:rPr lang="en-US" sz="2700" dirty="0"/>
              <a:t>C-Span Rankings of the Presidents (2021) – Best to Worst</a:t>
            </a:r>
          </a:p>
        </p:txBody>
      </p:sp>
      <p:sp>
        <p:nvSpPr>
          <p:cNvPr id="4" name="Left Brace 3"/>
          <p:cNvSpPr/>
          <p:nvPr/>
        </p:nvSpPr>
        <p:spPr>
          <a:xfrm>
            <a:off x="1230043" y="2362200"/>
            <a:ext cx="152400" cy="8382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Left Brace 6"/>
          <p:cNvSpPr/>
          <p:nvPr/>
        </p:nvSpPr>
        <p:spPr>
          <a:xfrm>
            <a:off x="1230043" y="5150143"/>
            <a:ext cx="152400" cy="83820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p:cNvSpPr txBox="1"/>
          <p:nvPr/>
        </p:nvSpPr>
        <p:spPr>
          <a:xfrm>
            <a:off x="65844" y="2362200"/>
            <a:ext cx="1066800" cy="738664"/>
          </a:xfrm>
          <a:prstGeom prst="rect">
            <a:avLst/>
          </a:prstGeom>
          <a:solidFill>
            <a:schemeClr val="tx2">
              <a:lumMod val="50000"/>
            </a:schemeClr>
          </a:solidFill>
        </p:spPr>
        <p:txBody>
          <a:bodyPr wrap="square" rtlCol="0">
            <a:spAutoFit/>
          </a:bodyPr>
          <a:lstStyle/>
          <a:p>
            <a:r>
              <a:rPr lang="en-US" sz="1400" dirty="0">
                <a:solidFill>
                  <a:schemeClr val="bg2"/>
                </a:solidFill>
              </a:rPr>
              <a:t>Here are the top 10 presidents </a:t>
            </a:r>
          </a:p>
        </p:txBody>
      </p:sp>
      <p:sp>
        <p:nvSpPr>
          <p:cNvPr id="9" name="TextBox 8"/>
          <p:cNvSpPr txBox="1"/>
          <p:nvPr/>
        </p:nvSpPr>
        <p:spPr>
          <a:xfrm>
            <a:off x="104164" y="4984467"/>
            <a:ext cx="990160" cy="1169551"/>
          </a:xfrm>
          <a:prstGeom prst="rect">
            <a:avLst/>
          </a:prstGeom>
          <a:solidFill>
            <a:schemeClr val="tx2">
              <a:lumMod val="50000"/>
            </a:schemeClr>
          </a:solidFill>
        </p:spPr>
        <p:txBody>
          <a:bodyPr wrap="square" rtlCol="0">
            <a:spAutoFit/>
          </a:bodyPr>
          <a:lstStyle/>
          <a:p>
            <a:r>
              <a:rPr lang="en-US" sz="1400" dirty="0">
                <a:solidFill>
                  <a:schemeClr val="bg2"/>
                </a:solidFill>
              </a:rPr>
              <a:t>Here are the </a:t>
            </a:r>
          </a:p>
          <a:p>
            <a:r>
              <a:rPr lang="en-US" sz="1400" dirty="0">
                <a:solidFill>
                  <a:schemeClr val="bg2"/>
                </a:solidFill>
              </a:rPr>
              <a:t>bottom 10 presidents </a:t>
            </a:r>
          </a:p>
        </p:txBody>
      </p:sp>
      <p:sp>
        <p:nvSpPr>
          <p:cNvPr id="6" name="TextBox 5"/>
          <p:cNvSpPr txBox="1"/>
          <p:nvPr/>
        </p:nvSpPr>
        <p:spPr>
          <a:xfrm>
            <a:off x="5862" y="3338448"/>
            <a:ext cx="1544320" cy="1384995"/>
          </a:xfrm>
          <a:prstGeom prst="rect">
            <a:avLst/>
          </a:prstGeom>
          <a:solidFill>
            <a:schemeClr val="accent1">
              <a:lumMod val="40000"/>
              <a:lumOff val="60000"/>
            </a:schemeClr>
          </a:solidFill>
        </p:spPr>
        <p:txBody>
          <a:bodyPr wrap="square" rtlCol="0">
            <a:spAutoFit/>
          </a:bodyPr>
          <a:lstStyle/>
          <a:p>
            <a:r>
              <a:rPr lang="en-US" sz="1200" dirty="0"/>
              <a:t>Obama ranked 10</a:t>
            </a:r>
            <a:r>
              <a:rPr lang="en-US" sz="1200" baseline="30000" dirty="0"/>
              <a:t>th</a:t>
            </a:r>
            <a:r>
              <a:rPr lang="en-US" sz="1200" dirty="0"/>
              <a:t> </a:t>
            </a:r>
          </a:p>
          <a:p>
            <a:endParaRPr lang="en-US" sz="1200" dirty="0"/>
          </a:p>
          <a:p>
            <a:r>
              <a:rPr lang="en-US" sz="1200" dirty="0"/>
              <a:t>Clinton ranked 19</a:t>
            </a:r>
            <a:r>
              <a:rPr lang="en-US" sz="1200" baseline="30000" dirty="0"/>
              <a:t>th</a:t>
            </a:r>
            <a:r>
              <a:rPr lang="en-US" sz="1200" dirty="0"/>
              <a:t> </a:t>
            </a:r>
          </a:p>
          <a:p>
            <a:endParaRPr lang="en-US" sz="1200" dirty="0"/>
          </a:p>
          <a:p>
            <a:r>
              <a:rPr lang="en-US" sz="1200" dirty="0"/>
              <a:t>Bush43 ranked 29</a:t>
            </a:r>
            <a:r>
              <a:rPr lang="en-US" sz="1200" baseline="30000" dirty="0"/>
              <a:t>th</a:t>
            </a:r>
            <a:r>
              <a:rPr lang="en-US" sz="1200" dirty="0"/>
              <a:t> </a:t>
            </a:r>
          </a:p>
          <a:p>
            <a:endParaRPr lang="en-US" sz="1200" dirty="0"/>
          </a:p>
          <a:p>
            <a:r>
              <a:rPr lang="en-US" sz="1200" dirty="0"/>
              <a:t>Trump ranked 41</a:t>
            </a:r>
            <a:r>
              <a:rPr lang="en-US" sz="1200" baseline="30000" dirty="0"/>
              <a:t>st</a:t>
            </a:r>
            <a:r>
              <a:rPr lang="en-US" sz="1200" dirty="0"/>
              <a:t> </a:t>
            </a:r>
          </a:p>
        </p:txBody>
      </p:sp>
      <p:pic>
        <p:nvPicPr>
          <p:cNvPr id="2" name="Picture 1"/>
          <p:cNvPicPr>
            <a:picLocks noChangeAspect="1"/>
          </p:cNvPicPr>
          <p:nvPr/>
        </p:nvPicPr>
        <p:blipFill>
          <a:blip r:embed="rId3"/>
          <a:stretch>
            <a:fillRect/>
          </a:stretch>
        </p:blipFill>
        <p:spPr>
          <a:xfrm>
            <a:off x="1450534" y="1805354"/>
            <a:ext cx="7693466" cy="4609689"/>
          </a:xfrm>
          <a:prstGeom prst="rect">
            <a:avLst/>
          </a:prstGeom>
        </p:spPr>
      </p:pic>
    </p:spTree>
    <p:extLst>
      <p:ext uri="{BB962C8B-B14F-4D97-AF65-F5344CB8AC3E}">
        <p14:creationId xmlns:p14="http://schemas.microsoft.com/office/powerpoint/2010/main" val="41015285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800" y="457200"/>
            <a:ext cx="7772400" cy="762000"/>
          </a:xfrm>
        </p:spPr>
        <p:txBody>
          <a:bodyPr>
            <a:noAutofit/>
          </a:bodyPr>
          <a:lstStyle/>
          <a:p>
            <a:pPr>
              <a:defRPr/>
            </a:pPr>
            <a:r>
              <a:rPr lang="en-US" sz="3600" dirty="0"/>
              <a:t>Presidential Leadership</a:t>
            </a:r>
            <a:br>
              <a:rPr lang="en-US" dirty="0"/>
            </a:br>
            <a:r>
              <a:rPr lang="en-US" sz="2000" dirty="0"/>
              <a:t>18</a:t>
            </a:r>
            <a:r>
              <a:rPr lang="en-US" sz="2000" baseline="30000" dirty="0"/>
              <a:t>th</a:t>
            </a:r>
            <a:r>
              <a:rPr lang="en-US" sz="2000" dirty="0"/>
              <a:t> and 19</a:t>
            </a:r>
            <a:r>
              <a:rPr lang="en-US" sz="2000" baseline="30000" dirty="0"/>
              <a:t>th</a:t>
            </a:r>
            <a:r>
              <a:rPr lang="en-US" sz="2000" dirty="0"/>
              <a:t> Century</a:t>
            </a:r>
          </a:p>
        </p:txBody>
      </p:sp>
      <p:sp>
        <p:nvSpPr>
          <p:cNvPr id="7171" name="Rectangle 3"/>
          <p:cNvSpPr>
            <a:spLocks noGrp="1" noChangeArrowheads="1"/>
          </p:cNvSpPr>
          <p:nvPr>
            <p:ph idx="1"/>
          </p:nvPr>
        </p:nvSpPr>
        <p:spPr>
          <a:xfrm>
            <a:off x="304800" y="1357745"/>
            <a:ext cx="8458200" cy="5486400"/>
          </a:xfrm>
        </p:spPr>
        <p:txBody>
          <a:bodyPr>
            <a:normAutofit lnSpcReduction="10000"/>
          </a:bodyPr>
          <a:lstStyle/>
          <a:p>
            <a:pPr>
              <a:defRPr/>
            </a:pPr>
            <a:r>
              <a:rPr lang="en-US" b="1" dirty="0"/>
              <a:t>What makes a great accomplishment?</a:t>
            </a:r>
          </a:p>
          <a:p>
            <a:pPr lvl="1">
              <a:defRPr/>
            </a:pPr>
            <a:r>
              <a:rPr lang="en-US" sz="2000" b="1" u="sng" dirty="0">
                <a:solidFill>
                  <a:schemeClr val="tx2"/>
                </a:solidFill>
              </a:rPr>
              <a:t>Leadership</a:t>
            </a:r>
            <a:r>
              <a:rPr lang="en-US" sz="2000" dirty="0"/>
              <a:t> – requires the ability to take big risks to try to change the direction of the country</a:t>
            </a:r>
          </a:p>
          <a:p>
            <a:pPr lvl="2">
              <a:defRPr/>
            </a:pPr>
            <a:r>
              <a:rPr lang="en-US" sz="1800" dirty="0"/>
              <a:t>Risk-taking usually comes with a high price because those opposed to the president are threatened by big changes </a:t>
            </a:r>
          </a:p>
          <a:p>
            <a:pPr marL="274320" lvl="1" indent="0">
              <a:buNone/>
              <a:defRPr/>
            </a:pPr>
            <a:r>
              <a:rPr lang="en-US" sz="2200" b="1" dirty="0"/>
              <a:t>Examples of 18</a:t>
            </a:r>
            <a:r>
              <a:rPr lang="en-US" sz="2200" b="1" baseline="30000" dirty="0"/>
              <a:t>th</a:t>
            </a:r>
            <a:r>
              <a:rPr lang="en-US" sz="2200" b="1" dirty="0"/>
              <a:t> and 19th Century Leadership</a:t>
            </a:r>
          </a:p>
          <a:p>
            <a:pPr lvl="2">
              <a:defRPr/>
            </a:pPr>
            <a:r>
              <a:rPr lang="en-US" sz="1800" b="1" u="sng" dirty="0">
                <a:solidFill>
                  <a:schemeClr val="tx2"/>
                </a:solidFill>
              </a:rPr>
              <a:t>The Jay Treaty (1795)</a:t>
            </a:r>
            <a:r>
              <a:rPr lang="en-US" sz="1800" b="1" dirty="0"/>
              <a:t> – George Washington formed an economic alliance with Britain</a:t>
            </a:r>
          </a:p>
          <a:p>
            <a:pPr lvl="3">
              <a:defRPr/>
            </a:pPr>
            <a:r>
              <a:rPr lang="en-US" sz="1800" b="1" u="sng" dirty="0"/>
              <a:t>The price</a:t>
            </a:r>
            <a:r>
              <a:rPr lang="en-US" sz="1800" b="1" dirty="0"/>
              <a:t>:</a:t>
            </a:r>
            <a:r>
              <a:rPr lang="en-US" sz="1800" dirty="0">
                <a:solidFill>
                  <a:schemeClr val="tx2"/>
                </a:solidFill>
              </a:rPr>
              <a:t>  </a:t>
            </a:r>
            <a:r>
              <a:rPr lang="en-US" sz="1800" dirty="0"/>
              <a:t>The country split into 2 factions, pro-French and pro-British…John Adams, the next president, took the brunt of the fallout, fought a Quasi War with France (1798-1799)</a:t>
            </a:r>
          </a:p>
          <a:p>
            <a:pPr lvl="2">
              <a:defRPr/>
            </a:pPr>
            <a:r>
              <a:rPr lang="en-US" sz="1800" b="1" u="sng" dirty="0">
                <a:solidFill>
                  <a:schemeClr val="tx2"/>
                </a:solidFill>
              </a:rPr>
              <a:t>Resolution of the Nullification Crisis (1832)</a:t>
            </a:r>
            <a:r>
              <a:rPr lang="en-US" sz="1800" b="1" dirty="0"/>
              <a:t> –  Jackson threatened to send troops to South Carolina…federal law supersedes state law</a:t>
            </a:r>
          </a:p>
          <a:p>
            <a:pPr lvl="3">
              <a:defRPr/>
            </a:pPr>
            <a:r>
              <a:rPr lang="en-US" sz="1800" b="1" u="sng" dirty="0"/>
              <a:t>The price</a:t>
            </a:r>
            <a:r>
              <a:rPr lang="en-US" sz="1800" b="1" dirty="0"/>
              <a:t>:</a:t>
            </a:r>
            <a:r>
              <a:rPr lang="en-US" sz="1800" dirty="0"/>
              <a:t>  Jackson hated vehemently; an opposition party to Jackson formed (the Whig Party)</a:t>
            </a:r>
          </a:p>
          <a:p>
            <a:pPr lvl="2">
              <a:defRPr/>
            </a:pPr>
            <a:r>
              <a:rPr lang="en-US" sz="1800" b="1" u="sng" dirty="0">
                <a:solidFill>
                  <a:schemeClr val="tx2"/>
                </a:solidFill>
              </a:rPr>
              <a:t>Emancipation of the slaves (1863)</a:t>
            </a:r>
            <a:r>
              <a:rPr lang="en-US" sz="1800" b="1" dirty="0"/>
              <a:t> – Lincoln sent a message:  the South will never return to its old ways</a:t>
            </a:r>
          </a:p>
          <a:p>
            <a:pPr lvl="3">
              <a:defRPr/>
            </a:pPr>
            <a:r>
              <a:rPr lang="en-US" sz="1800" b="1" u="sng" dirty="0"/>
              <a:t>The price</a:t>
            </a:r>
            <a:r>
              <a:rPr lang="en-US" sz="1800" b="1" dirty="0"/>
              <a:t>:</a:t>
            </a:r>
            <a:r>
              <a:rPr lang="en-US" sz="1800" dirty="0"/>
              <a:t>  Lincoln assassinated...the South became solidly Democratic for more than 100 years, hated Lincoln’s Republican Party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381000"/>
            <a:ext cx="7772400" cy="914400"/>
          </a:xfrm>
        </p:spPr>
        <p:txBody>
          <a:bodyPr>
            <a:noAutofit/>
          </a:bodyPr>
          <a:lstStyle/>
          <a:p>
            <a:pPr>
              <a:defRPr/>
            </a:pPr>
            <a:r>
              <a:rPr lang="en-US" sz="3600" dirty="0"/>
              <a:t>Presidential Leadership</a:t>
            </a:r>
            <a:br>
              <a:rPr lang="en-US" sz="3600" dirty="0"/>
            </a:br>
            <a:r>
              <a:rPr lang="en-US" sz="2000" dirty="0"/>
              <a:t>20</a:t>
            </a:r>
            <a:r>
              <a:rPr lang="en-US" sz="2000" baseline="30000" dirty="0"/>
              <a:t>th</a:t>
            </a:r>
            <a:r>
              <a:rPr lang="en-US" sz="2000" dirty="0"/>
              <a:t> Century</a:t>
            </a:r>
          </a:p>
        </p:txBody>
      </p:sp>
      <p:sp>
        <p:nvSpPr>
          <p:cNvPr id="9219" name="Rectangle 3"/>
          <p:cNvSpPr>
            <a:spLocks noGrp="1" noChangeArrowheads="1"/>
          </p:cNvSpPr>
          <p:nvPr>
            <p:ph idx="1"/>
          </p:nvPr>
        </p:nvSpPr>
        <p:spPr>
          <a:xfrm>
            <a:off x="152400" y="1428404"/>
            <a:ext cx="8153400" cy="4819996"/>
          </a:xfrm>
        </p:spPr>
        <p:txBody>
          <a:bodyPr>
            <a:normAutofit/>
          </a:bodyPr>
          <a:lstStyle/>
          <a:p>
            <a:pPr marL="274320" lvl="1" indent="0">
              <a:buNone/>
              <a:defRPr/>
            </a:pPr>
            <a:r>
              <a:rPr lang="en-US" sz="2400" b="1" dirty="0"/>
              <a:t>Examples of 20th Century Leadership</a:t>
            </a:r>
          </a:p>
          <a:p>
            <a:pPr lvl="2">
              <a:defRPr/>
            </a:pPr>
            <a:r>
              <a:rPr lang="en-US" b="1" u="sng" dirty="0">
                <a:solidFill>
                  <a:schemeClr val="tx2"/>
                </a:solidFill>
              </a:rPr>
              <a:t>14 Points to End WWI (1919)</a:t>
            </a:r>
            <a:r>
              <a:rPr lang="en-US" b="1" dirty="0">
                <a:solidFill>
                  <a:schemeClr val="tx2"/>
                </a:solidFill>
              </a:rPr>
              <a:t> </a:t>
            </a:r>
            <a:r>
              <a:rPr lang="en-US" b="1" dirty="0"/>
              <a:t>– Wilson promoted self-determination (i.e., an end to imperialism and colonialism), free trade, and an international governing body (the League of Nations)</a:t>
            </a:r>
          </a:p>
          <a:p>
            <a:pPr lvl="3">
              <a:defRPr/>
            </a:pPr>
            <a:r>
              <a:rPr lang="en-US" sz="1800" b="1" u="sng" dirty="0"/>
              <a:t>The price</a:t>
            </a:r>
            <a:r>
              <a:rPr lang="en-US" sz="1800" b="1" dirty="0"/>
              <a:t>:</a:t>
            </a:r>
            <a:r>
              <a:rPr lang="en-US" sz="1800" dirty="0"/>
              <a:t>  Wilson destroyed politically at home, Treaty of Versailles rejected by US Senate, Europe rejected proposal to end colonialism, League of Nations failed, WWII ensued</a:t>
            </a:r>
          </a:p>
          <a:p>
            <a:pPr lvl="2">
              <a:defRPr/>
            </a:pPr>
            <a:r>
              <a:rPr lang="en-US" b="1" u="sng" dirty="0">
                <a:solidFill>
                  <a:schemeClr val="tx2"/>
                </a:solidFill>
              </a:rPr>
              <a:t>Civil Rights Act (1965)</a:t>
            </a:r>
            <a:r>
              <a:rPr lang="en-US" b="1" dirty="0">
                <a:solidFill>
                  <a:schemeClr val="tx2"/>
                </a:solidFill>
              </a:rPr>
              <a:t> </a:t>
            </a:r>
            <a:r>
              <a:rPr lang="en-US" b="1" dirty="0"/>
              <a:t>– LBJ (Lyndon B. Johnson) pushed through civil rights over the objections of conservative Democrats</a:t>
            </a:r>
          </a:p>
          <a:p>
            <a:pPr lvl="3">
              <a:defRPr/>
            </a:pPr>
            <a:r>
              <a:rPr lang="en-US" sz="1800" b="1" u="sng" dirty="0"/>
              <a:t>The price</a:t>
            </a:r>
            <a:r>
              <a:rPr lang="en-US" sz="1800" b="1" dirty="0"/>
              <a:t>:</a:t>
            </a:r>
            <a:r>
              <a:rPr lang="en-US" sz="1800" dirty="0"/>
              <a:t>  LBJ split the democratic party; over the next 25 years, conservative democrats switched to the Republican Party</a:t>
            </a:r>
          </a:p>
          <a:p>
            <a:pPr lvl="2">
              <a:defRPr/>
            </a:pPr>
            <a:r>
              <a:rPr lang="en-US" b="1" u="sng" dirty="0">
                <a:solidFill>
                  <a:schemeClr val="tx2"/>
                </a:solidFill>
              </a:rPr>
              <a:t>Reducing the Size of Government (1981)</a:t>
            </a:r>
            <a:r>
              <a:rPr lang="en-US" b="1" dirty="0">
                <a:solidFill>
                  <a:schemeClr val="tx2"/>
                </a:solidFill>
              </a:rPr>
              <a:t> </a:t>
            </a:r>
            <a:r>
              <a:rPr lang="en-US" b="1" dirty="0"/>
              <a:t>– Reagan cut $35 billion in 1981, targeted failing housing projects</a:t>
            </a:r>
          </a:p>
          <a:p>
            <a:pPr lvl="3">
              <a:defRPr/>
            </a:pPr>
            <a:r>
              <a:rPr lang="en-US" sz="1800" b="1" u="sng" dirty="0"/>
              <a:t>The price</a:t>
            </a:r>
            <a:r>
              <a:rPr lang="en-US" sz="1800" b="1" dirty="0"/>
              <a:t>:</a:t>
            </a:r>
            <a:r>
              <a:rPr lang="en-US" sz="1800" dirty="0"/>
              <a:t>   Reagan accused of being mean and hateful to the poor, Republicans have since rarely tried to cut spending</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381000" y="381000"/>
            <a:ext cx="7772400" cy="914400"/>
          </a:xfrm>
        </p:spPr>
        <p:txBody>
          <a:bodyPr/>
          <a:lstStyle/>
          <a:p>
            <a:pPr>
              <a:defRPr/>
            </a:pPr>
            <a:r>
              <a:rPr lang="en-US" dirty="0"/>
              <a:t>Timing and Leadership</a:t>
            </a:r>
          </a:p>
        </p:txBody>
      </p:sp>
      <p:sp>
        <p:nvSpPr>
          <p:cNvPr id="12290" name="Rectangle 2"/>
          <p:cNvSpPr>
            <a:spLocks noGrp="1" noChangeArrowheads="1"/>
          </p:cNvSpPr>
          <p:nvPr>
            <p:ph idx="1"/>
          </p:nvPr>
        </p:nvSpPr>
        <p:spPr>
          <a:xfrm>
            <a:off x="457200" y="1219200"/>
            <a:ext cx="8458200" cy="5029200"/>
          </a:xfrm>
        </p:spPr>
        <p:txBody>
          <a:bodyPr>
            <a:noAutofit/>
          </a:bodyPr>
          <a:lstStyle/>
          <a:p>
            <a:pPr>
              <a:defRPr/>
            </a:pPr>
            <a:r>
              <a:rPr lang="en-US" b="1" dirty="0"/>
              <a:t>Timing produces leadership opportunities</a:t>
            </a:r>
            <a:endParaRPr lang="en-US" sz="2400" b="1" dirty="0"/>
          </a:p>
          <a:p>
            <a:pPr lvl="1">
              <a:defRPr/>
            </a:pPr>
            <a:r>
              <a:rPr lang="en-US" sz="2000" b="1" dirty="0">
                <a:solidFill>
                  <a:schemeClr val="tx2"/>
                </a:solidFill>
              </a:rPr>
              <a:t>Opportunities for changing the direction of the country on social, economic and foreign policy tend to follow presidents who are perceived to have failed</a:t>
            </a:r>
          </a:p>
          <a:p>
            <a:pPr lvl="2">
              <a:defRPr/>
            </a:pPr>
            <a:r>
              <a:rPr lang="en-US" dirty="0"/>
              <a:t>Jefferson (1801-1809) followed John Adams (failed president)</a:t>
            </a:r>
          </a:p>
          <a:p>
            <a:pPr lvl="2">
              <a:defRPr/>
            </a:pPr>
            <a:r>
              <a:rPr lang="en-US" dirty="0"/>
              <a:t>Jackson (1829-1837) followed J.Q. Adams (failed president)</a:t>
            </a:r>
          </a:p>
          <a:p>
            <a:pPr lvl="2">
              <a:defRPr/>
            </a:pPr>
            <a:r>
              <a:rPr lang="en-US" dirty="0"/>
              <a:t>Lincoln (1861-1865) followed a series of failed presidents</a:t>
            </a:r>
          </a:p>
          <a:p>
            <a:pPr lvl="2">
              <a:defRPr/>
            </a:pPr>
            <a:r>
              <a:rPr lang="en-US" dirty="0"/>
              <a:t>FDR (1933-1945) followed Herbert Hoover (failed president)</a:t>
            </a:r>
          </a:p>
          <a:p>
            <a:pPr lvl="2">
              <a:defRPr/>
            </a:pPr>
            <a:r>
              <a:rPr lang="en-US" dirty="0"/>
              <a:t>Reagan (1981-1989) followed Jimmy Carter (failed president)</a:t>
            </a:r>
          </a:p>
          <a:p>
            <a:pPr lvl="2">
              <a:defRPr/>
            </a:pPr>
            <a:r>
              <a:rPr lang="en-US" dirty="0"/>
              <a:t>Obama (2009-2017) followed George W. Bush (failed president)</a:t>
            </a:r>
          </a:p>
          <a:p>
            <a:pPr lvl="2">
              <a:defRPr/>
            </a:pPr>
            <a:r>
              <a:rPr lang="en-US" b="1" dirty="0"/>
              <a:t>Biden (2021-present) followed Donald Trump (failed president) (???)</a:t>
            </a:r>
          </a:p>
          <a:p>
            <a:pPr lvl="1">
              <a:defRPr/>
            </a:pPr>
            <a:r>
              <a:rPr lang="en-US" sz="2000" b="1" dirty="0">
                <a:solidFill>
                  <a:schemeClr val="tx2"/>
                </a:solidFill>
              </a:rPr>
              <a:t>The small v. big government struggle is not new in U.S. history</a:t>
            </a:r>
          </a:p>
          <a:p>
            <a:pPr lvl="2">
              <a:defRPr/>
            </a:pPr>
            <a:r>
              <a:rPr lang="en-US" dirty="0"/>
              <a:t>Jefferson, Jackson, Reagan took advantage of their leadership opportunities to push for smaller government</a:t>
            </a:r>
          </a:p>
          <a:p>
            <a:pPr lvl="2">
              <a:defRPr/>
            </a:pPr>
            <a:r>
              <a:rPr lang="en-US" dirty="0"/>
              <a:t>Lincoln, FDR, Obama used their leadership opportunities to push for a greater role for government, and Biden too (presuming he benefits from good timing)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52400" y="304800"/>
            <a:ext cx="8763000" cy="914400"/>
          </a:xfrm>
        </p:spPr>
        <p:txBody>
          <a:bodyPr>
            <a:normAutofit fontScale="90000"/>
          </a:bodyPr>
          <a:lstStyle/>
          <a:p>
            <a:pPr>
              <a:defRPr/>
            </a:pPr>
            <a:r>
              <a:rPr lang="en-US" dirty="0"/>
              <a:t>Presidential Personality/Character</a:t>
            </a:r>
            <a:br>
              <a:rPr lang="en-US" dirty="0"/>
            </a:br>
            <a:r>
              <a:rPr lang="en-US" sz="2200" dirty="0"/>
              <a:t>A Reassuring/Comforting Personality</a:t>
            </a:r>
          </a:p>
        </p:txBody>
      </p:sp>
      <p:sp>
        <p:nvSpPr>
          <p:cNvPr id="16387" name="Rectangle 3"/>
          <p:cNvSpPr>
            <a:spLocks noGrp="1" noChangeArrowheads="1"/>
          </p:cNvSpPr>
          <p:nvPr>
            <p:ph idx="1"/>
          </p:nvPr>
        </p:nvSpPr>
        <p:spPr>
          <a:xfrm>
            <a:off x="228600" y="1219200"/>
            <a:ext cx="8458200" cy="5410200"/>
          </a:xfrm>
        </p:spPr>
        <p:txBody>
          <a:bodyPr>
            <a:noAutofit/>
          </a:bodyPr>
          <a:lstStyle/>
          <a:p>
            <a:pPr>
              <a:defRPr/>
            </a:pPr>
            <a:r>
              <a:rPr lang="en-US" sz="2400" b="1" dirty="0"/>
              <a:t>There is something about a reassuring (or comforting) personality</a:t>
            </a:r>
            <a:endParaRPr lang="en-US" b="1" dirty="0"/>
          </a:p>
          <a:p>
            <a:pPr lvl="1">
              <a:defRPr/>
            </a:pPr>
            <a:r>
              <a:rPr lang="en-US" sz="2000" b="1" dirty="0">
                <a:solidFill>
                  <a:schemeClr val="tx2"/>
                </a:solidFill>
              </a:rPr>
              <a:t>Restoration of Sound Banking (1933)</a:t>
            </a:r>
            <a:r>
              <a:rPr lang="en-US" sz="2000" dirty="0">
                <a:solidFill>
                  <a:schemeClr val="tx2"/>
                </a:solidFill>
              </a:rPr>
              <a:t> </a:t>
            </a:r>
            <a:r>
              <a:rPr lang="en-US" sz="2000" dirty="0"/>
              <a:t>– FDR averted a run on the banks in 1933 by assuring the public that government would guarantee bank deposits</a:t>
            </a:r>
          </a:p>
          <a:p>
            <a:pPr lvl="2">
              <a:defRPr/>
            </a:pPr>
            <a:r>
              <a:rPr lang="en-US" sz="1600" dirty="0"/>
              <a:t>FDR’s comforting personality calmed the public and saved the banking system</a:t>
            </a:r>
          </a:p>
          <a:p>
            <a:pPr lvl="1">
              <a:defRPr/>
            </a:pPr>
            <a:r>
              <a:rPr lang="en-US" sz="2000" b="1" dirty="0">
                <a:solidFill>
                  <a:schemeClr val="tx2"/>
                </a:solidFill>
              </a:rPr>
              <a:t>Resurgence of American Pride (1980s)</a:t>
            </a:r>
            <a:r>
              <a:rPr lang="en-US" sz="2000" dirty="0">
                <a:solidFill>
                  <a:schemeClr val="tx2"/>
                </a:solidFill>
              </a:rPr>
              <a:t> </a:t>
            </a:r>
            <a:r>
              <a:rPr lang="en-US" sz="2000" dirty="0"/>
              <a:t>– Reagan made America proud again at a time when it appeared that the US was becoming a 3rd rate economic power </a:t>
            </a:r>
          </a:p>
          <a:p>
            <a:pPr lvl="2">
              <a:defRPr/>
            </a:pPr>
            <a:r>
              <a:rPr lang="en-US" sz="1600" dirty="0"/>
              <a:t>Japan and W. Germany perceived as #1 and #2 (This was never true)</a:t>
            </a:r>
          </a:p>
          <a:p>
            <a:pPr lvl="2">
              <a:defRPr/>
            </a:pPr>
            <a:r>
              <a:rPr lang="en-US" sz="1600" dirty="0"/>
              <a:t>Reagan’s optimism had a positive psychological effect on the public, and his promise of deregulation of the economy instilled confidence in the business community</a:t>
            </a:r>
          </a:p>
          <a:p>
            <a:pPr lvl="1">
              <a:defRPr/>
            </a:pPr>
            <a:r>
              <a:rPr lang="en-US" b="1" dirty="0">
                <a:solidFill>
                  <a:schemeClr val="tx2"/>
                </a:solidFill>
              </a:rPr>
              <a:t>Reassurance about a Sluggish Economy (2012) </a:t>
            </a:r>
            <a:r>
              <a:rPr lang="en-US" dirty="0"/>
              <a:t>– Obama’s reelection challenge was to calm the public about America’s economic future—most presidents are ruined by a recession</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6276</TotalTime>
  <Pages>19</Pages>
  <Words>14762</Words>
  <Application>Microsoft Office PowerPoint</Application>
  <PresentationFormat>On-screen Show (4:3)</PresentationFormat>
  <Paragraphs>483</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Courier New</vt:lpstr>
      <vt:lpstr>Tahoma</vt:lpstr>
      <vt:lpstr>Times New Roman</vt:lpstr>
      <vt:lpstr>Clarity</vt:lpstr>
      <vt:lpstr>The Presidency</vt:lpstr>
      <vt:lpstr>Lecture Outline</vt:lpstr>
      <vt:lpstr>What Makes a Great President?</vt:lpstr>
      <vt:lpstr>What Makes a Great President?</vt:lpstr>
      <vt:lpstr>Historians Ranking of Presidents C-Span Rankings of the Presidents (2021) – Best to Worst</vt:lpstr>
      <vt:lpstr>Presidential Leadership 18th and 19th Century</vt:lpstr>
      <vt:lpstr>Presidential Leadership 20th Century</vt:lpstr>
      <vt:lpstr>Timing and Leadership</vt:lpstr>
      <vt:lpstr>Presidential Personality/Character A Reassuring/Comforting Personality</vt:lpstr>
      <vt:lpstr>Presidential Personality/Character A Reassuring/Comforting Personality:  Trump in Contrast</vt:lpstr>
      <vt:lpstr>Presidential Personality/Character A Credible Threat</vt:lpstr>
      <vt:lpstr>The Moral Character Debate 1992 Presidential Election</vt:lpstr>
      <vt:lpstr>The Moral Character Debate 1992 Presidential Election</vt:lpstr>
      <vt:lpstr>Political Intelligence</vt:lpstr>
      <vt:lpstr>What about just plain intelligence?</vt:lpstr>
      <vt:lpstr>Political Experience</vt:lpstr>
      <vt:lpstr>Political Experience</vt:lpstr>
      <vt:lpstr>War</vt:lpstr>
      <vt:lpstr>War’s Effect on Sitting Presidents</vt:lpstr>
      <vt:lpstr>Public Opinion</vt:lpstr>
      <vt:lpstr>Joe Biden Job Approval</vt:lpstr>
      <vt:lpstr>Donald Trump Job Approval Ratings (The Honeymoon Period)</vt:lpstr>
      <vt:lpstr>Donald Trump Job Approval Rating (2017-21)</vt:lpstr>
      <vt:lpstr>Barack Obama Job Approval Ratings (2009-17)</vt:lpstr>
      <vt:lpstr>George W. Bush Job Approval Ratings (2001-09)</vt:lpstr>
      <vt:lpstr>Public Opinion War, Economy, &amp; Scandal</vt:lpstr>
      <vt:lpstr>The Rally Effect Foreign Policy and Popularity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Great President?</dc:title>
  <dc:creator>Clay McFaden</dc:creator>
  <cp:lastModifiedBy>william.mcfaden</cp:lastModifiedBy>
  <cp:revision>243</cp:revision>
  <cp:lastPrinted>2004-02-19T20:56:45Z</cp:lastPrinted>
  <dcterms:created xsi:type="dcterms:W3CDTF">2004-02-12T21:04:16Z</dcterms:created>
  <dcterms:modified xsi:type="dcterms:W3CDTF">2023-09-24T21:05:06Z</dcterms:modified>
</cp:coreProperties>
</file>