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drawings/drawing2.xml" ContentType="application/vnd.openxmlformats-officedocument.drawingml.chartshapes+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drawings/drawing3.xml" ContentType="application/vnd.openxmlformats-officedocument.drawingml.chartshapes+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drawings/drawing4.xml" ContentType="application/vnd.openxmlformats-officedocument.drawingml.chartshapes+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drawings/drawing5.xml" ContentType="application/vnd.openxmlformats-officedocument.drawingml.chartshapes+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drawings/drawing6.xml" ContentType="application/vnd.openxmlformats-officedocument.drawingml.chartshapes+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drawings/drawing7.xml" ContentType="application/vnd.openxmlformats-officedocument.drawingml.chartshapes+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drawings/drawing8.xml" ContentType="application/vnd.openxmlformats-officedocument.drawingml.chartshapes+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drawings/drawing9.xml" ContentType="application/vnd.openxmlformats-officedocument.drawingml.chartshapes+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drawings/drawing10.xml" ContentType="application/vnd.openxmlformats-officedocument.drawingml.chartshapes+xml"/>
  <Override PartName="/ppt/charts/chart14.xml" ContentType="application/vnd.openxmlformats-officedocument.drawingml.chart+xml"/>
  <Override PartName="/ppt/charts/style14.xml" ContentType="application/vnd.ms-office.chartstyle+xml"/>
  <Override PartName="/ppt/charts/colors14.xml" ContentType="application/vnd.ms-office.chartcolorstyle+xml"/>
  <Override PartName="/ppt/charts/chart15.xml" ContentType="application/vnd.openxmlformats-officedocument.drawingml.chart+xml"/>
  <Override PartName="/ppt/charts/style15.xml" ContentType="application/vnd.ms-office.chartstyle+xml"/>
  <Override PartName="/ppt/charts/colors15.xml" ContentType="application/vnd.ms-office.chartcolorstyle+xml"/>
  <Override PartName="/ppt/notesSlides/notesSlide1.xml" ContentType="application/vnd.openxmlformats-officedocument.presentationml.notesSlide+xml"/>
  <Override PartName="/ppt/charts/chart16.xml" ContentType="application/vnd.openxmlformats-officedocument.drawingml.chart+xml"/>
  <Override PartName="/ppt/charts/style16.xml" ContentType="application/vnd.ms-office.chartstyle+xml"/>
  <Override PartName="/ppt/charts/colors16.xml" ContentType="application/vnd.ms-office.chartcolorstyle+xml"/>
  <Override PartName="/ppt/drawings/drawing11.xml" ContentType="application/vnd.openxmlformats-officedocument.drawingml.chartshapes+xml"/>
  <Override PartName="/ppt/charts/chart17.xml" ContentType="application/vnd.openxmlformats-officedocument.drawingml.chart+xml"/>
  <Override PartName="/ppt/charts/style17.xml" ContentType="application/vnd.ms-office.chartstyle+xml"/>
  <Override PartName="/ppt/charts/colors17.xml" ContentType="application/vnd.ms-office.chartcolorstyle+xml"/>
  <Override PartName="/ppt/drawings/drawing12.xml" ContentType="application/vnd.openxmlformats-officedocument.drawingml.chartshapes+xml"/>
  <Override PartName="/ppt/charts/chart18.xml" ContentType="application/vnd.openxmlformats-officedocument.drawingml.chart+xml"/>
  <Override PartName="/ppt/charts/style18.xml" ContentType="application/vnd.ms-office.chartstyle+xml"/>
  <Override PartName="/ppt/charts/colors18.xml" ContentType="application/vnd.ms-office.chartcolorstyle+xml"/>
  <Override PartName="/ppt/charts/chart19.xml" ContentType="application/vnd.openxmlformats-officedocument.drawingml.chart+xml"/>
  <Override PartName="/ppt/charts/style19.xml" ContentType="application/vnd.ms-office.chartstyle+xml"/>
  <Override PartName="/ppt/charts/colors19.xml" ContentType="application/vnd.ms-office.chartcolorstyle+xml"/>
  <Override PartName="/ppt/charts/chart20.xml" ContentType="application/vnd.openxmlformats-officedocument.drawingml.chart+xml"/>
  <Override PartName="/ppt/charts/style20.xml" ContentType="application/vnd.ms-office.chartstyle+xml"/>
  <Override PartName="/ppt/charts/colors20.xml" ContentType="application/vnd.ms-office.chartcolorstyle+xml"/>
  <Override PartName="/ppt/drawings/drawing13.xml" ContentType="application/vnd.openxmlformats-officedocument.drawingml.chartshapes+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21.xml" ContentType="application/vnd.openxmlformats-officedocument.drawingml.chart+xml"/>
  <Override PartName="/ppt/charts/style21.xml" ContentType="application/vnd.ms-office.chartstyle+xml"/>
  <Override PartName="/ppt/charts/colors21.xml" ContentType="application/vnd.ms-office.chartcolorstyle+xml"/>
  <Override PartName="/ppt/drawings/drawing14.xml" ContentType="application/vnd.openxmlformats-officedocument.drawingml.chartshapes+xml"/>
  <Override PartName="/ppt/charts/chart22.xml" ContentType="application/vnd.openxmlformats-officedocument.drawingml.chart+xml"/>
  <Override PartName="/ppt/charts/style22.xml" ContentType="application/vnd.ms-office.chartstyle+xml"/>
  <Override PartName="/ppt/charts/colors22.xml" ContentType="application/vnd.ms-office.chartcolorstyle+xml"/>
  <Override PartName="/ppt/drawings/drawing15.xml" ContentType="application/vnd.openxmlformats-officedocument.drawingml.chartshapes+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0"/>
  </p:notesMasterIdLst>
  <p:sldIdLst>
    <p:sldId id="1517" r:id="rId2"/>
    <p:sldId id="1561" r:id="rId3"/>
    <p:sldId id="1562" r:id="rId4"/>
    <p:sldId id="1490" r:id="rId5"/>
    <p:sldId id="1491" r:id="rId6"/>
    <p:sldId id="1518" r:id="rId7"/>
    <p:sldId id="1537" r:id="rId8"/>
    <p:sldId id="1515" r:id="rId9"/>
    <p:sldId id="1514" r:id="rId10"/>
    <p:sldId id="1538" r:id="rId11"/>
    <p:sldId id="1534" r:id="rId12"/>
    <p:sldId id="1519" r:id="rId13"/>
    <p:sldId id="1521" r:id="rId14"/>
    <p:sldId id="1522" r:id="rId15"/>
    <p:sldId id="1523" r:id="rId16"/>
    <p:sldId id="1570" r:id="rId17"/>
    <p:sldId id="1492" r:id="rId18"/>
    <p:sldId id="1497" r:id="rId19"/>
    <p:sldId id="1499" r:id="rId20"/>
    <p:sldId id="1568" r:id="rId21"/>
    <p:sldId id="1542" r:id="rId22"/>
    <p:sldId id="1543" r:id="rId23"/>
    <p:sldId id="1541" r:id="rId24"/>
    <p:sldId id="1407" r:id="rId25"/>
    <p:sldId id="1544" r:id="rId26"/>
    <p:sldId id="1545" r:id="rId27"/>
    <p:sldId id="1546" r:id="rId28"/>
    <p:sldId id="1547" r:id="rId29"/>
    <p:sldId id="1549" r:id="rId30"/>
    <p:sldId id="1555" r:id="rId31"/>
    <p:sldId id="1557" r:id="rId32"/>
    <p:sldId id="1572" r:id="rId33"/>
    <p:sldId id="1571" r:id="rId34"/>
    <p:sldId id="1552" r:id="rId35"/>
    <p:sldId id="1565" r:id="rId36"/>
    <p:sldId id="1553" r:id="rId37"/>
    <p:sldId id="1560" r:id="rId38"/>
    <p:sldId id="1566" r:id="rId39"/>
    <p:sldId id="1563" r:id="rId40"/>
    <p:sldId id="1554" r:id="rId41"/>
    <p:sldId id="1564" r:id="rId42"/>
    <p:sldId id="361" r:id="rId43"/>
    <p:sldId id="1480" r:id="rId44"/>
    <p:sldId id="1363" r:id="rId45"/>
    <p:sldId id="1362" r:id="rId46"/>
    <p:sldId id="1567" r:id="rId47"/>
    <p:sldId id="1573" r:id="rId48"/>
    <p:sldId id="1442" r:id="rId4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6619" autoAdjust="0"/>
  </p:normalViewPr>
  <p:slideViewPr>
    <p:cSldViewPr snapToGrid="0">
      <p:cViewPr varScale="1">
        <p:scale>
          <a:sx n="111" d="100"/>
          <a:sy n="111" d="100"/>
        </p:scale>
        <p:origin x="59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tterson, Thomas E." userId="ee5ec556-6eac-4717-81d1-ca8c741e94fa" providerId="ADAL" clId="{F813CAD8-F2B6-493F-8A8B-D93F23F9D78F}"/>
    <pc:docChg chg="delSld modSld sldOrd">
      <pc:chgData name="Patterson, Thomas E." userId="ee5ec556-6eac-4717-81d1-ca8c741e94fa" providerId="ADAL" clId="{F813CAD8-F2B6-493F-8A8B-D93F23F9D78F}" dt="2023-02-27T11:36:31.484" v="3"/>
      <pc:docMkLst>
        <pc:docMk/>
      </pc:docMkLst>
      <pc:sldChg chg="ord">
        <pc:chgData name="Patterson, Thomas E." userId="ee5ec556-6eac-4717-81d1-ca8c741e94fa" providerId="ADAL" clId="{F813CAD8-F2B6-493F-8A8B-D93F23F9D78F}" dt="2023-02-27T11:36:31.484" v="3"/>
        <pc:sldMkLst>
          <pc:docMk/>
          <pc:sldMk cId="1376958359" sldId="1442"/>
        </pc:sldMkLst>
      </pc:sldChg>
      <pc:sldChg chg="del">
        <pc:chgData name="Patterson, Thomas E." userId="ee5ec556-6eac-4717-81d1-ca8c741e94fa" providerId="ADAL" clId="{F813CAD8-F2B6-493F-8A8B-D93F23F9D78F}" dt="2023-02-25T11:14:11.011" v="1" actId="2696"/>
        <pc:sldMkLst>
          <pc:docMk/>
          <pc:sldMk cId="1014537843" sldId="1574"/>
        </pc:sldMkLst>
      </pc:sldChg>
      <pc:sldChg chg="del">
        <pc:chgData name="Patterson, Thomas E." userId="ee5ec556-6eac-4717-81d1-ca8c741e94fa" providerId="ADAL" clId="{F813CAD8-F2B6-493F-8A8B-D93F23F9D78F}" dt="2023-02-25T11:12:23.999" v="0" actId="2696"/>
        <pc:sldMkLst>
          <pc:docMk/>
          <pc:sldMk cId="4168677177" sldId="1575"/>
        </pc:sldMkLst>
      </pc:sldChg>
      <pc:sldMasterChg chg="delSldLayout">
        <pc:chgData name="Patterson, Thomas E." userId="ee5ec556-6eac-4717-81d1-ca8c741e94fa" providerId="ADAL" clId="{F813CAD8-F2B6-493F-8A8B-D93F23F9D78F}" dt="2023-02-25T11:14:11.011" v="1" actId="2696"/>
        <pc:sldMasterMkLst>
          <pc:docMk/>
          <pc:sldMasterMk cId="2554994011" sldId="2147483660"/>
        </pc:sldMasterMkLst>
        <pc:sldLayoutChg chg="del">
          <pc:chgData name="Patterson, Thomas E." userId="ee5ec556-6eac-4717-81d1-ca8c741e94fa" providerId="ADAL" clId="{F813CAD8-F2B6-493F-8A8B-D93F23F9D78F}" dt="2023-02-25T11:14:11.011" v="1" actId="2696"/>
          <pc:sldLayoutMkLst>
            <pc:docMk/>
            <pc:sldMasterMk cId="2554994011" sldId="2147483660"/>
            <pc:sldLayoutMk cId="1958164296" sldId="2147483672"/>
          </pc:sldLayoutMkLst>
        </pc:sldLayoutChg>
      </pc:sldMaster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_rels/chart10.xml.rels><?xml version="1.0" encoding="UTF-8" standalone="yes"?>
<Relationships xmlns="http://schemas.openxmlformats.org/package/2006/relationships"><Relationship Id="rId3" Type="http://schemas.openxmlformats.org/officeDocument/2006/relationships/package" Target="../embeddings/Microsoft_Excel_Worksheet9.xlsx"/><Relationship Id="rId2" Type="http://schemas.microsoft.com/office/2011/relationships/chartColorStyle" Target="colors10.xml"/><Relationship Id="rId1" Type="http://schemas.microsoft.com/office/2011/relationships/chartStyle" Target="style10.xml"/><Relationship Id="rId4" Type="http://schemas.openxmlformats.org/officeDocument/2006/relationships/chartUserShapes" Target="../drawings/drawing7.xml"/></Relationships>
</file>

<file path=ppt/charts/_rels/chart11.xml.rels><?xml version="1.0" encoding="UTF-8" standalone="yes"?>
<Relationships xmlns="http://schemas.openxmlformats.org/package/2006/relationships"><Relationship Id="rId3" Type="http://schemas.openxmlformats.org/officeDocument/2006/relationships/package" Target="../embeddings/Microsoft_Excel_Worksheet10.xlsx"/><Relationship Id="rId2" Type="http://schemas.microsoft.com/office/2011/relationships/chartColorStyle" Target="colors11.xml"/><Relationship Id="rId1" Type="http://schemas.microsoft.com/office/2011/relationships/chartStyle" Target="style11.xml"/><Relationship Id="rId4" Type="http://schemas.openxmlformats.org/officeDocument/2006/relationships/chartUserShapes" Target="../drawings/drawing8.xml"/></Relationships>
</file>

<file path=ppt/charts/_rels/chart12.xml.rels><?xml version="1.0" encoding="UTF-8" standalone="yes"?>
<Relationships xmlns="http://schemas.openxmlformats.org/package/2006/relationships"><Relationship Id="rId3" Type="http://schemas.openxmlformats.org/officeDocument/2006/relationships/package" Target="../embeddings/Microsoft_Excel_Worksheet11.xlsx"/><Relationship Id="rId2" Type="http://schemas.microsoft.com/office/2011/relationships/chartColorStyle" Target="colors12.xml"/><Relationship Id="rId1" Type="http://schemas.microsoft.com/office/2011/relationships/chartStyle" Target="style12.xml"/><Relationship Id="rId4" Type="http://schemas.openxmlformats.org/officeDocument/2006/relationships/chartUserShapes" Target="../drawings/drawing9.xml"/></Relationships>
</file>

<file path=ppt/charts/_rels/chart13.xml.rels><?xml version="1.0" encoding="UTF-8" standalone="yes"?>
<Relationships xmlns="http://schemas.openxmlformats.org/package/2006/relationships"><Relationship Id="rId3" Type="http://schemas.openxmlformats.org/officeDocument/2006/relationships/package" Target="../embeddings/Microsoft_Excel_Worksheet12.xlsx"/><Relationship Id="rId2" Type="http://schemas.microsoft.com/office/2011/relationships/chartColorStyle" Target="colors13.xml"/><Relationship Id="rId1" Type="http://schemas.microsoft.com/office/2011/relationships/chartStyle" Target="style13.xml"/><Relationship Id="rId4" Type="http://schemas.openxmlformats.org/officeDocument/2006/relationships/chartUserShapes" Target="../drawings/drawing10.xml"/></Relationships>
</file>

<file path=ppt/charts/_rels/chart14.xml.rels><?xml version="1.0" encoding="UTF-8" standalone="yes"?>
<Relationships xmlns="http://schemas.openxmlformats.org/package/2006/relationships"><Relationship Id="rId3" Type="http://schemas.openxmlformats.org/officeDocument/2006/relationships/package" Target="../embeddings/Microsoft_Excel_Worksheet13.xlsx"/><Relationship Id="rId2" Type="http://schemas.microsoft.com/office/2011/relationships/chartColorStyle" Target="colors14.xml"/><Relationship Id="rId1" Type="http://schemas.microsoft.com/office/2011/relationships/chartStyle" Target="style14.xml"/></Relationships>
</file>

<file path=ppt/charts/_rels/chart15.xml.rels><?xml version="1.0" encoding="UTF-8" standalone="yes"?>
<Relationships xmlns="http://schemas.openxmlformats.org/package/2006/relationships"><Relationship Id="rId3" Type="http://schemas.openxmlformats.org/officeDocument/2006/relationships/package" Target="../embeddings/Microsoft_Excel_Worksheet14.xlsx"/><Relationship Id="rId2" Type="http://schemas.microsoft.com/office/2011/relationships/chartColorStyle" Target="colors15.xml"/><Relationship Id="rId1" Type="http://schemas.microsoft.com/office/2011/relationships/chartStyle" Target="style15.xml"/></Relationships>
</file>

<file path=ppt/charts/_rels/chart16.xml.rels><?xml version="1.0" encoding="UTF-8" standalone="yes"?>
<Relationships xmlns="http://schemas.openxmlformats.org/package/2006/relationships"><Relationship Id="rId3" Type="http://schemas.openxmlformats.org/officeDocument/2006/relationships/package" Target="../embeddings/Microsoft_Excel_Worksheet15.xlsx"/><Relationship Id="rId2" Type="http://schemas.microsoft.com/office/2011/relationships/chartColorStyle" Target="colors16.xml"/><Relationship Id="rId1" Type="http://schemas.microsoft.com/office/2011/relationships/chartStyle" Target="style16.xml"/><Relationship Id="rId4" Type="http://schemas.openxmlformats.org/officeDocument/2006/relationships/chartUserShapes" Target="../drawings/drawing11.xml"/></Relationships>
</file>

<file path=ppt/charts/_rels/chart17.xml.rels><?xml version="1.0" encoding="UTF-8" standalone="yes"?>
<Relationships xmlns="http://schemas.openxmlformats.org/package/2006/relationships"><Relationship Id="rId3" Type="http://schemas.openxmlformats.org/officeDocument/2006/relationships/package" Target="../embeddings/Microsoft_Excel_Worksheet16.xlsx"/><Relationship Id="rId2" Type="http://schemas.microsoft.com/office/2011/relationships/chartColorStyle" Target="colors17.xml"/><Relationship Id="rId1" Type="http://schemas.microsoft.com/office/2011/relationships/chartStyle" Target="style17.xml"/><Relationship Id="rId4" Type="http://schemas.openxmlformats.org/officeDocument/2006/relationships/chartUserShapes" Target="../drawings/drawing12.xml"/></Relationships>
</file>

<file path=ppt/charts/_rels/chart18.xml.rels><?xml version="1.0" encoding="UTF-8" standalone="yes"?>
<Relationships xmlns="http://schemas.openxmlformats.org/package/2006/relationships"><Relationship Id="rId3" Type="http://schemas.openxmlformats.org/officeDocument/2006/relationships/package" Target="../embeddings/Microsoft_Excel_Worksheet17.xlsx"/><Relationship Id="rId2" Type="http://schemas.microsoft.com/office/2011/relationships/chartColorStyle" Target="colors18.xml"/><Relationship Id="rId1" Type="http://schemas.microsoft.com/office/2011/relationships/chartStyle" Target="style18.xml"/></Relationships>
</file>

<file path=ppt/charts/_rels/chart19.xml.rels><?xml version="1.0" encoding="UTF-8" standalone="yes"?>
<Relationships xmlns="http://schemas.openxmlformats.org/package/2006/relationships"><Relationship Id="rId3" Type="http://schemas.openxmlformats.org/officeDocument/2006/relationships/package" Target="../embeddings/Microsoft_Excel_Worksheet18.xlsx"/><Relationship Id="rId2" Type="http://schemas.microsoft.com/office/2011/relationships/chartColorStyle" Target="colors19.xml"/><Relationship Id="rId1" Type="http://schemas.microsoft.com/office/2011/relationships/chartStyle" Target="style19.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20.xml.rels><?xml version="1.0" encoding="UTF-8" standalone="yes"?>
<Relationships xmlns="http://schemas.openxmlformats.org/package/2006/relationships"><Relationship Id="rId3" Type="http://schemas.openxmlformats.org/officeDocument/2006/relationships/package" Target="../embeddings/Microsoft_Excel_Worksheet19.xlsx"/><Relationship Id="rId2" Type="http://schemas.microsoft.com/office/2011/relationships/chartColorStyle" Target="colors20.xml"/><Relationship Id="rId1" Type="http://schemas.microsoft.com/office/2011/relationships/chartStyle" Target="style20.xml"/><Relationship Id="rId4" Type="http://schemas.openxmlformats.org/officeDocument/2006/relationships/chartUserShapes" Target="../drawings/drawing13.xml"/></Relationships>
</file>

<file path=ppt/charts/_rels/chart21.xml.rels><?xml version="1.0" encoding="UTF-8" standalone="yes"?>
<Relationships xmlns="http://schemas.openxmlformats.org/package/2006/relationships"><Relationship Id="rId3" Type="http://schemas.openxmlformats.org/officeDocument/2006/relationships/package" Target="../embeddings/Microsoft_Excel_Worksheet20.xlsx"/><Relationship Id="rId2" Type="http://schemas.microsoft.com/office/2011/relationships/chartColorStyle" Target="colors21.xml"/><Relationship Id="rId1" Type="http://schemas.microsoft.com/office/2011/relationships/chartStyle" Target="style21.xml"/><Relationship Id="rId4" Type="http://schemas.openxmlformats.org/officeDocument/2006/relationships/chartUserShapes" Target="../drawings/drawing14.xml"/></Relationships>
</file>

<file path=ppt/charts/_rels/chart22.xml.rels><?xml version="1.0" encoding="UTF-8" standalone="yes"?>
<Relationships xmlns="http://schemas.openxmlformats.org/package/2006/relationships"><Relationship Id="rId3" Type="http://schemas.openxmlformats.org/officeDocument/2006/relationships/package" Target="../embeddings/Microsoft_Excel_Worksheet21.xlsx"/><Relationship Id="rId2" Type="http://schemas.microsoft.com/office/2011/relationships/chartColorStyle" Target="colors22.xml"/><Relationship Id="rId1" Type="http://schemas.microsoft.com/office/2011/relationships/chartStyle" Target="style22.xml"/><Relationship Id="rId4" Type="http://schemas.openxmlformats.org/officeDocument/2006/relationships/chartUserShapes" Target="../drawings/drawing15.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 Id="rId4" Type="http://schemas.openxmlformats.org/officeDocument/2006/relationships/chartUserShapes" Target="../drawings/drawing2.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 Id="rId4" Type="http://schemas.openxmlformats.org/officeDocument/2006/relationships/chartUserShapes" Target="../drawings/drawing3.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 Id="rId4" Type="http://schemas.openxmlformats.org/officeDocument/2006/relationships/chartUserShapes" Target="../drawings/drawing4.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8.xml"/><Relationship Id="rId1" Type="http://schemas.microsoft.com/office/2011/relationships/chartStyle" Target="style8.xml"/><Relationship Id="rId4" Type="http://schemas.openxmlformats.org/officeDocument/2006/relationships/chartUserShapes" Target="../drawings/drawing5.xml"/></Relationships>
</file>

<file path=ppt/charts/_rels/chart9.xml.rels><?xml version="1.0" encoding="UTF-8" standalone="yes"?>
<Relationships xmlns="http://schemas.openxmlformats.org/package/2006/relationships"><Relationship Id="rId3" Type="http://schemas.openxmlformats.org/officeDocument/2006/relationships/package" Target="../embeddings/Microsoft_Excel_Worksheet8.xlsx"/><Relationship Id="rId2" Type="http://schemas.microsoft.com/office/2011/relationships/chartColorStyle" Target="colors9.xml"/><Relationship Id="rId1" Type="http://schemas.microsoft.com/office/2011/relationships/chartStyle" Target="style9.xml"/><Relationship Id="rId4" Type="http://schemas.openxmlformats.org/officeDocument/2006/relationships/chartUserShapes" Target="../drawings/drawing6.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b="1" dirty="0"/>
              <a:t>Loss/gain of House seats by president's party (1922-2018)</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8.6575289199961117E-3"/>
          <c:y val="0.11388020833333332"/>
          <c:w val="0.96604938271604934"/>
          <c:h val="0.86007812500000003"/>
        </c:manualLayout>
      </c:layout>
      <c:barChart>
        <c:barDir val="col"/>
        <c:grouping val="clustered"/>
        <c:varyColors val="0"/>
        <c:ser>
          <c:idx val="0"/>
          <c:order val="0"/>
          <c:tx>
            <c:strRef>
              <c:f>Sheet1!$B$1</c:f>
              <c:strCache>
                <c:ptCount val="1"/>
                <c:pt idx="0">
                  <c:v>Loss/gain of House seats by president's party</c:v>
                </c:pt>
              </c:strCache>
            </c:strRef>
          </c:tx>
          <c:spPr>
            <a:solidFill>
              <a:srgbClr val="FF0000"/>
            </a:solidFill>
            <a:ln>
              <a:noFill/>
            </a:ln>
            <a:effectLst/>
          </c:spPr>
          <c:invertIfNegative val="0"/>
          <c:dPt>
            <c:idx val="2"/>
            <c:invertIfNegative val="0"/>
            <c:bubble3D val="0"/>
            <c:spPr>
              <a:solidFill>
                <a:srgbClr val="00B050"/>
              </a:solidFill>
              <a:ln>
                <a:noFill/>
              </a:ln>
              <a:effectLst/>
            </c:spPr>
            <c:extLst>
              <c:ext xmlns:c16="http://schemas.microsoft.com/office/drawing/2014/chart" uri="{C3380CC4-5D6E-409C-BE32-E72D297353CC}">
                <c16:uniqueId val="{00000000-91EB-4042-8447-934DA46C7EFE}"/>
              </c:ext>
            </c:extLst>
          </c:dPt>
          <c:dPt>
            <c:idx val="3"/>
            <c:invertIfNegative val="0"/>
            <c:bubble3D val="0"/>
            <c:spPr>
              <a:solidFill>
                <a:srgbClr val="FF0000"/>
              </a:solidFill>
              <a:ln>
                <a:noFill/>
              </a:ln>
              <a:effectLst/>
            </c:spPr>
            <c:extLst>
              <c:ext xmlns:c16="http://schemas.microsoft.com/office/drawing/2014/chart" uri="{C3380CC4-5D6E-409C-BE32-E72D297353CC}">
                <c16:uniqueId val="{00000004-4907-4808-ACA0-E205D0898422}"/>
              </c:ext>
            </c:extLst>
          </c:dPt>
          <c:dPt>
            <c:idx val="18"/>
            <c:invertIfNegative val="0"/>
            <c:bubble3D val="0"/>
            <c:spPr>
              <a:solidFill>
                <a:srgbClr val="00B050"/>
              </a:solidFill>
              <a:ln>
                <a:noFill/>
              </a:ln>
              <a:effectLst/>
            </c:spPr>
            <c:extLst>
              <c:ext xmlns:c16="http://schemas.microsoft.com/office/drawing/2014/chart" uri="{C3380CC4-5D6E-409C-BE32-E72D297353CC}">
                <c16:uniqueId val="{00000001-91EB-4042-8447-934DA46C7EFE}"/>
              </c:ext>
            </c:extLst>
          </c:dPt>
          <c:dPt>
            <c:idx val="19"/>
            <c:invertIfNegative val="0"/>
            <c:bubble3D val="0"/>
            <c:spPr>
              <a:solidFill>
                <a:srgbClr val="00B050"/>
              </a:solidFill>
              <a:ln>
                <a:noFill/>
              </a:ln>
              <a:effectLst/>
            </c:spPr>
            <c:extLst>
              <c:ext xmlns:c16="http://schemas.microsoft.com/office/drawing/2014/chart" uri="{C3380CC4-5D6E-409C-BE32-E72D297353CC}">
                <c16:uniqueId val="{00000005-4907-4808-ACA0-E205D0898422}"/>
              </c:ext>
            </c:extLst>
          </c:dPt>
          <c:dPt>
            <c:idx val="20"/>
            <c:invertIfNegative val="0"/>
            <c:bubble3D val="0"/>
            <c:spPr>
              <a:solidFill>
                <a:srgbClr val="FF0000"/>
              </a:solidFill>
              <a:ln>
                <a:noFill/>
              </a:ln>
              <a:effectLst/>
            </c:spPr>
            <c:extLst>
              <c:ext xmlns:c16="http://schemas.microsoft.com/office/drawing/2014/chart" uri="{C3380CC4-5D6E-409C-BE32-E72D297353CC}">
                <c16:uniqueId val="{00000006-4907-4808-ACA0-E205D0898422}"/>
              </c:ext>
            </c:extLst>
          </c:dPt>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Sheet1!$A$2:$A$26</c:f>
              <c:numCache>
                <c:formatCode>General</c:formatCode>
                <c:ptCount val="25"/>
                <c:pt idx="0">
                  <c:v>26</c:v>
                </c:pt>
                <c:pt idx="1">
                  <c:v>30</c:v>
                </c:pt>
                <c:pt idx="2">
                  <c:v>34</c:v>
                </c:pt>
                <c:pt idx="3">
                  <c:v>38</c:v>
                </c:pt>
                <c:pt idx="4">
                  <c:v>42</c:v>
                </c:pt>
                <c:pt idx="5">
                  <c:v>46</c:v>
                </c:pt>
                <c:pt idx="6">
                  <c:v>50</c:v>
                </c:pt>
                <c:pt idx="7">
                  <c:v>54</c:v>
                </c:pt>
                <c:pt idx="8">
                  <c:v>58</c:v>
                </c:pt>
                <c:pt idx="9">
                  <c:v>62</c:v>
                </c:pt>
                <c:pt idx="10">
                  <c:v>66</c:v>
                </c:pt>
                <c:pt idx="11">
                  <c:v>70</c:v>
                </c:pt>
                <c:pt idx="12">
                  <c:v>74</c:v>
                </c:pt>
                <c:pt idx="13">
                  <c:v>78</c:v>
                </c:pt>
                <c:pt idx="14">
                  <c:v>82</c:v>
                </c:pt>
                <c:pt idx="15">
                  <c:v>86</c:v>
                </c:pt>
                <c:pt idx="16">
                  <c:v>90</c:v>
                </c:pt>
                <c:pt idx="17">
                  <c:v>94</c:v>
                </c:pt>
                <c:pt idx="18">
                  <c:v>98</c:v>
                </c:pt>
                <c:pt idx="19">
                  <c:v>2</c:v>
                </c:pt>
                <c:pt idx="20">
                  <c:v>6</c:v>
                </c:pt>
                <c:pt idx="21">
                  <c:v>10</c:v>
                </c:pt>
                <c:pt idx="22">
                  <c:v>14</c:v>
                </c:pt>
                <c:pt idx="23">
                  <c:v>18</c:v>
                </c:pt>
                <c:pt idx="24">
                  <c:v>22</c:v>
                </c:pt>
              </c:numCache>
            </c:numRef>
          </c:cat>
          <c:val>
            <c:numRef>
              <c:f>Sheet1!$B$2:$B$26</c:f>
              <c:numCache>
                <c:formatCode>General</c:formatCode>
                <c:ptCount val="25"/>
                <c:pt idx="0">
                  <c:v>-9</c:v>
                </c:pt>
                <c:pt idx="1">
                  <c:v>-52</c:v>
                </c:pt>
                <c:pt idx="2">
                  <c:v>9</c:v>
                </c:pt>
                <c:pt idx="3">
                  <c:v>-72</c:v>
                </c:pt>
                <c:pt idx="4">
                  <c:v>-44</c:v>
                </c:pt>
                <c:pt idx="5">
                  <c:v>-55</c:v>
                </c:pt>
                <c:pt idx="6">
                  <c:v>-28</c:v>
                </c:pt>
                <c:pt idx="7">
                  <c:v>-18</c:v>
                </c:pt>
                <c:pt idx="8">
                  <c:v>-48</c:v>
                </c:pt>
                <c:pt idx="9">
                  <c:v>-4</c:v>
                </c:pt>
                <c:pt idx="10">
                  <c:v>-48</c:v>
                </c:pt>
                <c:pt idx="11">
                  <c:v>-12</c:v>
                </c:pt>
                <c:pt idx="12">
                  <c:v>-48</c:v>
                </c:pt>
                <c:pt idx="13">
                  <c:v>-15</c:v>
                </c:pt>
                <c:pt idx="14">
                  <c:v>-26</c:v>
                </c:pt>
                <c:pt idx="15">
                  <c:v>-5</c:v>
                </c:pt>
                <c:pt idx="16">
                  <c:v>-8</c:v>
                </c:pt>
                <c:pt idx="17">
                  <c:v>-54</c:v>
                </c:pt>
                <c:pt idx="18">
                  <c:v>5</c:v>
                </c:pt>
                <c:pt idx="19">
                  <c:v>8</c:v>
                </c:pt>
                <c:pt idx="20">
                  <c:v>-30</c:v>
                </c:pt>
                <c:pt idx="21">
                  <c:v>-63</c:v>
                </c:pt>
                <c:pt idx="22">
                  <c:v>-13</c:v>
                </c:pt>
                <c:pt idx="23">
                  <c:v>-40</c:v>
                </c:pt>
                <c:pt idx="24">
                  <c:v>-9</c:v>
                </c:pt>
              </c:numCache>
            </c:numRef>
          </c:val>
          <c:extLst>
            <c:ext xmlns:c16="http://schemas.microsoft.com/office/drawing/2014/chart" uri="{C3380CC4-5D6E-409C-BE32-E72D297353CC}">
              <c16:uniqueId val="{00000000-4907-4808-ACA0-E205D0898422}"/>
            </c:ext>
          </c:extLst>
        </c:ser>
        <c:dLbls>
          <c:showLegendKey val="0"/>
          <c:showVal val="0"/>
          <c:showCatName val="0"/>
          <c:showSerName val="0"/>
          <c:showPercent val="0"/>
          <c:showBubbleSize val="0"/>
        </c:dLbls>
        <c:gapWidth val="219"/>
        <c:overlap val="-27"/>
        <c:axId val="1220880944"/>
        <c:axId val="1220881272"/>
      </c:barChart>
      <c:catAx>
        <c:axId val="12208809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US"/>
          </a:p>
        </c:txPr>
        <c:crossAx val="1220881272"/>
        <c:crosses val="autoZero"/>
        <c:auto val="1"/>
        <c:lblAlgn val="ctr"/>
        <c:lblOffset val="100"/>
        <c:noMultiLvlLbl val="0"/>
      </c:catAx>
      <c:valAx>
        <c:axId val="1220881272"/>
        <c:scaling>
          <c:orientation val="minMax"/>
        </c:scaling>
        <c:delete val="1"/>
        <c:axPos val="l"/>
        <c:numFmt formatCode="General" sourceLinked="1"/>
        <c:majorTickMark val="none"/>
        <c:minorTickMark val="none"/>
        <c:tickLblPos val="nextTo"/>
        <c:crossAx val="1220880944"/>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userShapes r:id="rId4"/>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920" b="0" i="0" u="none" strike="noStrike" kern="1200" spc="0" baseline="0">
                <a:solidFill>
                  <a:schemeClr val="tx1">
                    <a:lumMod val="65000"/>
                    <a:lumOff val="35000"/>
                  </a:schemeClr>
                </a:solidFill>
                <a:latin typeface="+mn-lt"/>
                <a:ea typeface="+mn-ea"/>
                <a:cs typeface="+mn-cs"/>
              </a:defRPr>
            </a:pPr>
            <a:r>
              <a:rPr lang="en-US"/>
              <a:t>Percentage change in presidential approval </a:t>
            </a:r>
          </a:p>
          <a:p>
            <a:pPr>
              <a:defRPr/>
            </a:pPr>
            <a:r>
              <a:rPr lang="en-US"/>
              <a:t>from year one to year two</a:t>
            </a:r>
          </a:p>
        </c:rich>
      </c:tx>
      <c:overlay val="0"/>
      <c:spPr>
        <a:noFill/>
        <a:ln>
          <a:noFill/>
        </a:ln>
        <a:effectLst/>
      </c:spPr>
      <c:txPr>
        <a:bodyPr rot="0" spcFirstLastPara="1" vertOverflow="ellipsis" vert="horz" wrap="square" anchor="ctr" anchorCtr="1"/>
        <a:lstStyle/>
        <a:p>
          <a:pPr>
            <a:defRPr sz="192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3.1728395061728393E-2"/>
          <c:y val="0.17414062500000002"/>
          <c:w val="0.9372376543209876"/>
          <c:h val="0.71773068405511808"/>
        </c:manualLayout>
      </c:layout>
      <c:barChart>
        <c:barDir val="bar"/>
        <c:grouping val="clustered"/>
        <c:varyColors val="0"/>
        <c:ser>
          <c:idx val="0"/>
          <c:order val="0"/>
          <c:tx>
            <c:strRef>
              <c:f>Sheet1!$B$1</c:f>
              <c:strCache>
                <c:ptCount val="1"/>
                <c:pt idx="0">
                  <c:v>Percentage change in presidential approval from year one to year two</c:v>
                </c:pt>
              </c:strCache>
            </c:strRef>
          </c:tx>
          <c:spPr>
            <a:solidFill>
              <a:srgbClr val="FF0000"/>
            </a:solidFill>
            <a:ln>
              <a:noFill/>
            </a:ln>
            <a:effectLst/>
          </c:spPr>
          <c:invertIfNegative val="0"/>
          <c:dPt>
            <c:idx val="2"/>
            <c:invertIfNegative val="0"/>
            <c:bubble3D val="0"/>
            <c:spPr>
              <a:solidFill>
                <a:srgbClr val="FF0000"/>
              </a:solidFill>
              <a:ln>
                <a:noFill/>
              </a:ln>
              <a:effectLst/>
            </c:spPr>
            <c:extLst>
              <c:ext xmlns:c16="http://schemas.microsoft.com/office/drawing/2014/chart" uri="{C3380CC4-5D6E-409C-BE32-E72D297353CC}">
                <c16:uniqueId val="{00000002-3921-42EC-92A2-920FCF6DCDD5}"/>
              </c:ext>
            </c:extLst>
          </c:dPt>
          <c:dPt>
            <c:idx val="3"/>
            <c:invertIfNegative val="0"/>
            <c:bubble3D val="0"/>
            <c:spPr>
              <a:solidFill>
                <a:srgbClr val="00B050"/>
              </a:solidFill>
              <a:ln>
                <a:noFill/>
              </a:ln>
              <a:effectLst/>
            </c:spPr>
            <c:extLst>
              <c:ext xmlns:c16="http://schemas.microsoft.com/office/drawing/2014/chart" uri="{C3380CC4-5D6E-409C-BE32-E72D297353CC}">
                <c16:uniqueId val="{00000001-6414-4F64-8A5F-57D055938309}"/>
              </c:ext>
            </c:extLst>
          </c:dPt>
          <c:dPt>
            <c:idx val="4"/>
            <c:invertIfNegative val="0"/>
            <c:bubble3D val="0"/>
            <c:spPr>
              <a:solidFill>
                <a:srgbClr val="FF0000"/>
              </a:solidFill>
              <a:ln>
                <a:noFill/>
              </a:ln>
              <a:effectLst/>
            </c:spPr>
            <c:extLst>
              <c:ext xmlns:c16="http://schemas.microsoft.com/office/drawing/2014/chart" uri="{C3380CC4-5D6E-409C-BE32-E72D297353CC}">
                <c16:uniqueId val="{00000001-3921-42EC-92A2-920FCF6DCDD5}"/>
              </c:ext>
            </c:extLst>
          </c:dPt>
          <c:dPt>
            <c:idx val="5"/>
            <c:invertIfNegative val="0"/>
            <c:bubble3D val="0"/>
            <c:spPr>
              <a:solidFill>
                <a:srgbClr val="00B050"/>
              </a:solidFill>
              <a:ln>
                <a:noFill/>
              </a:ln>
              <a:effectLst/>
            </c:spPr>
            <c:extLst>
              <c:ext xmlns:c16="http://schemas.microsoft.com/office/drawing/2014/chart" uri="{C3380CC4-5D6E-409C-BE32-E72D297353CC}">
                <c16:uniqueId val="{00000000-6414-4F64-8A5F-57D055938309}"/>
              </c:ext>
            </c:extLst>
          </c:dPt>
          <c:dLbls>
            <c:spPr>
              <a:noFill/>
              <a:ln>
                <a:noFill/>
              </a:ln>
              <a:effectLst/>
            </c:spPr>
            <c:txPr>
              <a:bodyPr rot="0" spcFirstLastPara="1" vertOverflow="ellipsis" vert="horz" wrap="square" anchor="ctr" anchorCtr="1"/>
              <a:lstStyle/>
              <a:p>
                <a:pPr>
                  <a:defRPr sz="16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Sheet1!$A$2:$A$13</c:f>
              <c:numCache>
                <c:formatCode>General</c:formatCode>
                <c:ptCount val="12"/>
              </c:numCache>
            </c:numRef>
          </c:cat>
          <c:val>
            <c:numRef>
              <c:f>Sheet1!$B$2:$B$13</c:f>
              <c:numCache>
                <c:formatCode>General</c:formatCode>
                <c:ptCount val="12"/>
                <c:pt idx="0">
                  <c:v>-11</c:v>
                </c:pt>
                <c:pt idx="1">
                  <c:v>-9</c:v>
                </c:pt>
                <c:pt idx="2">
                  <c:v>-12</c:v>
                </c:pt>
                <c:pt idx="3">
                  <c:v>22</c:v>
                </c:pt>
                <c:pt idx="4">
                  <c:v>-8</c:v>
                </c:pt>
                <c:pt idx="5">
                  <c:v>12</c:v>
                </c:pt>
                <c:pt idx="6">
                  <c:v>-13</c:v>
                </c:pt>
                <c:pt idx="7">
                  <c:v>-6</c:v>
                </c:pt>
                <c:pt idx="8">
                  <c:v>-28</c:v>
                </c:pt>
                <c:pt idx="9">
                  <c:v>-3</c:v>
                </c:pt>
                <c:pt idx="10">
                  <c:v>-8</c:v>
                </c:pt>
                <c:pt idx="11">
                  <c:v>-2</c:v>
                </c:pt>
              </c:numCache>
            </c:numRef>
          </c:val>
          <c:extLst>
            <c:ext xmlns:c16="http://schemas.microsoft.com/office/drawing/2014/chart" uri="{C3380CC4-5D6E-409C-BE32-E72D297353CC}">
              <c16:uniqueId val="{00000000-F589-485E-8DA9-90873F386733}"/>
            </c:ext>
          </c:extLst>
        </c:ser>
        <c:dLbls>
          <c:showLegendKey val="0"/>
          <c:showVal val="0"/>
          <c:showCatName val="0"/>
          <c:showSerName val="0"/>
          <c:showPercent val="0"/>
          <c:showBubbleSize val="0"/>
        </c:dLbls>
        <c:gapWidth val="182"/>
        <c:axId val="1168218856"/>
        <c:axId val="1168226728"/>
      </c:barChart>
      <c:catAx>
        <c:axId val="1168218856"/>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US"/>
          </a:p>
        </c:txPr>
        <c:crossAx val="1168226728"/>
        <c:crosses val="autoZero"/>
        <c:auto val="1"/>
        <c:lblAlgn val="ctr"/>
        <c:lblOffset val="100"/>
        <c:noMultiLvlLbl val="0"/>
      </c:catAx>
      <c:valAx>
        <c:axId val="1168226728"/>
        <c:scaling>
          <c:orientation val="minMax"/>
        </c:scaling>
        <c:delete val="1"/>
        <c:axPos val="b"/>
        <c:numFmt formatCode="General" sourceLinked="1"/>
        <c:majorTickMark val="none"/>
        <c:minorTickMark val="none"/>
        <c:tickLblPos val="nextTo"/>
        <c:crossAx val="1168218856"/>
        <c:crosses val="autoZero"/>
        <c:crossBetween val="between"/>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600"/>
      </a:pPr>
      <a:endParaRPr lang="en-US"/>
    </a:p>
  </c:txPr>
  <c:externalData r:id="rId3">
    <c:autoUpdate val="0"/>
  </c:externalData>
  <c:userShapes r:id="rId4"/>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Out-party share of national House vote</c:v>
                </c:pt>
              </c:strCache>
            </c:strRef>
          </c:tx>
          <c:spPr>
            <a:ln w="28575" cap="rnd">
              <a:solidFill>
                <a:schemeClr val="accent1"/>
              </a:solidFill>
              <a:round/>
            </a:ln>
            <a:effectLst/>
          </c:spPr>
          <c:marker>
            <c:symbol val="none"/>
          </c:marker>
          <c:cat>
            <c:numRef>
              <c:f>Sheet1!$A$2:$A$8</c:f>
              <c:numCache>
                <c:formatCode>General</c:formatCode>
                <c:ptCount val="7"/>
                <c:pt idx="0">
                  <c:v>48</c:v>
                </c:pt>
                <c:pt idx="1">
                  <c:v>49</c:v>
                </c:pt>
                <c:pt idx="2">
                  <c:v>50</c:v>
                </c:pt>
                <c:pt idx="3">
                  <c:v>51</c:v>
                </c:pt>
                <c:pt idx="4">
                  <c:v>52</c:v>
                </c:pt>
                <c:pt idx="5">
                  <c:v>53</c:v>
                </c:pt>
                <c:pt idx="6">
                  <c:v>54</c:v>
                </c:pt>
              </c:numCache>
            </c:numRef>
          </c:cat>
          <c:val>
            <c:numRef>
              <c:f>Sheet1!$B$2:$B$8</c:f>
              <c:numCache>
                <c:formatCode>General</c:formatCode>
                <c:ptCount val="7"/>
                <c:pt idx="0">
                  <c:v>65</c:v>
                </c:pt>
                <c:pt idx="1">
                  <c:v>60</c:v>
                </c:pt>
                <c:pt idx="2">
                  <c:v>55</c:v>
                </c:pt>
                <c:pt idx="3">
                  <c:v>50</c:v>
                </c:pt>
                <c:pt idx="4">
                  <c:v>45</c:v>
                </c:pt>
                <c:pt idx="5">
                  <c:v>40</c:v>
                </c:pt>
                <c:pt idx="6">
                  <c:v>35</c:v>
                </c:pt>
              </c:numCache>
            </c:numRef>
          </c:val>
          <c:smooth val="0"/>
          <c:extLst>
            <c:ext xmlns:c16="http://schemas.microsoft.com/office/drawing/2014/chart" uri="{C3380CC4-5D6E-409C-BE32-E72D297353CC}">
              <c16:uniqueId val="{00000000-E6D2-41C7-9083-2773486CE3EC}"/>
            </c:ext>
          </c:extLst>
        </c:ser>
        <c:dLbls>
          <c:showLegendKey val="0"/>
          <c:showVal val="0"/>
          <c:showCatName val="0"/>
          <c:showSerName val="0"/>
          <c:showPercent val="0"/>
          <c:showBubbleSize val="0"/>
        </c:dLbls>
        <c:smooth val="0"/>
        <c:axId val="976662328"/>
        <c:axId val="976666592"/>
      </c:lineChart>
      <c:catAx>
        <c:axId val="9766623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400" b="1" i="0" u="none" strike="noStrike" kern="1200" baseline="0">
                <a:solidFill>
                  <a:schemeClr val="tx1">
                    <a:lumMod val="65000"/>
                    <a:lumOff val="35000"/>
                  </a:schemeClr>
                </a:solidFill>
                <a:latin typeface="+mn-lt"/>
                <a:ea typeface="+mn-ea"/>
                <a:cs typeface="+mn-cs"/>
              </a:defRPr>
            </a:pPr>
            <a:endParaRPr lang="en-US"/>
          </a:p>
        </c:txPr>
        <c:crossAx val="976666592"/>
        <c:crosses val="autoZero"/>
        <c:auto val="1"/>
        <c:lblAlgn val="ctr"/>
        <c:lblOffset val="100"/>
        <c:noMultiLvlLbl val="0"/>
      </c:catAx>
      <c:valAx>
        <c:axId val="976666592"/>
        <c:scaling>
          <c:orientation val="minMax"/>
          <c:min val="30"/>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400" b="1" i="0" u="none" strike="noStrike" kern="1200" baseline="0">
                <a:solidFill>
                  <a:schemeClr val="tx1">
                    <a:lumMod val="65000"/>
                    <a:lumOff val="35000"/>
                  </a:schemeClr>
                </a:solidFill>
                <a:latin typeface="+mn-lt"/>
                <a:ea typeface="+mn-ea"/>
                <a:cs typeface="+mn-cs"/>
              </a:defRPr>
            </a:pPr>
            <a:endParaRPr lang="en-US"/>
          </a:p>
        </c:txPr>
        <c:crossAx val="97666232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2400" b="1"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2400" b="1"/>
      </a:pPr>
      <a:endParaRPr lang="en-US"/>
    </a:p>
  </c:txPr>
  <c:externalData r:id="rId3">
    <c:autoUpdate val="0"/>
  </c:externalData>
  <c:userShapes r:id="rId4"/>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6157526508946001E-4"/>
          <c:y val="7.8125E-3"/>
          <c:w val="0.97453703703703709"/>
          <c:h val="0.8593696686351705"/>
        </c:manualLayout>
      </c:layout>
      <c:lineChart>
        <c:grouping val="standard"/>
        <c:varyColors val="0"/>
        <c:ser>
          <c:idx val="0"/>
          <c:order val="0"/>
          <c:tx>
            <c:strRef>
              <c:f>Sheet1!$B$1</c:f>
              <c:strCache>
                <c:ptCount val="1"/>
                <c:pt idx="0">
                  <c:v>Out-Party Percentage of National Vote</c:v>
                </c:pt>
              </c:strCache>
            </c:strRef>
          </c:tx>
          <c:spPr>
            <a:ln w="28575" cap="rnd">
              <a:solidFill>
                <a:schemeClr val="accent1"/>
              </a:solidFill>
              <a:round/>
            </a:ln>
            <a:effectLst/>
          </c:spPr>
          <c:marker>
            <c:symbol val="none"/>
          </c:marker>
          <c:dLbls>
            <c:spPr>
              <a:noFill/>
              <a:ln>
                <a:noFill/>
              </a:ln>
              <a:effectLst/>
            </c:spPr>
            <c:txPr>
              <a:bodyPr rot="0" spcFirstLastPara="1" vertOverflow="ellipsis" vert="horz" wrap="square" anchor="ctr" anchorCtr="1"/>
              <a:lstStyle/>
              <a:p>
                <a:pPr>
                  <a:defRPr sz="24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Sheet1!$A$2:$A$8</c:f>
              <c:numCache>
                <c:formatCode>General</c:formatCode>
                <c:ptCount val="7"/>
                <c:pt idx="0">
                  <c:v>47</c:v>
                </c:pt>
                <c:pt idx="1">
                  <c:v>48</c:v>
                </c:pt>
                <c:pt idx="2">
                  <c:v>49</c:v>
                </c:pt>
                <c:pt idx="3">
                  <c:v>50</c:v>
                </c:pt>
                <c:pt idx="4">
                  <c:v>51</c:v>
                </c:pt>
                <c:pt idx="5">
                  <c:v>52</c:v>
                </c:pt>
                <c:pt idx="6">
                  <c:v>53</c:v>
                </c:pt>
              </c:numCache>
            </c:numRef>
          </c:cat>
          <c:val>
            <c:numRef>
              <c:f>Sheet1!$B$2:$B$8</c:f>
              <c:numCache>
                <c:formatCode>General</c:formatCode>
                <c:ptCount val="7"/>
                <c:pt idx="0">
                  <c:v>-5</c:v>
                </c:pt>
                <c:pt idx="1">
                  <c:v>0</c:v>
                </c:pt>
                <c:pt idx="2">
                  <c:v>5</c:v>
                </c:pt>
                <c:pt idx="3">
                  <c:v>11</c:v>
                </c:pt>
                <c:pt idx="4">
                  <c:v>22</c:v>
                </c:pt>
                <c:pt idx="5">
                  <c:v>31</c:v>
                </c:pt>
                <c:pt idx="6">
                  <c:v>44</c:v>
                </c:pt>
              </c:numCache>
            </c:numRef>
          </c:val>
          <c:smooth val="0"/>
          <c:extLst>
            <c:ext xmlns:c16="http://schemas.microsoft.com/office/drawing/2014/chart" uri="{C3380CC4-5D6E-409C-BE32-E72D297353CC}">
              <c16:uniqueId val="{00000000-8586-48D2-B0F3-69BF4CC870E4}"/>
            </c:ext>
          </c:extLst>
        </c:ser>
        <c:dLbls>
          <c:showLegendKey val="0"/>
          <c:showVal val="0"/>
          <c:showCatName val="0"/>
          <c:showSerName val="0"/>
          <c:showPercent val="0"/>
          <c:showBubbleSize val="0"/>
        </c:dLbls>
        <c:smooth val="0"/>
        <c:axId val="467809080"/>
        <c:axId val="467807768"/>
      </c:lineChart>
      <c:catAx>
        <c:axId val="4678090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en-US"/>
          </a:p>
        </c:txPr>
        <c:crossAx val="467807768"/>
        <c:crosses val="autoZero"/>
        <c:auto val="1"/>
        <c:lblAlgn val="ctr"/>
        <c:lblOffset val="100"/>
        <c:noMultiLvlLbl val="0"/>
      </c:catAx>
      <c:valAx>
        <c:axId val="467807768"/>
        <c:scaling>
          <c:orientation val="minMax"/>
        </c:scaling>
        <c:delete val="1"/>
        <c:axPos val="l"/>
        <c:numFmt formatCode="General" sourceLinked="1"/>
        <c:majorTickMark val="none"/>
        <c:minorTickMark val="none"/>
        <c:tickLblPos val="nextTo"/>
        <c:crossAx val="46780908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2400"/>
      </a:pPr>
      <a:endParaRPr lang="en-US"/>
    </a:p>
  </c:txPr>
  <c:externalData r:id="rId3">
    <c:autoUpdate val="0"/>
  </c:externalData>
  <c:userShapes r:id="rId4"/>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880" b="0" i="0" u="none" strike="noStrike" kern="1200" spc="0" baseline="0">
                <a:solidFill>
                  <a:schemeClr val="tx1">
                    <a:lumMod val="65000"/>
                    <a:lumOff val="35000"/>
                  </a:schemeClr>
                </a:solidFill>
                <a:latin typeface="+mn-lt"/>
                <a:ea typeface="+mn-ea"/>
                <a:cs typeface="+mn-cs"/>
              </a:defRPr>
            </a:pPr>
            <a:r>
              <a:rPr lang="en-US" dirty="0"/>
              <a:t>percentage of national House popular vote</a:t>
            </a:r>
          </a:p>
        </c:rich>
      </c:tx>
      <c:overlay val="0"/>
      <c:spPr>
        <a:noFill/>
        <a:ln>
          <a:noFill/>
        </a:ln>
        <a:effectLst/>
      </c:spPr>
      <c:txPr>
        <a:bodyPr rot="0" spcFirstLastPara="1" vertOverflow="ellipsis" vert="horz" wrap="square" anchor="ctr" anchorCtr="1"/>
        <a:lstStyle/>
        <a:p>
          <a:pPr>
            <a:defRPr sz="288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29139399241761449"/>
          <c:y val="0.12019541502624671"/>
          <c:w val="0.64379119276757069"/>
          <c:h val="0.82772125164041999"/>
        </c:manualLayout>
      </c:layout>
      <c:barChart>
        <c:barDir val="bar"/>
        <c:grouping val="clustered"/>
        <c:varyColors val="0"/>
        <c:ser>
          <c:idx val="0"/>
          <c:order val="0"/>
          <c:tx>
            <c:strRef>
              <c:f>Sheet1!$B$1</c:f>
              <c:strCache>
                <c:ptCount val="1"/>
                <c:pt idx="0">
                  <c:v>percentage of national House vote</c:v>
                </c:pt>
              </c:strCache>
            </c:strRef>
          </c:tx>
          <c:spPr>
            <a:solidFill>
              <a:srgbClr val="FF0000"/>
            </a:solidFill>
            <a:ln>
              <a:noFill/>
            </a:ln>
            <a:effectLst/>
          </c:spPr>
          <c:invertIfNegative val="0"/>
          <c:dPt>
            <c:idx val="0"/>
            <c:invertIfNegative val="0"/>
            <c:bubble3D val="0"/>
            <c:spPr>
              <a:solidFill>
                <a:srgbClr val="0070C0"/>
              </a:solidFill>
              <a:ln>
                <a:noFill/>
              </a:ln>
              <a:effectLst/>
            </c:spPr>
            <c:extLst>
              <c:ext xmlns:c16="http://schemas.microsoft.com/office/drawing/2014/chart" uri="{C3380CC4-5D6E-409C-BE32-E72D297353CC}">
                <c16:uniqueId val="{00000003-D65F-4337-9CC9-7C4A56346CE2}"/>
              </c:ext>
            </c:extLst>
          </c:dPt>
          <c:dLbls>
            <c:spPr>
              <a:noFill/>
              <a:ln>
                <a:noFill/>
              </a:ln>
              <a:effectLst/>
            </c:spPr>
            <c:txPr>
              <a:bodyPr rot="0" spcFirstLastPara="1" vertOverflow="ellipsis" vert="horz" wrap="square" lIns="38100" tIns="19050" rIns="38100" bIns="19050" anchor="ctr" anchorCtr="1">
                <a:spAutoFit/>
              </a:bodyPr>
              <a:lstStyle/>
              <a:p>
                <a:pPr>
                  <a:defRPr sz="24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Democratic candidates</c:v>
                </c:pt>
                <c:pt idx="1">
                  <c:v>Republican candidates</c:v>
                </c:pt>
              </c:strCache>
            </c:strRef>
          </c:cat>
          <c:val>
            <c:numRef>
              <c:f>Sheet1!$B$2:$B$3</c:f>
              <c:numCache>
                <c:formatCode>General</c:formatCode>
                <c:ptCount val="2"/>
                <c:pt idx="0">
                  <c:v>48.6</c:v>
                </c:pt>
                <c:pt idx="1">
                  <c:v>51.4</c:v>
                </c:pt>
              </c:numCache>
            </c:numRef>
          </c:val>
          <c:extLst>
            <c:ext xmlns:c16="http://schemas.microsoft.com/office/drawing/2014/chart" uri="{C3380CC4-5D6E-409C-BE32-E72D297353CC}">
              <c16:uniqueId val="{00000000-D65F-4337-9CC9-7C4A56346CE2}"/>
            </c:ext>
          </c:extLst>
        </c:ser>
        <c:dLbls>
          <c:showLegendKey val="0"/>
          <c:showVal val="0"/>
          <c:showCatName val="0"/>
          <c:showSerName val="0"/>
          <c:showPercent val="0"/>
          <c:showBubbleSize val="0"/>
        </c:dLbls>
        <c:gapWidth val="182"/>
        <c:axId val="1018310144"/>
        <c:axId val="1018309488"/>
      </c:barChart>
      <c:catAx>
        <c:axId val="1018310144"/>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400" b="1" i="0" u="none" strike="noStrike" kern="1200" baseline="0">
                <a:solidFill>
                  <a:schemeClr val="tx1">
                    <a:lumMod val="65000"/>
                    <a:lumOff val="35000"/>
                  </a:schemeClr>
                </a:solidFill>
                <a:latin typeface="+mn-lt"/>
                <a:ea typeface="+mn-ea"/>
                <a:cs typeface="+mn-cs"/>
              </a:defRPr>
            </a:pPr>
            <a:endParaRPr lang="en-US"/>
          </a:p>
        </c:txPr>
        <c:crossAx val="1018309488"/>
        <c:crosses val="autoZero"/>
        <c:auto val="1"/>
        <c:lblAlgn val="ctr"/>
        <c:lblOffset val="100"/>
        <c:noMultiLvlLbl val="0"/>
      </c:catAx>
      <c:valAx>
        <c:axId val="1018309488"/>
        <c:scaling>
          <c:orientation val="minMax"/>
          <c:max val="80"/>
          <c:min val="0"/>
        </c:scaling>
        <c:delete val="1"/>
        <c:axPos val="b"/>
        <c:numFmt formatCode="General" sourceLinked="1"/>
        <c:majorTickMark val="none"/>
        <c:minorTickMark val="none"/>
        <c:tickLblPos val="nextTo"/>
        <c:crossAx val="1018310144"/>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2400"/>
      </a:pPr>
      <a:endParaRPr lang="en-US"/>
    </a:p>
  </c:txPr>
  <c:externalData r:id="rId3">
    <c:autoUpdate val="0"/>
  </c:externalData>
  <c:userShapes r:id="rId4"/>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24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Sheet1!$B$1</c:f>
              <c:strCache>
                <c:ptCount val="1"/>
                <c:pt idx="0">
                  <c:v>number of House districts</c:v>
                </c:pt>
              </c:strCache>
            </c:strRef>
          </c:tx>
          <c:spPr>
            <a:solidFill>
              <a:schemeClr val="accent1"/>
            </a:solidFill>
            <a:ln>
              <a:noFill/>
            </a:ln>
            <a:effectLst/>
          </c:spPr>
          <c:invertIfNegative val="0"/>
          <c:dPt>
            <c:idx val="0"/>
            <c:invertIfNegative val="0"/>
            <c:bubble3D val="0"/>
            <c:spPr>
              <a:solidFill>
                <a:srgbClr val="00B050"/>
              </a:solidFill>
              <a:ln>
                <a:noFill/>
              </a:ln>
              <a:effectLst/>
            </c:spPr>
            <c:extLst>
              <c:ext xmlns:c16="http://schemas.microsoft.com/office/drawing/2014/chart" uri="{C3380CC4-5D6E-409C-BE32-E72D297353CC}">
                <c16:uniqueId val="{00000006-7535-46D6-8E60-7ECDFFEFFD84}"/>
              </c:ext>
            </c:extLst>
          </c:dPt>
          <c:dPt>
            <c:idx val="1"/>
            <c:invertIfNegative val="0"/>
            <c:bubble3D val="0"/>
            <c:spPr>
              <a:solidFill>
                <a:srgbClr val="FFC000"/>
              </a:solidFill>
              <a:ln>
                <a:noFill/>
              </a:ln>
              <a:effectLst/>
            </c:spPr>
            <c:extLst>
              <c:ext xmlns:c16="http://schemas.microsoft.com/office/drawing/2014/chart" uri="{C3380CC4-5D6E-409C-BE32-E72D297353CC}">
                <c16:uniqueId val="{00000005-7535-46D6-8E60-7ECDFFEFFD84}"/>
              </c:ext>
            </c:extLst>
          </c:dPt>
          <c:dPt>
            <c:idx val="3"/>
            <c:invertIfNegative val="0"/>
            <c:bubble3D val="0"/>
            <c:spPr>
              <a:solidFill>
                <a:srgbClr val="FF0000"/>
              </a:solidFill>
              <a:ln>
                <a:noFill/>
              </a:ln>
              <a:effectLst/>
            </c:spPr>
            <c:extLst>
              <c:ext xmlns:c16="http://schemas.microsoft.com/office/drawing/2014/chart" uri="{C3380CC4-5D6E-409C-BE32-E72D297353CC}">
                <c16:uniqueId val="{00000004-7535-46D6-8E60-7ECDFFEFFD84}"/>
              </c:ext>
            </c:extLst>
          </c:dPt>
          <c:dLbls>
            <c:spPr>
              <a:noFill/>
              <a:ln>
                <a:noFill/>
              </a:ln>
              <a:effectLst/>
            </c:spPr>
            <c:txPr>
              <a:bodyPr rot="0" spcFirstLastPara="1" vertOverflow="ellipsis" vert="horz" wrap="square" lIns="38100" tIns="19050" rIns="38100" bIns="19050" anchor="ctr" anchorCtr="1">
                <a:spAutoFit/>
              </a:bodyPr>
              <a:lstStyle/>
              <a:p>
                <a:pPr>
                  <a:defRPr sz="20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No redistricting</c:v>
                </c:pt>
                <c:pt idx="1">
                  <c:v>Both/neither</c:v>
                </c:pt>
                <c:pt idx="2">
                  <c:v>Democratic control</c:v>
                </c:pt>
                <c:pt idx="3">
                  <c:v>Republican control</c:v>
                </c:pt>
              </c:strCache>
            </c:strRef>
          </c:cat>
          <c:val>
            <c:numRef>
              <c:f>Sheet1!$B$2:$B$5</c:f>
              <c:numCache>
                <c:formatCode>General</c:formatCode>
                <c:ptCount val="4"/>
                <c:pt idx="0">
                  <c:v>6</c:v>
                </c:pt>
                <c:pt idx="1">
                  <c:v>167</c:v>
                </c:pt>
                <c:pt idx="2">
                  <c:v>75</c:v>
                </c:pt>
                <c:pt idx="3">
                  <c:v>187</c:v>
                </c:pt>
              </c:numCache>
            </c:numRef>
          </c:val>
          <c:extLst>
            <c:ext xmlns:c16="http://schemas.microsoft.com/office/drawing/2014/chart" uri="{C3380CC4-5D6E-409C-BE32-E72D297353CC}">
              <c16:uniqueId val="{00000000-7535-46D6-8E60-7ECDFFEFFD84}"/>
            </c:ext>
          </c:extLst>
        </c:ser>
        <c:dLbls>
          <c:showLegendKey val="0"/>
          <c:showVal val="0"/>
          <c:showCatName val="0"/>
          <c:showSerName val="0"/>
          <c:showPercent val="0"/>
          <c:showBubbleSize val="0"/>
        </c:dLbls>
        <c:gapWidth val="182"/>
        <c:axId val="731812880"/>
        <c:axId val="731811896"/>
      </c:barChart>
      <c:catAx>
        <c:axId val="731812880"/>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400" b="1" i="0" u="none" strike="noStrike" kern="1200" baseline="0">
                <a:solidFill>
                  <a:schemeClr val="tx1">
                    <a:lumMod val="65000"/>
                    <a:lumOff val="35000"/>
                  </a:schemeClr>
                </a:solidFill>
                <a:latin typeface="+mn-lt"/>
                <a:ea typeface="+mn-ea"/>
                <a:cs typeface="+mn-cs"/>
              </a:defRPr>
            </a:pPr>
            <a:endParaRPr lang="en-US"/>
          </a:p>
        </c:txPr>
        <c:crossAx val="731811896"/>
        <c:crosses val="autoZero"/>
        <c:auto val="1"/>
        <c:lblAlgn val="ctr"/>
        <c:lblOffset val="100"/>
        <c:noMultiLvlLbl val="0"/>
      </c:catAx>
      <c:valAx>
        <c:axId val="731811896"/>
        <c:scaling>
          <c:orientation val="minMax"/>
        </c:scaling>
        <c:delete val="1"/>
        <c:axPos val="b"/>
        <c:numFmt formatCode="General" sourceLinked="1"/>
        <c:majorTickMark val="none"/>
        <c:minorTickMark val="none"/>
        <c:tickLblPos val="nextTo"/>
        <c:crossAx val="731812880"/>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2000" b="1"/>
      </a:pPr>
      <a:endParaRPr lang="en-US"/>
    </a:p>
  </c:txPr>
  <c:externalData r:id="rId3">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3360" b="1" i="0" u="none" strike="noStrike" kern="1200" spc="0" baseline="0">
                <a:solidFill>
                  <a:schemeClr val="tx1">
                    <a:lumMod val="65000"/>
                    <a:lumOff val="35000"/>
                  </a:schemeClr>
                </a:solidFill>
                <a:latin typeface="+mn-lt"/>
                <a:ea typeface="+mn-ea"/>
                <a:cs typeface="+mn-cs"/>
              </a:defRPr>
            </a:pPr>
            <a:r>
              <a:rPr lang="en-US" sz="2400" dirty="0"/>
              <a:t>Two-party percentage of vote for House candidates</a:t>
            </a:r>
          </a:p>
        </c:rich>
      </c:tx>
      <c:overlay val="0"/>
      <c:spPr>
        <a:noFill/>
        <a:ln>
          <a:noFill/>
        </a:ln>
        <a:effectLst/>
      </c:spPr>
      <c:txPr>
        <a:bodyPr rot="0" spcFirstLastPara="1" vertOverflow="ellipsis" vert="horz" wrap="square" anchor="ctr" anchorCtr="1"/>
        <a:lstStyle/>
        <a:p>
          <a:pPr>
            <a:defRPr sz="336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Sheet1!$B$1</c:f>
              <c:strCache>
                <c:ptCount val="1"/>
                <c:pt idx="0">
                  <c:v>Democratic</c:v>
                </c:pt>
              </c:strCache>
            </c:strRef>
          </c:tx>
          <c:spPr>
            <a:solidFill>
              <a:schemeClr val="accent1"/>
            </a:solidFill>
            <a:ln>
              <a:noFill/>
            </a:ln>
            <a:effectLst/>
          </c:spPr>
          <c:invertIfNegative val="0"/>
          <c:dLbls>
            <c:spPr>
              <a:noFill/>
              <a:ln>
                <a:noFill/>
              </a:ln>
              <a:effectLst/>
            </c:spPr>
            <c:txPr>
              <a:bodyPr rot="0" spcFirstLastPara="1" vertOverflow="ellipsis" vert="horz" wrap="square" anchor="ctr" anchorCtr="1"/>
              <a:lstStyle/>
              <a:p>
                <a:pPr>
                  <a:defRPr sz="28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Blue States</c:v>
                </c:pt>
                <c:pt idx="1">
                  <c:v>Red States</c:v>
                </c:pt>
              </c:strCache>
            </c:strRef>
          </c:cat>
          <c:val>
            <c:numRef>
              <c:f>Sheet1!$B$2:$B$3</c:f>
              <c:numCache>
                <c:formatCode>General</c:formatCode>
                <c:ptCount val="2"/>
                <c:pt idx="0">
                  <c:v>59.8</c:v>
                </c:pt>
                <c:pt idx="1">
                  <c:v>36.6</c:v>
                </c:pt>
              </c:numCache>
            </c:numRef>
          </c:val>
          <c:extLst>
            <c:ext xmlns:c16="http://schemas.microsoft.com/office/drawing/2014/chart" uri="{C3380CC4-5D6E-409C-BE32-E72D297353CC}">
              <c16:uniqueId val="{00000000-198B-4E56-A056-EF76C3CC1A63}"/>
            </c:ext>
          </c:extLst>
        </c:ser>
        <c:ser>
          <c:idx val="1"/>
          <c:order val="1"/>
          <c:tx>
            <c:strRef>
              <c:f>Sheet1!$C$1</c:f>
              <c:strCache>
                <c:ptCount val="1"/>
                <c:pt idx="0">
                  <c:v>Republican</c:v>
                </c:pt>
              </c:strCache>
            </c:strRef>
          </c:tx>
          <c:spPr>
            <a:solidFill>
              <a:srgbClr val="FF0000"/>
            </a:solidFill>
            <a:ln>
              <a:noFill/>
            </a:ln>
            <a:effectLst/>
          </c:spPr>
          <c:invertIfNegative val="0"/>
          <c:dLbls>
            <c:spPr>
              <a:noFill/>
              <a:ln>
                <a:noFill/>
              </a:ln>
              <a:effectLst/>
            </c:spPr>
            <c:txPr>
              <a:bodyPr rot="0" spcFirstLastPara="1" vertOverflow="ellipsis" vert="horz" wrap="square" anchor="ctr" anchorCtr="1"/>
              <a:lstStyle/>
              <a:p>
                <a:pPr>
                  <a:defRPr sz="28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Blue States</c:v>
                </c:pt>
                <c:pt idx="1">
                  <c:v>Red States</c:v>
                </c:pt>
              </c:strCache>
            </c:strRef>
          </c:cat>
          <c:val>
            <c:numRef>
              <c:f>Sheet1!$C$2:$C$3</c:f>
              <c:numCache>
                <c:formatCode>General</c:formatCode>
                <c:ptCount val="2"/>
                <c:pt idx="0">
                  <c:v>40.200000000000003</c:v>
                </c:pt>
                <c:pt idx="1">
                  <c:v>63.4</c:v>
                </c:pt>
              </c:numCache>
            </c:numRef>
          </c:val>
          <c:extLst>
            <c:ext xmlns:c16="http://schemas.microsoft.com/office/drawing/2014/chart" uri="{C3380CC4-5D6E-409C-BE32-E72D297353CC}">
              <c16:uniqueId val="{00000001-198B-4E56-A056-EF76C3CC1A63}"/>
            </c:ext>
          </c:extLst>
        </c:ser>
        <c:dLbls>
          <c:showLegendKey val="0"/>
          <c:showVal val="0"/>
          <c:showCatName val="0"/>
          <c:showSerName val="0"/>
          <c:showPercent val="0"/>
          <c:showBubbleSize val="0"/>
        </c:dLbls>
        <c:gapWidth val="182"/>
        <c:axId val="722723736"/>
        <c:axId val="722727672"/>
      </c:barChart>
      <c:catAx>
        <c:axId val="722723736"/>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800" b="1" i="0" u="none" strike="noStrike" kern="1200" baseline="0">
                <a:solidFill>
                  <a:schemeClr val="tx1">
                    <a:lumMod val="65000"/>
                    <a:lumOff val="35000"/>
                  </a:schemeClr>
                </a:solidFill>
                <a:latin typeface="+mn-lt"/>
                <a:ea typeface="+mn-ea"/>
                <a:cs typeface="+mn-cs"/>
              </a:defRPr>
            </a:pPr>
            <a:endParaRPr lang="en-US"/>
          </a:p>
        </c:txPr>
        <c:crossAx val="722727672"/>
        <c:crosses val="autoZero"/>
        <c:auto val="1"/>
        <c:lblAlgn val="ctr"/>
        <c:lblOffset val="100"/>
        <c:noMultiLvlLbl val="0"/>
      </c:catAx>
      <c:valAx>
        <c:axId val="722727672"/>
        <c:scaling>
          <c:orientation val="minMax"/>
        </c:scaling>
        <c:delete val="1"/>
        <c:axPos val="b"/>
        <c:numFmt formatCode="General" sourceLinked="1"/>
        <c:majorTickMark val="none"/>
        <c:minorTickMark val="none"/>
        <c:tickLblPos val="nextTo"/>
        <c:crossAx val="72272373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2800" b="1"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2800" b="1"/>
      </a:pPr>
      <a:endParaRPr lang="en-US"/>
    </a:p>
  </c:txPr>
  <c:externalData r:id="rId3">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400" b="1" i="0" u="none" strike="noStrike" kern="1200" spc="0" baseline="0">
                <a:solidFill>
                  <a:schemeClr val="tx1">
                    <a:lumMod val="65000"/>
                    <a:lumOff val="35000"/>
                  </a:schemeClr>
                </a:solidFill>
                <a:latin typeface="+mn-lt"/>
                <a:ea typeface="+mn-ea"/>
                <a:cs typeface="+mn-cs"/>
              </a:defRPr>
            </a:pPr>
            <a:r>
              <a:rPr lang="en-US" sz="1800" b="0" dirty="0"/>
              <a:t>Vote percentage</a:t>
            </a:r>
          </a:p>
        </c:rich>
      </c:tx>
      <c:overlay val="0"/>
      <c:spPr>
        <a:noFill/>
        <a:ln>
          <a:noFill/>
        </a:ln>
        <a:effectLst/>
      </c:spPr>
      <c:txPr>
        <a:bodyPr rot="0" spcFirstLastPara="1" vertOverflow="ellipsis" vert="horz" wrap="square" anchor="ctr" anchorCtr="1"/>
        <a:lstStyle/>
        <a:p>
          <a:pPr>
            <a:defRPr sz="24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Sheet1!$B$1</c:f>
              <c:strCache>
                <c:ptCount val="1"/>
                <c:pt idx="0">
                  <c:v>Democratic</c:v>
                </c:pt>
              </c:strCache>
            </c:strRef>
          </c:tx>
          <c:spPr>
            <a:solidFill>
              <a:srgbClr val="0070C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20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Governor's race (Justice)</c:v>
                </c:pt>
                <c:pt idx="1">
                  <c:v>Senate race (Capito)</c:v>
                </c:pt>
                <c:pt idx="2">
                  <c:v>Presidential race (Trump)</c:v>
                </c:pt>
              </c:strCache>
            </c:strRef>
          </c:cat>
          <c:val>
            <c:numRef>
              <c:f>Sheet1!$B$2:$B$4</c:f>
              <c:numCache>
                <c:formatCode>General</c:formatCode>
                <c:ptCount val="3"/>
                <c:pt idx="0">
                  <c:v>30</c:v>
                </c:pt>
                <c:pt idx="1">
                  <c:v>27</c:v>
                </c:pt>
                <c:pt idx="2">
                  <c:v>30</c:v>
                </c:pt>
              </c:numCache>
            </c:numRef>
          </c:val>
          <c:extLst>
            <c:ext xmlns:c16="http://schemas.microsoft.com/office/drawing/2014/chart" uri="{C3380CC4-5D6E-409C-BE32-E72D297353CC}">
              <c16:uniqueId val="{00000000-AC98-4335-AB7D-72DAD82952A0}"/>
            </c:ext>
          </c:extLst>
        </c:ser>
        <c:ser>
          <c:idx val="1"/>
          <c:order val="1"/>
          <c:tx>
            <c:strRef>
              <c:f>Sheet1!$C$1</c:f>
              <c:strCache>
                <c:ptCount val="1"/>
                <c:pt idx="0">
                  <c:v>Republican</c:v>
                </c:pt>
              </c:strCache>
            </c:strRef>
          </c:tx>
          <c:spPr>
            <a:solidFill>
              <a:srgbClr val="FF0000"/>
            </a:solidFill>
            <a:ln>
              <a:solidFill>
                <a:srgbClr val="FF0000"/>
              </a:solid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20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Governor's race (Justice)</c:v>
                </c:pt>
                <c:pt idx="1">
                  <c:v>Senate race (Capito)</c:v>
                </c:pt>
                <c:pt idx="2">
                  <c:v>Presidential race (Trump)</c:v>
                </c:pt>
              </c:strCache>
            </c:strRef>
          </c:cat>
          <c:val>
            <c:numRef>
              <c:f>Sheet1!$C$2:$C$4</c:f>
              <c:numCache>
                <c:formatCode>General</c:formatCode>
                <c:ptCount val="3"/>
                <c:pt idx="0">
                  <c:v>64</c:v>
                </c:pt>
                <c:pt idx="1">
                  <c:v>70</c:v>
                </c:pt>
                <c:pt idx="2">
                  <c:v>69</c:v>
                </c:pt>
              </c:numCache>
            </c:numRef>
          </c:val>
          <c:extLst>
            <c:ext xmlns:c16="http://schemas.microsoft.com/office/drawing/2014/chart" uri="{C3380CC4-5D6E-409C-BE32-E72D297353CC}">
              <c16:uniqueId val="{00000001-AC98-4335-AB7D-72DAD82952A0}"/>
            </c:ext>
          </c:extLst>
        </c:ser>
        <c:dLbls>
          <c:showLegendKey val="0"/>
          <c:showVal val="0"/>
          <c:showCatName val="0"/>
          <c:showSerName val="0"/>
          <c:showPercent val="0"/>
          <c:showBubbleSize val="0"/>
        </c:dLbls>
        <c:gapWidth val="182"/>
        <c:axId val="980456984"/>
        <c:axId val="980459280"/>
      </c:barChart>
      <c:catAx>
        <c:axId val="980456984"/>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000" b="1" i="0" u="none" strike="noStrike" kern="1200" baseline="0">
                <a:solidFill>
                  <a:schemeClr val="tx1">
                    <a:lumMod val="65000"/>
                    <a:lumOff val="35000"/>
                  </a:schemeClr>
                </a:solidFill>
                <a:latin typeface="+mn-lt"/>
                <a:ea typeface="+mn-ea"/>
                <a:cs typeface="+mn-cs"/>
              </a:defRPr>
            </a:pPr>
            <a:endParaRPr lang="en-US"/>
          </a:p>
        </c:txPr>
        <c:crossAx val="980459280"/>
        <c:crosses val="autoZero"/>
        <c:auto val="1"/>
        <c:lblAlgn val="ctr"/>
        <c:lblOffset val="100"/>
        <c:noMultiLvlLbl val="0"/>
      </c:catAx>
      <c:valAx>
        <c:axId val="980459280"/>
        <c:scaling>
          <c:orientation val="minMax"/>
        </c:scaling>
        <c:delete val="1"/>
        <c:axPos val="b"/>
        <c:numFmt formatCode="General" sourceLinked="1"/>
        <c:majorTickMark val="none"/>
        <c:minorTickMark val="none"/>
        <c:tickLblPos val="nextTo"/>
        <c:crossAx val="98045698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2800" b="1"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2000" b="1"/>
      </a:pPr>
      <a:endParaRPr lang="en-US"/>
    </a:p>
  </c:txPr>
  <c:externalData r:id="rId3">
    <c:autoUpdate val="0"/>
  </c:externalData>
  <c:userShapes r:id="rId4"/>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880" b="1" i="0" u="none" strike="noStrike" kern="1200" spc="0" baseline="0">
                <a:solidFill>
                  <a:schemeClr val="tx1">
                    <a:lumMod val="65000"/>
                    <a:lumOff val="35000"/>
                  </a:schemeClr>
                </a:solidFill>
                <a:latin typeface="+mn-lt"/>
                <a:ea typeface="+mn-ea"/>
                <a:cs typeface="+mn-cs"/>
              </a:defRPr>
            </a:pPr>
            <a:r>
              <a:rPr lang="en-US" sz="2000" dirty="0"/>
              <a:t>Number of races by incumbent’s party and whether toss-up or leaning</a:t>
            </a:r>
          </a:p>
        </c:rich>
      </c:tx>
      <c:overlay val="0"/>
      <c:spPr>
        <a:noFill/>
        <a:ln>
          <a:noFill/>
        </a:ln>
        <a:effectLst/>
      </c:spPr>
      <c:txPr>
        <a:bodyPr rot="0" spcFirstLastPara="1" vertOverflow="ellipsis" vert="horz" wrap="square" anchor="ctr" anchorCtr="1"/>
        <a:lstStyle/>
        <a:p>
          <a:pPr>
            <a:defRPr sz="288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3216549550879535"/>
          <c:y val="0.18386137329237812"/>
          <c:w val="0.32665494553713398"/>
          <c:h val="0.74077192646625944"/>
        </c:manualLayout>
      </c:layout>
      <c:pieChart>
        <c:varyColors val="1"/>
        <c:ser>
          <c:idx val="0"/>
          <c:order val="0"/>
          <c:tx>
            <c:strRef>
              <c:f>Sheet1!$A$1</c:f>
              <c:strCache>
                <c:ptCount val="1"/>
                <c:pt idx="0">
                  <c:v>Sales</c:v>
                </c:pt>
              </c:strCache>
            </c:strRef>
          </c:tx>
          <c:dPt>
            <c:idx val="0"/>
            <c:bubble3D val="0"/>
            <c:spPr>
              <a:solidFill>
                <a:srgbClr val="00B0F0"/>
              </a:solidFill>
              <a:ln w="19050">
                <a:solidFill>
                  <a:schemeClr val="lt1"/>
                </a:solidFill>
              </a:ln>
              <a:effectLst/>
            </c:spPr>
            <c:extLst>
              <c:ext xmlns:c16="http://schemas.microsoft.com/office/drawing/2014/chart" uri="{C3380CC4-5D6E-409C-BE32-E72D297353CC}">
                <c16:uniqueId val="{00000002-C3FA-4256-89A4-AF9C9B44A5EB}"/>
              </c:ext>
            </c:extLst>
          </c:dPt>
          <c:dPt>
            <c:idx val="1"/>
            <c:bubble3D val="0"/>
            <c:spPr>
              <a:solidFill>
                <a:srgbClr val="0070C0"/>
              </a:solidFill>
              <a:ln w="19050">
                <a:solidFill>
                  <a:schemeClr val="lt1"/>
                </a:solidFill>
              </a:ln>
              <a:effectLst/>
            </c:spPr>
            <c:extLst>
              <c:ext xmlns:c16="http://schemas.microsoft.com/office/drawing/2014/chart" uri="{C3380CC4-5D6E-409C-BE32-E72D297353CC}">
                <c16:uniqueId val="{00000001-C3FA-4256-89A4-AF9C9B44A5EB}"/>
              </c:ext>
            </c:extLst>
          </c:dPt>
          <c:dPt>
            <c:idx val="2"/>
            <c:bubble3D val="0"/>
            <c:spPr>
              <a:solidFill>
                <a:srgbClr val="C00000"/>
              </a:solidFill>
              <a:ln w="19050">
                <a:solidFill>
                  <a:schemeClr val="lt1"/>
                </a:solidFill>
              </a:ln>
              <a:effectLst/>
            </c:spPr>
            <c:extLst>
              <c:ext xmlns:c16="http://schemas.microsoft.com/office/drawing/2014/chart" uri="{C3380CC4-5D6E-409C-BE32-E72D297353CC}">
                <c16:uniqueId val="{00000003-C3FA-4256-89A4-AF9C9B44A5EB}"/>
              </c:ext>
            </c:extLst>
          </c:dPt>
          <c:dPt>
            <c:idx val="3"/>
            <c:bubble3D val="0"/>
            <c:spPr>
              <a:solidFill>
                <a:srgbClr val="FF0000"/>
              </a:solidFill>
              <a:ln w="19050">
                <a:solidFill>
                  <a:schemeClr val="lt1"/>
                </a:solidFill>
              </a:ln>
              <a:effectLst/>
            </c:spPr>
            <c:extLst>
              <c:ext xmlns:c16="http://schemas.microsoft.com/office/drawing/2014/chart" uri="{C3380CC4-5D6E-409C-BE32-E72D297353CC}">
                <c16:uniqueId val="{00000004-C3FA-4256-89A4-AF9C9B44A5EB}"/>
              </c:ext>
            </c:extLst>
          </c:dPt>
          <c:dLbls>
            <c:dLbl>
              <c:idx val="0"/>
              <c:layout>
                <c:manualLayout>
                  <c:x val="-6.5379316254103106E-2"/>
                  <c:y val="0.12186397524534866"/>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C3FA-4256-89A4-AF9C9B44A5EB}"/>
                </c:ext>
              </c:extLst>
            </c:dLbl>
            <c:dLbl>
              <c:idx val="1"/>
              <c:layout>
                <c:manualLayout>
                  <c:x val="-7.393243895821125E-2"/>
                  <c:y val="-0.17892294328860534"/>
                </c:manualLayout>
              </c:layout>
              <c:spPr>
                <a:noFill/>
                <a:ln>
                  <a:noFill/>
                </a:ln>
                <a:effectLst/>
              </c:spPr>
              <c:txPr>
                <a:bodyPr rot="0" spcFirstLastPara="1" vertOverflow="ellipsis" vert="horz" wrap="square" lIns="38100" tIns="19050" rIns="38100" bIns="19050" anchor="ctr" anchorCtr="1">
                  <a:noAutofit/>
                </a:bodyPr>
                <a:lstStyle/>
                <a:p>
                  <a:pPr>
                    <a:defRPr sz="2400" b="1"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layout>
                    <c:manualLayout>
                      <c:w val="7.2488446009808596E-2"/>
                      <c:h val="0.11068201325234427"/>
                    </c:manualLayout>
                  </c15:layout>
                </c:ext>
                <c:ext xmlns:c16="http://schemas.microsoft.com/office/drawing/2014/chart" uri="{C3380CC4-5D6E-409C-BE32-E72D297353CC}">
                  <c16:uniqueId val="{00000001-C3FA-4256-89A4-AF9C9B44A5EB}"/>
                </c:ext>
              </c:extLst>
            </c:dLbl>
            <c:dLbl>
              <c:idx val="3"/>
              <c:layout>
                <c:manualLayout>
                  <c:x val="6.3407208467374535E-2"/>
                  <c:y val="-9.4083269508407466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C3FA-4256-89A4-AF9C9B44A5EB}"/>
                </c:ext>
              </c:extLst>
            </c:dLbl>
            <c:spPr>
              <a:noFill/>
              <a:ln>
                <a:noFill/>
              </a:ln>
              <a:effectLst/>
            </c:spPr>
            <c:txPr>
              <a:bodyPr rot="0" spcFirstLastPara="1" vertOverflow="ellipsis" vert="horz" wrap="square" lIns="38100" tIns="19050" rIns="38100" bIns="19050" anchor="ctr" anchorCtr="1">
                <a:spAutoFit/>
              </a:bodyPr>
              <a:lstStyle/>
              <a:p>
                <a:pPr>
                  <a:defRPr sz="2400" b="1"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extLst>
          </c:dLbls>
          <c:val>
            <c:numRef>
              <c:f>Sheet1!$A$2:$A$5</c:f>
              <c:numCache>
                <c:formatCode>General</c:formatCode>
                <c:ptCount val="4"/>
                <c:pt idx="0">
                  <c:v>11</c:v>
                </c:pt>
                <c:pt idx="1">
                  <c:v>12</c:v>
                </c:pt>
                <c:pt idx="2">
                  <c:v>10</c:v>
                </c:pt>
                <c:pt idx="3">
                  <c:v>9</c:v>
                </c:pt>
              </c:numCache>
            </c:numRef>
          </c:val>
          <c:extLst>
            <c:ext xmlns:c15="http://schemas.microsoft.com/office/drawing/2012/chart" uri="{02D57815-91ED-43cb-92C2-25804820EDAC}">
              <c15:filteredCategoryTitle>
                <c15:cat>
                  <c:multiLvlStrRef>
                    <c:extLst>
                      <c:ext uri="{02D57815-91ED-43cb-92C2-25804820EDAC}">
                        <c15:formulaRef>
                          <c15:sqref>Sheet1!#REF!</c15:sqref>
                        </c15:formulaRef>
                      </c:ext>
                    </c:extLst>
                  </c:multiLvlStrRef>
                </c15:cat>
              </c15:filteredCategoryTitle>
            </c:ext>
            <c:ext xmlns:c16="http://schemas.microsoft.com/office/drawing/2014/chart" uri="{C3380CC4-5D6E-409C-BE32-E72D297353CC}">
              <c16:uniqueId val="{00000000-C3FA-4256-89A4-AF9C9B44A5EB}"/>
            </c:ext>
          </c:extLst>
        </c:ser>
        <c:dLbls>
          <c:showLegendKey val="0"/>
          <c:showVal val="0"/>
          <c:showCatName val="0"/>
          <c:showSerName val="0"/>
          <c:showPercent val="0"/>
          <c:showBubbleSize val="0"/>
          <c:showLeaderLines val="0"/>
        </c:dLbls>
        <c:firstSliceAng val="0"/>
      </c:pieChart>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2400" b="1"/>
      </a:pPr>
      <a:endParaRPr lang="en-US"/>
    </a:p>
  </c:txPr>
  <c:externalData r:id="rId3">
    <c:autoUpdate val="0"/>
  </c:externalData>
  <c:userShapes r:id="rId4"/>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336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Sheet1!$B$1</c:f>
              <c:strCache>
                <c:ptCount val="1"/>
                <c:pt idx="0">
                  <c:v>If the 2024 House election were held today, would you vote Republican or Democratic?</c:v>
                </c:pt>
              </c:strCache>
            </c:strRef>
          </c:tx>
          <c:spPr>
            <a:solidFill>
              <a:schemeClr val="accent1"/>
            </a:solidFill>
            <a:ln>
              <a:noFill/>
            </a:ln>
            <a:effectLst/>
          </c:spPr>
          <c:invertIfNegative val="0"/>
          <c:dPt>
            <c:idx val="0"/>
            <c:invertIfNegative val="0"/>
            <c:bubble3D val="0"/>
            <c:spPr>
              <a:solidFill>
                <a:srgbClr val="FFC000"/>
              </a:solidFill>
              <a:ln>
                <a:noFill/>
              </a:ln>
              <a:effectLst/>
            </c:spPr>
            <c:extLst>
              <c:ext xmlns:c16="http://schemas.microsoft.com/office/drawing/2014/chart" uri="{C3380CC4-5D6E-409C-BE32-E72D297353CC}">
                <c16:uniqueId val="{00000005-B050-44B5-B95C-E072C4ABBE0E}"/>
              </c:ext>
            </c:extLst>
          </c:dPt>
          <c:dPt>
            <c:idx val="1"/>
            <c:invertIfNegative val="0"/>
            <c:bubble3D val="0"/>
            <c:spPr>
              <a:solidFill>
                <a:srgbClr val="0070C0"/>
              </a:solidFill>
              <a:ln>
                <a:noFill/>
              </a:ln>
              <a:effectLst/>
            </c:spPr>
            <c:extLst>
              <c:ext xmlns:c16="http://schemas.microsoft.com/office/drawing/2014/chart" uri="{C3380CC4-5D6E-409C-BE32-E72D297353CC}">
                <c16:uniqueId val="{00000004-B050-44B5-B95C-E072C4ABBE0E}"/>
              </c:ext>
            </c:extLst>
          </c:dPt>
          <c:dPt>
            <c:idx val="2"/>
            <c:invertIfNegative val="0"/>
            <c:bubble3D val="0"/>
            <c:spPr>
              <a:solidFill>
                <a:srgbClr val="FF0000"/>
              </a:solidFill>
              <a:ln>
                <a:noFill/>
              </a:ln>
              <a:effectLst/>
            </c:spPr>
            <c:extLst>
              <c:ext xmlns:c16="http://schemas.microsoft.com/office/drawing/2014/chart" uri="{C3380CC4-5D6E-409C-BE32-E72D297353CC}">
                <c16:uniqueId val="{00000003-B050-44B5-B95C-E072C4ABBE0E}"/>
              </c:ext>
            </c:extLst>
          </c:dPt>
          <c:dLbls>
            <c:spPr>
              <a:noFill/>
              <a:ln>
                <a:noFill/>
              </a:ln>
              <a:effectLst/>
            </c:spPr>
            <c:txPr>
              <a:bodyPr rot="0" spcFirstLastPara="1" vertOverflow="ellipsis" vert="horz" wrap="square" lIns="38100" tIns="19050" rIns="38100" bIns="19050" anchor="ctr" anchorCtr="1">
                <a:spAutoFit/>
              </a:bodyPr>
              <a:lstStyle/>
              <a:p>
                <a:pPr>
                  <a:defRPr sz="28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undecided</c:v>
                </c:pt>
                <c:pt idx="1">
                  <c:v>Democratic</c:v>
                </c:pt>
                <c:pt idx="2">
                  <c:v>Republican</c:v>
                </c:pt>
              </c:strCache>
            </c:strRef>
          </c:cat>
          <c:val>
            <c:numRef>
              <c:f>Sheet1!$B$2:$B$4</c:f>
              <c:numCache>
                <c:formatCode>General</c:formatCode>
                <c:ptCount val="3"/>
                <c:pt idx="0">
                  <c:v>7</c:v>
                </c:pt>
                <c:pt idx="1">
                  <c:v>46</c:v>
                </c:pt>
                <c:pt idx="2">
                  <c:v>47</c:v>
                </c:pt>
              </c:numCache>
            </c:numRef>
          </c:val>
          <c:extLst>
            <c:ext xmlns:c16="http://schemas.microsoft.com/office/drawing/2014/chart" uri="{C3380CC4-5D6E-409C-BE32-E72D297353CC}">
              <c16:uniqueId val="{00000000-B050-44B5-B95C-E072C4ABBE0E}"/>
            </c:ext>
          </c:extLst>
        </c:ser>
        <c:dLbls>
          <c:showLegendKey val="0"/>
          <c:showVal val="0"/>
          <c:showCatName val="0"/>
          <c:showSerName val="0"/>
          <c:showPercent val="0"/>
          <c:showBubbleSize val="0"/>
        </c:dLbls>
        <c:gapWidth val="182"/>
        <c:axId val="1674613920"/>
        <c:axId val="1674621136"/>
      </c:barChart>
      <c:catAx>
        <c:axId val="1674613920"/>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800" b="1" i="0" u="none" strike="noStrike" kern="1200" baseline="0">
                <a:solidFill>
                  <a:schemeClr val="tx1">
                    <a:lumMod val="65000"/>
                    <a:lumOff val="35000"/>
                  </a:schemeClr>
                </a:solidFill>
                <a:latin typeface="+mn-lt"/>
                <a:ea typeface="+mn-ea"/>
                <a:cs typeface="+mn-cs"/>
              </a:defRPr>
            </a:pPr>
            <a:endParaRPr lang="en-US"/>
          </a:p>
        </c:txPr>
        <c:crossAx val="1674621136"/>
        <c:crosses val="autoZero"/>
        <c:auto val="1"/>
        <c:lblAlgn val="ctr"/>
        <c:lblOffset val="100"/>
        <c:noMultiLvlLbl val="0"/>
      </c:catAx>
      <c:valAx>
        <c:axId val="1674621136"/>
        <c:scaling>
          <c:orientation val="minMax"/>
        </c:scaling>
        <c:delete val="1"/>
        <c:axPos val="b"/>
        <c:numFmt formatCode="General" sourceLinked="1"/>
        <c:majorTickMark val="none"/>
        <c:minorTickMark val="none"/>
        <c:tickLblPos val="nextTo"/>
        <c:crossAx val="1674613920"/>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2800" b="1"/>
      </a:pPr>
      <a:endParaRPr lang="en-US"/>
    </a:p>
  </c:txPr>
  <c:externalData r:id="rId3">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288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Sheet1!$B$1</c:f>
              <c:strCache>
                <c:ptCount val="1"/>
                <c:pt idx="0">
                  <c:v>Percentage of Republicans saying they would prefer ___ as party's nominee</c:v>
                </c:pt>
              </c:strCache>
            </c:strRef>
          </c:tx>
          <c:spPr>
            <a:solidFill>
              <a:srgbClr val="FF0000"/>
            </a:solidFill>
            <a:ln>
              <a:noFill/>
            </a:ln>
            <a:effectLst/>
          </c:spPr>
          <c:invertIfNegative val="0"/>
          <c:dLbls>
            <c:spPr>
              <a:noFill/>
              <a:ln>
                <a:noFill/>
              </a:ln>
              <a:effectLst/>
            </c:spPr>
            <c:txPr>
              <a:bodyPr rot="0" spcFirstLastPara="1" vertOverflow="ellipsis" vert="horz" wrap="square" anchor="ctr" anchorCtr="1"/>
              <a:lstStyle/>
              <a:p>
                <a:pPr>
                  <a:defRPr sz="24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all others</c:v>
                </c:pt>
                <c:pt idx="1">
                  <c:v>Cheney</c:v>
                </c:pt>
                <c:pt idx="2">
                  <c:v>Haley</c:v>
                </c:pt>
                <c:pt idx="3">
                  <c:v>Pence</c:v>
                </c:pt>
                <c:pt idx="4">
                  <c:v>DeSantis</c:v>
                </c:pt>
                <c:pt idx="5">
                  <c:v>Trump</c:v>
                </c:pt>
              </c:strCache>
            </c:strRef>
          </c:cat>
          <c:val>
            <c:numRef>
              <c:f>Sheet1!$B$2:$B$7</c:f>
              <c:numCache>
                <c:formatCode>General</c:formatCode>
                <c:ptCount val="6"/>
                <c:pt idx="0">
                  <c:v>5</c:v>
                </c:pt>
                <c:pt idx="1">
                  <c:v>3</c:v>
                </c:pt>
                <c:pt idx="2">
                  <c:v>6</c:v>
                </c:pt>
                <c:pt idx="3">
                  <c:v>6</c:v>
                </c:pt>
                <c:pt idx="4">
                  <c:v>30</c:v>
                </c:pt>
                <c:pt idx="5">
                  <c:v>50</c:v>
                </c:pt>
              </c:numCache>
            </c:numRef>
          </c:val>
          <c:extLst>
            <c:ext xmlns:c16="http://schemas.microsoft.com/office/drawing/2014/chart" uri="{C3380CC4-5D6E-409C-BE32-E72D297353CC}">
              <c16:uniqueId val="{00000000-2AAD-4282-8EC0-9CDD63B18DB8}"/>
            </c:ext>
          </c:extLst>
        </c:ser>
        <c:dLbls>
          <c:showLegendKey val="0"/>
          <c:showVal val="0"/>
          <c:showCatName val="0"/>
          <c:showSerName val="0"/>
          <c:showPercent val="0"/>
          <c:showBubbleSize val="0"/>
        </c:dLbls>
        <c:gapWidth val="182"/>
        <c:axId val="1718106568"/>
        <c:axId val="1718105256"/>
      </c:barChart>
      <c:catAx>
        <c:axId val="1718106568"/>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400" b="1" i="0" u="none" strike="noStrike" kern="1200" baseline="0">
                <a:solidFill>
                  <a:schemeClr val="tx1">
                    <a:lumMod val="65000"/>
                    <a:lumOff val="35000"/>
                  </a:schemeClr>
                </a:solidFill>
                <a:latin typeface="+mn-lt"/>
                <a:ea typeface="+mn-ea"/>
                <a:cs typeface="+mn-cs"/>
              </a:defRPr>
            </a:pPr>
            <a:endParaRPr lang="en-US"/>
          </a:p>
        </c:txPr>
        <c:crossAx val="1718105256"/>
        <c:crosses val="autoZero"/>
        <c:auto val="1"/>
        <c:lblAlgn val="ctr"/>
        <c:lblOffset val="100"/>
        <c:noMultiLvlLbl val="0"/>
      </c:catAx>
      <c:valAx>
        <c:axId val="1718105256"/>
        <c:scaling>
          <c:orientation val="minMax"/>
        </c:scaling>
        <c:delete val="1"/>
        <c:axPos val="b"/>
        <c:numFmt formatCode="General" sourceLinked="1"/>
        <c:majorTickMark val="none"/>
        <c:minorTickMark val="none"/>
        <c:tickLblPos val="nextTo"/>
        <c:crossAx val="1718106568"/>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2400" b="1"/>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b="1" dirty="0"/>
              <a:t>Loss/gain of Senate seats by president's party (1922-2018)</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1.6975308641975308E-2"/>
          <c:y val="7.7421874999999987E-2"/>
          <c:w val="0.96604938271604934"/>
          <c:h val="0.84445312500000003"/>
        </c:manualLayout>
      </c:layout>
      <c:barChart>
        <c:barDir val="col"/>
        <c:grouping val="clustered"/>
        <c:varyColors val="0"/>
        <c:ser>
          <c:idx val="0"/>
          <c:order val="0"/>
          <c:tx>
            <c:strRef>
              <c:f>Sheet1!$B$1</c:f>
              <c:strCache>
                <c:ptCount val="1"/>
                <c:pt idx="0">
                  <c:v>Loss/gain of Senate seats by president's party</c:v>
                </c:pt>
              </c:strCache>
            </c:strRef>
          </c:tx>
          <c:spPr>
            <a:solidFill>
              <a:srgbClr val="FF0000"/>
            </a:solidFill>
            <a:ln>
              <a:noFill/>
            </a:ln>
            <a:effectLst/>
          </c:spPr>
          <c:invertIfNegative val="0"/>
          <c:dPt>
            <c:idx val="2"/>
            <c:invertIfNegative val="0"/>
            <c:bubble3D val="0"/>
            <c:spPr>
              <a:solidFill>
                <a:srgbClr val="00B050"/>
              </a:solidFill>
              <a:ln>
                <a:noFill/>
              </a:ln>
              <a:effectLst/>
            </c:spPr>
            <c:extLst>
              <c:ext xmlns:c16="http://schemas.microsoft.com/office/drawing/2014/chart" uri="{C3380CC4-5D6E-409C-BE32-E72D297353CC}">
                <c16:uniqueId val="{00000000-A3CA-44C1-B32B-A93C326E17C3}"/>
              </c:ext>
            </c:extLst>
          </c:dPt>
          <c:dPt>
            <c:idx val="3"/>
            <c:invertIfNegative val="0"/>
            <c:bubble3D val="0"/>
            <c:spPr>
              <a:solidFill>
                <a:srgbClr val="FF0000"/>
              </a:solidFill>
              <a:ln>
                <a:noFill/>
              </a:ln>
              <a:effectLst/>
            </c:spPr>
            <c:extLst>
              <c:ext xmlns:c16="http://schemas.microsoft.com/office/drawing/2014/chart" uri="{C3380CC4-5D6E-409C-BE32-E72D297353CC}">
                <c16:uniqueId val="{00000004-D027-4EA8-95D2-3A1D4DBDDF82}"/>
              </c:ext>
            </c:extLst>
          </c:dPt>
          <c:dPt>
            <c:idx val="9"/>
            <c:invertIfNegative val="0"/>
            <c:bubble3D val="0"/>
            <c:spPr>
              <a:solidFill>
                <a:srgbClr val="00B050"/>
              </a:solidFill>
              <a:ln>
                <a:noFill/>
              </a:ln>
              <a:effectLst/>
            </c:spPr>
            <c:extLst>
              <c:ext xmlns:c16="http://schemas.microsoft.com/office/drawing/2014/chart" uri="{C3380CC4-5D6E-409C-BE32-E72D297353CC}">
                <c16:uniqueId val="{00000001-A3CA-44C1-B32B-A93C326E17C3}"/>
              </c:ext>
            </c:extLst>
          </c:dPt>
          <c:dPt>
            <c:idx val="10"/>
            <c:invertIfNegative val="0"/>
            <c:bubble3D val="0"/>
            <c:spPr>
              <a:solidFill>
                <a:srgbClr val="FF0000"/>
              </a:solidFill>
              <a:ln>
                <a:noFill/>
              </a:ln>
              <a:effectLst/>
            </c:spPr>
            <c:extLst>
              <c:ext xmlns:c16="http://schemas.microsoft.com/office/drawing/2014/chart" uri="{C3380CC4-5D6E-409C-BE32-E72D297353CC}">
                <c16:uniqueId val="{00000005-D027-4EA8-95D2-3A1D4DBDDF82}"/>
              </c:ext>
            </c:extLst>
          </c:dPt>
          <c:dPt>
            <c:idx val="11"/>
            <c:invertIfNegative val="0"/>
            <c:bubble3D val="0"/>
            <c:spPr>
              <a:solidFill>
                <a:srgbClr val="00B050"/>
              </a:solidFill>
              <a:ln>
                <a:noFill/>
              </a:ln>
              <a:effectLst/>
            </c:spPr>
            <c:extLst>
              <c:ext xmlns:c16="http://schemas.microsoft.com/office/drawing/2014/chart" uri="{C3380CC4-5D6E-409C-BE32-E72D297353CC}">
                <c16:uniqueId val="{00000002-A3CA-44C1-B32B-A93C326E17C3}"/>
              </c:ext>
            </c:extLst>
          </c:dPt>
          <c:dPt>
            <c:idx val="12"/>
            <c:invertIfNegative val="0"/>
            <c:bubble3D val="0"/>
            <c:spPr>
              <a:solidFill>
                <a:srgbClr val="FF0000"/>
              </a:solidFill>
              <a:ln>
                <a:noFill/>
              </a:ln>
              <a:effectLst/>
            </c:spPr>
            <c:extLst>
              <c:ext xmlns:c16="http://schemas.microsoft.com/office/drawing/2014/chart" uri="{C3380CC4-5D6E-409C-BE32-E72D297353CC}">
                <c16:uniqueId val="{00000006-D027-4EA8-95D2-3A1D4DBDDF82}"/>
              </c:ext>
            </c:extLst>
          </c:dPt>
          <c:dPt>
            <c:idx val="14"/>
            <c:invertIfNegative val="0"/>
            <c:bubble3D val="0"/>
            <c:spPr>
              <a:solidFill>
                <a:srgbClr val="00B050"/>
              </a:solidFill>
              <a:ln>
                <a:noFill/>
              </a:ln>
              <a:effectLst/>
            </c:spPr>
            <c:extLst>
              <c:ext xmlns:c16="http://schemas.microsoft.com/office/drawing/2014/chart" uri="{C3380CC4-5D6E-409C-BE32-E72D297353CC}">
                <c16:uniqueId val="{00000003-A3CA-44C1-B32B-A93C326E17C3}"/>
              </c:ext>
            </c:extLst>
          </c:dPt>
          <c:dPt>
            <c:idx val="15"/>
            <c:invertIfNegative val="0"/>
            <c:bubble3D val="0"/>
            <c:spPr>
              <a:solidFill>
                <a:srgbClr val="FF0000"/>
              </a:solidFill>
              <a:ln>
                <a:noFill/>
              </a:ln>
              <a:effectLst/>
            </c:spPr>
            <c:extLst>
              <c:ext xmlns:c16="http://schemas.microsoft.com/office/drawing/2014/chart" uri="{C3380CC4-5D6E-409C-BE32-E72D297353CC}">
                <c16:uniqueId val="{00000007-D027-4EA8-95D2-3A1D4DBDDF82}"/>
              </c:ext>
            </c:extLst>
          </c:dPt>
          <c:dPt>
            <c:idx val="19"/>
            <c:invertIfNegative val="0"/>
            <c:bubble3D val="0"/>
            <c:spPr>
              <a:solidFill>
                <a:srgbClr val="00B050"/>
              </a:solidFill>
              <a:ln>
                <a:noFill/>
              </a:ln>
              <a:effectLst/>
            </c:spPr>
            <c:extLst>
              <c:ext xmlns:c16="http://schemas.microsoft.com/office/drawing/2014/chart" uri="{C3380CC4-5D6E-409C-BE32-E72D297353CC}">
                <c16:uniqueId val="{00000004-A3CA-44C1-B32B-A93C326E17C3}"/>
              </c:ext>
            </c:extLst>
          </c:dPt>
          <c:dPt>
            <c:idx val="20"/>
            <c:invertIfNegative val="0"/>
            <c:bubble3D val="0"/>
            <c:spPr>
              <a:solidFill>
                <a:srgbClr val="C00000"/>
              </a:solidFill>
              <a:ln>
                <a:noFill/>
              </a:ln>
              <a:effectLst/>
            </c:spPr>
            <c:extLst>
              <c:ext xmlns:c16="http://schemas.microsoft.com/office/drawing/2014/chart" uri="{C3380CC4-5D6E-409C-BE32-E72D297353CC}">
                <c16:uniqueId val="{00000008-D027-4EA8-95D2-3A1D4DBDDF82}"/>
              </c:ext>
            </c:extLst>
          </c:dPt>
          <c:dPt>
            <c:idx val="23"/>
            <c:invertIfNegative val="0"/>
            <c:bubble3D val="0"/>
            <c:spPr>
              <a:solidFill>
                <a:srgbClr val="00B050"/>
              </a:solidFill>
              <a:ln>
                <a:noFill/>
              </a:ln>
              <a:effectLst/>
            </c:spPr>
            <c:extLst>
              <c:ext xmlns:c16="http://schemas.microsoft.com/office/drawing/2014/chart" uri="{C3380CC4-5D6E-409C-BE32-E72D297353CC}">
                <c16:uniqueId val="{00000005-A3CA-44C1-B32B-A93C326E17C3}"/>
              </c:ext>
            </c:extLst>
          </c:dPt>
          <c:dPt>
            <c:idx val="24"/>
            <c:invertIfNegative val="0"/>
            <c:bubble3D val="0"/>
            <c:spPr>
              <a:solidFill>
                <a:srgbClr val="00B050"/>
              </a:solidFill>
              <a:ln>
                <a:noFill/>
              </a:ln>
              <a:effectLst/>
            </c:spPr>
            <c:extLst>
              <c:ext xmlns:c16="http://schemas.microsoft.com/office/drawing/2014/chart" uri="{C3380CC4-5D6E-409C-BE32-E72D297353CC}">
                <c16:uniqueId val="{00000009-D027-4EA8-95D2-3A1D4DBDDF82}"/>
              </c:ext>
            </c:extLst>
          </c:dPt>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Sheet1!$A$2:$A$26</c:f>
              <c:numCache>
                <c:formatCode>General</c:formatCode>
                <c:ptCount val="25"/>
                <c:pt idx="0">
                  <c:v>26</c:v>
                </c:pt>
                <c:pt idx="1">
                  <c:v>30</c:v>
                </c:pt>
                <c:pt idx="2">
                  <c:v>34</c:v>
                </c:pt>
                <c:pt idx="3">
                  <c:v>38</c:v>
                </c:pt>
                <c:pt idx="4">
                  <c:v>42</c:v>
                </c:pt>
                <c:pt idx="5">
                  <c:v>46</c:v>
                </c:pt>
                <c:pt idx="6">
                  <c:v>50</c:v>
                </c:pt>
                <c:pt idx="7">
                  <c:v>54</c:v>
                </c:pt>
                <c:pt idx="8">
                  <c:v>58</c:v>
                </c:pt>
                <c:pt idx="9">
                  <c:v>62</c:v>
                </c:pt>
                <c:pt idx="10">
                  <c:v>66</c:v>
                </c:pt>
                <c:pt idx="11">
                  <c:v>70</c:v>
                </c:pt>
                <c:pt idx="12">
                  <c:v>74</c:v>
                </c:pt>
                <c:pt idx="13">
                  <c:v>78</c:v>
                </c:pt>
                <c:pt idx="14">
                  <c:v>82</c:v>
                </c:pt>
                <c:pt idx="15">
                  <c:v>86</c:v>
                </c:pt>
                <c:pt idx="16">
                  <c:v>90</c:v>
                </c:pt>
                <c:pt idx="17">
                  <c:v>94</c:v>
                </c:pt>
                <c:pt idx="18">
                  <c:v>98</c:v>
                </c:pt>
                <c:pt idx="19">
                  <c:v>2</c:v>
                </c:pt>
                <c:pt idx="20">
                  <c:v>6</c:v>
                </c:pt>
                <c:pt idx="21">
                  <c:v>10</c:v>
                </c:pt>
                <c:pt idx="22">
                  <c:v>14</c:v>
                </c:pt>
                <c:pt idx="23">
                  <c:v>18</c:v>
                </c:pt>
                <c:pt idx="24">
                  <c:v>22</c:v>
                </c:pt>
              </c:numCache>
            </c:numRef>
          </c:cat>
          <c:val>
            <c:numRef>
              <c:f>Sheet1!$B$2:$B$26</c:f>
              <c:numCache>
                <c:formatCode>General</c:formatCode>
                <c:ptCount val="25"/>
                <c:pt idx="0">
                  <c:v>-6</c:v>
                </c:pt>
                <c:pt idx="1">
                  <c:v>-8</c:v>
                </c:pt>
                <c:pt idx="2">
                  <c:v>10</c:v>
                </c:pt>
                <c:pt idx="3">
                  <c:v>-7</c:v>
                </c:pt>
                <c:pt idx="4">
                  <c:v>-9</c:v>
                </c:pt>
                <c:pt idx="5">
                  <c:v>-12</c:v>
                </c:pt>
                <c:pt idx="6">
                  <c:v>-5</c:v>
                </c:pt>
                <c:pt idx="7">
                  <c:v>-1</c:v>
                </c:pt>
                <c:pt idx="8">
                  <c:v>-12</c:v>
                </c:pt>
                <c:pt idx="9">
                  <c:v>2</c:v>
                </c:pt>
                <c:pt idx="10">
                  <c:v>-4</c:v>
                </c:pt>
                <c:pt idx="11">
                  <c:v>1</c:v>
                </c:pt>
                <c:pt idx="12">
                  <c:v>-4</c:v>
                </c:pt>
                <c:pt idx="13">
                  <c:v>-3</c:v>
                </c:pt>
                <c:pt idx="14">
                  <c:v>1</c:v>
                </c:pt>
                <c:pt idx="15">
                  <c:v>-8</c:v>
                </c:pt>
                <c:pt idx="16">
                  <c:v>-1</c:v>
                </c:pt>
                <c:pt idx="17">
                  <c:v>-8</c:v>
                </c:pt>
                <c:pt idx="18">
                  <c:v>0</c:v>
                </c:pt>
                <c:pt idx="19">
                  <c:v>1</c:v>
                </c:pt>
                <c:pt idx="20">
                  <c:v>-6</c:v>
                </c:pt>
                <c:pt idx="21">
                  <c:v>-6</c:v>
                </c:pt>
                <c:pt idx="22">
                  <c:v>-9</c:v>
                </c:pt>
                <c:pt idx="23">
                  <c:v>2</c:v>
                </c:pt>
                <c:pt idx="24">
                  <c:v>1</c:v>
                </c:pt>
              </c:numCache>
            </c:numRef>
          </c:val>
          <c:extLst>
            <c:ext xmlns:c16="http://schemas.microsoft.com/office/drawing/2014/chart" uri="{C3380CC4-5D6E-409C-BE32-E72D297353CC}">
              <c16:uniqueId val="{00000000-D027-4EA8-95D2-3A1D4DBDDF82}"/>
            </c:ext>
          </c:extLst>
        </c:ser>
        <c:dLbls>
          <c:showLegendKey val="0"/>
          <c:showVal val="0"/>
          <c:showCatName val="0"/>
          <c:showSerName val="0"/>
          <c:showPercent val="0"/>
          <c:showBubbleSize val="0"/>
        </c:dLbls>
        <c:gapWidth val="219"/>
        <c:overlap val="-27"/>
        <c:axId val="1331721152"/>
        <c:axId val="1331720168"/>
      </c:barChart>
      <c:catAx>
        <c:axId val="133172115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US"/>
          </a:p>
        </c:txPr>
        <c:crossAx val="1331720168"/>
        <c:crosses val="autoZero"/>
        <c:auto val="1"/>
        <c:lblAlgn val="ctr"/>
        <c:lblOffset val="100"/>
        <c:noMultiLvlLbl val="0"/>
      </c:catAx>
      <c:valAx>
        <c:axId val="1331720168"/>
        <c:scaling>
          <c:orientation val="minMax"/>
        </c:scaling>
        <c:delete val="1"/>
        <c:axPos val="l"/>
        <c:numFmt formatCode="General" sourceLinked="1"/>
        <c:majorTickMark val="none"/>
        <c:minorTickMark val="none"/>
        <c:tickLblPos val="nextTo"/>
        <c:crossAx val="1331721152"/>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20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Sheet1!$B$1</c:f>
              <c:strCache>
                <c:ptCount val="1"/>
                <c:pt idx="0">
                  <c:v>percentage of 2-party vote</c:v>
                </c:pt>
              </c:strCache>
            </c:strRef>
          </c:tx>
          <c:spPr>
            <a:solidFill>
              <a:schemeClr val="accent1"/>
            </a:solidFill>
            <a:ln>
              <a:noFill/>
            </a:ln>
            <a:effectLst/>
          </c:spPr>
          <c:invertIfNegative val="0"/>
          <c:dPt>
            <c:idx val="0"/>
            <c:invertIfNegative val="0"/>
            <c:bubble3D val="0"/>
            <c:spPr>
              <a:solidFill>
                <a:srgbClr val="FF0000"/>
              </a:solidFill>
              <a:ln>
                <a:noFill/>
              </a:ln>
              <a:effectLst/>
            </c:spPr>
            <c:extLst>
              <c:ext xmlns:c16="http://schemas.microsoft.com/office/drawing/2014/chart" uri="{C3380CC4-5D6E-409C-BE32-E72D297353CC}">
                <c16:uniqueId val="{00000004-22B2-4852-B8BC-F9563E263FEF}"/>
              </c:ext>
            </c:extLst>
          </c:dPt>
          <c:dPt>
            <c:idx val="3"/>
            <c:invertIfNegative val="0"/>
            <c:bubble3D val="0"/>
            <c:spPr>
              <a:solidFill>
                <a:srgbClr val="FF0000"/>
              </a:solidFill>
              <a:ln>
                <a:noFill/>
              </a:ln>
              <a:effectLst/>
            </c:spPr>
            <c:extLst>
              <c:ext xmlns:c16="http://schemas.microsoft.com/office/drawing/2014/chart" uri="{C3380CC4-5D6E-409C-BE32-E72D297353CC}">
                <c16:uniqueId val="{00000003-22B2-4852-B8BC-F9563E263FEF}"/>
              </c:ext>
            </c:extLst>
          </c:dPt>
          <c:dLbls>
            <c:spPr>
              <a:noFill/>
              <a:ln>
                <a:noFill/>
              </a:ln>
              <a:effectLst/>
            </c:spPr>
            <c:txPr>
              <a:bodyPr rot="0" spcFirstLastPara="1" vertOverflow="ellipsis" vert="horz" wrap="square" lIns="38100" tIns="19050" rIns="38100" bIns="19050" anchor="ctr" anchorCtr="1">
                <a:spAutoFit/>
              </a:bodyPr>
              <a:lstStyle/>
              <a:p>
                <a:pPr>
                  <a:defRPr sz="28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DeSantis</c:v>
                </c:pt>
                <c:pt idx="1">
                  <c:v>Biden</c:v>
                </c:pt>
                <c:pt idx="3">
                  <c:v>Trump</c:v>
                </c:pt>
                <c:pt idx="4">
                  <c:v>Biden</c:v>
                </c:pt>
              </c:strCache>
            </c:strRef>
          </c:cat>
          <c:val>
            <c:numRef>
              <c:f>Sheet1!$B$2:$B$6</c:f>
              <c:numCache>
                <c:formatCode>General</c:formatCode>
                <c:ptCount val="5"/>
                <c:pt idx="0">
                  <c:v>51</c:v>
                </c:pt>
                <c:pt idx="1">
                  <c:v>49</c:v>
                </c:pt>
                <c:pt idx="3">
                  <c:v>51</c:v>
                </c:pt>
                <c:pt idx="4">
                  <c:v>49</c:v>
                </c:pt>
              </c:numCache>
            </c:numRef>
          </c:val>
          <c:extLst>
            <c:ext xmlns:c16="http://schemas.microsoft.com/office/drawing/2014/chart" uri="{C3380CC4-5D6E-409C-BE32-E72D297353CC}">
              <c16:uniqueId val="{00000000-22B2-4852-B8BC-F9563E263FEF}"/>
            </c:ext>
          </c:extLst>
        </c:ser>
        <c:dLbls>
          <c:showLegendKey val="0"/>
          <c:showVal val="0"/>
          <c:showCatName val="0"/>
          <c:showSerName val="0"/>
          <c:showPercent val="0"/>
          <c:showBubbleSize val="0"/>
        </c:dLbls>
        <c:gapWidth val="182"/>
        <c:axId val="1459404872"/>
        <c:axId val="1459406512"/>
      </c:barChart>
      <c:catAx>
        <c:axId val="1459404872"/>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800" b="1" i="0" u="none" strike="noStrike" kern="1200" baseline="0">
                <a:solidFill>
                  <a:schemeClr val="tx1">
                    <a:lumMod val="65000"/>
                    <a:lumOff val="35000"/>
                  </a:schemeClr>
                </a:solidFill>
                <a:latin typeface="+mn-lt"/>
                <a:ea typeface="+mn-ea"/>
                <a:cs typeface="+mn-cs"/>
              </a:defRPr>
            </a:pPr>
            <a:endParaRPr lang="en-US"/>
          </a:p>
        </c:txPr>
        <c:crossAx val="1459406512"/>
        <c:crosses val="autoZero"/>
        <c:auto val="1"/>
        <c:lblAlgn val="ctr"/>
        <c:lblOffset val="100"/>
        <c:noMultiLvlLbl val="0"/>
      </c:catAx>
      <c:valAx>
        <c:axId val="1459406512"/>
        <c:scaling>
          <c:orientation val="minMax"/>
          <c:max val="70"/>
          <c:min val="0"/>
        </c:scaling>
        <c:delete val="1"/>
        <c:axPos val="b"/>
        <c:numFmt formatCode="General" sourceLinked="1"/>
        <c:majorTickMark val="none"/>
        <c:minorTickMark val="none"/>
        <c:tickLblPos val="nextTo"/>
        <c:crossAx val="1459404872"/>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2800" b="1"/>
      </a:pPr>
      <a:endParaRPr lang="en-US"/>
    </a:p>
  </c:txPr>
  <c:externalData r:id="rId3">
    <c:autoUpdate val="0"/>
  </c:externalData>
  <c:userShapes r:id="rId4"/>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880" b="1" i="0" u="none" strike="noStrike" kern="1200" spc="0" baseline="0">
                <a:solidFill>
                  <a:schemeClr val="tx1">
                    <a:lumMod val="65000"/>
                    <a:lumOff val="35000"/>
                  </a:schemeClr>
                </a:solidFill>
                <a:latin typeface="+mn-lt"/>
                <a:ea typeface="+mn-ea"/>
                <a:cs typeface="+mn-cs"/>
              </a:defRPr>
            </a:pPr>
            <a:r>
              <a:rPr lang="en-US" sz="2000" b="0" dirty="0"/>
              <a:t>average approval rating</a:t>
            </a:r>
          </a:p>
        </c:rich>
      </c:tx>
      <c:overlay val="0"/>
      <c:spPr>
        <a:noFill/>
        <a:ln>
          <a:noFill/>
        </a:ln>
        <a:effectLst/>
      </c:spPr>
      <c:txPr>
        <a:bodyPr rot="0" spcFirstLastPara="1" vertOverflow="ellipsis" vert="horz" wrap="square" anchor="ctr" anchorCtr="1"/>
        <a:lstStyle/>
        <a:p>
          <a:pPr>
            <a:defRPr sz="288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8.2019838384806573E-2"/>
          <c:y val="0.13818364501312336"/>
          <c:w val="0.90098736998902706"/>
          <c:h val="0.72893024114173233"/>
        </c:manualLayout>
      </c:layout>
      <c:lineChart>
        <c:grouping val="standard"/>
        <c:varyColors val="0"/>
        <c:ser>
          <c:idx val="0"/>
          <c:order val="0"/>
          <c:tx>
            <c:strRef>
              <c:f>Sheet1!$B$1</c:f>
              <c:strCache>
                <c:ptCount val="1"/>
                <c:pt idx="0">
                  <c:v>Carter</c:v>
                </c:pt>
              </c:strCache>
            </c:strRef>
          </c:tx>
          <c:spPr>
            <a:ln w="28575" cap="rnd">
              <a:solidFill>
                <a:schemeClr val="accent1"/>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24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Year 1</c:v>
                </c:pt>
                <c:pt idx="1">
                  <c:v>Year 2</c:v>
                </c:pt>
                <c:pt idx="2">
                  <c:v>Year 3</c:v>
                </c:pt>
                <c:pt idx="3">
                  <c:v>Year 4</c:v>
                </c:pt>
              </c:strCache>
            </c:strRef>
          </c:cat>
          <c:val>
            <c:numRef>
              <c:f>Sheet1!$B$2:$B$5</c:f>
              <c:numCache>
                <c:formatCode>General</c:formatCode>
                <c:ptCount val="4"/>
                <c:pt idx="0">
                  <c:v>61</c:v>
                </c:pt>
                <c:pt idx="1">
                  <c:v>45</c:v>
                </c:pt>
                <c:pt idx="2">
                  <c:v>38</c:v>
                </c:pt>
                <c:pt idx="3">
                  <c:v>38</c:v>
                </c:pt>
              </c:numCache>
            </c:numRef>
          </c:val>
          <c:smooth val="0"/>
          <c:extLst>
            <c:ext xmlns:c16="http://schemas.microsoft.com/office/drawing/2014/chart" uri="{C3380CC4-5D6E-409C-BE32-E72D297353CC}">
              <c16:uniqueId val="{00000000-A5A5-4342-99DE-91EDB95E7914}"/>
            </c:ext>
          </c:extLst>
        </c:ser>
        <c:ser>
          <c:idx val="1"/>
          <c:order val="1"/>
          <c:tx>
            <c:strRef>
              <c:f>Sheet1!$C$1</c:f>
              <c:strCache>
                <c:ptCount val="1"/>
                <c:pt idx="0">
                  <c:v>Biden</c:v>
                </c:pt>
              </c:strCache>
            </c:strRef>
          </c:tx>
          <c:spPr>
            <a:ln w="28575" cap="rnd">
              <a:solidFill>
                <a:schemeClr val="accent2"/>
              </a:solidFill>
              <a:round/>
            </a:ln>
            <a:effectLst/>
          </c:spPr>
          <c:marker>
            <c:symbol val="none"/>
          </c:marker>
          <c:dLbls>
            <c:dLbl>
              <c:idx val="0"/>
              <c:layout>
                <c:manualLayout>
                  <c:x val="-2.1627128523525895E-2"/>
                  <c:y val="5.2083333333333336E-2"/>
                </c:manualLayout>
              </c:layout>
              <c:spPr>
                <a:noFill/>
                <a:ln>
                  <a:noFill/>
                </a:ln>
                <a:effectLst/>
              </c:spPr>
              <c:txPr>
                <a:bodyPr rot="0" spcFirstLastPara="1" vertOverflow="ellipsis" vert="horz" wrap="square" lIns="38100" tIns="19050" rIns="38100" bIns="19050" anchor="ctr" anchorCtr="1">
                  <a:noAutofit/>
                </a:bodyPr>
                <a:lstStyle/>
                <a:p>
                  <a:pPr>
                    <a:defRPr sz="24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layout>
                    <c:manualLayout>
                      <c:w val="4.6853760911056898E-2"/>
                      <c:h val="0.11274749835958005"/>
                    </c:manualLayout>
                  </c15:layout>
                </c:ext>
                <c:ext xmlns:c16="http://schemas.microsoft.com/office/drawing/2014/chart" uri="{C3380CC4-5D6E-409C-BE32-E72D297353CC}">
                  <c16:uniqueId val="{00000001-0C95-46B8-B116-CE7E7AE250B3}"/>
                </c:ext>
              </c:extLst>
            </c:dLbl>
            <c:dLbl>
              <c:idx val="1"/>
              <c:layout>
                <c:manualLayout>
                  <c:x val="-3.5530382491075194E-2"/>
                  <c:y val="6.2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0C95-46B8-B116-CE7E7AE250B3}"/>
                </c:ext>
              </c:extLst>
            </c:dLbl>
            <c:spPr>
              <a:noFill/>
              <a:ln>
                <a:noFill/>
              </a:ln>
              <a:effectLst/>
            </c:spPr>
            <c:txPr>
              <a:bodyPr rot="0" spcFirstLastPara="1" vertOverflow="ellipsis" vert="horz" wrap="square" lIns="38100" tIns="19050" rIns="38100" bIns="19050" anchor="ctr" anchorCtr="1">
                <a:spAutoFit/>
              </a:bodyPr>
              <a:lstStyle/>
              <a:p>
                <a:pPr>
                  <a:defRPr sz="24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Year 1</c:v>
                </c:pt>
                <c:pt idx="1">
                  <c:v>Year 2</c:v>
                </c:pt>
                <c:pt idx="2">
                  <c:v>Year 3</c:v>
                </c:pt>
                <c:pt idx="3">
                  <c:v>Year 4</c:v>
                </c:pt>
              </c:strCache>
            </c:strRef>
          </c:cat>
          <c:val>
            <c:numRef>
              <c:f>Sheet1!$C$2:$C$5</c:f>
              <c:numCache>
                <c:formatCode>General</c:formatCode>
                <c:ptCount val="4"/>
                <c:pt idx="0">
                  <c:v>54</c:v>
                </c:pt>
                <c:pt idx="1">
                  <c:v>43</c:v>
                </c:pt>
              </c:numCache>
            </c:numRef>
          </c:val>
          <c:smooth val="0"/>
          <c:extLst>
            <c:ext xmlns:c16="http://schemas.microsoft.com/office/drawing/2014/chart" uri="{C3380CC4-5D6E-409C-BE32-E72D297353CC}">
              <c16:uniqueId val="{00000000-0C95-46B8-B116-CE7E7AE250B3}"/>
            </c:ext>
          </c:extLst>
        </c:ser>
        <c:dLbls>
          <c:showLegendKey val="0"/>
          <c:showVal val="0"/>
          <c:showCatName val="0"/>
          <c:showSerName val="0"/>
          <c:showPercent val="0"/>
          <c:showBubbleSize val="0"/>
        </c:dLbls>
        <c:smooth val="0"/>
        <c:axId val="1157436344"/>
        <c:axId val="1157432408"/>
      </c:lineChart>
      <c:catAx>
        <c:axId val="11574363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400" b="1" i="0" u="none" strike="noStrike" kern="1200" baseline="0">
                <a:solidFill>
                  <a:schemeClr val="tx1">
                    <a:lumMod val="65000"/>
                    <a:lumOff val="35000"/>
                  </a:schemeClr>
                </a:solidFill>
                <a:latin typeface="+mn-lt"/>
                <a:ea typeface="+mn-ea"/>
                <a:cs typeface="+mn-cs"/>
              </a:defRPr>
            </a:pPr>
            <a:endParaRPr lang="en-US"/>
          </a:p>
        </c:txPr>
        <c:crossAx val="1157432408"/>
        <c:crosses val="autoZero"/>
        <c:auto val="1"/>
        <c:lblAlgn val="ctr"/>
        <c:lblOffset val="100"/>
        <c:noMultiLvlLbl val="0"/>
      </c:catAx>
      <c:valAx>
        <c:axId val="1157432408"/>
        <c:scaling>
          <c:orientation val="minMax"/>
        </c:scaling>
        <c:delete val="1"/>
        <c:axPos val="l"/>
        <c:numFmt formatCode="General" sourceLinked="1"/>
        <c:majorTickMark val="none"/>
        <c:minorTickMark val="none"/>
        <c:tickLblPos val="nextTo"/>
        <c:crossAx val="1157436344"/>
        <c:crosses val="autoZero"/>
        <c:crossBetween val="between"/>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2400" b="1"/>
      </a:pPr>
      <a:endParaRPr lang="en-US"/>
    </a:p>
  </c:txPr>
  <c:externalData r:id="rId3">
    <c:autoUpdate val="0"/>
  </c:externalData>
  <c:userShapes r:id="rId4"/>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880" b="1" i="0" u="none" strike="noStrike" kern="1200" spc="0" baseline="0">
                <a:solidFill>
                  <a:schemeClr val="tx1">
                    <a:lumMod val="65000"/>
                    <a:lumOff val="35000"/>
                  </a:schemeClr>
                </a:solidFill>
                <a:latin typeface="+mn-lt"/>
                <a:ea typeface="+mn-ea"/>
                <a:cs typeface="+mn-cs"/>
              </a:defRPr>
            </a:pPr>
            <a:r>
              <a:rPr lang="en-US" sz="2000" b="0" dirty="0"/>
              <a:t>average approval rating</a:t>
            </a:r>
          </a:p>
        </c:rich>
      </c:tx>
      <c:overlay val="0"/>
      <c:spPr>
        <a:noFill/>
        <a:ln>
          <a:noFill/>
        </a:ln>
        <a:effectLst/>
      </c:spPr>
      <c:txPr>
        <a:bodyPr rot="0" spcFirstLastPara="1" vertOverflow="ellipsis" vert="horz" wrap="square" anchor="ctr" anchorCtr="1"/>
        <a:lstStyle/>
        <a:p>
          <a:pPr>
            <a:defRPr sz="288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8.2019838384806573E-2"/>
          <c:y val="0.13818364501312336"/>
          <c:w val="0.90098736998902706"/>
          <c:h val="0.72893024114173233"/>
        </c:manualLayout>
      </c:layout>
      <c:lineChart>
        <c:grouping val="standard"/>
        <c:varyColors val="0"/>
        <c:ser>
          <c:idx val="0"/>
          <c:order val="0"/>
          <c:tx>
            <c:strRef>
              <c:f>Sheet1!$B$1</c:f>
              <c:strCache>
                <c:ptCount val="1"/>
                <c:pt idx="0">
                  <c:v>Column2</c:v>
                </c:pt>
              </c:strCache>
            </c:strRef>
          </c:tx>
          <c:spPr>
            <a:ln w="28575" cap="rnd">
              <a:solidFill>
                <a:schemeClr val="accent1"/>
              </a:solidFill>
              <a:round/>
            </a:ln>
            <a:effectLst/>
          </c:spPr>
          <c:marker>
            <c:symbol val="none"/>
          </c:marker>
          <c:dLbls>
            <c:dLbl>
              <c:idx val="0"/>
              <c:layout>
                <c:manualLayout>
                  <c:x val="2.0082390103651163E-2"/>
                  <c:y val="-2.0833333333333332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31D0-4E6B-9E14-288229E9C7D6}"/>
                </c:ext>
              </c:extLst>
            </c:dLbl>
            <c:dLbl>
              <c:idx val="1"/>
              <c:layout>
                <c:manualLayout>
                  <c:x val="-1.3903193148681631E-2"/>
                  <c:y val="-3.6458333333333336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31D0-4E6B-9E14-288229E9C7D6}"/>
                </c:ext>
              </c:extLst>
            </c:dLbl>
            <c:spPr>
              <a:noFill/>
              <a:ln>
                <a:noFill/>
              </a:ln>
              <a:effectLst/>
            </c:spPr>
            <c:txPr>
              <a:bodyPr rot="0" spcFirstLastPara="1" vertOverflow="ellipsis" vert="horz" wrap="square" lIns="38100" tIns="19050" rIns="38100" bIns="19050" anchor="ctr" anchorCtr="1">
                <a:spAutoFit/>
              </a:bodyPr>
              <a:lstStyle/>
              <a:p>
                <a:pPr>
                  <a:defRPr sz="24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Year 1</c:v>
                </c:pt>
                <c:pt idx="1">
                  <c:v>Year 2</c:v>
                </c:pt>
                <c:pt idx="2">
                  <c:v>Year 3</c:v>
                </c:pt>
                <c:pt idx="3">
                  <c:v>Year 4</c:v>
                </c:pt>
              </c:strCache>
            </c:strRef>
          </c:cat>
          <c:val>
            <c:numRef>
              <c:f>Sheet1!$B$2:$B$5</c:f>
              <c:numCache>
                <c:formatCode>General</c:formatCode>
                <c:ptCount val="4"/>
                <c:pt idx="0">
                  <c:v>57</c:v>
                </c:pt>
                <c:pt idx="1">
                  <c:v>43</c:v>
                </c:pt>
                <c:pt idx="2">
                  <c:v>45</c:v>
                </c:pt>
                <c:pt idx="3">
                  <c:v>56</c:v>
                </c:pt>
              </c:numCache>
            </c:numRef>
          </c:val>
          <c:smooth val="0"/>
          <c:extLst>
            <c:ext xmlns:c16="http://schemas.microsoft.com/office/drawing/2014/chart" uri="{C3380CC4-5D6E-409C-BE32-E72D297353CC}">
              <c16:uniqueId val="{00000000-A5A5-4342-99DE-91EDB95E7914}"/>
            </c:ext>
          </c:extLst>
        </c:ser>
        <c:ser>
          <c:idx val="1"/>
          <c:order val="1"/>
          <c:tx>
            <c:strRef>
              <c:f>Sheet1!$C$1</c:f>
              <c:strCache>
                <c:ptCount val="1"/>
                <c:pt idx="0">
                  <c:v>Column1</c:v>
                </c:pt>
              </c:strCache>
            </c:strRef>
          </c:tx>
          <c:spPr>
            <a:ln w="28575" cap="rnd">
              <a:solidFill>
                <a:schemeClr val="accent2"/>
              </a:solidFill>
              <a:round/>
            </a:ln>
            <a:effectLst/>
          </c:spPr>
          <c:marker>
            <c:symbol val="none"/>
          </c:marker>
          <c:dLbls>
            <c:dLbl>
              <c:idx val="0"/>
              <c:layout>
                <c:manualLayout>
                  <c:x val="-2.9351185536105575E-2"/>
                  <c:y val="5.7291666666666664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31D0-4E6B-9E14-288229E9C7D6}"/>
                </c:ext>
              </c:extLst>
            </c:dLbl>
            <c:dLbl>
              <c:idx val="1"/>
              <c:layout>
                <c:manualLayout>
                  <c:x val="-3.9392319769063516E-2"/>
                  <c:y val="4.8177083333333336E-2"/>
                </c:manualLayout>
              </c:layout>
              <c:spPr>
                <a:noFill/>
                <a:ln>
                  <a:noFill/>
                </a:ln>
                <a:effectLst/>
              </c:spPr>
              <c:txPr>
                <a:bodyPr rot="0" spcFirstLastPara="1" vertOverflow="ellipsis" vert="horz" wrap="square" lIns="38100" tIns="19050" rIns="38100" bIns="19050" anchor="ctr" anchorCtr="1">
                  <a:noAutofit/>
                </a:bodyPr>
                <a:lstStyle/>
                <a:p>
                  <a:pPr>
                    <a:defRPr sz="24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layout>
                    <c:manualLayout>
                      <c:w val="6.6936151014708054E-2"/>
                      <c:h val="0.15441416502624672"/>
                    </c:manualLayout>
                  </c15:layout>
                </c:ext>
                <c:ext xmlns:c16="http://schemas.microsoft.com/office/drawing/2014/chart" uri="{C3380CC4-5D6E-409C-BE32-E72D297353CC}">
                  <c16:uniqueId val="{00000003-31D0-4E6B-9E14-288229E9C7D6}"/>
                </c:ext>
              </c:extLst>
            </c:dLbl>
            <c:spPr>
              <a:noFill/>
              <a:ln>
                <a:noFill/>
              </a:ln>
              <a:effectLst/>
            </c:spPr>
            <c:txPr>
              <a:bodyPr rot="0" spcFirstLastPara="1" vertOverflow="ellipsis" vert="horz" wrap="square" lIns="38100" tIns="19050" rIns="38100" bIns="19050" anchor="ctr" anchorCtr="1">
                <a:spAutoFit/>
              </a:bodyPr>
              <a:lstStyle/>
              <a:p>
                <a:pPr>
                  <a:defRPr sz="24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Year 1</c:v>
                </c:pt>
                <c:pt idx="1">
                  <c:v>Year 2</c:v>
                </c:pt>
                <c:pt idx="2">
                  <c:v>Year 3</c:v>
                </c:pt>
                <c:pt idx="3">
                  <c:v>Year 4</c:v>
                </c:pt>
              </c:strCache>
            </c:strRef>
          </c:cat>
          <c:val>
            <c:numRef>
              <c:f>Sheet1!$C$2:$C$5</c:f>
              <c:numCache>
                <c:formatCode>General</c:formatCode>
                <c:ptCount val="4"/>
                <c:pt idx="0">
                  <c:v>54</c:v>
                </c:pt>
                <c:pt idx="1">
                  <c:v>43</c:v>
                </c:pt>
              </c:numCache>
            </c:numRef>
          </c:val>
          <c:smooth val="0"/>
          <c:extLst>
            <c:ext xmlns:c16="http://schemas.microsoft.com/office/drawing/2014/chart" uri="{C3380CC4-5D6E-409C-BE32-E72D297353CC}">
              <c16:uniqueId val="{00000000-31D0-4E6B-9E14-288229E9C7D6}"/>
            </c:ext>
          </c:extLst>
        </c:ser>
        <c:dLbls>
          <c:showLegendKey val="0"/>
          <c:showVal val="0"/>
          <c:showCatName val="0"/>
          <c:showSerName val="0"/>
          <c:showPercent val="0"/>
          <c:showBubbleSize val="0"/>
        </c:dLbls>
        <c:smooth val="0"/>
        <c:axId val="1157436344"/>
        <c:axId val="1157432408"/>
      </c:lineChart>
      <c:catAx>
        <c:axId val="11574363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400" b="1" i="0" u="none" strike="noStrike" kern="1200" baseline="0">
                <a:solidFill>
                  <a:schemeClr val="tx1">
                    <a:lumMod val="65000"/>
                    <a:lumOff val="35000"/>
                  </a:schemeClr>
                </a:solidFill>
                <a:latin typeface="+mn-lt"/>
                <a:ea typeface="+mn-ea"/>
                <a:cs typeface="+mn-cs"/>
              </a:defRPr>
            </a:pPr>
            <a:endParaRPr lang="en-US"/>
          </a:p>
        </c:txPr>
        <c:crossAx val="1157432408"/>
        <c:crosses val="autoZero"/>
        <c:auto val="1"/>
        <c:lblAlgn val="ctr"/>
        <c:lblOffset val="100"/>
        <c:noMultiLvlLbl val="0"/>
      </c:catAx>
      <c:valAx>
        <c:axId val="1157432408"/>
        <c:scaling>
          <c:orientation val="minMax"/>
        </c:scaling>
        <c:delete val="1"/>
        <c:axPos val="l"/>
        <c:numFmt formatCode="General" sourceLinked="1"/>
        <c:majorTickMark val="none"/>
        <c:minorTickMark val="none"/>
        <c:tickLblPos val="nextTo"/>
        <c:crossAx val="1157436344"/>
        <c:crosses val="autoZero"/>
        <c:crossBetween val="between"/>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2400" b="1"/>
      </a:pPr>
      <a:endParaRPr lang="en-US"/>
    </a:p>
  </c:txPr>
  <c:externalData r:id="rId3">
    <c:autoUpdate val="0"/>
  </c:externalData>
  <c:userShapes r:id="rId4"/>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880" b="1" i="0" u="none" strike="noStrike" kern="1200" spc="0" baseline="0">
                <a:solidFill>
                  <a:schemeClr val="tx1">
                    <a:lumMod val="65000"/>
                    <a:lumOff val="35000"/>
                  </a:schemeClr>
                </a:solidFill>
                <a:latin typeface="+mn-lt"/>
                <a:ea typeface="+mn-ea"/>
                <a:cs typeface="+mn-cs"/>
              </a:defRPr>
            </a:pPr>
            <a:r>
              <a:rPr lang="en-US" sz="2000" dirty="0"/>
              <a:t>Percentage of respondents </a:t>
            </a:r>
            <a:br>
              <a:rPr lang="en-US" sz="2000" dirty="0"/>
            </a:br>
            <a:r>
              <a:rPr lang="en-US" sz="2000" dirty="0"/>
              <a:t>“very” or “extremely” enthusiastic about voting</a:t>
            </a:r>
          </a:p>
        </c:rich>
      </c:tx>
      <c:overlay val="0"/>
      <c:spPr>
        <a:noFill/>
        <a:ln>
          <a:noFill/>
        </a:ln>
        <a:effectLst/>
      </c:spPr>
      <c:txPr>
        <a:bodyPr rot="0" spcFirstLastPara="1" vertOverflow="ellipsis" vert="horz" wrap="square" anchor="ctr" anchorCtr="1"/>
        <a:lstStyle/>
        <a:p>
          <a:pPr>
            <a:defRPr sz="288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Sheet1!$B$1</c:f>
              <c:strCache>
                <c:ptCount val="1"/>
                <c:pt idx="0">
                  <c:v>Democrats</c:v>
                </c:pt>
              </c:strCache>
            </c:strRef>
          </c:tx>
          <c:spPr>
            <a:ln w="28575" cap="rnd">
              <a:solidFill>
                <a:schemeClr val="accent1"/>
              </a:solidFill>
              <a:round/>
            </a:ln>
            <a:effectLst/>
          </c:spPr>
          <c:marker>
            <c:symbol val="none"/>
          </c:marker>
          <c:dLbls>
            <c:dLbl>
              <c:idx val="2"/>
              <c:layout>
                <c:manualLayout>
                  <c:x val="-4.6108859992927556E-3"/>
                  <c:y val="4.6821465614282833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66F-403C-BF53-C242B76E8F1C}"/>
                </c:ext>
              </c:extLst>
            </c:dLbl>
            <c:spPr>
              <a:noFill/>
              <a:ln>
                <a:noFill/>
              </a:ln>
              <a:effectLst/>
            </c:spPr>
            <c:txPr>
              <a:bodyPr rot="0" spcFirstLastPara="1" vertOverflow="ellipsis" vert="horz" wrap="square" lIns="38100" tIns="19050" rIns="38100" bIns="19050" anchor="ctr" anchorCtr="1">
                <a:spAutoFit/>
              </a:bodyPr>
              <a:lstStyle/>
              <a:p>
                <a:pPr>
                  <a:defRPr sz="24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mid-March</c:v>
                </c:pt>
                <c:pt idx="1">
                  <c:v>Mid-June</c:v>
                </c:pt>
              </c:strCache>
            </c:strRef>
          </c:cat>
          <c:val>
            <c:numRef>
              <c:f>Sheet1!$B$2:$B$3</c:f>
              <c:numCache>
                <c:formatCode>General</c:formatCode>
                <c:ptCount val="2"/>
                <c:pt idx="0">
                  <c:v>48</c:v>
                </c:pt>
                <c:pt idx="1">
                  <c:v>49</c:v>
                </c:pt>
              </c:numCache>
            </c:numRef>
          </c:val>
          <c:smooth val="0"/>
          <c:extLst>
            <c:ext xmlns:c16="http://schemas.microsoft.com/office/drawing/2014/chart" uri="{C3380CC4-5D6E-409C-BE32-E72D297353CC}">
              <c16:uniqueId val="{00000000-A66F-403C-BF53-C242B76E8F1C}"/>
            </c:ext>
          </c:extLst>
        </c:ser>
        <c:ser>
          <c:idx val="1"/>
          <c:order val="1"/>
          <c:tx>
            <c:strRef>
              <c:f>Sheet1!$C$1</c:f>
              <c:strCache>
                <c:ptCount val="1"/>
                <c:pt idx="0">
                  <c:v>Republlicans</c:v>
                </c:pt>
              </c:strCache>
            </c:strRef>
          </c:tx>
          <c:spPr>
            <a:ln w="28575" cap="rnd">
              <a:solidFill>
                <a:schemeClr val="accent2"/>
              </a:solidFill>
              <a:round/>
            </a:ln>
            <a:effectLst/>
          </c:spPr>
          <c:marker>
            <c:symbol val="none"/>
          </c:marker>
          <c:dLbls>
            <c:dLbl>
              <c:idx val="2"/>
              <c:layout>
                <c:manualLayout>
                  <c:x val="-4.2266454993516923E-2"/>
                  <c:y val="-4.4220273080156053E-2"/>
                </c:manualLayout>
              </c:layout>
              <c:spPr>
                <a:noFill/>
                <a:ln>
                  <a:noFill/>
                </a:ln>
                <a:effectLst/>
              </c:spPr>
              <c:txPr>
                <a:bodyPr rot="0" spcFirstLastPara="1" vertOverflow="ellipsis" vert="horz" wrap="square" lIns="38100" tIns="19050" rIns="38100" bIns="19050" anchor="ctr" anchorCtr="1">
                  <a:noAutofit/>
                </a:bodyPr>
                <a:lstStyle/>
                <a:p>
                  <a:pPr>
                    <a:defRPr sz="24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layout>
                    <c:manualLayout>
                      <c:w val="0.11270542344271259"/>
                      <c:h val="8.9208000367034412E-2"/>
                    </c:manualLayout>
                  </c15:layout>
                </c:ext>
                <c:ext xmlns:c16="http://schemas.microsoft.com/office/drawing/2014/chart" uri="{C3380CC4-5D6E-409C-BE32-E72D297353CC}">
                  <c16:uniqueId val="{00000003-A66F-403C-BF53-C242B76E8F1C}"/>
                </c:ext>
              </c:extLst>
            </c:dLbl>
            <c:spPr>
              <a:noFill/>
              <a:ln>
                <a:noFill/>
              </a:ln>
              <a:effectLst/>
            </c:spPr>
            <c:txPr>
              <a:bodyPr rot="0" spcFirstLastPara="1" vertOverflow="ellipsis" vert="horz" wrap="square" lIns="38100" tIns="19050" rIns="38100" bIns="19050" anchor="ctr" anchorCtr="1">
                <a:spAutoFit/>
              </a:bodyPr>
              <a:lstStyle/>
              <a:p>
                <a:pPr>
                  <a:defRPr sz="24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mid-March</c:v>
                </c:pt>
                <c:pt idx="1">
                  <c:v>Mid-June</c:v>
                </c:pt>
              </c:strCache>
            </c:strRef>
          </c:cat>
          <c:val>
            <c:numRef>
              <c:f>Sheet1!$C$2:$C$3</c:f>
              <c:numCache>
                <c:formatCode>General</c:formatCode>
                <c:ptCount val="2"/>
                <c:pt idx="0">
                  <c:v>61</c:v>
                </c:pt>
                <c:pt idx="1">
                  <c:v>58</c:v>
                </c:pt>
              </c:numCache>
            </c:numRef>
          </c:val>
          <c:smooth val="0"/>
          <c:extLst>
            <c:ext xmlns:c16="http://schemas.microsoft.com/office/drawing/2014/chart" uri="{C3380CC4-5D6E-409C-BE32-E72D297353CC}">
              <c16:uniqueId val="{00000001-A66F-403C-BF53-C242B76E8F1C}"/>
            </c:ext>
          </c:extLst>
        </c:ser>
        <c:ser>
          <c:idx val="2"/>
          <c:order val="2"/>
          <c:tx>
            <c:strRef>
              <c:f>Sheet1!#REF!</c:f>
              <c:strCache>
                <c:ptCount val="1"/>
                <c:pt idx="0">
                  <c:v>#REF!</c:v>
                </c:pt>
              </c:strCache>
            </c:strRef>
          </c:tx>
          <c:spPr>
            <a:ln w="28575" cap="rnd">
              <a:solidFill>
                <a:schemeClr val="accent3"/>
              </a:solidFill>
              <a:round/>
            </a:ln>
            <a:effectLst/>
          </c:spPr>
          <c:marker>
            <c:symbol val="none"/>
          </c:marker>
          <c:cat>
            <c:strRef>
              <c:f>Sheet1!$A$2:$A$3</c:f>
              <c:strCache>
                <c:ptCount val="2"/>
                <c:pt idx="0">
                  <c:v>mid-March</c:v>
                </c:pt>
                <c:pt idx="1">
                  <c:v>Mid-June</c:v>
                </c:pt>
              </c:strCache>
            </c:strRef>
          </c:cat>
          <c:val>
            <c:numRef>
              <c:f>Sheet1!#REF!</c:f>
              <c:numCache>
                <c:formatCode>General</c:formatCode>
                <c:ptCount val="1"/>
                <c:pt idx="0">
                  <c:v>1</c:v>
                </c:pt>
              </c:numCache>
            </c:numRef>
          </c:val>
          <c:smooth val="0"/>
          <c:extLst>
            <c:ext xmlns:c16="http://schemas.microsoft.com/office/drawing/2014/chart" uri="{C3380CC4-5D6E-409C-BE32-E72D297353CC}">
              <c16:uniqueId val="{00000002-A66F-403C-BF53-C242B76E8F1C}"/>
            </c:ext>
          </c:extLst>
        </c:ser>
        <c:dLbls>
          <c:showLegendKey val="0"/>
          <c:showVal val="0"/>
          <c:showCatName val="0"/>
          <c:showSerName val="0"/>
          <c:showPercent val="0"/>
          <c:showBubbleSize val="0"/>
        </c:dLbls>
        <c:smooth val="0"/>
        <c:axId val="942117168"/>
        <c:axId val="942111264"/>
      </c:lineChart>
      <c:catAx>
        <c:axId val="9421171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400" b="1" i="0" u="none" strike="noStrike" kern="1200" baseline="0">
                <a:solidFill>
                  <a:schemeClr val="tx1">
                    <a:lumMod val="65000"/>
                    <a:lumOff val="35000"/>
                  </a:schemeClr>
                </a:solidFill>
                <a:latin typeface="+mn-lt"/>
                <a:ea typeface="+mn-ea"/>
                <a:cs typeface="+mn-cs"/>
              </a:defRPr>
            </a:pPr>
            <a:endParaRPr lang="en-US"/>
          </a:p>
        </c:txPr>
        <c:crossAx val="942111264"/>
        <c:crosses val="autoZero"/>
        <c:auto val="1"/>
        <c:lblAlgn val="ctr"/>
        <c:lblOffset val="100"/>
        <c:noMultiLvlLbl val="0"/>
      </c:catAx>
      <c:valAx>
        <c:axId val="942111264"/>
        <c:scaling>
          <c:orientation val="minMax"/>
          <c:min val="40"/>
        </c:scaling>
        <c:delete val="1"/>
        <c:axPos val="l"/>
        <c:numFmt formatCode="General" sourceLinked="1"/>
        <c:majorTickMark val="none"/>
        <c:minorTickMark val="none"/>
        <c:tickLblPos val="nextTo"/>
        <c:crossAx val="942117168"/>
        <c:crosses val="autoZero"/>
        <c:crossBetween val="between"/>
      </c:valAx>
      <c:spPr>
        <a:noFill/>
        <a:ln>
          <a:noFill/>
        </a:ln>
        <a:effectLst/>
      </c:spPr>
    </c:plotArea>
    <c:legend>
      <c:legendPos val="b"/>
      <c:legendEntry>
        <c:idx val="2"/>
        <c:delete val="1"/>
      </c:legendEntry>
      <c:overlay val="0"/>
      <c:spPr>
        <a:noFill/>
        <a:ln>
          <a:noFill/>
        </a:ln>
        <a:effectLst/>
      </c:spPr>
      <c:txPr>
        <a:bodyPr rot="0" spcFirstLastPara="1" vertOverflow="ellipsis" vert="horz" wrap="square" anchor="ctr" anchorCtr="1"/>
        <a:lstStyle/>
        <a:p>
          <a:pPr>
            <a:defRPr sz="3200" b="1"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2400" b="1"/>
      </a:pPr>
      <a:endParaRPr lang="en-US"/>
    </a:p>
  </c:txPr>
  <c:externalData r:id="rId3">
    <c:autoUpdate val="0"/>
  </c:externalData>
  <c:userShapes r:id="rId4"/>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1.6975308641975308E-2"/>
          <c:y val="0"/>
          <c:w val="0.96604938271604934"/>
          <c:h val="0.83846805282152226"/>
        </c:manualLayout>
      </c:layout>
      <c:barChart>
        <c:barDir val="col"/>
        <c:grouping val="clustered"/>
        <c:varyColors val="0"/>
        <c:ser>
          <c:idx val="0"/>
          <c:order val="0"/>
          <c:tx>
            <c:strRef>
              <c:f>Sheet1!$B$1</c:f>
              <c:strCache>
                <c:ptCount val="1"/>
                <c:pt idx="0">
                  <c:v>enthusiasm gap</c:v>
                </c:pt>
              </c:strCache>
            </c:strRef>
          </c:tx>
          <c:spPr>
            <a:solidFill>
              <a:srgbClr val="00B0F0"/>
            </a:solidFill>
            <a:ln>
              <a:noFill/>
            </a:ln>
            <a:effectLst/>
          </c:spPr>
          <c:invertIfNegative val="0"/>
          <c:dPt>
            <c:idx val="1"/>
            <c:invertIfNegative val="0"/>
            <c:bubble3D val="0"/>
            <c:spPr>
              <a:solidFill>
                <a:schemeClr val="accent2">
                  <a:lumMod val="60000"/>
                  <a:lumOff val="40000"/>
                </a:schemeClr>
              </a:solidFill>
              <a:ln>
                <a:noFill/>
              </a:ln>
              <a:effectLst/>
            </c:spPr>
            <c:extLst>
              <c:ext xmlns:c16="http://schemas.microsoft.com/office/drawing/2014/chart" uri="{C3380CC4-5D6E-409C-BE32-E72D297353CC}">
                <c16:uniqueId val="{00000005-2A0B-454D-8BD4-A71366EBE890}"/>
              </c:ext>
            </c:extLst>
          </c:dPt>
          <c:dPt>
            <c:idx val="2"/>
            <c:invertIfNegative val="0"/>
            <c:bubble3D val="0"/>
            <c:spPr>
              <a:solidFill>
                <a:schemeClr val="accent2">
                  <a:lumMod val="60000"/>
                  <a:lumOff val="40000"/>
                </a:schemeClr>
              </a:solidFill>
              <a:ln>
                <a:noFill/>
              </a:ln>
              <a:effectLst/>
            </c:spPr>
            <c:extLst>
              <c:ext xmlns:c16="http://schemas.microsoft.com/office/drawing/2014/chart" uri="{C3380CC4-5D6E-409C-BE32-E72D297353CC}">
                <c16:uniqueId val="{00000006-2A0B-454D-8BD4-A71366EBE890}"/>
              </c:ext>
            </c:extLst>
          </c:dPt>
          <c:dLbls>
            <c:dLbl>
              <c:idx val="0"/>
              <c:tx>
                <c:rich>
                  <a:bodyPr/>
                  <a:lstStyle/>
                  <a:p>
                    <a:r>
                      <a:rPr lang="en-US"/>
                      <a:t>D+11</a:t>
                    </a:r>
                    <a:endParaRPr lang="en-US" dirty="0"/>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2A0B-454D-8BD4-A71366EBE890}"/>
                </c:ext>
              </c:extLst>
            </c:dLbl>
            <c:dLbl>
              <c:idx val="1"/>
              <c:tx>
                <c:rich>
                  <a:bodyPr/>
                  <a:lstStyle/>
                  <a:p>
                    <a:r>
                      <a:rPr lang="en-US"/>
                      <a:t>R+</a:t>
                    </a:r>
                    <a:fld id="{5607EF95-3DB1-4A9C-B7F5-6B5E9708DD83}" type="VALUE">
                      <a:rPr lang="en-US" smtClean="0"/>
                      <a:pPr/>
                      <a:t>[VALUE]</a:t>
                    </a:fld>
                    <a:endParaRPr lang="en-US"/>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5-2A0B-454D-8BD4-A71366EBE890}"/>
                </c:ext>
              </c:extLst>
            </c:dLbl>
            <c:dLbl>
              <c:idx val="2"/>
              <c:tx>
                <c:rich>
                  <a:bodyPr/>
                  <a:lstStyle/>
                  <a:p>
                    <a:r>
                      <a:rPr lang="en-US"/>
                      <a:t>R+</a:t>
                    </a:r>
                    <a:fld id="{F7155167-72A4-42B2-A244-A389F6008591}" type="VALUE">
                      <a:rPr lang="en-US" smtClean="0"/>
                      <a:pPr/>
                      <a:t>[VALUE]</a:t>
                    </a:fld>
                    <a:endParaRPr lang="en-US"/>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6-2A0B-454D-8BD4-A71366EBE890}"/>
                </c:ext>
              </c:extLst>
            </c:dLbl>
            <c:dLbl>
              <c:idx val="3"/>
              <c:tx>
                <c:rich>
                  <a:bodyPr/>
                  <a:lstStyle/>
                  <a:p>
                    <a:r>
                      <a:rPr lang="en-US"/>
                      <a:t>D+</a:t>
                    </a:r>
                    <a:fld id="{4BC64CF8-22D0-42BA-A871-41DA2740923F}" type="VALUE">
                      <a:rPr lang="en-US" smtClean="0"/>
                      <a:pPr/>
                      <a:t>[VALUE]</a:t>
                    </a:fld>
                    <a:endParaRPr lang="en-US"/>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A-2A0B-454D-8BD4-A71366EBE890}"/>
                </c:ext>
              </c:extLst>
            </c:dLbl>
            <c:spPr>
              <a:noFill/>
              <a:ln>
                <a:noFill/>
              </a:ln>
              <a:effectLst/>
            </c:spPr>
            <c:txPr>
              <a:bodyPr rot="0" spcFirstLastPara="1" vertOverflow="ellipsis" vert="horz" wrap="square" anchor="ctr" anchorCtr="1"/>
              <a:lstStyle/>
              <a:p>
                <a:pPr>
                  <a:defRPr sz="24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Sheet1!$A$2:$A$5</c:f>
              <c:numCache>
                <c:formatCode>General</c:formatCode>
                <c:ptCount val="4"/>
                <c:pt idx="0">
                  <c:v>2006</c:v>
                </c:pt>
                <c:pt idx="1">
                  <c:v>2010</c:v>
                </c:pt>
                <c:pt idx="2">
                  <c:v>2014</c:v>
                </c:pt>
                <c:pt idx="3">
                  <c:v>2018</c:v>
                </c:pt>
              </c:numCache>
            </c:numRef>
          </c:cat>
          <c:val>
            <c:numRef>
              <c:f>Sheet1!$B$2:$B$5</c:f>
              <c:numCache>
                <c:formatCode>General</c:formatCode>
                <c:ptCount val="4"/>
                <c:pt idx="0">
                  <c:v>11</c:v>
                </c:pt>
                <c:pt idx="1">
                  <c:v>15</c:v>
                </c:pt>
                <c:pt idx="2">
                  <c:v>16</c:v>
                </c:pt>
                <c:pt idx="3">
                  <c:v>8</c:v>
                </c:pt>
              </c:numCache>
            </c:numRef>
          </c:val>
          <c:extLst>
            <c:ext xmlns:c16="http://schemas.microsoft.com/office/drawing/2014/chart" uri="{C3380CC4-5D6E-409C-BE32-E72D297353CC}">
              <c16:uniqueId val="{00000000-2A0B-454D-8BD4-A71366EBE890}"/>
            </c:ext>
          </c:extLst>
        </c:ser>
        <c:ser>
          <c:idx val="1"/>
          <c:order val="1"/>
          <c:tx>
            <c:strRef>
              <c:f>Sheet1!$C$1</c:f>
              <c:strCache>
                <c:ptCount val="1"/>
                <c:pt idx="0">
                  <c:v>change in House seats</c:v>
                </c:pt>
              </c:strCache>
            </c:strRef>
          </c:tx>
          <c:spPr>
            <a:solidFill>
              <a:srgbClr val="0070C0"/>
            </a:solidFill>
            <a:ln>
              <a:noFill/>
            </a:ln>
            <a:effectLst/>
          </c:spPr>
          <c:invertIfNegative val="0"/>
          <c:dPt>
            <c:idx val="1"/>
            <c:invertIfNegative val="0"/>
            <c:bubble3D val="0"/>
            <c:spPr>
              <a:solidFill>
                <a:srgbClr val="FF0000"/>
              </a:solidFill>
              <a:ln>
                <a:noFill/>
              </a:ln>
              <a:effectLst/>
            </c:spPr>
            <c:extLst>
              <c:ext xmlns:c16="http://schemas.microsoft.com/office/drawing/2014/chart" uri="{C3380CC4-5D6E-409C-BE32-E72D297353CC}">
                <c16:uniqueId val="{00000007-2A0B-454D-8BD4-A71366EBE890}"/>
              </c:ext>
            </c:extLst>
          </c:dPt>
          <c:dPt>
            <c:idx val="2"/>
            <c:invertIfNegative val="0"/>
            <c:bubble3D val="0"/>
            <c:spPr>
              <a:solidFill>
                <a:srgbClr val="FF0000"/>
              </a:solidFill>
              <a:ln>
                <a:noFill/>
              </a:ln>
              <a:effectLst/>
            </c:spPr>
            <c:extLst>
              <c:ext xmlns:c16="http://schemas.microsoft.com/office/drawing/2014/chart" uri="{C3380CC4-5D6E-409C-BE32-E72D297353CC}">
                <c16:uniqueId val="{00000008-2A0B-454D-8BD4-A71366EBE890}"/>
              </c:ext>
            </c:extLst>
          </c:dPt>
          <c:dLbls>
            <c:dLbl>
              <c:idx val="0"/>
              <c:layout>
                <c:manualLayout>
                  <c:x val="-7.716049382716191E-4"/>
                  <c:y val="-7.8125000000000486E-3"/>
                </c:manualLayout>
              </c:layout>
              <c:tx>
                <c:rich>
                  <a:bodyPr/>
                  <a:lstStyle/>
                  <a:p>
                    <a:r>
                      <a:rPr lang="en-US" dirty="0"/>
                      <a:t>D+</a:t>
                    </a:r>
                    <a:fld id="{7C39A6A7-AB1B-4A57-838D-B529BCAFF80D}" type="VALUE">
                      <a:rPr lang="en-US" smtClean="0"/>
                      <a:pPr/>
                      <a:t>[VALUE]</a:t>
                    </a:fld>
                    <a:endParaRPr lang="en-US" dirty="0"/>
                  </a:p>
                </c:rich>
              </c:tx>
              <c:showLegendKey val="0"/>
              <c:showVal val="1"/>
              <c:showCatName val="0"/>
              <c:showSerName val="0"/>
              <c:showPercent val="0"/>
              <c:showBubbleSize val="0"/>
              <c:extLst>
                <c:ext xmlns:c15="http://schemas.microsoft.com/office/drawing/2012/chart" uri="{CE6537A1-D6FC-4f65-9D91-7224C49458BB}">
                  <c15:layout>
                    <c:manualLayout>
                      <c:w val="0.10081790123456789"/>
                      <c:h val="8.4101665026246719E-2"/>
                    </c:manualLayout>
                  </c15:layout>
                  <c15:dlblFieldTable/>
                  <c15:showDataLabelsRange val="0"/>
                </c:ext>
                <c:ext xmlns:c16="http://schemas.microsoft.com/office/drawing/2014/chart" uri="{C3380CC4-5D6E-409C-BE32-E72D297353CC}">
                  <c16:uniqueId val="{00000004-2A0B-454D-8BD4-A71366EBE890}"/>
                </c:ext>
              </c:extLst>
            </c:dLbl>
            <c:dLbl>
              <c:idx val="1"/>
              <c:tx>
                <c:rich>
                  <a:bodyPr/>
                  <a:lstStyle/>
                  <a:p>
                    <a:r>
                      <a:rPr lang="en-US"/>
                      <a:t>R+</a:t>
                    </a:r>
                    <a:fld id="{F69D3F66-1956-4172-A1E8-ED22B8FD131E}" type="VALUE">
                      <a:rPr lang="en-US" smtClean="0"/>
                      <a:pPr/>
                      <a:t>[VALUE]</a:t>
                    </a:fld>
                    <a:endParaRPr lang="en-US"/>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7-2A0B-454D-8BD4-A71366EBE890}"/>
                </c:ext>
              </c:extLst>
            </c:dLbl>
            <c:dLbl>
              <c:idx val="2"/>
              <c:tx>
                <c:rich>
                  <a:bodyPr/>
                  <a:lstStyle/>
                  <a:p>
                    <a:r>
                      <a:rPr lang="en-US"/>
                      <a:t>R+13</a:t>
                    </a:r>
                    <a:endParaRPr lang="en-US" dirty="0"/>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2A0B-454D-8BD4-A71366EBE890}"/>
                </c:ext>
              </c:extLst>
            </c:dLbl>
            <c:dLbl>
              <c:idx val="3"/>
              <c:tx>
                <c:rich>
                  <a:bodyPr/>
                  <a:lstStyle/>
                  <a:p>
                    <a:r>
                      <a:rPr lang="en-US"/>
                      <a:t>D+</a:t>
                    </a:r>
                    <a:fld id="{1AF096B6-1093-443D-91D8-A4EC4ACB6C81}" type="VALUE">
                      <a:rPr lang="en-US" smtClean="0"/>
                      <a:pPr/>
                      <a:t>[VALUE]</a:t>
                    </a:fld>
                    <a:endParaRPr lang="en-US"/>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B-2A0B-454D-8BD4-A71366EBE890}"/>
                </c:ext>
              </c:extLst>
            </c:dLbl>
            <c:spPr>
              <a:noFill/>
              <a:ln>
                <a:noFill/>
              </a:ln>
              <a:effectLst/>
            </c:spPr>
            <c:txPr>
              <a:bodyPr rot="0" spcFirstLastPara="1" vertOverflow="ellipsis" vert="horz" wrap="square" anchor="ctr" anchorCtr="1"/>
              <a:lstStyle/>
              <a:p>
                <a:pPr>
                  <a:defRPr sz="24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Sheet1!$A$2:$A$5</c:f>
              <c:numCache>
                <c:formatCode>General</c:formatCode>
                <c:ptCount val="4"/>
                <c:pt idx="0">
                  <c:v>2006</c:v>
                </c:pt>
                <c:pt idx="1">
                  <c:v>2010</c:v>
                </c:pt>
                <c:pt idx="2">
                  <c:v>2014</c:v>
                </c:pt>
                <c:pt idx="3">
                  <c:v>2018</c:v>
                </c:pt>
              </c:numCache>
            </c:numRef>
          </c:cat>
          <c:val>
            <c:numRef>
              <c:f>Sheet1!$C$2:$C$5</c:f>
              <c:numCache>
                <c:formatCode>General</c:formatCode>
                <c:ptCount val="4"/>
                <c:pt idx="0">
                  <c:v>30</c:v>
                </c:pt>
                <c:pt idx="1">
                  <c:v>63</c:v>
                </c:pt>
                <c:pt idx="2">
                  <c:v>13</c:v>
                </c:pt>
                <c:pt idx="3">
                  <c:v>40</c:v>
                </c:pt>
              </c:numCache>
            </c:numRef>
          </c:val>
          <c:extLst>
            <c:ext xmlns:c16="http://schemas.microsoft.com/office/drawing/2014/chart" uri="{C3380CC4-5D6E-409C-BE32-E72D297353CC}">
              <c16:uniqueId val="{00000001-2A0B-454D-8BD4-A71366EBE890}"/>
            </c:ext>
          </c:extLst>
        </c:ser>
        <c:dLbls>
          <c:showLegendKey val="0"/>
          <c:showVal val="0"/>
          <c:showCatName val="0"/>
          <c:showSerName val="0"/>
          <c:showPercent val="0"/>
          <c:showBubbleSize val="0"/>
        </c:dLbls>
        <c:gapWidth val="219"/>
        <c:overlap val="-27"/>
        <c:axId val="158804040"/>
        <c:axId val="158802400"/>
      </c:barChart>
      <c:catAx>
        <c:axId val="1588040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en-US"/>
          </a:p>
        </c:txPr>
        <c:crossAx val="158802400"/>
        <c:crosses val="autoZero"/>
        <c:auto val="1"/>
        <c:lblAlgn val="ctr"/>
        <c:lblOffset val="100"/>
        <c:noMultiLvlLbl val="0"/>
      </c:catAx>
      <c:valAx>
        <c:axId val="158802400"/>
        <c:scaling>
          <c:orientation val="minMax"/>
        </c:scaling>
        <c:delete val="1"/>
        <c:axPos val="l"/>
        <c:numFmt formatCode="General" sourceLinked="1"/>
        <c:majorTickMark val="none"/>
        <c:minorTickMark val="none"/>
        <c:tickLblPos val="nextTo"/>
        <c:crossAx val="158804040"/>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2400"/>
      </a:pPr>
      <a:endParaRPr lang="en-US"/>
    </a:p>
  </c:txPr>
  <c:externalData r:id="rId3">
    <c:autoUpdate val="0"/>
  </c:externalData>
  <c:userShapes r:id="rId4"/>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880" b="1" i="0" u="none" strike="noStrike" kern="1200" spc="0" baseline="0">
                <a:solidFill>
                  <a:schemeClr val="tx1">
                    <a:lumMod val="65000"/>
                    <a:lumOff val="35000"/>
                  </a:schemeClr>
                </a:solidFill>
                <a:latin typeface="+mn-lt"/>
                <a:ea typeface="+mn-ea"/>
                <a:cs typeface="+mn-cs"/>
              </a:defRPr>
            </a:pPr>
            <a:r>
              <a:rPr lang="en-US" sz="2000" dirty="0"/>
              <a:t>Percentage of respondents </a:t>
            </a:r>
            <a:br>
              <a:rPr lang="en-US" sz="2000" dirty="0"/>
            </a:br>
            <a:r>
              <a:rPr lang="en-US" sz="2000" dirty="0"/>
              <a:t>“very” or “extremely” enthusiastic about voting</a:t>
            </a:r>
          </a:p>
        </c:rich>
      </c:tx>
      <c:overlay val="0"/>
      <c:spPr>
        <a:noFill/>
        <a:ln>
          <a:noFill/>
        </a:ln>
        <a:effectLst/>
      </c:spPr>
      <c:txPr>
        <a:bodyPr rot="0" spcFirstLastPara="1" vertOverflow="ellipsis" vert="horz" wrap="square" anchor="ctr" anchorCtr="1"/>
        <a:lstStyle/>
        <a:p>
          <a:pPr>
            <a:defRPr sz="288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Sheet1!$B$1</c:f>
              <c:strCache>
                <c:ptCount val="1"/>
                <c:pt idx="0">
                  <c:v>Democrats</c:v>
                </c:pt>
              </c:strCache>
            </c:strRef>
          </c:tx>
          <c:spPr>
            <a:ln w="28575" cap="rnd">
              <a:solidFill>
                <a:schemeClr val="accent1"/>
              </a:solidFill>
              <a:round/>
            </a:ln>
            <a:effectLst/>
          </c:spPr>
          <c:marker>
            <c:symbol val="none"/>
          </c:marker>
          <c:dLbls>
            <c:dLbl>
              <c:idx val="2"/>
              <c:layout>
                <c:manualLayout>
                  <c:x val="-4.6108859992927556E-3"/>
                  <c:y val="4.6821465614282833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66F-403C-BF53-C242B76E8F1C}"/>
                </c:ext>
              </c:extLst>
            </c:dLbl>
            <c:spPr>
              <a:noFill/>
              <a:ln>
                <a:noFill/>
              </a:ln>
              <a:effectLst/>
            </c:spPr>
            <c:txPr>
              <a:bodyPr rot="0" spcFirstLastPara="1" vertOverflow="ellipsis" vert="horz" wrap="square" lIns="38100" tIns="19050" rIns="38100" bIns="19050" anchor="ctr" anchorCtr="1">
                <a:spAutoFit/>
              </a:bodyPr>
              <a:lstStyle/>
              <a:p>
                <a:pPr>
                  <a:defRPr sz="24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mid-March</c:v>
                </c:pt>
                <c:pt idx="1">
                  <c:v>mid-June</c:v>
                </c:pt>
                <c:pt idx="2">
                  <c:v>mid-September</c:v>
                </c:pt>
              </c:strCache>
            </c:strRef>
          </c:cat>
          <c:val>
            <c:numRef>
              <c:f>Sheet1!$B$2:$B$4</c:f>
              <c:numCache>
                <c:formatCode>General</c:formatCode>
                <c:ptCount val="3"/>
                <c:pt idx="0">
                  <c:v>48</c:v>
                </c:pt>
                <c:pt idx="1">
                  <c:v>49</c:v>
                </c:pt>
                <c:pt idx="2">
                  <c:v>56</c:v>
                </c:pt>
              </c:numCache>
            </c:numRef>
          </c:val>
          <c:smooth val="0"/>
          <c:extLst>
            <c:ext xmlns:c16="http://schemas.microsoft.com/office/drawing/2014/chart" uri="{C3380CC4-5D6E-409C-BE32-E72D297353CC}">
              <c16:uniqueId val="{00000000-A66F-403C-BF53-C242B76E8F1C}"/>
            </c:ext>
          </c:extLst>
        </c:ser>
        <c:ser>
          <c:idx val="1"/>
          <c:order val="1"/>
          <c:tx>
            <c:strRef>
              <c:f>Sheet1!$C$1</c:f>
              <c:strCache>
                <c:ptCount val="1"/>
                <c:pt idx="0">
                  <c:v>Republlicans</c:v>
                </c:pt>
              </c:strCache>
            </c:strRef>
          </c:tx>
          <c:spPr>
            <a:ln w="28575" cap="rnd">
              <a:solidFill>
                <a:schemeClr val="accent2"/>
              </a:solidFill>
              <a:round/>
            </a:ln>
            <a:effectLst/>
          </c:spPr>
          <c:marker>
            <c:symbol val="none"/>
          </c:marker>
          <c:dLbls>
            <c:dLbl>
              <c:idx val="2"/>
              <c:layout>
                <c:manualLayout>
                  <c:x val="-4.2266454993516923E-2"/>
                  <c:y val="-4.4220273080156053E-2"/>
                </c:manualLayout>
              </c:layout>
              <c:spPr>
                <a:noFill/>
                <a:ln>
                  <a:noFill/>
                </a:ln>
                <a:effectLst/>
              </c:spPr>
              <c:txPr>
                <a:bodyPr rot="0" spcFirstLastPara="1" vertOverflow="ellipsis" vert="horz" wrap="square" lIns="38100" tIns="19050" rIns="38100" bIns="19050" anchor="ctr" anchorCtr="1">
                  <a:noAutofit/>
                </a:bodyPr>
                <a:lstStyle/>
                <a:p>
                  <a:pPr>
                    <a:defRPr sz="24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layout>
                    <c:manualLayout>
                      <c:w val="0.11270542344271259"/>
                      <c:h val="8.9208000367034412E-2"/>
                    </c:manualLayout>
                  </c15:layout>
                </c:ext>
                <c:ext xmlns:c16="http://schemas.microsoft.com/office/drawing/2014/chart" uri="{C3380CC4-5D6E-409C-BE32-E72D297353CC}">
                  <c16:uniqueId val="{00000003-A66F-403C-BF53-C242B76E8F1C}"/>
                </c:ext>
              </c:extLst>
            </c:dLbl>
            <c:spPr>
              <a:noFill/>
              <a:ln>
                <a:noFill/>
              </a:ln>
              <a:effectLst/>
            </c:spPr>
            <c:txPr>
              <a:bodyPr rot="0" spcFirstLastPara="1" vertOverflow="ellipsis" vert="horz" wrap="square" lIns="38100" tIns="19050" rIns="38100" bIns="19050" anchor="ctr" anchorCtr="1">
                <a:spAutoFit/>
              </a:bodyPr>
              <a:lstStyle/>
              <a:p>
                <a:pPr>
                  <a:defRPr sz="24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mid-March</c:v>
                </c:pt>
                <c:pt idx="1">
                  <c:v>mid-June</c:v>
                </c:pt>
                <c:pt idx="2">
                  <c:v>mid-September</c:v>
                </c:pt>
              </c:strCache>
            </c:strRef>
          </c:cat>
          <c:val>
            <c:numRef>
              <c:f>Sheet1!$C$2:$C$4</c:f>
              <c:numCache>
                <c:formatCode>General</c:formatCode>
                <c:ptCount val="3"/>
                <c:pt idx="0">
                  <c:v>61</c:v>
                </c:pt>
                <c:pt idx="1">
                  <c:v>58</c:v>
                </c:pt>
                <c:pt idx="2">
                  <c:v>57</c:v>
                </c:pt>
              </c:numCache>
            </c:numRef>
          </c:val>
          <c:smooth val="0"/>
          <c:extLst>
            <c:ext xmlns:c16="http://schemas.microsoft.com/office/drawing/2014/chart" uri="{C3380CC4-5D6E-409C-BE32-E72D297353CC}">
              <c16:uniqueId val="{00000001-A66F-403C-BF53-C242B76E8F1C}"/>
            </c:ext>
          </c:extLst>
        </c:ser>
        <c:ser>
          <c:idx val="2"/>
          <c:order val="2"/>
          <c:tx>
            <c:strRef>
              <c:f>Sheet1!#REF!</c:f>
              <c:strCache>
                <c:ptCount val="1"/>
                <c:pt idx="0">
                  <c:v>#REF!</c:v>
                </c:pt>
              </c:strCache>
            </c:strRef>
          </c:tx>
          <c:spPr>
            <a:ln w="28575" cap="rnd">
              <a:solidFill>
                <a:schemeClr val="accent3"/>
              </a:solidFill>
              <a:round/>
            </a:ln>
            <a:effectLst/>
          </c:spPr>
          <c:marker>
            <c:symbol val="none"/>
          </c:marker>
          <c:cat>
            <c:strRef>
              <c:f>Sheet1!$A$2:$A$4</c:f>
              <c:strCache>
                <c:ptCount val="3"/>
                <c:pt idx="0">
                  <c:v>mid-March</c:v>
                </c:pt>
                <c:pt idx="1">
                  <c:v>mid-June</c:v>
                </c:pt>
                <c:pt idx="2">
                  <c:v>mid-September</c:v>
                </c:pt>
              </c:strCache>
            </c:strRef>
          </c:cat>
          <c:val>
            <c:numRef>
              <c:f>Sheet1!#REF!</c:f>
              <c:numCache>
                <c:formatCode>General</c:formatCode>
                <c:ptCount val="1"/>
                <c:pt idx="0">
                  <c:v>1</c:v>
                </c:pt>
              </c:numCache>
            </c:numRef>
          </c:val>
          <c:smooth val="0"/>
          <c:extLst>
            <c:ext xmlns:c16="http://schemas.microsoft.com/office/drawing/2014/chart" uri="{C3380CC4-5D6E-409C-BE32-E72D297353CC}">
              <c16:uniqueId val="{00000002-A66F-403C-BF53-C242B76E8F1C}"/>
            </c:ext>
          </c:extLst>
        </c:ser>
        <c:dLbls>
          <c:showLegendKey val="0"/>
          <c:showVal val="0"/>
          <c:showCatName val="0"/>
          <c:showSerName val="0"/>
          <c:showPercent val="0"/>
          <c:showBubbleSize val="0"/>
        </c:dLbls>
        <c:smooth val="0"/>
        <c:axId val="942117168"/>
        <c:axId val="942111264"/>
      </c:lineChart>
      <c:catAx>
        <c:axId val="9421171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400" b="1" i="0" u="none" strike="noStrike" kern="1200" baseline="0">
                <a:solidFill>
                  <a:schemeClr val="tx1">
                    <a:lumMod val="65000"/>
                    <a:lumOff val="35000"/>
                  </a:schemeClr>
                </a:solidFill>
                <a:latin typeface="+mn-lt"/>
                <a:ea typeface="+mn-ea"/>
                <a:cs typeface="+mn-cs"/>
              </a:defRPr>
            </a:pPr>
            <a:endParaRPr lang="en-US"/>
          </a:p>
        </c:txPr>
        <c:crossAx val="942111264"/>
        <c:crosses val="autoZero"/>
        <c:auto val="1"/>
        <c:lblAlgn val="ctr"/>
        <c:lblOffset val="100"/>
        <c:noMultiLvlLbl val="0"/>
      </c:catAx>
      <c:valAx>
        <c:axId val="942111264"/>
        <c:scaling>
          <c:orientation val="minMax"/>
          <c:min val="40"/>
        </c:scaling>
        <c:delete val="1"/>
        <c:axPos val="l"/>
        <c:numFmt formatCode="General" sourceLinked="1"/>
        <c:majorTickMark val="none"/>
        <c:minorTickMark val="none"/>
        <c:tickLblPos val="nextTo"/>
        <c:crossAx val="942117168"/>
        <c:crosses val="autoZero"/>
        <c:crossBetween val="between"/>
      </c:valAx>
      <c:spPr>
        <a:noFill/>
        <a:ln>
          <a:noFill/>
        </a:ln>
        <a:effectLst/>
      </c:spPr>
    </c:plotArea>
    <c:legend>
      <c:legendPos val="b"/>
      <c:legendEntry>
        <c:idx val="2"/>
        <c:delete val="1"/>
      </c:legendEntry>
      <c:overlay val="0"/>
      <c:spPr>
        <a:noFill/>
        <a:ln>
          <a:noFill/>
        </a:ln>
        <a:effectLst/>
      </c:spPr>
      <c:txPr>
        <a:bodyPr rot="0" spcFirstLastPara="1" vertOverflow="ellipsis" vert="horz" wrap="square" anchor="ctr" anchorCtr="1"/>
        <a:lstStyle/>
        <a:p>
          <a:pPr>
            <a:defRPr sz="3200" b="1"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2400" b="1"/>
      </a:pPr>
      <a:endParaRPr lang="en-US"/>
    </a:p>
  </c:txPr>
  <c:externalData r:id="rId3">
    <c:autoUpdate val="0"/>
  </c:externalData>
  <c:userShapes r:id="rId4"/>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2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Sheet1!$B$1</c:f>
              <c:strCache>
                <c:ptCount val="1"/>
                <c:pt idx="0">
                  <c:v>percent of Democratic respondents</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24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Enthusiastic</c:v>
                </c:pt>
                <c:pt idx="1">
                  <c:v>Satisfied</c:v>
                </c:pt>
                <c:pt idx="2">
                  <c:v>Dissatisfied</c:v>
                </c:pt>
                <c:pt idx="3">
                  <c:v>Angry</c:v>
                </c:pt>
              </c:strCache>
            </c:strRef>
          </c:cat>
          <c:val>
            <c:numRef>
              <c:f>Sheet1!$B$2:$B$5</c:f>
              <c:numCache>
                <c:formatCode>General</c:formatCode>
                <c:ptCount val="4"/>
                <c:pt idx="0">
                  <c:v>1</c:v>
                </c:pt>
                <c:pt idx="1">
                  <c:v>8</c:v>
                </c:pt>
                <c:pt idx="2">
                  <c:v>21</c:v>
                </c:pt>
                <c:pt idx="3">
                  <c:v>70</c:v>
                </c:pt>
              </c:numCache>
            </c:numRef>
          </c:val>
          <c:extLst>
            <c:ext xmlns:c16="http://schemas.microsoft.com/office/drawing/2014/chart" uri="{C3380CC4-5D6E-409C-BE32-E72D297353CC}">
              <c16:uniqueId val="{00000000-9398-4AC6-898A-9431FF7465A4}"/>
            </c:ext>
          </c:extLst>
        </c:ser>
        <c:dLbls>
          <c:showLegendKey val="0"/>
          <c:showVal val="0"/>
          <c:showCatName val="0"/>
          <c:showSerName val="0"/>
          <c:showPercent val="0"/>
          <c:showBubbleSize val="0"/>
        </c:dLbls>
        <c:gapWidth val="182"/>
        <c:axId val="1178684176"/>
        <c:axId val="1178689096"/>
      </c:barChart>
      <c:catAx>
        <c:axId val="1178684176"/>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400" b="1" i="0" u="none" strike="noStrike" kern="1200" baseline="0">
                <a:solidFill>
                  <a:schemeClr val="tx1">
                    <a:lumMod val="65000"/>
                    <a:lumOff val="35000"/>
                  </a:schemeClr>
                </a:solidFill>
                <a:latin typeface="+mn-lt"/>
                <a:ea typeface="+mn-ea"/>
                <a:cs typeface="+mn-cs"/>
              </a:defRPr>
            </a:pPr>
            <a:endParaRPr lang="en-US"/>
          </a:p>
        </c:txPr>
        <c:crossAx val="1178689096"/>
        <c:crosses val="autoZero"/>
        <c:auto val="1"/>
        <c:lblAlgn val="ctr"/>
        <c:lblOffset val="100"/>
        <c:noMultiLvlLbl val="0"/>
      </c:catAx>
      <c:valAx>
        <c:axId val="1178689096"/>
        <c:scaling>
          <c:orientation val="minMax"/>
        </c:scaling>
        <c:delete val="1"/>
        <c:axPos val="b"/>
        <c:numFmt formatCode="General" sourceLinked="1"/>
        <c:majorTickMark val="none"/>
        <c:minorTickMark val="none"/>
        <c:tickLblPos val="nextTo"/>
        <c:crossAx val="1178684176"/>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2400" b="1"/>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216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Sheet1!$B$1</c:f>
              <c:strCache>
                <c:ptCount val="1"/>
                <c:pt idx="0">
                  <c:v>percentage of voters</c:v>
                </c:pt>
              </c:strCache>
            </c:strRef>
          </c:tx>
          <c:spPr>
            <a:solidFill>
              <a:schemeClr val="accent1"/>
            </a:solidFill>
            <a:ln>
              <a:noFill/>
            </a:ln>
            <a:effectLst/>
          </c:spPr>
          <c:invertIfNegative val="0"/>
          <c:dLbls>
            <c:spPr>
              <a:noFill/>
              <a:ln>
                <a:noFill/>
              </a:ln>
              <a:effectLst/>
            </c:spPr>
            <c:txPr>
              <a:bodyPr rot="0" spcFirstLastPara="1" vertOverflow="ellipsis" vert="horz" wrap="square" anchor="ctr" anchorCtr="1"/>
              <a:lstStyle/>
              <a:p>
                <a:pPr>
                  <a:defRPr sz="18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Immigration</c:v>
                </c:pt>
                <c:pt idx="1">
                  <c:v>Gun policy</c:v>
                </c:pt>
                <c:pt idx="2">
                  <c:v>Crime</c:v>
                </c:pt>
                <c:pt idx="3">
                  <c:v>Abortion</c:v>
                </c:pt>
                <c:pt idx="4">
                  <c:v>Inflation</c:v>
                </c:pt>
              </c:strCache>
            </c:strRef>
          </c:cat>
          <c:val>
            <c:numRef>
              <c:f>Sheet1!$B$2:$B$6</c:f>
              <c:numCache>
                <c:formatCode>General</c:formatCode>
                <c:ptCount val="5"/>
                <c:pt idx="0">
                  <c:v>9</c:v>
                </c:pt>
                <c:pt idx="1">
                  <c:v>11</c:v>
                </c:pt>
                <c:pt idx="2">
                  <c:v>11</c:v>
                </c:pt>
                <c:pt idx="3">
                  <c:v>27</c:v>
                </c:pt>
                <c:pt idx="4">
                  <c:v>31</c:v>
                </c:pt>
              </c:numCache>
            </c:numRef>
          </c:val>
          <c:extLst>
            <c:ext xmlns:c16="http://schemas.microsoft.com/office/drawing/2014/chart" uri="{C3380CC4-5D6E-409C-BE32-E72D297353CC}">
              <c16:uniqueId val="{00000000-4A59-4256-8D6D-82ADAFA3B8D2}"/>
            </c:ext>
          </c:extLst>
        </c:ser>
        <c:dLbls>
          <c:showLegendKey val="0"/>
          <c:showVal val="0"/>
          <c:showCatName val="0"/>
          <c:showSerName val="0"/>
          <c:showPercent val="0"/>
          <c:showBubbleSize val="0"/>
        </c:dLbls>
        <c:gapWidth val="182"/>
        <c:axId val="750180104"/>
        <c:axId val="750174856"/>
      </c:barChart>
      <c:catAx>
        <c:axId val="750180104"/>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00" b="1" i="0" u="none" strike="noStrike" kern="1200" baseline="0">
                <a:solidFill>
                  <a:schemeClr val="tx1">
                    <a:lumMod val="65000"/>
                    <a:lumOff val="35000"/>
                  </a:schemeClr>
                </a:solidFill>
                <a:latin typeface="+mn-lt"/>
                <a:ea typeface="+mn-ea"/>
                <a:cs typeface="+mn-cs"/>
              </a:defRPr>
            </a:pPr>
            <a:endParaRPr lang="en-US"/>
          </a:p>
        </c:txPr>
        <c:crossAx val="750174856"/>
        <c:crosses val="autoZero"/>
        <c:auto val="1"/>
        <c:lblAlgn val="ctr"/>
        <c:lblOffset val="100"/>
        <c:noMultiLvlLbl val="0"/>
      </c:catAx>
      <c:valAx>
        <c:axId val="750174856"/>
        <c:scaling>
          <c:orientation val="minMax"/>
        </c:scaling>
        <c:delete val="1"/>
        <c:axPos val="b"/>
        <c:numFmt formatCode="General" sourceLinked="1"/>
        <c:majorTickMark val="none"/>
        <c:minorTickMark val="none"/>
        <c:tickLblPos val="nextTo"/>
        <c:crossAx val="750180104"/>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800"/>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60" b="0" i="0" u="none" strike="noStrike" kern="1200" spc="0" baseline="0">
                <a:solidFill>
                  <a:schemeClr val="tx1">
                    <a:lumMod val="65000"/>
                    <a:lumOff val="35000"/>
                  </a:schemeClr>
                </a:solidFill>
                <a:latin typeface="+mn-lt"/>
                <a:ea typeface="+mn-ea"/>
                <a:cs typeface="+mn-cs"/>
              </a:defRPr>
            </a:pPr>
            <a:r>
              <a:rPr lang="en-US"/>
              <a:t>percentage pf voters</a:t>
            </a:r>
          </a:p>
        </c:rich>
      </c:tx>
      <c:overlay val="0"/>
      <c:spPr>
        <a:noFill/>
        <a:ln>
          <a:noFill/>
        </a:ln>
        <a:effectLst/>
      </c:spPr>
      <c:txPr>
        <a:bodyPr rot="0" spcFirstLastPara="1" vertOverflow="ellipsis" vert="horz" wrap="square" anchor="ctr" anchorCtr="1"/>
        <a:lstStyle/>
        <a:p>
          <a:pPr>
            <a:defRPr sz="216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Sheet1!$B$1</c:f>
              <c:strCache>
                <c:ptCount val="1"/>
                <c:pt idx="0">
                  <c:v>Republican</c:v>
                </c:pt>
              </c:strCache>
            </c:strRef>
          </c:tx>
          <c:spPr>
            <a:solidFill>
              <a:srgbClr val="FF000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8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Immigration</c:v>
                </c:pt>
                <c:pt idx="1">
                  <c:v>Gun policy</c:v>
                </c:pt>
                <c:pt idx="2">
                  <c:v>Crime</c:v>
                </c:pt>
                <c:pt idx="3">
                  <c:v>Abortion</c:v>
                </c:pt>
                <c:pt idx="4">
                  <c:v>Inflation</c:v>
                </c:pt>
              </c:strCache>
            </c:strRef>
          </c:cat>
          <c:val>
            <c:numRef>
              <c:f>Sheet1!$B$2:$B$6</c:f>
              <c:numCache>
                <c:formatCode>General</c:formatCode>
                <c:ptCount val="5"/>
                <c:pt idx="0">
                  <c:v>73</c:v>
                </c:pt>
                <c:pt idx="1">
                  <c:v>39</c:v>
                </c:pt>
                <c:pt idx="2">
                  <c:v>59</c:v>
                </c:pt>
                <c:pt idx="3">
                  <c:v>23</c:v>
                </c:pt>
                <c:pt idx="4">
                  <c:v>71</c:v>
                </c:pt>
              </c:numCache>
            </c:numRef>
          </c:val>
          <c:extLst>
            <c:ext xmlns:c16="http://schemas.microsoft.com/office/drawing/2014/chart" uri="{C3380CC4-5D6E-409C-BE32-E72D297353CC}">
              <c16:uniqueId val="{00000000-5B82-453C-9798-6F14E3FBB5FE}"/>
            </c:ext>
          </c:extLst>
        </c:ser>
        <c:ser>
          <c:idx val="1"/>
          <c:order val="1"/>
          <c:tx>
            <c:strRef>
              <c:f>Sheet1!$C$1</c:f>
              <c:strCache>
                <c:ptCount val="1"/>
                <c:pt idx="0">
                  <c:v>Democratic</c:v>
                </c:pt>
              </c:strCache>
            </c:strRef>
          </c:tx>
          <c:spPr>
            <a:solidFill>
              <a:srgbClr val="0070C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8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Immigration</c:v>
                </c:pt>
                <c:pt idx="1">
                  <c:v>Gun policy</c:v>
                </c:pt>
                <c:pt idx="2">
                  <c:v>Crime</c:v>
                </c:pt>
                <c:pt idx="3">
                  <c:v>Abortion</c:v>
                </c:pt>
                <c:pt idx="4">
                  <c:v>Inflation</c:v>
                </c:pt>
              </c:strCache>
            </c:strRef>
          </c:cat>
          <c:val>
            <c:numRef>
              <c:f>Sheet1!$C$2:$C$6</c:f>
              <c:numCache>
                <c:formatCode>General</c:formatCode>
                <c:ptCount val="5"/>
                <c:pt idx="0">
                  <c:v>25</c:v>
                </c:pt>
                <c:pt idx="1">
                  <c:v>60</c:v>
                </c:pt>
                <c:pt idx="2">
                  <c:v>41</c:v>
                </c:pt>
                <c:pt idx="3">
                  <c:v>76</c:v>
                </c:pt>
                <c:pt idx="4">
                  <c:v>28</c:v>
                </c:pt>
              </c:numCache>
            </c:numRef>
          </c:val>
          <c:extLst>
            <c:ext xmlns:c16="http://schemas.microsoft.com/office/drawing/2014/chart" uri="{C3380CC4-5D6E-409C-BE32-E72D297353CC}">
              <c16:uniqueId val="{00000001-5B82-453C-9798-6F14E3FBB5FE}"/>
            </c:ext>
          </c:extLst>
        </c:ser>
        <c:dLbls>
          <c:showLegendKey val="0"/>
          <c:showVal val="0"/>
          <c:showCatName val="0"/>
          <c:showSerName val="0"/>
          <c:showPercent val="0"/>
          <c:showBubbleSize val="0"/>
        </c:dLbls>
        <c:gapWidth val="182"/>
        <c:axId val="872263456"/>
        <c:axId val="872262144"/>
      </c:barChart>
      <c:catAx>
        <c:axId val="872263456"/>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00" b="1" i="0" u="none" strike="noStrike" kern="1200" baseline="0">
                <a:solidFill>
                  <a:schemeClr val="tx1">
                    <a:lumMod val="65000"/>
                    <a:lumOff val="35000"/>
                  </a:schemeClr>
                </a:solidFill>
                <a:latin typeface="+mn-lt"/>
                <a:ea typeface="+mn-ea"/>
                <a:cs typeface="+mn-cs"/>
              </a:defRPr>
            </a:pPr>
            <a:endParaRPr lang="en-US"/>
          </a:p>
        </c:txPr>
        <c:crossAx val="872262144"/>
        <c:crosses val="autoZero"/>
        <c:auto val="1"/>
        <c:lblAlgn val="ctr"/>
        <c:lblOffset val="100"/>
        <c:noMultiLvlLbl val="0"/>
      </c:catAx>
      <c:valAx>
        <c:axId val="872262144"/>
        <c:scaling>
          <c:orientation val="minMax"/>
        </c:scaling>
        <c:delete val="1"/>
        <c:axPos val="b"/>
        <c:numFmt formatCode="General" sourceLinked="1"/>
        <c:majorTickMark val="none"/>
        <c:minorTickMark val="none"/>
        <c:tickLblPos val="nextTo"/>
        <c:crossAx val="87226345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800"/>
      </a:pPr>
      <a:endParaRPr lang="en-US"/>
    </a:p>
  </c:txPr>
  <c:externalData r:id="rId3">
    <c:autoUpdate val="0"/>
  </c:externalData>
  <c:userShapes r:id="rId4"/>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2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25660876055840504"/>
          <c:y val="0.14784287230050563"/>
          <c:w val="0.60023981347446409"/>
          <c:h val="0.81916655469078958"/>
        </c:manualLayout>
      </c:layout>
      <c:barChart>
        <c:barDir val="bar"/>
        <c:grouping val="clustered"/>
        <c:varyColors val="0"/>
        <c:ser>
          <c:idx val="0"/>
          <c:order val="0"/>
          <c:tx>
            <c:strRef>
              <c:f>Sheet1!$B$1</c:f>
              <c:strCache>
                <c:ptCount val="1"/>
                <c:pt idx="0">
                  <c:v>Average Republican Senate Vote</c:v>
                </c:pt>
              </c:strCache>
            </c:strRef>
          </c:tx>
          <c:spPr>
            <a:solidFill>
              <a:srgbClr val="FFC000"/>
            </a:solidFill>
            <a:ln>
              <a:noFill/>
            </a:ln>
            <a:effectLst/>
          </c:spPr>
          <c:invertIfNegative val="0"/>
          <c:dPt>
            <c:idx val="0"/>
            <c:invertIfNegative val="0"/>
            <c:bubble3D val="0"/>
            <c:spPr>
              <a:solidFill>
                <a:srgbClr val="C00000"/>
              </a:solidFill>
              <a:ln>
                <a:noFill/>
              </a:ln>
              <a:effectLst/>
            </c:spPr>
            <c:extLst>
              <c:ext xmlns:c16="http://schemas.microsoft.com/office/drawing/2014/chart" uri="{C3380CC4-5D6E-409C-BE32-E72D297353CC}">
                <c16:uniqueId val="{00000007-0AF9-40E1-890E-F90AC6604A73}"/>
              </c:ext>
            </c:extLst>
          </c:dPt>
          <c:dPt>
            <c:idx val="1"/>
            <c:invertIfNegative val="0"/>
            <c:bubble3D val="0"/>
            <c:spPr>
              <a:solidFill>
                <a:srgbClr val="C00000"/>
              </a:solidFill>
              <a:ln>
                <a:noFill/>
              </a:ln>
              <a:effectLst/>
            </c:spPr>
            <c:extLst>
              <c:ext xmlns:c16="http://schemas.microsoft.com/office/drawing/2014/chart" uri="{C3380CC4-5D6E-409C-BE32-E72D297353CC}">
                <c16:uniqueId val="{00000006-0AF9-40E1-890E-F90AC6604A73}"/>
              </c:ext>
            </c:extLst>
          </c:dPt>
          <c:dPt>
            <c:idx val="2"/>
            <c:invertIfNegative val="0"/>
            <c:bubble3D val="0"/>
            <c:spPr>
              <a:solidFill>
                <a:srgbClr val="00B050"/>
              </a:solidFill>
              <a:ln>
                <a:noFill/>
              </a:ln>
              <a:effectLst/>
            </c:spPr>
            <c:extLst>
              <c:ext xmlns:c16="http://schemas.microsoft.com/office/drawing/2014/chart" uri="{C3380CC4-5D6E-409C-BE32-E72D297353CC}">
                <c16:uniqueId val="{00000005-0AF9-40E1-890E-F90AC6604A73}"/>
              </c:ext>
            </c:extLst>
          </c:dPt>
          <c:dPt>
            <c:idx val="3"/>
            <c:invertIfNegative val="0"/>
            <c:bubble3D val="0"/>
            <c:spPr>
              <a:solidFill>
                <a:srgbClr val="00B050"/>
              </a:solidFill>
              <a:ln>
                <a:noFill/>
              </a:ln>
              <a:effectLst/>
            </c:spPr>
            <c:extLst>
              <c:ext xmlns:c16="http://schemas.microsoft.com/office/drawing/2014/chart" uri="{C3380CC4-5D6E-409C-BE32-E72D297353CC}">
                <c16:uniqueId val="{00000004-0AF9-40E1-890E-F90AC6604A73}"/>
              </c:ext>
            </c:extLst>
          </c:dPt>
          <c:dLbls>
            <c:spPr>
              <a:noFill/>
              <a:ln>
                <a:noFill/>
              </a:ln>
              <a:effectLst/>
            </c:spPr>
            <c:txPr>
              <a:bodyPr rot="0" spcFirstLastPara="1" vertOverflow="ellipsis" vert="horz" wrap="square" lIns="38100" tIns="19050" rIns="38100" bIns="19050" anchor="ctr" anchorCtr="1">
                <a:spAutoFit/>
              </a:bodyPr>
              <a:lstStyle/>
              <a:p>
                <a:pPr>
                  <a:defRPr sz="20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8 Trump states - 2022</c:v>
                </c:pt>
                <c:pt idx="1">
                  <c:v>8 Trump states - 2016</c:v>
                </c:pt>
                <c:pt idx="2">
                  <c:v>Non-Trump states - 2022</c:v>
                </c:pt>
                <c:pt idx="3">
                  <c:v>Non-Trump states - 2016</c:v>
                </c:pt>
              </c:strCache>
            </c:strRef>
          </c:cat>
          <c:val>
            <c:numRef>
              <c:f>Sheet1!$B$2:$B$5</c:f>
              <c:numCache>
                <c:formatCode>General</c:formatCode>
                <c:ptCount val="4"/>
                <c:pt idx="0">
                  <c:v>48.9</c:v>
                </c:pt>
                <c:pt idx="1">
                  <c:v>53.6</c:v>
                </c:pt>
                <c:pt idx="2">
                  <c:v>53.7</c:v>
                </c:pt>
                <c:pt idx="3">
                  <c:v>54.2</c:v>
                </c:pt>
              </c:numCache>
            </c:numRef>
          </c:val>
          <c:extLst>
            <c:ext xmlns:c16="http://schemas.microsoft.com/office/drawing/2014/chart" uri="{C3380CC4-5D6E-409C-BE32-E72D297353CC}">
              <c16:uniqueId val="{00000000-0AF9-40E1-890E-F90AC6604A73}"/>
            </c:ext>
          </c:extLst>
        </c:ser>
        <c:dLbls>
          <c:showLegendKey val="0"/>
          <c:showVal val="0"/>
          <c:showCatName val="0"/>
          <c:showSerName val="0"/>
          <c:showPercent val="0"/>
          <c:showBubbleSize val="0"/>
        </c:dLbls>
        <c:gapWidth val="182"/>
        <c:axId val="1076534560"/>
        <c:axId val="1076532920"/>
      </c:barChart>
      <c:catAx>
        <c:axId val="1076534560"/>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200" b="1" i="0" u="none" strike="noStrike" kern="1200" baseline="0">
                <a:solidFill>
                  <a:schemeClr val="tx1">
                    <a:lumMod val="65000"/>
                    <a:lumOff val="35000"/>
                  </a:schemeClr>
                </a:solidFill>
                <a:latin typeface="+mn-lt"/>
                <a:ea typeface="+mn-ea"/>
                <a:cs typeface="+mn-cs"/>
              </a:defRPr>
            </a:pPr>
            <a:endParaRPr lang="en-US"/>
          </a:p>
        </c:txPr>
        <c:crossAx val="1076532920"/>
        <c:crosses val="autoZero"/>
        <c:auto val="1"/>
        <c:lblAlgn val="ctr"/>
        <c:lblOffset val="100"/>
        <c:noMultiLvlLbl val="0"/>
      </c:catAx>
      <c:valAx>
        <c:axId val="1076532920"/>
        <c:scaling>
          <c:orientation val="minMax"/>
          <c:max val="80"/>
          <c:min val="0"/>
        </c:scaling>
        <c:delete val="1"/>
        <c:axPos val="b"/>
        <c:numFmt formatCode="General" sourceLinked="1"/>
        <c:majorTickMark val="none"/>
        <c:minorTickMark val="none"/>
        <c:tickLblPos val="nextTo"/>
        <c:crossAx val="1076534560"/>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2000"/>
      </a:pPr>
      <a:endParaRPr lang="en-US"/>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5.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6.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7.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8.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9.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0.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0.32904</cdr:x>
      <cdr:y>0.74182</cdr:y>
    </cdr:from>
    <cdr:to>
      <cdr:x>0.44015</cdr:x>
      <cdr:y>1</cdr:y>
    </cdr:to>
    <cdr:sp macro="" textlink="">
      <cdr:nvSpPr>
        <cdr:cNvPr id="3" name="TextBox 2">
          <a:extLst xmlns:a="http://schemas.openxmlformats.org/drawingml/2006/main">
            <a:ext uri="{FF2B5EF4-FFF2-40B4-BE49-F238E27FC236}">
              <a16:creationId xmlns:a16="http://schemas.microsoft.com/office/drawing/2014/main" id="{5C3BEB0F-A942-493F-8F00-33D0726EA35D}"/>
            </a:ext>
          </a:extLst>
        </cdr:cNvPr>
        <cdr:cNvSpPr txBox="1"/>
      </cdr:nvSpPr>
      <cdr:spPr>
        <a:xfrm xmlns:a="http://schemas.openxmlformats.org/drawingml/2006/main">
          <a:off x="3541283" y="3756983"/>
          <a:ext cx="1195832" cy="1307568"/>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en-US" sz="2400" dirty="0"/>
            <a:t>The out-party on average has picked up </a:t>
          </a:r>
        </a:p>
        <a:p xmlns:a="http://schemas.openxmlformats.org/drawingml/2006/main">
          <a:r>
            <a:rPr lang="en-US" sz="2400" dirty="0"/>
            <a:t>28 House seats in the midterm, three</a:t>
          </a:r>
        </a:p>
        <a:p xmlns:a="http://schemas.openxmlformats.org/drawingml/2006/main">
          <a:r>
            <a:rPr lang="en-US" sz="2400" dirty="0"/>
            <a:t>times what Republicans picked up in 2022</a:t>
          </a:r>
        </a:p>
        <a:p xmlns:a="http://schemas.openxmlformats.org/drawingml/2006/main">
          <a:endParaRPr lang="en-US" sz="1800" b="1" dirty="0"/>
        </a:p>
      </cdr:txBody>
    </cdr:sp>
  </cdr:relSizeAnchor>
  <cdr:relSizeAnchor xmlns:cdr="http://schemas.openxmlformats.org/drawingml/2006/chartDrawing">
    <cdr:from>
      <cdr:x>0.92784</cdr:x>
      <cdr:y>0.25718</cdr:y>
    </cdr:from>
    <cdr:to>
      <cdr:x>0.9834</cdr:x>
      <cdr:y>0.46031</cdr:y>
    </cdr:to>
    <cdr:sp macro="" textlink="">
      <cdr:nvSpPr>
        <cdr:cNvPr id="2" name="Oval 1">
          <a:extLst xmlns:a="http://schemas.openxmlformats.org/drawingml/2006/main">
            <a:ext uri="{FF2B5EF4-FFF2-40B4-BE49-F238E27FC236}">
              <a16:creationId xmlns:a16="http://schemas.microsoft.com/office/drawing/2014/main" id="{8888C9C0-EB27-76CF-9280-BC787D6C8BE9}"/>
            </a:ext>
          </a:extLst>
        </cdr:cNvPr>
        <cdr:cNvSpPr/>
      </cdr:nvSpPr>
      <cdr:spPr>
        <a:xfrm xmlns:a="http://schemas.openxmlformats.org/drawingml/2006/main">
          <a:off x="7635766" y="1254234"/>
          <a:ext cx="457200" cy="990600"/>
        </a:xfrm>
        <a:prstGeom xmlns:a="http://schemas.openxmlformats.org/drawingml/2006/main" prst="ellipse">
          <a:avLst/>
        </a:prstGeom>
        <a:noFill xmlns:a="http://schemas.openxmlformats.org/drawingml/2006/mai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rtlCol="0" anchor="ctr"/>
        <a:lstStyle xmlns:a="http://schemas.openxmlformats.org/drawingml/2006/main">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xmlns:a="http://schemas.openxmlformats.org/drawingml/2006/main">
          <a:pPr algn="ctr"/>
          <a:endParaRPr lang="en-US"/>
        </a:p>
      </cdr:txBody>
    </cdr:sp>
  </cdr:relSizeAnchor>
  <cdr:relSizeAnchor xmlns:cdr="http://schemas.openxmlformats.org/drawingml/2006/chartDrawing">
    <cdr:from>
      <cdr:x>0.23415</cdr:x>
      <cdr:y>0.17445</cdr:y>
    </cdr:from>
    <cdr:to>
      <cdr:x>0.31911</cdr:x>
      <cdr:y>0.36195</cdr:y>
    </cdr:to>
    <cdr:sp macro="" textlink="">
      <cdr:nvSpPr>
        <cdr:cNvPr id="4" name="TextBox 3">
          <a:extLst xmlns:a="http://schemas.openxmlformats.org/drawingml/2006/main">
            <a:ext uri="{FF2B5EF4-FFF2-40B4-BE49-F238E27FC236}">
              <a16:creationId xmlns:a16="http://schemas.microsoft.com/office/drawing/2014/main" id="{C510C80A-403E-6A36-1633-FBDBE5D9FD6E}"/>
            </a:ext>
          </a:extLst>
        </cdr:cNvPr>
        <cdr:cNvSpPr txBox="1"/>
      </cdr:nvSpPr>
      <cdr:spPr>
        <a:xfrm xmlns:a="http://schemas.openxmlformats.org/drawingml/2006/main">
          <a:off x="2520100" y="850769"/>
          <a:ext cx="914400" cy="914400"/>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US" sz="1100" dirty="0"/>
        </a:p>
      </cdr:txBody>
    </cdr:sp>
  </cdr:relSizeAnchor>
</c:userShapes>
</file>

<file path=ppt/drawings/drawing10.xml><?xml version="1.0" encoding="utf-8"?>
<c:userShapes xmlns:c="http://schemas.openxmlformats.org/drawingml/2006/chart">
  <cdr:relSizeAnchor xmlns:cdr="http://schemas.openxmlformats.org/drawingml/2006/chartDrawing">
    <cdr:from>
      <cdr:x>0.73851</cdr:x>
      <cdr:y>0.20636</cdr:y>
    </cdr:from>
    <cdr:to>
      <cdr:x>0.7682</cdr:x>
      <cdr:y>0.29041</cdr:y>
    </cdr:to>
    <cdr:cxnSp macro="">
      <cdr:nvCxnSpPr>
        <cdr:cNvPr id="4" name="Straight Arrow Connector 3">
          <a:extLst xmlns:a="http://schemas.openxmlformats.org/drawingml/2006/main">
            <a:ext uri="{FF2B5EF4-FFF2-40B4-BE49-F238E27FC236}">
              <a16:creationId xmlns:a16="http://schemas.microsoft.com/office/drawing/2014/main" id="{E2C852A9-4F50-A98C-F8BC-9F0EEBB2DC73}"/>
            </a:ext>
          </a:extLst>
        </cdr:cNvPr>
        <cdr:cNvCxnSpPr/>
      </cdr:nvCxnSpPr>
      <cdr:spPr>
        <a:xfrm xmlns:a="http://schemas.openxmlformats.org/drawingml/2006/main" flipH="1">
          <a:off x="8103476" y="1006366"/>
          <a:ext cx="325821" cy="409903"/>
        </a:xfrm>
        <a:prstGeom xmlns:a="http://schemas.openxmlformats.org/drawingml/2006/main" prst="straightConnector1">
          <a:avLst/>
        </a:prstGeom>
        <a:ln xmlns:a="http://schemas.openxmlformats.org/drawingml/2006/main" w="38100">
          <a:tailEnd type="triangle"/>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userShapes>
</file>

<file path=ppt/drawings/drawing11.xml><?xml version="1.0" encoding="utf-8"?>
<c:userShapes xmlns:c="http://schemas.openxmlformats.org/drawingml/2006/chart">
  <cdr:relSizeAnchor xmlns:cdr="http://schemas.openxmlformats.org/drawingml/2006/chartDrawing">
    <cdr:from>
      <cdr:x>0.01852</cdr:x>
      <cdr:y>0</cdr:y>
    </cdr:from>
    <cdr:to>
      <cdr:x>0.27522</cdr:x>
      <cdr:y>0.19989</cdr:y>
    </cdr:to>
    <cdr:sp macro="" textlink="">
      <cdr:nvSpPr>
        <cdr:cNvPr id="2" name="TextBox 1">
          <a:extLst xmlns:a="http://schemas.openxmlformats.org/drawingml/2006/main">
            <a:ext uri="{FF2B5EF4-FFF2-40B4-BE49-F238E27FC236}">
              <a16:creationId xmlns:a16="http://schemas.microsoft.com/office/drawing/2014/main" id="{0701D070-EE59-4054-814B-F7DB13E3D50C}"/>
            </a:ext>
          </a:extLst>
        </cdr:cNvPr>
        <cdr:cNvSpPr txBox="1"/>
      </cdr:nvSpPr>
      <cdr:spPr>
        <a:xfrm xmlns:a="http://schemas.openxmlformats.org/drawingml/2006/main">
          <a:off x="152412" y="0"/>
          <a:ext cx="2112567" cy="974834"/>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endParaRPr lang="en-US" sz="1800" dirty="0"/>
        </a:p>
      </cdr:txBody>
    </cdr:sp>
  </cdr:relSizeAnchor>
</c:userShapes>
</file>

<file path=ppt/drawings/drawing12.xml><?xml version="1.0" encoding="utf-8"?>
<c:userShapes xmlns:c="http://schemas.openxmlformats.org/drawingml/2006/chart">
  <cdr:relSizeAnchor xmlns:cdr="http://schemas.openxmlformats.org/drawingml/2006/chartDrawing">
    <cdr:from>
      <cdr:x>0.39544</cdr:x>
      <cdr:y>0.34444</cdr:y>
    </cdr:from>
    <cdr:to>
      <cdr:x>0.47957</cdr:x>
      <cdr:y>0.5439</cdr:y>
    </cdr:to>
    <cdr:sp macro="" textlink="">
      <cdr:nvSpPr>
        <cdr:cNvPr id="2" name="TextBox 1">
          <a:extLst xmlns:a="http://schemas.openxmlformats.org/drawingml/2006/main">
            <a:ext uri="{FF2B5EF4-FFF2-40B4-BE49-F238E27FC236}">
              <a16:creationId xmlns:a16="http://schemas.microsoft.com/office/drawing/2014/main" id="{BB280254-C33C-006F-88AD-DD4ED3C3F3B7}"/>
            </a:ext>
          </a:extLst>
        </cdr:cNvPr>
        <cdr:cNvSpPr txBox="1"/>
      </cdr:nvSpPr>
      <cdr:spPr>
        <a:xfrm xmlns:a="http://schemas.openxmlformats.org/drawingml/2006/main">
          <a:off x="4347342" y="1669831"/>
          <a:ext cx="924911" cy="966950"/>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en-US" sz="2400" dirty="0">
              <a:solidFill>
                <a:schemeClr val="bg1"/>
              </a:solidFill>
            </a:rPr>
            <a:t>9</a:t>
          </a:r>
        </a:p>
      </cdr:txBody>
    </cdr:sp>
  </cdr:relSizeAnchor>
</c:userShapes>
</file>

<file path=ppt/drawings/drawing13.xml><?xml version="1.0" encoding="utf-8"?>
<c:userShapes xmlns:c="http://schemas.openxmlformats.org/drawingml/2006/chart">
  <cdr:relSizeAnchor xmlns:cdr="http://schemas.openxmlformats.org/drawingml/2006/chartDrawing">
    <cdr:from>
      <cdr:x>0.59483</cdr:x>
      <cdr:y>0.38987</cdr:y>
    </cdr:from>
    <cdr:to>
      <cdr:x>0.80364</cdr:x>
      <cdr:y>0.67089</cdr:y>
    </cdr:to>
    <cdr:sp macro="" textlink="">
      <cdr:nvSpPr>
        <cdr:cNvPr id="2" name="TextBox 1">
          <a:extLst xmlns:a="http://schemas.openxmlformats.org/drawingml/2006/main">
            <a:ext uri="{FF2B5EF4-FFF2-40B4-BE49-F238E27FC236}">
              <a16:creationId xmlns:a16="http://schemas.microsoft.com/office/drawing/2014/main" id="{8CBE3782-AC5F-50DA-5A36-1B927A6FF7D6}"/>
            </a:ext>
          </a:extLst>
        </cdr:cNvPr>
        <cdr:cNvSpPr txBox="1"/>
      </cdr:nvSpPr>
      <cdr:spPr>
        <a:xfrm xmlns:a="http://schemas.openxmlformats.org/drawingml/2006/main">
          <a:off x="6526924" y="1618592"/>
          <a:ext cx="2291256" cy="1166649"/>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en-US" sz="2000" dirty="0"/>
            <a:t>To win an Electoral Vote victory, </a:t>
          </a:r>
        </a:p>
        <a:p xmlns:a="http://schemas.openxmlformats.org/drawingml/2006/main">
          <a:r>
            <a:rPr lang="en-US" sz="2000" dirty="0"/>
            <a:t>Biden would likely have to win</a:t>
          </a:r>
        </a:p>
        <a:p xmlns:a="http://schemas.openxmlformats.org/drawingml/2006/main">
          <a:r>
            <a:rPr lang="en-US" sz="2000" dirty="0"/>
            <a:t> the popular vote by 2-3 percentage points.</a:t>
          </a:r>
        </a:p>
      </cdr:txBody>
    </cdr:sp>
  </cdr:relSizeAnchor>
</c:userShapes>
</file>

<file path=ppt/drawings/drawing14.xml><?xml version="1.0" encoding="utf-8"?>
<c:userShapes xmlns:c="http://schemas.openxmlformats.org/drawingml/2006/chart">
  <cdr:relSizeAnchor xmlns:cdr="http://schemas.openxmlformats.org/drawingml/2006/chartDrawing">
    <cdr:from>
      <cdr:x>0.42022</cdr:x>
      <cdr:y>0.21067</cdr:y>
    </cdr:from>
    <cdr:to>
      <cdr:x>0.55446</cdr:x>
      <cdr:y>0.39817</cdr:y>
    </cdr:to>
    <cdr:sp macro="" textlink="">
      <cdr:nvSpPr>
        <cdr:cNvPr id="2" name="TextBox 1">
          <a:extLst xmlns:a="http://schemas.openxmlformats.org/drawingml/2006/main">
            <a:ext uri="{FF2B5EF4-FFF2-40B4-BE49-F238E27FC236}">
              <a16:creationId xmlns:a16="http://schemas.microsoft.com/office/drawing/2014/main" id="{C945782B-7F7D-5FFF-FAD9-94CA10B9C210}"/>
            </a:ext>
          </a:extLst>
        </cdr:cNvPr>
        <cdr:cNvSpPr txBox="1"/>
      </cdr:nvSpPr>
      <cdr:spPr>
        <a:xfrm xmlns:a="http://schemas.openxmlformats.org/drawingml/2006/main">
          <a:off x="3454692" y="1027387"/>
          <a:ext cx="1103586" cy="914400"/>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US" sz="2400" dirty="0"/>
            <a:t>Carter</a:t>
          </a:r>
        </a:p>
      </cdr:txBody>
    </cdr:sp>
  </cdr:relSizeAnchor>
  <cdr:relSizeAnchor xmlns:cdr="http://schemas.openxmlformats.org/drawingml/2006/chartDrawing">
    <cdr:from>
      <cdr:x>0.17582</cdr:x>
      <cdr:y>0.45815</cdr:y>
    </cdr:from>
    <cdr:to>
      <cdr:x>0.31006</cdr:x>
      <cdr:y>0.64565</cdr:y>
    </cdr:to>
    <cdr:sp macro="" textlink="">
      <cdr:nvSpPr>
        <cdr:cNvPr id="3" name="TextBox 1">
          <a:extLst xmlns:a="http://schemas.openxmlformats.org/drawingml/2006/main">
            <a:ext uri="{FF2B5EF4-FFF2-40B4-BE49-F238E27FC236}">
              <a16:creationId xmlns:a16="http://schemas.microsoft.com/office/drawing/2014/main" id="{D667E2BA-6E6B-3C39-E9EB-F6D998466ACD}"/>
            </a:ext>
          </a:extLst>
        </cdr:cNvPr>
        <cdr:cNvSpPr txBox="1"/>
      </cdr:nvSpPr>
      <cdr:spPr>
        <a:xfrm xmlns:a="http://schemas.openxmlformats.org/drawingml/2006/main">
          <a:off x="1445465" y="2234324"/>
          <a:ext cx="1103586" cy="914400"/>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2400" dirty="0"/>
            <a:t>Biden</a:t>
          </a:r>
        </a:p>
      </cdr:txBody>
    </cdr:sp>
  </cdr:relSizeAnchor>
  <cdr:relSizeAnchor xmlns:cdr="http://schemas.openxmlformats.org/drawingml/2006/chartDrawing">
    <cdr:from>
      <cdr:x>0.35214</cdr:x>
      <cdr:y>0.26042</cdr:y>
    </cdr:from>
    <cdr:to>
      <cdr:x>0.4183</cdr:x>
      <cdr:y>0.34016</cdr:y>
    </cdr:to>
    <cdr:cxnSp macro="">
      <cdr:nvCxnSpPr>
        <cdr:cNvPr id="4" name="Straight Arrow Connector 3">
          <a:extLst xmlns:a="http://schemas.openxmlformats.org/drawingml/2006/main">
            <a:ext uri="{FF2B5EF4-FFF2-40B4-BE49-F238E27FC236}">
              <a16:creationId xmlns:a16="http://schemas.microsoft.com/office/drawing/2014/main" id="{C3967E68-1361-7859-D882-15EDE77B0577}"/>
            </a:ext>
          </a:extLst>
        </cdr:cNvPr>
        <cdr:cNvCxnSpPr>
          <a:cxnSpLocks xmlns:a="http://schemas.openxmlformats.org/drawingml/2006/main"/>
        </cdr:cNvCxnSpPr>
      </cdr:nvCxnSpPr>
      <cdr:spPr>
        <a:xfrm xmlns:a="http://schemas.openxmlformats.org/drawingml/2006/main" flipH="1">
          <a:off x="2895018" y="1269999"/>
          <a:ext cx="543908" cy="388883"/>
        </a:xfrm>
        <a:prstGeom xmlns:a="http://schemas.openxmlformats.org/drawingml/2006/main" prst="straightConnector1">
          <a:avLst/>
        </a:prstGeom>
        <a:ln xmlns:a="http://schemas.openxmlformats.org/drawingml/2006/main" w="38100">
          <a:tailEnd type="triangle"/>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0.24294</cdr:x>
      <cdr:y>0.375</cdr:y>
    </cdr:from>
    <cdr:to>
      <cdr:x>0.28769</cdr:x>
      <cdr:y>0.45815</cdr:y>
    </cdr:to>
    <cdr:cxnSp macro="">
      <cdr:nvCxnSpPr>
        <cdr:cNvPr id="5" name="Straight Arrow Connector 4">
          <a:extLst xmlns:a="http://schemas.openxmlformats.org/drawingml/2006/main">
            <a:ext uri="{FF2B5EF4-FFF2-40B4-BE49-F238E27FC236}">
              <a16:creationId xmlns:a16="http://schemas.microsoft.com/office/drawing/2014/main" id="{B9A35957-CCB1-AEA2-0B5F-F87219DB59B9}"/>
            </a:ext>
          </a:extLst>
        </cdr:cNvPr>
        <cdr:cNvCxnSpPr>
          <a:cxnSpLocks xmlns:a="http://schemas.openxmlformats.org/drawingml/2006/main"/>
          <a:stCxn xmlns:a="http://schemas.openxmlformats.org/drawingml/2006/main" id="3" idx="0"/>
        </cdr:cNvCxnSpPr>
      </cdr:nvCxnSpPr>
      <cdr:spPr>
        <a:xfrm xmlns:a="http://schemas.openxmlformats.org/drawingml/2006/main" flipV="1">
          <a:off x="1997258" y="1828800"/>
          <a:ext cx="367861" cy="405524"/>
        </a:xfrm>
        <a:prstGeom xmlns:a="http://schemas.openxmlformats.org/drawingml/2006/main" prst="straightConnector1">
          <a:avLst/>
        </a:prstGeom>
        <a:ln xmlns:a="http://schemas.openxmlformats.org/drawingml/2006/main" w="38100">
          <a:tailEnd type="triangle"/>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userShapes>
</file>

<file path=ppt/drawings/drawing15.xml><?xml version="1.0" encoding="utf-8"?>
<c:userShapes xmlns:c="http://schemas.openxmlformats.org/drawingml/2006/chart">
  <cdr:relSizeAnchor xmlns:cdr="http://schemas.openxmlformats.org/drawingml/2006/chartDrawing">
    <cdr:from>
      <cdr:x>0.33563</cdr:x>
      <cdr:y>0.11548</cdr:y>
    </cdr:from>
    <cdr:to>
      <cdr:x>0.46987</cdr:x>
      <cdr:y>0.30298</cdr:y>
    </cdr:to>
    <cdr:sp macro="" textlink="">
      <cdr:nvSpPr>
        <cdr:cNvPr id="2" name="TextBox 1">
          <a:extLst xmlns:a="http://schemas.openxmlformats.org/drawingml/2006/main">
            <a:ext uri="{FF2B5EF4-FFF2-40B4-BE49-F238E27FC236}">
              <a16:creationId xmlns:a16="http://schemas.microsoft.com/office/drawing/2014/main" id="{6802C5CF-C3CE-0FE6-BC16-F440E1B8A54E}"/>
            </a:ext>
          </a:extLst>
        </cdr:cNvPr>
        <cdr:cNvSpPr txBox="1"/>
      </cdr:nvSpPr>
      <cdr:spPr>
        <a:xfrm xmlns:a="http://schemas.openxmlformats.org/drawingml/2006/main">
          <a:off x="2759257" y="563180"/>
          <a:ext cx="1103586" cy="914400"/>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2400" dirty="0"/>
            <a:t>Reagan</a:t>
          </a:r>
        </a:p>
      </cdr:txBody>
    </cdr:sp>
  </cdr:relSizeAnchor>
  <cdr:relSizeAnchor xmlns:cdr="http://schemas.openxmlformats.org/drawingml/2006/chartDrawing">
    <cdr:from>
      <cdr:x>0.15643</cdr:x>
      <cdr:y>0.375</cdr:y>
    </cdr:from>
    <cdr:to>
      <cdr:x>0.29067</cdr:x>
      <cdr:y>0.5625</cdr:y>
    </cdr:to>
    <cdr:sp macro="" textlink="">
      <cdr:nvSpPr>
        <cdr:cNvPr id="3" name="TextBox 1">
          <a:extLst xmlns:a="http://schemas.openxmlformats.org/drawingml/2006/main">
            <a:ext uri="{FF2B5EF4-FFF2-40B4-BE49-F238E27FC236}">
              <a16:creationId xmlns:a16="http://schemas.microsoft.com/office/drawing/2014/main" id="{DC6C3B7C-AD0E-A28F-7E30-4D3FA9F64E20}"/>
            </a:ext>
          </a:extLst>
        </cdr:cNvPr>
        <cdr:cNvSpPr txBox="1"/>
      </cdr:nvSpPr>
      <cdr:spPr>
        <a:xfrm xmlns:a="http://schemas.openxmlformats.org/drawingml/2006/main">
          <a:off x="1286057" y="1828800"/>
          <a:ext cx="1103586" cy="914400"/>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2400" dirty="0"/>
            <a:t>Biden</a:t>
          </a:r>
        </a:p>
      </cdr:txBody>
    </cdr:sp>
  </cdr:relSizeAnchor>
  <cdr:relSizeAnchor xmlns:cdr="http://schemas.openxmlformats.org/drawingml/2006/chartDrawing">
    <cdr:from>
      <cdr:x>0.33201</cdr:x>
      <cdr:y>0.19756</cdr:y>
    </cdr:from>
    <cdr:to>
      <cdr:x>0.40147</cdr:x>
      <cdr:y>0.27532</cdr:y>
    </cdr:to>
    <cdr:cxnSp macro="">
      <cdr:nvCxnSpPr>
        <cdr:cNvPr id="4" name="Straight Arrow Connector 3">
          <a:extLst xmlns:a="http://schemas.openxmlformats.org/drawingml/2006/main">
            <a:ext uri="{FF2B5EF4-FFF2-40B4-BE49-F238E27FC236}">
              <a16:creationId xmlns:a16="http://schemas.microsoft.com/office/drawing/2014/main" id="{A212502A-C3A6-1C63-998B-89968BF31013}"/>
            </a:ext>
          </a:extLst>
        </cdr:cNvPr>
        <cdr:cNvCxnSpPr>
          <a:cxnSpLocks xmlns:a="http://schemas.openxmlformats.org/drawingml/2006/main"/>
        </cdr:cNvCxnSpPr>
      </cdr:nvCxnSpPr>
      <cdr:spPr>
        <a:xfrm xmlns:a="http://schemas.openxmlformats.org/drawingml/2006/main" flipH="1">
          <a:off x="2729478" y="963447"/>
          <a:ext cx="571062" cy="379250"/>
        </a:xfrm>
        <a:prstGeom xmlns:a="http://schemas.openxmlformats.org/drawingml/2006/main" prst="straightConnector1">
          <a:avLst/>
        </a:prstGeom>
        <a:ln xmlns:a="http://schemas.openxmlformats.org/drawingml/2006/main" w="38100">
          <a:tailEnd type="triangle"/>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0.22483</cdr:x>
      <cdr:y>0.29041</cdr:y>
    </cdr:from>
    <cdr:to>
      <cdr:x>0.26041</cdr:x>
      <cdr:y>0.375</cdr:y>
    </cdr:to>
    <cdr:cxnSp macro="">
      <cdr:nvCxnSpPr>
        <cdr:cNvPr id="6" name="Straight Arrow Connector 5">
          <a:extLst xmlns:a="http://schemas.openxmlformats.org/drawingml/2006/main">
            <a:ext uri="{FF2B5EF4-FFF2-40B4-BE49-F238E27FC236}">
              <a16:creationId xmlns:a16="http://schemas.microsoft.com/office/drawing/2014/main" id="{C1FD3296-A357-969B-0908-618707B1B721}"/>
            </a:ext>
          </a:extLst>
        </cdr:cNvPr>
        <cdr:cNvCxnSpPr>
          <a:cxnSpLocks xmlns:a="http://schemas.openxmlformats.org/drawingml/2006/main"/>
        </cdr:cNvCxnSpPr>
      </cdr:nvCxnSpPr>
      <cdr:spPr>
        <a:xfrm xmlns:a="http://schemas.openxmlformats.org/drawingml/2006/main" flipV="1">
          <a:off x="1848361" y="1416269"/>
          <a:ext cx="292538" cy="412531"/>
        </a:xfrm>
        <a:prstGeom xmlns:a="http://schemas.openxmlformats.org/drawingml/2006/main" prst="straightConnector1">
          <a:avLst/>
        </a:prstGeom>
        <a:ln xmlns:a="http://schemas.openxmlformats.org/drawingml/2006/main" w="38100">
          <a:tailEnd type="triangle"/>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userShapes>
</file>

<file path=ppt/drawings/drawing2.xml><?xml version="1.0" encoding="utf-8"?>
<c:userShapes xmlns:c="http://schemas.openxmlformats.org/drawingml/2006/chart">
  <cdr:relSizeAnchor xmlns:cdr="http://schemas.openxmlformats.org/drawingml/2006/chartDrawing">
    <cdr:from>
      <cdr:x>0.57325</cdr:x>
      <cdr:y>0.5</cdr:y>
    </cdr:from>
    <cdr:to>
      <cdr:x>0.57325</cdr:x>
      <cdr:y>0.56525</cdr:y>
    </cdr:to>
    <cdr:cxnSp macro="">
      <cdr:nvCxnSpPr>
        <cdr:cNvPr id="4" name="Straight Connector 3">
          <a:extLst xmlns:a="http://schemas.openxmlformats.org/drawingml/2006/main">
            <a:ext uri="{FF2B5EF4-FFF2-40B4-BE49-F238E27FC236}">
              <a16:creationId xmlns:a16="http://schemas.microsoft.com/office/drawing/2014/main" id="{315C1530-5C5C-AF7F-D70B-AAFF5DB385D1}"/>
            </a:ext>
          </a:extLst>
        </cdr:cNvPr>
        <cdr:cNvCxnSpPr/>
      </cdr:nvCxnSpPr>
      <cdr:spPr>
        <a:xfrm xmlns:a="http://schemas.openxmlformats.org/drawingml/2006/main" flipV="1">
          <a:off x="4736833" y="2326888"/>
          <a:ext cx="0" cy="303647"/>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userShapes>
</file>

<file path=ppt/drawings/drawing3.xml><?xml version="1.0" encoding="utf-8"?>
<c:userShapes xmlns:c="http://schemas.openxmlformats.org/drawingml/2006/chart">
  <cdr:relSizeAnchor xmlns:cdr="http://schemas.openxmlformats.org/drawingml/2006/chartDrawing">
    <cdr:from>
      <cdr:x>0.01917</cdr:x>
      <cdr:y>0.11719</cdr:y>
    </cdr:from>
    <cdr:to>
      <cdr:x>0.22287</cdr:x>
      <cdr:y>0.36719</cdr:y>
    </cdr:to>
    <cdr:sp macro="" textlink="">
      <cdr:nvSpPr>
        <cdr:cNvPr id="2" name="TextBox 1">
          <a:extLst xmlns:a="http://schemas.openxmlformats.org/drawingml/2006/main">
            <a:ext uri="{FF2B5EF4-FFF2-40B4-BE49-F238E27FC236}">
              <a16:creationId xmlns:a16="http://schemas.microsoft.com/office/drawing/2014/main" id="{91665AAA-C89C-486E-AD44-3282BA9F6F9A}"/>
            </a:ext>
          </a:extLst>
        </cdr:cNvPr>
        <cdr:cNvSpPr txBox="1"/>
      </cdr:nvSpPr>
      <cdr:spPr>
        <a:xfrm xmlns:a="http://schemas.openxmlformats.org/drawingml/2006/main">
          <a:off x="210306" y="571500"/>
          <a:ext cx="2235192" cy="1219200"/>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en-US" sz="1800" dirty="0"/>
            <a:t>For each election:</a:t>
          </a:r>
        </a:p>
        <a:p xmlns:a="http://schemas.openxmlformats.org/drawingml/2006/main">
          <a:r>
            <a:rPr lang="en-US" sz="1800" dirty="0"/>
            <a:t>Left bar is enthusiasm gap;</a:t>
          </a:r>
        </a:p>
        <a:p xmlns:a="http://schemas.openxmlformats.org/drawingml/2006/main">
          <a:r>
            <a:rPr lang="en-US" sz="1800" dirty="0"/>
            <a:t>Right bar is change in House seats</a:t>
          </a:r>
        </a:p>
      </cdr:txBody>
    </cdr:sp>
  </cdr:relSizeAnchor>
  <cdr:relSizeAnchor xmlns:cdr="http://schemas.openxmlformats.org/drawingml/2006/chartDrawing">
    <cdr:from>
      <cdr:x>0.499</cdr:x>
      <cdr:y>0</cdr:y>
    </cdr:from>
    <cdr:to>
      <cdr:x>0.75974</cdr:x>
      <cdr:y>0.40255</cdr:y>
    </cdr:to>
    <cdr:sp macro="" textlink="">
      <cdr:nvSpPr>
        <cdr:cNvPr id="4" name="TextBox 3">
          <a:extLst xmlns:a="http://schemas.openxmlformats.org/drawingml/2006/main">
            <a:ext uri="{FF2B5EF4-FFF2-40B4-BE49-F238E27FC236}">
              <a16:creationId xmlns:a16="http://schemas.microsoft.com/office/drawing/2014/main" id="{8D63B9B7-6067-7661-B408-9D9F9F89A0E1}"/>
            </a:ext>
          </a:extLst>
        </cdr:cNvPr>
        <cdr:cNvSpPr txBox="1"/>
      </cdr:nvSpPr>
      <cdr:spPr>
        <a:xfrm xmlns:a="http://schemas.openxmlformats.org/drawingml/2006/main">
          <a:off x="5475457" y="0"/>
          <a:ext cx="2861035" cy="1963132"/>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solidFill>
              <a:effectLst/>
              <a:uLnTx/>
              <a:uFillTx/>
              <a:latin typeface="+mn-lt"/>
              <a:ea typeface="+mn-ea"/>
              <a:cs typeface="+mn-cs"/>
            </a:rPr>
            <a:t>If the election had been held in mid-June, the enthusiasm gap would have predicted a Republican pick up of roughly 30 seats.</a:t>
          </a:r>
        </a:p>
      </cdr:txBody>
    </cdr:sp>
  </cdr:relSizeAnchor>
</c:userShapes>
</file>

<file path=ppt/drawings/drawing4.xml><?xml version="1.0" encoding="utf-8"?>
<c:userShapes xmlns:c="http://schemas.openxmlformats.org/drawingml/2006/chart">
  <cdr:relSizeAnchor xmlns:cdr="http://schemas.openxmlformats.org/drawingml/2006/chartDrawing">
    <cdr:from>
      <cdr:x>0.60441</cdr:x>
      <cdr:y>0.52622</cdr:y>
    </cdr:from>
    <cdr:to>
      <cdr:x>0.72061</cdr:x>
      <cdr:y>0.74091</cdr:y>
    </cdr:to>
    <cdr:sp macro="" textlink="">
      <cdr:nvSpPr>
        <cdr:cNvPr id="2" name="TextBox 1">
          <a:extLst xmlns:a="http://schemas.openxmlformats.org/drawingml/2006/main">
            <a:ext uri="{FF2B5EF4-FFF2-40B4-BE49-F238E27FC236}">
              <a16:creationId xmlns:a16="http://schemas.microsoft.com/office/drawing/2014/main" id="{9E677A6A-0303-84B7-DA74-01FB2B1AAD25}"/>
            </a:ext>
          </a:extLst>
        </cdr:cNvPr>
        <cdr:cNvSpPr txBox="1"/>
      </cdr:nvSpPr>
      <cdr:spPr>
        <a:xfrm xmlns:a="http://schemas.openxmlformats.org/drawingml/2006/main">
          <a:off x="6053992" y="2448922"/>
          <a:ext cx="1163901" cy="999119"/>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US" sz="2400" dirty="0"/>
            <a:t>Dobbs</a:t>
          </a:r>
        </a:p>
        <a:p xmlns:a="http://schemas.openxmlformats.org/drawingml/2006/main">
          <a:r>
            <a:rPr lang="en-US" sz="2400" dirty="0"/>
            <a:t>ruling</a:t>
          </a:r>
        </a:p>
      </cdr:txBody>
    </cdr:sp>
  </cdr:relSizeAnchor>
  <cdr:relSizeAnchor xmlns:cdr="http://schemas.openxmlformats.org/drawingml/2006/chartDrawing">
    <cdr:from>
      <cdr:x>0.58132</cdr:x>
      <cdr:y>0.5</cdr:y>
    </cdr:from>
    <cdr:to>
      <cdr:x>0.60126</cdr:x>
      <cdr:y>0.56687</cdr:y>
    </cdr:to>
    <cdr:cxnSp macro="">
      <cdr:nvCxnSpPr>
        <cdr:cNvPr id="8" name="Straight Arrow Connector 7">
          <a:extLst xmlns:a="http://schemas.openxmlformats.org/drawingml/2006/main">
            <a:ext uri="{FF2B5EF4-FFF2-40B4-BE49-F238E27FC236}">
              <a16:creationId xmlns:a16="http://schemas.microsoft.com/office/drawing/2014/main" id="{425DC534-4817-06E2-F078-DE891F6AFEAD}"/>
            </a:ext>
          </a:extLst>
        </cdr:cNvPr>
        <cdr:cNvCxnSpPr/>
      </cdr:nvCxnSpPr>
      <cdr:spPr>
        <a:xfrm xmlns:a="http://schemas.openxmlformats.org/drawingml/2006/main" flipH="1" flipV="1">
          <a:off x="5822732" y="2326888"/>
          <a:ext cx="199696" cy="311209"/>
        </a:xfrm>
        <a:prstGeom xmlns:a="http://schemas.openxmlformats.org/drawingml/2006/main" prst="straightConnector1">
          <a:avLst/>
        </a:prstGeom>
        <a:ln xmlns:a="http://schemas.openxmlformats.org/drawingml/2006/main" w="38100">
          <a:tailEnd type="triangle"/>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userShapes>
</file>

<file path=ppt/drawings/drawing5.xml><?xml version="1.0" encoding="utf-8"?>
<c:userShapes xmlns:c="http://schemas.openxmlformats.org/drawingml/2006/chart">
  <cdr:relSizeAnchor xmlns:cdr="http://schemas.openxmlformats.org/drawingml/2006/chartDrawing">
    <cdr:from>
      <cdr:x>0.03156</cdr:x>
      <cdr:y>0.28728</cdr:y>
    </cdr:from>
    <cdr:to>
      <cdr:x>1</cdr:x>
      <cdr:y>0.42028</cdr:y>
    </cdr:to>
    <cdr:sp macro="" textlink="">
      <cdr:nvSpPr>
        <cdr:cNvPr id="2" name="Oval 1">
          <a:extLst xmlns:a="http://schemas.openxmlformats.org/drawingml/2006/main">
            <a:ext uri="{FF2B5EF4-FFF2-40B4-BE49-F238E27FC236}">
              <a16:creationId xmlns:a16="http://schemas.microsoft.com/office/drawing/2014/main" id="{B33FBB98-88D7-8651-4643-5A7875BBD320}"/>
            </a:ext>
          </a:extLst>
        </cdr:cNvPr>
        <cdr:cNvSpPr/>
      </cdr:nvSpPr>
      <cdr:spPr>
        <a:xfrm xmlns:a="http://schemas.openxmlformats.org/drawingml/2006/main">
          <a:off x="174052" y="1135118"/>
          <a:ext cx="5341142" cy="525516"/>
        </a:xfrm>
        <a:prstGeom xmlns:a="http://schemas.openxmlformats.org/drawingml/2006/main" prst="ellipse">
          <a:avLst/>
        </a:prstGeom>
        <a:noFill xmlns:a="http://schemas.openxmlformats.org/drawingml/2006/mai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rtlCol="0" anchor="ctr"/>
        <a:lstStyle xmlns:a="http://schemas.openxmlformats.org/drawingml/2006/main">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xmlns:a="http://schemas.openxmlformats.org/drawingml/2006/main">
          <a:pPr algn="ctr"/>
          <a:endParaRPr lang="en-US"/>
        </a:p>
      </cdr:txBody>
    </cdr:sp>
  </cdr:relSizeAnchor>
</c:userShapes>
</file>

<file path=ppt/drawings/drawing6.xml><?xml version="1.0" encoding="utf-8"?>
<c:userShapes xmlns:c="http://schemas.openxmlformats.org/drawingml/2006/chart">
  <cdr:relSizeAnchor xmlns:cdr="http://schemas.openxmlformats.org/drawingml/2006/chartDrawing">
    <cdr:from>
      <cdr:x>0.7146</cdr:x>
      <cdr:y>0.66117</cdr:y>
    </cdr:from>
    <cdr:to>
      <cdr:x>0.81901</cdr:x>
      <cdr:y>0.86375</cdr:y>
    </cdr:to>
    <cdr:sp macro="" textlink="">
      <cdr:nvSpPr>
        <cdr:cNvPr id="2" name="TextBox 1">
          <a:extLst xmlns:a="http://schemas.openxmlformats.org/drawingml/2006/main">
            <a:ext uri="{FF2B5EF4-FFF2-40B4-BE49-F238E27FC236}">
              <a16:creationId xmlns:a16="http://schemas.microsoft.com/office/drawing/2014/main" id="{6CD8404A-DDEB-DA5F-828A-4E383302B186}"/>
            </a:ext>
          </a:extLst>
        </cdr:cNvPr>
        <cdr:cNvSpPr txBox="1"/>
      </cdr:nvSpPr>
      <cdr:spPr>
        <a:xfrm xmlns:a="http://schemas.openxmlformats.org/drawingml/2006/main">
          <a:off x="8051471" y="2799766"/>
          <a:ext cx="1176397" cy="857834"/>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en-US" sz="1600" dirty="0"/>
            <a:t>In the 8 Trump states, Republican </a:t>
          </a:r>
        </a:p>
        <a:p xmlns:a="http://schemas.openxmlformats.org/drawingml/2006/main">
          <a:r>
            <a:rPr lang="en-US" sz="1600" dirty="0"/>
            <a:t>candidates averaged </a:t>
          </a:r>
          <a:r>
            <a:rPr lang="en-US" sz="1600" b="1" dirty="0"/>
            <a:t>4.6 percentage </a:t>
          </a:r>
        </a:p>
        <a:p xmlns:a="http://schemas.openxmlformats.org/drawingml/2006/main">
          <a:r>
            <a:rPr lang="en-US" sz="1600" b="1" dirty="0"/>
            <a:t>points fewer votes</a:t>
          </a:r>
          <a:r>
            <a:rPr lang="en-US" sz="1600" dirty="0"/>
            <a:t> in 2022</a:t>
          </a:r>
        </a:p>
      </cdr:txBody>
    </cdr:sp>
  </cdr:relSizeAnchor>
  <cdr:relSizeAnchor xmlns:cdr="http://schemas.openxmlformats.org/drawingml/2006/chartDrawing">
    <cdr:from>
      <cdr:x>0.71626</cdr:x>
      <cdr:y>0.22929</cdr:y>
    </cdr:from>
    <cdr:to>
      <cdr:x>0.82067</cdr:x>
      <cdr:y>0.43188</cdr:y>
    </cdr:to>
    <cdr:sp macro="" textlink="">
      <cdr:nvSpPr>
        <cdr:cNvPr id="3" name="TextBox 1">
          <a:extLst xmlns:a="http://schemas.openxmlformats.org/drawingml/2006/main">
            <a:ext uri="{FF2B5EF4-FFF2-40B4-BE49-F238E27FC236}">
              <a16:creationId xmlns:a16="http://schemas.microsoft.com/office/drawing/2014/main" id="{59AFCF09-9CC2-01FB-979A-075EC9776993}"/>
            </a:ext>
          </a:extLst>
        </cdr:cNvPr>
        <cdr:cNvSpPr txBox="1"/>
      </cdr:nvSpPr>
      <cdr:spPr>
        <a:xfrm xmlns:a="http://schemas.openxmlformats.org/drawingml/2006/main">
          <a:off x="8070201" y="970924"/>
          <a:ext cx="1176397" cy="857876"/>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1600" dirty="0"/>
            <a:t>In the non-Trump states, Republican </a:t>
          </a:r>
        </a:p>
        <a:p xmlns:a="http://schemas.openxmlformats.org/drawingml/2006/main">
          <a:r>
            <a:rPr lang="en-US" sz="1600" dirty="0"/>
            <a:t>candidates averaged </a:t>
          </a:r>
          <a:r>
            <a:rPr lang="en-US" sz="1600" b="1" dirty="0"/>
            <a:t>0.5 percentage </a:t>
          </a:r>
        </a:p>
        <a:p xmlns:a="http://schemas.openxmlformats.org/drawingml/2006/main">
          <a:r>
            <a:rPr lang="en-US" sz="1600" b="1" dirty="0"/>
            <a:t>points fewer votes</a:t>
          </a:r>
          <a:r>
            <a:rPr lang="en-US" sz="1600" dirty="0"/>
            <a:t> in 2022</a:t>
          </a:r>
        </a:p>
      </cdr:txBody>
    </cdr:sp>
  </cdr:relSizeAnchor>
</c:userShapes>
</file>

<file path=ppt/drawings/drawing7.xml><?xml version="1.0" encoding="utf-8"?>
<c:userShapes xmlns:c="http://schemas.openxmlformats.org/drawingml/2006/chart">
  <cdr:relSizeAnchor xmlns:cdr="http://schemas.openxmlformats.org/drawingml/2006/chartDrawing">
    <cdr:from>
      <cdr:x>0.37037</cdr:x>
      <cdr:y>0.40625</cdr:y>
    </cdr:from>
    <cdr:to>
      <cdr:x>0.51852</cdr:x>
      <cdr:y>0.46875</cdr:y>
    </cdr:to>
    <cdr:sp macro="" textlink="">
      <cdr:nvSpPr>
        <cdr:cNvPr id="2" name="TextBox 1">
          <a:extLst xmlns:a="http://schemas.openxmlformats.org/drawingml/2006/main">
            <a:ext uri="{FF2B5EF4-FFF2-40B4-BE49-F238E27FC236}">
              <a16:creationId xmlns:a16="http://schemas.microsoft.com/office/drawing/2014/main" id="{B1E35D7B-7BAB-4BFA-8DC8-A5C3C5CD178A}"/>
            </a:ext>
          </a:extLst>
        </cdr:cNvPr>
        <cdr:cNvSpPr txBox="1"/>
      </cdr:nvSpPr>
      <cdr:spPr>
        <a:xfrm xmlns:a="http://schemas.openxmlformats.org/drawingml/2006/main">
          <a:off x="3048000" y="1981200"/>
          <a:ext cx="1219215" cy="304800"/>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US" sz="1600" b="1" dirty="0"/>
            <a:t>Carter</a:t>
          </a:r>
        </a:p>
      </cdr:txBody>
    </cdr:sp>
  </cdr:relSizeAnchor>
  <cdr:relSizeAnchor xmlns:cdr="http://schemas.openxmlformats.org/drawingml/2006/chartDrawing">
    <cdr:from>
      <cdr:x>0.25</cdr:x>
      <cdr:y>0.46875</cdr:y>
    </cdr:from>
    <cdr:to>
      <cdr:x>0.39815</cdr:x>
      <cdr:y>0.53125</cdr:y>
    </cdr:to>
    <cdr:sp macro="" textlink="">
      <cdr:nvSpPr>
        <cdr:cNvPr id="3" name="TextBox 1">
          <a:extLst xmlns:a="http://schemas.openxmlformats.org/drawingml/2006/main">
            <a:ext uri="{FF2B5EF4-FFF2-40B4-BE49-F238E27FC236}">
              <a16:creationId xmlns:a16="http://schemas.microsoft.com/office/drawing/2014/main" id="{C2E70574-D80B-4955-A3D9-91B548BE7099}"/>
            </a:ext>
          </a:extLst>
        </cdr:cNvPr>
        <cdr:cNvSpPr txBox="1"/>
      </cdr:nvSpPr>
      <cdr:spPr>
        <a:xfrm xmlns:a="http://schemas.openxmlformats.org/drawingml/2006/main">
          <a:off x="2057400" y="2286000"/>
          <a:ext cx="1219215" cy="304800"/>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1600" b="1" dirty="0"/>
            <a:t>Reagan</a:t>
          </a:r>
        </a:p>
      </cdr:txBody>
    </cdr:sp>
  </cdr:relSizeAnchor>
  <cdr:relSizeAnchor xmlns:cdr="http://schemas.openxmlformats.org/drawingml/2006/chartDrawing">
    <cdr:from>
      <cdr:x>0.43519</cdr:x>
      <cdr:y>0.51563</cdr:y>
    </cdr:from>
    <cdr:to>
      <cdr:x>0.58334</cdr:x>
      <cdr:y>0.57813</cdr:y>
    </cdr:to>
    <cdr:sp macro="" textlink="">
      <cdr:nvSpPr>
        <cdr:cNvPr id="4" name="TextBox 1">
          <a:extLst xmlns:a="http://schemas.openxmlformats.org/drawingml/2006/main">
            <a:ext uri="{FF2B5EF4-FFF2-40B4-BE49-F238E27FC236}">
              <a16:creationId xmlns:a16="http://schemas.microsoft.com/office/drawing/2014/main" id="{C2E70574-D80B-4955-A3D9-91B548BE7099}"/>
            </a:ext>
          </a:extLst>
        </cdr:cNvPr>
        <cdr:cNvSpPr txBox="1"/>
      </cdr:nvSpPr>
      <cdr:spPr>
        <a:xfrm xmlns:a="http://schemas.openxmlformats.org/drawingml/2006/main">
          <a:off x="3581400" y="2514600"/>
          <a:ext cx="1219215" cy="304800"/>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1600" b="1" dirty="0" err="1"/>
            <a:t>GHWBush</a:t>
          </a:r>
          <a:endParaRPr lang="en-US" sz="1600" b="1" dirty="0"/>
        </a:p>
      </cdr:txBody>
    </cdr:sp>
  </cdr:relSizeAnchor>
  <cdr:relSizeAnchor xmlns:cdr="http://schemas.openxmlformats.org/drawingml/2006/chartDrawing">
    <cdr:from>
      <cdr:x>0.33333</cdr:x>
      <cdr:y>0.57813</cdr:y>
    </cdr:from>
    <cdr:to>
      <cdr:x>0.48148</cdr:x>
      <cdr:y>0.64063</cdr:y>
    </cdr:to>
    <cdr:sp macro="" textlink="">
      <cdr:nvSpPr>
        <cdr:cNvPr id="5" name="TextBox 1">
          <a:extLst xmlns:a="http://schemas.openxmlformats.org/drawingml/2006/main">
            <a:ext uri="{FF2B5EF4-FFF2-40B4-BE49-F238E27FC236}">
              <a16:creationId xmlns:a16="http://schemas.microsoft.com/office/drawing/2014/main" id="{C2E70574-D80B-4955-A3D9-91B548BE7099}"/>
            </a:ext>
          </a:extLst>
        </cdr:cNvPr>
        <cdr:cNvSpPr txBox="1"/>
      </cdr:nvSpPr>
      <cdr:spPr>
        <a:xfrm xmlns:a="http://schemas.openxmlformats.org/drawingml/2006/main">
          <a:off x="2743200" y="2819400"/>
          <a:ext cx="1219215" cy="304800"/>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1600" b="1" dirty="0"/>
            <a:t>Clinton</a:t>
          </a:r>
        </a:p>
      </cdr:txBody>
    </cdr:sp>
  </cdr:relSizeAnchor>
  <cdr:relSizeAnchor xmlns:cdr="http://schemas.openxmlformats.org/drawingml/2006/chartDrawing">
    <cdr:from>
      <cdr:x>0.44444</cdr:x>
      <cdr:y>0.64063</cdr:y>
    </cdr:from>
    <cdr:to>
      <cdr:x>0.59259</cdr:x>
      <cdr:y>0.70313</cdr:y>
    </cdr:to>
    <cdr:sp macro="" textlink="">
      <cdr:nvSpPr>
        <cdr:cNvPr id="6" name="TextBox 1">
          <a:extLst xmlns:a="http://schemas.openxmlformats.org/drawingml/2006/main">
            <a:ext uri="{FF2B5EF4-FFF2-40B4-BE49-F238E27FC236}">
              <a16:creationId xmlns:a16="http://schemas.microsoft.com/office/drawing/2014/main" id="{C2E70574-D80B-4955-A3D9-91B548BE7099}"/>
            </a:ext>
          </a:extLst>
        </cdr:cNvPr>
        <cdr:cNvSpPr txBox="1"/>
      </cdr:nvSpPr>
      <cdr:spPr>
        <a:xfrm xmlns:a="http://schemas.openxmlformats.org/drawingml/2006/main">
          <a:off x="3657600" y="3124200"/>
          <a:ext cx="1219215" cy="304800"/>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1600" b="1" dirty="0" err="1"/>
            <a:t>GWBush</a:t>
          </a:r>
          <a:endParaRPr lang="en-US" sz="1600" b="1" dirty="0"/>
        </a:p>
      </cdr:txBody>
    </cdr:sp>
  </cdr:relSizeAnchor>
  <cdr:relSizeAnchor xmlns:cdr="http://schemas.openxmlformats.org/drawingml/2006/chartDrawing">
    <cdr:from>
      <cdr:x>0.26852</cdr:x>
      <cdr:y>0.70313</cdr:y>
    </cdr:from>
    <cdr:to>
      <cdr:x>0.41667</cdr:x>
      <cdr:y>0.76563</cdr:y>
    </cdr:to>
    <cdr:sp macro="" textlink="">
      <cdr:nvSpPr>
        <cdr:cNvPr id="7" name="TextBox 1">
          <a:extLst xmlns:a="http://schemas.openxmlformats.org/drawingml/2006/main">
            <a:ext uri="{FF2B5EF4-FFF2-40B4-BE49-F238E27FC236}">
              <a16:creationId xmlns:a16="http://schemas.microsoft.com/office/drawing/2014/main" id="{C2E70574-D80B-4955-A3D9-91B548BE7099}"/>
            </a:ext>
          </a:extLst>
        </cdr:cNvPr>
        <cdr:cNvSpPr txBox="1"/>
      </cdr:nvSpPr>
      <cdr:spPr>
        <a:xfrm xmlns:a="http://schemas.openxmlformats.org/drawingml/2006/main">
          <a:off x="2209800" y="3429000"/>
          <a:ext cx="1219215" cy="304800"/>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1600" b="1" dirty="0"/>
            <a:t>Obama</a:t>
          </a:r>
        </a:p>
      </cdr:txBody>
    </cdr:sp>
  </cdr:relSizeAnchor>
  <cdr:relSizeAnchor xmlns:cdr="http://schemas.openxmlformats.org/drawingml/2006/chartDrawing">
    <cdr:from>
      <cdr:x>0.31481</cdr:x>
      <cdr:y>0.76563</cdr:y>
    </cdr:from>
    <cdr:to>
      <cdr:x>0.46296</cdr:x>
      <cdr:y>0.82813</cdr:y>
    </cdr:to>
    <cdr:sp macro="" textlink="">
      <cdr:nvSpPr>
        <cdr:cNvPr id="8" name="TextBox 1">
          <a:extLst xmlns:a="http://schemas.openxmlformats.org/drawingml/2006/main">
            <a:ext uri="{FF2B5EF4-FFF2-40B4-BE49-F238E27FC236}">
              <a16:creationId xmlns:a16="http://schemas.microsoft.com/office/drawing/2014/main" id="{C2E70574-D80B-4955-A3D9-91B548BE7099}"/>
            </a:ext>
          </a:extLst>
        </cdr:cNvPr>
        <cdr:cNvSpPr txBox="1"/>
      </cdr:nvSpPr>
      <cdr:spPr>
        <a:xfrm xmlns:a="http://schemas.openxmlformats.org/drawingml/2006/main">
          <a:off x="2590800" y="3733800"/>
          <a:ext cx="1219215" cy="304800"/>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1600" b="1" dirty="0"/>
            <a:t>Trump</a:t>
          </a:r>
        </a:p>
      </cdr:txBody>
    </cdr:sp>
  </cdr:relSizeAnchor>
  <cdr:relSizeAnchor xmlns:cdr="http://schemas.openxmlformats.org/drawingml/2006/chartDrawing">
    <cdr:from>
      <cdr:x>0.41667</cdr:x>
      <cdr:y>0.28125</cdr:y>
    </cdr:from>
    <cdr:to>
      <cdr:x>0.55556</cdr:x>
      <cdr:y>0.34375</cdr:y>
    </cdr:to>
    <cdr:sp macro="" textlink="">
      <cdr:nvSpPr>
        <cdr:cNvPr id="9" name="TextBox 1">
          <a:extLst xmlns:a="http://schemas.openxmlformats.org/drawingml/2006/main">
            <a:ext uri="{FF2B5EF4-FFF2-40B4-BE49-F238E27FC236}">
              <a16:creationId xmlns:a16="http://schemas.microsoft.com/office/drawing/2014/main" id="{C6F0755D-2116-42E3-9C0F-8A1208B8E4B7}"/>
            </a:ext>
          </a:extLst>
        </cdr:cNvPr>
        <cdr:cNvSpPr txBox="1"/>
      </cdr:nvSpPr>
      <cdr:spPr>
        <a:xfrm xmlns:a="http://schemas.openxmlformats.org/drawingml/2006/main">
          <a:off x="3429000" y="1371600"/>
          <a:ext cx="1143015" cy="304800"/>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1600" b="1" dirty="0"/>
            <a:t>Nixon</a:t>
          </a:r>
        </a:p>
      </cdr:txBody>
    </cdr:sp>
  </cdr:relSizeAnchor>
  <cdr:relSizeAnchor xmlns:cdr="http://schemas.openxmlformats.org/drawingml/2006/chartDrawing">
    <cdr:from>
      <cdr:x>0.07099</cdr:x>
      <cdr:y>0.35417</cdr:y>
    </cdr:from>
    <cdr:to>
      <cdr:x>0.21914</cdr:x>
      <cdr:y>0.41667</cdr:y>
    </cdr:to>
    <cdr:sp macro="" textlink="">
      <cdr:nvSpPr>
        <cdr:cNvPr id="10" name="TextBox 1">
          <a:extLst xmlns:a="http://schemas.openxmlformats.org/drawingml/2006/main">
            <a:ext uri="{FF2B5EF4-FFF2-40B4-BE49-F238E27FC236}">
              <a16:creationId xmlns:a16="http://schemas.microsoft.com/office/drawing/2014/main" id="{5D1BC5B0-8EB0-4545-B796-C40EE8F98FDD}"/>
            </a:ext>
          </a:extLst>
        </cdr:cNvPr>
        <cdr:cNvSpPr txBox="1"/>
      </cdr:nvSpPr>
      <cdr:spPr>
        <a:xfrm xmlns:a="http://schemas.openxmlformats.org/drawingml/2006/main">
          <a:off x="584200" y="1727200"/>
          <a:ext cx="1219215" cy="304800"/>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1600" b="1" dirty="0"/>
            <a:t>Ford</a:t>
          </a:r>
        </a:p>
      </cdr:txBody>
    </cdr:sp>
  </cdr:relSizeAnchor>
  <cdr:relSizeAnchor xmlns:cdr="http://schemas.openxmlformats.org/drawingml/2006/chartDrawing">
    <cdr:from>
      <cdr:x>0.39815</cdr:x>
      <cdr:y>0.17188</cdr:y>
    </cdr:from>
    <cdr:to>
      <cdr:x>0.55556</cdr:x>
      <cdr:y>0.21875</cdr:y>
    </cdr:to>
    <cdr:sp macro="" textlink="">
      <cdr:nvSpPr>
        <cdr:cNvPr id="11" name="TextBox 1">
          <a:extLst xmlns:a="http://schemas.openxmlformats.org/drawingml/2006/main">
            <a:ext uri="{FF2B5EF4-FFF2-40B4-BE49-F238E27FC236}">
              <a16:creationId xmlns:a16="http://schemas.microsoft.com/office/drawing/2014/main" id="{27870A33-8924-471C-A33A-D4B0E85F052D}"/>
            </a:ext>
          </a:extLst>
        </cdr:cNvPr>
        <cdr:cNvSpPr txBox="1"/>
      </cdr:nvSpPr>
      <cdr:spPr>
        <a:xfrm xmlns:a="http://schemas.openxmlformats.org/drawingml/2006/main">
          <a:off x="3276600" y="838200"/>
          <a:ext cx="1295415" cy="228600"/>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1600" b="1" dirty="0"/>
            <a:t>Kennedy</a:t>
          </a:r>
        </a:p>
      </cdr:txBody>
    </cdr:sp>
  </cdr:relSizeAnchor>
  <cdr:relSizeAnchor xmlns:cdr="http://schemas.openxmlformats.org/drawingml/2006/chartDrawing">
    <cdr:from>
      <cdr:x>0.33025</cdr:x>
      <cdr:y>0.24479</cdr:y>
    </cdr:from>
    <cdr:to>
      <cdr:x>0.48766</cdr:x>
      <cdr:y>0.29167</cdr:y>
    </cdr:to>
    <cdr:sp macro="" textlink="">
      <cdr:nvSpPr>
        <cdr:cNvPr id="12" name="TextBox 1">
          <a:extLst xmlns:a="http://schemas.openxmlformats.org/drawingml/2006/main">
            <a:ext uri="{FF2B5EF4-FFF2-40B4-BE49-F238E27FC236}">
              <a16:creationId xmlns:a16="http://schemas.microsoft.com/office/drawing/2014/main" id="{3F853CA8-A6AB-428B-A90B-AA6C520CC9FA}"/>
            </a:ext>
          </a:extLst>
        </cdr:cNvPr>
        <cdr:cNvSpPr txBox="1"/>
      </cdr:nvSpPr>
      <cdr:spPr>
        <a:xfrm xmlns:a="http://schemas.openxmlformats.org/drawingml/2006/main">
          <a:off x="2717800" y="1193800"/>
          <a:ext cx="1295415" cy="228600"/>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1600" b="1" dirty="0"/>
            <a:t>Johnson</a:t>
          </a:r>
        </a:p>
      </cdr:txBody>
    </cdr:sp>
  </cdr:relSizeAnchor>
  <cdr:relSizeAnchor xmlns:cdr="http://schemas.openxmlformats.org/drawingml/2006/chartDrawing">
    <cdr:from>
      <cdr:x>0.25</cdr:x>
      <cdr:y>0.82813</cdr:y>
    </cdr:from>
    <cdr:to>
      <cdr:x>0.37037</cdr:x>
      <cdr:y>0.89063</cdr:y>
    </cdr:to>
    <cdr:sp macro="" textlink="">
      <cdr:nvSpPr>
        <cdr:cNvPr id="13" name="TextBox 1">
          <a:extLst xmlns:a="http://schemas.openxmlformats.org/drawingml/2006/main">
            <a:ext uri="{FF2B5EF4-FFF2-40B4-BE49-F238E27FC236}">
              <a16:creationId xmlns:a16="http://schemas.microsoft.com/office/drawing/2014/main" id="{361B8737-0270-4EB6-8E78-39001FD65135}"/>
            </a:ext>
          </a:extLst>
        </cdr:cNvPr>
        <cdr:cNvSpPr txBox="1"/>
      </cdr:nvSpPr>
      <cdr:spPr>
        <a:xfrm xmlns:a="http://schemas.openxmlformats.org/drawingml/2006/main">
          <a:off x="2057400" y="4038600"/>
          <a:ext cx="990615" cy="304800"/>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1600" b="1" dirty="0"/>
            <a:t>Biden</a:t>
          </a:r>
        </a:p>
      </cdr:txBody>
    </cdr:sp>
  </cdr:relSizeAnchor>
  <cdr:relSizeAnchor xmlns:cdr="http://schemas.openxmlformats.org/drawingml/2006/chartDrawing">
    <cdr:from>
      <cdr:x>0.23148</cdr:x>
      <cdr:y>0.8125</cdr:y>
    </cdr:from>
    <cdr:to>
      <cdr:x>0.62037</cdr:x>
      <cdr:y>0.92188</cdr:y>
    </cdr:to>
    <cdr:sp macro="" textlink="">
      <cdr:nvSpPr>
        <cdr:cNvPr id="14" name="Oval 13">
          <a:extLst xmlns:a="http://schemas.openxmlformats.org/drawingml/2006/main">
            <a:ext uri="{FF2B5EF4-FFF2-40B4-BE49-F238E27FC236}">
              <a16:creationId xmlns:a16="http://schemas.microsoft.com/office/drawing/2014/main" id="{2E3BB207-9186-4058-9674-47873E92B763}"/>
            </a:ext>
          </a:extLst>
        </cdr:cNvPr>
        <cdr:cNvSpPr/>
      </cdr:nvSpPr>
      <cdr:spPr>
        <a:xfrm xmlns:a="http://schemas.openxmlformats.org/drawingml/2006/main">
          <a:off x="1905000" y="3962400"/>
          <a:ext cx="3200400" cy="533400"/>
        </a:xfrm>
        <a:prstGeom xmlns:a="http://schemas.openxmlformats.org/drawingml/2006/main" prst="ellipse">
          <a:avLst/>
        </a:prstGeom>
        <a:noFill xmlns:a="http://schemas.openxmlformats.org/drawingml/2006/mai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a:lstStyle xmlns:a="http://schemas.openxmlformats.org/drawingml/2006/main"/>
        <a:p xmlns:a="http://schemas.openxmlformats.org/drawingml/2006/main">
          <a:endParaRPr lang="en-US"/>
        </a:p>
      </cdr:txBody>
    </cdr:sp>
  </cdr:relSizeAnchor>
</c:userShapes>
</file>

<file path=ppt/drawings/drawing8.xml><?xml version="1.0" encoding="utf-8"?>
<c:userShapes xmlns:c="http://schemas.openxmlformats.org/drawingml/2006/chart">
  <cdr:relSizeAnchor xmlns:cdr="http://schemas.openxmlformats.org/drawingml/2006/chartDrawing">
    <cdr:from>
      <cdr:x>0.46364</cdr:x>
      <cdr:y>0.55454</cdr:y>
    </cdr:from>
    <cdr:to>
      <cdr:x>0.60745</cdr:x>
      <cdr:y>0.63658</cdr:y>
    </cdr:to>
    <cdr:sp macro="" textlink="">
      <cdr:nvSpPr>
        <cdr:cNvPr id="2" name="TextBox 15">
          <a:extLst xmlns:a="http://schemas.openxmlformats.org/drawingml/2006/main">
            <a:ext uri="{FF2B5EF4-FFF2-40B4-BE49-F238E27FC236}">
              <a16:creationId xmlns:a16="http://schemas.microsoft.com/office/drawing/2014/main" id="{AFDB135E-1D1E-549D-C7F4-4708D3A04530}"/>
            </a:ext>
          </a:extLst>
        </cdr:cNvPr>
        <cdr:cNvSpPr txBox="1"/>
      </cdr:nvSpPr>
      <cdr:spPr>
        <a:xfrm xmlns:a="http://schemas.openxmlformats.org/drawingml/2006/main">
          <a:off x="3922772" y="2704368"/>
          <a:ext cx="1216787" cy="400110"/>
        </a:xfrm>
        <a:prstGeom xmlns:a="http://schemas.openxmlformats.org/drawingml/2006/main" prst="rect">
          <a:avLst/>
        </a:prstGeom>
        <a:noFill xmlns:a="http://schemas.openxmlformats.org/drawingml/2006/main"/>
      </cdr:spPr>
      <cdr:txBody>
        <a:bodyPr xmlns:a="http://schemas.openxmlformats.org/drawingml/2006/main" wrap="square" rtlCol="0">
          <a:spAutoFit/>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2000" dirty="0"/>
            <a:t>     </a:t>
          </a:r>
          <a:r>
            <a:rPr lang="en-US" sz="2000" dirty="0">
              <a:solidFill>
                <a:srgbClr val="C00000"/>
              </a:solidFill>
            </a:rPr>
            <a:t>Biden</a:t>
          </a:r>
        </a:p>
      </cdr:txBody>
    </cdr:sp>
  </cdr:relSizeAnchor>
  <cdr:relSizeAnchor xmlns:cdr="http://schemas.openxmlformats.org/drawingml/2006/chartDrawing">
    <cdr:from>
      <cdr:x>0.55813</cdr:x>
      <cdr:y>0.05828</cdr:y>
    </cdr:from>
    <cdr:to>
      <cdr:x>0.93292</cdr:x>
      <cdr:y>0.30441</cdr:y>
    </cdr:to>
    <cdr:sp macro="" textlink="">
      <cdr:nvSpPr>
        <cdr:cNvPr id="3" name="TextBox 2">
          <a:extLst xmlns:a="http://schemas.openxmlformats.org/drawingml/2006/main">
            <a:ext uri="{FF2B5EF4-FFF2-40B4-BE49-F238E27FC236}">
              <a16:creationId xmlns:a16="http://schemas.microsoft.com/office/drawing/2014/main" id="{33E12939-C4F0-48A1-8D82-1FEF9C5C7023}"/>
            </a:ext>
          </a:extLst>
        </cdr:cNvPr>
        <cdr:cNvSpPr txBox="1"/>
      </cdr:nvSpPr>
      <cdr:spPr>
        <a:xfrm xmlns:a="http://schemas.openxmlformats.org/drawingml/2006/main">
          <a:off x="4722273" y="284233"/>
          <a:ext cx="3170996" cy="1200329"/>
        </a:xfrm>
        <a:prstGeom xmlns:a="http://schemas.openxmlformats.org/drawingml/2006/main" prst="rect">
          <a:avLst/>
        </a:prstGeom>
        <a:noFill xmlns:a="http://schemas.openxmlformats.org/drawingml/2006/main"/>
      </cdr:spPr>
      <cdr:txBody>
        <a:bodyPr xmlns:a="http://schemas.openxmlformats.org/drawingml/2006/main" wrap="square" rtlCol="0">
          <a:spAutoFit/>
        </a:bodyPr>
        <a:lstStyle xmlns:a="http://schemas.openxmlformats.org/drawingml/2006/main">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xmlns:a="http://schemas.openxmlformats.org/drawingml/2006/main">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Biden’s approval rating</a:t>
          </a:r>
        </a:p>
        <a:p xmlns:a="http://schemas.openxmlformats.org/drawingml/2006/main">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predicted that Republicans </a:t>
          </a:r>
        </a:p>
        <a:p xmlns:a="http://schemas.openxmlformats.org/drawingml/2006/main">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would win 2022 </a:t>
          </a:r>
          <a:r>
            <a:rPr lang="en-US" b="1" dirty="0">
              <a:solidFill>
                <a:prstClr val="black"/>
              </a:solidFill>
              <a:latin typeface="Calibri" panose="020F0502020204030204"/>
            </a:rPr>
            <a:t>national </a:t>
          </a: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House vote by 52-48</a:t>
          </a:r>
        </a:p>
      </cdr:txBody>
    </cdr:sp>
  </cdr:relSizeAnchor>
  <cdr:relSizeAnchor xmlns:cdr="http://schemas.openxmlformats.org/drawingml/2006/chartDrawing">
    <cdr:from>
      <cdr:x>0.58186</cdr:x>
      <cdr:y>0.5</cdr:y>
    </cdr:from>
    <cdr:to>
      <cdr:x>0.63478</cdr:x>
      <cdr:y>0.58578</cdr:y>
    </cdr:to>
    <cdr:cxnSp macro="">
      <cdr:nvCxnSpPr>
        <cdr:cNvPr id="4" name="Straight Arrow Connector 3">
          <a:extLst xmlns:a="http://schemas.openxmlformats.org/drawingml/2006/main">
            <a:ext uri="{FF2B5EF4-FFF2-40B4-BE49-F238E27FC236}">
              <a16:creationId xmlns:a16="http://schemas.microsoft.com/office/drawing/2014/main" id="{595C3838-2321-4411-0C30-35B21B039C66}"/>
            </a:ext>
          </a:extLst>
        </cdr:cNvPr>
        <cdr:cNvCxnSpPr/>
      </cdr:nvCxnSpPr>
      <cdr:spPr>
        <a:xfrm xmlns:a="http://schemas.openxmlformats.org/drawingml/2006/main" flipV="1">
          <a:off x="4923035" y="2438400"/>
          <a:ext cx="447751" cy="418347"/>
        </a:xfrm>
        <a:prstGeom xmlns:a="http://schemas.openxmlformats.org/drawingml/2006/main" prst="straightConnector1">
          <a:avLst/>
        </a:prstGeom>
        <a:ln xmlns:a="http://schemas.openxmlformats.org/drawingml/2006/main" w="38100">
          <a:tailEnd type="triangle"/>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userShapes>
</file>

<file path=ppt/drawings/drawing9.xml><?xml version="1.0" encoding="utf-8"?>
<c:userShapes xmlns:c="http://schemas.openxmlformats.org/drawingml/2006/chart">
  <cdr:relSizeAnchor xmlns:cdr="http://schemas.openxmlformats.org/drawingml/2006/chartDrawing">
    <cdr:from>
      <cdr:x>0.17835</cdr:x>
      <cdr:y>0.0792</cdr:y>
    </cdr:from>
    <cdr:to>
      <cdr:x>0.45505</cdr:x>
      <cdr:y>0.52317</cdr:y>
    </cdr:to>
    <cdr:sp macro="" textlink="">
      <cdr:nvSpPr>
        <cdr:cNvPr id="2" name="TextBox 1">
          <a:extLst xmlns:a="http://schemas.openxmlformats.org/drawingml/2006/main">
            <a:ext uri="{FF2B5EF4-FFF2-40B4-BE49-F238E27FC236}">
              <a16:creationId xmlns:a16="http://schemas.microsoft.com/office/drawing/2014/main" id="{E8BA394F-CA86-FFB4-1E20-0FA8C4966BB6}"/>
            </a:ext>
          </a:extLst>
        </cdr:cNvPr>
        <cdr:cNvSpPr txBox="1"/>
      </cdr:nvSpPr>
      <cdr:spPr>
        <a:xfrm xmlns:a="http://schemas.openxmlformats.org/drawingml/2006/main">
          <a:off x="1688989" y="386255"/>
          <a:ext cx="2620252" cy="2165131"/>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en-US" sz="2000" dirty="0"/>
            <a:t>Republicans should have picked</a:t>
          </a:r>
        </a:p>
        <a:p xmlns:a="http://schemas.openxmlformats.org/drawingml/2006/main">
          <a:r>
            <a:rPr lang="en-US" sz="2000" dirty="0"/>
            <a:t>up 25-30 seats based on their</a:t>
          </a:r>
        </a:p>
        <a:p xmlns:a="http://schemas.openxmlformats.org/drawingml/2006/main">
          <a:r>
            <a:rPr lang="en-US" sz="2000" dirty="0"/>
            <a:t>predicted national popular </a:t>
          </a:r>
        </a:p>
        <a:p xmlns:a="http://schemas.openxmlformats.org/drawingml/2006/main">
          <a:r>
            <a:rPr lang="en-US" sz="2000" dirty="0"/>
            <a:t>vote margin based on Biden’s </a:t>
          </a:r>
        </a:p>
        <a:p xmlns:a="http://schemas.openxmlformats.org/drawingml/2006/main">
          <a:r>
            <a:rPr lang="en-US" sz="2000" dirty="0"/>
            <a:t>approval rating.</a:t>
          </a:r>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424057B-B06A-47C0-8B47-5D234702E712}" type="datetimeFigureOut">
              <a:rPr lang="en-US" smtClean="0"/>
              <a:t>3/1/2023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3F4964-BC23-4035-BD1E-D0AE3F3C1891}" type="slidenum">
              <a:rPr lang="en-US" smtClean="0"/>
              <a:t>‹#›</a:t>
            </a:fld>
            <a:endParaRPr lang="en-US"/>
          </a:p>
        </p:txBody>
      </p:sp>
    </p:spTree>
    <p:extLst>
      <p:ext uri="{BB962C8B-B14F-4D97-AF65-F5344CB8AC3E}">
        <p14:creationId xmlns:p14="http://schemas.microsoft.com/office/powerpoint/2010/main" val="3583660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5AF1D0E-2ACE-49E7-A02A-8C632C5E8238}"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2834948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a:extLst>
              <a:ext uri="{FF2B5EF4-FFF2-40B4-BE49-F238E27FC236}">
                <a16:creationId xmlns:a16="http://schemas.microsoft.com/office/drawing/2014/main" id="{7D2ABD46-774B-48E7-BEB9-5926262C019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Notes Placeholder 2">
            <a:extLst>
              <a:ext uri="{FF2B5EF4-FFF2-40B4-BE49-F238E27FC236}">
                <a16:creationId xmlns:a16="http://schemas.microsoft.com/office/drawing/2014/main" id="{511E132C-D115-41FF-98E7-607B6B9C3C0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z="2000"/>
              <a:t>The data suggest that for every 1 percent growth in GDP from the fourth to the second quarter of an election year, an incumbent party can expect to pick up an additional 2.5 percentage points on Election Day. Two-and-a-half points in vote share may sound small, but consider that of the 16 elections in these graphs, five elections (1960, 1968, 1976, 2000, and 2004) were decided by this small (or smaller) a margin of victory.</a:t>
            </a:r>
          </a:p>
        </p:txBody>
      </p:sp>
      <p:sp>
        <p:nvSpPr>
          <p:cNvPr id="58372" name="Slide Number Placeholder 3">
            <a:extLst>
              <a:ext uri="{FF2B5EF4-FFF2-40B4-BE49-F238E27FC236}">
                <a16:creationId xmlns:a16="http://schemas.microsoft.com/office/drawing/2014/main" id="{51FEB5FB-156C-46BC-BA57-D19310F8DAC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MS PGothic" panose="020B0600070205080204" pitchFamily="34" charset="-128"/>
              </a:defRPr>
            </a:lvl1pPr>
            <a:lvl2pPr marL="755650" indent="-290513">
              <a:defRPr>
                <a:solidFill>
                  <a:schemeClr val="tx1"/>
                </a:solidFill>
                <a:latin typeface="Verdana" panose="020B0604030504040204" pitchFamily="34" charset="0"/>
                <a:ea typeface="MS PGothic" panose="020B0600070205080204" pitchFamily="34" charset="-128"/>
              </a:defRPr>
            </a:lvl2pPr>
            <a:lvl3pPr marL="1163638" indent="-231775">
              <a:defRPr>
                <a:solidFill>
                  <a:schemeClr val="tx1"/>
                </a:solidFill>
                <a:latin typeface="Verdana" panose="020B0604030504040204" pitchFamily="34" charset="0"/>
                <a:ea typeface="MS PGothic" panose="020B0600070205080204" pitchFamily="34" charset="-128"/>
              </a:defRPr>
            </a:lvl3pPr>
            <a:lvl4pPr marL="1630363" indent="-231775">
              <a:defRPr>
                <a:solidFill>
                  <a:schemeClr val="tx1"/>
                </a:solidFill>
                <a:latin typeface="Verdana" panose="020B0604030504040204" pitchFamily="34" charset="0"/>
                <a:ea typeface="MS PGothic" panose="020B0600070205080204" pitchFamily="34" charset="-128"/>
              </a:defRPr>
            </a:lvl4pPr>
            <a:lvl5pPr marL="2095500" indent="-231775">
              <a:defRPr>
                <a:solidFill>
                  <a:schemeClr val="tx1"/>
                </a:solidFill>
                <a:latin typeface="Verdana" panose="020B0604030504040204" pitchFamily="34" charset="0"/>
                <a:ea typeface="MS PGothic" panose="020B0600070205080204" pitchFamily="34" charset="-128"/>
              </a:defRPr>
            </a:lvl5pPr>
            <a:lvl6pPr marL="2552700" indent="-2317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9900" indent="-2317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100" indent="-2317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4300" indent="-2317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33DB1FB6-021B-45B5-AF7F-9AF7D108D03D}" type="slidenum">
              <a:rPr lang="en-US" altLang="en-US" smtClean="0"/>
              <a:pPr/>
              <a:t>42</a:t>
            </a:fld>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a:extLst>
              <a:ext uri="{FF2B5EF4-FFF2-40B4-BE49-F238E27FC236}">
                <a16:creationId xmlns:a16="http://schemas.microsoft.com/office/drawing/2014/main" id="{7D2ABD46-774B-48E7-BEB9-5926262C019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Notes Placeholder 2">
            <a:extLst>
              <a:ext uri="{FF2B5EF4-FFF2-40B4-BE49-F238E27FC236}">
                <a16:creationId xmlns:a16="http://schemas.microsoft.com/office/drawing/2014/main" id="{511E132C-D115-41FF-98E7-607B6B9C3C0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z="2000"/>
              <a:t>The data suggest that for every 1 percent growth in GDP from the fourth to the second quarter of an election year, an incumbent party can expect to pick up an additional 2.5 percentage points on Election Day. Two-and-a-half points in vote share may sound small, but consider that of the 16 elections in these graphs, five elections (1960, 1968, 1976, 2000, and 2004) were decided by this small (or smaller) a margin of victory.</a:t>
            </a:r>
          </a:p>
        </p:txBody>
      </p:sp>
      <p:sp>
        <p:nvSpPr>
          <p:cNvPr id="58372" name="Slide Number Placeholder 3">
            <a:extLst>
              <a:ext uri="{FF2B5EF4-FFF2-40B4-BE49-F238E27FC236}">
                <a16:creationId xmlns:a16="http://schemas.microsoft.com/office/drawing/2014/main" id="{51FEB5FB-156C-46BC-BA57-D19310F8DAC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MS PGothic" panose="020B0600070205080204" pitchFamily="34" charset="-128"/>
              </a:defRPr>
            </a:lvl1pPr>
            <a:lvl2pPr marL="755650" indent="-290513">
              <a:defRPr>
                <a:solidFill>
                  <a:schemeClr val="tx1"/>
                </a:solidFill>
                <a:latin typeface="Verdana" panose="020B0604030504040204" pitchFamily="34" charset="0"/>
                <a:ea typeface="MS PGothic" panose="020B0600070205080204" pitchFamily="34" charset="-128"/>
              </a:defRPr>
            </a:lvl2pPr>
            <a:lvl3pPr marL="1163638" indent="-231775">
              <a:defRPr>
                <a:solidFill>
                  <a:schemeClr val="tx1"/>
                </a:solidFill>
                <a:latin typeface="Verdana" panose="020B0604030504040204" pitchFamily="34" charset="0"/>
                <a:ea typeface="MS PGothic" panose="020B0600070205080204" pitchFamily="34" charset="-128"/>
              </a:defRPr>
            </a:lvl3pPr>
            <a:lvl4pPr marL="1630363" indent="-231775">
              <a:defRPr>
                <a:solidFill>
                  <a:schemeClr val="tx1"/>
                </a:solidFill>
                <a:latin typeface="Verdana" panose="020B0604030504040204" pitchFamily="34" charset="0"/>
                <a:ea typeface="MS PGothic" panose="020B0600070205080204" pitchFamily="34" charset="-128"/>
              </a:defRPr>
            </a:lvl4pPr>
            <a:lvl5pPr marL="2095500" indent="-231775">
              <a:defRPr>
                <a:solidFill>
                  <a:schemeClr val="tx1"/>
                </a:solidFill>
                <a:latin typeface="Verdana" panose="020B0604030504040204" pitchFamily="34" charset="0"/>
                <a:ea typeface="MS PGothic" panose="020B0600070205080204" pitchFamily="34" charset="-128"/>
              </a:defRPr>
            </a:lvl5pPr>
            <a:lvl6pPr marL="2552700" indent="-2317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9900" indent="-2317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100" indent="-2317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4300" indent="-2317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33DB1FB6-021B-45B5-AF7F-9AF7D108D03D}" type="slidenum">
              <a:rPr lang="en-US" altLang="en-US" smtClean="0"/>
              <a:pPr/>
              <a:t>43</a:t>
            </a:fld>
            <a:endParaRPr lang="en-US" altLang="en-US"/>
          </a:p>
        </p:txBody>
      </p:sp>
    </p:spTree>
    <p:extLst>
      <p:ext uri="{BB962C8B-B14F-4D97-AF65-F5344CB8AC3E}">
        <p14:creationId xmlns:p14="http://schemas.microsoft.com/office/powerpoint/2010/main" val="26756038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a:extLst>
              <a:ext uri="{FF2B5EF4-FFF2-40B4-BE49-F238E27FC236}">
                <a16:creationId xmlns:a16="http://schemas.microsoft.com/office/drawing/2014/main" id="{7D2ABD46-774B-48E7-BEB9-5926262C019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Notes Placeholder 2">
            <a:extLst>
              <a:ext uri="{FF2B5EF4-FFF2-40B4-BE49-F238E27FC236}">
                <a16:creationId xmlns:a16="http://schemas.microsoft.com/office/drawing/2014/main" id="{511E132C-D115-41FF-98E7-607B6B9C3C0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z="2000"/>
              <a:t>The data suggest that for every 1 percent growth in GDP from the fourth to the second quarter of an election year, an incumbent party can expect to pick up an additional 2.5 percentage points on Election Day. Two-and-a-half points in vote share may sound small, but consider that of the 16 elections in these graphs, five elections (1960, 1968, 1976, 2000, and 2004) were decided by this small (or smaller) a margin of victory.</a:t>
            </a:r>
          </a:p>
        </p:txBody>
      </p:sp>
      <p:sp>
        <p:nvSpPr>
          <p:cNvPr id="58372" name="Slide Number Placeholder 3">
            <a:extLst>
              <a:ext uri="{FF2B5EF4-FFF2-40B4-BE49-F238E27FC236}">
                <a16:creationId xmlns:a16="http://schemas.microsoft.com/office/drawing/2014/main" id="{51FEB5FB-156C-46BC-BA57-D19310F8DAC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MS PGothic" panose="020B0600070205080204" pitchFamily="34" charset="-128"/>
              </a:defRPr>
            </a:lvl1pPr>
            <a:lvl2pPr marL="755650" indent="-290513">
              <a:defRPr>
                <a:solidFill>
                  <a:schemeClr val="tx1"/>
                </a:solidFill>
                <a:latin typeface="Verdana" panose="020B0604030504040204" pitchFamily="34" charset="0"/>
                <a:ea typeface="MS PGothic" panose="020B0600070205080204" pitchFamily="34" charset="-128"/>
              </a:defRPr>
            </a:lvl2pPr>
            <a:lvl3pPr marL="1163638" indent="-231775">
              <a:defRPr>
                <a:solidFill>
                  <a:schemeClr val="tx1"/>
                </a:solidFill>
                <a:latin typeface="Verdana" panose="020B0604030504040204" pitchFamily="34" charset="0"/>
                <a:ea typeface="MS PGothic" panose="020B0600070205080204" pitchFamily="34" charset="-128"/>
              </a:defRPr>
            </a:lvl3pPr>
            <a:lvl4pPr marL="1630363" indent="-231775">
              <a:defRPr>
                <a:solidFill>
                  <a:schemeClr val="tx1"/>
                </a:solidFill>
                <a:latin typeface="Verdana" panose="020B0604030504040204" pitchFamily="34" charset="0"/>
                <a:ea typeface="MS PGothic" panose="020B0600070205080204" pitchFamily="34" charset="-128"/>
              </a:defRPr>
            </a:lvl4pPr>
            <a:lvl5pPr marL="2095500" indent="-231775">
              <a:defRPr>
                <a:solidFill>
                  <a:schemeClr val="tx1"/>
                </a:solidFill>
                <a:latin typeface="Verdana" panose="020B0604030504040204" pitchFamily="34" charset="0"/>
                <a:ea typeface="MS PGothic" panose="020B0600070205080204" pitchFamily="34" charset="-128"/>
              </a:defRPr>
            </a:lvl5pPr>
            <a:lvl6pPr marL="2552700" indent="-2317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9900" indent="-2317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100" indent="-2317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4300" indent="-2317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33DB1FB6-021B-45B5-AF7F-9AF7D108D03D}" type="slidenum">
              <a:rPr lang="en-US" altLang="en-US" smtClean="0"/>
              <a:pPr/>
              <a:t>46</a:t>
            </a:fld>
            <a:endParaRPr lang="en-US" altLang="en-US"/>
          </a:p>
        </p:txBody>
      </p:sp>
    </p:spTree>
    <p:extLst>
      <p:ext uri="{BB962C8B-B14F-4D97-AF65-F5344CB8AC3E}">
        <p14:creationId xmlns:p14="http://schemas.microsoft.com/office/powerpoint/2010/main" val="6298693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371601"/>
            <a:ext cx="10464800" cy="1927225"/>
          </a:xfrm>
        </p:spPr>
        <p:txBody>
          <a:bodyPr anchor="b">
            <a:noAutofit/>
          </a:bodyPr>
          <a:lstStyle>
            <a:lvl1pPr>
              <a:defRPr sz="5400" cap="all" baseline="0"/>
            </a:lvl1pPr>
          </a:lstStyle>
          <a:p>
            <a:r>
              <a:rPr lang="en-US"/>
              <a:t>Click to edit Master title style</a:t>
            </a:r>
            <a:endParaRPr lang="en-US" dirty="0"/>
          </a:p>
        </p:txBody>
      </p:sp>
      <p:sp>
        <p:nvSpPr>
          <p:cNvPr id="3" name="Subtitle 2"/>
          <p:cNvSpPr>
            <a:spLocks noGrp="1"/>
          </p:cNvSpPr>
          <p:nvPr>
            <p:ph type="subTitle" idx="1"/>
          </p:nvPr>
        </p:nvSpPr>
        <p:spPr>
          <a:xfrm>
            <a:off x="914400" y="3505200"/>
            <a:ext cx="85344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algn="ctr"/>
            <a:fld id="{23A271A1-F6D6-438B-A432-4747EE7ECD40}" type="datetimeFigureOut">
              <a:rPr lang="en-US" smtClean="0">
                <a:solidFill>
                  <a:prstClr val="white">
                    <a:tint val="95000"/>
                  </a:prstClr>
                </a:solidFill>
              </a:rPr>
              <a:pPr algn="ctr"/>
              <a:t>3/1/2023</a:t>
            </a:fld>
            <a:endParaRPr lang="en-US" sz="2000" dirty="0">
              <a:solidFill>
                <a:srgbClr val="FFFFFF"/>
              </a:solidFill>
            </a:endParaRPr>
          </a:p>
        </p:txBody>
      </p:sp>
      <p:sp>
        <p:nvSpPr>
          <p:cNvPr id="5" name="Footer Placeholder 4"/>
          <p:cNvSpPr>
            <a:spLocks noGrp="1"/>
          </p:cNvSpPr>
          <p:nvPr>
            <p:ph type="ftr" sz="quarter" idx="11"/>
          </p:nvPr>
        </p:nvSpPr>
        <p:spPr/>
        <p:txBody>
          <a:bodyPr/>
          <a:lstStyle/>
          <a:p>
            <a:pPr algn="r"/>
            <a:endParaRPr lang="en-US" dirty="0">
              <a:solidFill>
                <a:srgbClr val="D4D4D6"/>
              </a:solidFill>
            </a:endParaRPr>
          </a:p>
        </p:txBody>
      </p:sp>
      <p:sp>
        <p:nvSpPr>
          <p:cNvPr id="6" name="Slide Number Placeholder 5"/>
          <p:cNvSpPr>
            <a:spLocks noGrp="1"/>
          </p:cNvSpPr>
          <p:nvPr>
            <p:ph type="sldNum" sz="quarter" idx="12"/>
          </p:nvPr>
        </p:nvSpPr>
        <p:spPr/>
        <p:txBody>
          <a:bodyPr/>
          <a:lstStyle/>
          <a:p>
            <a:fld id="{F0C94032-CD4C-4C25-B0C2-CEC720522D92}" type="slidenum">
              <a:rPr lang="en-US" smtClean="0">
                <a:solidFill>
                  <a:prstClr val="white">
                    <a:tint val="95000"/>
                  </a:prstClr>
                </a:solidFill>
              </a:rPr>
              <a:pPr/>
              <a:t>‹#›</a:t>
            </a:fld>
            <a:endParaRPr lang="en-US" dirty="0">
              <a:solidFill>
                <a:srgbClr val="D4D4D6"/>
              </a:solidFill>
            </a:endParaRPr>
          </a:p>
        </p:txBody>
      </p:sp>
      <p:cxnSp>
        <p:nvCxnSpPr>
          <p:cNvPr id="8" name="Straight Connector 7"/>
          <p:cNvCxnSpPr/>
          <p:nvPr/>
        </p:nvCxnSpPr>
        <p:spPr>
          <a:xfrm>
            <a:off x="914400" y="3398520"/>
            <a:ext cx="104648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248517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3A271A1-F6D6-438B-A432-4747EE7ECD40}" type="datetimeFigureOut">
              <a:rPr lang="en-US" smtClean="0">
                <a:solidFill>
                  <a:prstClr val="black">
                    <a:tint val="95000"/>
                  </a:prstClr>
                </a:solidFill>
              </a:rPr>
              <a:pPr/>
              <a:t>3/1/2023</a:t>
            </a:fld>
            <a:endParaRPr lang="en-US">
              <a:solidFill>
                <a:prstClr val="black">
                  <a:tint val="95000"/>
                </a:prstClr>
              </a:solidFill>
            </a:endParaRPr>
          </a:p>
        </p:txBody>
      </p:sp>
      <p:sp>
        <p:nvSpPr>
          <p:cNvPr id="5" name="Footer Placeholder 4"/>
          <p:cNvSpPr>
            <a:spLocks noGrp="1"/>
          </p:cNvSpPr>
          <p:nvPr>
            <p:ph type="ftr" sz="quarter" idx="11"/>
          </p:nvPr>
        </p:nvSpPr>
        <p:spPr/>
        <p:txBody>
          <a:bodyPr/>
          <a:lstStyle/>
          <a:p>
            <a:endParaRPr lang="en-US">
              <a:solidFill>
                <a:prstClr val="black">
                  <a:tint val="95000"/>
                </a:prstClr>
              </a:solidFill>
            </a:endParaRPr>
          </a:p>
        </p:txBody>
      </p:sp>
      <p:sp>
        <p:nvSpPr>
          <p:cNvPr id="6" name="Slide Number Placeholder 5"/>
          <p:cNvSpPr>
            <a:spLocks noGrp="1"/>
          </p:cNvSpPr>
          <p:nvPr>
            <p:ph type="sldNum" sz="quarter" idx="12"/>
          </p:nvPr>
        </p:nvSpPr>
        <p:spPr/>
        <p:txBody>
          <a:bodyPr/>
          <a:lstStyle/>
          <a:p>
            <a:fld id="{F0C94032-CD4C-4C25-B0C2-CEC720522D92}" type="slidenum">
              <a:rPr lang="en-US" smtClean="0">
                <a:solidFill>
                  <a:prstClr val="black">
                    <a:tint val="95000"/>
                  </a:prstClr>
                </a:solidFill>
              </a:rPr>
              <a:pPr/>
              <a:t>‹#›</a:t>
            </a:fld>
            <a:endParaRPr lang="en-US">
              <a:solidFill>
                <a:prstClr val="black">
                  <a:tint val="95000"/>
                </a:prstClr>
              </a:solidFill>
            </a:endParaRPr>
          </a:p>
        </p:txBody>
      </p:sp>
    </p:spTree>
    <p:extLst>
      <p:ext uri="{BB962C8B-B14F-4D97-AF65-F5344CB8AC3E}">
        <p14:creationId xmlns:p14="http://schemas.microsoft.com/office/powerpoint/2010/main" val="39739846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609600"/>
            <a:ext cx="2743200" cy="586740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609600" y="609600"/>
            <a:ext cx="80264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3A271A1-F6D6-438B-A432-4747EE7ECD40}" type="datetimeFigureOut">
              <a:rPr lang="en-US" smtClean="0">
                <a:solidFill>
                  <a:prstClr val="black">
                    <a:tint val="95000"/>
                  </a:prstClr>
                </a:solidFill>
              </a:rPr>
              <a:pPr/>
              <a:t>3/1/2023</a:t>
            </a:fld>
            <a:endParaRPr lang="en-US" dirty="0">
              <a:solidFill>
                <a:prstClr val="black">
                  <a:tint val="9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95000"/>
                </a:prstClr>
              </a:solidFill>
            </a:endParaRPr>
          </a:p>
        </p:txBody>
      </p:sp>
      <p:sp>
        <p:nvSpPr>
          <p:cNvPr id="6" name="Slide Number Placeholder 5"/>
          <p:cNvSpPr>
            <a:spLocks noGrp="1"/>
          </p:cNvSpPr>
          <p:nvPr>
            <p:ph type="sldNum" sz="quarter" idx="12"/>
          </p:nvPr>
        </p:nvSpPr>
        <p:spPr/>
        <p:txBody>
          <a:bodyPr/>
          <a:lstStyle/>
          <a:p>
            <a:fld id="{F0C94032-CD4C-4C25-B0C2-CEC720522D92}" type="slidenum">
              <a:rPr lang="en-US" smtClean="0">
                <a:solidFill>
                  <a:prstClr val="black">
                    <a:tint val="95000"/>
                  </a:prstClr>
                </a:solidFill>
              </a:rPr>
              <a:pPr/>
              <a:t>‹#›</a:t>
            </a:fld>
            <a:endParaRPr lang="en-US" dirty="0">
              <a:solidFill>
                <a:prstClr val="black">
                  <a:tint val="95000"/>
                </a:prstClr>
              </a:solidFill>
            </a:endParaRPr>
          </a:p>
        </p:txBody>
      </p:sp>
    </p:spTree>
    <p:extLst>
      <p:ext uri="{BB962C8B-B14F-4D97-AF65-F5344CB8AC3E}">
        <p14:creationId xmlns:p14="http://schemas.microsoft.com/office/powerpoint/2010/main" val="38732504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atin typeface="Calibri" panose="020F0502020204030204" pitchFamily="34" charset="0"/>
                <a:cs typeface="Calibri" panose="020F0502020204030204" pitchFamily="34" charset="0"/>
              </a:defRPr>
            </a:lvl1pPr>
          </a:lstStyle>
          <a:p>
            <a:r>
              <a:rPr lang="en-US" dirty="0"/>
              <a:t>Click to edit Master title style</a:t>
            </a:r>
          </a:p>
        </p:txBody>
      </p:sp>
      <p:sp>
        <p:nvSpPr>
          <p:cNvPr id="3" name="Content Placeholder 2"/>
          <p:cNvSpPr>
            <a:spLocks noGrp="1"/>
          </p:cNvSpPr>
          <p:nvPr>
            <p:ph idx="1"/>
          </p:nvPr>
        </p:nvSpPr>
        <p:spPr/>
        <p:txBody>
          <a:bodyPr/>
          <a:lstStyle>
            <a:lvl1pPr>
              <a:defRPr sz="3200"/>
            </a:lvl1pPr>
            <a:lvl2pPr>
              <a:defRPr sz="2800"/>
            </a:lvl2pPr>
            <a:lvl3pPr>
              <a:defRPr sz="24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3A271A1-F6D6-438B-A432-4747EE7ECD40}" type="datetimeFigureOut">
              <a:rPr lang="en-US" smtClean="0">
                <a:solidFill>
                  <a:prstClr val="black">
                    <a:tint val="95000"/>
                  </a:prstClr>
                </a:solidFill>
              </a:rPr>
              <a:pPr/>
              <a:t>3/1/2023</a:t>
            </a:fld>
            <a:endParaRPr lang="en-US" dirty="0">
              <a:solidFill>
                <a:prstClr val="black">
                  <a:tint val="95000"/>
                </a:prstClr>
              </a:solidFill>
            </a:endParaRPr>
          </a:p>
        </p:txBody>
      </p:sp>
      <p:sp>
        <p:nvSpPr>
          <p:cNvPr id="5" name="Footer Placeholder 4"/>
          <p:cNvSpPr>
            <a:spLocks noGrp="1"/>
          </p:cNvSpPr>
          <p:nvPr>
            <p:ph type="ftr" sz="quarter" idx="11"/>
          </p:nvPr>
        </p:nvSpPr>
        <p:spPr/>
        <p:txBody>
          <a:bodyPr/>
          <a:lstStyle/>
          <a:p>
            <a:endParaRPr lang="en-US">
              <a:solidFill>
                <a:prstClr val="black">
                  <a:tint val="95000"/>
                </a:prstClr>
              </a:solidFill>
            </a:endParaRPr>
          </a:p>
        </p:txBody>
      </p:sp>
      <p:sp>
        <p:nvSpPr>
          <p:cNvPr id="6" name="Slide Number Placeholder 5"/>
          <p:cNvSpPr>
            <a:spLocks noGrp="1"/>
          </p:cNvSpPr>
          <p:nvPr>
            <p:ph type="sldNum" sz="quarter" idx="12"/>
          </p:nvPr>
        </p:nvSpPr>
        <p:spPr/>
        <p:txBody>
          <a:bodyPr/>
          <a:lstStyle/>
          <a:p>
            <a:fld id="{F0C94032-CD4C-4C25-B0C2-CEC720522D92}" type="slidenum">
              <a:rPr lang="en-US" smtClean="0">
                <a:solidFill>
                  <a:prstClr val="black">
                    <a:tint val="95000"/>
                  </a:prstClr>
                </a:solidFill>
              </a:rPr>
              <a:pPr/>
              <a:t>‹#›</a:t>
            </a:fld>
            <a:endParaRPr lang="en-US" dirty="0">
              <a:solidFill>
                <a:srgbClr val="FFFFFF"/>
              </a:solidFill>
            </a:endParaRPr>
          </a:p>
        </p:txBody>
      </p:sp>
    </p:spTree>
    <p:extLst>
      <p:ext uri="{BB962C8B-B14F-4D97-AF65-F5344CB8AC3E}">
        <p14:creationId xmlns:p14="http://schemas.microsoft.com/office/powerpoint/2010/main" val="25771572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63084" y="2362201"/>
            <a:ext cx="10363200" cy="2200275"/>
          </a:xfrm>
        </p:spPr>
        <p:txBody>
          <a:bodyPr anchor="b">
            <a:normAutofit/>
          </a:bodyPr>
          <a:lstStyle>
            <a:lvl1pPr algn="l">
              <a:defRPr sz="4800" b="0" cap="all">
                <a:latin typeface="Calibri" panose="020F0502020204030204" pitchFamily="34" charset="0"/>
                <a:cs typeface="Calibri" panose="020F0502020204030204" pitchFamily="34" charset="0"/>
              </a:defRPr>
            </a:lvl1pPr>
          </a:lstStyle>
          <a:p>
            <a:r>
              <a:rPr lang="en-US" dirty="0"/>
              <a:t>Click to edit Master title style</a:t>
            </a:r>
          </a:p>
        </p:txBody>
      </p:sp>
      <p:sp>
        <p:nvSpPr>
          <p:cNvPr id="3" name="Text Placeholder 2"/>
          <p:cNvSpPr>
            <a:spLocks noGrp="1"/>
          </p:cNvSpPr>
          <p:nvPr>
            <p:ph type="body" idx="1"/>
          </p:nvPr>
        </p:nvSpPr>
        <p:spPr>
          <a:xfrm>
            <a:off x="963084" y="4626865"/>
            <a:ext cx="10363200" cy="1500187"/>
          </a:xfrm>
        </p:spPr>
        <p:txBody>
          <a:bodyPr anchor="t">
            <a:normAutofit/>
          </a:bodyPr>
          <a:lstStyle>
            <a:lvl1pPr marL="0" indent="0">
              <a:buNone/>
              <a:defRPr sz="32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23A271A1-F6D6-438B-A432-4747EE7ECD40}" type="datetimeFigureOut">
              <a:rPr lang="en-US" smtClean="0">
                <a:solidFill>
                  <a:prstClr val="white">
                    <a:tint val="95000"/>
                  </a:prstClr>
                </a:solidFill>
              </a:rPr>
              <a:pPr/>
              <a:t>3/1/2023</a:t>
            </a:fld>
            <a:endParaRPr lang="en-US">
              <a:solidFill>
                <a:prstClr val="white">
                  <a:tint val="95000"/>
                </a:prstClr>
              </a:solidFill>
            </a:endParaRPr>
          </a:p>
        </p:txBody>
      </p:sp>
      <p:sp>
        <p:nvSpPr>
          <p:cNvPr id="5" name="Footer Placeholder 4"/>
          <p:cNvSpPr>
            <a:spLocks noGrp="1"/>
          </p:cNvSpPr>
          <p:nvPr>
            <p:ph type="ftr" sz="quarter" idx="11"/>
          </p:nvPr>
        </p:nvSpPr>
        <p:spPr/>
        <p:txBody>
          <a:bodyPr/>
          <a:lstStyle/>
          <a:p>
            <a:endParaRPr lang="en-US">
              <a:solidFill>
                <a:prstClr val="white">
                  <a:tint val="95000"/>
                </a:prstClr>
              </a:solidFill>
            </a:endParaRPr>
          </a:p>
        </p:txBody>
      </p:sp>
      <p:sp>
        <p:nvSpPr>
          <p:cNvPr id="6" name="Slide Number Placeholder 5"/>
          <p:cNvSpPr>
            <a:spLocks noGrp="1"/>
          </p:cNvSpPr>
          <p:nvPr>
            <p:ph type="sldNum" sz="quarter" idx="12"/>
          </p:nvPr>
        </p:nvSpPr>
        <p:spPr/>
        <p:txBody>
          <a:bodyPr/>
          <a:lstStyle/>
          <a:p>
            <a:pPr algn="ctr"/>
            <a:fld id="{F0C94032-CD4C-4C25-B0C2-CEC720522D92}" type="slidenum">
              <a:rPr lang="en-US" smtClean="0">
                <a:solidFill>
                  <a:prstClr val="white">
                    <a:tint val="95000"/>
                  </a:prstClr>
                </a:solidFill>
              </a:rPr>
              <a:pPr algn="ctr"/>
              <a:t>‹#›</a:t>
            </a:fld>
            <a:endParaRPr lang="en-US" sz="2400" dirty="0">
              <a:solidFill>
                <a:srgbClr val="FFFFFF"/>
              </a:solidFill>
            </a:endParaRPr>
          </a:p>
        </p:txBody>
      </p:sp>
      <p:cxnSp>
        <p:nvCxnSpPr>
          <p:cNvPr id="7" name="Straight Connector 6"/>
          <p:cNvCxnSpPr/>
          <p:nvPr/>
        </p:nvCxnSpPr>
        <p:spPr>
          <a:xfrm>
            <a:off x="975360" y="4599432"/>
            <a:ext cx="104648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56860650"/>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73352"/>
            <a:ext cx="53848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97600" y="1673352"/>
            <a:ext cx="53848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3A271A1-F6D6-438B-A432-4747EE7ECD40}" type="datetimeFigureOut">
              <a:rPr lang="en-US" smtClean="0">
                <a:solidFill>
                  <a:prstClr val="black">
                    <a:tint val="95000"/>
                  </a:prstClr>
                </a:solidFill>
              </a:rPr>
              <a:pPr/>
              <a:t>3/1/2023</a:t>
            </a:fld>
            <a:endParaRPr lang="en-US">
              <a:solidFill>
                <a:prstClr val="black">
                  <a:tint val="95000"/>
                </a:prstClr>
              </a:solidFill>
            </a:endParaRPr>
          </a:p>
        </p:txBody>
      </p:sp>
      <p:sp>
        <p:nvSpPr>
          <p:cNvPr id="6" name="Footer Placeholder 5"/>
          <p:cNvSpPr>
            <a:spLocks noGrp="1"/>
          </p:cNvSpPr>
          <p:nvPr>
            <p:ph type="ftr" sz="quarter" idx="11"/>
          </p:nvPr>
        </p:nvSpPr>
        <p:spPr/>
        <p:txBody>
          <a:bodyPr/>
          <a:lstStyle/>
          <a:p>
            <a:endParaRPr lang="en-US">
              <a:solidFill>
                <a:prstClr val="black">
                  <a:tint val="95000"/>
                </a:prstClr>
              </a:solidFill>
            </a:endParaRPr>
          </a:p>
        </p:txBody>
      </p:sp>
      <p:sp>
        <p:nvSpPr>
          <p:cNvPr id="7" name="Slide Number Placeholder 6"/>
          <p:cNvSpPr>
            <a:spLocks noGrp="1"/>
          </p:cNvSpPr>
          <p:nvPr>
            <p:ph type="sldNum" sz="quarter" idx="12"/>
          </p:nvPr>
        </p:nvSpPr>
        <p:spPr/>
        <p:txBody>
          <a:bodyPr/>
          <a:lstStyle/>
          <a:p>
            <a:pPr algn="ctr"/>
            <a:fld id="{F0C94032-CD4C-4C25-B0C2-CEC720522D92}" type="slidenum">
              <a:rPr lang="en-US" smtClean="0">
                <a:solidFill>
                  <a:prstClr val="black">
                    <a:tint val="95000"/>
                  </a:prstClr>
                </a:solidFill>
              </a:rPr>
              <a:pPr algn="ctr"/>
              <a:t>‹#›</a:t>
            </a:fld>
            <a:endParaRPr lang="en-US">
              <a:solidFill>
                <a:prstClr val="black">
                  <a:tint val="95000"/>
                </a:prstClr>
              </a:solidFill>
            </a:endParaRPr>
          </a:p>
        </p:txBody>
      </p:sp>
    </p:spTree>
    <p:extLst>
      <p:ext uri="{BB962C8B-B14F-4D97-AF65-F5344CB8AC3E}">
        <p14:creationId xmlns:p14="http://schemas.microsoft.com/office/powerpoint/2010/main" val="31608952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600" y="1676400"/>
            <a:ext cx="524256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438400"/>
            <a:ext cx="524256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39840" y="1676400"/>
            <a:ext cx="524256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39840" y="2438400"/>
            <a:ext cx="524256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3A271A1-F6D6-438B-A432-4747EE7ECD40}" type="datetimeFigureOut">
              <a:rPr lang="en-US" smtClean="0">
                <a:solidFill>
                  <a:prstClr val="black">
                    <a:tint val="95000"/>
                  </a:prstClr>
                </a:solidFill>
              </a:rPr>
              <a:pPr/>
              <a:t>3/1/2023</a:t>
            </a:fld>
            <a:endParaRPr lang="en-US">
              <a:solidFill>
                <a:prstClr val="black">
                  <a:tint val="95000"/>
                </a:prstClr>
              </a:solidFill>
            </a:endParaRPr>
          </a:p>
        </p:txBody>
      </p:sp>
      <p:sp>
        <p:nvSpPr>
          <p:cNvPr id="8" name="Footer Placeholder 7"/>
          <p:cNvSpPr>
            <a:spLocks noGrp="1"/>
          </p:cNvSpPr>
          <p:nvPr>
            <p:ph type="ftr" sz="quarter" idx="11"/>
          </p:nvPr>
        </p:nvSpPr>
        <p:spPr/>
        <p:txBody>
          <a:bodyPr/>
          <a:lstStyle/>
          <a:p>
            <a:endParaRPr lang="en-US">
              <a:solidFill>
                <a:prstClr val="black">
                  <a:tint val="95000"/>
                </a:prstClr>
              </a:solidFill>
            </a:endParaRPr>
          </a:p>
        </p:txBody>
      </p:sp>
      <p:sp>
        <p:nvSpPr>
          <p:cNvPr id="9" name="Slide Number Placeholder 8"/>
          <p:cNvSpPr>
            <a:spLocks noGrp="1"/>
          </p:cNvSpPr>
          <p:nvPr>
            <p:ph type="sldNum" sz="quarter" idx="12"/>
          </p:nvPr>
        </p:nvSpPr>
        <p:spPr/>
        <p:txBody>
          <a:bodyPr/>
          <a:lstStyle/>
          <a:p>
            <a:pPr algn="ctr"/>
            <a:fld id="{F0C94032-CD4C-4C25-B0C2-CEC720522D92}" type="slidenum">
              <a:rPr lang="en-US" smtClean="0">
                <a:solidFill>
                  <a:prstClr val="black">
                    <a:tint val="95000"/>
                  </a:prstClr>
                </a:solidFill>
              </a:rPr>
              <a:pPr algn="ctr"/>
              <a:t>‹#›</a:t>
            </a:fld>
            <a:endParaRPr lang="en-US">
              <a:solidFill>
                <a:prstClr val="black">
                  <a:tint val="95000"/>
                </a:prstClr>
              </a:solidFill>
            </a:endParaRPr>
          </a:p>
        </p:txBody>
      </p:sp>
      <p:cxnSp>
        <p:nvCxnSpPr>
          <p:cNvPr id="11" name="Straight Connector 10"/>
          <p:cNvCxnSpPr/>
          <p:nvPr/>
        </p:nvCxnSpPr>
        <p:spPr>
          <a:xfrm rot="5400000">
            <a:off x="3741949" y="4045691"/>
            <a:ext cx="4709160" cy="1059"/>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623077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3A271A1-F6D6-438B-A432-4747EE7ECD40}" type="datetimeFigureOut">
              <a:rPr lang="en-US" smtClean="0">
                <a:solidFill>
                  <a:prstClr val="black">
                    <a:tint val="95000"/>
                  </a:prstClr>
                </a:solidFill>
              </a:rPr>
              <a:pPr/>
              <a:t>3/1/2023</a:t>
            </a:fld>
            <a:endParaRPr lang="en-US">
              <a:solidFill>
                <a:prstClr val="black">
                  <a:tint val="95000"/>
                </a:prstClr>
              </a:solidFill>
            </a:endParaRPr>
          </a:p>
        </p:txBody>
      </p:sp>
      <p:sp>
        <p:nvSpPr>
          <p:cNvPr id="4" name="Footer Placeholder 3"/>
          <p:cNvSpPr>
            <a:spLocks noGrp="1"/>
          </p:cNvSpPr>
          <p:nvPr>
            <p:ph type="ftr" sz="quarter" idx="11"/>
          </p:nvPr>
        </p:nvSpPr>
        <p:spPr/>
        <p:txBody>
          <a:bodyPr/>
          <a:lstStyle/>
          <a:p>
            <a:endParaRPr lang="en-US">
              <a:solidFill>
                <a:prstClr val="black">
                  <a:tint val="95000"/>
                </a:prstClr>
              </a:solidFill>
            </a:endParaRPr>
          </a:p>
        </p:txBody>
      </p:sp>
      <p:sp>
        <p:nvSpPr>
          <p:cNvPr id="5" name="Slide Number Placeholder 4"/>
          <p:cNvSpPr>
            <a:spLocks noGrp="1"/>
          </p:cNvSpPr>
          <p:nvPr>
            <p:ph type="sldNum" sz="quarter" idx="12"/>
          </p:nvPr>
        </p:nvSpPr>
        <p:spPr/>
        <p:txBody>
          <a:bodyPr/>
          <a:lstStyle/>
          <a:p>
            <a:fld id="{F0C94032-CD4C-4C25-B0C2-CEC720522D92}" type="slidenum">
              <a:rPr lang="en-US" smtClean="0">
                <a:solidFill>
                  <a:prstClr val="black">
                    <a:tint val="95000"/>
                  </a:prstClr>
                </a:solidFill>
              </a:rPr>
              <a:pPr/>
              <a:t>‹#›</a:t>
            </a:fld>
            <a:endParaRPr lang="en-US" dirty="0">
              <a:solidFill>
                <a:srgbClr val="FFFFFF"/>
              </a:solidFill>
            </a:endParaRPr>
          </a:p>
        </p:txBody>
      </p:sp>
    </p:spTree>
    <p:extLst>
      <p:ext uri="{BB962C8B-B14F-4D97-AF65-F5344CB8AC3E}">
        <p14:creationId xmlns:p14="http://schemas.microsoft.com/office/powerpoint/2010/main" val="12654891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A271A1-F6D6-438B-A432-4747EE7ECD40}" type="datetimeFigureOut">
              <a:rPr lang="en-US" smtClean="0">
                <a:solidFill>
                  <a:prstClr val="black">
                    <a:tint val="95000"/>
                  </a:prstClr>
                </a:solidFill>
              </a:rPr>
              <a:pPr/>
              <a:t>3/1/2023</a:t>
            </a:fld>
            <a:endParaRPr lang="en-US">
              <a:solidFill>
                <a:prstClr val="black">
                  <a:tint val="95000"/>
                </a:prstClr>
              </a:solidFill>
            </a:endParaRPr>
          </a:p>
        </p:txBody>
      </p:sp>
      <p:sp>
        <p:nvSpPr>
          <p:cNvPr id="3" name="Footer Placeholder 2"/>
          <p:cNvSpPr>
            <a:spLocks noGrp="1"/>
          </p:cNvSpPr>
          <p:nvPr>
            <p:ph type="ftr" sz="quarter" idx="11"/>
          </p:nvPr>
        </p:nvSpPr>
        <p:spPr/>
        <p:txBody>
          <a:bodyPr/>
          <a:lstStyle/>
          <a:p>
            <a:endParaRPr lang="en-US" dirty="0">
              <a:solidFill>
                <a:prstClr val="black">
                  <a:tint val="95000"/>
                </a:prstClr>
              </a:solidFill>
            </a:endParaRPr>
          </a:p>
        </p:txBody>
      </p:sp>
      <p:sp>
        <p:nvSpPr>
          <p:cNvPr id="4" name="Slide Number Placeholder 3"/>
          <p:cNvSpPr>
            <a:spLocks noGrp="1"/>
          </p:cNvSpPr>
          <p:nvPr>
            <p:ph type="sldNum" sz="quarter" idx="12"/>
          </p:nvPr>
        </p:nvSpPr>
        <p:spPr/>
        <p:txBody>
          <a:bodyPr/>
          <a:lstStyle/>
          <a:p>
            <a:fld id="{F0C94032-CD4C-4C25-B0C2-CEC720522D92}" type="slidenum">
              <a:rPr lang="en-US" smtClean="0">
                <a:solidFill>
                  <a:prstClr val="black">
                    <a:tint val="95000"/>
                  </a:prstClr>
                </a:solidFill>
              </a:rPr>
              <a:pPr/>
              <a:t>‹#›</a:t>
            </a:fld>
            <a:endParaRPr lang="en-US" dirty="0">
              <a:solidFill>
                <a:srgbClr val="5A6378"/>
              </a:solidFill>
            </a:endParaRPr>
          </a:p>
        </p:txBody>
      </p:sp>
    </p:spTree>
    <p:extLst>
      <p:ext uri="{BB962C8B-B14F-4D97-AF65-F5344CB8AC3E}">
        <p14:creationId xmlns:p14="http://schemas.microsoft.com/office/powerpoint/2010/main" val="29693008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792080"/>
            <a:ext cx="2852928" cy="1261872"/>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3962400" y="792080"/>
            <a:ext cx="7620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601" y="2130553"/>
            <a:ext cx="2852928"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3A271A1-F6D6-438B-A432-4747EE7ECD40}" type="datetimeFigureOut">
              <a:rPr lang="en-US" smtClean="0">
                <a:solidFill>
                  <a:prstClr val="black">
                    <a:tint val="95000"/>
                  </a:prstClr>
                </a:solidFill>
              </a:rPr>
              <a:pPr/>
              <a:t>3/1/2023</a:t>
            </a:fld>
            <a:endParaRPr lang="en-US">
              <a:solidFill>
                <a:prstClr val="black">
                  <a:tint val="95000"/>
                </a:prstClr>
              </a:solidFill>
            </a:endParaRPr>
          </a:p>
        </p:txBody>
      </p:sp>
      <p:sp>
        <p:nvSpPr>
          <p:cNvPr id="6" name="Footer Placeholder 5"/>
          <p:cNvSpPr>
            <a:spLocks noGrp="1"/>
          </p:cNvSpPr>
          <p:nvPr>
            <p:ph type="ftr" sz="quarter" idx="11"/>
          </p:nvPr>
        </p:nvSpPr>
        <p:spPr/>
        <p:txBody>
          <a:bodyPr/>
          <a:lstStyle/>
          <a:p>
            <a:endParaRPr lang="en-US">
              <a:solidFill>
                <a:prstClr val="black">
                  <a:tint val="95000"/>
                </a:prstClr>
              </a:solidFill>
            </a:endParaRPr>
          </a:p>
        </p:txBody>
      </p:sp>
      <p:sp>
        <p:nvSpPr>
          <p:cNvPr id="7" name="Slide Number Placeholder 6"/>
          <p:cNvSpPr>
            <a:spLocks noGrp="1"/>
          </p:cNvSpPr>
          <p:nvPr>
            <p:ph type="sldNum" sz="quarter" idx="12"/>
          </p:nvPr>
        </p:nvSpPr>
        <p:spPr/>
        <p:txBody>
          <a:bodyPr/>
          <a:lstStyle/>
          <a:p>
            <a:fld id="{F0C94032-CD4C-4C25-B0C2-CEC720522D92}" type="slidenum">
              <a:rPr lang="en-US" smtClean="0">
                <a:solidFill>
                  <a:prstClr val="black">
                    <a:tint val="95000"/>
                  </a:prstClr>
                </a:solidFill>
              </a:rPr>
              <a:pPr/>
              <a:t>‹#›</a:t>
            </a:fld>
            <a:endParaRPr lang="en-US" dirty="0">
              <a:solidFill>
                <a:srgbClr val="FFFFFF"/>
              </a:solidFill>
            </a:endParaRPr>
          </a:p>
        </p:txBody>
      </p:sp>
      <p:cxnSp>
        <p:nvCxnSpPr>
          <p:cNvPr id="9" name="Straight Connector 8"/>
          <p:cNvCxnSpPr/>
          <p:nvPr/>
        </p:nvCxnSpPr>
        <p:spPr>
          <a:xfrm rot="5400000">
            <a:off x="912152" y="3579942"/>
            <a:ext cx="5577840" cy="2117"/>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905145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792480"/>
            <a:ext cx="2856907" cy="1264920"/>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3811480" y="838201"/>
            <a:ext cx="787252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09600" y="2133600"/>
            <a:ext cx="2852928"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3A271A1-F6D6-438B-A432-4747EE7ECD40}" type="datetimeFigureOut">
              <a:rPr lang="en-US" smtClean="0">
                <a:solidFill>
                  <a:prstClr val="black">
                    <a:tint val="95000"/>
                  </a:prstClr>
                </a:solidFill>
              </a:rPr>
              <a:pPr/>
              <a:t>3/1/2023</a:t>
            </a:fld>
            <a:endParaRPr lang="en-US">
              <a:solidFill>
                <a:prstClr val="black">
                  <a:tint val="95000"/>
                </a:prstClr>
              </a:solidFill>
            </a:endParaRPr>
          </a:p>
        </p:txBody>
      </p:sp>
      <p:sp>
        <p:nvSpPr>
          <p:cNvPr id="6" name="Footer Placeholder 5"/>
          <p:cNvSpPr>
            <a:spLocks noGrp="1"/>
          </p:cNvSpPr>
          <p:nvPr>
            <p:ph type="ftr" sz="quarter" idx="11"/>
          </p:nvPr>
        </p:nvSpPr>
        <p:spPr/>
        <p:txBody>
          <a:bodyPr/>
          <a:lstStyle/>
          <a:p>
            <a:endParaRPr lang="en-US" dirty="0">
              <a:solidFill>
                <a:prstClr val="white">
                  <a:shade val="50000"/>
                </a:prstClr>
              </a:solidFill>
            </a:endParaRPr>
          </a:p>
        </p:txBody>
      </p:sp>
      <p:sp>
        <p:nvSpPr>
          <p:cNvPr id="7" name="Slide Number Placeholder 6"/>
          <p:cNvSpPr>
            <a:spLocks noGrp="1"/>
          </p:cNvSpPr>
          <p:nvPr>
            <p:ph type="sldNum" sz="quarter" idx="12"/>
          </p:nvPr>
        </p:nvSpPr>
        <p:spPr/>
        <p:txBody>
          <a:bodyPr/>
          <a:lstStyle/>
          <a:p>
            <a:pPr algn="ctr"/>
            <a:fld id="{F0C94032-CD4C-4C25-B0C2-CEC720522D92}" type="slidenum">
              <a:rPr lang="en-US" smtClean="0">
                <a:solidFill>
                  <a:prstClr val="black">
                    <a:tint val="95000"/>
                  </a:prstClr>
                </a:solidFill>
              </a:rPr>
              <a:pPr algn="ctr"/>
              <a:t>‹#›</a:t>
            </a:fld>
            <a:endParaRPr lang="en-US" sz="2800" dirty="0">
              <a:solidFill>
                <a:prstClr val="black">
                  <a:tint val="95000"/>
                </a:prstClr>
              </a:solidFill>
            </a:endParaRPr>
          </a:p>
        </p:txBody>
      </p:sp>
    </p:spTree>
    <p:extLst>
      <p:ext uri="{BB962C8B-B14F-4D97-AF65-F5344CB8AC3E}">
        <p14:creationId xmlns:p14="http://schemas.microsoft.com/office/powerpoint/2010/main" val="5606881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12192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Placeholder 1"/>
          <p:cNvSpPr>
            <a:spLocks noGrp="1"/>
          </p:cNvSpPr>
          <p:nvPr>
            <p:ph type="title"/>
          </p:nvPr>
        </p:nvSpPr>
        <p:spPr>
          <a:xfrm>
            <a:off x="609600" y="533400"/>
            <a:ext cx="10972800" cy="990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09600" y="1600200"/>
            <a:ext cx="10972800" cy="4876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0" y="0"/>
            <a:ext cx="12192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 name="Date Placeholder 3"/>
          <p:cNvSpPr>
            <a:spLocks noGrp="1"/>
          </p:cNvSpPr>
          <p:nvPr>
            <p:ph type="dt" sz="half" idx="2"/>
          </p:nvPr>
        </p:nvSpPr>
        <p:spPr>
          <a:xfrm>
            <a:off x="609600" y="18288"/>
            <a:ext cx="3860800" cy="329184"/>
          </a:xfrm>
          <a:prstGeom prst="rect">
            <a:avLst/>
          </a:prstGeom>
        </p:spPr>
        <p:txBody>
          <a:bodyPr vert="horz" lIns="91440" tIns="45720" rIns="91440" bIns="45720" rtlCol="0" anchor="ctr"/>
          <a:lstStyle>
            <a:lvl1pPr algn="l">
              <a:defRPr sz="1200">
                <a:solidFill>
                  <a:srgbClr val="FFFFFF"/>
                </a:solidFill>
              </a:defRPr>
            </a:lvl1pPr>
          </a:lstStyle>
          <a:p>
            <a:fld id="{23A271A1-F6D6-438B-A432-4747EE7ECD40}" type="datetimeFigureOut">
              <a:rPr lang="en-US" smtClean="0">
                <a:solidFill>
                  <a:prstClr val="black">
                    <a:tint val="95000"/>
                  </a:prstClr>
                </a:solidFill>
              </a:rPr>
              <a:pPr/>
              <a:t>3/1/2023</a:t>
            </a:fld>
            <a:endParaRPr lang="en-US" sz="1400" dirty="0">
              <a:solidFill>
                <a:srgbClr val="5A6378"/>
              </a:solidFill>
            </a:endParaRPr>
          </a:p>
        </p:txBody>
      </p:sp>
      <p:sp>
        <p:nvSpPr>
          <p:cNvPr id="5" name="Footer Placeholder 4"/>
          <p:cNvSpPr>
            <a:spLocks noGrp="1"/>
          </p:cNvSpPr>
          <p:nvPr>
            <p:ph type="ftr" sz="quarter" idx="3"/>
          </p:nvPr>
        </p:nvSpPr>
        <p:spPr>
          <a:xfrm>
            <a:off x="4572000" y="18288"/>
            <a:ext cx="5486400" cy="329184"/>
          </a:xfrm>
          <a:prstGeom prst="rect">
            <a:avLst/>
          </a:prstGeom>
        </p:spPr>
        <p:txBody>
          <a:bodyPr vert="horz" lIns="91440" tIns="45720" rIns="91440" bIns="45720" rtlCol="0" anchor="ctr"/>
          <a:lstStyle>
            <a:lvl1pPr algn="ctr">
              <a:defRPr sz="1200">
                <a:solidFill>
                  <a:srgbClr val="FFFFFF"/>
                </a:solidFill>
              </a:defRPr>
            </a:lvl1pPr>
          </a:lstStyle>
          <a:p>
            <a:pPr algn="r"/>
            <a:endParaRPr lang="en-US" sz="1400" dirty="0">
              <a:solidFill>
                <a:srgbClr val="5A6378"/>
              </a:solidFill>
            </a:endParaRPr>
          </a:p>
        </p:txBody>
      </p:sp>
      <p:sp>
        <p:nvSpPr>
          <p:cNvPr id="6" name="Slide Number Placeholder 5"/>
          <p:cNvSpPr>
            <a:spLocks noGrp="1"/>
          </p:cNvSpPr>
          <p:nvPr>
            <p:ph type="sldNum" sz="quarter" idx="4"/>
          </p:nvPr>
        </p:nvSpPr>
        <p:spPr>
          <a:xfrm>
            <a:off x="10160000" y="18288"/>
            <a:ext cx="1422400" cy="329184"/>
          </a:xfrm>
          <a:prstGeom prst="rect">
            <a:avLst/>
          </a:prstGeom>
        </p:spPr>
        <p:txBody>
          <a:bodyPr vert="horz" lIns="91440" tIns="45720" rIns="91440" bIns="45720" rtlCol="0" anchor="ctr"/>
          <a:lstStyle>
            <a:lvl1pPr algn="l">
              <a:defRPr sz="1400" b="1">
                <a:solidFill>
                  <a:srgbClr val="FFFFFF"/>
                </a:solidFill>
              </a:defRPr>
            </a:lvl1pPr>
          </a:lstStyle>
          <a:p>
            <a:pPr algn="ctr"/>
            <a:fld id="{F0C94032-CD4C-4C25-B0C2-CEC720522D92}" type="slidenum">
              <a:rPr lang="en-US" smtClean="0">
                <a:solidFill>
                  <a:prstClr val="black">
                    <a:tint val="95000"/>
                  </a:prstClr>
                </a:solidFill>
              </a:rPr>
              <a:pPr algn="ctr"/>
              <a:t>‹#›</a:t>
            </a:fld>
            <a:endParaRPr lang="en-US" sz="1400" b="1" dirty="0">
              <a:solidFill>
                <a:srgbClr val="FFFFFF"/>
              </a:solidFill>
            </a:endParaRPr>
          </a:p>
        </p:txBody>
      </p:sp>
    </p:spTree>
    <p:extLst>
      <p:ext uri="{BB962C8B-B14F-4D97-AF65-F5344CB8AC3E}">
        <p14:creationId xmlns:p14="http://schemas.microsoft.com/office/powerpoint/2010/main" val="255499401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chart" Target="../charts/chart7.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chart" Target="../charts/chart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chart" Target="../charts/chart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chart" Target="../charts/chart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chart" Target="../charts/chart1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chart" Target="../charts/chart1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chart" Target="../charts/chart1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chart" Target="../charts/chart1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chart" Target="../charts/chart18.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chart" Target="../charts/chart1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chart" Target="../charts/chart2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chart" Target="../charts/chart2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chart" Target="../charts/chart2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5BE12-AB2C-226C-F0B9-40146FE3AC19}"/>
              </a:ext>
            </a:extLst>
          </p:cNvPr>
          <p:cNvSpPr>
            <a:spLocks noGrp="1"/>
          </p:cNvSpPr>
          <p:nvPr>
            <p:ph type="title"/>
          </p:nvPr>
        </p:nvSpPr>
        <p:spPr>
          <a:xfrm>
            <a:off x="963084" y="2362201"/>
            <a:ext cx="10363200" cy="2200275"/>
          </a:xfrm>
        </p:spPr>
        <p:txBody>
          <a:bodyPr>
            <a:normAutofit fontScale="90000"/>
          </a:bodyPr>
          <a:lstStyle/>
          <a:p>
            <a:pPr algn="ctr"/>
            <a:r>
              <a:rPr lang="en-US" dirty="0"/>
              <a:t>2022 Midterms, Looking Back and Beyond</a:t>
            </a:r>
            <a:br>
              <a:rPr lang="en-US" dirty="0"/>
            </a:br>
            <a:r>
              <a:rPr lang="en-US" sz="2700" dirty="0"/>
              <a:t>JANUARY 23, 2023</a:t>
            </a:r>
            <a:r>
              <a:rPr lang="en-US" dirty="0"/>
              <a:t/>
            </a:r>
            <a:br>
              <a:rPr lang="en-US" dirty="0"/>
            </a:br>
            <a:endParaRPr lang="en-US" dirty="0"/>
          </a:p>
        </p:txBody>
      </p:sp>
      <p:sp>
        <p:nvSpPr>
          <p:cNvPr id="3" name="Text Placeholder 2">
            <a:extLst>
              <a:ext uri="{FF2B5EF4-FFF2-40B4-BE49-F238E27FC236}">
                <a16:creationId xmlns:a16="http://schemas.microsoft.com/office/drawing/2014/main" id="{DCCA3092-DC08-86E0-347D-62C03D8D1143}"/>
              </a:ext>
            </a:extLst>
          </p:cNvPr>
          <p:cNvSpPr>
            <a:spLocks noGrp="1"/>
          </p:cNvSpPr>
          <p:nvPr>
            <p:ph type="body" idx="1"/>
          </p:nvPr>
        </p:nvSpPr>
        <p:spPr>
          <a:xfrm>
            <a:off x="963084" y="4679416"/>
            <a:ext cx="10363200" cy="1500187"/>
          </a:xfrm>
        </p:spPr>
        <p:txBody>
          <a:bodyPr/>
          <a:lstStyle/>
          <a:p>
            <a:pPr algn="ctr"/>
            <a:r>
              <a:rPr lang="en-US" dirty="0"/>
              <a:t>Tom Patterson</a:t>
            </a:r>
          </a:p>
        </p:txBody>
      </p:sp>
    </p:spTree>
    <p:extLst>
      <p:ext uri="{BB962C8B-B14F-4D97-AF65-F5344CB8AC3E}">
        <p14:creationId xmlns:p14="http://schemas.microsoft.com/office/powerpoint/2010/main" val="8189030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88AE1-E881-0195-EF76-682336A3A9A9}"/>
              </a:ext>
            </a:extLst>
          </p:cNvPr>
          <p:cNvSpPr>
            <a:spLocks noGrp="1"/>
          </p:cNvSpPr>
          <p:nvPr>
            <p:ph type="title"/>
          </p:nvPr>
        </p:nvSpPr>
        <p:spPr/>
        <p:txBody>
          <a:bodyPr/>
          <a:lstStyle/>
          <a:p>
            <a:r>
              <a:rPr lang="en-US" sz="4400" dirty="0"/>
              <a:t>Enthusiasm</a:t>
            </a:r>
            <a:r>
              <a:rPr lang="en-US" dirty="0"/>
              <a:t> Gap - 2022</a:t>
            </a:r>
          </a:p>
        </p:txBody>
      </p:sp>
      <p:graphicFrame>
        <p:nvGraphicFramePr>
          <p:cNvPr id="6" name="Content Placeholder 5">
            <a:extLst>
              <a:ext uri="{FF2B5EF4-FFF2-40B4-BE49-F238E27FC236}">
                <a16:creationId xmlns:a16="http://schemas.microsoft.com/office/drawing/2014/main" id="{0054C43B-B318-97EF-9016-B78FA9E62D29}"/>
              </a:ext>
            </a:extLst>
          </p:cNvPr>
          <p:cNvGraphicFramePr>
            <a:graphicFrameLocks noGrp="1"/>
          </p:cNvGraphicFramePr>
          <p:nvPr>
            <p:ph idx="1"/>
            <p:extLst>
              <p:ext uri="{D42A27DB-BD31-4B8C-83A1-F6EECF244321}">
                <p14:modId xmlns:p14="http://schemas.microsoft.com/office/powerpoint/2010/main" val="1481549457"/>
              </p:ext>
            </p:extLst>
          </p:nvPr>
        </p:nvGraphicFramePr>
        <p:xfrm>
          <a:off x="746234" y="1524000"/>
          <a:ext cx="10016359" cy="4653776"/>
        </p:xfrm>
        <a:graphic>
          <a:graphicData uri="http://schemas.openxmlformats.org/drawingml/2006/chart">
            <c:chart xmlns:c="http://schemas.openxmlformats.org/drawingml/2006/chart" xmlns:r="http://schemas.openxmlformats.org/officeDocument/2006/relationships" r:id="rId2"/>
          </a:graphicData>
        </a:graphic>
      </p:graphicFrame>
      <p:sp>
        <p:nvSpPr>
          <p:cNvPr id="8" name="TextBox 7">
            <a:extLst>
              <a:ext uri="{FF2B5EF4-FFF2-40B4-BE49-F238E27FC236}">
                <a16:creationId xmlns:a16="http://schemas.microsoft.com/office/drawing/2014/main" id="{761CACFF-566A-6DDE-875C-FB9596C4A22B}"/>
              </a:ext>
            </a:extLst>
          </p:cNvPr>
          <p:cNvSpPr txBox="1"/>
          <p:nvPr/>
        </p:nvSpPr>
        <p:spPr>
          <a:xfrm>
            <a:off x="1676400" y="6324600"/>
            <a:ext cx="3800912"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Graphik Web"/>
                <a:ea typeface="+mn-ea"/>
                <a:cs typeface="+mn-cs"/>
              </a:rPr>
              <a:t>Survey: Morning Consult-Politico polls </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306866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630E5B58-A303-CAA0-AD58-C9F075587292}"/>
              </a:ext>
            </a:extLst>
          </p:cNvPr>
          <p:cNvSpPr>
            <a:spLocks noGrp="1"/>
          </p:cNvSpPr>
          <p:nvPr>
            <p:ph type="title"/>
          </p:nvPr>
        </p:nvSpPr>
        <p:spPr/>
        <p:txBody>
          <a:bodyPr>
            <a:normAutofit fontScale="90000"/>
          </a:bodyPr>
          <a:lstStyle/>
          <a:p>
            <a:r>
              <a:rPr lang="en-US" dirty="0"/>
              <a:t>2022 Exit Polls</a:t>
            </a:r>
            <a:br>
              <a:rPr lang="en-US" dirty="0"/>
            </a:br>
            <a:r>
              <a:rPr lang="en-US" dirty="0"/>
              <a:t>Democrats’ “Feeling about Roe v. Wade being overturned”</a:t>
            </a:r>
          </a:p>
        </p:txBody>
      </p:sp>
      <p:graphicFrame>
        <p:nvGraphicFramePr>
          <p:cNvPr id="11" name="Content Placeholder 10">
            <a:extLst>
              <a:ext uri="{FF2B5EF4-FFF2-40B4-BE49-F238E27FC236}">
                <a16:creationId xmlns:a16="http://schemas.microsoft.com/office/drawing/2014/main" id="{D3A736F8-E49B-CB95-092F-34DEE0EC051C}"/>
              </a:ext>
            </a:extLst>
          </p:cNvPr>
          <p:cNvGraphicFramePr>
            <a:graphicFrameLocks noGrp="1"/>
          </p:cNvGraphicFramePr>
          <p:nvPr>
            <p:ph idx="1"/>
          </p:nvPr>
        </p:nvGraphicFramePr>
        <p:xfrm>
          <a:off x="630620" y="1597572"/>
          <a:ext cx="10951779" cy="4445876"/>
        </p:xfrm>
        <a:graphic>
          <a:graphicData uri="http://schemas.openxmlformats.org/drawingml/2006/chart">
            <c:chart xmlns:c="http://schemas.openxmlformats.org/drawingml/2006/chart" xmlns:r="http://schemas.openxmlformats.org/officeDocument/2006/relationships" r:id="rId2"/>
          </a:graphicData>
        </a:graphic>
      </p:graphicFrame>
      <p:sp>
        <p:nvSpPr>
          <p:cNvPr id="12" name="TextBox 11">
            <a:extLst>
              <a:ext uri="{FF2B5EF4-FFF2-40B4-BE49-F238E27FC236}">
                <a16:creationId xmlns:a16="http://schemas.microsoft.com/office/drawing/2014/main" id="{E63C1606-66A2-838D-6D9A-6D016ADDA60A}"/>
              </a:ext>
            </a:extLst>
          </p:cNvPr>
          <p:cNvSpPr txBox="1"/>
          <p:nvPr/>
        </p:nvSpPr>
        <p:spPr>
          <a:xfrm>
            <a:off x="609599" y="6190593"/>
            <a:ext cx="229402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Source: 2022 Exit polls</a:t>
            </a:r>
          </a:p>
        </p:txBody>
      </p:sp>
    </p:spTree>
    <p:extLst>
      <p:ext uri="{BB962C8B-B14F-4D97-AF65-F5344CB8AC3E}">
        <p14:creationId xmlns:p14="http://schemas.microsoft.com/office/powerpoint/2010/main" val="3181378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74C15-AE3F-0C9C-6E1C-AB6E575E076E}"/>
              </a:ext>
            </a:extLst>
          </p:cNvPr>
          <p:cNvSpPr>
            <a:spLocks noGrp="1"/>
          </p:cNvSpPr>
          <p:nvPr>
            <p:ph type="title"/>
          </p:nvPr>
        </p:nvSpPr>
        <p:spPr/>
        <p:txBody>
          <a:bodyPr/>
          <a:lstStyle/>
          <a:p>
            <a:pPr algn="ctr"/>
            <a:r>
              <a:rPr lang="en-US" dirty="0"/>
              <a:t>The Abortion Issue – 2022 Exit Polls</a:t>
            </a:r>
          </a:p>
        </p:txBody>
      </p:sp>
      <p:sp>
        <p:nvSpPr>
          <p:cNvPr id="4" name="Text Placeholder 3">
            <a:extLst>
              <a:ext uri="{FF2B5EF4-FFF2-40B4-BE49-F238E27FC236}">
                <a16:creationId xmlns:a16="http://schemas.microsoft.com/office/drawing/2014/main" id="{1B4E2816-81D1-B965-A3D4-B557616BADBA}"/>
              </a:ext>
            </a:extLst>
          </p:cNvPr>
          <p:cNvSpPr>
            <a:spLocks noGrp="1"/>
          </p:cNvSpPr>
          <p:nvPr>
            <p:ph type="body" idx="1"/>
          </p:nvPr>
        </p:nvSpPr>
        <p:spPr/>
        <p:txBody>
          <a:bodyPr/>
          <a:lstStyle/>
          <a:p>
            <a:r>
              <a:rPr lang="en-US" dirty="0"/>
              <a:t>Most Important Issue to Your Vote</a:t>
            </a:r>
          </a:p>
        </p:txBody>
      </p:sp>
      <p:graphicFrame>
        <p:nvGraphicFramePr>
          <p:cNvPr id="10" name="Content Placeholder 9">
            <a:extLst>
              <a:ext uri="{FF2B5EF4-FFF2-40B4-BE49-F238E27FC236}">
                <a16:creationId xmlns:a16="http://schemas.microsoft.com/office/drawing/2014/main" id="{BC3ECAFA-0956-F553-C3B4-1D5A95FEBF8B}"/>
              </a:ext>
            </a:extLst>
          </p:cNvPr>
          <p:cNvGraphicFramePr>
            <a:graphicFrameLocks noGrp="1"/>
          </p:cNvGraphicFramePr>
          <p:nvPr>
            <p:ph sz="half" idx="2"/>
          </p:nvPr>
        </p:nvGraphicFramePr>
        <p:xfrm>
          <a:off x="609600" y="2438400"/>
          <a:ext cx="5241925" cy="3951288"/>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 Placeholder 5">
            <a:extLst>
              <a:ext uri="{FF2B5EF4-FFF2-40B4-BE49-F238E27FC236}">
                <a16:creationId xmlns:a16="http://schemas.microsoft.com/office/drawing/2014/main" id="{9751AFAB-D15B-F1E7-5CB9-B6D5A82F00C6}"/>
              </a:ext>
            </a:extLst>
          </p:cNvPr>
          <p:cNvSpPr>
            <a:spLocks noGrp="1"/>
          </p:cNvSpPr>
          <p:nvPr>
            <p:ph type="body" sz="quarter" idx="3"/>
          </p:nvPr>
        </p:nvSpPr>
        <p:spPr/>
        <p:txBody>
          <a:bodyPr/>
          <a:lstStyle/>
          <a:p>
            <a:r>
              <a:rPr lang="en-US" dirty="0"/>
              <a:t>Two-party vote by issue</a:t>
            </a:r>
          </a:p>
        </p:txBody>
      </p:sp>
      <p:graphicFrame>
        <p:nvGraphicFramePr>
          <p:cNvPr id="13" name="Content Placeholder 12">
            <a:extLst>
              <a:ext uri="{FF2B5EF4-FFF2-40B4-BE49-F238E27FC236}">
                <a16:creationId xmlns:a16="http://schemas.microsoft.com/office/drawing/2014/main" id="{E1A54248-9E3A-256A-0148-020F7855802D}"/>
              </a:ext>
            </a:extLst>
          </p:cNvPr>
          <p:cNvGraphicFramePr>
            <a:graphicFrameLocks noGrp="1"/>
          </p:cNvGraphicFramePr>
          <p:nvPr>
            <p:ph sz="quarter" idx="4"/>
            <p:extLst>
              <p:ext uri="{D42A27DB-BD31-4B8C-83A1-F6EECF244321}">
                <p14:modId xmlns:p14="http://schemas.microsoft.com/office/powerpoint/2010/main" val="2301692004"/>
              </p:ext>
            </p:extLst>
          </p:nvPr>
        </p:nvGraphicFramePr>
        <p:xfrm>
          <a:off x="6340475" y="2438399"/>
          <a:ext cx="5515194" cy="4174077"/>
        </p:xfrm>
        <a:graphic>
          <a:graphicData uri="http://schemas.openxmlformats.org/drawingml/2006/chart">
            <c:chart xmlns:c="http://schemas.openxmlformats.org/drawingml/2006/chart" xmlns:r="http://schemas.openxmlformats.org/officeDocument/2006/relationships" r:id="rId3"/>
          </a:graphicData>
        </a:graphic>
      </p:graphicFrame>
      <p:sp>
        <p:nvSpPr>
          <p:cNvPr id="14" name="Oval 13">
            <a:extLst>
              <a:ext uri="{FF2B5EF4-FFF2-40B4-BE49-F238E27FC236}">
                <a16:creationId xmlns:a16="http://schemas.microsoft.com/office/drawing/2014/main" id="{B33FBB98-88D7-8651-4643-5A7875BBD320}"/>
              </a:ext>
            </a:extLst>
          </p:cNvPr>
          <p:cNvSpPr/>
          <p:nvPr/>
        </p:nvSpPr>
        <p:spPr>
          <a:xfrm>
            <a:off x="609600" y="3573518"/>
            <a:ext cx="4582510" cy="77776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B98F93E9-2D59-1F43-AE79-57D391E2C4AB}"/>
              </a:ext>
            </a:extLst>
          </p:cNvPr>
          <p:cNvSpPr txBox="1"/>
          <p:nvPr/>
        </p:nvSpPr>
        <p:spPr>
          <a:xfrm>
            <a:off x="189186" y="6243145"/>
            <a:ext cx="3101683"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Source: 2022 election exit polls</a:t>
            </a:r>
          </a:p>
        </p:txBody>
      </p:sp>
    </p:spTree>
    <p:extLst>
      <p:ext uri="{BB962C8B-B14F-4D97-AF65-F5344CB8AC3E}">
        <p14:creationId xmlns:p14="http://schemas.microsoft.com/office/powerpoint/2010/main" val="15201624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D15BA-989C-6372-E603-B05FC5D78075}"/>
              </a:ext>
            </a:extLst>
          </p:cNvPr>
          <p:cNvSpPr>
            <a:spLocks noGrp="1"/>
          </p:cNvSpPr>
          <p:nvPr>
            <p:ph type="title"/>
          </p:nvPr>
        </p:nvSpPr>
        <p:spPr>
          <a:xfrm>
            <a:off x="546538" y="504497"/>
            <a:ext cx="11035862" cy="1019503"/>
          </a:xfrm>
        </p:spPr>
        <p:txBody>
          <a:bodyPr>
            <a:normAutofit/>
          </a:bodyPr>
          <a:lstStyle/>
          <a:p>
            <a:r>
              <a:rPr lang="en-US" sz="4800" dirty="0"/>
              <a:t>Senate Races</a:t>
            </a:r>
          </a:p>
        </p:txBody>
      </p:sp>
      <p:sp>
        <p:nvSpPr>
          <p:cNvPr id="3" name="Content Placeholder 2">
            <a:extLst>
              <a:ext uri="{FF2B5EF4-FFF2-40B4-BE49-F238E27FC236}">
                <a16:creationId xmlns:a16="http://schemas.microsoft.com/office/drawing/2014/main" id="{191FAA5F-ADCA-DA1A-6006-F98D8B618E05}"/>
              </a:ext>
            </a:extLst>
          </p:cNvPr>
          <p:cNvSpPr>
            <a:spLocks noGrp="1"/>
          </p:cNvSpPr>
          <p:nvPr>
            <p:ph idx="1"/>
          </p:nvPr>
        </p:nvSpPr>
        <p:spPr>
          <a:xfrm>
            <a:off x="599090" y="2385848"/>
            <a:ext cx="10983310" cy="4091152"/>
          </a:xfrm>
        </p:spPr>
        <p:txBody>
          <a:bodyPr>
            <a:normAutofit/>
          </a:bodyPr>
          <a:lstStyle/>
          <a:p>
            <a:pPr marL="0" indent="0" algn="ctr">
              <a:buNone/>
            </a:pPr>
            <a:r>
              <a:rPr lang="en-US" sz="4800" dirty="0"/>
              <a:t>Luck, and The Trump Factor</a:t>
            </a:r>
          </a:p>
        </p:txBody>
      </p:sp>
    </p:spTree>
    <p:extLst>
      <p:ext uri="{BB962C8B-B14F-4D97-AF65-F5344CB8AC3E}">
        <p14:creationId xmlns:p14="http://schemas.microsoft.com/office/powerpoint/2010/main" val="24166052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51BCEC-EAAF-8C51-7375-1A7C5484AE51}"/>
              </a:ext>
            </a:extLst>
          </p:cNvPr>
          <p:cNvSpPr>
            <a:spLocks noGrp="1"/>
          </p:cNvSpPr>
          <p:nvPr>
            <p:ph type="title"/>
          </p:nvPr>
        </p:nvSpPr>
        <p:spPr>
          <a:xfrm>
            <a:off x="609600" y="533400"/>
            <a:ext cx="10972800" cy="706821"/>
          </a:xfrm>
        </p:spPr>
        <p:txBody>
          <a:bodyPr/>
          <a:lstStyle/>
          <a:p>
            <a:r>
              <a:rPr lang="en-US" dirty="0"/>
              <a:t>The Luck Factor</a:t>
            </a:r>
          </a:p>
        </p:txBody>
      </p:sp>
      <p:sp>
        <p:nvSpPr>
          <p:cNvPr id="3" name="Content Placeholder 2">
            <a:extLst>
              <a:ext uri="{FF2B5EF4-FFF2-40B4-BE49-F238E27FC236}">
                <a16:creationId xmlns:a16="http://schemas.microsoft.com/office/drawing/2014/main" id="{0B1CD5B0-25CC-8EFB-36CC-B6079B9E7716}"/>
              </a:ext>
            </a:extLst>
          </p:cNvPr>
          <p:cNvSpPr>
            <a:spLocks noGrp="1"/>
          </p:cNvSpPr>
          <p:nvPr>
            <p:ph idx="1"/>
          </p:nvPr>
        </p:nvSpPr>
        <p:spPr>
          <a:xfrm>
            <a:off x="1187669" y="2125718"/>
            <a:ext cx="10047890" cy="4876800"/>
          </a:xfrm>
        </p:spPr>
        <p:txBody>
          <a:bodyPr>
            <a:normAutofit fontScale="92500" lnSpcReduction="20000"/>
          </a:bodyPr>
          <a:lstStyle/>
          <a:p>
            <a:pPr marL="0" indent="0">
              <a:buNone/>
            </a:pPr>
            <a:r>
              <a:rPr lang="en-US" dirty="0"/>
              <a:t>Going into Election Day, </a:t>
            </a:r>
            <a:r>
              <a:rPr lang="en-US" b="1" dirty="0"/>
              <a:t>Politico rated six Senate races as toss-ups.</a:t>
            </a:r>
          </a:p>
          <a:p>
            <a:pPr marL="0" indent="0">
              <a:buNone/>
            </a:pPr>
            <a:r>
              <a:rPr lang="en-US" b="1" dirty="0"/>
              <a:t>Democrats won 5 </a:t>
            </a:r>
            <a:r>
              <a:rPr lang="en-US" dirty="0"/>
              <a:t>(Arizona, Georgia, Nevada, New Hampshire, and Pennsylvania) out of the 6, losing only to incumbent Senator Ron Johnson by 1 percentage point in Wisconsin.</a:t>
            </a:r>
          </a:p>
          <a:p>
            <a:pPr marL="0" indent="0">
              <a:buNone/>
            </a:pPr>
            <a:r>
              <a:rPr lang="en-US" b="1" dirty="0"/>
              <a:t>The statistical probability that Democrats would win 5 of 6 toss-up elections is 9%.</a:t>
            </a:r>
          </a:p>
          <a:p>
            <a:pPr marL="0" indent="0">
              <a:buNone/>
            </a:pPr>
            <a:r>
              <a:rPr lang="en-US" b="1" dirty="0"/>
              <a:t>	</a:t>
            </a:r>
            <a:r>
              <a:rPr lang="en-US" dirty="0"/>
              <a:t>The last such Senate election was in 1980, when 	Republicans won 7 of 7 toss-ups, enabling them to take 	control of Senate for first time since early 1950s. The 	odds of winning 7 out of 7 is 1%.</a:t>
            </a:r>
          </a:p>
        </p:txBody>
      </p:sp>
    </p:spTree>
    <p:extLst>
      <p:ext uri="{BB962C8B-B14F-4D97-AF65-F5344CB8AC3E}">
        <p14:creationId xmlns:p14="http://schemas.microsoft.com/office/powerpoint/2010/main" val="14761008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17CBD-1427-7792-41F5-1143994E38E0}"/>
              </a:ext>
            </a:extLst>
          </p:cNvPr>
          <p:cNvSpPr>
            <a:spLocks noGrp="1"/>
          </p:cNvSpPr>
          <p:nvPr>
            <p:ph type="title"/>
          </p:nvPr>
        </p:nvSpPr>
        <p:spPr>
          <a:xfrm>
            <a:off x="609600" y="533400"/>
            <a:ext cx="10972800" cy="864476"/>
          </a:xfrm>
        </p:spPr>
        <p:txBody>
          <a:bodyPr/>
          <a:lstStyle/>
          <a:p>
            <a:r>
              <a:rPr lang="en-US" dirty="0"/>
              <a:t>The Trump Factor</a:t>
            </a:r>
          </a:p>
        </p:txBody>
      </p:sp>
      <p:sp>
        <p:nvSpPr>
          <p:cNvPr id="3" name="Content Placeholder 2">
            <a:extLst>
              <a:ext uri="{FF2B5EF4-FFF2-40B4-BE49-F238E27FC236}">
                <a16:creationId xmlns:a16="http://schemas.microsoft.com/office/drawing/2014/main" id="{E77CE722-4C48-3EA0-D803-AD762C5F8CC7}"/>
              </a:ext>
            </a:extLst>
          </p:cNvPr>
          <p:cNvSpPr>
            <a:spLocks noGrp="1"/>
          </p:cNvSpPr>
          <p:nvPr>
            <p:ph idx="1"/>
          </p:nvPr>
        </p:nvSpPr>
        <p:spPr>
          <a:xfrm>
            <a:off x="1313793" y="1881351"/>
            <a:ext cx="10268607" cy="4876800"/>
          </a:xfrm>
        </p:spPr>
        <p:txBody>
          <a:bodyPr>
            <a:normAutofit fontScale="92500" lnSpcReduction="20000"/>
          </a:bodyPr>
          <a:lstStyle/>
          <a:p>
            <a:pPr marL="0" indent="0">
              <a:buNone/>
            </a:pPr>
            <a:r>
              <a:rPr lang="en-US" sz="3000" dirty="0"/>
              <a:t>Breaking with tradition for a former president, Donald Trump campaigned actively for the election of </a:t>
            </a:r>
            <a:r>
              <a:rPr lang="en-US" sz="3000" b="1" dirty="0"/>
              <a:t>eight Republican Senate Republican candidates</a:t>
            </a:r>
            <a:r>
              <a:rPr lang="en-US" sz="3000" dirty="0"/>
              <a:t> (Johnson, Wisconsin; Oz, Pennsylvania; Masters, Arizona; Walker, Georgia; Vance, Ohio; Budd, North Carolina; Laxalt, Nevada; Bolduc, New Hampshire).</a:t>
            </a:r>
          </a:p>
          <a:p>
            <a:pPr marL="0" indent="0">
              <a:buNone/>
            </a:pPr>
            <a:endParaRPr lang="en-US" sz="3000" dirty="0"/>
          </a:p>
          <a:p>
            <a:pPr marL="0" indent="0">
              <a:buNone/>
            </a:pPr>
            <a:r>
              <a:rPr lang="en-US" sz="3000" b="1" dirty="0"/>
              <a:t>Five of the eight lost, including the flipped Pennsylvania Senate seat, </a:t>
            </a:r>
            <a:r>
              <a:rPr lang="en-US" sz="3000" dirty="0"/>
              <a:t>leading pundits to claim that</a:t>
            </a:r>
            <a:r>
              <a:rPr lang="en-US" sz="3000" dirty="0">
                <a:effectLst/>
                <a:latin typeface="Calibri" panose="020F0502020204030204" pitchFamily="34" charset="0"/>
                <a:ea typeface="Calibri" panose="020F0502020204030204" pitchFamily="34" charset="0"/>
                <a:cs typeface="Times New Roman" panose="02020603050405020304" pitchFamily="18" charset="0"/>
              </a:rPr>
              <a:t> Trump cost</a:t>
            </a:r>
            <a:r>
              <a:rPr lang="en-US" sz="3000" dirty="0"/>
              <a:t> Republicans control the Senate.</a:t>
            </a:r>
          </a:p>
          <a:p>
            <a:pPr marL="0" indent="0">
              <a:buNone/>
            </a:pPr>
            <a:endParaRPr lang="en-US" sz="3000" dirty="0"/>
          </a:p>
          <a:p>
            <a:pPr marL="0" indent="0">
              <a:buNone/>
            </a:pPr>
            <a:r>
              <a:rPr lang="en-US" sz="3000" dirty="0"/>
              <a:t>But is there any evidence to support the claim? Was Trump a drag on these races and, if so, how big a drag?</a:t>
            </a:r>
          </a:p>
          <a:p>
            <a:pPr marL="0" indent="0">
              <a:buNone/>
            </a:pPr>
            <a:endParaRPr lang="en-US" dirty="0"/>
          </a:p>
        </p:txBody>
      </p:sp>
    </p:spTree>
    <p:extLst>
      <p:ext uri="{BB962C8B-B14F-4D97-AF65-F5344CB8AC3E}">
        <p14:creationId xmlns:p14="http://schemas.microsoft.com/office/powerpoint/2010/main" val="4781402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AB438-C4B0-B1B3-FB3E-597D243E9481}"/>
              </a:ext>
            </a:extLst>
          </p:cNvPr>
          <p:cNvSpPr>
            <a:spLocks noGrp="1"/>
          </p:cNvSpPr>
          <p:nvPr>
            <p:ph type="title"/>
          </p:nvPr>
        </p:nvSpPr>
        <p:spPr/>
        <p:txBody>
          <a:bodyPr>
            <a:normAutofit fontScale="90000"/>
          </a:bodyPr>
          <a:lstStyle/>
          <a:p>
            <a:r>
              <a:rPr lang="en-US" dirty="0"/>
              <a:t>Estimating the Trump Factor –</a:t>
            </a:r>
            <a:br>
              <a:rPr lang="en-US" dirty="0"/>
            </a:br>
            <a:r>
              <a:rPr lang="en-US" sz="3600" dirty="0"/>
              <a:t>Republican Senate margins in 2016 and 2022</a:t>
            </a:r>
          </a:p>
        </p:txBody>
      </p:sp>
      <p:graphicFrame>
        <p:nvGraphicFramePr>
          <p:cNvPr id="6" name="Content Placeholder 5">
            <a:extLst>
              <a:ext uri="{FF2B5EF4-FFF2-40B4-BE49-F238E27FC236}">
                <a16:creationId xmlns:a16="http://schemas.microsoft.com/office/drawing/2014/main" id="{B6547284-96D3-2B92-9DC6-69E3BBC9CCF0}"/>
              </a:ext>
            </a:extLst>
          </p:cNvPr>
          <p:cNvGraphicFramePr>
            <a:graphicFrameLocks noGrp="1"/>
          </p:cNvGraphicFramePr>
          <p:nvPr>
            <p:ph idx="1"/>
            <p:extLst>
              <p:ext uri="{D42A27DB-BD31-4B8C-83A1-F6EECF244321}">
                <p14:modId xmlns:p14="http://schemas.microsoft.com/office/powerpoint/2010/main" val="1570838082"/>
              </p:ext>
            </p:extLst>
          </p:nvPr>
        </p:nvGraphicFramePr>
        <p:xfrm>
          <a:off x="609600" y="1600200"/>
          <a:ext cx="11267090" cy="4234543"/>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Box 6">
            <a:extLst>
              <a:ext uri="{FF2B5EF4-FFF2-40B4-BE49-F238E27FC236}">
                <a16:creationId xmlns:a16="http://schemas.microsoft.com/office/drawing/2014/main" id="{78BA07B9-BC25-96EF-E857-3505F3412A20}"/>
              </a:ext>
            </a:extLst>
          </p:cNvPr>
          <p:cNvSpPr txBox="1"/>
          <p:nvPr/>
        </p:nvSpPr>
        <p:spPr>
          <a:xfrm>
            <a:off x="315310" y="5955268"/>
            <a:ext cx="13992398" cy="73866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Note: Trump states are the 8 states where Trump was deeply engaged in the 2022 Senate races. </a:t>
            </a:r>
            <a:r>
              <a:rPr lang="en-US" sz="1400" dirty="0">
                <a:solidFill>
                  <a:prstClr val="black"/>
                </a:solidFill>
                <a:latin typeface="Calibri" panose="020F0502020204030204"/>
              </a:rPr>
              <a:t>Of non-Trump states, </a:t>
            </a: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California and Alaska excluded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from calculations because the 2016 and 2022 races are not comparable. In 2016, California’s two general election candidates </a:t>
            </a:r>
            <a:b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were Democrats as a result of the state’s top-two primary system. In 2016, Alaska had a competitive 3-candidate race.</a:t>
            </a:r>
          </a:p>
        </p:txBody>
      </p:sp>
    </p:spTree>
    <p:extLst>
      <p:ext uri="{BB962C8B-B14F-4D97-AF65-F5344CB8AC3E}">
        <p14:creationId xmlns:p14="http://schemas.microsoft.com/office/powerpoint/2010/main" val="41391024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9EB25-1136-42FB-8F34-33E35FCCBF84}"/>
              </a:ext>
            </a:extLst>
          </p:cNvPr>
          <p:cNvSpPr>
            <a:spLocks noGrp="1"/>
          </p:cNvSpPr>
          <p:nvPr>
            <p:ph type="title"/>
          </p:nvPr>
        </p:nvSpPr>
        <p:spPr>
          <a:xfrm>
            <a:off x="515007" y="451945"/>
            <a:ext cx="11067393" cy="1072055"/>
          </a:xfrm>
        </p:spPr>
        <p:txBody>
          <a:bodyPr>
            <a:normAutofit/>
          </a:bodyPr>
          <a:lstStyle/>
          <a:p>
            <a:r>
              <a:rPr lang="en-US" sz="4800" dirty="0"/>
              <a:t>House races</a:t>
            </a:r>
          </a:p>
        </p:txBody>
      </p:sp>
      <p:sp>
        <p:nvSpPr>
          <p:cNvPr id="3" name="Content Placeholder 2">
            <a:extLst>
              <a:ext uri="{FF2B5EF4-FFF2-40B4-BE49-F238E27FC236}">
                <a16:creationId xmlns:a16="http://schemas.microsoft.com/office/drawing/2014/main" id="{7F6A8111-712F-4E89-A3A0-2154422B548A}"/>
              </a:ext>
            </a:extLst>
          </p:cNvPr>
          <p:cNvSpPr>
            <a:spLocks noGrp="1"/>
          </p:cNvSpPr>
          <p:nvPr>
            <p:ph idx="1"/>
          </p:nvPr>
        </p:nvSpPr>
        <p:spPr>
          <a:xfrm>
            <a:off x="1981200" y="2667000"/>
            <a:ext cx="8229600" cy="3810000"/>
          </a:xfrm>
        </p:spPr>
        <p:txBody>
          <a:bodyPr/>
          <a:lstStyle/>
          <a:p>
            <a:pPr marL="0" indent="0" algn="ctr">
              <a:buNone/>
            </a:pPr>
            <a:r>
              <a:rPr lang="en-US" sz="4800" dirty="0"/>
              <a:t>The Big Sort</a:t>
            </a:r>
          </a:p>
          <a:p>
            <a:pPr marL="0" indent="0">
              <a:buNone/>
            </a:pPr>
            <a:endParaRPr lang="en-US" dirty="0"/>
          </a:p>
        </p:txBody>
      </p:sp>
    </p:spTree>
    <p:extLst>
      <p:ext uri="{BB962C8B-B14F-4D97-AF65-F5344CB8AC3E}">
        <p14:creationId xmlns:p14="http://schemas.microsoft.com/office/powerpoint/2010/main" val="4628396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7EA72-6CF9-4E48-8FD1-7606639A2284}"/>
              </a:ext>
            </a:extLst>
          </p:cNvPr>
          <p:cNvSpPr>
            <a:spLocks noGrp="1"/>
          </p:cNvSpPr>
          <p:nvPr>
            <p:ph type="title"/>
          </p:nvPr>
        </p:nvSpPr>
        <p:spPr>
          <a:xfrm>
            <a:off x="609600" y="775138"/>
            <a:ext cx="10972800" cy="990600"/>
          </a:xfrm>
        </p:spPr>
        <p:txBody>
          <a:bodyPr>
            <a:normAutofit/>
          </a:bodyPr>
          <a:lstStyle/>
          <a:p>
            <a:r>
              <a:rPr lang="en-US" b="1" dirty="0"/>
              <a:t>Referendum Theory of Midterm Elections</a:t>
            </a:r>
          </a:p>
        </p:txBody>
      </p:sp>
      <p:sp>
        <p:nvSpPr>
          <p:cNvPr id="3" name="Content Placeholder 2">
            <a:extLst>
              <a:ext uri="{FF2B5EF4-FFF2-40B4-BE49-F238E27FC236}">
                <a16:creationId xmlns:a16="http://schemas.microsoft.com/office/drawing/2014/main" id="{F1511E8D-4B79-476E-A07D-BD59241C42E4}"/>
              </a:ext>
            </a:extLst>
          </p:cNvPr>
          <p:cNvSpPr>
            <a:spLocks noGrp="1"/>
          </p:cNvSpPr>
          <p:nvPr>
            <p:ph idx="1"/>
          </p:nvPr>
        </p:nvSpPr>
        <p:spPr>
          <a:xfrm>
            <a:off x="2677510" y="2199290"/>
            <a:ext cx="7010400" cy="4572000"/>
          </a:xfrm>
        </p:spPr>
        <p:txBody>
          <a:bodyPr/>
          <a:lstStyle/>
          <a:p>
            <a:pPr marL="0" indent="0">
              <a:buNone/>
            </a:pPr>
            <a:r>
              <a:rPr lang="en-US" b="1" dirty="0"/>
              <a:t>The Theory: </a:t>
            </a:r>
            <a:r>
              <a:rPr lang="en-US" dirty="0"/>
              <a:t>After taking office, presidents typically make more enemies than friends because of their policies and national conditions, which leads to declining popularity that weakens appeal of president’s party in midterms.</a:t>
            </a:r>
          </a:p>
        </p:txBody>
      </p:sp>
    </p:spTree>
    <p:extLst>
      <p:ext uri="{BB962C8B-B14F-4D97-AF65-F5344CB8AC3E}">
        <p14:creationId xmlns:p14="http://schemas.microsoft.com/office/powerpoint/2010/main" val="42107547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0A991-73FD-4A7D-9EAD-8707338C2BB2}"/>
              </a:ext>
            </a:extLst>
          </p:cNvPr>
          <p:cNvSpPr>
            <a:spLocks noGrp="1"/>
          </p:cNvSpPr>
          <p:nvPr>
            <p:ph type="title"/>
          </p:nvPr>
        </p:nvSpPr>
        <p:spPr/>
        <p:txBody>
          <a:bodyPr>
            <a:normAutofit fontScale="90000"/>
          </a:bodyPr>
          <a:lstStyle/>
          <a:p>
            <a:r>
              <a:rPr lang="en-US" dirty="0"/>
              <a:t>Change in Presidential Approval Rating</a:t>
            </a:r>
            <a:br>
              <a:rPr lang="en-US" dirty="0"/>
            </a:br>
            <a:r>
              <a:rPr lang="en-US" dirty="0"/>
              <a:t>from First Year in Office to Second Year</a:t>
            </a:r>
          </a:p>
        </p:txBody>
      </p:sp>
      <p:graphicFrame>
        <p:nvGraphicFramePr>
          <p:cNvPr id="6" name="Content Placeholder 5">
            <a:extLst>
              <a:ext uri="{FF2B5EF4-FFF2-40B4-BE49-F238E27FC236}">
                <a16:creationId xmlns:a16="http://schemas.microsoft.com/office/drawing/2014/main" id="{BC61E9FD-FA3B-44B5-ABF9-FE59ED65287C}"/>
              </a:ext>
            </a:extLst>
          </p:cNvPr>
          <p:cNvGraphicFramePr>
            <a:graphicFrameLocks noGrp="1"/>
          </p:cNvGraphicFramePr>
          <p:nvPr>
            <p:ph idx="1"/>
          </p:nvPr>
        </p:nvGraphicFramePr>
        <p:xfrm>
          <a:off x="1061545" y="1600200"/>
          <a:ext cx="10058400" cy="4876800"/>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
            <a:extLst>
              <a:ext uri="{FF2B5EF4-FFF2-40B4-BE49-F238E27FC236}">
                <a16:creationId xmlns:a16="http://schemas.microsoft.com/office/drawing/2014/main" id="{7EC2FFC1-284D-497B-BF78-848FCC01D699}"/>
              </a:ext>
            </a:extLst>
          </p:cNvPr>
          <p:cNvSpPr txBox="1"/>
          <p:nvPr/>
        </p:nvSpPr>
        <p:spPr>
          <a:xfrm>
            <a:off x="1752600" y="6400801"/>
            <a:ext cx="1624740"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Source: Gallup polls</a:t>
            </a:r>
          </a:p>
        </p:txBody>
      </p:sp>
    </p:spTree>
    <p:extLst>
      <p:ext uri="{BB962C8B-B14F-4D97-AF65-F5344CB8AC3E}">
        <p14:creationId xmlns:p14="http://schemas.microsoft.com/office/powerpoint/2010/main" val="32459349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5BE12-AB2C-226C-F0B9-40146FE3AC19}"/>
              </a:ext>
            </a:extLst>
          </p:cNvPr>
          <p:cNvSpPr>
            <a:spLocks noGrp="1"/>
          </p:cNvSpPr>
          <p:nvPr>
            <p:ph type="title"/>
          </p:nvPr>
        </p:nvSpPr>
        <p:spPr>
          <a:xfrm>
            <a:off x="1036657" y="2898229"/>
            <a:ext cx="10363200" cy="2200275"/>
          </a:xfrm>
        </p:spPr>
        <p:txBody>
          <a:bodyPr>
            <a:normAutofit fontScale="90000"/>
          </a:bodyPr>
          <a:lstStyle/>
          <a:p>
            <a:pPr algn="ctr"/>
            <a:r>
              <a:rPr lang="en-US" dirty="0" err="1"/>
              <a:t>LOOking</a:t>
            </a:r>
            <a:r>
              <a:rPr lang="en-US" dirty="0"/>
              <a:t> back on 2022 midterms</a:t>
            </a:r>
            <a:br>
              <a:rPr lang="en-US" dirty="0"/>
            </a:br>
            <a:r>
              <a:rPr lang="en-US" dirty="0"/>
              <a:t/>
            </a:r>
            <a:br>
              <a:rPr lang="en-US" dirty="0"/>
            </a:br>
            <a:endParaRPr lang="en-US" dirty="0"/>
          </a:p>
        </p:txBody>
      </p:sp>
      <p:sp>
        <p:nvSpPr>
          <p:cNvPr id="3" name="Text Placeholder 2">
            <a:extLst>
              <a:ext uri="{FF2B5EF4-FFF2-40B4-BE49-F238E27FC236}">
                <a16:creationId xmlns:a16="http://schemas.microsoft.com/office/drawing/2014/main" id="{DCCA3092-DC08-86E0-347D-62C03D8D1143}"/>
              </a:ext>
            </a:extLst>
          </p:cNvPr>
          <p:cNvSpPr>
            <a:spLocks noGrp="1"/>
          </p:cNvSpPr>
          <p:nvPr>
            <p:ph type="body" idx="1"/>
          </p:nvPr>
        </p:nvSpPr>
        <p:spPr>
          <a:xfrm>
            <a:off x="963084" y="4679416"/>
            <a:ext cx="10363200" cy="1500187"/>
          </a:xfrm>
        </p:spPr>
        <p:txBody>
          <a:bodyPr/>
          <a:lstStyle/>
          <a:p>
            <a:pPr algn="ctr"/>
            <a:endParaRPr lang="en-US" dirty="0"/>
          </a:p>
        </p:txBody>
      </p:sp>
    </p:spTree>
    <p:extLst>
      <p:ext uri="{BB962C8B-B14F-4D97-AF65-F5344CB8AC3E}">
        <p14:creationId xmlns:p14="http://schemas.microsoft.com/office/powerpoint/2010/main" val="16849623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30EEA-88A5-EBCE-DF11-1FBB5DD6520D}"/>
              </a:ext>
            </a:extLst>
          </p:cNvPr>
          <p:cNvSpPr>
            <a:spLocks noGrp="1"/>
          </p:cNvSpPr>
          <p:nvPr>
            <p:ph type="title"/>
          </p:nvPr>
        </p:nvSpPr>
        <p:spPr/>
        <p:txBody>
          <a:bodyPr>
            <a:normAutofit fontScale="90000"/>
          </a:bodyPr>
          <a:lstStyle/>
          <a:p>
            <a:r>
              <a:rPr lang="en-US" dirty="0"/>
              <a:t>Presidential approval rating  </a:t>
            </a:r>
            <a:br>
              <a:rPr lang="en-US" dirty="0"/>
            </a:br>
            <a:r>
              <a:rPr lang="en-US" dirty="0"/>
              <a:t>and Out-Party Share of Midterm House Vote Nationally</a:t>
            </a:r>
          </a:p>
        </p:txBody>
      </p:sp>
      <p:graphicFrame>
        <p:nvGraphicFramePr>
          <p:cNvPr id="6" name="Content Placeholder 5">
            <a:extLst>
              <a:ext uri="{FF2B5EF4-FFF2-40B4-BE49-F238E27FC236}">
                <a16:creationId xmlns:a16="http://schemas.microsoft.com/office/drawing/2014/main" id="{F09A92F2-07EF-0ED6-088D-AB2E57C645D4}"/>
              </a:ext>
            </a:extLst>
          </p:cNvPr>
          <p:cNvGraphicFramePr>
            <a:graphicFrameLocks noGrp="1"/>
          </p:cNvGraphicFramePr>
          <p:nvPr>
            <p:ph idx="1"/>
            <p:extLst>
              <p:ext uri="{D42A27DB-BD31-4B8C-83A1-F6EECF244321}">
                <p14:modId xmlns:p14="http://schemas.microsoft.com/office/powerpoint/2010/main" val="3959562176"/>
              </p:ext>
            </p:extLst>
          </p:nvPr>
        </p:nvGraphicFramePr>
        <p:xfrm>
          <a:off x="2375338" y="1600200"/>
          <a:ext cx="8460828" cy="4876800"/>
        </p:xfrm>
        <a:graphic>
          <a:graphicData uri="http://schemas.openxmlformats.org/drawingml/2006/chart">
            <c:chart xmlns:c="http://schemas.openxmlformats.org/drawingml/2006/chart" xmlns:r="http://schemas.openxmlformats.org/officeDocument/2006/relationships" r:id="rId2"/>
          </a:graphicData>
        </a:graphic>
      </p:graphicFrame>
      <p:sp>
        <p:nvSpPr>
          <p:cNvPr id="8" name="TextBox 7">
            <a:extLst>
              <a:ext uri="{FF2B5EF4-FFF2-40B4-BE49-F238E27FC236}">
                <a16:creationId xmlns:a16="http://schemas.microsoft.com/office/drawing/2014/main" id="{F752F9DE-55BB-8940-8382-8E66C11665B4}"/>
              </a:ext>
            </a:extLst>
          </p:cNvPr>
          <p:cNvSpPr txBox="1"/>
          <p:nvPr/>
        </p:nvSpPr>
        <p:spPr>
          <a:xfrm>
            <a:off x="315310" y="2774731"/>
            <a:ext cx="1288814" cy="923330"/>
          </a:xfrm>
          <a:prstGeom prst="rect">
            <a:avLst/>
          </a:prstGeom>
          <a:noFill/>
        </p:spPr>
        <p:txBody>
          <a:bodyPr wrap="none" rtlCol="0">
            <a:spAutoFit/>
          </a:bodyPr>
          <a:lstStyle/>
          <a:p>
            <a:r>
              <a:rPr lang="en-US" dirty="0"/>
              <a:t>Presidential</a:t>
            </a:r>
          </a:p>
          <a:p>
            <a:r>
              <a:rPr lang="en-US" dirty="0"/>
              <a:t>approval</a:t>
            </a:r>
          </a:p>
          <a:p>
            <a:r>
              <a:rPr lang="en-US" dirty="0"/>
              <a:t>rating</a:t>
            </a:r>
          </a:p>
        </p:txBody>
      </p:sp>
      <p:sp>
        <p:nvSpPr>
          <p:cNvPr id="9" name="TextBox 8">
            <a:extLst>
              <a:ext uri="{FF2B5EF4-FFF2-40B4-BE49-F238E27FC236}">
                <a16:creationId xmlns:a16="http://schemas.microsoft.com/office/drawing/2014/main" id="{F56D925B-D4FF-9A43-D88F-AB9D0B411EAE}"/>
              </a:ext>
            </a:extLst>
          </p:cNvPr>
          <p:cNvSpPr txBox="1"/>
          <p:nvPr/>
        </p:nvSpPr>
        <p:spPr>
          <a:xfrm>
            <a:off x="315310" y="6477000"/>
            <a:ext cx="4203202" cy="369332"/>
          </a:xfrm>
          <a:prstGeom prst="rect">
            <a:avLst/>
          </a:prstGeom>
          <a:noFill/>
        </p:spPr>
        <p:txBody>
          <a:bodyPr wrap="none" rtlCol="0">
            <a:spAutoFit/>
          </a:bodyPr>
          <a:lstStyle/>
          <a:p>
            <a:r>
              <a:rPr lang="en-US" dirty="0"/>
              <a:t>Note: Slope based on 1962-2018 midterms</a:t>
            </a:r>
          </a:p>
        </p:txBody>
      </p:sp>
    </p:spTree>
    <p:extLst>
      <p:ext uri="{BB962C8B-B14F-4D97-AF65-F5344CB8AC3E}">
        <p14:creationId xmlns:p14="http://schemas.microsoft.com/office/powerpoint/2010/main" val="17557061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3D76F-18A9-D05A-360F-17A417C824B9}"/>
              </a:ext>
            </a:extLst>
          </p:cNvPr>
          <p:cNvSpPr>
            <a:spLocks noGrp="1"/>
          </p:cNvSpPr>
          <p:nvPr>
            <p:ph type="title"/>
          </p:nvPr>
        </p:nvSpPr>
        <p:spPr/>
        <p:txBody>
          <a:bodyPr>
            <a:normAutofit fontScale="90000"/>
          </a:bodyPr>
          <a:lstStyle/>
          <a:p>
            <a:r>
              <a:rPr lang="en-US" dirty="0"/>
              <a:t>Out-Party Share of National House Vote</a:t>
            </a:r>
            <a:br>
              <a:rPr lang="en-US" dirty="0"/>
            </a:br>
            <a:r>
              <a:rPr lang="en-US" dirty="0"/>
              <a:t>and Out-Party Gain in House Seats</a:t>
            </a:r>
          </a:p>
        </p:txBody>
      </p:sp>
      <p:graphicFrame>
        <p:nvGraphicFramePr>
          <p:cNvPr id="6" name="Content Placeholder 5">
            <a:extLst>
              <a:ext uri="{FF2B5EF4-FFF2-40B4-BE49-F238E27FC236}">
                <a16:creationId xmlns:a16="http://schemas.microsoft.com/office/drawing/2014/main" id="{65D25E99-FE94-FF84-FA6D-7431968DD686}"/>
              </a:ext>
            </a:extLst>
          </p:cNvPr>
          <p:cNvGraphicFramePr>
            <a:graphicFrameLocks noGrp="1"/>
          </p:cNvGraphicFramePr>
          <p:nvPr>
            <p:ph idx="1"/>
          </p:nvPr>
        </p:nvGraphicFramePr>
        <p:xfrm>
          <a:off x="1555531" y="1600200"/>
          <a:ext cx="9469822" cy="4876800"/>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Box 6">
            <a:extLst>
              <a:ext uri="{FF2B5EF4-FFF2-40B4-BE49-F238E27FC236}">
                <a16:creationId xmlns:a16="http://schemas.microsoft.com/office/drawing/2014/main" id="{588BAA33-103E-43C5-6ECE-1C74CC9F1F40}"/>
              </a:ext>
            </a:extLst>
          </p:cNvPr>
          <p:cNvSpPr txBox="1"/>
          <p:nvPr/>
        </p:nvSpPr>
        <p:spPr>
          <a:xfrm>
            <a:off x="357352" y="3132083"/>
            <a:ext cx="1688989" cy="120032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Out-party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gain/loss of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House seats</a:t>
            </a:r>
          </a:p>
        </p:txBody>
      </p:sp>
      <p:sp>
        <p:nvSpPr>
          <p:cNvPr id="8" name="Oval 7">
            <a:extLst>
              <a:ext uri="{FF2B5EF4-FFF2-40B4-BE49-F238E27FC236}">
                <a16:creationId xmlns:a16="http://schemas.microsoft.com/office/drawing/2014/main" id="{72A16D2A-1A75-58E7-5A3D-C61D09E194B7}"/>
              </a:ext>
            </a:extLst>
          </p:cNvPr>
          <p:cNvSpPr/>
          <p:nvPr/>
        </p:nvSpPr>
        <p:spPr>
          <a:xfrm rot="20814975">
            <a:off x="7228364" y="2825859"/>
            <a:ext cx="2437445" cy="914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596688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2A2DD-96AF-F77F-025D-B70450F88878}"/>
              </a:ext>
            </a:extLst>
          </p:cNvPr>
          <p:cNvSpPr>
            <a:spLocks noGrp="1"/>
          </p:cNvSpPr>
          <p:nvPr>
            <p:ph type="title"/>
          </p:nvPr>
        </p:nvSpPr>
        <p:spPr/>
        <p:txBody>
          <a:bodyPr/>
          <a:lstStyle/>
          <a:p>
            <a:r>
              <a:rPr lang="en-US" dirty="0"/>
              <a:t>Actual Nationwide House Vote in 2022</a:t>
            </a:r>
          </a:p>
        </p:txBody>
      </p:sp>
      <p:graphicFrame>
        <p:nvGraphicFramePr>
          <p:cNvPr id="6" name="Content Placeholder 5">
            <a:extLst>
              <a:ext uri="{FF2B5EF4-FFF2-40B4-BE49-F238E27FC236}">
                <a16:creationId xmlns:a16="http://schemas.microsoft.com/office/drawing/2014/main" id="{18304328-0A12-A0BA-8C1A-67CAB74B268D}"/>
              </a:ext>
            </a:extLst>
          </p:cNvPr>
          <p:cNvGraphicFramePr>
            <a:graphicFrameLocks noGrp="1"/>
          </p:cNvGraphicFramePr>
          <p:nvPr>
            <p:ph idx="1"/>
            <p:extLst>
              <p:ext uri="{D42A27DB-BD31-4B8C-83A1-F6EECF244321}">
                <p14:modId xmlns:p14="http://schemas.microsoft.com/office/powerpoint/2010/main" val="2397790733"/>
              </p:ext>
            </p:extLst>
          </p:nvPr>
        </p:nvGraphicFramePr>
        <p:xfrm>
          <a:off x="609600" y="1600200"/>
          <a:ext cx="10972800" cy="4876800"/>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
            <a:extLst>
              <a:ext uri="{FF2B5EF4-FFF2-40B4-BE49-F238E27FC236}">
                <a16:creationId xmlns:a16="http://schemas.microsoft.com/office/drawing/2014/main" id="{DB310C32-9412-4337-CF84-62A3A944704B}"/>
              </a:ext>
            </a:extLst>
          </p:cNvPr>
          <p:cNvSpPr txBox="1"/>
          <p:nvPr/>
        </p:nvSpPr>
        <p:spPr>
          <a:xfrm>
            <a:off x="9112469" y="2312276"/>
            <a:ext cx="2977746" cy="3477875"/>
          </a:xfrm>
          <a:prstGeom prst="rect">
            <a:avLst/>
          </a:prstGeom>
          <a:noFill/>
        </p:spPr>
        <p:txBody>
          <a:bodyPr wrap="square" rtlCol="0">
            <a:spAutoFit/>
          </a:bodyPr>
          <a:lstStyle/>
          <a:p>
            <a:r>
              <a:rPr lang="en-US" sz="2000" dirty="0"/>
              <a:t>Percentage is nearly</a:t>
            </a:r>
          </a:p>
          <a:p>
            <a:r>
              <a:rPr lang="en-US" sz="2000" dirty="0"/>
              <a:t>exactly what referendum</a:t>
            </a:r>
          </a:p>
          <a:p>
            <a:r>
              <a:rPr lang="en-US" sz="2000" dirty="0"/>
              <a:t>theory predicted.</a:t>
            </a:r>
          </a:p>
          <a:p>
            <a:endParaRPr lang="en-US" sz="2000" dirty="0"/>
          </a:p>
          <a:p>
            <a:r>
              <a:rPr lang="en-US" sz="2000" b="1" dirty="0"/>
              <a:t>And yet</a:t>
            </a:r>
            <a:r>
              <a:rPr lang="en-US" sz="2000" dirty="0"/>
              <a:t>, despite outpolling Democrats by</a:t>
            </a:r>
          </a:p>
          <a:p>
            <a:r>
              <a:rPr lang="en-US" sz="2000" dirty="0"/>
              <a:t>nearly 3 percentage points nationally, Republicans gained only 9 seats instead of the roughly 25 seats the model would predict</a:t>
            </a:r>
          </a:p>
        </p:txBody>
      </p:sp>
    </p:spTree>
    <p:extLst>
      <p:ext uri="{BB962C8B-B14F-4D97-AF65-F5344CB8AC3E}">
        <p14:creationId xmlns:p14="http://schemas.microsoft.com/office/powerpoint/2010/main" val="8438050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30C119-44EB-F941-7E9A-A12E7F0608C4}"/>
              </a:ext>
            </a:extLst>
          </p:cNvPr>
          <p:cNvSpPr>
            <a:spLocks noGrp="1"/>
          </p:cNvSpPr>
          <p:nvPr>
            <p:ph type="title"/>
          </p:nvPr>
        </p:nvSpPr>
        <p:spPr/>
        <p:txBody>
          <a:bodyPr/>
          <a:lstStyle/>
          <a:p>
            <a:r>
              <a:rPr lang="en-US" dirty="0"/>
              <a:t>The Arithmetic Puzzle</a:t>
            </a:r>
          </a:p>
        </p:txBody>
      </p:sp>
      <p:sp>
        <p:nvSpPr>
          <p:cNvPr id="3" name="Content Placeholder 2">
            <a:extLst>
              <a:ext uri="{FF2B5EF4-FFF2-40B4-BE49-F238E27FC236}">
                <a16:creationId xmlns:a16="http://schemas.microsoft.com/office/drawing/2014/main" id="{CADE3FF8-B7A2-1B54-D587-FCCE908E1231}"/>
              </a:ext>
            </a:extLst>
          </p:cNvPr>
          <p:cNvSpPr>
            <a:spLocks noGrp="1"/>
          </p:cNvSpPr>
          <p:nvPr>
            <p:ph idx="1"/>
          </p:nvPr>
        </p:nvSpPr>
        <p:spPr>
          <a:xfrm>
            <a:off x="1303283" y="2049516"/>
            <a:ext cx="9595946" cy="4427483"/>
          </a:xfrm>
        </p:spPr>
        <p:txBody>
          <a:bodyPr/>
          <a:lstStyle/>
          <a:p>
            <a:pPr marL="0" indent="0">
              <a:buNone/>
            </a:pPr>
            <a:r>
              <a:rPr lang="en-US" dirty="0"/>
              <a:t>What might explain the fact that Republican House candidates nationwide had a roughly 3 percentage points edge in the national vote but picked up only 9 House seats?</a:t>
            </a:r>
          </a:p>
          <a:p>
            <a:pPr marL="0" indent="0">
              <a:buNone/>
            </a:pPr>
            <a:endParaRPr lang="en-US" dirty="0"/>
          </a:p>
        </p:txBody>
      </p:sp>
    </p:spTree>
    <p:extLst>
      <p:ext uri="{BB962C8B-B14F-4D97-AF65-F5344CB8AC3E}">
        <p14:creationId xmlns:p14="http://schemas.microsoft.com/office/powerpoint/2010/main" val="24479733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BD578-3CD4-4DC1-814A-4C830E00EBA8}"/>
              </a:ext>
            </a:extLst>
          </p:cNvPr>
          <p:cNvSpPr>
            <a:spLocks noGrp="1"/>
          </p:cNvSpPr>
          <p:nvPr>
            <p:ph type="title"/>
          </p:nvPr>
        </p:nvSpPr>
        <p:spPr/>
        <p:txBody>
          <a:bodyPr>
            <a:normAutofit fontScale="90000"/>
          </a:bodyPr>
          <a:lstStyle/>
          <a:p>
            <a:r>
              <a:rPr lang="en-US" dirty="0"/>
              <a:t>Gerrymandering Doesn’t Explain It –</a:t>
            </a:r>
            <a:br>
              <a:rPr lang="en-US" dirty="0"/>
            </a:br>
            <a:r>
              <a:rPr lang="en-US" dirty="0"/>
              <a:t>Republicans Controlled More of the Redistricting</a:t>
            </a:r>
          </a:p>
        </p:txBody>
      </p:sp>
      <p:graphicFrame>
        <p:nvGraphicFramePr>
          <p:cNvPr id="6" name="Content Placeholder 5">
            <a:extLst>
              <a:ext uri="{FF2B5EF4-FFF2-40B4-BE49-F238E27FC236}">
                <a16:creationId xmlns:a16="http://schemas.microsoft.com/office/drawing/2014/main" id="{8DA25FB3-DD7F-402B-B43A-D7E37D2415C7}"/>
              </a:ext>
            </a:extLst>
          </p:cNvPr>
          <p:cNvGraphicFramePr>
            <a:graphicFrameLocks noGrp="1"/>
          </p:cNvGraphicFramePr>
          <p:nvPr>
            <p:ph idx="1"/>
          </p:nvPr>
        </p:nvGraphicFramePr>
        <p:xfrm>
          <a:off x="1981200" y="1600200"/>
          <a:ext cx="8229600" cy="4648200"/>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Box 6">
            <a:extLst>
              <a:ext uri="{FF2B5EF4-FFF2-40B4-BE49-F238E27FC236}">
                <a16:creationId xmlns:a16="http://schemas.microsoft.com/office/drawing/2014/main" id="{A2189FBB-06FE-4E25-8C48-5C5A65515691}"/>
              </a:ext>
            </a:extLst>
          </p:cNvPr>
          <p:cNvSpPr txBox="1"/>
          <p:nvPr/>
        </p:nvSpPr>
        <p:spPr>
          <a:xfrm>
            <a:off x="1752600" y="6324600"/>
            <a:ext cx="2334550"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Source: FiveThirtyEight</a:t>
            </a:r>
          </a:p>
        </p:txBody>
      </p:sp>
      <p:sp>
        <p:nvSpPr>
          <p:cNvPr id="3" name="TextBox 2">
            <a:extLst>
              <a:ext uri="{FF2B5EF4-FFF2-40B4-BE49-F238E27FC236}">
                <a16:creationId xmlns:a16="http://schemas.microsoft.com/office/drawing/2014/main" id="{9B532A65-725A-CFA4-A10C-566F2D08690B}"/>
              </a:ext>
            </a:extLst>
          </p:cNvPr>
          <p:cNvSpPr txBox="1"/>
          <p:nvPr/>
        </p:nvSpPr>
        <p:spPr>
          <a:xfrm>
            <a:off x="5864772" y="5048071"/>
            <a:ext cx="4746877" cy="120032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In fact, if not for court decisions in New York</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and two other states that went against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advantageous Democratic districting, Democrats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would have retained control of the House.</a:t>
            </a:r>
          </a:p>
        </p:txBody>
      </p:sp>
    </p:spTree>
    <p:extLst>
      <p:ext uri="{BB962C8B-B14F-4D97-AF65-F5344CB8AC3E}">
        <p14:creationId xmlns:p14="http://schemas.microsoft.com/office/powerpoint/2010/main" val="39380878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530CA9-66C4-5725-3645-A2FBE0046F7D}"/>
              </a:ext>
            </a:extLst>
          </p:cNvPr>
          <p:cNvSpPr>
            <a:spLocks noGrp="1"/>
          </p:cNvSpPr>
          <p:nvPr>
            <p:ph type="title"/>
          </p:nvPr>
        </p:nvSpPr>
        <p:spPr/>
        <p:txBody>
          <a:bodyPr>
            <a:normAutofit fontScale="90000"/>
          </a:bodyPr>
          <a:lstStyle/>
          <a:p>
            <a:r>
              <a:rPr lang="en-US" dirty="0"/>
              <a:t>Explaining the Republican Shortfall –</a:t>
            </a:r>
            <a:br>
              <a:rPr lang="en-US" dirty="0"/>
            </a:br>
            <a:r>
              <a:rPr lang="en-US" dirty="0"/>
              <a:t>“The Big Sort”</a:t>
            </a:r>
          </a:p>
        </p:txBody>
      </p:sp>
      <p:sp>
        <p:nvSpPr>
          <p:cNvPr id="3" name="Content Placeholder 2">
            <a:extLst>
              <a:ext uri="{FF2B5EF4-FFF2-40B4-BE49-F238E27FC236}">
                <a16:creationId xmlns:a16="http://schemas.microsoft.com/office/drawing/2014/main" id="{8B63D161-FD44-7A47-4836-96B5444DA5C4}"/>
              </a:ext>
            </a:extLst>
          </p:cNvPr>
          <p:cNvSpPr>
            <a:spLocks noGrp="1"/>
          </p:cNvSpPr>
          <p:nvPr>
            <p:ph idx="1"/>
          </p:nvPr>
        </p:nvSpPr>
        <p:spPr>
          <a:xfrm>
            <a:off x="1376854" y="2123090"/>
            <a:ext cx="9743091" cy="4353910"/>
          </a:xfrm>
        </p:spPr>
        <p:txBody>
          <a:bodyPr/>
          <a:lstStyle/>
          <a:p>
            <a:pPr marL="0" indent="0">
              <a:buNone/>
            </a:pPr>
            <a:r>
              <a:rPr lang="en-US" dirty="0"/>
              <a:t>Over the past two decades, red states have gotten redder and blue states have gotten bluer.</a:t>
            </a:r>
          </a:p>
          <a:p>
            <a:pPr marL="0" indent="0">
              <a:buNone/>
            </a:pPr>
            <a:r>
              <a:rPr lang="en-US" dirty="0"/>
              <a:t>But the red states have gotten redder to a more substantial degree than the blue states have gotten bluer. </a:t>
            </a:r>
          </a:p>
          <a:p>
            <a:pPr marL="0" indent="0">
              <a:buNone/>
            </a:pPr>
            <a:r>
              <a:rPr lang="en-US" dirty="0"/>
              <a:t>As a result, red states “waste” more votes than blue states.</a:t>
            </a:r>
          </a:p>
        </p:txBody>
      </p:sp>
    </p:spTree>
    <p:extLst>
      <p:ext uri="{BB962C8B-B14F-4D97-AF65-F5344CB8AC3E}">
        <p14:creationId xmlns:p14="http://schemas.microsoft.com/office/powerpoint/2010/main" val="1632981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50115-367E-0DD0-6236-B7E12A030CB1}"/>
              </a:ext>
            </a:extLst>
          </p:cNvPr>
          <p:cNvSpPr>
            <a:spLocks noGrp="1"/>
          </p:cNvSpPr>
          <p:nvPr>
            <p:ph type="title"/>
          </p:nvPr>
        </p:nvSpPr>
        <p:spPr/>
        <p:txBody>
          <a:bodyPr/>
          <a:lstStyle/>
          <a:p>
            <a:r>
              <a:rPr lang="en-US" dirty="0"/>
              <a:t>House Vote in 2022</a:t>
            </a:r>
          </a:p>
        </p:txBody>
      </p:sp>
      <p:graphicFrame>
        <p:nvGraphicFramePr>
          <p:cNvPr id="6" name="Content Placeholder 5">
            <a:extLst>
              <a:ext uri="{FF2B5EF4-FFF2-40B4-BE49-F238E27FC236}">
                <a16:creationId xmlns:a16="http://schemas.microsoft.com/office/drawing/2014/main" id="{EDA639A4-8349-0E95-4FC2-5D2112E996A0}"/>
              </a:ext>
            </a:extLst>
          </p:cNvPr>
          <p:cNvGraphicFramePr>
            <a:graphicFrameLocks noGrp="1"/>
          </p:cNvGraphicFramePr>
          <p:nvPr>
            <p:ph idx="1"/>
            <p:extLst>
              <p:ext uri="{D42A27DB-BD31-4B8C-83A1-F6EECF244321}">
                <p14:modId xmlns:p14="http://schemas.microsoft.com/office/powerpoint/2010/main" val="2948774932"/>
              </p:ext>
            </p:extLst>
          </p:nvPr>
        </p:nvGraphicFramePr>
        <p:xfrm>
          <a:off x="609600" y="1600200"/>
          <a:ext cx="10058400" cy="3844159"/>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Box 6">
            <a:extLst>
              <a:ext uri="{FF2B5EF4-FFF2-40B4-BE49-F238E27FC236}">
                <a16:creationId xmlns:a16="http://schemas.microsoft.com/office/drawing/2014/main" id="{4B01E934-1DBA-47BC-F246-63CBB96BFD70}"/>
              </a:ext>
            </a:extLst>
          </p:cNvPr>
          <p:cNvSpPr txBox="1"/>
          <p:nvPr/>
        </p:nvSpPr>
        <p:spPr>
          <a:xfrm>
            <a:off x="178676" y="5444359"/>
            <a:ext cx="11403724" cy="120032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NOTE: In constructing the chart, red states were AL, AK, AR, ID, IN, KS, KY, LA, NE, ND, MO, MS, OK, SC, SD, TN, TX, UT, WV, WY whereas blue states were CA, CT, DE, HI, IL, MA, MD, MN, NY, NJ, OR, RI, VT, WA. Some analysts would place CO and NM in the blue state category. If they had been included in the calculations, the Democratic percentage in the blue states would have been lower, widening the gap in “wasted votes” between red and blue states.</a:t>
            </a:r>
          </a:p>
        </p:txBody>
      </p:sp>
      <p:cxnSp>
        <p:nvCxnSpPr>
          <p:cNvPr id="4" name="Straight Connector 3">
            <a:extLst>
              <a:ext uri="{FF2B5EF4-FFF2-40B4-BE49-F238E27FC236}">
                <a16:creationId xmlns:a16="http://schemas.microsoft.com/office/drawing/2014/main" id="{33D52B56-D521-B084-1B62-4E3A712CC169}"/>
              </a:ext>
            </a:extLst>
          </p:cNvPr>
          <p:cNvCxnSpPr>
            <a:cxnSpLocks/>
          </p:cNvCxnSpPr>
          <p:nvPr/>
        </p:nvCxnSpPr>
        <p:spPr>
          <a:xfrm flipH="1">
            <a:off x="9848193" y="3002018"/>
            <a:ext cx="336331" cy="1040523"/>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E1404D4D-164D-8AC0-555E-9AA7F83610B2}"/>
              </a:ext>
            </a:extLst>
          </p:cNvPr>
          <p:cNvSpPr txBox="1"/>
          <p:nvPr/>
        </p:nvSpPr>
        <p:spPr>
          <a:xfrm>
            <a:off x="10100280" y="3199114"/>
            <a:ext cx="1135439"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3.6%</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difference</a:t>
            </a:r>
          </a:p>
        </p:txBody>
      </p:sp>
    </p:spTree>
    <p:extLst>
      <p:ext uri="{BB962C8B-B14F-4D97-AF65-F5344CB8AC3E}">
        <p14:creationId xmlns:p14="http://schemas.microsoft.com/office/powerpoint/2010/main" val="13723970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1" y="2362201"/>
            <a:ext cx="8189913" cy="1676400"/>
          </a:xfrm>
        </p:spPr>
        <p:txBody>
          <a:bodyPr anchor="b">
            <a:normAutofit fontScale="90000"/>
          </a:bodyPr>
          <a:lstStyle/>
          <a:p>
            <a:pPr algn="ctr"/>
            <a:r>
              <a:rPr lang="en-US" dirty="0"/>
              <a:t>Looking ahead to</a:t>
            </a:r>
            <a:br>
              <a:rPr lang="en-US" dirty="0"/>
            </a:br>
            <a:r>
              <a:rPr lang="en-US" dirty="0"/>
              <a:t>2024 Elections</a:t>
            </a:r>
            <a:br>
              <a:rPr lang="en-US" dirty="0"/>
            </a:br>
            <a:endParaRPr lang="en-US" sz="2800" dirty="0"/>
          </a:p>
        </p:txBody>
      </p:sp>
      <p:sp>
        <p:nvSpPr>
          <p:cNvPr id="3" name="Subtitle 2"/>
          <p:cNvSpPr>
            <a:spLocks noGrp="1"/>
          </p:cNvSpPr>
          <p:nvPr>
            <p:ph type="body" idx="1"/>
          </p:nvPr>
        </p:nvSpPr>
        <p:spPr>
          <a:xfrm>
            <a:off x="3200400" y="4572001"/>
            <a:ext cx="6053666" cy="1504251"/>
          </a:xfrm>
        </p:spPr>
        <p:txBody>
          <a:bodyPr anchor="t">
            <a:normAutofit/>
          </a:bodyPr>
          <a:lstStyle/>
          <a:p>
            <a:pPr algn="ctr"/>
            <a:endParaRPr lang="en-US" sz="2400" dirty="0"/>
          </a:p>
        </p:txBody>
      </p:sp>
    </p:spTree>
    <p:extLst>
      <p:ext uri="{BB962C8B-B14F-4D97-AF65-F5344CB8AC3E}">
        <p14:creationId xmlns:p14="http://schemas.microsoft.com/office/powerpoint/2010/main" val="38956399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71CDF-0356-8428-4447-E98C571819FF}"/>
              </a:ext>
            </a:extLst>
          </p:cNvPr>
          <p:cNvSpPr>
            <a:spLocks noGrp="1"/>
          </p:cNvSpPr>
          <p:nvPr>
            <p:ph type="title"/>
          </p:nvPr>
        </p:nvSpPr>
        <p:spPr>
          <a:xfrm>
            <a:off x="963084" y="1776249"/>
            <a:ext cx="10363200" cy="2028496"/>
          </a:xfrm>
        </p:spPr>
        <p:txBody>
          <a:bodyPr/>
          <a:lstStyle/>
          <a:p>
            <a:pPr algn="ctr"/>
            <a:r>
              <a:rPr lang="en-US" dirty="0"/>
              <a:t>2024 Senate and House races</a:t>
            </a:r>
          </a:p>
        </p:txBody>
      </p:sp>
      <p:sp>
        <p:nvSpPr>
          <p:cNvPr id="3" name="Text Placeholder 2">
            <a:extLst>
              <a:ext uri="{FF2B5EF4-FFF2-40B4-BE49-F238E27FC236}">
                <a16:creationId xmlns:a16="http://schemas.microsoft.com/office/drawing/2014/main" id="{58F4213B-02B1-2176-52B3-7BD45D38EDCD}"/>
              </a:ext>
            </a:extLst>
          </p:cNvPr>
          <p:cNvSpPr>
            <a:spLocks noGrp="1"/>
          </p:cNvSpPr>
          <p:nvPr>
            <p:ph type="body" idx="1"/>
          </p:nvPr>
        </p:nvSpPr>
        <p:spPr/>
        <p:txBody>
          <a:bodyPr/>
          <a:lstStyle/>
          <a:p>
            <a:r>
              <a:rPr lang="en-US" dirty="0"/>
              <a:t>“In the end, the arithmetic is decisive.”</a:t>
            </a:r>
          </a:p>
          <a:p>
            <a:r>
              <a:rPr lang="en-US" dirty="0"/>
              <a:t>		</a:t>
            </a:r>
            <a:r>
              <a:rPr lang="en-US" sz="2400" dirty="0"/>
              <a:t>Arthur Schlesinger, Jr., historian &amp; presidential advisor</a:t>
            </a:r>
          </a:p>
        </p:txBody>
      </p:sp>
    </p:spTree>
    <p:extLst>
      <p:ext uri="{BB962C8B-B14F-4D97-AF65-F5344CB8AC3E}">
        <p14:creationId xmlns:p14="http://schemas.microsoft.com/office/powerpoint/2010/main" val="8427981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530CA9-66C4-5725-3645-A2FBE0046F7D}"/>
              </a:ext>
            </a:extLst>
          </p:cNvPr>
          <p:cNvSpPr>
            <a:spLocks noGrp="1"/>
          </p:cNvSpPr>
          <p:nvPr>
            <p:ph type="title"/>
          </p:nvPr>
        </p:nvSpPr>
        <p:spPr>
          <a:xfrm>
            <a:off x="609600" y="533400"/>
            <a:ext cx="10972800" cy="990600"/>
          </a:xfrm>
        </p:spPr>
        <p:txBody>
          <a:bodyPr>
            <a:noAutofit/>
          </a:bodyPr>
          <a:lstStyle/>
          <a:p>
            <a:r>
              <a:rPr lang="en-US" sz="4400" dirty="0"/>
              <a:t>The Arithmetic:</a:t>
            </a:r>
            <a:br>
              <a:rPr lang="en-US" sz="4400" dirty="0"/>
            </a:br>
            <a:r>
              <a:rPr lang="en-US" sz="4400" dirty="0"/>
              <a:t>Senate Races</a:t>
            </a:r>
          </a:p>
        </p:txBody>
      </p:sp>
      <p:sp>
        <p:nvSpPr>
          <p:cNvPr id="3" name="Content Placeholder 2">
            <a:extLst>
              <a:ext uri="{FF2B5EF4-FFF2-40B4-BE49-F238E27FC236}">
                <a16:creationId xmlns:a16="http://schemas.microsoft.com/office/drawing/2014/main" id="{8B63D161-FD44-7A47-4836-96B5444DA5C4}"/>
              </a:ext>
            </a:extLst>
          </p:cNvPr>
          <p:cNvSpPr>
            <a:spLocks noGrp="1"/>
          </p:cNvSpPr>
          <p:nvPr>
            <p:ph idx="1"/>
          </p:nvPr>
        </p:nvSpPr>
        <p:spPr>
          <a:xfrm>
            <a:off x="609600" y="2123090"/>
            <a:ext cx="10972800" cy="4353910"/>
          </a:xfrm>
        </p:spPr>
        <p:txBody>
          <a:bodyPr>
            <a:normAutofit fontScale="92500" lnSpcReduction="10000"/>
          </a:bodyPr>
          <a:lstStyle/>
          <a:p>
            <a:pPr marL="0" indent="0">
              <a:buNone/>
            </a:pPr>
            <a:r>
              <a:rPr lang="en-US" dirty="0"/>
              <a:t>Of the 34 seats up in 2024 –</a:t>
            </a:r>
          </a:p>
          <a:p>
            <a:pPr marL="0" indent="0">
              <a:buNone/>
            </a:pPr>
            <a:r>
              <a:rPr lang="en-US" dirty="0"/>
              <a:t>	Democrats are defending 23 seats (nearly half of their 									Senate majority)</a:t>
            </a:r>
          </a:p>
          <a:p>
            <a:pPr marL="0" indent="0">
              <a:buNone/>
            </a:pPr>
            <a:r>
              <a:rPr lang="en-US" dirty="0"/>
              <a:t>	Republicans are defending 11 seats (less than a fourth of their 								current members)</a:t>
            </a:r>
          </a:p>
          <a:p>
            <a:pPr marL="0" indent="0">
              <a:buNone/>
            </a:pPr>
            <a:endParaRPr lang="en-US" dirty="0"/>
          </a:p>
          <a:p>
            <a:pPr marL="0" indent="0">
              <a:buNone/>
            </a:pPr>
            <a:r>
              <a:rPr lang="en-US" dirty="0"/>
              <a:t>To gain control of the Senate, Republicans need a net gain of 2 seats or only 1 seat if they win the presidency in 2024.</a:t>
            </a:r>
          </a:p>
          <a:p>
            <a:pPr marL="0" indent="0">
              <a:buNone/>
            </a:pPr>
            <a:r>
              <a:rPr lang="en-US" dirty="0"/>
              <a:t>	</a:t>
            </a:r>
          </a:p>
        </p:txBody>
      </p:sp>
    </p:spTree>
    <p:extLst>
      <p:ext uri="{BB962C8B-B14F-4D97-AF65-F5344CB8AC3E}">
        <p14:creationId xmlns:p14="http://schemas.microsoft.com/office/powerpoint/2010/main" val="17195433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32B3E-347D-2206-6D33-6632AD85BD2F}"/>
              </a:ext>
            </a:extLst>
          </p:cNvPr>
          <p:cNvSpPr>
            <a:spLocks noGrp="1"/>
          </p:cNvSpPr>
          <p:nvPr>
            <p:ph type="title"/>
          </p:nvPr>
        </p:nvSpPr>
        <p:spPr>
          <a:xfrm>
            <a:off x="609600" y="533400"/>
            <a:ext cx="10972800" cy="717331"/>
          </a:xfrm>
        </p:spPr>
        <p:txBody>
          <a:bodyPr>
            <a:normAutofit/>
          </a:bodyPr>
          <a:lstStyle/>
          <a:p>
            <a:r>
              <a:rPr lang="en-US" dirty="0"/>
              <a:t>Why was a Red Wave expected in 2022?</a:t>
            </a:r>
          </a:p>
        </p:txBody>
      </p:sp>
      <p:sp>
        <p:nvSpPr>
          <p:cNvPr id="3" name="Content Placeholder 2">
            <a:extLst>
              <a:ext uri="{FF2B5EF4-FFF2-40B4-BE49-F238E27FC236}">
                <a16:creationId xmlns:a16="http://schemas.microsoft.com/office/drawing/2014/main" id="{22688C45-192B-9FF4-31DA-2C8E37B3ECD1}"/>
              </a:ext>
            </a:extLst>
          </p:cNvPr>
          <p:cNvSpPr>
            <a:spLocks noGrp="1"/>
          </p:cNvSpPr>
          <p:nvPr>
            <p:ph idx="1"/>
          </p:nvPr>
        </p:nvSpPr>
        <p:spPr>
          <a:xfrm>
            <a:off x="777766" y="1545020"/>
            <a:ext cx="10804634" cy="5223641"/>
          </a:xfrm>
        </p:spPr>
        <p:txBody>
          <a:bodyPr>
            <a:normAutofit fontScale="92500" lnSpcReduction="20000"/>
          </a:bodyPr>
          <a:lstStyle/>
          <a:p>
            <a:pPr marL="0" indent="0">
              <a:buNone/>
            </a:pPr>
            <a:r>
              <a:rPr lang="en-US" b="1" dirty="0"/>
              <a:t>Political science theories</a:t>
            </a:r>
            <a:r>
              <a:rPr lang="en-US" dirty="0"/>
              <a:t>:</a:t>
            </a:r>
          </a:p>
          <a:p>
            <a:pPr marL="0" indent="0">
              <a:buNone/>
            </a:pPr>
            <a:r>
              <a:rPr lang="en-US" dirty="0"/>
              <a:t>	Surge and decline theory</a:t>
            </a:r>
          </a:p>
          <a:p>
            <a:pPr marL="0" indent="0">
              <a:buNone/>
            </a:pPr>
            <a:r>
              <a:rPr lang="en-US" dirty="0"/>
              <a:t>	Referendum theory (presidential approval – Biden at 43%)</a:t>
            </a:r>
          </a:p>
          <a:p>
            <a:pPr marL="0" indent="0">
              <a:buNone/>
            </a:pPr>
            <a:endParaRPr lang="en-US" dirty="0"/>
          </a:p>
          <a:p>
            <a:pPr marL="0" indent="0">
              <a:buNone/>
            </a:pPr>
            <a:r>
              <a:rPr lang="en-US" b="1" dirty="0"/>
              <a:t>An overriding issue </a:t>
            </a:r>
            <a:r>
              <a:rPr lang="en-US" dirty="0"/>
              <a:t>– high inflation</a:t>
            </a:r>
          </a:p>
          <a:p>
            <a:pPr marL="0" indent="0">
              <a:buNone/>
            </a:pPr>
            <a:endParaRPr lang="en-US" dirty="0"/>
          </a:p>
          <a:p>
            <a:pPr marL="0" indent="0">
              <a:buNone/>
            </a:pPr>
            <a:r>
              <a:rPr lang="en-US" b="1" dirty="0"/>
              <a:t>Public mood </a:t>
            </a:r>
            <a:r>
              <a:rPr lang="en-US" dirty="0"/>
              <a:t>– 70 percent of Americans thinking the nation was heading in the wrong direction</a:t>
            </a:r>
          </a:p>
          <a:p>
            <a:pPr marL="0" indent="0">
              <a:buNone/>
            </a:pPr>
            <a:r>
              <a:rPr lang="en-US" dirty="0"/>
              <a:t>	</a:t>
            </a:r>
          </a:p>
          <a:p>
            <a:pPr marL="0" indent="0">
              <a:buNone/>
            </a:pPr>
            <a:r>
              <a:rPr lang="en-US" b="1" dirty="0"/>
              <a:t>	Historically, these indicators would have pointed toward a 	substantial Republican victory</a:t>
            </a:r>
            <a:endParaRPr lang="en-US" dirty="0"/>
          </a:p>
        </p:txBody>
      </p:sp>
    </p:spTree>
    <p:extLst>
      <p:ext uri="{BB962C8B-B14F-4D97-AF65-F5344CB8AC3E}">
        <p14:creationId xmlns:p14="http://schemas.microsoft.com/office/powerpoint/2010/main" val="350251425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ECED8-A608-3968-D433-386F5FB567FE}"/>
              </a:ext>
            </a:extLst>
          </p:cNvPr>
          <p:cNvSpPr>
            <a:spLocks noGrp="1"/>
          </p:cNvSpPr>
          <p:nvPr>
            <p:ph type="title"/>
          </p:nvPr>
        </p:nvSpPr>
        <p:spPr/>
        <p:txBody>
          <a:bodyPr>
            <a:normAutofit fontScale="90000"/>
          </a:bodyPr>
          <a:lstStyle/>
          <a:p>
            <a:r>
              <a:rPr lang="en-US" dirty="0"/>
              <a:t>2024 Senate Races –</a:t>
            </a:r>
            <a:br>
              <a:rPr lang="en-US" dirty="0"/>
            </a:br>
            <a:r>
              <a:rPr lang="en-US" dirty="0"/>
              <a:t>Democrats are defending 23 seats, Republicans 11 seats</a:t>
            </a:r>
          </a:p>
        </p:txBody>
      </p:sp>
      <p:pic>
        <p:nvPicPr>
          <p:cNvPr id="5" name="Content Placeholder 4" descr="Map">
            <a:extLst>
              <a:ext uri="{FF2B5EF4-FFF2-40B4-BE49-F238E27FC236}">
                <a16:creationId xmlns:a16="http://schemas.microsoft.com/office/drawing/2014/main" id="{B8C48653-6ADE-D99A-001E-E840DCE63EB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81791" y="1939159"/>
            <a:ext cx="7239232" cy="4876800"/>
          </a:xfrm>
        </p:spPr>
      </p:pic>
    </p:spTree>
    <p:extLst>
      <p:ext uri="{BB962C8B-B14F-4D97-AF65-F5344CB8AC3E}">
        <p14:creationId xmlns:p14="http://schemas.microsoft.com/office/powerpoint/2010/main" val="168208195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ECED8-A608-3968-D433-386F5FB567FE}"/>
              </a:ext>
            </a:extLst>
          </p:cNvPr>
          <p:cNvSpPr>
            <a:spLocks noGrp="1"/>
          </p:cNvSpPr>
          <p:nvPr>
            <p:ph type="title"/>
          </p:nvPr>
        </p:nvSpPr>
        <p:spPr/>
        <p:txBody>
          <a:bodyPr>
            <a:normAutofit fontScale="90000"/>
          </a:bodyPr>
          <a:lstStyle/>
          <a:p>
            <a:r>
              <a:rPr lang="en-US" dirty="0"/>
              <a:t>The 8 Senate Seats Most Likely to Flip in 2024</a:t>
            </a:r>
            <a:br>
              <a:rPr lang="en-US" dirty="0"/>
            </a:br>
            <a:endParaRPr lang="en-US" dirty="0"/>
          </a:p>
        </p:txBody>
      </p:sp>
      <p:pic>
        <p:nvPicPr>
          <p:cNvPr id="5" name="Content Placeholder 4" descr="Map">
            <a:extLst>
              <a:ext uri="{FF2B5EF4-FFF2-40B4-BE49-F238E27FC236}">
                <a16:creationId xmlns:a16="http://schemas.microsoft.com/office/drawing/2014/main" id="{B8C48653-6ADE-D99A-001E-E840DCE63EB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76384" y="1287520"/>
            <a:ext cx="7239232" cy="4876800"/>
          </a:xfrm>
        </p:spPr>
      </p:pic>
      <p:sp>
        <p:nvSpPr>
          <p:cNvPr id="3" name="TextBox 2">
            <a:extLst>
              <a:ext uri="{FF2B5EF4-FFF2-40B4-BE49-F238E27FC236}">
                <a16:creationId xmlns:a16="http://schemas.microsoft.com/office/drawing/2014/main" id="{A3B2C798-C9FC-55B0-D484-F1900958F435}"/>
              </a:ext>
            </a:extLst>
          </p:cNvPr>
          <p:cNvSpPr txBox="1"/>
          <p:nvPr/>
        </p:nvSpPr>
        <p:spPr>
          <a:xfrm>
            <a:off x="262759" y="6289867"/>
            <a:ext cx="9252789" cy="369332"/>
          </a:xfrm>
          <a:prstGeom prst="rect">
            <a:avLst/>
          </a:prstGeom>
          <a:noFill/>
        </p:spPr>
        <p:txBody>
          <a:bodyPr wrap="none" rtlCol="0">
            <a:spAutoFit/>
          </a:bodyPr>
          <a:lstStyle/>
          <a:p>
            <a:r>
              <a:rPr lang="en-US" dirty="0"/>
              <a:t>Source: Vulnerable seats based on combined assessments of Cook Political Report, 538, and CNN.</a:t>
            </a:r>
          </a:p>
        </p:txBody>
      </p:sp>
      <p:sp>
        <p:nvSpPr>
          <p:cNvPr id="4" name="Oval 3">
            <a:extLst>
              <a:ext uri="{FF2B5EF4-FFF2-40B4-BE49-F238E27FC236}">
                <a16:creationId xmlns:a16="http://schemas.microsoft.com/office/drawing/2014/main" id="{BABF7E54-1D3B-A8CE-E60F-52770BB3B3D6}"/>
              </a:ext>
            </a:extLst>
          </p:cNvPr>
          <p:cNvSpPr/>
          <p:nvPr/>
        </p:nvSpPr>
        <p:spPr>
          <a:xfrm>
            <a:off x="3668109" y="3499943"/>
            <a:ext cx="966954" cy="901263"/>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5BBDFC24-0E1E-4D37-C533-5F6A4B7D2E39}"/>
              </a:ext>
            </a:extLst>
          </p:cNvPr>
          <p:cNvSpPr/>
          <p:nvPr/>
        </p:nvSpPr>
        <p:spPr>
          <a:xfrm>
            <a:off x="3363310" y="2483068"/>
            <a:ext cx="725211" cy="1143001"/>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E5A43C59-5EFD-26A7-FC39-43B68362DADD}"/>
              </a:ext>
            </a:extLst>
          </p:cNvPr>
          <p:cNvSpPr/>
          <p:nvPr/>
        </p:nvSpPr>
        <p:spPr>
          <a:xfrm>
            <a:off x="6684582" y="1893172"/>
            <a:ext cx="725211" cy="901263"/>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73E00197-BE81-B4D2-5AEA-B947043F1FAB}"/>
              </a:ext>
            </a:extLst>
          </p:cNvPr>
          <p:cNvSpPr/>
          <p:nvPr/>
        </p:nvSpPr>
        <p:spPr>
          <a:xfrm>
            <a:off x="7409793" y="2032436"/>
            <a:ext cx="578071" cy="761999"/>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63908E1D-D76E-0C98-F497-948FCF46ECCA}"/>
              </a:ext>
            </a:extLst>
          </p:cNvPr>
          <p:cNvSpPr/>
          <p:nvPr/>
        </p:nvSpPr>
        <p:spPr>
          <a:xfrm>
            <a:off x="7691542" y="2540873"/>
            <a:ext cx="578071" cy="643762"/>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92E3603-ED8B-82A9-E451-6095A71945E2}"/>
              </a:ext>
            </a:extLst>
          </p:cNvPr>
          <p:cNvSpPr/>
          <p:nvPr/>
        </p:nvSpPr>
        <p:spPr>
          <a:xfrm>
            <a:off x="8226373" y="2364825"/>
            <a:ext cx="686399" cy="429610"/>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9C228D34-A868-133E-9996-7DC11C3DD08A}"/>
              </a:ext>
            </a:extLst>
          </p:cNvPr>
          <p:cNvSpPr/>
          <p:nvPr/>
        </p:nvSpPr>
        <p:spPr>
          <a:xfrm>
            <a:off x="8028288" y="2818083"/>
            <a:ext cx="373118" cy="542600"/>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9A402A08-0A17-078C-830B-6D0422AA1E51}"/>
              </a:ext>
            </a:extLst>
          </p:cNvPr>
          <p:cNvSpPr/>
          <p:nvPr/>
        </p:nvSpPr>
        <p:spPr>
          <a:xfrm>
            <a:off x="3983421" y="1501662"/>
            <a:ext cx="1303283" cy="901263"/>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419969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11CB7-52BC-0BA7-894A-2E69E633276C}"/>
              </a:ext>
            </a:extLst>
          </p:cNvPr>
          <p:cNvSpPr>
            <a:spLocks noGrp="1"/>
          </p:cNvSpPr>
          <p:nvPr>
            <p:ph type="title"/>
          </p:nvPr>
        </p:nvSpPr>
        <p:spPr/>
        <p:txBody>
          <a:bodyPr>
            <a:normAutofit/>
          </a:bodyPr>
          <a:lstStyle/>
          <a:p>
            <a:r>
              <a:rPr lang="en-US" dirty="0"/>
              <a:t>The Most Vulnerable of the 8 Democratic Senate Seats</a:t>
            </a:r>
          </a:p>
        </p:txBody>
      </p:sp>
      <p:sp>
        <p:nvSpPr>
          <p:cNvPr id="3" name="Content Placeholder 2">
            <a:extLst>
              <a:ext uri="{FF2B5EF4-FFF2-40B4-BE49-F238E27FC236}">
                <a16:creationId xmlns:a16="http://schemas.microsoft.com/office/drawing/2014/main" id="{45732CA6-2F34-87F2-F65F-04B8EF97C78B}"/>
              </a:ext>
            </a:extLst>
          </p:cNvPr>
          <p:cNvSpPr>
            <a:spLocks noGrp="1"/>
          </p:cNvSpPr>
          <p:nvPr>
            <p:ph idx="1"/>
          </p:nvPr>
        </p:nvSpPr>
        <p:spPr>
          <a:xfrm>
            <a:off x="1408386" y="1534510"/>
            <a:ext cx="9501352" cy="4866290"/>
          </a:xfrm>
        </p:spPr>
        <p:txBody>
          <a:bodyPr>
            <a:noAutofit/>
          </a:bodyPr>
          <a:lstStyle/>
          <a:p>
            <a:pPr marL="0" indent="0">
              <a:buNone/>
            </a:pPr>
            <a:endParaRPr lang="en-US" sz="4000" dirty="0"/>
          </a:p>
          <a:p>
            <a:pPr marL="0" indent="0">
              <a:buNone/>
            </a:pPr>
            <a:r>
              <a:rPr lang="en-US" sz="4000" b="1" dirty="0"/>
              <a:t>West Virginia </a:t>
            </a:r>
            <a:r>
              <a:rPr lang="en-US" sz="4000" dirty="0"/>
              <a:t>– Manchin is 10 points behind Jim Justice in latest poll</a:t>
            </a:r>
          </a:p>
          <a:p>
            <a:pPr marL="514350" indent="-514350">
              <a:buAutoNum type="arabicPeriod"/>
            </a:pPr>
            <a:endParaRPr lang="en-US" sz="4000" dirty="0"/>
          </a:p>
          <a:p>
            <a:pPr marL="514350" indent="-514350">
              <a:buAutoNum type="arabicPeriod"/>
            </a:pPr>
            <a:endParaRPr lang="en-US" sz="4000" dirty="0"/>
          </a:p>
          <a:p>
            <a:pPr marL="514350" indent="-514350">
              <a:buAutoNum type="arabicPeriod"/>
            </a:pPr>
            <a:endParaRPr lang="en-US" sz="4000" dirty="0"/>
          </a:p>
        </p:txBody>
      </p:sp>
    </p:spTree>
    <p:extLst>
      <p:ext uri="{BB962C8B-B14F-4D97-AF65-F5344CB8AC3E}">
        <p14:creationId xmlns:p14="http://schemas.microsoft.com/office/powerpoint/2010/main" val="60981383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F04955-286E-48B5-BA8D-D9EEF1656B07}"/>
              </a:ext>
            </a:extLst>
          </p:cNvPr>
          <p:cNvSpPr>
            <a:spLocks noGrp="1"/>
          </p:cNvSpPr>
          <p:nvPr>
            <p:ph type="title"/>
          </p:nvPr>
        </p:nvSpPr>
        <p:spPr/>
        <p:txBody>
          <a:bodyPr>
            <a:normAutofit fontScale="90000"/>
          </a:bodyPr>
          <a:lstStyle/>
          <a:p>
            <a:r>
              <a:rPr lang="en-US" dirty="0"/>
              <a:t>The Reality of Joe Manchin’s Political World</a:t>
            </a:r>
            <a:br>
              <a:rPr lang="en-US" dirty="0"/>
            </a:br>
            <a:r>
              <a:rPr lang="en-US" dirty="0"/>
              <a:t>West Virginia Voters (2020 Election)</a:t>
            </a:r>
          </a:p>
        </p:txBody>
      </p:sp>
      <p:graphicFrame>
        <p:nvGraphicFramePr>
          <p:cNvPr id="6" name="Content Placeholder 5">
            <a:extLst>
              <a:ext uri="{FF2B5EF4-FFF2-40B4-BE49-F238E27FC236}">
                <a16:creationId xmlns:a16="http://schemas.microsoft.com/office/drawing/2014/main" id="{6A549AF3-3598-46F8-B24B-360E3FE9D8CA}"/>
              </a:ext>
            </a:extLst>
          </p:cNvPr>
          <p:cNvGraphicFramePr>
            <a:graphicFrameLocks noGrp="1"/>
          </p:cNvGraphicFramePr>
          <p:nvPr>
            <p:ph idx="1"/>
            <p:extLst>
              <p:ext uri="{D42A27DB-BD31-4B8C-83A1-F6EECF244321}">
                <p14:modId xmlns:p14="http://schemas.microsoft.com/office/powerpoint/2010/main" val="3652487585"/>
              </p:ext>
            </p:extLst>
          </p:nvPr>
        </p:nvGraphicFramePr>
        <p:xfrm>
          <a:off x="840828" y="1600200"/>
          <a:ext cx="8324193" cy="4876800"/>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
            <a:extLst>
              <a:ext uri="{FF2B5EF4-FFF2-40B4-BE49-F238E27FC236}">
                <a16:creationId xmlns:a16="http://schemas.microsoft.com/office/drawing/2014/main" id="{36B35CA0-23ED-4A03-ECB5-C1C83F0C6345}"/>
              </a:ext>
            </a:extLst>
          </p:cNvPr>
          <p:cNvSpPr txBox="1"/>
          <p:nvPr/>
        </p:nvSpPr>
        <p:spPr>
          <a:xfrm>
            <a:off x="9049407" y="2732690"/>
            <a:ext cx="3103285" cy="1477328"/>
          </a:xfrm>
          <a:prstGeom prst="rect">
            <a:avLst/>
          </a:prstGeom>
          <a:noFill/>
        </p:spPr>
        <p:txBody>
          <a:bodyPr wrap="none" rtlCol="0">
            <a:spAutoFit/>
          </a:bodyPr>
          <a:lstStyle/>
          <a:p>
            <a:r>
              <a:rPr lang="en-US" sz="2400" dirty="0"/>
              <a:t>Manchin won his</a:t>
            </a:r>
          </a:p>
          <a:p>
            <a:r>
              <a:rPr lang="en-US" sz="2400" dirty="0"/>
              <a:t> 2018 Senate race </a:t>
            </a:r>
          </a:p>
          <a:p>
            <a:r>
              <a:rPr lang="en-US" sz="2400" dirty="0"/>
              <a:t>by 3 percentage points.</a:t>
            </a:r>
          </a:p>
          <a:p>
            <a:endParaRPr lang="en-US" dirty="0"/>
          </a:p>
        </p:txBody>
      </p:sp>
    </p:spTree>
    <p:extLst>
      <p:ext uri="{BB962C8B-B14F-4D97-AF65-F5344CB8AC3E}">
        <p14:creationId xmlns:p14="http://schemas.microsoft.com/office/powerpoint/2010/main" val="366970669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11CB7-52BC-0BA7-894A-2E69E633276C}"/>
              </a:ext>
            </a:extLst>
          </p:cNvPr>
          <p:cNvSpPr>
            <a:spLocks noGrp="1"/>
          </p:cNvSpPr>
          <p:nvPr>
            <p:ph type="title"/>
          </p:nvPr>
        </p:nvSpPr>
        <p:spPr/>
        <p:txBody>
          <a:bodyPr>
            <a:normAutofit/>
          </a:bodyPr>
          <a:lstStyle/>
          <a:p>
            <a:r>
              <a:rPr lang="en-US" dirty="0"/>
              <a:t>The Other 7 Vulnerable Democratic Senate Seats</a:t>
            </a:r>
          </a:p>
        </p:txBody>
      </p:sp>
      <p:sp>
        <p:nvSpPr>
          <p:cNvPr id="3" name="Content Placeholder 2">
            <a:extLst>
              <a:ext uri="{FF2B5EF4-FFF2-40B4-BE49-F238E27FC236}">
                <a16:creationId xmlns:a16="http://schemas.microsoft.com/office/drawing/2014/main" id="{45732CA6-2F34-87F2-F65F-04B8EF97C78B}"/>
              </a:ext>
            </a:extLst>
          </p:cNvPr>
          <p:cNvSpPr>
            <a:spLocks noGrp="1"/>
          </p:cNvSpPr>
          <p:nvPr>
            <p:ph idx="1"/>
          </p:nvPr>
        </p:nvSpPr>
        <p:spPr>
          <a:xfrm>
            <a:off x="609600" y="1524000"/>
            <a:ext cx="10972800" cy="4876800"/>
          </a:xfrm>
        </p:spPr>
        <p:txBody>
          <a:bodyPr>
            <a:noAutofit/>
          </a:bodyPr>
          <a:lstStyle/>
          <a:p>
            <a:pPr marL="0" indent="0">
              <a:buNone/>
            </a:pPr>
            <a:r>
              <a:rPr lang="en-US" sz="2800" b="1" dirty="0"/>
              <a:t>Montana</a:t>
            </a:r>
            <a:r>
              <a:rPr lang="en-US" sz="2800" dirty="0"/>
              <a:t> – if Tester retires, Democrats will likely lose; Tester could also lose</a:t>
            </a:r>
          </a:p>
          <a:p>
            <a:pPr marL="0" indent="0">
              <a:buNone/>
            </a:pPr>
            <a:r>
              <a:rPr lang="en-US" sz="2800" b="1" dirty="0"/>
              <a:t>Arizona</a:t>
            </a:r>
            <a:r>
              <a:rPr lang="en-US" sz="2800" dirty="0"/>
              <a:t> – if Sinema runs as Independent, Democratic vote will split and Republicans will pick up the seat</a:t>
            </a:r>
          </a:p>
          <a:p>
            <a:pPr marL="0" indent="0">
              <a:buNone/>
            </a:pPr>
            <a:r>
              <a:rPr lang="en-US" sz="2800" b="1" dirty="0"/>
              <a:t>Ohio</a:t>
            </a:r>
            <a:r>
              <a:rPr lang="en-US" sz="2800" dirty="0"/>
              <a:t> – Brown is running but Ohio is increasingly Republican</a:t>
            </a:r>
          </a:p>
          <a:p>
            <a:pPr marL="0" indent="0">
              <a:buNone/>
            </a:pPr>
            <a:r>
              <a:rPr lang="en-US" sz="2800" b="1" dirty="0"/>
              <a:t>Nevada</a:t>
            </a:r>
            <a:r>
              <a:rPr lang="en-US" sz="2800" dirty="0"/>
              <a:t> – Rosen is running but it’s a toss-up state</a:t>
            </a:r>
          </a:p>
          <a:p>
            <a:pPr marL="0" indent="0">
              <a:buNone/>
            </a:pPr>
            <a:r>
              <a:rPr lang="en-US" sz="2800" b="1" dirty="0"/>
              <a:t>Wisconsin</a:t>
            </a:r>
            <a:r>
              <a:rPr lang="en-US" sz="2800" dirty="0"/>
              <a:t> – Baldwin is running but it’s a toss-up state</a:t>
            </a:r>
          </a:p>
          <a:p>
            <a:pPr marL="0" indent="0">
              <a:buNone/>
            </a:pPr>
            <a:r>
              <a:rPr lang="en-US" sz="2800" b="1" dirty="0"/>
              <a:t>Michigan</a:t>
            </a:r>
            <a:r>
              <a:rPr lang="en-US" sz="2800" dirty="0"/>
              <a:t> – open seat in a toss-up state</a:t>
            </a:r>
          </a:p>
          <a:p>
            <a:pPr marL="0" indent="0">
              <a:buNone/>
            </a:pPr>
            <a:r>
              <a:rPr lang="en-US" sz="2800" b="1" dirty="0"/>
              <a:t>Pennsylvania</a:t>
            </a:r>
            <a:r>
              <a:rPr lang="en-US" sz="2800" dirty="0"/>
              <a:t> – Casey is running and looks the safest of the 8 but Pennsylvania is a toss-up state.</a:t>
            </a:r>
          </a:p>
          <a:p>
            <a:pPr marL="514350" indent="-514350">
              <a:buAutoNum type="arabicPeriod"/>
            </a:pPr>
            <a:endParaRPr lang="en-US" sz="2800" dirty="0"/>
          </a:p>
          <a:p>
            <a:pPr marL="514350" indent="-514350">
              <a:buAutoNum type="arabicPeriod"/>
            </a:pPr>
            <a:endParaRPr lang="en-US" sz="2800" dirty="0"/>
          </a:p>
          <a:p>
            <a:pPr marL="514350" indent="-514350">
              <a:buAutoNum type="arabicPeriod"/>
            </a:pPr>
            <a:endParaRPr lang="en-US" sz="2800" dirty="0"/>
          </a:p>
        </p:txBody>
      </p:sp>
    </p:spTree>
    <p:extLst>
      <p:ext uri="{BB962C8B-B14F-4D97-AF65-F5344CB8AC3E}">
        <p14:creationId xmlns:p14="http://schemas.microsoft.com/office/powerpoint/2010/main" val="391985911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03A02-1CCE-D566-8A1C-DC66132D51D7}"/>
              </a:ext>
            </a:extLst>
          </p:cNvPr>
          <p:cNvSpPr>
            <a:spLocks noGrp="1"/>
          </p:cNvSpPr>
          <p:nvPr>
            <p:ph type="title"/>
          </p:nvPr>
        </p:nvSpPr>
        <p:spPr/>
        <p:txBody>
          <a:bodyPr>
            <a:normAutofit fontScale="90000"/>
          </a:bodyPr>
          <a:lstStyle/>
          <a:p>
            <a:r>
              <a:rPr lang="en-US" dirty="0"/>
              <a:t>Competitive House Races in 2024,</a:t>
            </a:r>
            <a:br>
              <a:rPr lang="en-US" dirty="0"/>
            </a:br>
            <a:r>
              <a:rPr lang="en-US" dirty="0"/>
              <a:t>according to Cook Political Report</a:t>
            </a:r>
          </a:p>
        </p:txBody>
      </p:sp>
      <p:graphicFrame>
        <p:nvGraphicFramePr>
          <p:cNvPr id="6" name="Content Placeholder 5">
            <a:extLst>
              <a:ext uri="{FF2B5EF4-FFF2-40B4-BE49-F238E27FC236}">
                <a16:creationId xmlns:a16="http://schemas.microsoft.com/office/drawing/2014/main" id="{309BF6F3-20A7-3FB0-899D-88696FD9F667}"/>
              </a:ext>
            </a:extLst>
          </p:cNvPr>
          <p:cNvGraphicFramePr>
            <a:graphicFrameLocks noGrp="1"/>
          </p:cNvGraphicFramePr>
          <p:nvPr>
            <p:ph idx="1"/>
            <p:extLst>
              <p:ext uri="{D42A27DB-BD31-4B8C-83A1-F6EECF244321}">
                <p14:modId xmlns:p14="http://schemas.microsoft.com/office/powerpoint/2010/main" val="1660120899"/>
              </p:ext>
            </p:extLst>
          </p:nvPr>
        </p:nvGraphicFramePr>
        <p:xfrm>
          <a:off x="683172" y="1832741"/>
          <a:ext cx="10993821" cy="4847897"/>
        </p:xfrm>
        <a:graphic>
          <a:graphicData uri="http://schemas.openxmlformats.org/drawingml/2006/chart">
            <c:chart xmlns:c="http://schemas.openxmlformats.org/drawingml/2006/chart" xmlns:r="http://schemas.openxmlformats.org/officeDocument/2006/relationships" r:id="rId2"/>
          </a:graphicData>
        </a:graphic>
      </p:graphicFrame>
      <p:sp>
        <p:nvSpPr>
          <p:cNvPr id="9" name="TextBox 8">
            <a:extLst>
              <a:ext uri="{FF2B5EF4-FFF2-40B4-BE49-F238E27FC236}">
                <a16:creationId xmlns:a16="http://schemas.microsoft.com/office/drawing/2014/main" id="{937FC79C-A689-1EDC-2EB3-9CFDEA13C71E}"/>
              </a:ext>
            </a:extLst>
          </p:cNvPr>
          <p:cNvSpPr txBox="1"/>
          <p:nvPr/>
        </p:nvSpPr>
        <p:spPr>
          <a:xfrm>
            <a:off x="2501463" y="2484649"/>
            <a:ext cx="1639614" cy="923330"/>
          </a:xfrm>
          <a:prstGeom prst="rect">
            <a:avLst/>
          </a:prstGeom>
          <a:noFill/>
        </p:spPr>
        <p:txBody>
          <a:bodyPr wrap="square" rtlCol="0">
            <a:spAutoFit/>
          </a:bodyPr>
          <a:lstStyle/>
          <a:p>
            <a:r>
              <a:rPr lang="en-US" dirty="0"/>
              <a:t>Toss-up district, Republic</a:t>
            </a:r>
          </a:p>
          <a:p>
            <a:r>
              <a:rPr lang="en-US" dirty="0"/>
              <a:t>incumbent</a:t>
            </a:r>
          </a:p>
        </p:txBody>
      </p:sp>
      <p:sp>
        <p:nvSpPr>
          <p:cNvPr id="10" name="TextBox 9">
            <a:extLst>
              <a:ext uri="{FF2B5EF4-FFF2-40B4-BE49-F238E27FC236}">
                <a16:creationId xmlns:a16="http://schemas.microsoft.com/office/drawing/2014/main" id="{E7C1E794-7185-2F63-AD00-0988AF833907}"/>
              </a:ext>
            </a:extLst>
          </p:cNvPr>
          <p:cNvSpPr txBox="1"/>
          <p:nvPr/>
        </p:nvSpPr>
        <p:spPr>
          <a:xfrm>
            <a:off x="8439807" y="2701159"/>
            <a:ext cx="1529255" cy="1237115"/>
          </a:xfrm>
          <a:prstGeom prst="rect">
            <a:avLst/>
          </a:prstGeom>
          <a:noFill/>
        </p:spPr>
        <p:txBody>
          <a:bodyPr wrap="square" rtlCol="0">
            <a:spAutoFit/>
          </a:bodyPr>
          <a:lstStyle/>
          <a:p>
            <a:r>
              <a:rPr lang="en-US" dirty="0"/>
              <a:t>Toss-up district, Democratic incumbent</a:t>
            </a:r>
          </a:p>
        </p:txBody>
      </p:sp>
      <p:sp>
        <p:nvSpPr>
          <p:cNvPr id="11" name="TextBox 10">
            <a:extLst>
              <a:ext uri="{FF2B5EF4-FFF2-40B4-BE49-F238E27FC236}">
                <a16:creationId xmlns:a16="http://schemas.microsoft.com/office/drawing/2014/main" id="{0484EC8F-5491-157F-FB1C-3AAA7EE4109F}"/>
              </a:ext>
            </a:extLst>
          </p:cNvPr>
          <p:cNvSpPr txBox="1"/>
          <p:nvPr/>
        </p:nvSpPr>
        <p:spPr>
          <a:xfrm>
            <a:off x="1818290" y="4256690"/>
            <a:ext cx="1655380" cy="1484164"/>
          </a:xfrm>
          <a:prstGeom prst="rect">
            <a:avLst/>
          </a:prstGeom>
          <a:noFill/>
        </p:spPr>
        <p:txBody>
          <a:bodyPr wrap="square" rtlCol="0">
            <a:spAutoFit/>
          </a:bodyPr>
          <a:lstStyle/>
          <a:p>
            <a:r>
              <a:rPr lang="en-US" dirty="0"/>
              <a:t>Leans Republican district, Republic</a:t>
            </a:r>
          </a:p>
          <a:p>
            <a:r>
              <a:rPr lang="en-US" dirty="0"/>
              <a:t>incumbent</a:t>
            </a:r>
          </a:p>
        </p:txBody>
      </p:sp>
      <p:sp>
        <p:nvSpPr>
          <p:cNvPr id="12" name="TextBox 11">
            <a:extLst>
              <a:ext uri="{FF2B5EF4-FFF2-40B4-BE49-F238E27FC236}">
                <a16:creationId xmlns:a16="http://schemas.microsoft.com/office/drawing/2014/main" id="{B5B5AB9A-B663-C637-A14C-C3821FC01619}"/>
              </a:ext>
            </a:extLst>
          </p:cNvPr>
          <p:cNvSpPr txBox="1"/>
          <p:nvPr/>
        </p:nvSpPr>
        <p:spPr>
          <a:xfrm>
            <a:off x="8313682" y="4619297"/>
            <a:ext cx="1655380" cy="1477328"/>
          </a:xfrm>
          <a:prstGeom prst="rect">
            <a:avLst/>
          </a:prstGeom>
          <a:noFill/>
        </p:spPr>
        <p:txBody>
          <a:bodyPr wrap="square" rtlCol="0">
            <a:spAutoFit/>
          </a:bodyPr>
          <a:lstStyle/>
          <a:p>
            <a:r>
              <a:rPr lang="en-US" dirty="0"/>
              <a:t>Leans Democratic</a:t>
            </a:r>
          </a:p>
          <a:p>
            <a:r>
              <a:rPr lang="en-US" dirty="0"/>
              <a:t>district, Democrat</a:t>
            </a:r>
          </a:p>
          <a:p>
            <a:r>
              <a:rPr lang="en-US" dirty="0"/>
              <a:t>incumbent</a:t>
            </a:r>
          </a:p>
        </p:txBody>
      </p:sp>
      <p:cxnSp>
        <p:nvCxnSpPr>
          <p:cNvPr id="16" name="Straight Arrow Connector 15">
            <a:extLst>
              <a:ext uri="{FF2B5EF4-FFF2-40B4-BE49-F238E27FC236}">
                <a16:creationId xmlns:a16="http://schemas.microsoft.com/office/drawing/2014/main" id="{FDCB3249-53CF-2CC8-4A2C-8ABC61AE5DE2}"/>
              </a:ext>
            </a:extLst>
          </p:cNvPr>
          <p:cNvCxnSpPr>
            <a:cxnSpLocks/>
          </p:cNvCxnSpPr>
          <p:nvPr/>
        </p:nvCxnSpPr>
        <p:spPr>
          <a:xfrm>
            <a:off x="3899338" y="3037490"/>
            <a:ext cx="725214" cy="14714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FF2234FB-50C0-318E-39EB-D2BB050A9EBF}"/>
              </a:ext>
            </a:extLst>
          </p:cNvPr>
          <p:cNvCxnSpPr>
            <a:cxnSpLocks/>
          </p:cNvCxnSpPr>
          <p:nvPr/>
        </p:nvCxnSpPr>
        <p:spPr>
          <a:xfrm flipH="1" flipV="1">
            <a:off x="7679121" y="5454869"/>
            <a:ext cx="634561" cy="9459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C3967E68-1361-7859-D882-15EDE77B0577}"/>
              </a:ext>
            </a:extLst>
          </p:cNvPr>
          <p:cNvCxnSpPr>
            <a:cxnSpLocks/>
          </p:cNvCxnSpPr>
          <p:nvPr/>
        </p:nvCxnSpPr>
        <p:spPr>
          <a:xfrm flipH="1">
            <a:off x="7769774" y="3184634"/>
            <a:ext cx="543908" cy="38888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A53F9A7F-69A6-843D-2104-DDAD4415A7E0}"/>
              </a:ext>
            </a:extLst>
          </p:cNvPr>
          <p:cNvCxnSpPr>
            <a:cxnSpLocks/>
          </p:cNvCxnSpPr>
          <p:nvPr/>
        </p:nvCxnSpPr>
        <p:spPr>
          <a:xfrm flipV="1">
            <a:off x="3153105" y="4855779"/>
            <a:ext cx="898633" cy="14299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85DF91E9-631F-D780-0DC6-75DA6427462A}"/>
              </a:ext>
            </a:extLst>
          </p:cNvPr>
          <p:cNvSpPr txBox="1"/>
          <p:nvPr/>
        </p:nvSpPr>
        <p:spPr>
          <a:xfrm>
            <a:off x="9942786" y="2007476"/>
            <a:ext cx="1860332" cy="2554545"/>
          </a:xfrm>
          <a:prstGeom prst="rect">
            <a:avLst/>
          </a:prstGeom>
          <a:noFill/>
        </p:spPr>
        <p:txBody>
          <a:bodyPr wrap="square" rtlCol="0">
            <a:spAutoFit/>
          </a:bodyPr>
          <a:lstStyle/>
          <a:p>
            <a:r>
              <a:rPr lang="en-US" sz="2000" b="1" dirty="0"/>
              <a:t>IN SUM:</a:t>
            </a:r>
          </a:p>
          <a:p>
            <a:r>
              <a:rPr lang="en-US" sz="2000" b="1" dirty="0"/>
              <a:t>Democrats are defending more competitive House seats – 23-19 – than </a:t>
            </a:r>
          </a:p>
          <a:p>
            <a:r>
              <a:rPr lang="en-US" sz="2000" b="1" dirty="0"/>
              <a:t>Republicans</a:t>
            </a:r>
          </a:p>
        </p:txBody>
      </p:sp>
    </p:spTree>
    <p:extLst>
      <p:ext uri="{BB962C8B-B14F-4D97-AF65-F5344CB8AC3E}">
        <p14:creationId xmlns:p14="http://schemas.microsoft.com/office/powerpoint/2010/main" val="279100707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546EB-14E1-A5E1-2141-ADFBAC029747}"/>
              </a:ext>
            </a:extLst>
          </p:cNvPr>
          <p:cNvSpPr>
            <a:spLocks noGrp="1"/>
          </p:cNvSpPr>
          <p:nvPr>
            <p:ph type="title"/>
          </p:nvPr>
        </p:nvSpPr>
        <p:spPr/>
        <p:txBody>
          <a:bodyPr>
            <a:normAutofit fontScale="90000"/>
          </a:bodyPr>
          <a:lstStyle/>
          <a:p>
            <a:r>
              <a:rPr lang="en-US" dirty="0"/>
              <a:t>The Arithmetic:</a:t>
            </a:r>
            <a:br>
              <a:rPr lang="en-US" dirty="0"/>
            </a:br>
            <a:r>
              <a:rPr lang="en-US" dirty="0"/>
              <a:t>Democrats’ Chances of Retaking Control of House</a:t>
            </a:r>
          </a:p>
        </p:txBody>
      </p:sp>
      <p:sp>
        <p:nvSpPr>
          <p:cNvPr id="3" name="Content Placeholder 2">
            <a:extLst>
              <a:ext uri="{FF2B5EF4-FFF2-40B4-BE49-F238E27FC236}">
                <a16:creationId xmlns:a16="http://schemas.microsoft.com/office/drawing/2014/main" id="{C4E6D304-E68E-53B8-70E7-39AAA6D957DB}"/>
              </a:ext>
            </a:extLst>
          </p:cNvPr>
          <p:cNvSpPr>
            <a:spLocks noGrp="1"/>
          </p:cNvSpPr>
          <p:nvPr>
            <p:ph idx="1"/>
          </p:nvPr>
        </p:nvSpPr>
        <p:spPr/>
        <p:txBody>
          <a:bodyPr>
            <a:normAutofit fontScale="77500" lnSpcReduction="20000"/>
          </a:bodyPr>
          <a:lstStyle/>
          <a:p>
            <a:pPr marL="0" indent="0">
              <a:buNone/>
            </a:pPr>
            <a:endParaRPr lang="en-US" dirty="0"/>
          </a:p>
          <a:p>
            <a:pPr marL="514350" indent="-514350">
              <a:buAutoNum type="arabicPeriod"/>
            </a:pPr>
            <a:r>
              <a:rPr lang="en-US" b="1" dirty="0"/>
              <a:t>Democrats would need to flip 5 seats</a:t>
            </a:r>
          </a:p>
          <a:p>
            <a:pPr marL="514350" indent="-514350">
              <a:buAutoNum type="arabicPeriod"/>
            </a:pPr>
            <a:endParaRPr lang="en-US" b="1" dirty="0"/>
          </a:p>
          <a:p>
            <a:pPr marL="514350" indent="-514350">
              <a:buAutoNum type="arabicPeriod"/>
            </a:pPr>
            <a:r>
              <a:rPr lang="en-US" dirty="0"/>
              <a:t>If Democrats were to retain all 23 of their toss-up/leaning districts, they would need to win </a:t>
            </a:r>
            <a:r>
              <a:rPr lang="en-US" b="1" dirty="0"/>
              <a:t>5 of the 19 </a:t>
            </a:r>
            <a:r>
              <a:rPr lang="en-US" dirty="0"/>
              <a:t>Republican toss-up/leaning districts</a:t>
            </a:r>
          </a:p>
          <a:p>
            <a:pPr marL="514350" indent="-514350">
              <a:buAutoNum type="arabicPeriod"/>
            </a:pPr>
            <a:endParaRPr lang="en-US" dirty="0"/>
          </a:p>
          <a:p>
            <a:pPr marL="514350" indent="-514350">
              <a:buAutoNum type="arabicPeriod"/>
            </a:pPr>
            <a:r>
              <a:rPr lang="en-US" dirty="0"/>
              <a:t>For each Democratic toss-up/leaning district lost to Republicans, Democrats would need to pick an additional Republican toss-up/leaning districts</a:t>
            </a:r>
          </a:p>
          <a:p>
            <a:pPr marL="0" indent="0">
              <a:buNone/>
            </a:pPr>
            <a:endParaRPr lang="en-US" dirty="0"/>
          </a:p>
          <a:p>
            <a:pPr marL="0" indent="0">
              <a:buNone/>
            </a:pPr>
            <a:r>
              <a:rPr lang="en-US" dirty="0"/>
              <a:t>	</a:t>
            </a:r>
            <a:r>
              <a:rPr lang="en-US" b="1" dirty="0"/>
              <a:t>At the moment, odds are that Republicans will retain control of the 	House  </a:t>
            </a:r>
          </a:p>
          <a:p>
            <a:pPr marL="0" indent="0">
              <a:buNone/>
            </a:pPr>
            <a:endParaRPr lang="en-US" dirty="0"/>
          </a:p>
          <a:p>
            <a:pPr marL="0" indent="0">
              <a:buNone/>
            </a:pPr>
            <a:r>
              <a:rPr lang="en-US" dirty="0"/>
              <a:t>	</a:t>
            </a:r>
          </a:p>
        </p:txBody>
      </p:sp>
    </p:spTree>
    <p:extLst>
      <p:ext uri="{BB962C8B-B14F-4D97-AF65-F5344CB8AC3E}">
        <p14:creationId xmlns:p14="http://schemas.microsoft.com/office/powerpoint/2010/main" val="10347400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2D14B-2DD2-D84B-50EE-9D1D79F97F2C}"/>
              </a:ext>
            </a:extLst>
          </p:cNvPr>
          <p:cNvSpPr>
            <a:spLocks noGrp="1"/>
          </p:cNvSpPr>
          <p:nvPr>
            <p:ph type="title"/>
          </p:nvPr>
        </p:nvSpPr>
        <p:spPr/>
        <p:txBody>
          <a:bodyPr/>
          <a:lstStyle/>
          <a:p>
            <a:r>
              <a:rPr lang="en-US" dirty="0"/>
              <a:t>Generic House Ballot, 2024</a:t>
            </a:r>
          </a:p>
        </p:txBody>
      </p:sp>
      <p:graphicFrame>
        <p:nvGraphicFramePr>
          <p:cNvPr id="6" name="Content Placeholder 5">
            <a:extLst>
              <a:ext uri="{FF2B5EF4-FFF2-40B4-BE49-F238E27FC236}">
                <a16:creationId xmlns:a16="http://schemas.microsoft.com/office/drawing/2014/main" id="{116BDEBB-2751-2ABB-1BE3-0C1B1E8AB092}"/>
              </a:ext>
            </a:extLst>
          </p:cNvPr>
          <p:cNvGraphicFramePr>
            <a:graphicFrameLocks noGrp="1"/>
          </p:cNvGraphicFramePr>
          <p:nvPr>
            <p:ph idx="1"/>
            <p:extLst>
              <p:ext uri="{D42A27DB-BD31-4B8C-83A1-F6EECF244321}">
                <p14:modId xmlns:p14="http://schemas.microsoft.com/office/powerpoint/2010/main" val="710666322"/>
              </p:ext>
            </p:extLst>
          </p:nvPr>
        </p:nvGraphicFramePr>
        <p:xfrm>
          <a:off x="620110" y="1587062"/>
          <a:ext cx="10962290" cy="4593021"/>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Box 6">
            <a:extLst>
              <a:ext uri="{FF2B5EF4-FFF2-40B4-BE49-F238E27FC236}">
                <a16:creationId xmlns:a16="http://schemas.microsoft.com/office/drawing/2014/main" id="{AFCF389C-3150-F195-06FF-678E8ECA94B0}"/>
              </a:ext>
            </a:extLst>
          </p:cNvPr>
          <p:cNvSpPr txBox="1"/>
          <p:nvPr/>
        </p:nvSpPr>
        <p:spPr>
          <a:xfrm>
            <a:off x="210207" y="6324600"/>
            <a:ext cx="5491953" cy="369332"/>
          </a:xfrm>
          <a:prstGeom prst="rect">
            <a:avLst/>
          </a:prstGeom>
          <a:noFill/>
        </p:spPr>
        <p:txBody>
          <a:bodyPr wrap="none" rtlCol="0">
            <a:spAutoFit/>
          </a:bodyPr>
          <a:lstStyle/>
          <a:p>
            <a:r>
              <a:rPr lang="en-US" dirty="0"/>
              <a:t>Source: Hart Associates NBC News Poll, January 24, 2023</a:t>
            </a:r>
          </a:p>
        </p:txBody>
      </p:sp>
    </p:spTree>
    <p:extLst>
      <p:ext uri="{BB962C8B-B14F-4D97-AF65-F5344CB8AC3E}">
        <p14:creationId xmlns:p14="http://schemas.microsoft.com/office/powerpoint/2010/main" val="308673799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71CDF-0356-8428-4447-E98C571819FF}"/>
              </a:ext>
            </a:extLst>
          </p:cNvPr>
          <p:cNvSpPr>
            <a:spLocks noGrp="1"/>
          </p:cNvSpPr>
          <p:nvPr>
            <p:ph type="title"/>
          </p:nvPr>
        </p:nvSpPr>
        <p:spPr>
          <a:xfrm>
            <a:off x="963084" y="1776249"/>
            <a:ext cx="10363200" cy="2028496"/>
          </a:xfrm>
        </p:spPr>
        <p:txBody>
          <a:bodyPr/>
          <a:lstStyle/>
          <a:p>
            <a:pPr algn="ctr"/>
            <a:r>
              <a:rPr lang="en-US" dirty="0"/>
              <a:t>2024 presidential race</a:t>
            </a:r>
          </a:p>
        </p:txBody>
      </p:sp>
      <p:sp>
        <p:nvSpPr>
          <p:cNvPr id="3" name="Text Placeholder 2">
            <a:extLst>
              <a:ext uri="{FF2B5EF4-FFF2-40B4-BE49-F238E27FC236}">
                <a16:creationId xmlns:a16="http://schemas.microsoft.com/office/drawing/2014/main" id="{58F4213B-02B1-2176-52B3-7BD45D38EDCD}"/>
              </a:ext>
            </a:extLst>
          </p:cNvPr>
          <p:cNvSpPr>
            <a:spLocks noGrp="1"/>
          </p:cNvSpPr>
          <p:nvPr>
            <p:ph type="body" idx="1"/>
          </p:nvPr>
        </p:nvSpPr>
        <p:spPr/>
        <p:txBody>
          <a:bodyPr/>
          <a:lstStyle/>
          <a:p>
            <a:endParaRPr lang="en-US" sz="2400" dirty="0"/>
          </a:p>
        </p:txBody>
      </p:sp>
    </p:spTree>
    <p:extLst>
      <p:ext uri="{BB962C8B-B14F-4D97-AF65-F5344CB8AC3E}">
        <p14:creationId xmlns:p14="http://schemas.microsoft.com/office/powerpoint/2010/main" val="140084116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67C8A-F7F4-E544-582E-908C564895B9}"/>
              </a:ext>
            </a:extLst>
          </p:cNvPr>
          <p:cNvSpPr>
            <a:spLocks noGrp="1"/>
          </p:cNvSpPr>
          <p:nvPr>
            <p:ph type="title"/>
          </p:nvPr>
        </p:nvSpPr>
        <p:spPr/>
        <p:txBody>
          <a:bodyPr>
            <a:normAutofit fontScale="90000"/>
          </a:bodyPr>
          <a:lstStyle/>
          <a:p>
            <a:r>
              <a:rPr lang="en-US" dirty="0"/>
              <a:t>Can Trump Win the Nomination?</a:t>
            </a:r>
            <a:br>
              <a:rPr lang="en-US" dirty="0"/>
            </a:br>
            <a:r>
              <a:rPr lang="en-US" dirty="0"/>
              <a:t>Republican voters’ preferences at the moment</a:t>
            </a:r>
          </a:p>
        </p:txBody>
      </p:sp>
      <p:graphicFrame>
        <p:nvGraphicFramePr>
          <p:cNvPr id="6" name="Content Placeholder 5">
            <a:extLst>
              <a:ext uri="{FF2B5EF4-FFF2-40B4-BE49-F238E27FC236}">
                <a16:creationId xmlns:a16="http://schemas.microsoft.com/office/drawing/2014/main" id="{8C10F89A-26ED-CFFB-1020-1EA057B718EC}"/>
              </a:ext>
            </a:extLst>
          </p:cNvPr>
          <p:cNvGraphicFramePr>
            <a:graphicFrameLocks noGrp="1"/>
          </p:cNvGraphicFramePr>
          <p:nvPr>
            <p:ph idx="1"/>
            <p:extLst>
              <p:ext uri="{D42A27DB-BD31-4B8C-83A1-F6EECF244321}">
                <p14:modId xmlns:p14="http://schemas.microsoft.com/office/powerpoint/2010/main" val="3529768916"/>
              </p:ext>
            </p:extLst>
          </p:nvPr>
        </p:nvGraphicFramePr>
        <p:xfrm>
          <a:off x="609600" y="1600200"/>
          <a:ext cx="10972800" cy="4640344"/>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Box 6">
            <a:extLst>
              <a:ext uri="{FF2B5EF4-FFF2-40B4-BE49-F238E27FC236}">
                <a16:creationId xmlns:a16="http://schemas.microsoft.com/office/drawing/2014/main" id="{317D5FCD-AD6E-9BD8-639A-CD60C5505B9B}"/>
              </a:ext>
            </a:extLst>
          </p:cNvPr>
          <p:cNvSpPr txBox="1"/>
          <p:nvPr/>
        </p:nvSpPr>
        <p:spPr>
          <a:xfrm>
            <a:off x="226243" y="6324600"/>
            <a:ext cx="4528419" cy="369332"/>
          </a:xfrm>
          <a:prstGeom prst="rect">
            <a:avLst/>
          </a:prstGeom>
          <a:noFill/>
        </p:spPr>
        <p:txBody>
          <a:bodyPr wrap="none" rtlCol="0">
            <a:spAutoFit/>
          </a:bodyPr>
          <a:lstStyle/>
          <a:p>
            <a:r>
              <a:rPr lang="en-US" dirty="0"/>
              <a:t>Source: Morning Consult poll, Feb 17-19, 2023</a:t>
            </a:r>
          </a:p>
        </p:txBody>
      </p:sp>
    </p:spTree>
    <p:extLst>
      <p:ext uri="{BB962C8B-B14F-4D97-AF65-F5344CB8AC3E}">
        <p14:creationId xmlns:p14="http://schemas.microsoft.com/office/powerpoint/2010/main" val="36811310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34CEB7-C11A-42CD-A641-86879370E1C3}"/>
              </a:ext>
            </a:extLst>
          </p:cNvPr>
          <p:cNvSpPr>
            <a:spLocks noGrp="1"/>
          </p:cNvSpPr>
          <p:nvPr>
            <p:ph type="title"/>
          </p:nvPr>
        </p:nvSpPr>
        <p:spPr/>
        <p:txBody>
          <a:bodyPr/>
          <a:lstStyle/>
          <a:p>
            <a:r>
              <a:rPr lang="en-US" dirty="0"/>
              <a:t>The Midterm Tendency – House Elections</a:t>
            </a:r>
          </a:p>
        </p:txBody>
      </p:sp>
      <p:graphicFrame>
        <p:nvGraphicFramePr>
          <p:cNvPr id="6" name="Content Placeholder 5">
            <a:extLst>
              <a:ext uri="{FF2B5EF4-FFF2-40B4-BE49-F238E27FC236}">
                <a16:creationId xmlns:a16="http://schemas.microsoft.com/office/drawing/2014/main" id="{577E7E47-264A-48E1-B302-AE186D1797CD}"/>
              </a:ext>
            </a:extLst>
          </p:cNvPr>
          <p:cNvGraphicFramePr>
            <a:graphicFrameLocks noGrp="1"/>
          </p:cNvGraphicFramePr>
          <p:nvPr>
            <p:ph idx="1"/>
            <p:extLst>
              <p:ext uri="{D42A27DB-BD31-4B8C-83A1-F6EECF244321}">
                <p14:modId xmlns:p14="http://schemas.microsoft.com/office/powerpoint/2010/main" val="399858124"/>
              </p:ext>
            </p:extLst>
          </p:nvPr>
        </p:nvGraphicFramePr>
        <p:xfrm>
          <a:off x="609599" y="1600199"/>
          <a:ext cx="10762593" cy="506455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48693386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2251A-07AF-779B-18A5-03486D1BC072}"/>
              </a:ext>
            </a:extLst>
          </p:cNvPr>
          <p:cNvSpPr>
            <a:spLocks noGrp="1"/>
          </p:cNvSpPr>
          <p:nvPr>
            <p:ph type="title"/>
          </p:nvPr>
        </p:nvSpPr>
        <p:spPr/>
        <p:txBody>
          <a:bodyPr/>
          <a:lstStyle/>
          <a:p>
            <a:r>
              <a:rPr lang="en-US" dirty="0"/>
              <a:t>The Presidential Race – as of this week</a:t>
            </a:r>
          </a:p>
        </p:txBody>
      </p:sp>
      <p:graphicFrame>
        <p:nvGraphicFramePr>
          <p:cNvPr id="6" name="Content Placeholder 5">
            <a:extLst>
              <a:ext uri="{FF2B5EF4-FFF2-40B4-BE49-F238E27FC236}">
                <a16:creationId xmlns:a16="http://schemas.microsoft.com/office/drawing/2014/main" id="{B640ED2B-A3D1-77F5-5408-FD3AD4B466AA}"/>
              </a:ext>
            </a:extLst>
          </p:cNvPr>
          <p:cNvGraphicFramePr>
            <a:graphicFrameLocks noGrp="1"/>
          </p:cNvGraphicFramePr>
          <p:nvPr>
            <p:ph idx="1"/>
            <p:extLst>
              <p:ext uri="{D42A27DB-BD31-4B8C-83A1-F6EECF244321}">
                <p14:modId xmlns:p14="http://schemas.microsoft.com/office/powerpoint/2010/main" val="881036140"/>
              </p:ext>
            </p:extLst>
          </p:nvPr>
        </p:nvGraphicFramePr>
        <p:xfrm>
          <a:off x="609600" y="1902372"/>
          <a:ext cx="10972800" cy="4151587"/>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Box 6">
            <a:extLst>
              <a:ext uri="{FF2B5EF4-FFF2-40B4-BE49-F238E27FC236}">
                <a16:creationId xmlns:a16="http://schemas.microsoft.com/office/drawing/2014/main" id="{EA7600AD-7C61-4424-96ED-1654BC56CF00}"/>
              </a:ext>
            </a:extLst>
          </p:cNvPr>
          <p:cNvSpPr txBox="1"/>
          <p:nvPr/>
        </p:nvSpPr>
        <p:spPr>
          <a:xfrm>
            <a:off x="178676" y="6127531"/>
            <a:ext cx="9423092" cy="369332"/>
          </a:xfrm>
          <a:prstGeom prst="rect">
            <a:avLst/>
          </a:prstGeom>
          <a:noFill/>
        </p:spPr>
        <p:txBody>
          <a:bodyPr wrap="none" rtlCol="0">
            <a:spAutoFit/>
          </a:bodyPr>
          <a:lstStyle/>
          <a:p>
            <a:r>
              <a:rPr lang="en-US" dirty="0"/>
              <a:t>Note: Percentages are average of most recent Harvard-Harris, Quinnipiac, and Reuters/ISPOS polls.</a:t>
            </a:r>
          </a:p>
        </p:txBody>
      </p:sp>
    </p:spTree>
    <p:extLst>
      <p:ext uri="{BB962C8B-B14F-4D97-AF65-F5344CB8AC3E}">
        <p14:creationId xmlns:p14="http://schemas.microsoft.com/office/powerpoint/2010/main" val="262034512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F2A5B-4FD5-9F9E-5371-B6DF956364CC}"/>
              </a:ext>
            </a:extLst>
          </p:cNvPr>
          <p:cNvSpPr>
            <a:spLocks noGrp="1"/>
          </p:cNvSpPr>
          <p:nvPr>
            <p:ph type="title"/>
          </p:nvPr>
        </p:nvSpPr>
        <p:spPr>
          <a:xfrm>
            <a:off x="609600" y="791852"/>
            <a:ext cx="10972800" cy="732148"/>
          </a:xfrm>
        </p:spPr>
        <p:txBody>
          <a:bodyPr>
            <a:noAutofit/>
          </a:bodyPr>
          <a:lstStyle/>
          <a:p>
            <a:r>
              <a:rPr lang="en-US" dirty="0"/>
              <a:t>But this is early 2023, not November of 2024.</a:t>
            </a:r>
            <a:br>
              <a:rPr lang="en-US" dirty="0"/>
            </a:br>
            <a:endParaRPr lang="en-US" dirty="0"/>
          </a:p>
        </p:txBody>
      </p:sp>
      <p:sp>
        <p:nvSpPr>
          <p:cNvPr id="3" name="Content Placeholder 2">
            <a:extLst>
              <a:ext uri="{FF2B5EF4-FFF2-40B4-BE49-F238E27FC236}">
                <a16:creationId xmlns:a16="http://schemas.microsoft.com/office/drawing/2014/main" id="{5B64EC6F-5783-CB77-F056-861268FB7913}"/>
              </a:ext>
            </a:extLst>
          </p:cNvPr>
          <p:cNvSpPr>
            <a:spLocks noGrp="1"/>
          </p:cNvSpPr>
          <p:nvPr>
            <p:ph idx="1"/>
          </p:nvPr>
        </p:nvSpPr>
        <p:spPr>
          <a:xfrm>
            <a:off x="609600" y="1800520"/>
            <a:ext cx="10972800" cy="4676480"/>
          </a:xfrm>
        </p:spPr>
        <p:txBody>
          <a:bodyPr/>
          <a:lstStyle/>
          <a:p>
            <a:pPr marL="0" indent="0">
              <a:buNone/>
            </a:pPr>
            <a:r>
              <a:rPr lang="en-US" dirty="0"/>
              <a:t>What between now and then could tip the presidential election toward one party or the other?</a:t>
            </a:r>
          </a:p>
          <a:p>
            <a:pPr marL="0" indent="0">
              <a:buNone/>
            </a:pPr>
            <a:r>
              <a:rPr lang="en-US" dirty="0"/>
              <a:t>	</a:t>
            </a:r>
          </a:p>
          <a:p>
            <a:pPr marL="0" indent="0">
              <a:buNone/>
            </a:pPr>
            <a:r>
              <a:rPr lang="en-US" dirty="0"/>
              <a:t>	From political science research, we know that the best 	non-campaign predictor of whether the in-party will 	retain the 	presidency is usually the state of the economy 	in the election year.</a:t>
            </a:r>
          </a:p>
        </p:txBody>
      </p:sp>
    </p:spTree>
    <p:extLst>
      <p:ext uri="{BB962C8B-B14F-4D97-AF65-F5344CB8AC3E}">
        <p14:creationId xmlns:p14="http://schemas.microsoft.com/office/powerpoint/2010/main" val="4092508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Title 1">
            <a:extLst>
              <a:ext uri="{FF2B5EF4-FFF2-40B4-BE49-F238E27FC236}">
                <a16:creationId xmlns:a16="http://schemas.microsoft.com/office/drawing/2014/main" id="{93C7DC8A-DF3A-4358-AC84-CE6372E00111}"/>
              </a:ext>
            </a:extLst>
          </p:cNvPr>
          <p:cNvSpPr>
            <a:spLocks noGrp="1" noChangeArrowheads="1"/>
          </p:cNvSpPr>
          <p:nvPr>
            <p:ph type="title"/>
          </p:nvPr>
        </p:nvSpPr>
        <p:spPr/>
        <p:txBody>
          <a:bodyPr>
            <a:normAutofit fontScale="90000"/>
          </a:bodyPr>
          <a:lstStyle/>
          <a:p>
            <a:pPr>
              <a:defRPr/>
            </a:pPr>
            <a:r>
              <a:rPr lang="en-US" altLang="en-US" dirty="0"/>
              <a:t>The Economy and Presidential Election Outcome</a:t>
            </a:r>
            <a:br>
              <a:rPr lang="en-US" altLang="en-US" dirty="0"/>
            </a:br>
            <a:r>
              <a:rPr lang="en-US" altLang="en-US" sz="3100" dirty="0"/>
              <a:t>GDP and incumbent-party share of presidential vote</a:t>
            </a:r>
          </a:p>
        </p:txBody>
      </p:sp>
      <p:pic>
        <p:nvPicPr>
          <p:cNvPr id="57347" name="Picture 3" descr="growth and vote share.jpg">
            <a:extLst>
              <a:ext uri="{FF2B5EF4-FFF2-40B4-BE49-F238E27FC236}">
                <a16:creationId xmlns:a16="http://schemas.microsoft.com/office/drawing/2014/main" id="{FBF91E08-83DF-4EC6-AA7E-69C1E746A44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81200" y="1457325"/>
            <a:ext cx="7772400" cy="5016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Title 1">
            <a:extLst>
              <a:ext uri="{FF2B5EF4-FFF2-40B4-BE49-F238E27FC236}">
                <a16:creationId xmlns:a16="http://schemas.microsoft.com/office/drawing/2014/main" id="{93C7DC8A-DF3A-4358-AC84-CE6372E00111}"/>
              </a:ext>
            </a:extLst>
          </p:cNvPr>
          <p:cNvSpPr>
            <a:spLocks noGrp="1" noChangeArrowheads="1"/>
          </p:cNvSpPr>
          <p:nvPr>
            <p:ph type="title"/>
          </p:nvPr>
        </p:nvSpPr>
        <p:spPr/>
        <p:txBody>
          <a:bodyPr>
            <a:normAutofit fontScale="90000"/>
          </a:bodyPr>
          <a:lstStyle/>
          <a:p>
            <a:pPr>
              <a:defRPr/>
            </a:pPr>
            <a:r>
              <a:rPr lang="en-US" altLang="en-US" dirty="0"/>
              <a:t>Two Elections to Consider</a:t>
            </a:r>
            <a:br>
              <a:rPr lang="en-US" altLang="en-US" dirty="0"/>
            </a:br>
            <a:r>
              <a:rPr lang="en-US" altLang="en-US" sz="3100" dirty="0"/>
              <a:t>GDP and incumbent-party share of presidential vote</a:t>
            </a:r>
          </a:p>
        </p:txBody>
      </p:sp>
      <p:pic>
        <p:nvPicPr>
          <p:cNvPr id="57347" name="Picture 3" descr="growth and vote share.jpg">
            <a:extLst>
              <a:ext uri="{FF2B5EF4-FFF2-40B4-BE49-F238E27FC236}">
                <a16:creationId xmlns:a16="http://schemas.microsoft.com/office/drawing/2014/main" id="{FBF91E08-83DF-4EC6-AA7E-69C1E746A44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81200" y="1457325"/>
            <a:ext cx="7772400" cy="5016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Oval 1">
            <a:extLst>
              <a:ext uri="{FF2B5EF4-FFF2-40B4-BE49-F238E27FC236}">
                <a16:creationId xmlns:a16="http://schemas.microsoft.com/office/drawing/2014/main" id="{8522118E-8CAE-273D-86EF-DCF2EA70AAF7}"/>
              </a:ext>
            </a:extLst>
          </p:cNvPr>
          <p:cNvSpPr/>
          <p:nvPr/>
        </p:nvSpPr>
        <p:spPr>
          <a:xfrm>
            <a:off x="2410408" y="5001208"/>
            <a:ext cx="1236306" cy="94239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a:extLst>
              <a:ext uri="{FF2B5EF4-FFF2-40B4-BE49-F238E27FC236}">
                <a16:creationId xmlns:a16="http://schemas.microsoft.com/office/drawing/2014/main" id="{7E835183-FCD9-6ED6-E198-F938D251F060}"/>
              </a:ext>
            </a:extLst>
          </p:cNvPr>
          <p:cNvSpPr/>
          <p:nvPr/>
        </p:nvSpPr>
        <p:spPr>
          <a:xfrm>
            <a:off x="7620000" y="2585324"/>
            <a:ext cx="1236306" cy="94239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40AC6095-C13C-4F03-5EA4-A9F9EB099B7F}"/>
              </a:ext>
            </a:extLst>
          </p:cNvPr>
          <p:cNvSpPr txBox="1"/>
          <p:nvPr/>
        </p:nvSpPr>
        <p:spPr>
          <a:xfrm>
            <a:off x="2819401" y="3886201"/>
            <a:ext cx="1182745" cy="830997"/>
          </a:xfrm>
          <a:prstGeom prst="rect">
            <a:avLst/>
          </a:prstGeom>
          <a:noFill/>
        </p:spPr>
        <p:txBody>
          <a:bodyPr wrap="square" rtlCol="0">
            <a:spAutoFit/>
          </a:bodyPr>
          <a:lstStyle/>
          <a:p>
            <a:r>
              <a:rPr lang="en-US" sz="1600" dirty="0"/>
              <a:t>Carter’s</a:t>
            </a:r>
          </a:p>
          <a:p>
            <a:r>
              <a:rPr lang="en-US" sz="1600" dirty="0"/>
              <a:t>Reelection</a:t>
            </a:r>
          </a:p>
          <a:p>
            <a:r>
              <a:rPr lang="en-US" sz="1600" dirty="0"/>
              <a:t>bid</a:t>
            </a:r>
          </a:p>
        </p:txBody>
      </p:sp>
      <p:sp>
        <p:nvSpPr>
          <p:cNvPr id="5" name="TextBox 4">
            <a:extLst>
              <a:ext uri="{FF2B5EF4-FFF2-40B4-BE49-F238E27FC236}">
                <a16:creationId xmlns:a16="http://schemas.microsoft.com/office/drawing/2014/main" id="{2DD2E81F-9A59-097E-2F1C-92FD1CED7532}"/>
              </a:ext>
            </a:extLst>
          </p:cNvPr>
          <p:cNvSpPr txBox="1"/>
          <p:nvPr/>
        </p:nvSpPr>
        <p:spPr>
          <a:xfrm>
            <a:off x="6248401" y="2169826"/>
            <a:ext cx="1182745" cy="830997"/>
          </a:xfrm>
          <a:prstGeom prst="rect">
            <a:avLst/>
          </a:prstGeom>
          <a:noFill/>
        </p:spPr>
        <p:txBody>
          <a:bodyPr wrap="square" rtlCol="0">
            <a:spAutoFit/>
          </a:bodyPr>
          <a:lstStyle/>
          <a:p>
            <a:r>
              <a:rPr lang="en-US" sz="1600" dirty="0"/>
              <a:t>Reagan’s</a:t>
            </a:r>
          </a:p>
          <a:p>
            <a:r>
              <a:rPr lang="en-US" sz="1600" dirty="0"/>
              <a:t>reelection</a:t>
            </a:r>
          </a:p>
          <a:p>
            <a:r>
              <a:rPr lang="en-US" sz="1600" dirty="0"/>
              <a:t>bid</a:t>
            </a:r>
          </a:p>
        </p:txBody>
      </p:sp>
    </p:spTree>
    <p:extLst>
      <p:ext uri="{BB962C8B-B14F-4D97-AF65-F5344CB8AC3E}">
        <p14:creationId xmlns:p14="http://schemas.microsoft.com/office/powerpoint/2010/main" val="293575086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7866A-DFDB-4231-AA97-F7223B581420}"/>
              </a:ext>
            </a:extLst>
          </p:cNvPr>
          <p:cNvSpPr>
            <a:spLocks noGrp="1"/>
          </p:cNvSpPr>
          <p:nvPr>
            <p:ph type="title"/>
          </p:nvPr>
        </p:nvSpPr>
        <p:spPr>
          <a:xfrm>
            <a:off x="609600" y="533400"/>
            <a:ext cx="10972800" cy="780393"/>
          </a:xfrm>
        </p:spPr>
        <p:txBody>
          <a:bodyPr>
            <a:normAutofit fontScale="90000"/>
          </a:bodyPr>
          <a:lstStyle/>
          <a:p>
            <a:r>
              <a:rPr lang="en-US" dirty="0"/>
              <a:t/>
            </a:r>
            <a:br>
              <a:rPr lang="en-US" dirty="0"/>
            </a:br>
            <a:r>
              <a:rPr lang="en-US" sz="4900" dirty="0"/>
              <a:t>Will Biden be like Carter (1980 election)?</a:t>
            </a:r>
          </a:p>
        </p:txBody>
      </p:sp>
      <p:graphicFrame>
        <p:nvGraphicFramePr>
          <p:cNvPr id="6" name="Content Placeholder 5">
            <a:extLst>
              <a:ext uri="{FF2B5EF4-FFF2-40B4-BE49-F238E27FC236}">
                <a16:creationId xmlns:a16="http://schemas.microsoft.com/office/drawing/2014/main" id="{5E090A0B-47D9-4DE9-BE5F-B33AB9E543A0}"/>
              </a:ext>
            </a:extLst>
          </p:cNvPr>
          <p:cNvGraphicFramePr>
            <a:graphicFrameLocks noGrp="1"/>
          </p:cNvGraphicFramePr>
          <p:nvPr>
            <p:ph idx="1"/>
            <p:extLst>
              <p:ext uri="{D42A27DB-BD31-4B8C-83A1-F6EECF244321}">
                <p14:modId xmlns:p14="http://schemas.microsoft.com/office/powerpoint/2010/main" val="739229248"/>
              </p:ext>
            </p:extLst>
          </p:nvPr>
        </p:nvGraphicFramePr>
        <p:xfrm>
          <a:off x="1989667" y="1600200"/>
          <a:ext cx="8221133" cy="48768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09294996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7866A-DFDB-4231-AA97-F7223B581420}"/>
              </a:ext>
            </a:extLst>
          </p:cNvPr>
          <p:cNvSpPr>
            <a:spLocks noGrp="1"/>
          </p:cNvSpPr>
          <p:nvPr>
            <p:ph type="title"/>
          </p:nvPr>
        </p:nvSpPr>
        <p:spPr/>
        <p:txBody>
          <a:bodyPr/>
          <a:lstStyle/>
          <a:p>
            <a:r>
              <a:rPr lang="en-US" dirty="0"/>
              <a:t>Or Will Biden be like Reagan (1984 election)?</a:t>
            </a:r>
          </a:p>
        </p:txBody>
      </p:sp>
      <p:graphicFrame>
        <p:nvGraphicFramePr>
          <p:cNvPr id="6" name="Content Placeholder 5">
            <a:extLst>
              <a:ext uri="{FF2B5EF4-FFF2-40B4-BE49-F238E27FC236}">
                <a16:creationId xmlns:a16="http://schemas.microsoft.com/office/drawing/2014/main" id="{5E090A0B-47D9-4DE9-BE5F-B33AB9E543A0}"/>
              </a:ext>
            </a:extLst>
          </p:cNvPr>
          <p:cNvGraphicFramePr>
            <a:graphicFrameLocks noGrp="1"/>
          </p:cNvGraphicFramePr>
          <p:nvPr>
            <p:ph idx="1"/>
            <p:extLst>
              <p:ext uri="{D42A27DB-BD31-4B8C-83A1-F6EECF244321}">
                <p14:modId xmlns:p14="http://schemas.microsoft.com/office/powerpoint/2010/main" val="1348991746"/>
              </p:ext>
            </p:extLst>
          </p:nvPr>
        </p:nvGraphicFramePr>
        <p:xfrm>
          <a:off x="1989667" y="1600200"/>
          <a:ext cx="8221133" cy="48768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27079436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Title 1">
            <a:extLst>
              <a:ext uri="{FF2B5EF4-FFF2-40B4-BE49-F238E27FC236}">
                <a16:creationId xmlns:a16="http://schemas.microsoft.com/office/drawing/2014/main" id="{93C7DC8A-DF3A-4358-AC84-CE6372E00111}"/>
              </a:ext>
            </a:extLst>
          </p:cNvPr>
          <p:cNvSpPr>
            <a:spLocks noGrp="1" noChangeArrowheads="1"/>
          </p:cNvSpPr>
          <p:nvPr>
            <p:ph type="title"/>
          </p:nvPr>
        </p:nvSpPr>
        <p:spPr>
          <a:xfrm>
            <a:off x="609600" y="533399"/>
            <a:ext cx="10972800" cy="1282943"/>
          </a:xfrm>
        </p:spPr>
        <p:txBody>
          <a:bodyPr>
            <a:normAutofit fontScale="90000"/>
          </a:bodyPr>
          <a:lstStyle/>
          <a:p>
            <a:pPr>
              <a:defRPr/>
            </a:pPr>
            <a:r>
              <a:rPr lang="en-US" altLang="en-US" sz="4400" dirty="0">
                <a:solidFill>
                  <a:srgbClr val="FF0000"/>
                </a:solidFill>
              </a:rPr>
              <a:t>Timing Is (Nearly) Everything in Politics</a:t>
            </a:r>
            <a:r>
              <a:rPr lang="en-US" altLang="en-US" dirty="0">
                <a:solidFill>
                  <a:srgbClr val="FF0000"/>
                </a:solidFill>
              </a:rPr>
              <a:t/>
            </a:r>
            <a:br>
              <a:rPr lang="en-US" altLang="en-US" dirty="0">
                <a:solidFill>
                  <a:srgbClr val="FF0000"/>
                </a:solidFill>
              </a:rPr>
            </a:br>
            <a:r>
              <a:rPr lang="en-US" altLang="en-US" sz="3600" dirty="0">
                <a:solidFill>
                  <a:srgbClr val="FF0000"/>
                </a:solidFill>
              </a:rPr>
              <a:t>Reagan, if 1982 had been a presidential election year</a:t>
            </a:r>
            <a:r>
              <a:rPr lang="en-US" altLang="en-US" dirty="0"/>
              <a:t/>
            </a:r>
            <a:br>
              <a:rPr lang="en-US" altLang="en-US" dirty="0"/>
            </a:br>
            <a:endParaRPr lang="en-US" altLang="en-US" sz="3100" dirty="0"/>
          </a:p>
        </p:txBody>
      </p:sp>
      <p:pic>
        <p:nvPicPr>
          <p:cNvPr id="57347" name="Picture 3" descr="growth and vote share.jpg">
            <a:extLst>
              <a:ext uri="{FF2B5EF4-FFF2-40B4-BE49-F238E27FC236}">
                <a16:creationId xmlns:a16="http://schemas.microsoft.com/office/drawing/2014/main" id="{FBF91E08-83DF-4EC6-AA7E-69C1E746A44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844565" y="2060027"/>
            <a:ext cx="7772400" cy="44757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Oval 1">
            <a:extLst>
              <a:ext uri="{FF2B5EF4-FFF2-40B4-BE49-F238E27FC236}">
                <a16:creationId xmlns:a16="http://schemas.microsoft.com/office/drawing/2014/main" id="{8522118E-8CAE-273D-86EF-DCF2EA70AAF7}"/>
              </a:ext>
            </a:extLst>
          </p:cNvPr>
          <p:cNvSpPr/>
          <p:nvPr/>
        </p:nvSpPr>
        <p:spPr>
          <a:xfrm>
            <a:off x="2819401" y="4960882"/>
            <a:ext cx="974833" cy="69870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1982</a:t>
            </a:r>
          </a:p>
        </p:txBody>
      </p:sp>
      <p:sp>
        <p:nvSpPr>
          <p:cNvPr id="4" name="TextBox 3">
            <a:extLst>
              <a:ext uri="{FF2B5EF4-FFF2-40B4-BE49-F238E27FC236}">
                <a16:creationId xmlns:a16="http://schemas.microsoft.com/office/drawing/2014/main" id="{40AC6095-C13C-4F03-5EA4-A9F9EB099B7F}"/>
              </a:ext>
            </a:extLst>
          </p:cNvPr>
          <p:cNvSpPr txBox="1"/>
          <p:nvPr/>
        </p:nvSpPr>
        <p:spPr>
          <a:xfrm>
            <a:off x="2819401" y="3886201"/>
            <a:ext cx="1182745" cy="830997"/>
          </a:xfrm>
          <a:prstGeom prst="rect">
            <a:avLst/>
          </a:prstGeom>
          <a:noFill/>
        </p:spPr>
        <p:txBody>
          <a:bodyPr wrap="square" rtlCol="0">
            <a:spAutoFit/>
          </a:bodyPr>
          <a:lstStyle/>
          <a:p>
            <a:r>
              <a:rPr lang="en-US" sz="1600" dirty="0"/>
              <a:t>Carter’s</a:t>
            </a:r>
          </a:p>
          <a:p>
            <a:r>
              <a:rPr lang="en-US" sz="1600" dirty="0"/>
              <a:t>Reelection</a:t>
            </a:r>
          </a:p>
          <a:p>
            <a:r>
              <a:rPr lang="en-US" sz="1600" dirty="0"/>
              <a:t>bid</a:t>
            </a:r>
          </a:p>
        </p:txBody>
      </p:sp>
      <p:sp>
        <p:nvSpPr>
          <p:cNvPr id="5" name="TextBox 4">
            <a:extLst>
              <a:ext uri="{FF2B5EF4-FFF2-40B4-BE49-F238E27FC236}">
                <a16:creationId xmlns:a16="http://schemas.microsoft.com/office/drawing/2014/main" id="{2DD2E81F-9A59-097E-2F1C-92FD1CED7532}"/>
              </a:ext>
            </a:extLst>
          </p:cNvPr>
          <p:cNvSpPr txBox="1"/>
          <p:nvPr/>
        </p:nvSpPr>
        <p:spPr>
          <a:xfrm>
            <a:off x="6248401" y="2169826"/>
            <a:ext cx="1182745" cy="830997"/>
          </a:xfrm>
          <a:prstGeom prst="rect">
            <a:avLst/>
          </a:prstGeom>
          <a:noFill/>
        </p:spPr>
        <p:txBody>
          <a:bodyPr wrap="square" rtlCol="0">
            <a:spAutoFit/>
          </a:bodyPr>
          <a:lstStyle/>
          <a:p>
            <a:r>
              <a:rPr lang="en-US" sz="1600" dirty="0"/>
              <a:t>Reagan’s</a:t>
            </a:r>
          </a:p>
          <a:p>
            <a:r>
              <a:rPr lang="en-US" sz="1600" dirty="0"/>
              <a:t>reelection</a:t>
            </a:r>
          </a:p>
          <a:p>
            <a:r>
              <a:rPr lang="en-US" sz="1600" dirty="0"/>
              <a:t>bid</a:t>
            </a:r>
          </a:p>
        </p:txBody>
      </p:sp>
    </p:spTree>
    <p:extLst>
      <p:ext uri="{BB962C8B-B14F-4D97-AF65-F5344CB8AC3E}">
        <p14:creationId xmlns:p14="http://schemas.microsoft.com/office/powerpoint/2010/main" val="283480200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D5F12-67B4-BB1F-7F3E-7CC74DC310E2}"/>
              </a:ext>
            </a:extLst>
          </p:cNvPr>
          <p:cNvSpPr>
            <a:spLocks noGrp="1"/>
          </p:cNvSpPr>
          <p:nvPr>
            <p:ph type="title"/>
          </p:nvPr>
        </p:nvSpPr>
        <p:spPr/>
        <p:txBody>
          <a:bodyPr/>
          <a:lstStyle/>
          <a:p>
            <a:r>
              <a:rPr lang="en-US" dirty="0"/>
              <a:t>Final Thoughts on 2024</a:t>
            </a:r>
          </a:p>
        </p:txBody>
      </p:sp>
      <p:sp>
        <p:nvSpPr>
          <p:cNvPr id="3" name="Content Placeholder 2">
            <a:extLst>
              <a:ext uri="{FF2B5EF4-FFF2-40B4-BE49-F238E27FC236}">
                <a16:creationId xmlns:a16="http://schemas.microsoft.com/office/drawing/2014/main" id="{0593AC7C-37F3-56FD-6D4E-A707BE45B9E5}"/>
              </a:ext>
            </a:extLst>
          </p:cNvPr>
          <p:cNvSpPr>
            <a:spLocks noGrp="1"/>
          </p:cNvSpPr>
          <p:nvPr>
            <p:ph idx="1"/>
          </p:nvPr>
        </p:nvSpPr>
        <p:spPr/>
        <p:txBody>
          <a:bodyPr>
            <a:normAutofit fontScale="92500" lnSpcReduction="20000"/>
          </a:bodyPr>
          <a:lstStyle/>
          <a:p>
            <a:pPr marL="0" indent="0">
              <a:buNone/>
            </a:pPr>
            <a:r>
              <a:rPr lang="en-US" sz="3900" b="1" dirty="0"/>
              <a:t>Democrats’ best scenario: </a:t>
            </a:r>
          </a:p>
          <a:p>
            <a:pPr marL="0" indent="0">
              <a:buNone/>
            </a:pPr>
            <a:r>
              <a:rPr lang="en-US" b="1" dirty="0"/>
              <a:t>	</a:t>
            </a:r>
            <a:r>
              <a:rPr lang="en-US" b="1" i="1" dirty="0"/>
              <a:t>If inflation substantially declines and economy heats up </a:t>
            </a:r>
            <a:r>
              <a:rPr lang="en-US" dirty="0"/>
              <a:t>–</a:t>
            </a:r>
          </a:p>
          <a:p>
            <a:pPr marL="0" indent="0">
              <a:buNone/>
            </a:pPr>
            <a:r>
              <a:rPr lang="en-US" dirty="0"/>
              <a:t>	Biden should win easily, and Democrats should win the bulk of 	competitive House districts, enabling them to capture the 	House. Even so, the Senate might be out of reach.</a:t>
            </a:r>
          </a:p>
          <a:p>
            <a:pPr marL="0" indent="0">
              <a:buNone/>
            </a:pPr>
            <a:endParaRPr lang="en-US" dirty="0"/>
          </a:p>
          <a:p>
            <a:pPr marL="0" indent="0">
              <a:buNone/>
            </a:pPr>
            <a:r>
              <a:rPr lang="en-US" sz="3900" b="1" dirty="0"/>
              <a:t>Republicans’ best scenario:</a:t>
            </a:r>
            <a:br>
              <a:rPr lang="en-US" sz="3900" b="1" dirty="0"/>
            </a:br>
            <a:r>
              <a:rPr lang="en-US" dirty="0"/>
              <a:t>	</a:t>
            </a:r>
            <a:r>
              <a:rPr lang="en-US" b="1" i="1" dirty="0"/>
              <a:t>If inflation stays high and the economy cools down </a:t>
            </a:r>
            <a:r>
              <a:rPr lang="en-US" dirty="0"/>
              <a:t>–</a:t>
            </a:r>
          </a:p>
          <a:p>
            <a:pPr marL="0" indent="0">
              <a:buNone/>
            </a:pPr>
            <a:r>
              <a:rPr lang="en-US" dirty="0"/>
              <a:t>	GOP presidential candidate (Trump could be an exception if the 	nominee) wins the election, and Republicans easily retain 	control of House and easily take control of Senate.</a:t>
            </a:r>
          </a:p>
        </p:txBody>
      </p:sp>
    </p:spTree>
    <p:extLst>
      <p:ext uri="{BB962C8B-B14F-4D97-AF65-F5344CB8AC3E}">
        <p14:creationId xmlns:p14="http://schemas.microsoft.com/office/powerpoint/2010/main" val="355244480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AECA27-B1BF-45FE-A823-2B37E83B7156}"/>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61EAD8E1-1924-4D50-83F6-3802A3F6D04F}"/>
              </a:ext>
            </a:extLst>
          </p:cNvPr>
          <p:cNvSpPr>
            <a:spLocks noGrp="1"/>
          </p:cNvSpPr>
          <p:nvPr>
            <p:ph idx="1"/>
          </p:nvPr>
        </p:nvSpPr>
        <p:spPr>
          <a:xfrm>
            <a:off x="1981200" y="2286000"/>
            <a:ext cx="8229600" cy="4191000"/>
          </a:xfrm>
        </p:spPr>
        <p:txBody>
          <a:bodyPr/>
          <a:lstStyle/>
          <a:p>
            <a:pPr marL="0" indent="0" algn="ctr">
              <a:buNone/>
            </a:pPr>
            <a:r>
              <a:rPr lang="en-US" sz="4400" dirty="0"/>
              <a:t>Thank You</a:t>
            </a:r>
          </a:p>
          <a:p>
            <a:pPr marL="0" indent="0" algn="ctr">
              <a:buNone/>
            </a:pPr>
            <a:endParaRPr lang="en-US" dirty="0"/>
          </a:p>
          <a:p>
            <a:pPr marL="0" indent="0" algn="ctr">
              <a:buNone/>
            </a:pPr>
            <a:r>
              <a:rPr lang="en-US" dirty="0"/>
              <a:t>Questions, Observations, Objections?</a:t>
            </a:r>
          </a:p>
        </p:txBody>
      </p:sp>
    </p:spTree>
    <p:extLst>
      <p:ext uri="{BB962C8B-B14F-4D97-AF65-F5344CB8AC3E}">
        <p14:creationId xmlns:p14="http://schemas.microsoft.com/office/powerpoint/2010/main" val="13769583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34CEB7-C11A-42CD-A641-86879370E1C3}"/>
              </a:ext>
            </a:extLst>
          </p:cNvPr>
          <p:cNvSpPr>
            <a:spLocks noGrp="1"/>
          </p:cNvSpPr>
          <p:nvPr>
            <p:ph type="title"/>
          </p:nvPr>
        </p:nvSpPr>
        <p:spPr/>
        <p:txBody>
          <a:bodyPr>
            <a:normAutofit/>
          </a:bodyPr>
          <a:lstStyle/>
          <a:p>
            <a:r>
              <a:rPr lang="en-US" dirty="0"/>
              <a:t>The Midterm Tendency – Senate Elections</a:t>
            </a:r>
          </a:p>
        </p:txBody>
      </p:sp>
      <p:graphicFrame>
        <p:nvGraphicFramePr>
          <p:cNvPr id="8" name="Content Placeholder 7">
            <a:extLst>
              <a:ext uri="{FF2B5EF4-FFF2-40B4-BE49-F238E27FC236}">
                <a16:creationId xmlns:a16="http://schemas.microsoft.com/office/drawing/2014/main" id="{AA842B1E-C90F-4324-A744-9149EF6368A9}"/>
              </a:ext>
            </a:extLst>
          </p:cNvPr>
          <p:cNvGraphicFramePr>
            <a:graphicFrameLocks noGrp="1"/>
          </p:cNvGraphicFramePr>
          <p:nvPr>
            <p:ph idx="1"/>
            <p:extLst>
              <p:ext uri="{D42A27DB-BD31-4B8C-83A1-F6EECF244321}">
                <p14:modId xmlns:p14="http://schemas.microsoft.com/office/powerpoint/2010/main" val="845630619"/>
              </p:ext>
            </p:extLst>
          </p:nvPr>
        </p:nvGraphicFramePr>
        <p:xfrm>
          <a:off x="966952" y="1295400"/>
          <a:ext cx="10310648" cy="4876800"/>
        </p:xfrm>
        <a:graphic>
          <a:graphicData uri="http://schemas.openxmlformats.org/drawingml/2006/chart">
            <c:chart xmlns:c="http://schemas.openxmlformats.org/drawingml/2006/chart" xmlns:r="http://schemas.openxmlformats.org/officeDocument/2006/relationships" r:id="rId2"/>
          </a:graphicData>
        </a:graphic>
      </p:graphicFrame>
      <p:sp>
        <p:nvSpPr>
          <p:cNvPr id="9" name="TextBox 8">
            <a:extLst>
              <a:ext uri="{FF2B5EF4-FFF2-40B4-BE49-F238E27FC236}">
                <a16:creationId xmlns:a16="http://schemas.microsoft.com/office/drawing/2014/main" id="{7CD3163B-B6A4-4628-9C16-15200D77683C}"/>
              </a:ext>
            </a:extLst>
          </p:cNvPr>
          <p:cNvSpPr txBox="1"/>
          <p:nvPr/>
        </p:nvSpPr>
        <p:spPr>
          <a:xfrm>
            <a:off x="5257801" y="5791201"/>
            <a:ext cx="4317592" cy="923330"/>
          </a:xfrm>
          <a:prstGeom prst="rect">
            <a:avLst/>
          </a:prstGeom>
          <a:noFill/>
        </p:spPr>
        <p:txBody>
          <a:bodyPr wrap="none" rtlCol="0">
            <a:spAutoFit/>
          </a:bodyPr>
          <a:lstStyle/>
          <a:p>
            <a:pPr>
              <a:defRPr/>
            </a:pPr>
            <a:r>
              <a:rPr lang="en-US" b="1" dirty="0">
                <a:solidFill>
                  <a:prstClr val="black"/>
                </a:solidFill>
              </a:rPr>
              <a:t>The out party on average has picked u</a:t>
            </a:r>
          </a:p>
          <a:p>
            <a:pPr>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4 Senate seats in the midterm, 5 more than</a:t>
            </a:r>
          </a:p>
          <a:p>
            <a:pPr>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Re</a:t>
            </a:r>
            <a:r>
              <a:rPr lang="en-US" b="1" dirty="0">
                <a:solidFill>
                  <a:prstClr val="black"/>
                </a:solidFill>
                <a:latin typeface="Calibri" panose="020F0502020204030204"/>
              </a:rPr>
              <a:t>publicans in 2022</a:t>
            </a:r>
            <a:endPar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 name="Oval 2">
            <a:extLst>
              <a:ext uri="{FF2B5EF4-FFF2-40B4-BE49-F238E27FC236}">
                <a16:creationId xmlns:a16="http://schemas.microsoft.com/office/drawing/2014/main" id="{8888C9C0-EB27-76CF-9280-BC787D6C8BE9}"/>
              </a:ext>
            </a:extLst>
          </p:cNvPr>
          <p:cNvSpPr/>
          <p:nvPr/>
        </p:nvSpPr>
        <p:spPr>
          <a:xfrm flipH="1">
            <a:off x="10624790" y="3200400"/>
            <a:ext cx="526685" cy="990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182129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7E9AC-81C9-91C6-7FC3-DD381BFED225}"/>
              </a:ext>
            </a:extLst>
          </p:cNvPr>
          <p:cNvSpPr>
            <a:spLocks noGrp="1"/>
          </p:cNvSpPr>
          <p:nvPr>
            <p:ph type="title"/>
          </p:nvPr>
        </p:nvSpPr>
        <p:spPr>
          <a:xfrm>
            <a:off x="578069" y="557048"/>
            <a:ext cx="11004331" cy="966952"/>
          </a:xfrm>
        </p:spPr>
        <p:txBody>
          <a:bodyPr/>
          <a:lstStyle/>
          <a:p>
            <a:r>
              <a:rPr lang="en-US" dirty="0"/>
              <a:t>Explaining Why the Red Wave Didn’t Happen</a:t>
            </a:r>
          </a:p>
        </p:txBody>
      </p:sp>
      <p:sp>
        <p:nvSpPr>
          <p:cNvPr id="3" name="Content Placeholder 2">
            <a:extLst>
              <a:ext uri="{FF2B5EF4-FFF2-40B4-BE49-F238E27FC236}">
                <a16:creationId xmlns:a16="http://schemas.microsoft.com/office/drawing/2014/main" id="{34B1ED3A-549B-3C43-2C12-5562C1189801}"/>
              </a:ext>
            </a:extLst>
          </p:cNvPr>
          <p:cNvSpPr>
            <a:spLocks noGrp="1"/>
          </p:cNvSpPr>
          <p:nvPr>
            <p:ph idx="1"/>
          </p:nvPr>
        </p:nvSpPr>
        <p:spPr>
          <a:xfrm>
            <a:off x="1576552" y="2459421"/>
            <a:ext cx="10005848" cy="4322378"/>
          </a:xfrm>
        </p:spPr>
        <p:txBody>
          <a:bodyPr>
            <a:normAutofit/>
          </a:bodyPr>
          <a:lstStyle/>
          <a:p>
            <a:pPr marL="514350" indent="-514350">
              <a:buAutoNum type="arabicPeriod"/>
            </a:pPr>
            <a:r>
              <a:rPr lang="en-US" sz="3600" dirty="0"/>
              <a:t>Abortion issue’s impact on congressional races</a:t>
            </a:r>
          </a:p>
          <a:p>
            <a:pPr marL="514350" indent="-514350">
              <a:buAutoNum type="arabicPeriod"/>
            </a:pPr>
            <a:r>
              <a:rPr lang="en-US" sz="3600" dirty="0"/>
              <a:t>Trump’s impact on Senate races</a:t>
            </a:r>
          </a:p>
          <a:p>
            <a:pPr marL="514350" indent="-514350">
              <a:buAutoNum type="arabicPeriod"/>
            </a:pPr>
            <a:r>
              <a:rPr lang="en-US" sz="3600" dirty="0"/>
              <a:t>The Big Sort’s impact on House races</a:t>
            </a:r>
          </a:p>
        </p:txBody>
      </p:sp>
    </p:spTree>
    <p:extLst>
      <p:ext uri="{BB962C8B-B14F-4D97-AF65-F5344CB8AC3E}">
        <p14:creationId xmlns:p14="http://schemas.microsoft.com/office/powerpoint/2010/main" val="36535647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8ED75-2D9C-DFB3-6741-CAE9960C40DF}"/>
              </a:ext>
            </a:extLst>
          </p:cNvPr>
          <p:cNvSpPr>
            <a:spLocks noGrp="1"/>
          </p:cNvSpPr>
          <p:nvPr>
            <p:ph type="title"/>
          </p:nvPr>
        </p:nvSpPr>
        <p:spPr>
          <a:xfrm>
            <a:off x="609600" y="533400"/>
            <a:ext cx="10972800" cy="990600"/>
          </a:xfrm>
        </p:spPr>
        <p:txBody>
          <a:bodyPr>
            <a:normAutofit/>
          </a:bodyPr>
          <a:lstStyle/>
          <a:p>
            <a:r>
              <a:rPr lang="en-US" sz="4800" dirty="0"/>
              <a:t>Congressional races</a:t>
            </a:r>
          </a:p>
        </p:txBody>
      </p:sp>
      <p:sp>
        <p:nvSpPr>
          <p:cNvPr id="3" name="Content Placeholder 2">
            <a:extLst>
              <a:ext uri="{FF2B5EF4-FFF2-40B4-BE49-F238E27FC236}">
                <a16:creationId xmlns:a16="http://schemas.microsoft.com/office/drawing/2014/main" id="{453A3BA3-C428-1CB8-686C-FD5FDE0DE919}"/>
              </a:ext>
            </a:extLst>
          </p:cNvPr>
          <p:cNvSpPr>
            <a:spLocks noGrp="1"/>
          </p:cNvSpPr>
          <p:nvPr>
            <p:ph idx="1"/>
          </p:nvPr>
        </p:nvSpPr>
        <p:spPr>
          <a:xfrm>
            <a:off x="609600" y="2816772"/>
            <a:ext cx="10972800" cy="3660228"/>
          </a:xfrm>
        </p:spPr>
        <p:txBody>
          <a:bodyPr>
            <a:normAutofit/>
          </a:bodyPr>
          <a:lstStyle/>
          <a:p>
            <a:pPr marL="0" indent="0" algn="ctr">
              <a:buNone/>
            </a:pPr>
            <a:r>
              <a:rPr lang="en-US" sz="4800" dirty="0"/>
              <a:t>The Abortion Issue</a:t>
            </a:r>
          </a:p>
        </p:txBody>
      </p:sp>
    </p:spTree>
    <p:extLst>
      <p:ext uri="{BB962C8B-B14F-4D97-AF65-F5344CB8AC3E}">
        <p14:creationId xmlns:p14="http://schemas.microsoft.com/office/powerpoint/2010/main" val="17179443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88AE1-E881-0195-EF76-682336A3A9A9}"/>
              </a:ext>
            </a:extLst>
          </p:cNvPr>
          <p:cNvSpPr>
            <a:spLocks noGrp="1"/>
          </p:cNvSpPr>
          <p:nvPr>
            <p:ph type="title"/>
          </p:nvPr>
        </p:nvSpPr>
        <p:spPr/>
        <p:txBody>
          <a:bodyPr/>
          <a:lstStyle/>
          <a:p>
            <a:r>
              <a:rPr lang="en-US" sz="4400" dirty="0"/>
              <a:t>Enthusiasm</a:t>
            </a:r>
            <a:r>
              <a:rPr lang="en-US" dirty="0"/>
              <a:t> Gap – Early 2022</a:t>
            </a:r>
          </a:p>
        </p:txBody>
      </p:sp>
      <p:graphicFrame>
        <p:nvGraphicFramePr>
          <p:cNvPr id="6" name="Content Placeholder 5">
            <a:extLst>
              <a:ext uri="{FF2B5EF4-FFF2-40B4-BE49-F238E27FC236}">
                <a16:creationId xmlns:a16="http://schemas.microsoft.com/office/drawing/2014/main" id="{0054C43B-B318-97EF-9016-B78FA9E62D29}"/>
              </a:ext>
            </a:extLst>
          </p:cNvPr>
          <p:cNvGraphicFramePr>
            <a:graphicFrameLocks noGrp="1"/>
          </p:cNvGraphicFramePr>
          <p:nvPr>
            <p:ph idx="1"/>
          </p:nvPr>
        </p:nvGraphicFramePr>
        <p:xfrm>
          <a:off x="956442" y="1594624"/>
          <a:ext cx="8166538" cy="4653776"/>
        </p:xfrm>
        <a:graphic>
          <a:graphicData uri="http://schemas.openxmlformats.org/drawingml/2006/chart">
            <c:chart xmlns:c="http://schemas.openxmlformats.org/drawingml/2006/chart" xmlns:r="http://schemas.openxmlformats.org/officeDocument/2006/relationships" r:id="rId2"/>
          </a:graphicData>
        </a:graphic>
      </p:graphicFrame>
      <p:sp>
        <p:nvSpPr>
          <p:cNvPr id="8" name="TextBox 7">
            <a:extLst>
              <a:ext uri="{FF2B5EF4-FFF2-40B4-BE49-F238E27FC236}">
                <a16:creationId xmlns:a16="http://schemas.microsoft.com/office/drawing/2014/main" id="{761CACFF-566A-6DDE-875C-FB9596C4A22B}"/>
              </a:ext>
            </a:extLst>
          </p:cNvPr>
          <p:cNvSpPr txBox="1"/>
          <p:nvPr/>
        </p:nvSpPr>
        <p:spPr>
          <a:xfrm>
            <a:off x="1676400" y="6324600"/>
            <a:ext cx="3800912"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Graphik Web"/>
                <a:ea typeface="+mn-ea"/>
                <a:cs typeface="+mn-cs"/>
              </a:rPr>
              <a:t>Survey: Morning Consult-Politico polls </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891320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267678-EC8B-4E43-B4F7-50A8A5BFCB97}"/>
              </a:ext>
            </a:extLst>
          </p:cNvPr>
          <p:cNvSpPr>
            <a:spLocks noGrp="1"/>
          </p:cNvSpPr>
          <p:nvPr>
            <p:ph type="title"/>
          </p:nvPr>
        </p:nvSpPr>
        <p:spPr/>
        <p:txBody>
          <a:bodyPr/>
          <a:lstStyle/>
          <a:p>
            <a:r>
              <a:rPr lang="en-US" dirty="0"/>
              <a:t>Enthusiasm Gap in Recent Midterms</a:t>
            </a:r>
          </a:p>
        </p:txBody>
      </p:sp>
      <p:graphicFrame>
        <p:nvGraphicFramePr>
          <p:cNvPr id="6" name="Content Placeholder 5">
            <a:extLst>
              <a:ext uri="{FF2B5EF4-FFF2-40B4-BE49-F238E27FC236}">
                <a16:creationId xmlns:a16="http://schemas.microsoft.com/office/drawing/2014/main" id="{E4593877-9695-4BFD-B720-2EA47ABCAE72}"/>
              </a:ext>
            </a:extLst>
          </p:cNvPr>
          <p:cNvGraphicFramePr>
            <a:graphicFrameLocks noGrp="1"/>
          </p:cNvGraphicFramePr>
          <p:nvPr>
            <p:ph idx="1"/>
            <p:extLst>
              <p:ext uri="{D42A27DB-BD31-4B8C-83A1-F6EECF244321}">
                <p14:modId xmlns:p14="http://schemas.microsoft.com/office/powerpoint/2010/main" val="3675638735"/>
              </p:ext>
            </p:extLst>
          </p:nvPr>
        </p:nvGraphicFramePr>
        <p:xfrm>
          <a:off x="746234" y="1600200"/>
          <a:ext cx="10972800" cy="4876800"/>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
            <a:extLst>
              <a:ext uri="{FF2B5EF4-FFF2-40B4-BE49-F238E27FC236}">
                <a16:creationId xmlns:a16="http://schemas.microsoft.com/office/drawing/2014/main" id="{1006BD65-4977-4CCB-B221-8EC4D8331A73}"/>
              </a:ext>
            </a:extLst>
          </p:cNvPr>
          <p:cNvSpPr txBox="1"/>
          <p:nvPr/>
        </p:nvSpPr>
        <p:spPr>
          <a:xfrm>
            <a:off x="1981201" y="6400800"/>
            <a:ext cx="2037545"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Source: Gallup polls</a:t>
            </a:r>
          </a:p>
        </p:txBody>
      </p:sp>
    </p:spTree>
    <p:extLst>
      <p:ext uri="{BB962C8B-B14F-4D97-AF65-F5344CB8AC3E}">
        <p14:creationId xmlns:p14="http://schemas.microsoft.com/office/powerpoint/2010/main" val="2024625541"/>
      </p:ext>
    </p:extLst>
  </p:cSld>
  <p:clrMapOvr>
    <a:masterClrMapping/>
  </p:clrMapOvr>
</p:sld>
</file>

<file path=ppt/theme/theme1.xml><?xml version="1.0" encoding="utf-8"?>
<a:theme xmlns:a="http://schemas.openxmlformats.org/drawingml/2006/main" name="1_Clarity">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2085</TotalTime>
  <Words>2291</Words>
  <Application>Microsoft Office PowerPoint</Application>
  <PresentationFormat>Widescreen</PresentationFormat>
  <Paragraphs>262</Paragraphs>
  <Slides>48</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48</vt:i4>
      </vt:variant>
    </vt:vector>
  </HeadingPairs>
  <TitlesOfParts>
    <vt:vector size="55" baseType="lpstr">
      <vt:lpstr>MS PGothic</vt:lpstr>
      <vt:lpstr>Arial</vt:lpstr>
      <vt:lpstr>Calibri</vt:lpstr>
      <vt:lpstr>Graphik Web</vt:lpstr>
      <vt:lpstr>Times New Roman</vt:lpstr>
      <vt:lpstr>Verdana</vt:lpstr>
      <vt:lpstr>1_Clarity</vt:lpstr>
      <vt:lpstr>2022 Midterms, Looking Back and Beyond JANUARY 23, 2023 </vt:lpstr>
      <vt:lpstr>LOOking back on 2022 midterms  </vt:lpstr>
      <vt:lpstr>Why was a Red Wave expected in 2022?</vt:lpstr>
      <vt:lpstr>The Midterm Tendency – House Elections</vt:lpstr>
      <vt:lpstr>The Midterm Tendency – Senate Elections</vt:lpstr>
      <vt:lpstr>Explaining Why the Red Wave Didn’t Happen</vt:lpstr>
      <vt:lpstr>Congressional races</vt:lpstr>
      <vt:lpstr>Enthusiasm Gap – Early 2022</vt:lpstr>
      <vt:lpstr>Enthusiasm Gap in Recent Midterms</vt:lpstr>
      <vt:lpstr>Enthusiasm Gap - 2022</vt:lpstr>
      <vt:lpstr>2022 Exit Polls Democrats’ “Feeling about Roe v. Wade being overturned”</vt:lpstr>
      <vt:lpstr>The Abortion Issue – 2022 Exit Polls</vt:lpstr>
      <vt:lpstr>Senate Races</vt:lpstr>
      <vt:lpstr>The Luck Factor</vt:lpstr>
      <vt:lpstr>The Trump Factor</vt:lpstr>
      <vt:lpstr>Estimating the Trump Factor – Republican Senate margins in 2016 and 2022</vt:lpstr>
      <vt:lpstr>House races</vt:lpstr>
      <vt:lpstr>Referendum Theory of Midterm Elections</vt:lpstr>
      <vt:lpstr>Change in Presidential Approval Rating from First Year in Office to Second Year</vt:lpstr>
      <vt:lpstr>Presidential approval rating   and Out-Party Share of Midterm House Vote Nationally</vt:lpstr>
      <vt:lpstr>Out-Party Share of National House Vote and Out-Party Gain in House Seats</vt:lpstr>
      <vt:lpstr>Actual Nationwide House Vote in 2022</vt:lpstr>
      <vt:lpstr>The Arithmetic Puzzle</vt:lpstr>
      <vt:lpstr>Gerrymandering Doesn’t Explain It – Republicans Controlled More of the Redistricting</vt:lpstr>
      <vt:lpstr>Explaining the Republican Shortfall – “The Big Sort”</vt:lpstr>
      <vt:lpstr>House Vote in 2022</vt:lpstr>
      <vt:lpstr>Looking ahead to 2024 Elections </vt:lpstr>
      <vt:lpstr>2024 Senate and House races</vt:lpstr>
      <vt:lpstr>The Arithmetic: Senate Races</vt:lpstr>
      <vt:lpstr>2024 Senate Races – Democrats are defending 23 seats, Republicans 11 seats</vt:lpstr>
      <vt:lpstr>The 8 Senate Seats Most Likely to Flip in 2024 </vt:lpstr>
      <vt:lpstr>The Most Vulnerable of the 8 Democratic Senate Seats</vt:lpstr>
      <vt:lpstr>The Reality of Joe Manchin’s Political World West Virginia Voters (2020 Election)</vt:lpstr>
      <vt:lpstr>The Other 7 Vulnerable Democratic Senate Seats</vt:lpstr>
      <vt:lpstr>Competitive House Races in 2024, according to Cook Political Report</vt:lpstr>
      <vt:lpstr>The Arithmetic: Democrats’ Chances of Retaking Control of House</vt:lpstr>
      <vt:lpstr>Generic House Ballot, 2024</vt:lpstr>
      <vt:lpstr>2024 presidential race</vt:lpstr>
      <vt:lpstr>Can Trump Win the Nomination? Republican voters’ preferences at the moment</vt:lpstr>
      <vt:lpstr>The Presidential Race – as of this week</vt:lpstr>
      <vt:lpstr>But this is early 2023, not November of 2024. </vt:lpstr>
      <vt:lpstr>The Economy and Presidential Election Outcome GDP and incumbent-party share of presidential vote</vt:lpstr>
      <vt:lpstr>Two Elections to Consider GDP and incumbent-party share of presidential vote</vt:lpstr>
      <vt:lpstr> Will Biden be like Carter (1980 election)?</vt:lpstr>
      <vt:lpstr>Or Will Biden be like Reagan (1984 election)?</vt:lpstr>
      <vt:lpstr>Timing Is (Nearly) Everything in Politics Reagan, if 1982 had been a presidential election year </vt:lpstr>
      <vt:lpstr>Final Thoughts on 2024</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McGraw-Hill Symposium JANUARY 2023</dc:title>
  <dc:creator>Patterson, Thomas E.</dc:creator>
  <cp:lastModifiedBy>william.mcfaden</cp:lastModifiedBy>
  <cp:revision>3</cp:revision>
  <dcterms:created xsi:type="dcterms:W3CDTF">2023-02-21T23:48:42Z</dcterms:created>
  <dcterms:modified xsi:type="dcterms:W3CDTF">2023-03-01T18:07:28Z</dcterms:modified>
</cp:coreProperties>
</file>