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85" r:id="rId3"/>
    <p:sldId id="257" r:id="rId4"/>
    <p:sldId id="271" r:id="rId5"/>
    <p:sldId id="289" r:id="rId6"/>
    <p:sldId id="258" r:id="rId7"/>
    <p:sldId id="259" r:id="rId8"/>
    <p:sldId id="263" r:id="rId9"/>
    <p:sldId id="264" r:id="rId10"/>
    <p:sldId id="260" r:id="rId11"/>
    <p:sldId id="265" r:id="rId12"/>
    <p:sldId id="290" r:id="rId13"/>
    <p:sldId id="266" r:id="rId14"/>
    <p:sldId id="267" r:id="rId15"/>
    <p:sldId id="268" r:id="rId16"/>
    <p:sldId id="269" r:id="rId17"/>
    <p:sldId id="272" r:id="rId18"/>
    <p:sldId id="283" r:id="rId19"/>
    <p:sldId id="292" r:id="rId20"/>
    <p:sldId id="273" r:id="rId21"/>
    <p:sldId id="293" r:id="rId22"/>
    <p:sldId id="287" r:id="rId23"/>
    <p:sldId id="288" r:id="rId24"/>
  </p:sldIdLst>
  <p:sldSz cx="9144000" cy="6858000" type="screen4x3"/>
  <p:notesSz cx="6858000" cy="9101138"/>
  <p:custDataLst>
    <p:tags r:id="rId27"/>
  </p:custDataLst>
  <p:defaultTextStyle>
    <a:defPPr>
      <a:defRPr lang="en-US"/>
    </a:defPPr>
    <a:lvl1pPr algn="l" rtl="0" eaLnBrk="0" fontAlgn="base" hangingPunct="0">
      <a:spcBef>
        <a:spcPct val="0"/>
      </a:spcBef>
      <a:spcAft>
        <a:spcPct val="0"/>
      </a:spcAft>
      <a:defRPr sz="7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7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7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7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700" kern="1200">
        <a:solidFill>
          <a:schemeClr val="tx1"/>
        </a:solidFill>
        <a:latin typeface="Tahoma" pitchFamily="34" charset="0"/>
        <a:ea typeface="+mn-ea"/>
        <a:cs typeface="+mn-cs"/>
      </a:defRPr>
    </a:lvl5pPr>
    <a:lvl6pPr marL="2286000" algn="l" defTabSz="914400" rtl="0" eaLnBrk="1" latinLnBrk="0" hangingPunct="1">
      <a:defRPr sz="700" kern="1200">
        <a:solidFill>
          <a:schemeClr val="tx1"/>
        </a:solidFill>
        <a:latin typeface="Tahoma" pitchFamily="34" charset="0"/>
        <a:ea typeface="+mn-ea"/>
        <a:cs typeface="+mn-cs"/>
      </a:defRPr>
    </a:lvl6pPr>
    <a:lvl7pPr marL="2743200" algn="l" defTabSz="914400" rtl="0" eaLnBrk="1" latinLnBrk="0" hangingPunct="1">
      <a:defRPr sz="700" kern="1200">
        <a:solidFill>
          <a:schemeClr val="tx1"/>
        </a:solidFill>
        <a:latin typeface="Tahoma" pitchFamily="34" charset="0"/>
        <a:ea typeface="+mn-ea"/>
        <a:cs typeface="+mn-cs"/>
      </a:defRPr>
    </a:lvl7pPr>
    <a:lvl8pPr marL="3200400" algn="l" defTabSz="914400" rtl="0" eaLnBrk="1" latinLnBrk="0" hangingPunct="1">
      <a:defRPr sz="700" kern="1200">
        <a:solidFill>
          <a:schemeClr val="tx1"/>
        </a:solidFill>
        <a:latin typeface="Tahoma" pitchFamily="34" charset="0"/>
        <a:ea typeface="+mn-ea"/>
        <a:cs typeface="+mn-cs"/>
      </a:defRPr>
    </a:lvl8pPr>
    <a:lvl9pPr marL="3657600" algn="l" defTabSz="914400" rtl="0" eaLnBrk="1" latinLnBrk="0" hangingPunct="1">
      <a:defRPr sz="7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175" autoAdjust="0"/>
  </p:normalViewPr>
  <p:slideViewPr>
    <p:cSldViewPr>
      <p:cViewPr varScale="1">
        <p:scale>
          <a:sx n="107" d="100"/>
          <a:sy n="107" d="100"/>
        </p:scale>
        <p:origin x="17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240" y="-102"/>
      </p:cViewPr>
      <p:guideLst>
        <p:guide orient="horz" pos="286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7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22763"/>
            <a:ext cx="5029200"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Grp="1" noRot="1" noChangeAspect="1" noChangeArrowheads="1" noTextEdit="1"/>
          </p:cNvSpPr>
          <p:nvPr>
            <p:ph type="sldImg" idx="2"/>
          </p:nvPr>
        </p:nvSpPr>
        <p:spPr bwMode="auto">
          <a:xfrm>
            <a:off x="1163638" y="690563"/>
            <a:ext cx="4530725" cy="339725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9015247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8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8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8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8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altLang="en-US"/>
              <a:t>“We have it in our power to begin the world over again.” – Thomas Paine.  Paine wrote this in 1776, when the American colonies were split over whether to declare independence or remain loyal to England.  Paine meant that America could forge a new government, fundamentally different than any the world had seen before.  And that eventually happened with the writing of the US Constitution.</a:t>
            </a:r>
          </a:p>
          <a:p>
            <a:endParaRPr lang="en-US" altLang="en-US"/>
          </a:p>
        </p:txBody>
      </p:sp>
    </p:spTree>
    <p:extLst>
      <p:ext uri="{BB962C8B-B14F-4D97-AF65-F5344CB8AC3E}">
        <p14:creationId xmlns:p14="http://schemas.microsoft.com/office/powerpoint/2010/main" val="3629070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ltLang="en-US"/>
              <a:t>Massachusetts, New York and Virginia demanded there be a Bill of Rights.  The Bill of Rights was added to the US Constitution two years after the Constitution was ratified.</a:t>
            </a:r>
          </a:p>
        </p:txBody>
      </p:sp>
    </p:spTree>
    <p:extLst>
      <p:ext uri="{BB962C8B-B14F-4D97-AF65-F5344CB8AC3E}">
        <p14:creationId xmlns:p14="http://schemas.microsoft.com/office/powerpoint/2010/main" val="2512617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ltLang="en-US"/>
              <a:t>Locke’s writings preceded our founding era by about 100 years.  The influence of Locke is clearly seen in the Declaration of Independence: the phrase “life, liberty and the pursuit of happiness” replaced Locke’s phrase, “life, liberty, and estates.”  Locke’s revolutionary spirit (that the people have a right to overthrow an oppressive government) also appealed to Jefferson, who placed a similar statement in the Declaration of Independence.</a:t>
            </a:r>
          </a:p>
          <a:p>
            <a:endParaRPr lang="en-US" altLang="en-US"/>
          </a:p>
          <a:p>
            <a:r>
              <a:rPr lang="en-US" altLang="en-US"/>
              <a:t>In Europe, there was a wealthy landed class who owned huge estates (homes + land) and these estates had been handed down to other family members for centuries and centuries.  So, Locke felt these property owners should not have their land taken away from them by government, hence the right to "life, liberty and estates."  In America, we didn't have a wealth landed class (we sort of do today, but we didn't in the beginning of our country), so the right to an estate was not applicable to America.  Here, you could wander out in an "unowned" territory, cord-off some land, and start farming.  In America, you had the right to "pursue" an estate -- the government would not guarantee anyone an estate, but you could work hard, make some money, and purchase your own estate or any other material goods that might enhance one's happiness, hence the phrase, the right to "life, liberty, and the pursuit of happiness." </a:t>
            </a:r>
          </a:p>
        </p:txBody>
      </p:sp>
    </p:spTree>
    <p:extLst>
      <p:ext uri="{BB962C8B-B14F-4D97-AF65-F5344CB8AC3E}">
        <p14:creationId xmlns:p14="http://schemas.microsoft.com/office/powerpoint/2010/main" val="4060147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ltLang="en-US"/>
              <a:t>Montesquieu’s writings precede our founding era by about 40 years.  Montesquieu had more influence on our founding fathers than any other philosopher.</a:t>
            </a:r>
          </a:p>
          <a:p>
            <a:endParaRPr lang="en-US" altLang="en-US"/>
          </a:p>
          <a:p>
            <a:r>
              <a:rPr lang="en-US" altLang="en-US"/>
              <a:t>Notice what we took from Montesquieu:  the three branches of government, the president’s power to veto legislation, impeachment powers of the legislature, a two-chamber legislature which can veto one another, limits on military funding (US Constitution limits military funding to two years before the funding has to be reauthorized while Montesquieu wants military funding limited to one year)</a:t>
            </a:r>
          </a:p>
          <a:p>
            <a:endParaRPr lang="en-US" altLang="en-US"/>
          </a:p>
          <a:p>
            <a:r>
              <a:rPr lang="en-US" altLang="en-US"/>
              <a:t>Montesquieu was also an advocate of commerce:  trade begets peace and tolerance.  Countries that trade with one another don’t go to war with each other.  Some 250 years later, this is one of the driving reasons behind the pro-globalization movement, that increased commerce will bring not just prosperity but also peaceful relations to a troubled modern world.  Of course, the anti-globalization movement sees a new form of imperialism in globalization, that the wealthy powers will dominate the poorer countries, not by physical occupation but rather by economic domination.</a:t>
            </a:r>
          </a:p>
        </p:txBody>
      </p:sp>
    </p:spTree>
    <p:extLst>
      <p:ext uri="{BB962C8B-B14F-4D97-AF65-F5344CB8AC3E}">
        <p14:creationId xmlns:p14="http://schemas.microsoft.com/office/powerpoint/2010/main" val="245425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marL="228600" indent="-228600"/>
            <a:r>
              <a:rPr lang="en-US" altLang="en-US"/>
              <a:t>Hypocrisy is a strong motivator.  The colonists viewed the British as being hypocritical for ruling the colonies in a way that would not be allowed back home in Britain.  This perceived hypocrisy motivated the colonists in their resistance to British authority.</a:t>
            </a:r>
          </a:p>
          <a:p>
            <a:pPr marL="228600" indent="-228600"/>
            <a:endParaRPr lang="en-US" altLang="en-US"/>
          </a:p>
          <a:p>
            <a:pPr marL="228600" indent="-228600"/>
            <a:r>
              <a:rPr lang="en-US" altLang="en-US"/>
              <a:t>History books cite the various oppressive acts (stamp act, tea act + others) as examples of tyranny, but something more fundamental was going on (explained on the slide above)</a:t>
            </a:r>
          </a:p>
          <a:p>
            <a:pPr marL="228600" indent="-228600"/>
            <a:endParaRPr lang="en-US" altLang="en-US"/>
          </a:p>
          <a:p>
            <a:pPr marL="228600" indent="-228600"/>
            <a:r>
              <a:rPr lang="en-US" altLang="en-US"/>
              <a:t>In the aftermath of the Glorious Revolution of 1688, England established parliament’s (England’s legislature) power over the British Monarch (a King or Queen)</a:t>
            </a:r>
          </a:p>
          <a:p>
            <a:pPr marL="228600" indent="-228600"/>
            <a:r>
              <a:rPr lang="en-US" altLang="en-US"/>
              <a:t>Settlement of the Glorious Revolution:</a:t>
            </a:r>
          </a:p>
          <a:p>
            <a:pPr marL="228600" indent="-228600">
              <a:buFontTx/>
              <a:buAutoNum type="arabicParenR"/>
            </a:pPr>
            <a:r>
              <a:rPr lang="en-US" altLang="en-US"/>
              <a:t> Only parliament makes law</a:t>
            </a:r>
          </a:p>
          <a:p>
            <a:pPr marL="228600" indent="-228600">
              <a:buFontTx/>
              <a:buAutoNum type="arabicParenR"/>
            </a:pPr>
            <a:r>
              <a:rPr lang="en-US" altLang="en-US"/>
              <a:t> No standing army</a:t>
            </a:r>
          </a:p>
          <a:p>
            <a:pPr marL="228600" indent="-228600">
              <a:buFontTx/>
              <a:buAutoNum type="arabicParenR"/>
            </a:pPr>
            <a:r>
              <a:rPr lang="en-US" altLang="en-US"/>
              <a:t> Parliament convenes at least every 3 years</a:t>
            </a:r>
          </a:p>
          <a:p>
            <a:pPr marL="228600" indent="-228600">
              <a:buFontTx/>
              <a:buAutoNum type="arabicParenR"/>
            </a:pPr>
            <a:r>
              <a:rPr lang="en-US" altLang="en-US"/>
              <a:t> Elections at least once every 7 years</a:t>
            </a:r>
          </a:p>
          <a:p>
            <a:pPr marL="228600" indent="-228600">
              <a:buFontTx/>
              <a:buAutoNum type="arabicParenR"/>
            </a:pPr>
            <a:r>
              <a:rPr lang="en-US" altLang="en-US"/>
              <a:t> Annual appropriations</a:t>
            </a:r>
          </a:p>
          <a:p>
            <a:pPr marL="228600" indent="-228600">
              <a:buFontTx/>
              <a:buAutoNum type="arabicParenR"/>
            </a:pPr>
            <a:r>
              <a:rPr lang="en-US" altLang="en-US"/>
              <a:t> No Catholic can be Monarch</a:t>
            </a:r>
          </a:p>
          <a:p>
            <a:pPr marL="228600" indent="-228600">
              <a:buFontTx/>
              <a:buAutoNum type="arabicParenR"/>
            </a:pPr>
            <a:r>
              <a:rPr lang="en-US" altLang="en-US"/>
              <a:t> Parliament determines succession to the crown</a:t>
            </a:r>
          </a:p>
          <a:p>
            <a:pPr marL="228600" indent="-228600">
              <a:buFontTx/>
              <a:buAutoNum type="arabicParenR"/>
            </a:pPr>
            <a:r>
              <a:rPr lang="en-US" altLang="en-US"/>
              <a:t> Judges to serve by the pleasure of parliament</a:t>
            </a:r>
          </a:p>
          <a:p>
            <a:pPr marL="228600" indent="-228600">
              <a:buFontTx/>
              <a:buAutoNum type="arabicParenR"/>
            </a:pPr>
            <a:r>
              <a:rPr lang="en-US" altLang="en-US"/>
              <a:t> War only if parliament consents</a:t>
            </a:r>
          </a:p>
          <a:p>
            <a:pPr marL="228600" indent="-228600">
              <a:buFontTx/>
              <a:buAutoNum type="arabicParenR"/>
            </a:pPr>
            <a:endParaRPr lang="en-US" altLang="en-US"/>
          </a:p>
          <a:p>
            <a:pPr marL="228600" indent="-228600"/>
            <a:r>
              <a:rPr lang="en-US" altLang="en-US"/>
              <a:t>The British parliament assumed much more power after the Glorious Revolution.  This was the first attempt in history to limit the power of a Monarch.</a:t>
            </a:r>
          </a:p>
        </p:txBody>
      </p:sp>
    </p:spTree>
    <p:extLst>
      <p:ext uri="{BB962C8B-B14F-4D97-AF65-F5344CB8AC3E}">
        <p14:creationId xmlns:p14="http://schemas.microsoft.com/office/powerpoint/2010/main" val="346548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228600" indent="-228600"/>
            <a:r>
              <a:rPr lang="en-US" altLang="en-US"/>
              <a:t>The British viewed the American colonists as ungrateful spoiled brats.  They felt that the colonists should be grateful that they weren’t under the control of the French, which would have been much worse for the colonists.  The British defeated the French in the French-Indian War.  But had the French won, then America would have been a colony of France.</a:t>
            </a:r>
          </a:p>
          <a:p>
            <a:pPr marL="228600" indent="-228600"/>
            <a:endParaRPr lang="en-US" altLang="en-US"/>
          </a:p>
          <a:p>
            <a:pPr marL="228600" indent="-228600"/>
            <a:r>
              <a:rPr lang="en-US" altLang="en-US"/>
              <a:t>Sugar Act (1764) – duties on sugar, coffee, tea, wine…expanded jurisdiction of vice-admiralty courts</a:t>
            </a:r>
          </a:p>
          <a:p>
            <a:pPr marL="228600" indent="-228600"/>
            <a:r>
              <a:rPr lang="en-US" altLang="en-US"/>
              <a:t>Stamp Act (1765) – printed documents (deeds, newspapers, marriage licenses, etc.) issued on specially stamped paper…repealed in 1766</a:t>
            </a:r>
          </a:p>
          <a:p>
            <a:pPr marL="228600" indent="-228600"/>
            <a:r>
              <a:rPr lang="en-US" altLang="en-US"/>
              <a:t>Quartering Act (1765) – colonists forced to supply British troops with housing, candles, salt, rum and others…members of NY Assembly punished for failure to comply</a:t>
            </a:r>
          </a:p>
          <a:p>
            <a:pPr marL="228600" indent="-228600"/>
            <a:r>
              <a:rPr lang="en-US" altLang="en-US"/>
              <a:t>Declaratory Act (1766) – Parliament declares sovereignty over the colonies “in all cases whatsoever”…ignored, colonists celebrated repeal of Stamp Act</a:t>
            </a:r>
          </a:p>
          <a:p>
            <a:pPr marL="228600" indent="-228600"/>
            <a:r>
              <a:rPr lang="en-US" altLang="en-US"/>
              <a:t>Townsend Revenue Acts (1767) – duties on glass, lead, paper, paints, tea…all repealed in 1770 except tax on tea…colonists passed non-importation acts on British goods</a:t>
            </a:r>
          </a:p>
          <a:p>
            <a:pPr marL="228600" indent="-228600"/>
            <a:r>
              <a:rPr lang="en-US" altLang="en-US"/>
              <a:t>Tea Act (1773) – East India Company can sell tea directly to America, to British subjects in America…Boston Tea Party on Dec. 16, 1773</a:t>
            </a:r>
          </a:p>
          <a:p>
            <a:pPr marL="228600" indent="-228600"/>
            <a:r>
              <a:rPr lang="en-US" altLang="en-US"/>
              <a:t>Coercive (or Intolerable) Acts (1774) – closes port of Boston; restricts town meetings; troops quartered in Boston; British officials accused of crimes sent to Canada or England for trial</a:t>
            </a:r>
          </a:p>
          <a:p>
            <a:pPr marL="228600" indent="-228600"/>
            <a:r>
              <a:rPr lang="en-US" altLang="en-US"/>
              <a:t>Prohibitory Act (1775) – designed to coerce Americans into submission…embargo on American goods…American ships seized</a:t>
            </a:r>
          </a:p>
        </p:txBody>
      </p:sp>
    </p:spTree>
    <p:extLst>
      <p:ext uri="{BB962C8B-B14F-4D97-AF65-F5344CB8AC3E}">
        <p14:creationId xmlns:p14="http://schemas.microsoft.com/office/powerpoint/2010/main" val="1757541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pPr marL="228600" indent="-228600"/>
            <a:endParaRPr lang="en-US" altLang="en-US"/>
          </a:p>
        </p:txBody>
      </p:sp>
    </p:spTree>
    <p:extLst>
      <p:ext uri="{BB962C8B-B14F-4D97-AF65-F5344CB8AC3E}">
        <p14:creationId xmlns:p14="http://schemas.microsoft.com/office/powerpoint/2010/main" val="659816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marL="228600" indent="-228600"/>
            <a:r>
              <a:rPr lang="en-US" altLang="en-US"/>
              <a:t>The “Federalist Papers” were 85 essays published in New York during the ratification debates of the US Constitution.  It was not a guarantee the US Constitution would be ratified by 9 of 13 states, so in the Federalist Papers, Madison, Hamilton, and Jay made a concerted effort to defend the newly proposed Constitution to the people of New York, which was a state the authors thought might not ratify the US Constitution.  (In the end, New York did ratify the Constitution)</a:t>
            </a:r>
          </a:p>
        </p:txBody>
      </p:sp>
    </p:spTree>
    <p:extLst>
      <p:ext uri="{BB962C8B-B14F-4D97-AF65-F5344CB8AC3E}">
        <p14:creationId xmlns:p14="http://schemas.microsoft.com/office/powerpoint/2010/main" val="3997365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pPr marL="228600" marR="0" lvl="1" indent="-228600" algn="l" defTabSz="914400" rtl="0" eaLnBrk="0" fontAlgn="base" latinLnBrk="0" hangingPunct="0">
              <a:lnSpc>
                <a:spcPct val="100000"/>
              </a:lnSpc>
              <a:spcBef>
                <a:spcPct val="30000"/>
              </a:spcBef>
              <a:spcAft>
                <a:spcPct val="0"/>
              </a:spcAft>
              <a:buClrTx/>
              <a:buSzTx/>
              <a:buFontTx/>
              <a:buNone/>
              <a:tabLst/>
              <a:defRPr/>
            </a:pPr>
            <a:r>
              <a:rPr lang="en-US" altLang="en-US" dirty="0" smtClean="0"/>
              <a:t>America experienced executive tyranny, religious persecution, and a failure of the Articles of Confederation.</a:t>
            </a:r>
            <a:r>
              <a:rPr lang="en-US" altLang="en-US" baseline="0" dirty="0" smtClean="0"/>
              <a:t>  These first-hand experiences influenced the writing of the U.S. Constitution, but so did the political culture as it existed at that time.</a:t>
            </a:r>
            <a:endParaRPr lang="en-US" altLang="en-US" dirty="0" smtClean="0"/>
          </a:p>
          <a:p>
            <a:pPr marL="228600" indent="-228600"/>
            <a:endParaRPr lang="en-US" altLang="en-US" dirty="0" smtClean="0"/>
          </a:p>
          <a:p>
            <a:pPr marL="228600" indent="-228600"/>
            <a:endParaRPr lang="en-US" altLang="en-US" dirty="0" smtClean="0"/>
          </a:p>
          <a:p>
            <a:pPr marL="228600" indent="-228600"/>
            <a:r>
              <a:rPr lang="en-US" altLang="en-US" dirty="0" smtClean="0"/>
              <a:t>Other </a:t>
            </a:r>
            <a:r>
              <a:rPr lang="en-US" altLang="en-US" dirty="0"/>
              <a:t>property rights:</a:t>
            </a:r>
          </a:p>
          <a:p>
            <a:pPr marL="228600" indent="-228600">
              <a:buFontTx/>
              <a:buAutoNum type="arabicParenR"/>
            </a:pPr>
            <a:r>
              <a:rPr lang="en-US" altLang="en-US" dirty="0"/>
              <a:t>Full Faith and Credit Clause intended to protect property deeds in territories that later become states</a:t>
            </a:r>
          </a:p>
          <a:p>
            <a:pPr marL="228600" indent="-228600">
              <a:buFontTx/>
              <a:buAutoNum type="arabicParenR"/>
            </a:pPr>
            <a:r>
              <a:rPr lang="en-US" altLang="en-US" dirty="0"/>
              <a:t>5</a:t>
            </a:r>
            <a:r>
              <a:rPr lang="en-US" altLang="en-US" baseline="30000" dirty="0"/>
              <a:t>th</a:t>
            </a:r>
            <a:r>
              <a:rPr lang="en-US" altLang="en-US" dirty="0"/>
              <a:t> amendment:  right to life, liberty and property unless subject to due process</a:t>
            </a:r>
          </a:p>
          <a:p>
            <a:pPr marL="228600" indent="-228600">
              <a:buFontTx/>
              <a:buAutoNum type="arabicParenR"/>
            </a:pPr>
            <a:endParaRPr lang="en-US" altLang="en-US" dirty="0"/>
          </a:p>
          <a:p>
            <a:pPr marL="228600" indent="-228600"/>
            <a:r>
              <a:rPr lang="en-US" altLang="en-US" dirty="0"/>
              <a:t>The bottom line:  The writing of the US Constitution was influenced by philosophical principles, first-hand experiences, and American culture as it existed at that time.  These factors would be in place for any country writing a constitution for the first time, such as the countries who have experienced the “Arab Spring” (2011).  The framers of new constitutions in these countries can learn from principles that have survived the test of time, such as the concept of separation of powers, </a:t>
            </a:r>
            <a:r>
              <a:rPr lang="en-US" altLang="en-US" dirty="0" smtClean="0"/>
              <a:t>and from</a:t>
            </a:r>
            <a:r>
              <a:rPr lang="en-US" altLang="en-US" baseline="0" dirty="0" smtClean="0"/>
              <a:t> ideas that that survived the test of time, </a:t>
            </a:r>
            <a:r>
              <a:rPr lang="en-US" altLang="en-US" dirty="0" smtClean="0"/>
              <a:t>but </a:t>
            </a:r>
            <a:r>
              <a:rPr lang="en-US" altLang="en-US" dirty="0"/>
              <a:t>they will also be influenced by their own first-hand experiences and culture, which may be different from country to country.</a:t>
            </a:r>
          </a:p>
        </p:txBody>
      </p:sp>
    </p:spTree>
    <p:extLst>
      <p:ext uri="{BB962C8B-B14F-4D97-AF65-F5344CB8AC3E}">
        <p14:creationId xmlns:p14="http://schemas.microsoft.com/office/powerpoint/2010/main" val="1007610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The Great Compromise</a:t>
            </a:r>
          </a:p>
          <a:p>
            <a:r>
              <a:rPr lang="en-US" dirty="0" smtClean="0"/>
              <a:t>There</a:t>
            </a:r>
            <a:r>
              <a:rPr lang="en-US" baseline="0" dirty="0" smtClean="0"/>
              <a:t> were some hard-to-solve issues at the constitutional convention in 1787, such as what culminated in the “Great Compromise.”  </a:t>
            </a:r>
            <a:r>
              <a:rPr lang="en-US" altLang="en-US" sz="2000" b="0" dirty="0" smtClean="0"/>
              <a:t>The single most important issue at the Constitutional Convention in 1787 was the debate over the representation in Congress of large (more populous) versus small (less populous) states.  </a:t>
            </a:r>
            <a:r>
              <a:rPr lang="en-US" altLang="en-US" sz="2000" b="0" baseline="0" dirty="0" smtClean="0"/>
              <a:t>  </a:t>
            </a:r>
          </a:p>
          <a:p>
            <a:endParaRPr lang="en-US" altLang="en-US" sz="2000" b="0" baseline="0" dirty="0" smtClean="0">
              <a:solidFill>
                <a:schemeClr val="tx2"/>
              </a:solidFill>
            </a:endParaRPr>
          </a:p>
          <a:p>
            <a:r>
              <a:rPr lang="en-US" altLang="en-US" b="0" dirty="0" smtClean="0">
                <a:solidFill>
                  <a:schemeClr val="tx2"/>
                </a:solidFill>
              </a:rPr>
              <a:t>The compromise would be this.  US House members were to be elected by popular vote—the number from each state would be in proportion to its population.</a:t>
            </a:r>
            <a:r>
              <a:rPr lang="en-US" altLang="en-US" b="0" baseline="0" dirty="0" smtClean="0">
                <a:solidFill>
                  <a:schemeClr val="tx2"/>
                </a:solidFill>
              </a:rPr>
              <a:t>  </a:t>
            </a:r>
            <a:r>
              <a:rPr lang="en-US" altLang="en-US" b="0" dirty="0" smtClean="0"/>
              <a:t>Thus, more populous states (e.g., Virginia and Pennsylvania) would have more representation in the US House than smaller states (e.g.,  Delaware and Georgia).</a:t>
            </a:r>
            <a:r>
              <a:rPr lang="en-US" altLang="en-US" b="0" baseline="0" dirty="0" smtClean="0"/>
              <a:t>  </a:t>
            </a:r>
            <a:r>
              <a:rPr lang="en-US" altLang="en-US" b="0" dirty="0" smtClean="0">
                <a:solidFill>
                  <a:schemeClr val="tx2"/>
                </a:solidFill>
              </a:rPr>
              <a:t>US Senate members were to be chosen by state legislatures, and each state was allotted 2 US Senators.</a:t>
            </a:r>
            <a:r>
              <a:rPr lang="en-US" altLang="en-US" b="0" baseline="0" dirty="0" smtClean="0">
                <a:solidFill>
                  <a:schemeClr val="tx2"/>
                </a:solidFill>
              </a:rPr>
              <a:t>  </a:t>
            </a:r>
            <a:r>
              <a:rPr lang="en-US" altLang="en-US" b="0" dirty="0" smtClean="0"/>
              <a:t>Each state had the same number of US Senators, regardless of population…this favored small states, which would be disproportionately represented (based on population) in the US Senate.</a:t>
            </a:r>
            <a:r>
              <a:rPr lang="en-US" altLang="en-US" b="0" baseline="0" dirty="0" smtClean="0"/>
              <a:t>  Thus, t</a:t>
            </a:r>
            <a:r>
              <a:rPr lang="en-US" altLang="en-US" b="0" dirty="0" smtClean="0">
                <a:solidFill>
                  <a:schemeClr val="tx2"/>
                </a:solidFill>
              </a:rPr>
              <a:t>he US Senate would be a check on the power of the US House.</a:t>
            </a:r>
            <a:r>
              <a:rPr lang="en-US" altLang="en-US" b="0" baseline="0" dirty="0" smtClean="0">
                <a:solidFill>
                  <a:schemeClr val="tx2"/>
                </a:solidFill>
              </a:rPr>
              <a:t>  </a:t>
            </a:r>
            <a:r>
              <a:rPr lang="en-US" altLang="en-US" b="0" dirty="0" smtClean="0"/>
              <a:t>Larger (more populous) states would have greater say in the US House, and if they coalesced</a:t>
            </a:r>
            <a:r>
              <a:rPr lang="en-US" altLang="en-US" b="0" baseline="0" dirty="0" smtClean="0"/>
              <a:t> to legislate against the smaller states, then the </a:t>
            </a:r>
            <a:r>
              <a:rPr lang="en-US" altLang="en-US" b="0" dirty="0" smtClean="0"/>
              <a:t>smaller (less</a:t>
            </a:r>
            <a:r>
              <a:rPr lang="en-US" altLang="en-US" b="0" baseline="0" dirty="0" smtClean="0"/>
              <a:t> populated) </a:t>
            </a:r>
            <a:r>
              <a:rPr lang="en-US" altLang="en-US" b="0" dirty="0" smtClean="0"/>
              <a:t>states could coalesce in the US Senate to block the House.</a:t>
            </a:r>
          </a:p>
          <a:p>
            <a:endParaRPr lang="en-US" altLang="en-US" b="0" dirty="0" smtClean="0"/>
          </a:p>
          <a:p>
            <a:r>
              <a:rPr lang="en-US" altLang="en-US" u="sng" dirty="0" smtClean="0"/>
              <a:t>The 3/5ths Compromise</a:t>
            </a:r>
          </a:p>
          <a:p>
            <a:r>
              <a:rPr lang="en-US" altLang="en-US" dirty="0" smtClean="0"/>
              <a:t>Slavery</a:t>
            </a:r>
            <a:r>
              <a:rPr lang="en-US" altLang="en-US" baseline="0" dirty="0" smtClean="0"/>
              <a:t> </a:t>
            </a:r>
            <a:r>
              <a:rPr lang="en-US" altLang="en-US" dirty="0" smtClean="0"/>
              <a:t>was another debate at the constitutional convention, which was resolved by the 3/5ths Compromise.  To increase representation in the US House, southern states wanted slaves and Indians counted (Art. I Section 2) in the national census.  </a:t>
            </a:r>
            <a:r>
              <a:rPr lang="en-US" altLang="en-US" u="sng" dirty="0" smtClean="0">
                <a:solidFill>
                  <a:schemeClr val="tx2"/>
                </a:solidFill>
              </a:rPr>
              <a:t>The compromise was this</a:t>
            </a:r>
            <a:r>
              <a:rPr lang="en-US" altLang="en-US" dirty="0" smtClean="0"/>
              <a:t>:  Slaves and Indians (only Indians who were taxed) would be counted as 3/5ths of a person; in return, the slave trade (i.e., importing slaves from Africa) would end in 20 years (1808) (Art. I Section 9)</a:t>
            </a:r>
          </a:p>
          <a:p>
            <a:pPr lvl="2"/>
            <a:endParaRPr lang="en-US" altLang="en-US" dirty="0" smtClean="0">
              <a:solidFill>
                <a:schemeClr val="tx2"/>
              </a:solidFill>
            </a:endParaRPr>
          </a:p>
          <a:p>
            <a:r>
              <a:rPr lang="en-US" altLang="en-US" dirty="0" smtClean="0">
                <a:solidFill>
                  <a:schemeClr val="tx2"/>
                </a:solidFill>
              </a:rPr>
              <a:t>Abolishing slavery outright was not really considered.  Delegates to the Constitutional Convention feared the South would not ratify the Constitution. </a:t>
            </a:r>
            <a:r>
              <a:rPr lang="en-US" altLang="en-US" dirty="0" smtClean="0"/>
              <a:t>Though clearly slavery goes against the principles of freedom in the Constitution, slavery was an accepted practice everywhere.  Britain and France at that time had slavery in their colonies.  Britain freed its slaves in the 1830s, 30 years before America; Britain also used its Navy to enforce the end of the slave trade.  After the Civil War (1861-1865), America passed the 13</a:t>
            </a:r>
            <a:r>
              <a:rPr lang="en-US" altLang="en-US" baseline="30000" dirty="0" smtClean="0"/>
              <a:t>th</a:t>
            </a:r>
            <a:r>
              <a:rPr lang="en-US" altLang="en-US" dirty="0" smtClean="0"/>
              <a:t> Amendment, which officially abolished slavery.</a:t>
            </a:r>
          </a:p>
          <a:p>
            <a:endParaRPr lang="en-US" altLang="en-US" dirty="0" smtClean="0"/>
          </a:p>
          <a:p>
            <a:r>
              <a:rPr lang="en-US" altLang="en-US" dirty="0" smtClean="0"/>
              <a:t>Britain led the effort to end slavery after it freed its slaves in 1833, making the end of the slave trade the centerpiece of its foreign policy.</a:t>
            </a:r>
          </a:p>
          <a:p>
            <a:endParaRPr lang="en-US" altLang="en-US" dirty="0" smtClean="0"/>
          </a:p>
          <a:p>
            <a:r>
              <a:rPr lang="en-US" altLang="en-US" dirty="0" smtClean="0"/>
              <a:t>Madison believed slavery would die on its own, making the 3/5</a:t>
            </a:r>
            <a:r>
              <a:rPr lang="en-US" altLang="en-US" baseline="30000" dirty="0" smtClean="0"/>
              <a:t>th</a:t>
            </a:r>
            <a:r>
              <a:rPr lang="en-US" altLang="en-US" dirty="0" smtClean="0"/>
              <a:t> compromise acceptable in his eyes, but the invention of the cotton gin extended its life by making cotton farming enormously profitable.  Most slave labor was in the cotton industry.</a:t>
            </a:r>
          </a:p>
          <a:p>
            <a:endParaRPr lang="en-US" altLang="en-US" b="0" dirty="0" smtClean="0"/>
          </a:p>
        </p:txBody>
      </p:sp>
    </p:spTree>
    <p:extLst>
      <p:ext uri="{BB962C8B-B14F-4D97-AF65-F5344CB8AC3E}">
        <p14:creationId xmlns:p14="http://schemas.microsoft.com/office/powerpoint/2010/main" val="2417648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ltLang="en-US"/>
              <a:t>Though federalism has changed significantly, states still play a very important role in our democracy.  States are the laboratories of democracy; they experiment with policy proposals, and the ones that are successful are copied by other states and sometimes taken nationwide by the federal government.  Policy proposals that fail are not copied in other states.  For instance, in dealing with the sluggish economy and resulting budget shortfalls, New Jersey has cut government spending by 9% across all government agencies and departments and frozen the pay of government employees while Illinois has opted to significantly raise property taxes.  These are different policy prescriptions for dealing with huge budget shortfalls, and in time, we will learn which one works best.    </a:t>
            </a:r>
          </a:p>
        </p:txBody>
      </p:sp>
    </p:spTree>
    <p:extLst>
      <p:ext uri="{BB962C8B-B14F-4D97-AF65-F5344CB8AC3E}">
        <p14:creationId xmlns:p14="http://schemas.microsoft.com/office/powerpoint/2010/main" val="122077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8508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ltLang="en-US"/>
              <a:t>There is an informal check on the US Supreme Court. The federal judiciary has no police power; it cannot enforce its own decisions; it must rely on the executive branch and Congress to do so.  The Supreme Court cannot make decisions that stray too far from the wishes of the elected branches of government (President, Congress) because it could be rendered powerless if its decisions are ignored. If the president (and the executive branch) or Congress (through the power of the purse) refused to enforce a Supreme Court decision, the president or Congress would be severely criticized for not honoring the norm of respecting the decisions of the highest court in America, and may be punished by the voters in the next election.  Still, the US Supreme Court is mindful that it is theoretically possible for the president (and the executive branch) or Congress to refuse to enforce one of its decisions.  FDR’s court-packing plan is a perfect example.  The Supreme Court was threatened by the proposal to expand the membership on the court, and even though that proposal was defeated by Congress, it decided not to rule New Deal legislation unconstitutional ever again.</a:t>
            </a:r>
          </a:p>
          <a:p>
            <a:endParaRPr lang="en-US" altLang="en-US"/>
          </a:p>
          <a:p>
            <a:r>
              <a:rPr lang="en-US" altLang="en-US"/>
              <a:t>The electoral college has changed.  As the democratic element strengthened over time (i.e., the franchise was expanded to more people), state legislatures began to respect the votes of the people in their state when deciding upon who would serve in the Electoral College.  The people of the state vote, and the candidate who receives the most votes is the winning candidate in that state.  Then, the political party with which the winning candidate is affiliated chooses the members of the Electoral College from that state, guaranteeing that that candidate will receive the votes he has earned in the Electoral College.  In the early days of our country, the state legislatures chose the Electors to serve in the Electoral College.</a:t>
            </a:r>
          </a:p>
          <a:p>
            <a:endParaRPr lang="en-US" altLang="en-US"/>
          </a:p>
          <a:p>
            <a:r>
              <a:rPr lang="en-US" altLang="en-US"/>
              <a:t>Our interpretation of the 2</a:t>
            </a:r>
            <a:r>
              <a:rPr lang="en-US" altLang="en-US" baseline="30000"/>
              <a:t>nd</a:t>
            </a:r>
            <a:r>
              <a:rPr lang="en-US" altLang="en-US"/>
              <a:t> Amendment has changed.  Originally, the purpose of the 2</a:t>
            </a:r>
            <a:r>
              <a:rPr lang="en-US" altLang="en-US" baseline="30000"/>
              <a:t>nd</a:t>
            </a:r>
            <a:r>
              <a:rPr lang="en-US" altLang="en-US"/>
              <a:t> Amendment was to facilitate assembling a state militia of citizen soldiers to defend a state or to supplement the national army as it fights a foreign enemy.  Today, the 2</a:t>
            </a:r>
            <a:r>
              <a:rPr lang="en-US" altLang="en-US" baseline="30000"/>
              <a:t>nd</a:t>
            </a:r>
            <a:r>
              <a:rPr lang="en-US" altLang="en-US"/>
              <a:t> Amendment guarantees an individual the right of self defense against the common criminal.  Our government cannot provide a police body guard to every person, nor can it place a police officer on every corner, and thus the government cannot protect every person from a criminal aggressor, so the right to keep and bear arms serves the purpose of individual self-defense today.  To a lesser degree, the 2</a:t>
            </a:r>
            <a:r>
              <a:rPr lang="en-US" altLang="en-US" baseline="30000"/>
              <a:t>nd</a:t>
            </a:r>
            <a:r>
              <a:rPr lang="en-US" altLang="en-US"/>
              <a:t> Amendment is a check against government power.  If the government goes bad, people can form private militias to fight government authorities, though rifles and machine guns won’t fare well against tanks and aircraft, weapons the federal government has at its disposal today. </a:t>
            </a:r>
          </a:p>
          <a:p>
            <a:endParaRPr lang="en-US" altLang="en-US"/>
          </a:p>
          <a:p>
            <a:r>
              <a:rPr lang="en-US" altLang="en-US"/>
              <a:t>Who are the property owners mentioned in the last bullet?</a:t>
            </a:r>
          </a:p>
          <a:p>
            <a:r>
              <a:rPr lang="en-US" altLang="en-US" u="sng"/>
              <a:t>A right to education</a:t>
            </a:r>
            <a:r>
              <a:rPr lang="en-US" altLang="en-US"/>
              <a:t> – This means someone has to provide education, and this would be taxpayers.  So, more money (money is a person’s property) is taken from individuals to pay for education for all.</a:t>
            </a:r>
          </a:p>
          <a:p>
            <a:r>
              <a:rPr lang="en-US" altLang="en-US" u="sng"/>
              <a:t>A right to health care</a:t>
            </a:r>
            <a:r>
              <a:rPr lang="en-US" altLang="en-US"/>
              <a:t> – The U.S. does not have universal health care, but we are inching in that direction.  So, the property owners regulated in universal health care system are individuals (who pay more in taxes), hospital owners (who are limited in what they can charge patients), drug manufacturers (who are limited in what they can charge for drugs), doctors (who are limited in what they can charge patients)</a:t>
            </a:r>
          </a:p>
          <a:p>
            <a:r>
              <a:rPr lang="en-US" altLang="en-US" u="sng"/>
              <a:t>A right not to be discriminated against</a:t>
            </a:r>
            <a:r>
              <a:rPr lang="en-US" altLang="en-US"/>
              <a:t> – In a purely capitalist system, business owners who refuse to serve blacks or some other disfavored group could do so without penalty.  The check against discrimination would be in the form of mass protests and boycotts.  I’m not sure protests and boycotts would have worked 50 years ago, because our society was so racist, so that’s one reason we placed bans on businesses that discriminated against blacks.</a:t>
            </a:r>
          </a:p>
          <a:p>
            <a:endParaRPr lang="en-US" altLang="en-US"/>
          </a:p>
        </p:txBody>
      </p:sp>
    </p:spTree>
    <p:extLst>
      <p:ext uri="{BB962C8B-B14F-4D97-AF65-F5344CB8AC3E}">
        <p14:creationId xmlns:p14="http://schemas.microsoft.com/office/powerpoint/2010/main" val="279439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ltLang="en-US" b="1"/>
              <a:t>The Basic Structure of the US Constitution</a:t>
            </a:r>
          </a:p>
          <a:p>
            <a:pPr lvl="1"/>
            <a:r>
              <a:rPr lang="en-US" altLang="en-US">
                <a:solidFill>
                  <a:schemeClr val="tx2"/>
                </a:solidFill>
              </a:rPr>
              <a:t>Article I:</a:t>
            </a:r>
            <a:r>
              <a:rPr lang="en-US" altLang="en-US"/>
              <a:t>	Creates the Legislature</a:t>
            </a:r>
          </a:p>
          <a:p>
            <a:pPr lvl="1"/>
            <a:r>
              <a:rPr lang="en-US" altLang="en-US">
                <a:solidFill>
                  <a:schemeClr val="tx2"/>
                </a:solidFill>
              </a:rPr>
              <a:t>Article II:</a:t>
            </a:r>
            <a:r>
              <a:rPr lang="en-US" altLang="en-US"/>
              <a:t> 	Creates the Executive</a:t>
            </a:r>
          </a:p>
          <a:p>
            <a:pPr lvl="1"/>
            <a:r>
              <a:rPr lang="en-US" altLang="en-US">
                <a:solidFill>
                  <a:schemeClr val="tx2"/>
                </a:solidFill>
              </a:rPr>
              <a:t>Article III:</a:t>
            </a:r>
            <a:r>
              <a:rPr lang="en-US" altLang="en-US"/>
              <a:t> 	Creates the Supreme Court</a:t>
            </a:r>
          </a:p>
          <a:p>
            <a:pPr lvl="1"/>
            <a:r>
              <a:rPr lang="en-US" altLang="en-US">
                <a:solidFill>
                  <a:schemeClr val="tx2"/>
                </a:solidFill>
              </a:rPr>
              <a:t>Article IV:</a:t>
            </a:r>
            <a:r>
              <a:rPr lang="en-US" altLang="en-US"/>
              <a:t> 	Establishes a Common Market within the US</a:t>
            </a:r>
          </a:p>
          <a:p>
            <a:pPr lvl="1"/>
            <a:r>
              <a:rPr lang="en-US" altLang="en-US">
                <a:solidFill>
                  <a:schemeClr val="tx2"/>
                </a:solidFill>
              </a:rPr>
              <a:t>Article V:</a:t>
            </a:r>
            <a:r>
              <a:rPr lang="en-US" altLang="en-US"/>
              <a:t> 	Amendment Procedure</a:t>
            </a:r>
          </a:p>
          <a:p>
            <a:pPr lvl="1"/>
            <a:r>
              <a:rPr lang="en-US" altLang="en-US">
                <a:solidFill>
                  <a:schemeClr val="tx2"/>
                </a:solidFill>
              </a:rPr>
              <a:t>Article VI:</a:t>
            </a:r>
            <a:r>
              <a:rPr lang="en-US" altLang="en-US"/>
              <a:t>	National Supremacy over States</a:t>
            </a:r>
          </a:p>
          <a:p>
            <a:pPr lvl="1"/>
            <a:r>
              <a:rPr lang="en-US" altLang="en-US">
                <a:solidFill>
                  <a:schemeClr val="tx2"/>
                </a:solidFill>
              </a:rPr>
              <a:t>Article VII:</a:t>
            </a:r>
            <a:r>
              <a:rPr lang="en-US" altLang="en-US"/>
              <a:t>	Ratification Requirements</a:t>
            </a:r>
          </a:p>
          <a:p>
            <a:endParaRPr lang="en-US" altLang="en-US"/>
          </a:p>
          <a:p>
            <a:r>
              <a:rPr lang="en-US" altLang="en-US"/>
              <a:t>In a republic, the people have “sovereignty” (or authority) but only indirectly.  Voters elect representatives who then make and enforce laws.  We often use the word “democracy” to describe our system of government.  This is not accurate.  We have a “republican” form of government.  A democratic element is part of republican government, but the democratic element is not enough.  Civil liberties and separation of powers must be part of the design also.  The goal is to prevent the rise of dictatorship.  If the democratic element were the only part of government that was important, then the people could vote-in authoritarians who could then eliminate democracy and establish a dictatorship.  Adolph Hitler’s Nazi party was elected; Hugo Chavez was elected; Hamas was elected (in Gaza).  None of these has (had) any interest in democracy, except to use it to come to power.  </a:t>
            </a:r>
          </a:p>
          <a:p>
            <a:endParaRPr lang="en-US" altLang="en-US"/>
          </a:p>
          <a:p>
            <a:r>
              <a:rPr lang="en-US" altLang="en-US"/>
              <a:t>Authoritarian governments come in several different forms today:  dictatorships (like Saddam Hussein’s former regime in Iraq), theocracies (like Iran’s), monarchies (like Saudi Arabia’s), and communist regimes (like North Korea’s, China’s, and Cuba’s)    </a:t>
            </a:r>
          </a:p>
          <a:p>
            <a:endParaRPr lang="en-US" altLang="en-US"/>
          </a:p>
          <a:p>
            <a:r>
              <a:rPr lang="en-US" altLang="en-US"/>
              <a:t>Direct Democracy:  Some states have the referendum and initiative.  These give the people more say in government.  The federal government does not have the referendum and initiative.</a:t>
            </a:r>
          </a:p>
          <a:p>
            <a:r>
              <a:rPr lang="en-US" altLang="en-US"/>
              <a:t>Referendum – proposed laws or constitutional amendments first approved by a state legislature and then submitted to the voters for final approval</a:t>
            </a:r>
          </a:p>
          <a:p>
            <a:r>
              <a:rPr lang="en-US" altLang="en-US"/>
              <a:t>Initiative – procedure by which voters propose constitutional amendments or laws through petitions subject to adoption by a popular vote</a:t>
            </a:r>
          </a:p>
        </p:txBody>
      </p:sp>
    </p:spTree>
    <p:extLst>
      <p:ext uri="{BB962C8B-B14F-4D97-AF65-F5344CB8AC3E}">
        <p14:creationId xmlns:p14="http://schemas.microsoft.com/office/powerpoint/2010/main" val="81916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ltLang="en-US"/>
              <a:t>The Bill of Rights are the first 10 amendments to the Constitution.</a:t>
            </a:r>
          </a:p>
          <a:p>
            <a:endParaRPr lang="en-US" altLang="en-US"/>
          </a:p>
          <a:p>
            <a:r>
              <a:rPr lang="en-US" altLang="en-US"/>
              <a:t>Political parties were not mentioned in the Constitution.  Many of the Founding Fathers viewed political parties as harmful and divisive.  The thinking at the time was that there should be one national interest.  Any movement or faction or political party opposed to that one national interest would be viewed as threat to the survival of the nation.  Of course, we don’t feel this way today.  We now have two competing national interests represented by two major political parties.  Most political scientists today believe that political parties introduce a healthy competition of ideas and strengthen democracy.  </a:t>
            </a:r>
          </a:p>
          <a:p>
            <a:endParaRPr lang="en-US" altLang="en-US"/>
          </a:p>
          <a:p>
            <a:r>
              <a:rPr lang="en-US" altLang="en-US"/>
              <a:t>Secession throughout the world is still very controversial to this day.  Kosovo wants to recognized as an independent country, but there is strong opposition to this from Serbia and Russia and others.  Chechnya wants to secede from Russia, and Russia wants the breakaway provinces of Georgia (South Ossetia and Abkhazia) to be allowed to breakaway.  No country to my knowledge legally allows for a part of the country to secede from the whole.  The Kurds of Iraq wanted the Iraq Constitution to include a secession clause, but that provision did not make it into the final version of the Iraqi Constitution.</a:t>
            </a:r>
          </a:p>
          <a:p>
            <a:endParaRPr lang="en-US" altLang="en-US"/>
          </a:p>
          <a:p>
            <a:r>
              <a:rPr lang="en-US" altLang="en-US" u="sng"/>
              <a:t>Were our founding fathers wrong about anything?</a:t>
            </a:r>
          </a:p>
          <a:p>
            <a:r>
              <a:rPr lang="en-US" altLang="en-US"/>
              <a:t>Looking back, the most obvious mistakes about our founding was slavery and highly-restrictive voting rights (only white male property owners could vote in most places).  It took decades to correct these injustices, and of course it required war (the Civil War) to end slavery.  </a:t>
            </a:r>
          </a:p>
          <a:p>
            <a:endParaRPr lang="en-US" altLang="en-US"/>
          </a:p>
          <a:p>
            <a:r>
              <a:rPr lang="en-US" altLang="en-US"/>
              <a:t>Also, our founders feared a standing army.  We have learned over time that a standing army is not a threat to our security.  Our military culture and separation of powers system of government has worked successfully to contain any threat our military may pose to our people.  </a:t>
            </a:r>
          </a:p>
          <a:p>
            <a:endParaRPr lang="en-US" altLang="en-US"/>
          </a:p>
          <a:p>
            <a:r>
              <a:rPr lang="en-US" altLang="en-US"/>
              <a:t>Also, the founders made the amendment process too difficult.  I explain the logic of the amendment process later in this lecture, and the logic that underlies it makes sense, but in practice, it is too hard to amend the U.S. Constitution.  As a consequence, the Supreme Court has evolved to amend the constitution through its decisions, and this has made the Supreme Court so much more powerful than our founders would have ever imagined.  </a:t>
            </a:r>
          </a:p>
        </p:txBody>
      </p:sp>
    </p:spTree>
    <p:extLst>
      <p:ext uri="{BB962C8B-B14F-4D97-AF65-F5344CB8AC3E}">
        <p14:creationId xmlns:p14="http://schemas.microsoft.com/office/powerpoint/2010/main" val="86811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ltLang="en-US"/>
              <a:t>The legislative branch, being most powerful, was divided into 2 chambers:  the House and Senate</a:t>
            </a:r>
          </a:p>
          <a:p>
            <a:endParaRPr lang="en-US" altLang="en-US"/>
          </a:p>
          <a:p>
            <a:r>
              <a:rPr lang="en-US" altLang="en-US"/>
              <a:t>The Separation of Powers concept is culturally independent, meaning that any country regardless how liberal or conservative its culture could apply this concept to prevent dictatorship.  The degree of civil liberty protections is culturally dependent, but a high degree of separation of powers tends to result in a higher degree of civil liberty protections, so in a country sensitive to civil liberties (as they are defined in the West), such as some of the Muslim countries, it would be smarter to design into the constitution a higher degree of separation of powers rather than explicitly define freedoms (civil liberties) the political culture would surely reject.</a:t>
            </a:r>
          </a:p>
        </p:txBody>
      </p:sp>
    </p:spTree>
    <p:extLst>
      <p:ext uri="{BB962C8B-B14F-4D97-AF65-F5344CB8AC3E}">
        <p14:creationId xmlns:p14="http://schemas.microsoft.com/office/powerpoint/2010/main" val="405040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en-US"/>
              <a:t>The concept was this:  if the national army turned against the people, then state militias could team up to oppose that national army.  Today, we know that civilian control of the military is the key to preventing the national army from taking over the country, but in the beginning, the founders weren’t sure civilian control would be enough.  That’s why they reasoned state militias would be necessary to check the power of the national army.  </a:t>
            </a:r>
          </a:p>
          <a:p>
            <a:endParaRPr lang="en-US" altLang="en-US"/>
          </a:p>
          <a:p>
            <a:r>
              <a:rPr lang="en-US" altLang="en-US"/>
              <a:t>This was one reason for the 2</a:t>
            </a:r>
            <a:r>
              <a:rPr lang="en-US" altLang="en-US" baseline="30000"/>
              <a:t>nd</a:t>
            </a:r>
            <a:r>
              <a:rPr lang="en-US" altLang="en-US"/>
              <a:t> Amendment.  The other reason was for state militias to supplement the national army (which would be kept small so that it would never be tempted to oppress the people) in a time of war.</a:t>
            </a:r>
          </a:p>
        </p:txBody>
      </p:sp>
    </p:spTree>
    <p:extLst>
      <p:ext uri="{BB962C8B-B14F-4D97-AF65-F5344CB8AC3E}">
        <p14:creationId xmlns:p14="http://schemas.microsoft.com/office/powerpoint/2010/main" val="3820952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ltLang="en-US"/>
              <a:t>In the beginning, the Founders designed a system where only members of the US House were elected by the people.  The membership in the other institutions of government were filled by other means.  The Founders feared the tyranny of the majority; they distrusted the mass public.  Over time, America has become much more democratic.  Today, the mass public (the people) elect all office holders, except federal judges, which are still appointed by the president and confirmed by the Senate.</a:t>
            </a:r>
          </a:p>
        </p:txBody>
      </p:sp>
    </p:spTree>
    <p:extLst>
      <p:ext uri="{BB962C8B-B14F-4D97-AF65-F5344CB8AC3E}">
        <p14:creationId xmlns:p14="http://schemas.microsoft.com/office/powerpoint/2010/main" val="396297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en-US"/>
              <a:t>Majority parties have dominated our national government:  during the era of good feelings (1800 to 1824), in post-civil war era (1868-1912), and during the New Deal and Great Society eras (1933-1968).  So, introducing a time delay into the system really didn’t work.  But what we have learned since the founding era is that when a majority party takes over all branches of government, divisions within the majority party appear.  That is, the majority party fights amongst itself over policy.  There has never been a case when a unified majority faction has dominated the US government.  If that did occur, then we could be threatened by dictatorship.  But we’ve never come close to that. </a:t>
            </a:r>
          </a:p>
        </p:txBody>
      </p:sp>
    </p:spTree>
    <p:extLst>
      <p:ext uri="{BB962C8B-B14F-4D97-AF65-F5344CB8AC3E}">
        <p14:creationId xmlns:p14="http://schemas.microsoft.com/office/powerpoint/2010/main" val="1041762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ltLang="en-US"/>
              <a:t>In 1995, Timothy McVeigh and Terry Nichols bombed a federal building in Oklahoma City, Oklahoma.  McVeigh and Nichols felt the federal government was becoming too powerful, and their evidence was the government raid on the Branch Davidian Compound in Waco, Texas a couple of years earlier, where 80 people were killed.  That’s how they rationalized their terrorist attack that killed 167 people in 1995.  McVeigh was given the death penalty and has been subsequently executed.  Both the federal government and the state of Oklahoma gave Nichols life in prison.</a:t>
            </a:r>
          </a:p>
          <a:p>
            <a:endParaRPr lang="en-US" altLang="en-US"/>
          </a:p>
          <a:p>
            <a:r>
              <a:rPr lang="en-US" altLang="en-US"/>
              <a:t>Dual sovereignty would also apply to Jared Loughner, who tried to assassinate Rep. Gabby Giffords (D-AZ) in January 2011.  The federal government will try him first, but the state will also be able to try Loughner later, though that probably won’t happen because Loughner will likely get the death penalty for killing 6 people, including a 9-year old girl, as well as attempting to kill another 13 or 14, including Giffords, who was shot in the head.</a:t>
            </a:r>
          </a:p>
          <a:p>
            <a:endParaRPr lang="en-US" altLang="en-US"/>
          </a:p>
          <a:p>
            <a:r>
              <a:rPr lang="en-US" altLang="en-US"/>
              <a:t>Traditionally, states have had the authority to regulate issues involving health, safety, welfare and morals.  These were areas the federal government did not involve itself until the 20</a:t>
            </a:r>
            <a:r>
              <a:rPr lang="en-US" altLang="en-US" baseline="30000"/>
              <a:t>th</a:t>
            </a:r>
            <a:r>
              <a:rPr lang="en-US" altLang="en-US"/>
              <a:t> Century.</a:t>
            </a:r>
          </a:p>
        </p:txBody>
      </p:sp>
    </p:spTree>
    <p:extLst>
      <p:ext uri="{BB962C8B-B14F-4D97-AF65-F5344CB8AC3E}">
        <p14:creationId xmlns:p14="http://schemas.microsoft.com/office/powerpoint/2010/main" val="400008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b="1" cap="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b="1">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December 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December 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December 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Sunday, December 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December 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December 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December 3,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December 3,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December 3,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December 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December 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December 3,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1371600"/>
            <a:ext cx="8305800" cy="1828800"/>
          </a:xfrm>
          <a:noFill/>
          <a:ln/>
        </p:spPr>
        <p:txBody>
          <a:bodyPr/>
          <a:lstStyle/>
          <a:p>
            <a:pPr algn="ctr"/>
            <a:r>
              <a:rPr lang="en-US" altLang="en-US" b="1" dirty="0"/>
              <a:t>The </a:t>
            </a:r>
            <a:r>
              <a:rPr lang="en-US" altLang="en-US" b="1" dirty="0" smtClean="0"/>
              <a:t>U.S. </a:t>
            </a:r>
            <a:r>
              <a:rPr lang="en-US" altLang="en-US" b="1" dirty="0"/>
              <a:t>Constitution</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304800"/>
            <a:ext cx="7848600" cy="1066800"/>
          </a:xfrm>
        </p:spPr>
        <p:txBody>
          <a:bodyPr>
            <a:normAutofit/>
          </a:bodyPr>
          <a:lstStyle/>
          <a:p>
            <a:r>
              <a:rPr lang="en-US" altLang="en-US" sz="4000" b="1" dirty="0" smtClean="0"/>
              <a:t>Constitutional Design</a:t>
            </a:r>
            <a:br>
              <a:rPr lang="en-US" altLang="en-US" sz="4000" b="1" dirty="0" smtClean="0"/>
            </a:br>
            <a:r>
              <a:rPr lang="en-US" altLang="en-US" sz="2200" dirty="0" smtClean="0"/>
              <a:t>Key Concepts </a:t>
            </a:r>
            <a:endParaRPr lang="en-US" altLang="en-US" sz="2200" b="1" dirty="0"/>
          </a:p>
        </p:txBody>
      </p:sp>
      <p:sp>
        <p:nvSpPr>
          <p:cNvPr id="46083" name="Rectangle 3"/>
          <p:cNvSpPr>
            <a:spLocks noGrp="1" noChangeArrowheads="1"/>
          </p:cNvSpPr>
          <p:nvPr>
            <p:ph idx="1"/>
          </p:nvPr>
        </p:nvSpPr>
        <p:spPr>
          <a:xfrm>
            <a:off x="228600" y="1371600"/>
            <a:ext cx="8686800" cy="5105400"/>
          </a:xfrm>
        </p:spPr>
        <p:txBody>
          <a:bodyPr/>
          <a:lstStyle/>
          <a:p>
            <a:r>
              <a:rPr lang="en-US" altLang="en-US" b="1" dirty="0"/>
              <a:t>Key Concepts in the Design of the US Constitution</a:t>
            </a:r>
          </a:p>
          <a:p>
            <a:pPr lvl="1"/>
            <a:r>
              <a:rPr lang="en-US" altLang="en-US" b="1" dirty="0">
                <a:solidFill>
                  <a:schemeClr val="tx2"/>
                </a:solidFill>
              </a:rPr>
              <a:t>Federalism</a:t>
            </a:r>
          </a:p>
          <a:p>
            <a:pPr lvl="2"/>
            <a:r>
              <a:rPr lang="en-US" altLang="en-US" u="sng" dirty="0"/>
              <a:t>A component of the separation-of-powers principle</a:t>
            </a:r>
            <a:r>
              <a:rPr lang="en-US" altLang="en-US" dirty="0"/>
              <a:t>:  power is further divided between the national government (a.k.a., the federal government) and the 50 state governments and various territories</a:t>
            </a:r>
          </a:p>
          <a:p>
            <a:pPr lvl="2"/>
            <a:r>
              <a:rPr lang="en-US" altLang="en-US" b="1" dirty="0">
                <a:solidFill>
                  <a:schemeClr val="tx2"/>
                </a:solidFill>
              </a:rPr>
              <a:t>Federalism is tied to the concept of  “states rights”</a:t>
            </a:r>
            <a:r>
              <a:rPr lang="en-US" altLang="en-US" dirty="0"/>
              <a:t> </a:t>
            </a:r>
          </a:p>
          <a:p>
            <a:pPr lvl="3"/>
            <a:r>
              <a:rPr lang="en-US" altLang="en-US" sz="1700" dirty="0"/>
              <a:t>Historically, “states rights” has meant the states’ power to discriminate against blacks, first with slavery then with segregation</a:t>
            </a:r>
          </a:p>
          <a:p>
            <a:pPr lvl="3"/>
            <a:r>
              <a:rPr lang="en-US" altLang="en-US" sz="1700" dirty="0"/>
              <a:t>These abuses are unfortunate and wrong, but nevertheless, federalism is an important part of separation of powers</a:t>
            </a:r>
          </a:p>
          <a:p>
            <a:pPr lvl="2"/>
            <a:r>
              <a:rPr lang="en-US" altLang="en-US" b="1" dirty="0"/>
              <a:t>Some examples:</a:t>
            </a:r>
          </a:p>
          <a:p>
            <a:pPr lvl="3"/>
            <a:r>
              <a:rPr lang="en-US" altLang="en-US" sz="1700" b="1" u="sng" dirty="0">
                <a:solidFill>
                  <a:schemeClr val="tx2"/>
                </a:solidFill>
              </a:rPr>
              <a:t>The speed limit</a:t>
            </a:r>
            <a:r>
              <a:rPr lang="en-US" altLang="en-US" sz="1700" b="1" dirty="0"/>
              <a:t>:</a:t>
            </a:r>
            <a:r>
              <a:rPr lang="en-US" altLang="en-US" sz="1700" dirty="0"/>
              <a:t>  Since 1995, states can set the speed limit on federal highways within their respective states (e.g., I-10 and I-45)</a:t>
            </a:r>
          </a:p>
          <a:p>
            <a:pPr lvl="4"/>
            <a:r>
              <a:rPr lang="en-US" altLang="en-US" sz="1700" dirty="0"/>
              <a:t>Prior to 1995, the federal government set the speed limit at 55</a:t>
            </a:r>
          </a:p>
          <a:p>
            <a:pPr lvl="3"/>
            <a:r>
              <a:rPr lang="en-US" altLang="en-US" sz="1700" b="1" u="sng" dirty="0">
                <a:solidFill>
                  <a:schemeClr val="tx2"/>
                </a:solidFill>
              </a:rPr>
              <a:t>Dual Sovereignty and the death penalty</a:t>
            </a:r>
            <a:r>
              <a:rPr lang="en-US" altLang="en-US" sz="1700" b="1" dirty="0"/>
              <a:t>:</a:t>
            </a:r>
            <a:r>
              <a:rPr lang="en-US" altLang="en-US" sz="1700" dirty="0"/>
              <a:t>  Terry Nichols (Oklahoma City bombing) was tried by the state of Oklahoma, after the federal government failed to sentence Nichols to death</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304800"/>
            <a:ext cx="8153400" cy="990600"/>
          </a:xfrm>
        </p:spPr>
        <p:txBody>
          <a:bodyPr>
            <a:normAutofit fontScale="90000"/>
          </a:bodyPr>
          <a:lstStyle/>
          <a:p>
            <a:r>
              <a:rPr lang="en-US" altLang="en-US" sz="4000" b="1" dirty="0" smtClean="0"/>
              <a:t>Constitutional Design</a:t>
            </a:r>
            <a:br>
              <a:rPr lang="en-US" altLang="en-US" sz="4000" b="1" dirty="0" smtClean="0"/>
            </a:br>
            <a:r>
              <a:rPr lang="en-US" altLang="en-US" sz="2200" dirty="0" smtClean="0"/>
              <a:t>Key Concepts</a:t>
            </a:r>
            <a:endParaRPr lang="en-US" altLang="en-US" sz="2200" b="1" dirty="0"/>
          </a:p>
        </p:txBody>
      </p:sp>
      <p:sp>
        <p:nvSpPr>
          <p:cNvPr id="56323" name="Rectangle 3"/>
          <p:cNvSpPr>
            <a:spLocks noGrp="1" noChangeArrowheads="1"/>
          </p:cNvSpPr>
          <p:nvPr>
            <p:ph idx="1"/>
          </p:nvPr>
        </p:nvSpPr>
        <p:spPr>
          <a:xfrm>
            <a:off x="152400" y="1371600"/>
            <a:ext cx="8839200" cy="5410200"/>
          </a:xfrm>
        </p:spPr>
        <p:txBody>
          <a:bodyPr/>
          <a:lstStyle/>
          <a:p>
            <a:r>
              <a:rPr lang="en-US" altLang="en-US" b="1" dirty="0"/>
              <a:t>Key Concepts in the Design of the US Constitution</a:t>
            </a:r>
          </a:p>
          <a:p>
            <a:pPr lvl="1"/>
            <a:r>
              <a:rPr lang="en-US" altLang="en-US" b="1" dirty="0">
                <a:solidFill>
                  <a:schemeClr val="tx2"/>
                </a:solidFill>
              </a:rPr>
              <a:t>Civil Liberties/Individual Rights</a:t>
            </a:r>
            <a:r>
              <a:rPr lang="en-US" altLang="en-US" dirty="0"/>
              <a:t> </a:t>
            </a:r>
          </a:p>
          <a:p>
            <a:pPr lvl="2"/>
            <a:r>
              <a:rPr lang="en-US" altLang="en-US" dirty="0"/>
              <a:t>Though the Bill of Rights (first 10 Amendments to the US Constitution) was not included with the original Constitution, some states demanded that there be a Bill of Rights as a condition of their ratification</a:t>
            </a:r>
          </a:p>
          <a:p>
            <a:pPr lvl="3"/>
            <a:r>
              <a:rPr lang="en-US" altLang="en-US" sz="1700" b="1" dirty="0">
                <a:solidFill>
                  <a:schemeClr val="tx2"/>
                </a:solidFill>
              </a:rPr>
              <a:t>The US Constitution defines what the government “can” do…the Bill of Rights defines what government “cannot” do</a:t>
            </a:r>
          </a:p>
          <a:p>
            <a:pPr lvl="3"/>
            <a:r>
              <a:rPr lang="en-US" altLang="en-US" sz="1700" dirty="0"/>
              <a:t>Civil liberties are imbedded in the Bill of Rights</a:t>
            </a:r>
          </a:p>
          <a:p>
            <a:pPr lvl="3"/>
            <a:r>
              <a:rPr lang="en-US" altLang="en-US" sz="1700" dirty="0"/>
              <a:t>Civil liberties are: 1) fundamental individual freedoms, 2) freedom from government interference, 3) protections from government power (for accused criminals), 4) human rights</a:t>
            </a:r>
          </a:p>
          <a:p>
            <a:pPr lvl="1"/>
            <a:r>
              <a:rPr lang="en-US" altLang="en-US" b="1" dirty="0">
                <a:solidFill>
                  <a:schemeClr val="tx2"/>
                </a:solidFill>
              </a:rPr>
              <a:t>Some examples:</a:t>
            </a:r>
          </a:p>
          <a:p>
            <a:pPr lvl="3"/>
            <a:r>
              <a:rPr lang="en-US" altLang="en-US" u="sng" dirty="0"/>
              <a:t>Freedom of Expression and Belief </a:t>
            </a:r>
            <a:r>
              <a:rPr lang="en-US" altLang="en-US" dirty="0"/>
              <a:t>-- 1) Freedom of religion, 2) Freedom of speech, 3) Freedom of press and media</a:t>
            </a:r>
          </a:p>
          <a:p>
            <a:pPr lvl="3"/>
            <a:r>
              <a:rPr lang="en-US" altLang="en-US" u="sng" dirty="0"/>
              <a:t>Rule of Law (rights of the accused) </a:t>
            </a:r>
            <a:r>
              <a:rPr lang="en-US" altLang="en-US" dirty="0"/>
              <a:t>-- 1) Right to jury trial, 2) Equal treatment for all under the law</a:t>
            </a:r>
          </a:p>
          <a:p>
            <a:pPr lvl="3"/>
            <a:r>
              <a:rPr lang="en-US" altLang="en-US" u="sng" dirty="0"/>
              <a:t>Personal Autonomy </a:t>
            </a:r>
            <a:r>
              <a:rPr lang="en-US" altLang="en-US" dirty="0"/>
              <a:t>-- 1) Freedom to travel, to choose where to live, to choose a profession</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Constitutional Design</a:t>
            </a:r>
            <a:endParaRPr lang="en-US" sz="4800" dirty="0"/>
          </a:p>
        </p:txBody>
      </p:sp>
      <p:sp>
        <p:nvSpPr>
          <p:cNvPr id="3" name="Subtitle 2"/>
          <p:cNvSpPr>
            <a:spLocks noGrp="1"/>
          </p:cNvSpPr>
          <p:nvPr>
            <p:ph type="subTitle" idx="1"/>
          </p:nvPr>
        </p:nvSpPr>
        <p:spPr/>
        <p:txBody>
          <a:bodyPr/>
          <a:lstStyle/>
          <a:p>
            <a:r>
              <a:rPr lang="en-US" dirty="0" smtClean="0"/>
              <a:t>Ideas and Shaping Events</a:t>
            </a:r>
            <a:endParaRPr lang="en-US" dirty="0"/>
          </a:p>
        </p:txBody>
      </p:sp>
    </p:spTree>
    <p:extLst>
      <p:ext uri="{BB962C8B-B14F-4D97-AF65-F5344CB8AC3E}">
        <p14:creationId xmlns:p14="http://schemas.microsoft.com/office/powerpoint/2010/main" val="194656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2400" y="381000"/>
            <a:ext cx="7620000" cy="1143000"/>
          </a:xfrm>
        </p:spPr>
        <p:txBody>
          <a:bodyPr>
            <a:normAutofit/>
          </a:bodyPr>
          <a:lstStyle/>
          <a:p>
            <a:r>
              <a:rPr lang="en-US" altLang="en-US" sz="3600" b="1" dirty="0" smtClean="0"/>
              <a:t>Constitutional Design</a:t>
            </a:r>
            <a:br>
              <a:rPr lang="en-US" altLang="en-US" sz="3600" b="1" dirty="0" smtClean="0"/>
            </a:br>
            <a:r>
              <a:rPr lang="en-US" altLang="en-US" sz="2200" dirty="0"/>
              <a:t>S</a:t>
            </a:r>
            <a:r>
              <a:rPr lang="en-US" altLang="en-US" sz="2200" b="1" dirty="0" smtClean="0"/>
              <a:t>haping Ideas</a:t>
            </a:r>
            <a:endParaRPr lang="en-US" altLang="en-US" sz="2200" dirty="0"/>
          </a:p>
        </p:txBody>
      </p:sp>
      <p:sp>
        <p:nvSpPr>
          <p:cNvPr id="58371" name="Rectangle 3"/>
          <p:cNvSpPr>
            <a:spLocks noGrp="1" noChangeArrowheads="1"/>
          </p:cNvSpPr>
          <p:nvPr>
            <p:ph idx="1"/>
          </p:nvPr>
        </p:nvSpPr>
        <p:spPr>
          <a:xfrm>
            <a:off x="152400" y="1447800"/>
            <a:ext cx="8839200" cy="5181600"/>
          </a:xfrm>
        </p:spPr>
        <p:txBody>
          <a:bodyPr/>
          <a:lstStyle/>
          <a:p>
            <a:r>
              <a:rPr lang="en-US" altLang="en-US" dirty="0" smtClean="0"/>
              <a:t>The </a:t>
            </a:r>
            <a:r>
              <a:rPr lang="en-US" altLang="en-US" b="1" dirty="0" smtClean="0"/>
              <a:t>Influences </a:t>
            </a:r>
            <a:r>
              <a:rPr lang="en-US" altLang="en-US" b="1" dirty="0"/>
              <a:t>of Political Philosophers</a:t>
            </a:r>
          </a:p>
          <a:p>
            <a:pPr lvl="1"/>
            <a:r>
              <a:rPr lang="en-US" altLang="en-US" b="1" dirty="0"/>
              <a:t>John Locke</a:t>
            </a:r>
            <a:r>
              <a:rPr lang="en-US" altLang="en-US" dirty="0"/>
              <a:t> (1632-1704)</a:t>
            </a:r>
          </a:p>
          <a:p>
            <a:pPr lvl="2"/>
            <a:r>
              <a:rPr lang="en-US" altLang="en-US" dirty="0"/>
              <a:t>Authored the </a:t>
            </a:r>
            <a:r>
              <a:rPr lang="en-US" altLang="en-US" u="sng" dirty="0"/>
              <a:t>2</a:t>
            </a:r>
            <a:r>
              <a:rPr lang="en-US" altLang="en-US" u="sng" baseline="30000" dirty="0"/>
              <a:t>nd</a:t>
            </a:r>
            <a:r>
              <a:rPr lang="en-US" altLang="en-US" u="sng" dirty="0"/>
              <a:t> Treatise of Government</a:t>
            </a:r>
            <a:r>
              <a:rPr lang="en-US" altLang="en-US" dirty="0"/>
              <a:t> (1690)</a:t>
            </a:r>
          </a:p>
          <a:p>
            <a:pPr lvl="2"/>
            <a:r>
              <a:rPr lang="en-US" altLang="en-US" b="1" dirty="0">
                <a:solidFill>
                  <a:schemeClr val="tx2"/>
                </a:solidFill>
              </a:rPr>
              <a:t>The purpose of government is to preserve each individual’s property, which Locke defines as “life, liberty and estates.”</a:t>
            </a:r>
          </a:p>
          <a:p>
            <a:pPr lvl="4"/>
            <a:r>
              <a:rPr lang="en-US" altLang="en-US" sz="1700" dirty="0"/>
              <a:t>Locke believes in a law of nature, where right and wrong, justice and injustice are concepts derived from the nature of human beings</a:t>
            </a:r>
          </a:p>
          <a:p>
            <a:pPr lvl="2"/>
            <a:r>
              <a:rPr lang="en-US" altLang="en-US" b="1" u="sng" dirty="0">
                <a:solidFill>
                  <a:schemeClr val="tx2"/>
                </a:solidFill>
              </a:rPr>
              <a:t>Separation-of-powers principle</a:t>
            </a:r>
            <a:r>
              <a:rPr lang="en-US" altLang="en-US" b="1" dirty="0"/>
              <a:t>:</a:t>
            </a:r>
            <a:r>
              <a:rPr lang="en-US" altLang="en-US" dirty="0"/>
              <a:t>  </a:t>
            </a:r>
            <a:r>
              <a:rPr lang="en-US" altLang="en-US" b="1" dirty="0"/>
              <a:t>Locke’s vision is a government where power is “divided” into a legislative and executive branch</a:t>
            </a:r>
          </a:p>
          <a:p>
            <a:pPr lvl="3"/>
            <a:r>
              <a:rPr lang="en-US" altLang="en-US" sz="1800" b="1" u="sng" dirty="0">
                <a:solidFill>
                  <a:schemeClr val="tx2"/>
                </a:solidFill>
              </a:rPr>
              <a:t>Checks on power</a:t>
            </a:r>
            <a:r>
              <a:rPr lang="en-US" altLang="en-US" sz="1800" b="1" dirty="0"/>
              <a:t>:</a:t>
            </a:r>
            <a:r>
              <a:rPr lang="en-US" altLang="en-US" sz="1800" dirty="0"/>
              <a:t>  </a:t>
            </a:r>
          </a:p>
          <a:p>
            <a:pPr lvl="4"/>
            <a:r>
              <a:rPr lang="en-US" altLang="en-US" sz="1700" dirty="0"/>
              <a:t>Locke’s vision protects the rights of the people by giving the legislature (an elected body of the people) the power to remove the executive</a:t>
            </a:r>
          </a:p>
          <a:p>
            <a:pPr lvl="4"/>
            <a:r>
              <a:rPr lang="en-US" altLang="en-US" sz="1700" dirty="0"/>
              <a:t>The executive could dismiss the legislature, should it become oppressive of the people</a:t>
            </a:r>
          </a:p>
          <a:p>
            <a:pPr lvl="4"/>
            <a:r>
              <a:rPr lang="en-US" altLang="en-US" sz="1700" dirty="0"/>
              <a:t>The people have the right to overthrow the executive or the legislature, should one or the other become oppressive</a:t>
            </a:r>
          </a:p>
          <a:p>
            <a:pPr lvl="2"/>
            <a:endParaRPr lang="en-US"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304800"/>
            <a:ext cx="7086600" cy="990600"/>
          </a:xfrm>
        </p:spPr>
        <p:txBody>
          <a:bodyPr>
            <a:normAutofit/>
          </a:bodyPr>
          <a:lstStyle/>
          <a:p>
            <a:r>
              <a:rPr lang="en-US" altLang="en-US" sz="3600" b="1" dirty="0" smtClean="0"/>
              <a:t>Constitutional Design</a:t>
            </a:r>
            <a:br>
              <a:rPr lang="en-US" altLang="en-US" sz="3600" b="1" dirty="0" smtClean="0"/>
            </a:br>
            <a:r>
              <a:rPr lang="en-US" altLang="en-US" sz="2000" b="1" dirty="0" smtClean="0"/>
              <a:t>Shaping Ideas</a:t>
            </a:r>
            <a:endParaRPr lang="en-US" altLang="en-US" sz="2000" dirty="0"/>
          </a:p>
        </p:txBody>
      </p:sp>
      <p:sp>
        <p:nvSpPr>
          <p:cNvPr id="59395" name="Rectangle 3"/>
          <p:cNvSpPr>
            <a:spLocks noGrp="1" noChangeArrowheads="1"/>
          </p:cNvSpPr>
          <p:nvPr>
            <p:ph idx="1"/>
          </p:nvPr>
        </p:nvSpPr>
        <p:spPr>
          <a:xfrm>
            <a:off x="228600" y="1295400"/>
            <a:ext cx="8610600" cy="5410200"/>
          </a:xfrm>
        </p:spPr>
        <p:txBody>
          <a:bodyPr/>
          <a:lstStyle/>
          <a:p>
            <a:r>
              <a:rPr lang="en-US" altLang="en-US" b="1" dirty="0" smtClean="0"/>
              <a:t>The Influences </a:t>
            </a:r>
            <a:r>
              <a:rPr lang="en-US" altLang="en-US" b="1" dirty="0"/>
              <a:t>of Political Philosophers</a:t>
            </a:r>
          </a:p>
          <a:p>
            <a:pPr lvl="1"/>
            <a:r>
              <a:rPr lang="en-US" altLang="en-US" b="1" dirty="0"/>
              <a:t>Montesquieu</a:t>
            </a:r>
            <a:r>
              <a:rPr lang="en-US" altLang="en-US" dirty="0"/>
              <a:t> (1690-1755)</a:t>
            </a:r>
          </a:p>
          <a:p>
            <a:pPr lvl="2"/>
            <a:r>
              <a:rPr lang="en-US" altLang="en-US" dirty="0"/>
              <a:t>Authored the </a:t>
            </a:r>
            <a:r>
              <a:rPr lang="en-US" altLang="en-US" u="sng" dirty="0"/>
              <a:t>Spirit of the Laws</a:t>
            </a:r>
            <a:r>
              <a:rPr lang="en-US" altLang="en-US" dirty="0"/>
              <a:t> (1748)</a:t>
            </a:r>
          </a:p>
          <a:p>
            <a:pPr lvl="2"/>
            <a:r>
              <a:rPr lang="en-US" altLang="en-US" b="1" dirty="0">
                <a:solidFill>
                  <a:schemeClr val="tx2"/>
                </a:solidFill>
              </a:rPr>
              <a:t>The purpose of government is to protect individual liberties (freedom)</a:t>
            </a:r>
          </a:p>
          <a:p>
            <a:pPr lvl="3"/>
            <a:r>
              <a:rPr lang="en-US" altLang="en-US" sz="1700" dirty="0"/>
              <a:t>Like Locke, Montesquieu calls for separation-of-powers and checks on power, but Montesquieu’s political theory is much more developed</a:t>
            </a:r>
          </a:p>
          <a:p>
            <a:pPr lvl="3"/>
            <a:r>
              <a:rPr lang="en-US" altLang="en-US" sz="1800" b="1" u="sng" dirty="0">
                <a:solidFill>
                  <a:schemeClr val="tx2"/>
                </a:solidFill>
              </a:rPr>
              <a:t>Separation of powers</a:t>
            </a:r>
            <a:r>
              <a:rPr lang="en-US" altLang="en-US" sz="1800" b="1" dirty="0"/>
              <a:t>:</a:t>
            </a:r>
            <a:r>
              <a:rPr lang="en-US" altLang="en-US" sz="1800" dirty="0"/>
              <a:t>  Three (3) branches of government, the legislative, the executive and the judiciary</a:t>
            </a:r>
          </a:p>
          <a:p>
            <a:pPr lvl="4"/>
            <a:r>
              <a:rPr lang="en-US" altLang="en-US" sz="1700" dirty="0"/>
              <a:t>The legislative would be divided into 2 chambers:  one elected by the people and a second consisting of the nobility (i.e., the wealthy landowners)</a:t>
            </a:r>
          </a:p>
          <a:p>
            <a:pPr lvl="4"/>
            <a:r>
              <a:rPr lang="en-US" altLang="en-US" sz="1700" dirty="0"/>
              <a:t>The executive would be a Monarch (or King) who is advised by a council of ministers</a:t>
            </a:r>
          </a:p>
          <a:p>
            <a:pPr lvl="3"/>
            <a:r>
              <a:rPr lang="en-US" altLang="en-US" sz="1800" b="1" u="sng" dirty="0">
                <a:solidFill>
                  <a:schemeClr val="tx2"/>
                </a:solidFill>
              </a:rPr>
              <a:t>Checks on power:</a:t>
            </a:r>
            <a:r>
              <a:rPr lang="en-US" altLang="en-US" sz="1800" dirty="0"/>
              <a:t>  1) the executive could veto legislation, 2) the legislature could remove the Monarch’s ministers but not the Monarch (elected chamber initiates, nobility chamber removes), 3) the legislature can limit military funding to one year at a time, 4) each legislative chamber could veto one another</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 y="381000"/>
            <a:ext cx="8305800" cy="990600"/>
          </a:xfrm>
        </p:spPr>
        <p:txBody>
          <a:bodyPr>
            <a:normAutofit fontScale="90000"/>
          </a:bodyPr>
          <a:lstStyle/>
          <a:p>
            <a:r>
              <a:rPr lang="en-US" altLang="en-US" b="1" dirty="0" smtClean="0"/>
              <a:t>Constitutional Design</a:t>
            </a:r>
            <a:br>
              <a:rPr lang="en-US" altLang="en-US" b="1" dirty="0" smtClean="0"/>
            </a:br>
            <a:r>
              <a:rPr lang="en-US" altLang="en-US" sz="2200" b="1" dirty="0" smtClean="0"/>
              <a:t>Shaping Events – First-Hand Experiences (British Rule)</a:t>
            </a:r>
            <a:endParaRPr lang="en-US" altLang="en-US" sz="2200" dirty="0"/>
          </a:p>
        </p:txBody>
      </p:sp>
      <p:sp>
        <p:nvSpPr>
          <p:cNvPr id="61443" name="Rectangle 3"/>
          <p:cNvSpPr>
            <a:spLocks noGrp="1" noChangeArrowheads="1"/>
          </p:cNvSpPr>
          <p:nvPr>
            <p:ph idx="1"/>
          </p:nvPr>
        </p:nvSpPr>
        <p:spPr>
          <a:xfrm>
            <a:off x="228600" y="1447800"/>
            <a:ext cx="8458200" cy="5181600"/>
          </a:xfrm>
        </p:spPr>
        <p:txBody>
          <a:bodyPr/>
          <a:lstStyle/>
          <a:p>
            <a:r>
              <a:rPr lang="en-US" altLang="en-US" b="1" dirty="0" smtClean="0"/>
              <a:t>British </a:t>
            </a:r>
            <a:r>
              <a:rPr lang="en-US" altLang="en-US" b="1" dirty="0"/>
              <a:t>Rule </a:t>
            </a:r>
            <a:r>
              <a:rPr lang="en-US" altLang="en-US" dirty="0" smtClean="0"/>
              <a:t>Over the Colonies </a:t>
            </a:r>
            <a:r>
              <a:rPr lang="en-US" altLang="en-US" b="1" dirty="0" smtClean="0"/>
              <a:t>(1700s</a:t>
            </a:r>
            <a:r>
              <a:rPr lang="en-US" altLang="en-US" b="1" dirty="0"/>
              <a:t>)</a:t>
            </a:r>
          </a:p>
          <a:p>
            <a:pPr lvl="1"/>
            <a:r>
              <a:rPr lang="en-US" altLang="en-US" b="1" dirty="0">
                <a:solidFill>
                  <a:schemeClr val="tx2"/>
                </a:solidFill>
              </a:rPr>
              <a:t>The colonists ideally viewed the British system as a harmonious balance between Monarchy, Aristocracy and Democracy</a:t>
            </a:r>
          </a:p>
          <a:p>
            <a:pPr lvl="3"/>
            <a:r>
              <a:rPr lang="en-US" altLang="en-US" sz="1700" dirty="0"/>
              <a:t>In reality, the British Monarch maintained harmony through the power of patronage, i.e., by giving disgruntled politicians in parliament jobs in the executive branch of government, pay them salaries to keep them happy (in other words, bribery)</a:t>
            </a:r>
          </a:p>
          <a:p>
            <a:pPr lvl="2"/>
            <a:r>
              <a:rPr lang="en-US" altLang="en-US" b="1" dirty="0"/>
              <a:t>In colonial America, conflict existed between colonial governors (appointed by British Crown) and colonial legislatures (elected by the American colonists)</a:t>
            </a:r>
          </a:p>
          <a:p>
            <a:pPr lvl="3"/>
            <a:r>
              <a:rPr lang="en-US" altLang="en-US" sz="1700" dirty="0"/>
              <a:t>Governors vetoed legislation (not exercised in Britain since 1707)</a:t>
            </a:r>
          </a:p>
          <a:p>
            <a:pPr lvl="3"/>
            <a:r>
              <a:rPr lang="en-US" altLang="en-US" sz="1700" dirty="0"/>
              <a:t>Governors suspended legislatures, established courts w/o legislative consent, dismissed judges and denied colonists the right to jury trials (all powers denied to the British Crown since 1701)</a:t>
            </a:r>
          </a:p>
          <a:p>
            <a:pPr lvl="3"/>
            <a:r>
              <a:rPr lang="en-US" altLang="en-US" sz="1700" dirty="0"/>
              <a:t>But colonial legislatures denied colonial governors patronage</a:t>
            </a:r>
          </a:p>
          <a:p>
            <a:pPr lvl="1"/>
            <a:r>
              <a:rPr lang="en-US" altLang="en-US" b="1" dirty="0">
                <a:solidFill>
                  <a:schemeClr val="tx2"/>
                </a:solidFill>
              </a:rPr>
              <a:t>The colonists believed the British were violating their own rules of government in the colonies; the British were ruling as tyrants</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381000"/>
            <a:ext cx="7772400" cy="990600"/>
          </a:xfrm>
        </p:spPr>
        <p:txBody>
          <a:bodyPr>
            <a:normAutofit fontScale="90000"/>
          </a:bodyPr>
          <a:lstStyle/>
          <a:p>
            <a:r>
              <a:rPr lang="en-US" altLang="en-US" b="1" dirty="0" smtClean="0"/>
              <a:t>Constitutional Design</a:t>
            </a:r>
            <a:br>
              <a:rPr lang="en-US" altLang="en-US" b="1" dirty="0" smtClean="0"/>
            </a:br>
            <a:r>
              <a:rPr lang="en-US" altLang="en-US" sz="2200" b="1" dirty="0" smtClean="0"/>
              <a:t>Shaping Events—First-Hand Experiences (British Rule) </a:t>
            </a:r>
            <a:endParaRPr lang="en-US" altLang="en-US" sz="2200" dirty="0"/>
          </a:p>
        </p:txBody>
      </p:sp>
      <p:sp>
        <p:nvSpPr>
          <p:cNvPr id="64515" name="Rectangle 3"/>
          <p:cNvSpPr>
            <a:spLocks noGrp="1" noChangeArrowheads="1"/>
          </p:cNvSpPr>
          <p:nvPr>
            <p:ph sz="half" idx="1"/>
          </p:nvPr>
        </p:nvSpPr>
        <p:spPr>
          <a:xfrm>
            <a:off x="152400" y="1583267"/>
            <a:ext cx="4343400" cy="5257800"/>
          </a:xfrm>
        </p:spPr>
        <p:txBody>
          <a:bodyPr>
            <a:normAutofit lnSpcReduction="10000"/>
          </a:bodyPr>
          <a:lstStyle/>
          <a:p>
            <a:r>
              <a:rPr lang="en-US" altLang="en-US" sz="2400" b="1" dirty="0"/>
              <a:t>Excessive Taxation and Regulations</a:t>
            </a:r>
          </a:p>
          <a:p>
            <a:pPr lvl="1"/>
            <a:r>
              <a:rPr lang="en-US" altLang="en-US" sz="2000" dirty="0"/>
              <a:t>Sugar Act (1764)</a:t>
            </a:r>
          </a:p>
          <a:p>
            <a:pPr lvl="1"/>
            <a:r>
              <a:rPr lang="en-US" altLang="en-US" sz="2000" dirty="0"/>
              <a:t>Stamp Act (1765)</a:t>
            </a:r>
          </a:p>
          <a:p>
            <a:pPr lvl="1"/>
            <a:r>
              <a:rPr lang="en-US" altLang="en-US" sz="2000" dirty="0"/>
              <a:t>Quartering Act (1765)</a:t>
            </a:r>
          </a:p>
          <a:p>
            <a:pPr lvl="1"/>
            <a:r>
              <a:rPr lang="en-US" altLang="en-US" sz="2000" dirty="0"/>
              <a:t>Declaratory Act (1766)</a:t>
            </a:r>
          </a:p>
          <a:p>
            <a:pPr lvl="1"/>
            <a:r>
              <a:rPr lang="en-US" altLang="en-US" sz="2000" dirty="0"/>
              <a:t>Townsend Act (1767)</a:t>
            </a:r>
          </a:p>
          <a:p>
            <a:pPr lvl="1"/>
            <a:r>
              <a:rPr lang="en-US" altLang="en-US" sz="2000" dirty="0"/>
              <a:t>Tea Act (1773)</a:t>
            </a:r>
          </a:p>
          <a:p>
            <a:pPr lvl="1"/>
            <a:r>
              <a:rPr lang="en-US" altLang="en-US" sz="2000" dirty="0"/>
              <a:t>Intolerable Acts (1774)</a:t>
            </a:r>
          </a:p>
          <a:p>
            <a:pPr lvl="1"/>
            <a:r>
              <a:rPr lang="en-US" altLang="en-US" sz="2000" dirty="0"/>
              <a:t>Prohibitory Act (1775)</a:t>
            </a:r>
          </a:p>
          <a:p>
            <a:r>
              <a:rPr lang="en-US" altLang="en-US" sz="2400" b="1" dirty="0"/>
              <a:t>The British perspective</a:t>
            </a:r>
          </a:p>
          <a:p>
            <a:pPr lvl="1"/>
            <a:r>
              <a:rPr lang="en-US" altLang="en-US" sz="2000" dirty="0"/>
              <a:t>Americans were not taxed much during the French-Indian War, which protected the American colonies from the French</a:t>
            </a:r>
          </a:p>
          <a:p>
            <a:pPr lvl="1"/>
            <a:endParaRPr lang="en-US" altLang="en-US" sz="2000" dirty="0"/>
          </a:p>
          <a:p>
            <a:pPr lvl="4"/>
            <a:endParaRPr lang="en-US" altLang="en-US" dirty="0"/>
          </a:p>
          <a:p>
            <a:pPr lvl="2"/>
            <a:endParaRPr lang="en-US" altLang="en-US" sz="1800" dirty="0"/>
          </a:p>
          <a:p>
            <a:pPr lvl="2"/>
            <a:endParaRPr lang="en-US" altLang="en-US" sz="1800" dirty="0"/>
          </a:p>
        </p:txBody>
      </p:sp>
      <p:sp>
        <p:nvSpPr>
          <p:cNvPr id="64516" name="Rectangle 4"/>
          <p:cNvSpPr>
            <a:spLocks noGrp="1" noChangeArrowheads="1"/>
          </p:cNvSpPr>
          <p:nvPr>
            <p:ph sz="half" idx="2"/>
          </p:nvPr>
        </p:nvSpPr>
        <p:spPr>
          <a:xfrm>
            <a:off x="4495800" y="1667933"/>
            <a:ext cx="4419600" cy="5181600"/>
          </a:xfrm>
        </p:spPr>
        <p:txBody>
          <a:bodyPr>
            <a:normAutofit lnSpcReduction="10000"/>
          </a:bodyPr>
          <a:lstStyle/>
          <a:p>
            <a:r>
              <a:rPr lang="en-US" altLang="en-US" sz="2400" b="1" dirty="0"/>
              <a:t>Reactions of American Colonists</a:t>
            </a:r>
          </a:p>
          <a:p>
            <a:pPr lvl="1"/>
            <a:r>
              <a:rPr lang="en-US" altLang="en-US" sz="2000" dirty="0"/>
              <a:t>Boston Massacre in 1770…6 colonists killed by British soldiers, who were later acquitted</a:t>
            </a:r>
          </a:p>
          <a:p>
            <a:pPr lvl="1"/>
            <a:r>
              <a:rPr lang="en-US" altLang="en-US" sz="2000" dirty="0"/>
              <a:t>Boston Tea Party in 1773</a:t>
            </a:r>
          </a:p>
          <a:p>
            <a:pPr lvl="1"/>
            <a:r>
              <a:rPr lang="en-US" altLang="en-US" sz="2000" dirty="0"/>
              <a:t>First Continental Congress in 1774 to express grievances with British Crown</a:t>
            </a:r>
          </a:p>
          <a:p>
            <a:pPr lvl="1"/>
            <a:r>
              <a:rPr lang="en-US" altLang="en-US" sz="2000" dirty="0"/>
              <a:t>Second Continental Congress convened in 1775 after fighting broke out in Lexington and Concord…George Washington chosen as commanding General</a:t>
            </a:r>
          </a:p>
          <a:p>
            <a:pPr lvl="1"/>
            <a:r>
              <a:rPr lang="en-US" altLang="en-US" sz="2000" dirty="0"/>
              <a:t>Declaration of Independence in 1776</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8600" y="457200"/>
            <a:ext cx="7620000" cy="914400"/>
          </a:xfrm>
        </p:spPr>
        <p:txBody>
          <a:bodyPr>
            <a:normAutofit fontScale="90000"/>
          </a:bodyPr>
          <a:lstStyle/>
          <a:p>
            <a:r>
              <a:rPr lang="en-US" altLang="en-US" b="1" dirty="0" smtClean="0"/>
              <a:t>Constitutional Design</a:t>
            </a:r>
            <a:br>
              <a:rPr lang="en-US" altLang="en-US" b="1" dirty="0" smtClean="0"/>
            </a:br>
            <a:r>
              <a:rPr lang="en-US" altLang="en-US" sz="2200" b="1" dirty="0" smtClean="0"/>
              <a:t>Shaping Events – First-Hand Experience (Religious Persecution)</a:t>
            </a:r>
            <a:endParaRPr lang="en-US" altLang="en-US" sz="2200" dirty="0"/>
          </a:p>
        </p:txBody>
      </p:sp>
      <p:sp>
        <p:nvSpPr>
          <p:cNvPr id="72707" name="Rectangle 3"/>
          <p:cNvSpPr>
            <a:spLocks noGrp="1" noChangeArrowheads="1"/>
          </p:cNvSpPr>
          <p:nvPr>
            <p:ph idx="1"/>
          </p:nvPr>
        </p:nvSpPr>
        <p:spPr>
          <a:xfrm>
            <a:off x="228600" y="1447800"/>
            <a:ext cx="8441267" cy="4953000"/>
          </a:xfrm>
        </p:spPr>
        <p:txBody>
          <a:bodyPr/>
          <a:lstStyle/>
          <a:p>
            <a:r>
              <a:rPr lang="en-US" altLang="en-US" b="1" dirty="0" smtClean="0"/>
              <a:t>The Influence </a:t>
            </a:r>
            <a:r>
              <a:rPr lang="en-US" altLang="en-US" b="1" dirty="0"/>
              <a:t>of </a:t>
            </a:r>
            <a:r>
              <a:rPr lang="en-US" altLang="en-US" b="1" dirty="0" smtClean="0"/>
              <a:t>Religious Persecution</a:t>
            </a:r>
            <a:endParaRPr lang="en-US" altLang="en-US" b="1" dirty="0"/>
          </a:p>
          <a:p>
            <a:pPr lvl="1"/>
            <a:r>
              <a:rPr lang="en-US" altLang="en-US" b="1" u="sng" dirty="0">
                <a:solidFill>
                  <a:schemeClr val="tx2"/>
                </a:solidFill>
              </a:rPr>
              <a:t>Religious persecution:</a:t>
            </a:r>
            <a:r>
              <a:rPr lang="en-US" altLang="en-US" dirty="0"/>
              <a:t>  the first colonists fled England because of state-sponsored religious persecution of the Anglican Church against the Puritans</a:t>
            </a:r>
          </a:p>
          <a:p>
            <a:pPr lvl="2"/>
            <a:r>
              <a:rPr lang="en-US" altLang="en-US" b="1" dirty="0">
                <a:solidFill>
                  <a:schemeClr val="tx2"/>
                </a:solidFill>
              </a:rPr>
              <a:t>But in America, religious persecution still occurred in the colonies</a:t>
            </a:r>
          </a:p>
          <a:p>
            <a:pPr lvl="3"/>
            <a:r>
              <a:rPr lang="en-US" altLang="en-US" sz="1700" dirty="0"/>
              <a:t>The concept of religious tolerance was first established in Rhode Island in 1663</a:t>
            </a:r>
          </a:p>
          <a:p>
            <a:pPr lvl="2"/>
            <a:r>
              <a:rPr lang="en-US" altLang="en-US" b="1" dirty="0">
                <a:solidFill>
                  <a:schemeClr val="tx2"/>
                </a:solidFill>
              </a:rPr>
              <a:t>Some colonies denied Catholics, Jews, and Deists the right to vote</a:t>
            </a:r>
          </a:p>
          <a:p>
            <a:pPr lvl="3"/>
            <a:r>
              <a:rPr lang="en-US" altLang="en-US" sz="1700" dirty="0"/>
              <a:t>Many of our founders (George Washington, Thomas Jefferson, Benjamin Franklin) were Deists</a:t>
            </a:r>
          </a:p>
          <a:p>
            <a:pPr lvl="3"/>
            <a:r>
              <a:rPr lang="en-US" altLang="en-US" sz="1700" dirty="0"/>
              <a:t>Deists believed in God but not in the literal word of The Bible; they believed in the separation of church and state but not in the separation of religious principles (the Judeo/Christian Ethic) from state</a:t>
            </a:r>
          </a:p>
          <a:p>
            <a:pPr lvl="2"/>
            <a:r>
              <a:rPr lang="en-US" altLang="en-US" b="1" dirty="0"/>
              <a:t>Freedom of religion and the prohibition of a </a:t>
            </a:r>
            <a:r>
              <a:rPr lang="en-US" altLang="en-US" b="1" dirty="0" smtClean="0"/>
              <a:t>U.S. </a:t>
            </a:r>
            <a:r>
              <a:rPr lang="en-US" altLang="en-US" b="1" dirty="0"/>
              <a:t>government-sponsored religion were the consequence of these experiences and beliefs</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8600" y="381000"/>
            <a:ext cx="8458200" cy="1219200"/>
          </a:xfrm>
        </p:spPr>
        <p:txBody>
          <a:bodyPr>
            <a:normAutofit/>
          </a:bodyPr>
          <a:lstStyle/>
          <a:p>
            <a:r>
              <a:rPr lang="en-US" altLang="en-US" b="1" dirty="0" smtClean="0"/>
              <a:t>Constitutional Design</a:t>
            </a:r>
            <a:br>
              <a:rPr lang="en-US" altLang="en-US" b="1" dirty="0" smtClean="0"/>
            </a:br>
            <a:r>
              <a:rPr lang="en-US" altLang="en-US" sz="2200" b="1" dirty="0" smtClean="0"/>
              <a:t>Shaping Events – First-Hand Experiences</a:t>
            </a:r>
            <a:endParaRPr lang="en-US" altLang="en-US" sz="2200" dirty="0"/>
          </a:p>
        </p:txBody>
      </p:sp>
      <p:sp>
        <p:nvSpPr>
          <p:cNvPr id="94211" name="Rectangle 3"/>
          <p:cNvSpPr>
            <a:spLocks noGrp="1" noChangeArrowheads="1"/>
          </p:cNvSpPr>
          <p:nvPr>
            <p:ph idx="1"/>
          </p:nvPr>
        </p:nvSpPr>
        <p:spPr>
          <a:xfrm>
            <a:off x="228600" y="1676400"/>
            <a:ext cx="8458200" cy="4876800"/>
          </a:xfrm>
        </p:spPr>
        <p:txBody>
          <a:bodyPr/>
          <a:lstStyle/>
          <a:p>
            <a:r>
              <a:rPr lang="en-US" altLang="en-US" b="1" dirty="0" smtClean="0"/>
              <a:t>The Failure of America’s First Constitution</a:t>
            </a:r>
            <a:endParaRPr lang="en-US" altLang="en-US" b="1" dirty="0"/>
          </a:p>
          <a:p>
            <a:pPr lvl="1"/>
            <a:r>
              <a:rPr lang="en-US" altLang="en-US" b="1" dirty="0">
                <a:solidFill>
                  <a:schemeClr val="tx2"/>
                </a:solidFill>
              </a:rPr>
              <a:t>Articles of Confederation (1781-1787) had failed</a:t>
            </a:r>
          </a:p>
          <a:p>
            <a:pPr lvl="2"/>
            <a:r>
              <a:rPr lang="en-US" altLang="en-US" dirty="0"/>
              <a:t>Under the Articles, the national government was too weak to adequately provide for an army and navy</a:t>
            </a:r>
          </a:p>
          <a:p>
            <a:pPr lvl="2"/>
            <a:r>
              <a:rPr lang="en-US" altLang="en-US" dirty="0"/>
              <a:t>Each state had its own currency</a:t>
            </a:r>
          </a:p>
          <a:p>
            <a:pPr lvl="2"/>
            <a:r>
              <a:rPr lang="en-US" altLang="en-US" dirty="0"/>
              <a:t>Nine states had their own navies</a:t>
            </a:r>
          </a:p>
          <a:p>
            <a:pPr lvl="2"/>
            <a:r>
              <a:rPr lang="en-US" altLang="en-US" dirty="0"/>
              <a:t>Some had  treaty agreements with foreign nations</a:t>
            </a:r>
          </a:p>
          <a:p>
            <a:r>
              <a:rPr lang="en-US" altLang="en-US" dirty="0" smtClean="0"/>
              <a:t>National Security</a:t>
            </a:r>
            <a:endParaRPr lang="en-US" altLang="en-US" dirty="0"/>
          </a:p>
          <a:p>
            <a:pPr lvl="1"/>
            <a:r>
              <a:rPr lang="en-US" altLang="en-US" b="1" dirty="0">
                <a:solidFill>
                  <a:schemeClr val="tx2"/>
                </a:solidFill>
              </a:rPr>
              <a:t>Defense of the nation was a major concern</a:t>
            </a:r>
          </a:p>
          <a:p>
            <a:pPr lvl="2"/>
            <a:r>
              <a:rPr lang="en-US" altLang="en-US" dirty="0"/>
              <a:t>Not just the British, but other European powers were eyeing America and its rich resources</a:t>
            </a:r>
          </a:p>
          <a:p>
            <a:pPr lvl="2"/>
            <a:r>
              <a:rPr lang="en-US" altLang="en-US" dirty="0"/>
              <a:t>The first 9 “Federalist Papers” concerned the issue of security</a:t>
            </a:r>
          </a:p>
          <a:p>
            <a:pPr lvl="2"/>
            <a:r>
              <a:rPr lang="en-US" altLang="en-US" dirty="0"/>
              <a:t>A United States could better defend itself than a loose confederation of 13 separate states</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Constitutional Design</a:t>
            </a:r>
            <a:endParaRPr lang="en-US" sz="4800" dirty="0"/>
          </a:p>
        </p:txBody>
      </p:sp>
      <p:sp>
        <p:nvSpPr>
          <p:cNvPr id="3" name="Subtitle 2"/>
          <p:cNvSpPr>
            <a:spLocks noGrp="1"/>
          </p:cNvSpPr>
          <p:nvPr>
            <p:ph type="subTitle" idx="1"/>
          </p:nvPr>
        </p:nvSpPr>
        <p:spPr/>
        <p:txBody>
          <a:bodyPr/>
          <a:lstStyle/>
          <a:p>
            <a:r>
              <a:rPr lang="en-US" dirty="0" smtClean="0"/>
              <a:t>Political Culture</a:t>
            </a:r>
            <a:endParaRPr lang="en-US" dirty="0"/>
          </a:p>
        </p:txBody>
      </p:sp>
    </p:spTree>
    <p:extLst>
      <p:ext uri="{BB962C8B-B14F-4D97-AF65-F5344CB8AC3E}">
        <p14:creationId xmlns:p14="http://schemas.microsoft.com/office/powerpoint/2010/main" val="194656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381000"/>
            <a:ext cx="7696200" cy="914400"/>
          </a:xfrm>
        </p:spPr>
        <p:txBody>
          <a:bodyPr/>
          <a:lstStyle/>
          <a:p>
            <a:r>
              <a:rPr lang="en-US" altLang="en-US" b="1" dirty="0"/>
              <a:t>Outline</a:t>
            </a:r>
          </a:p>
        </p:txBody>
      </p:sp>
      <p:sp>
        <p:nvSpPr>
          <p:cNvPr id="104451" name="Rectangle 3"/>
          <p:cNvSpPr>
            <a:spLocks noGrp="1" noChangeArrowheads="1"/>
          </p:cNvSpPr>
          <p:nvPr>
            <p:ph idx="1"/>
          </p:nvPr>
        </p:nvSpPr>
        <p:spPr>
          <a:xfrm>
            <a:off x="457200" y="1447800"/>
            <a:ext cx="8382000" cy="3657600"/>
          </a:xfrm>
        </p:spPr>
        <p:txBody>
          <a:bodyPr/>
          <a:lstStyle/>
          <a:p>
            <a:r>
              <a:rPr lang="en-US" altLang="en-US" dirty="0"/>
              <a:t>C</a:t>
            </a:r>
            <a:r>
              <a:rPr lang="en-US" altLang="en-US" b="1" dirty="0" smtClean="0"/>
              <a:t>onstitutional </a:t>
            </a:r>
            <a:r>
              <a:rPr lang="en-US" altLang="en-US" dirty="0"/>
              <a:t>D</a:t>
            </a:r>
            <a:r>
              <a:rPr lang="en-US" altLang="en-US" b="1" dirty="0" smtClean="0"/>
              <a:t>esign</a:t>
            </a:r>
            <a:endParaRPr lang="en-US" altLang="en-US" b="1" dirty="0"/>
          </a:p>
          <a:p>
            <a:pPr lvl="1"/>
            <a:r>
              <a:rPr lang="en-US" altLang="en-US" b="1" dirty="0" smtClean="0"/>
              <a:t>Key Concepts</a:t>
            </a:r>
          </a:p>
          <a:p>
            <a:pPr lvl="2"/>
            <a:r>
              <a:rPr lang="en-US" altLang="en-US" dirty="0" smtClean="0"/>
              <a:t>Separation </a:t>
            </a:r>
            <a:r>
              <a:rPr lang="en-US" altLang="en-US" dirty="0"/>
              <a:t>of Powers</a:t>
            </a:r>
          </a:p>
          <a:p>
            <a:pPr lvl="3"/>
            <a:r>
              <a:rPr lang="en-US" altLang="en-US" dirty="0"/>
              <a:t>Checks and Balances</a:t>
            </a:r>
          </a:p>
          <a:p>
            <a:pPr lvl="3"/>
            <a:r>
              <a:rPr lang="en-US" altLang="en-US" dirty="0"/>
              <a:t>Federalism</a:t>
            </a:r>
          </a:p>
          <a:p>
            <a:pPr lvl="2"/>
            <a:r>
              <a:rPr lang="en-US" altLang="en-US" dirty="0"/>
              <a:t>Civil </a:t>
            </a:r>
            <a:r>
              <a:rPr lang="en-US" altLang="en-US" dirty="0" smtClean="0"/>
              <a:t>Liberties</a:t>
            </a:r>
          </a:p>
          <a:p>
            <a:pPr lvl="1"/>
            <a:r>
              <a:rPr lang="en-US" altLang="en-US" b="1" dirty="0" smtClean="0"/>
              <a:t>Influences That Shaped The U.S. Constitution</a:t>
            </a:r>
            <a:endParaRPr lang="en-US" altLang="en-US" b="1" dirty="0"/>
          </a:p>
          <a:p>
            <a:pPr lvl="2"/>
            <a:r>
              <a:rPr lang="en-US" altLang="en-US" dirty="0" smtClean="0"/>
              <a:t>Ideas</a:t>
            </a:r>
          </a:p>
          <a:p>
            <a:pPr lvl="2"/>
            <a:r>
              <a:rPr lang="en-US" altLang="en-US" dirty="0" smtClean="0"/>
              <a:t>First-hand </a:t>
            </a:r>
            <a:r>
              <a:rPr lang="en-US" altLang="en-US" dirty="0"/>
              <a:t>experiences</a:t>
            </a:r>
          </a:p>
          <a:p>
            <a:pPr lvl="2"/>
            <a:r>
              <a:rPr lang="en-US" altLang="en-US" dirty="0"/>
              <a:t>Culture</a:t>
            </a:r>
          </a:p>
          <a:p>
            <a:endParaRPr lang="en-US"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8600" y="228600"/>
            <a:ext cx="8001000" cy="1143000"/>
          </a:xfrm>
        </p:spPr>
        <p:txBody>
          <a:bodyPr>
            <a:normAutofit/>
          </a:bodyPr>
          <a:lstStyle/>
          <a:p>
            <a:r>
              <a:rPr lang="en-US" altLang="en-US" sz="3600" b="1" dirty="0" smtClean="0"/>
              <a:t>Constitutional Design</a:t>
            </a:r>
            <a:br>
              <a:rPr lang="en-US" altLang="en-US" sz="3600" b="1" dirty="0" smtClean="0"/>
            </a:br>
            <a:r>
              <a:rPr lang="en-US" altLang="en-US" sz="2000" b="1" dirty="0" smtClean="0"/>
              <a:t>Political Culture</a:t>
            </a:r>
            <a:endParaRPr lang="en-US" altLang="en-US" sz="2000" dirty="0"/>
          </a:p>
        </p:txBody>
      </p:sp>
      <p:sp>
        <p:nvSpPr>
          <p:cNvPr id="76803" name="Rectangle 3"/>
          <p:cNvSpPr>
            <a:spLocks noGrp="1" noChangeArrowheads="1"/>
          </p:cNvSpPr>
          <p:nvPr>
            <p:ph idx="1"/>
          </p:nvPr>
        </p:nvSpPr>
        <p:spPr>
          <a:xfrm>
            <a:off x="228600" y="1295400"/>
            <a:ext cx="8229600" cy="4648200"/>
          </a:xfrm>
        </p:spPr>
        <p:txBody>
          <a:bodyPr/>
          <a:lstStyle/>
          <a:p>
            <a:r>
              <a:rPr lang="en-US" altLang="en-US" b="1" dirty="0" smtClean="0"/>
              <a:t>The Influence </a:t>
            </a:r>
            <a:r>
              <a:rPr lang="en-US" altLang="en-US" b="1" dirty="0"/>
              <a:t>of </a:t>
            </a:r>
            <a:r>
              <a:rPr lang="en-US" altLang="en-US" b="1" dirty="0" smtClean="0"/>
              <a:t>Political Culture</a:t>
            </a:r>
          </a:p>
          <a:p>
            <a:pPr lvl="1"/>
            <a:r>
              <a:rPr lang="en-US" altLang="en-US" b="1" dirty="0"/>
              <a:t>Property rights were among the highest values of American culture at that </a:t>
            </a:r>
            <a:r>
              <a:rPr lang="en-US" altLang="en-US" b="1" dirty="0" smtClean="0"/>
              <a:t>time</a:t>
            </a:r>
            <a:endParaRPr lang="en-US" altLang="en-US" b="1" dirty="0"/>
          </a:p>
          <a:p>
            <a:pPr lvl="2"/>
            <a:r>
              <a:rPr lang="en-US" altLang="en-US" b="1" u="sng" dirty="0" smtClean="0">
                <a:solidFill>
                  <a:schemeClr val="tx2"/>
                </a:solidFill>
              </a:rPr>
              <a:t>Private </a:t>
            </a:r>
            <a:r>
              <a:rPr lang="en-US" altLang="en-US" b="1" u="sng" dirty="0">
                <a:solidFill>
                  <a:schemeClr val="tx2"/>
                </a:solidFill>
              </a:rPr>
              <a:t>property:</a:t>
            </a:r>
            <a:r>
              <a:rPr lang="en-US" altLang="en-US" dirty="0"/>
              <a:t>  The vast majority owned property, most were farmers, thus owning property was the primary means of making a living (i.e., earning money</a:t>
            </a:r>
            <a:r>
              <a:rPr lang="en-US" altLang="en-US" dirty="0" smtClean="0"/>
              <a:t>)</a:t>
            </a:r>
          </a:p>
          <a:p>
            <a:pPr lvl="3"/>
            <a:r>
              <a:rPr lang="en-US" altLang="en-US" sz="1800" dirty="0" smtClean="0"/>
              <a:t>There </a:t>
            </a:r>
            <a:r>
              <a:rPr lang="en-US" altLang="en-US" sz="1800" dirty="0"/>
              <a:t>were no idle rich in America in 1787, as there were in </a:t>
            </a:r>
            <a:r>
              <a:rPr lang="en-US" altLang="en-US" sz="1800" dirty="0" smtClean="0"/>
              <a:t>Europe, everyone worked, and most were farmers, whose property meant everything because it earned them a living</a:t>
            </a:r>
          </a:p>
          <a:p>
            <a:pPr lvl="1"/>
            <a:r>
              <a:rPr lang="en-US" altLang="en-US" b="1" dirty="0" smtClean="0"/>
              <a:t>Americans were a rebellious people, which is still true today</a:t>
            </a:r>
          </a:p>
          <a:p>
            <a:pPr lvl="2"/>
            <a:r>
              <a:rPr lang="en-US" altLang="en-US" b="1" u="sng" dirty="0" smtClean="0">
                <a:solidFill>
                  <a:schemeClr val="tx2"/>
                </a:solidFill>
              </a:rPr>
              <a:t>Self-Determination</a:t>
            </a:r>
            <a:r>
              <a:rPr lang="en-US" altLang="en-US" b="1" u="sng" dirty="0">
                <a:solidFill>
                  <a:schemeClr val="tx2"/>
                </a:solidFill>
              </a:rPr>
              <a:t>:</a:t>
            </a:r>
            <a:r>
              <a:rPr lang="en-US" altLang="en-US" dirty="0"/>
              <a:t>  There was a strong belief in the right to self determination, as evidenced in the Declaration of Independence</a:t>
            </a:r>
          </a:p>
          <a:p>
            <a:pPr lvl="3"/>
            <a:r>
              <a:rPr lang="en-US" altLang="en-US" sz="1800" dirty="0"/>
              <a:t>“But when a long train of abuses and usurpations…evinces a design to reduce them under absolute despotism, it is their right, it is their duty, to throw off such government, and to provide new guards for their security”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U.S. Constitution</a:t>
            </a:r>
            <a:endParaRPr lang="en-US" sz="4800" dirty="0"/>
          </a:p>
        </p:txBody>
      </p:sp>
      <p:sp>
        <p:nvSpPr>
          <p:cNvPr id="3" name="Subtitle 2"/>
          <p:cNvSpPr>
            <a:spLocks noGrp="1"/>
          </p:cNvSpPr>
          <p:nvPr>
            <p:ph type="subTitle" idx="1"/>
          </p:nvPr>
        </p:nvSpPr>
        <p:spPr/>
        <p:txBody>
          <a:bodyPr/>
          <a:lstStyle/>
          <a:p>
            <a:r>
              <a:rPr lang="en-US" dirty="0" smtClean="0"/>
              <a:t>Changes From Original Intent</a:t>
            </a:r>
            <a:endParaRPr lang="en-US" dirty="0"/>
          </a:p>
        </p:txBody>
      </p:sp>
    </p:spTree>
    <p:extLst>
      <p:ext uri="{BB962C8B-B14F-4D97-AF65-F5344CB8AC3E}">
        <p14:creationId xmlns:p14="http://schemas.microsoft.com/office/powerpoint/2010/main" val="333509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 y="457200"/>
            <a:ext cx="8839200" cy="838200"/>
          </a:xfrm>
        </p:spPr>
        <p:txBody>
          <a:bodyPr>
            <a:normAutofit fontScale="90000"/>
          </a:bodyPr>
          <a:lstStyle/>
          <a:p>
            <a:r>
              <a:rPr lang="en-US" altLang="en-US" sz="4000" b="1" dirty="0" smtClean="0"/>
              <a:t>The U.S. Constitution</a:t>
            </a:r>
            <a:br>
              <a:rPr lang="en-US" altLang="en-US" sz="4000" b="1" dirty="0" smtClean="0"/>
            </a:br>
            <a:r>
              <a:rPr lang="en-US" altLang="en-US" sz="2200" dirty="0" smtClean="0"/>
              <a:t>Changes from </a:t>
            </a:r>
            <a:r>
              <a:rPr lang="en-US" altLang="en-US" sz="2200" b="1" dirty="0" smtClean="0"/>
              <a:t>Original </a:t>
            </a:r>
            <a:r>
              <a:rPr lang="en-US" altLang="en-US" sz="2200" b="1" dirty="0"/>
              <a:t>Intent</a:t>
            </a:r>
          </a:p>
        </p:txBody>
      </p:sp>
      <p:sp>
        <p:nvSpPr>
          <p:cNvPr id="114691" name="Rectangle 3"/>
          <p:cNvSpPr>
            <a:spLocks noGrp="1" noChangeArrowheads="1"/>
          </p:cNvSpPr>
          <p:nvPr>
            <p:ph idx="1"/>
          </p:nvPr>
        </p:nvSpPr>
        <p:spPr>
          <a:xfrm>
            <a:off x="152400" y="1371600"/>
            <a:ext cx="8686800" cy="5105400"/>
          </a:xfrm>
        </p:spPr>
        <p:txBody>
          <a:bodyPr/>
          <a:lstStyle/>
          <a:p>
            <a:r>
              <a:rPr lang="en-US" altLang="en-US" sz="2400" b="1" dirty="0">
                <a:effectLst/>
              </a:rPr>
              <a:t>Some of the original intent of the US Constitution has been abandoned</a:t>
            </a:r>
          </a:p>
          <a:p>
            <a:pPr lvl="1"/>
            <a:r>
              <a:rPr lang="en-US" altLang="en-US" b="1" dirty="0">
                <a:solidFill>
                  <a:schemeClr val="tx2"/>
                </a:solidFill>
                <a:effectLst/>
              </a:rPr>
              <a:t>Changes from Original Intent</a:t>
            </a:r>
          </a:p>
          <a:p>
            <a:pPr lvl="2"/>
            <a:r>
              <a:rPr lang="en-US" altLang="en-US" b="1" dirty="0">
                <a:effectLst/>
              </a:rPr>
              <a:t>The enumerated powers do not limit Congressional power</a:t>
            </a:r>
          </a:p>
          <a:p>
            <a:pPr lvl="3"/>
            <a:r>
              <a:rPr lang="en-US" altLang="en-US" sz="1700" dirty="0">
                <a:effectLst/>
              </a:rPr>
              <a:t>Federalism has changed—states are not as strong today</a:t>
            </a:r>
          </a:p>
          <a:p>
            <a:pPr lvl="4"/>
            <a:r>
              <a:rPr lang="en-US" altLang="en-US" sz="1700" dirty="0">
                <a:effectLst/>
              </a:rPr>
              <a:t>As business became national, the commerce clause was used to regulate big business—this increased congressional power, displaced the regulatory powers of the states</a:t>
            </a:r>
          </a:p>
          <a:p>
            <a:pPr lvl="4"/>
            <a:r>
              <a:rPr lang="en-US" altLang="en-US" sz="1700" dirty="0">
                <a:effectLst/>
              </a:rPr>
              <a:t>Slavery, segregation, and racism also changed the relationship between the federal government and states—the federal government intervened to end slavery, stop discrimination</a:t>
            </a:r>
          </a:p>
          <a:p>
            <a:pPr lvl="2"/>
            <a:r>
              <a:rPr lang="en-US" altLang="en-US" b="1" dirty="0">
                <a:effectLst/>
              </a:rPr>
              <a:t>The president has far more war power than originally intended</a:t>
            </a:r>
          </a:p>
          <a:p>
            <a:pPr lvl="3"/>
            <a:r>
              <a:rPr lang="en-US" altLang="en-US" sz="1700" dirty="0">
                <a:effectLst/>
              </a:rPr>
              <a:t>The founders envisioned that Congress would check the president through its power to “declare war”</a:t>
            </a:r>
          </a:p>
          <a:p>
            <a:pPr lvl="3"/>
            <a:r>
              <a:rPr lang="en-US" altLang="en-US" sz="1700" dirty="0">
                <a:effectLst/>
              </a:rPr>
              <a:t>But Congress has not asserted itself by forcing a showdown with the president over going to war (i.e., voting not to declare war)</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400" y="381000"/>
            <a:ext cx="8839200" cy="838200"/>
          </a:xfrm>
        </p:spPr>
        <p:txBody>
          <a:bodyPr>
            <a:normAutofit fontScale="90000"/>
          </a:bodyPr>
          <a:lstStyle/>
          <a:p>
            <a:r>
              <a:rPr lang="en-US" altLang="en-US" sz="4000" b="1" dirty="0" smtClean="0"/>
              <a:t>The U.S. Constitution</a:t>
            </a:r>
            <a:br>
              <a:rPr lang="en-US" altLang="en-US" sz="4000" b="1" dirty="0" smtClean="0"/>
            </a:br>
            <a:r>
              <a:rPr lang="en-US" altLang="en-US" sz="2200" b="1" dirty="0" smtClean="0"/>
              <a:t>Changes from Original </a:t>
            </a:r>
            <a:r>
              <a:rPr lang="en-US" altLang="en-US" sz="2200" b="1" dirty="0"/>
              <a:t>Intent</a:t>
            </a:r>
          </a:p>
        </p:txBody>
      </p:sp>
      <p:sp>
        <p:nvSpPr>
          <p:cNvPr id="116739" name="Rectangle 3"/>
          <p:cNvSpPr>
            <a:spLocks noGrp="1" noChangeArrowheads="1"/>
          </p:cNvSpPr>
          <p:nvPr>
            <p:ph idx="1"/>
          </p:nvPr>
        </p:nvSpPr>
        <p:spPr>
          <a:xfrm>
            <a:off x="152400" y="1295400"/>
            <a:ext cx="8686800" cy="5486400"/>
          </a:xfrm>
        </p:spPr>
        <p:txBody>
          <a:bodyPr/>
          <a:lstStyle/>
          <a:p>
            <a:r>
              <a:rPr lang="en-US" altLang="en-US" b="1" dirty="0"/>
              <a:t>Changes from Original </a:t>
            </a:r>
            <a:r>
              <a:rPr lang="en-US" altLang="en-US" b="1" dirty="0" smtClean="0"/>
              <a:t>Intent</a:t>
            </a:r>
            <a:endParaRPr lang="en-US" altLang="en-US" dirty="0">
              <a:effectLst/>
            </a:endParaRPr>
          </a:p>
          <a:p>
            <a:pPr lvl="1"/>
            <a:r>
              <a:rPr lang="en-US" altLang="en-US" b="1" dirty="0">
                <a:effectLst/>
              </a:rPr>
              <a:t>The US Supreme court has grown in power far beyond what our founders intended</a:t>
            </a:r>
          </a:p>
          <a:p>
            <a:pPr lvl="3"/>
            <a:r>
              <a:rPr lang="en-US" altLang="en-US" sz="1700" dirty="0">
                <a:effectLst/>
              </a:rPr>
              <a:t>The amendment process is the check on the US Supreme Court, but because the amendment process is far too difficult, Supreme Court decisions are not overturned by Congress and the states</a:t>
            </a:r>
          </a:p>
          <a:p>
            <a:pPr lvl="1"/>
            <a:r>
              <a:rPr lang="en-US" altLang="en-US" b="1" dirty="0">
                <a:solidFill>
                  <a:schemeClr val="tx2"/>
                </a:solidFill>
                <a:effectLst/>
              </a:rPr>
              <a:t>Civil liberties have expanded; property rights have been curtailed</a:t>
            </a:r>
          </a:p>
          <a:p>
            <a:pPr lvl="2"/>
            <a:r>
              <a:rPr lang="en-US" altLang="en-US" b="1" dirty="0">
                <a:effectLst/>
              </a:rPr>
              <a:t>Political and personal freedom has expanded over time</a:t>
            </a:r>
          </a:p>
          <a:p>
            <a:pPr lvl="3"/>
            <a:r>
              <a:rPr lang="en-US" altLang="en-US" sz="1700" dirty="0">
                <a:effectLst/>
              </a:rPr>
              <a:t>More people have the right to vote (blacks and women), protest of government is tolerated more today, no restrictions on religion or race with respect to who we marry (gay marriage legal in </a:t>
            </a:r>
            <a:r>
              <a:rPr lang="en-US" altLang="en-US" sz="1700" dirty="0" smtClean="0">
                <a:effectLst/>
              </a:rPr>
              <a:t>all states as of 2015)   </a:t>
            </a:r>
            <a:endParaRPr lang="en-US" altLang="en-US" sz="1700" dirty="0">
              <a:effectLst/>
            </a:endParaRPr>
          </a:p>
          <a:p>
            <a:pPr lvl="2"/>
            <a:r>
              <a:rPr lang="en-US" altLang="en-US" b="1" dirty="0">
                <a:effectLst/>
              </a:rPr>
              <a:t>“Social Justice” (i.e., socialism) is increasingly trumping property rights </a:t>
            </a:r>
          </a:p>
          <a:p>
            <a:pPr lvl="3"/>
            <a:r>
              <a:rPr lang="en-US" altLang="en-US" sz="1700" dirty="0">
                <a:effectLst/>
              </a:rPr>
              <a:t>Originally, government was to guarantee your right to life and liberty only in the founding era; one had the right to the “pursuit” of other values</a:t>
            </a:r>
          </a:p>
          <a:p>
            <a:pPr lvl="3"/>
            <a:r>
              <a:rPr lang="en-US" altLang="en-US" sz="1700" dirty="0">
                <a:effectLst/>
              </a:rPr>
              <a:t>Our vision of what is a “right” has changed:  a right to education, a right to health care, a right not to be discriminated against—these are socialist values, justifying government regulation of property owners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304800"/>
            <a:ext cx="8153400" cy="990600"/>
          </a:xfrm>
        </p:spPr>
        <p:txBody>
          <a:bodyPr>
            <a:normAutofit fontScale="90000"/>
          </a:bodyPr>
          <a:lstStyle/>
          <a:p>
            <a:r>
              <a:rPr lang="en-US" altLang="en-US" b="1" dirty="0"/>
              <a:t>The </a:t>
            </a:r>
            <a:r>
              <a:rPr lang="en-US" altLang="en-US" b="1" dirty="0" smtClean="0"/>
              <a:t>U.S. Constitution </a:t>
            </a:r>
            <a:br>
              <a:rPr lang="en-US" altLang="en-US" b="1" dirty="0" smtClean="0"/>
            </a:br>
            <a:r>
              <a:rPr lang="en-US" altLang="en-US" sz="2200" b="1" dirty="0" smtClean="0"/>
              <a:t>The </a:t>
            </a:r>
            <a:r>
              <a:rPr lang="en-US" altLang="en-US" sz="2200" b="1" dirty="0"/>
              <a:t>Basics</a:t>
            </a:r>
          </a:p>
        </p:txBody>
      </p:sp>
      <p:sp>
        <p:nvSpPr>
          <p:cNvPr id="41987" name="Rectangle 3"/>
          <p:cNvSpPr>
            <a:spLocks noGrp="1" noChangeArrowheads="1"/>
          </p:cNvSpPr>
          <p:nvPr>
            <p:ph idx="1"/>
          </p:nvPr>
        </p:nvSpPr>
        <p:spPr>
          <a:xfrm>
            <a:off x="228600" y="1447800"/>
            <a:ext cx="8763000" cy="5029200"/>
          </a:xfrm>
        </p:spPr>
        <p:txBody>
          <a:bodyPr>
            <a:noAutofit/>
          </a:bodyPr>
          <a:lstStyle/>
          <a:p>
            <a:pPr marL="0" indent="0">
              <a:lnSpc>
                <a:spcPct val="80000"/>
              </a:lnSpc>
              <a:buNone/>
            </a:pPr>
            <a:r>
              <a:rPr lang="en-US" altLang="en-US" b="1" dirty="0"/>
              <a:t>The Basic Structure</a:t>
            </a:r>
          </a:p>
          <a:p>
            <a:pPr lvl="1">
              <a:lnSpc>
                <a:spcPct val="80000"/>
              </a:lnSpc>
            </a:pPr>
            <a:r>
              <a:rPr lang="en-US" altLang="en-US" dirty="0"/>
              <a:t>Creates the 3 branches of government:  Legislature (Article I), Executive (Article II), Supreme Court (Article III)</a:t>
            </a:r>
          </a:p>
          <a:p>
            <a:pPr lvl="1">
              <a:lnSpc>
                <a:spcPct val="80000"/>
              </a:lnSpc>
            </a:pPr>
            <a:r>
              <a:rPr lang="en-US" altLang="en-US" dirty="0"/>
              <a:t>Establishes a Common Market– a free trade zone (Article IV)</a:t>
            </a:r>
          </a:p>
          <a:p>
            <a:pPr lvl="1">
              <a:lnSpc>
                <a:spcPct val="80000"/>
              </a:lnSpc>
            </a:pPr>
            <a:r>
              <a:rPr lang="en-US" altLang="en-US" dirty="0"/>
              <a:t>Establishes an Amendment Procedure (Article V)</a:t>
            </a:r>
          </a:p>
          <a:p>
            <a:pPr lvl="1">
              <a:lnSpc>
                <a:spcPct val="80000"/>
              </a:lnSpc>
            </a:pPr>
            <a:r>
              <a:rPr lang="en-US" altLang="en-US" dirty="0"/>
              <a:t>Establishes National Supremacy over States (Article VI)</a:t>
            </a:r>
          </a:p>
          <a:p>
            <a:pPr lvl="1">
              <a:lnSpc>
                <a:spcPct val="80000"/>
              </a:lnSpc>
            </a:pPr>
            <a:r>
              <a:rPr lang="en-US" altLang="en-US" dirty="0"/>
              <a:t>Establishes Ratification Requirements (Article VII)</a:t>
            </a:r>
          </a:p>
          <a:p>
            <a:pPr marL="0" indent="0">
              <a:lnSpc>
                <a:spcPct val="80000"/>
              </a:lnSpc>
              <a:buNone/>
            </a:pPr>
            <a:r>
              <a:rPr lang="en-US" altLang="en-US" b="1" dirty="0"/>
              <a:t>A Republic, not a Democracy</a:t>
            </a:r>
          </a:p>
          <a:p>
            <a:pPr lvl="1">
              <a:lnSpc>
                <a:spcPct val="80000"/>
              </a:lnSpc>
            </a:pPr>
            <a:r>
              <a:rPr lang="en-US" altLang="en-US" dirty="0"/>
              <a:t>Technically, our form of government is not a (pure) democracy, as we often refer to it.  </a:t>
            </a:r>
          </a:p>
          <a:p>
            <a:pPr lvl="2">
              <a:lnSpc>
                <a:spcPct val="80000"/>
              </a:lnSpc>
            </a:pPr>
            <a:r>
              <a:rPr lang="en-US" altLang="en-US" b="1" dirty="0">
                <a:solidFill>
                  <a:schemeClr val="tx2"/>
                </a:solidFill>
              </a:rPr>
              <a:t>Rather, it is a republic with three basic components:  separation of powers, a strong democratic element, and civil liberty protection</a:t>
            </a:r>
          </a:p>
          <a:p>
            <a:pPr lvl="3">
              <a:lnSpc>
                <a:spcPct val="80000"/>
              </a:lnSpc>
            </a:pPr>
            <a:r>
              <a:rPr lang="en-US" altLang="en-US" sz="1800" dirty="0"/>
              <a:t>Our separation of powers system has remained largely unchanged, though all branches have expanded their powers over time</a:t>
            </a:r>
          </a:p>
          <a:p>
            <a:pPr lvl="3">
              <a:lnSpc>
                <a:spcPct val="80000"/>
              </a:lnSpc>
            </a:pPr>
            <a:r>
              <a:rPr lang="en-US" altLang="en-US" sz="1800" dirty="0"/>
              <a:t>The democratic element and civil liberties, respectively, have expanded over time to include more people (i.e., voting rights for more people) and to include more freedoms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04800" y="381000"/>
            <a:ext cx="8153400" cy="990600"/>
          </a:xfrm>
        </p:spPr>
        <p:txBody>
          <a:bodyPr>
            <a:normAutofit fontScale="90000"/>
          </a:bodyPr>
          <a:lstStyle/>
          <a:p>
            <a:r>
              <a:rPr lang="en-US" altLang="en-US" b="1" dirty="0"/>
              <a:t>The </a:t>
            </a:r>
            <a:r>
              <a:rPr lang="en-US" altLang="en-US" b="1" dirty="0" smtClean="0"/>
              <a:t>U.S. Constitution </a:t>
            </a:r>
            <a:br>
              <a:rPr lang="en-US" altLang="en-US" b="1" dirty="0" smtClean="0"/>
            </a:br>
            <a:r>
              <a:rPr lang="en-US" altLang="en-US" sz="2200" b="1" dirty="0" smtClean="0"/>
              <a:t>The </a:t>
            </a:r>
            <a:r>
              <a:rPr lang="en-US" altLang="en-US" sz="2200" b="1" dirty="0"/>
              <a:t>Basics</a:t>
            </a:r>
          </a:p>
        </p:txBody>
      </p:sp>
      <p:sp>
        <p:nvSpPr>
          <p:cNvPr id="70659" name="Rectangle 3"/>
          <p:cNvSpPr>
            <a:spLocks noGrp="1" noChangeArrowheads="1"/>
          </p:cNvSpPr>
          <p:nvPr>
            <p:ph idx="1"/>
          </p:nvPr>
        </p:nvSpPr>
        <p:spPr>
          <a:xfrm>
            <a:off x="381000" y="1447800"/>
            <a:ext cx="8534400" cy="5257800"/>
          </a:xfrm>
        </p:spPr>
        <p:txBody>
          <a:bodyPr>
            <a:noAutofit/>
          </a:bodyPr>
          <a:lstStyle/>
          <a:p>
            <a:pPr marL="0" indent="0">
              <a:lnSpc>
                <a:spcPct val="80000"/>
              </a:lnSpc>
              <a:buNone/>
            </a:pPr>
            <a:r>
              <a:rPr lang="en-US" altLang="en-US" b="1" dirty="0"/>
              <a:t>Was anything left out of the original Constitution?</a:t>
            </a:r>
          </a:p>
          <a:p>
            <a:pPr lvl="1">
              <a:lnSpc>
                <a:spcPct val="80000"/>
              </a:lnSpc>
            </a:pPr>
            <a:r>
              <a:rPr lang="en-US" altLang="en-US" dirty="0"/>
              <a:t>The Bill of Rights added in 1791…17 additional amendments have been added since, 27 amendments in total</a:t>
            </a:r>
          </a:p>
          <a:p>
            <a:pPr marL="0" indent="0">
              <a:lnSpc>
                <a:spcPct val="80000"/>
              </a:lnSpc>
              <a:buNone/>
            </a:pPr>
            <a:r>
              <a:rPr lang="en-US" altLang="en-US" b="1" dirty="0"/>
              <a:t>The Constitution lacked detail, left questions unresolved</a:t>
            </a:r>
          </a:p>
          <a:p>
            <a:pPr lvl="2">
              <a:lnSpc>
                <a:spcPct val="80000"/>
              </a:lnSpc>
            </a:pPr>
            <a:r>
              <a:rPr lang="en-US" altLang="en-US" sz="2000" b="1" dirty="0">
                <a:solidFill>
                  <a:schemeClr val="tx2"/>
                </a:solidFill>
              </a:rPr>
              <a:t>War Powers</a:t>
            </a:r>
            <a:r>
              <a:rPr lang="en-US" altLang="en-US" sz="2000" b="1" dirty="0"/>
              <a:t>:</a:t>
            </a:r>
            <a:r>
              <a:rPr lang="en-US" altLang="en-US" sz="2000" dirty="0"/>
              <a:t>  </a:t>
            </a:r>
            <a:r>
              <a:rPr lang="en-US" altLang="en-US" sz="2000" b="1" dirty="0"/>
              <a:t>Can a president send troops into battle w/o a formal declaration of war?</a:t>
            </a:r>
          </a:p>
          <a:p>
            <a:pPr lvl="3">
              <a:lnSpc>
                <a:spcPct val="80000"/>
              </a:lnSpc>
            </a:pPr>
            <a:r>
              <a:rPr lang="en-US" altLang="en-US" sz="2000" dirty="0"/>
              <a:t>The president’s war-making powers are still controversial to this day, but through trial-and-error, these war-making powers have been established and accepted in our system of government</a:t>
            </a:r>
          </a:p>
          <a:p>
            <a:pPr lvl="2">
              <a:lnSpc>
                <a:spcPct val="80000"/>
              </a:lnSpc>
            </a:pPr>
            <a:r>
              <a:rPr lang="en-US" altLang="en-US" sz="2000" b="1" dirty="0">
                <a:solidFill>
                  <a:schemeClr val="tx2"/>
                </a:solidFill>
              </a:rPr>
              <a:t>Judicial Review</a:t>
            </a:r>
            <a:r>
              <a:rPr lang="en-US" altLang="en-US" sz="2000" b="1" dirty="0"/>
              <a:t>:</a:t>
            </a:r>
            <a:r>
              <a:rPr lang="en-US" altLang="en-US" sz="2000" dirty="0"/>
              <a:t>  </a:t>
            </a:r>
            <a:r>
              <a:rPr lang="en-US" altLang="en-US" sz="2000" b="1" dirty="0"/>
              <a:t>Can the US Supreme Court strike down laws as unconstitutional?</a:t>
            </a:r>
          </a:p>
          <a:p>
            <a:pPr lvl="3">
              <a:lnSpc>
                <a:spcPct val="80000"/>
              </a:lnSpc>
            </a:pPr>
            <a:r>
              <a:rPr lang="en-US" altLang="en-US" sz="2000" dirty="0"/>
              <a:t>In Marbury v. Madison (1803), the Supreme Court asserted its power to strike down laws as unconstitutional…this was highly controversial for another 50+ years, but today, no one questions this power</a:t>
            </a:r>
          </a:p>
          <a:p>
            <a:pPr lvl="2">
              <a:lnSpc>
                <a:spcPct val="80000"/>
              </a:lnSpc>
            </a:pPr>
            <a:r>
              <a:rPr lang="en-US" altLang="en-US" sz="2000" b="1" dirty="0">
                <a:solidFill>
                  <a:schemeClr val="tx2"/>
                </a:solidFill>
              </a:rPr>
              <a:t>Secession</a:t>
            </a:r>
            <a:r>
              <a:rPr lang="en-US" altLang="en-US" sz="2000" b="1" dirty="0"/>
              <a:t>:</a:t>
            </a:r>
            <a:r>
              <a:rPr lang="en-US" altLang="en-US" sz="2000" dirty="0"/>
              <a:t>  </a:t>
            </a:r>
            <a:r>
              <a:rPr lang="en-US" altLang="en-US" sz="2000" b="1" dirty="0"/>
              <a:t>Can a state secede from the Union?</a:t>
            </a:r>
          </a:p>
          <a:p>
            <a:pPr lvl="3">
              <a:lnSpc>
                <a:spcPct val="80000"/>
              </a:lnSpc>
            </a:pPr>
            <a:r>
              <a:rPr lang="en-US" altLang="en-US" sz="2000" dirty="0"/>
              <a:t>In part, America fought the Civil War over this question (and over slavery)…other countries struggle with this issue also, e.g., Russia and Chechnya</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Constitutional Design</a:t>
            </a:r>
            <a:endParaRPr lang="en-US" sz="4800" dirty="0"/>
          </a:p>
        </p:txBody>
      </p:sp>
      <p:sp>
        <p:nvSpPr>
          <p:cNvPr id="3" name="Subtitle 2"/>
          <p:cNvSpPr>
            <a:spLocks noGrp="1"/>
          </p:cNvSpPr>
          <p:nvPr>
            <p:ph type="subTitle" idx="1"/>
          </p:nvPr>
        </p:nvSpPr>
        <p:spPr/>
        <p:txBody>
          <a:bodyPr/>
          <a:lstStyle/>
          <a:p>
            <a:r>
              <a:rPr lang="en-US" dirty="0" smtClean="0"/>
              <a:t>Key Concepts</a:t>
            </a:r>
            <a:endParaRPr lang="en-US" dirty="0"/>
          </a:p>
        </p:txBody>
      </p:sp>
    </p:spTree>
    <p:extLst>
      <p:ext uri="{BB962C8B-B14F-4D97-AF65-F5344CB8AC3E}">
        <p14:creationId xmlns:p14="http://schemas.microsoft.com/office/powerpoint/2010/main" val="67901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304800"/>
            <a:ext cx="7848600" cy="990600"/>
          </a:xfrm>
        </p:spPr>
        <p:txBody>
          <a:bodyPr>
            <a:normAutofit fontScale="90000"/>
          </a:bodyPr>
          <a:lstStyle/>
          <a:p>
            <a:r>
              <a:rPr lang="en-US" altLang="en-US" sz="4000" b="1" dirty="0" smtClean="0"/>
              <a:t>Constitutional Design</a:t>
            </a:r>
            <a:br>
              <a:rPr lang="en-US" altLang="en-US" sz="4000" b="1" dirty="0" smtClean="0"/>
            </a:br>
            <a:r>
              <a:rPr lang="en-US" altLang="en-US" sz="2200" dirty="0" smtClean="0"/>
              <a:t>Key Concepts</a:t>
            </a:r>
            <a:endParaRPr lang="en-US" altLang="en-US" sz="2200" b="1" dirty="0"/>
          </a:p>
        </p:txBody>
      </p:sp>
      <p:sp>
        <p:nvSpPr>
          <p:cNvPr id="44035" name="Rectangle 3"/>
          <p:cNvSpPr>
            <a:spLocks noGrp="1" noChangeArrowheads="1"/>
          </p:cNvSpPr>
          <p:nvPr>
            <p:ph idx="1"/>
          </p:nvPr>
        </p:nvSpPr>
        <p:spPr>
          <a:xfrm>
            <a:off x="304800" y="1295400"/>
            <a:ext cx="8534400" cy="5105400"/>
          </a:xfrm>
        </p:spPr>
        <p:txBody>
          <a:bodyPr/>
          <a:lstStyle/>
          <a:p>
            <a:r>
              <a:rPr lang="en-US" altLang="en-US" sz="2400" b="1" dirty="0"/>
              <a:t>Key Concepts in the Design of the US Constitution</a:t>
            </a:r>
          </a:p>
          <a:p>
            <a:pPr marL="274320" lvl="1" indent="0">
              <a:buNone/>
            </a:pPr>
            <a:r>
              <a:rPr lang="en-US" altLang="en-US" b="1" dirty="0"/>
              <a:t>The Separation-of-Powers Principle</a:t>
            </a:r>
          </a:p>
          <a:p>
            <a:pPr lvl="2"/>
            <a:r>
              <a:rPr lang="en-US" altLang="en-US" b="1" u="sng" dirty="0">
                <a:solidFill>
                  <a:schemeClr val="tx2"/>
                </a:solidFill>
              </a:rPr>
              <a:t>The purpose</a:t>
            </a:r>
            <a:r>
              <a:rPr lang="en-US" altLang="en-US" b="1" dirty="0"/>
              <a:t>:</a:t>
            </a:r>
            <a:r>
              <a:rPr lang="en-US" altLang="en-US" dirty="0"/>
              <a:t>  to guard against tyranny:  prevent the concentration of government power in one person, faction, or one branch of government</a:t>
            </a:r>
          </a:p>
          <a:p>
            <a:pPr lvl="2"/>
            <a:r>
              <a:rPr lang="en-US" altLang="en-US" dirty="0"/>
              <a:t>In reality, separation of powers is shared powers among the three separate institutions (the executive, the legislature, and the judiciary) </a:t>
            </a:r>
          </a:p>
          <a:p>
            <a:pPr lvl="3"/>
            <a:r>
              <a:rPr lang="en-US" altLang="en-US" sz="1800" b="1" dirty="0">
                <a:solidFill>
                  <a:schemeClr val="tx2"/>
                </a:solidFill>
              </a:rPr>
              <a:t>Why are there no military coups in America?</a:t>
            </a:r>
            <a:r>
              <a:rPr lang="en-US" altLang="en-US" sz="1800" b="1" dirty="0"/>
              <a:t>  </a:t>
            </a:r>
          </a:p>
          <a:p>
            <a:pPr lvl="4"/>
            <a:r>
              <a:rPr lang="en-US" altLang="en-US" sz="1700" dirty="0"/>
              <a:t>Separate institutions—the executive (the presidency) and the legislature (Congress)—share control of the military</a:t>
            </a:r>
          </a:p>
          <a:p>
            <a:pPr lvl="4"/>
            <a:r>
              <a:rPr lang="en-US" altLang="en-US" sz="1700" dirty="0"/>
              <a:t>Congress provides the funding for the military and sets the rules and regulations by which it operates…the president deploys US troops into battle</a:t>
            </a:r>
          </a:p>
          <a:p>
            <a:pPr lvl="4"/>
            <a:r>
              <a:rPr lang="en-US" altLang="en-US" sz="1700" dirty="0"/>
              <a:t>In addition, the top leadership of the armed forces are civilians, not 5-star Generals</a:t>
            </a:r>
          </a:p>
          <a:p>
            <a:pPr lvl="2"/>
            <a:r>
              <a:rPr lang="en-US" altLang="en-US" dirty="0"/>
              <a:t>Many countries have separate institutions but no “real” separation of powers, power often resides with the executive (which includes the military), thus creating opportunities for coups</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 y="381000"/>
            <a:ext cx="7848600" cy="914400"/>
          </a:xfrm>
        </p:spPr>
        <p:txBody>
          <a:bodyPr>
            <a:normAutofit fontScale="90000"/>
          </a:bodyPr>
          <a:lstStyle/>
          <a:p>
            <a:r>
              <a:rPr lang="en-US" altLang="en-US" sz="4000" b="1" dirty="0" smtClean="0"/>
              <a:t>Constitutional Design</a:t>
            </a:r>
            <a:br>
              <a:rPr lang="en-US" altLang="en-US" sz="4000" b="1" dirty="0" smtClean="0"/>
            </a:br>
            <a:r>
              <a:rPr lang="en-US" altLang="en-US" sz="2200" dirty="0" smtClean="0"/>
              <a:t>Key Concepts</a:t>
            </a:r>
            <a:endParaRPr lang="en-US" altLang="en-US" sz="2200" b="1" dirty="0"/>
          </a:p>
        </p:txBody>
      </p:sp>
      <p:sp>
        <p:nvSpPr>
          <p:cNvPr id="45059" name="Rectangle 3"/>
          <p:cNvSpPr>
            <a:spLocks noGrp="1" noChangeArrowheads="1"/>
          </p:cNvSpPr>
          <p:nvPr>
            <p:ph idx="1"/>
          </p:nvPr>
        </p:nvSpPr>
        <p:spPr>
          <a:xfrm>
            <a:off x="152401" y="1371600"/>
            <a:ext cx="8686800" cy="5257800"/>
          </a:xfrm>
        </p:spPr>
        <p:txBody>
          <a:bodyPr/>
          <a:lstStyle/>
          <a:p>
            <a:r>
              <a:rPr lang="en-US" altLang="en-US" b="1" dirty="0"/>
              <a:t>Key Concepts in the Design of the US Constitution</a:t>
            </a:r>
          </a:p>
          <a:p>
            <a:pPr marL="274320" lvl="1" indent="0">
              <a:buNone/>
            </a:pPr>
            <a:r>
              <a:rPr lang="en-US" altLang="en-US" b="1" dirty="0"/>
              <a:t>Checks and Balances</a:t>
            </a:r>
          </a:p>
          <a:p>
            <a:pPr lvl="2"/>
            <a:r>
              <a:rPr lang="en-US" altLang="en-US" u="sng" dirty="0"/>
              <a:t>Component of separation-of- powers principle</a:t>
            </a:r>
            <a:r>
              <a:rPr lang="en-US" altLang="en-US" dirty="0"/>
              <a:t>: prevent the concentration of government power in one person, faction, or one branch of government</a:t>
            </a:r>
          </a:p>
          <a:p>
            <a:pPr lvl="2"/>
            <a:r>
              <a:rPr lang="en-US" altLang="en-US" b="1" dirty="0">
                <a:solidFill>
                  <a:schemeClr val="tx2"/>
                </a:solidFill>
              </a:rPr>
              <a:t>Some examples of “checks”:</a:t>
            </a:r>
          </a:p>
          <a:p>
            <a:pPr lvl="3"/>
            <a:r>
              <a:rPr lang="en-US" altLang="en-US" sz="1800" b="1" dirty="0"/>
              <a:t>Congress passes a bill, the president can veto the bill, by 2/3</a:t>
            </a:r>
            <a:r>
              <a:rPr lang="en-US" altLang="en-US" sz="1800" b="1" baseline="30000" dirty="0"/>
              <a:t>rd</a:t>
            </a:r>
            <a:r>
              <a:rPr lang="en-US" altLang="en-US" sz="1800" b="1" dirty="0"/>
              <a:t> vote Congress can override a presidential veto and the bill becomes law</a:t>
            </a:r>
          </a:p>
          <a:p>
            <a:pPr lvl="4"/>
            <a:r>
              <a:rPr lang="en-US" altLang="en-US" sz="1700" dirty="0"/>
              <a:t>For America’s first 50 years, Congress failed to override a single presidential veto…the first presidential veto was overridden in 1841 </a:t>
            </a:r>
          </a:p>
          <a:p>
            <a:pPr lvl="4"/>
            <a:r>
              <a:rPr lang="en-US" altLang="en-US" sz="1700" dirty="0"/>
              <a:t>Prior to 1841, Congress made a  number of failed attempts to pass an amendment to the US Constitution to eliminate the presidential veto</a:t>
            </a:r>
          </a:p>
          <a:p>
            <a:pPr lvl="3"/>
            <a:r>
              <a:rPr lang="en-US" altLang="en-US" sz="1800" b="1" dirty="0"/>
              <a:t>Originally, many of our founders feared a “standing army.”</a:t>
            </a:r>
          </a:p>
          <a:p>
            <a:pPr lvl="4"/>
            <a:r>
              <a:rPr lang="en-US" altLang="en-US" sz="1700" dirty="0"/>
              <a:t>The concept of a citizen militia under the control of officers chosen by each state was considered to be a “check” against the national army…this was the original intent of the 2</a:t>
            </a:r>
            <a:r>
              <a:rPr lang="en-US" altLang="en-US" sz="1700" baseline="30000" dirty="0"/>
              <a:t>nd</a:t>
            </a:r>
            <a:r>
              <a:rPr lang="en-US" altLang="en-US" sz="1700" dirty="0"/>
              <a:t> Amendment </a:t>
            </a:r>
          </a:p>
          <a:p>
            <a:pPr lvl="4"/>
            <a:r>
              <a:rPr lang="en-US" altLang="en-US" sz="1700" dirty="0"/>
              <a:t>A citizen militia was also designed to support the national army in a time of war</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304800"/>
            <a:ext cx="7848600" cy="990600"/>
          </a:xfrm>
        </p:spPr>
        <p:txBody>
          <a:bodyPr>
            <a:normAutofit fontScale="90000"/>
          </a:bodyPr>
          <a:lstStyle/>
          <a:p>
            <a:r>
              <a:rPr lang="en-US" altLang="en-US" sz="4000" b="1" dirty="0" smtClean="0"/>
              <a:t>Constitutional Design</a:t>
            </a:r>
            <a:br>
              <a:rPr lang="en-US" altLang="en-US" sz="4000" b="1" dirty="0" smtClean="0"/>
            </a:br>
            <a:r>
              <a:rPr lang="en-US" altLang="en-US" sz="2200" dirty="0" smtClean="0"/>
              <a:t>Key Concepts</a:t>
            </a:r>
            <a:endParaRPr lang="en-US" altLang="en-US" sz="2200" b="1" dirty="0"/>
          </a:p>
        </p:txBody>
      </p:sp>
      <p:sp>
        <p:nvSpPr>
          <p:cNvPr id="52227" name="Rectangle 3"/>
          <p:cNvSpPr>
            <a:spLocks noGrp="1" noChangeArrowheads="1"/>
          </p:cNvSpPr>
          <p:nvPr>
            <p:ph idx="1"/>
          </p:nvPr>
        </p:nvSpPr>
        <p:spPr>
          <a:xfrm>
            <a:off x="304800" y="1295400"/>
            <a:ext cx="8610600" cy="5486400"/>
          </a:xfrm>
        </p:spPr>
        <p:txBody>
          <a:bodyPr/>
          <a:lstStyle/>
          <a:p>
            <a:r>
              <a:rPr lang="en-US" altLang="en-US" b="1" dirty="0"/>
              <a:t>Key Concepts in the Design of the US Constitution</a:t>
            </a:r>
          </a:p>
          <a:p>
            <a:pPr marL="274320" lvl="1" indent="0">
              <a:buNone/>
            </a:pPr>
            <a:r>
              <a:rPr lang="en-US" altLang="en-US" b="1" dirty="0"/>
              <a:t>Checks and Balances</a:t>
            </a:r>
          </a:p>
          <a:p>
            <a:pPr lvl="2"/>
            <a:r>
              <a:rPr lang="en-US" altLang="en-US" b="1" u="sng" dirty="0">
                <a:solidFill>
                  <a:schemeClr val="tx2"/>
                </a:solidFill>
              </a:rPr>
              <a:t>The concept of “balances”</a:t>
            </a:r>
            <a:r>
              <a:rPr lang="en-US" altLang="en-US" b="1" dirty="0">
                <a:solidFill>
                  <a:schemeClr val="tx2"/>
                </a:solidFill>
              </a:rPr>
              <a:t>:</a:t>
            </a:r>
            <a:r>
              <a:rPr lang="en-US" altLang="en-US" dirty="0">
                <a:solidFill>
                  <a:schemeClr val="tx2"/>
                </a:solidFill>
              </a:rPr>
              <a:t>  </a:t>
            </a:r>
            <a:r>
              <a:rPr lang="en-US" altLang="en-US" dirty="0"/>
              <a:t>includes different modes of selection—and—different lengths of tenure for our highest government officials</a:t>
            </a:r>
          </a:p>
          <a:p>
            <a:pPr lvl="3"/>
            <a:r>
              <a:rPr lang="en-US" altLang="en-US" sz="1800" b="1" u="sng" dirty="0"/>
              <a:t>Different modes of selection</a:t>
            </a:r>
            <a:r>
              <a:rPr lang="en-US" altLang="en-US" sz="1800" b="1" dirty="0"/>
              <a:t>:</a:t>
            </a:r>
            <a:r>
              <a:rPr lang="en-US" altLang="en-US" sz="1800" dirty="0"/>
              <a:t>  each represents different constituents</a:t>
            </a:r>
            <a:endParaRPr lang="en-US" altLang="en-US" sz="1800" u="sng" dirty="0"/>
          </a:p>
          <a:p>
            <a:pPr lvl="4"/>
            <a:r>
              <a:rPr lang="en-US" altLang="en-US" sz="1700" b="1" u="sng" dirty="0">
                <a:solidFill>
                  <a:schemeClr val="tx2"/>
                </a:solidFill>
              </a:rPr>
              <a:t>The President:</a:t>
            </a:r>
            <a:r>
              <a:rPr lang="en-US" altLang="en-US" sz="1700" dirty="0"/>
              <a:t>  elected by the electoral college:  originally, the president had to appeal to prominent leaders from each state…today, the president is essentially elected by the people in 50 separate state elections (plus Washington DC)</a:t>
            </a:r>
          </a:p>
          <a:p>
            <a:pPr lvl="4"/>
            <a:r>
              <a:rPr lang="en-US" altLang="en-US" sz="1700" b="1" u="sng" dirty="0">
                <a:solidFill>
                  <a:schemeClr val="tx2"/>
                </a:solidFill>
              </a:rPr>
              <a:t>US House:</a:t>
            </a:r>
            <a:r>
              <a:rPr lang="en-US" altLang="en-US" sz="1700" dirty="0"/>
              <a:t>  members elected by popular vote (democracy) in individual  districts within each state</a:t>
            </a:r>
          </a:p>
          <a:p>
            <a:pPr lvl="4"/>
            <a:r>
              <a:rPr lang="en-US" altLang="en-US" sz="1700" b="1" u="sng" dirty="0">
                <a:solidFill>
                  <a:schemeClr val="tx2"/>
                </a:solidFill>
              </a:rPr>
              <a:t>US Senate:</a:t>
            </a:r>
            <a:r>
              <a:rPr lang="en-US" altLang="en-US" sz="1700" dirty="0"/>
              <a:t>  originally, members selected by each respective state legislature…17</a:t>
            </a:r>
            <a:r>
              <a:rPr lang="en-US" altLang="en-US" sz="1700" baseline="30000" dirty="0"/>
              <a:t>th</a:t>
            </a:r>
            <a:r>
              <a:rPr lang="en-US" altLang="en-US" sz="1700" dirty="0"/>
              <a:t> Amendment changed this…now, US Senators elected by popular vote in each respective state</a:t>
            </a:r>
          </a:p>
          <a:p>
            <a:pPr lvl="4"/>
            <a:r>
              <a:rPr lang="en-US" altLang="en-US" sz="1700" b="1" u="sng" dirty="0">
                <a:solidFill>
                  <a:schemeClr val="tx2"/>
                </a:solidFill>
              </a:rPr>
              <a:t>The Federal Judiciary:</a:t>
            </a:r>
            <a:r>
              <a:rPr lang="en-US" altLang="en-US" sz="1700" dirty="0"/>
              <a:t>  nominated by the president, confirmed or rejected by a majority vote in the US Senate</a:t>
            </a:r>
          </a:p>
          <a:p>
            <a:pPr lvl="3"/>
            <a:r>
              <a:rPr lang="en-US" altLang="en-US" sz="1800" dirty="0"/>
              <a:t>Today, all of these positions are elected by popular vote (except the judiciary)</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304800"/>
            <a:ext cx="7848600" cy="990600"/>
          </a:xfrm>
        </p:spPr>
        <p:txBody>
          <a:bodyPr>
            <a:normAutofit fontScale="90000"/>
          </a:bodyPr>
          <a:lstStyle/>
          <a:p>
            <a:r>
              <a:rPr lang="en-US" altLang="en-US" sz="4000" b="1" dirty="0" smtClean="0"/>
              <a:t>Constitutional Design</a:t>
            </a:r>
            <a:br>
              <a:rPr lang="en-US" altLang="en-US" sz="4000" b="1" dirty="0" smtClean="0"/>
            </a:br>
            <a:r>
              <a:rPr lang="en-US" altLang="en-US" sz="2200" dirty="0" smtClean="0"/>
              <a:t>Key Concepts</a:t>
            </a:r>
            <a:endParaRPr lang="en-US" altLang="en-US" sz="2200" b="1" dirty="0"/>
          </a:p>
        </p:txBody>
      </p:sp>
      <p:sp>
        <p:nvSpPr>
          <p:cNvPr id="54275" name="Rectangle 3"/>
          <p:cNvSpPr>
            <a:spLocks noGrp="1" noChangeArrowheads="1"/>
          </p:cNvSpPr>
          <p:nvPr>
            <p:ph idx="1"/>
          </p:nvPr>
        </p:nvSpPr>
        <p:spPr>
          <a:xfrm>
            <a:off x="304800" y="1388533"/>
            <a:ext cx="8229600" cy="5317067"/>
          </a:xfrm>
        </p:spPr>
        <p:txBody>
          <a:bodyPr/>
          <a:lstStyle/>
          <a:p>
            <a:r>
              <a:rPr lang="en-US" altLang="en-US" b="1" dirty="0"/>
              <a:t>Key Concepts in the Design of the US Constitution</a:t>
            </a:r>
          </a:p>
          <a:p>
            <a:pPr marL="274320" lvl="1" indent="0">
              <a:buNone/>
            </a:pPr>
            <a:r>
              <a:rPr lang="en-US" altLang="en-US" b="1" dirty="0"/>
              <a:t>Checks and Balances</a:t>
            </a:r>
          </a:p>
          <a:p>
            <a:pPr lvl="2"/>
            <a:r>
              <a:rPr lang="en-US" altLang="en-US" b="1" dirty="0">
                <a:solidFill>
                  <a:schemeClr val="tx2"/>
                </a:solidFill>
              </a:rPr>
              <a:t>The concept of “balances”:</a:t>
            </a:r>
          </a:p>
          <a:p>
            <a:pPr lvl="3"/>
            <a:r>
              <a:rPr lang="en-US" altLang="en-US" sz="1800" b="1" u="sng" dirty="0"/>
              <a:t>Different lengths of tenure</a:t>
            </a:r>
            <a:r>
              <a:rPr lang="en-US" altLang="en-US" sz="1800" b="1" dirty="0"/>
              <a:t>:</a:t>
            </a:r>
            <a:endParaRPr lang="en-US" altLang="en-US" sz="1800" b="1" u="sng" dirty="0"/>
          </a:p>
          <a:p>
            <a:pPr lvl="4"/>
            <a:r>
              <a:rPr lang="en-US" altLang="en-US" sz="1700" b="1" u="sng" dirty="0">
                <a:solidFill>
                  <a:schemeClr val="tx2"/>
                </a:solidFill>
              </a:rPr>
              <a:t>The President:</a:t>
            </a:r>
            <a:r>
              <a:rPr lang="en-US" altLang="en-US" sz="1700" dirty="0"/>
              <a:t>  elected for 4-year term…originally, there were no term limits…this changed with the 22</a:t>
            </a:r>
            <a:r>
              <a:rPr lang="en-US" altLang="en-US" sz="1700" baseline="30000" dirty="0"/>
              <a:t>nd</a:t>
            </a:r>
            <a:r>
              <a:rPr lang="en-US" altLang="en-US" sz="1700" dirty="0"/>
              <a:t> Amendment, which limits the president to 2 terms (if reelected) </a:t>
            </a:r>
          </a:p>
          <a:p>
            <a:pPr lvl="4"/>
            <a:r>
              <a:rPr lang="en-US" altLang="en-US" sz="1700" b="1" u="sng" dirty="0">
                <a:solidFill>
                  <a:schemeClr val="tx2"/>
                </a:solidFill>
              </a:rPr>
              <a:t>US House:</a:t>
            </a:r>
            <a:r>
              <a:rPr lang="en-US" altLang="en-US" sz="1700" dirty="0"/>
              <a:t>  elected for 2-year term…elections occur concurrent with presidential elections and at the midterm of a presidency</a:t>
            </a:r>
          </a:p>
          <a:p>
            <a:pPr lvl="4"/>
            <a:r>
              <a:rPr lang="en-US" altLang="en-US" sz="1700" b="1" u="sng" dirty="0">
                <a:solidFill>
                  <a:schemeClr val="tx2"/>
                </a:solidFill>
              </a:rPr>
              <a:t>US Senate:</a:t>
            </a:r>
            <a:r>
              <a:rPr lang="en-US" altLang="en-US" sz="1700" dirty="0"/>
              <a:t>  elected for 6-year term…staggered elections…1/3</a:t>
            </a:r>
            <a:r>
              <a:rPr lang="en-US" altLang="en-US" sz="1700" baseline="30000" dirty="0"/>
              <a:t>rd</a:t>
            </a:r>
            <a:r>
              <a:rPr lang="en-US" altLang="en-US" sz="1700" dirty="0"/>
              <a:t> of the Senate is elected every 2 years</a:t>
            </a:r>
          </a:p>
          <a:p>
            <a:pPr lvl="4"/>
            <a:r>
              <a:rPr lang="en-US" altLang="en-US" sz="1700" b="1" u="sng" dirty="0">
                <a:solidFill>
                  <a:schemeClr val="tx2"/>
                </a:solidFill>
              </a:rPr>
              <a:t>The Federal Judiciary:</a:t>
            </a:r>
            <a:r>
              <a:rPr lang="en-US" altLang="en-US" sz="1700" dirty="0"/>
              <a:t>  life tenure</a:t>
            </a:r>
          </a:p>
          <a:p>
            <a:pPr lvl="3"/>
            <a:r>
              <a:rPr lang="en-US" altLang="en-US" sz="1800" dirty="0"/>
              <a:t>Staggered elections and different lengths of tenure were designed to introduce a time “delay” into the system</a:t>
            </a:r>
          </a:p>
          <a:p>
            <a:pPr lvl="4"/>
            <a:r>
              <a:rPr lang="en-US" altLang="en-US" sz="1700" dirty="0"/>
              <a:t>If a majority faction (or political party) were to take over the government, it would take longer to do so because of this “staggered” design</a:t>
            </a:r>
          </a:p>
          <a:p>
            <a:pPr lvl="1">
              <a:buFontTx/>
              <a:buNone/>
            </a:pPr>
            <a:endParaRPr lang="en-US" alt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9"/>
  <p:tag name="RESPCOUNTERSTYLE" val="0"/>
  <p:tag name="INPUTSOURCE" val="1"/>
  <p:tag name="BACKUPMAINTENANCE" val="7"/>
  <p:tag name="ROTATIONINTERVAL" val="10"/>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1.0"/>
  <p:tag name="CSVFORMAT" val="0"/>
  <p:tag name="RESPCOUNTERFORMAT" val="0"/>
  <p:tag name="ALLOWDUPLICATES" val="False"/>
  <p:tag name="REVIEWONLY" val="False"/>
  <p:tag name="RACEANIMATIONSPEED" val="3"/>
  <p:tag name="BUBBLENAMEVISIBLE" val="True"/>
  <p:tag name="CUSTOMGRIDBACKCOLOR" val="-722948"/>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2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3"/>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2482</TotalTime>
  <Pages>27</Pages>
  <Words>6432</Words>
  <Application>Microsoft Office PowerPoint</Application>
  <PresentationFormat>On-screen Show (4:3)</PresentationFormat>
  <Paragraphs>316</Paragraphs>
  <Slides>23</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Tahoma</vt:lpstr>
      <vt:lpstr>Clarity</vt:lpstr>
      <vt:lpstr>The U.S. Constitution</vt:lpstr>
      <vt:lpstr>Outline</vt:lpstr>
      <vt:lpstr>The U.S. Constitution  The Basics</vt:lpstr>
      <vt:lpstr>The U.S. Constitution  The Basics</vt:lpstr>
      <vt:lpstr>Constitutional Design</vt:lpstr>
      <vt:lpstr>Constitutional Design Key Concepts</vt:lpstr>
      <vt:lpstr>Constitutional Design Key Concepts</vt:lpstr>
      <vt:lpstr>Constitutional Design Key Concepts</vt:lpstr>
      <vt:lpstr>Constitutional Design Key Concepts</vt:lpstr>
      <vt:lpstr>Constitutional Design Key Concepts </vt:lpstr>
      <vt:lpstr>Constitutional Design Key Concepts</vt:lpstr>
      <vt:lpstr>Constitutional Design</vt:lpstr>
      <vt:lpstr>Constitutional Design Shaping Ideas</vt:lpstr>
      <vt:lpstr>Constitutional Design Shaping Ideas</vt:lpstr>
      <vt:lpstr>Constitutional Design Shaping Events – First-Hand Experiences (British Rule)</vt:lpstr>
      <vt:lpstr>Constitutional Design Shaping Events—First-Hand Experiences (British Rule) </vt:lpstr>
      <vt:lpstr>Constitutional Design Shaping Events – First-Hand Experience (Religious Persecution)</vt:lpstr>
      <vt:lpstr>Constitutional Design Shaping Events – First-Hand Experiences</vt:lpstr>
      <vt:lpstr>Constitutional Design</vt:lpstr>
      <vt:lpstr>Constitutional Design Political Culture</vt:lpstr>
      <vt:lpstr>U.S. Constitution</vt:lpstr>
      <vt:lpstr>The U.S. Constitution Changes from Original Intent</vt:lpstr>
      <vt:lpstr>The U.S. Constitution Changes from Original Intent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Liberties</dc:title>
  <dc:creator>Clay McFaden</dc:creator>
  <cp:lastModifiedBy>Clay McFaden</cp:lastModifiedBy>
  <cp:revision>158</cp:revision>
  <cp:lastPrinted>1601-01-01T00:00:00Z</cp:lastPrinted>
  <dcterms:created xsi:type="dcterms:W3CDTF">2004-04-07T04:20:29Z</dcterms:created>
  <dcterms:modified xsi:type="dcterms:W3CDTF">2017-12-03T07:01:40Z</dcterms:modified>
</cp:coreProperties>
</file>