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2" r:id="rId1"/>
  </p:sldMasterIdLst>
  <p:sldIdLst>
    <p:sldId id="256" r:id="rId2"/>
    <p:sldId id="265" r:id="rId3"/>
    <p:sldId id="257" r:id="rId4"/>
    <p:sldId id="258" r:id="rId5"/>
    <p:sldId id="259" r:id="rId6"/>
    <p:sldId id="260" r:id="rId7"/>
    <p:sldId id="264" r:id="rId8"/>
    <p:sldId id="263" r:id="rId9"/>
    <p:sldId id="262"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9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619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6257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136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6894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1441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443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2836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928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1991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6440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88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21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0758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148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8744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7/8/2024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7815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7944-9FCB-7928-057D-DCDEC306CFC7}"/>
              </a:ext>
            </a:extLst>
          </p:cNvPr>
          <p:cNvSpPr>
            <a:spLocks noGrp="1"/>
          </p:cNvSpPr>
          <p:nvPr>
            <p:ph type="ctrTitle"/>
          </p:nvPr>
        </p:nvSpPr>
        <p:spPr>
          <a:xfrm>
            <a:off x="1394526" y="435057"/>
            <a:ext cx="7766936" cy="1899070"/>
          </a:xfrm>
        </p:spPr>
        <p:txBody>
          <a:bodyPr>
            <a:normAutofit/>
          </a:bodyPr>
          <a:lstStyle/>
          <a:p>
            <a:r>
              <a:rPr lang="en-US" sz="8400" dirty="0"/>
              <a:t>REDOX AIRLINES </a:t>
            </a:r>
          </a:p>
        </p:txBody>
      </p:sp>
      <p:sp>
        <p:nvSpPr>
          <p:cNvPr id="3" name="Subtitle 2">
            <a:extLst>
              <a:ext uri="{FF2B5EF4-FFF2-40B4-BE49-F238E27FC236}">
                <a16:creationId xmlns:a16="http://schemas.microsoft.com/office/drawing/2014/main" id="{0D7B608C-E3CF-8081-AA04-BCEEF0D948CF}"/>
              </a:ext>
            </a:extLst>
          </p:cNvPr>
          <p:cNvSpPr>
            <a:spLocks noGrp="1"/>
          </p:cNvSpPr>
          <p:nvPr>
            <p:ph type="subTitle" idx="1"/>
          </p:nvPr>
        </p:nvSpPr>
        <p:spPr>
          <a:xfrm>
            <a:off x="1876425" y="3602038"/>
            <a:ext cx="7544302" cy="2820906"/>
          </a:xfrm>
        </p:spPr>
        <p:txBody>
          <a:bodyPr>
            <a:normAutofit/>
          </a:bodyPr>
          <a:lstStyle/>
          <a:p>
            <a:endParaRPr lang="en-US" dirty="0">
              <a:solidFill>
                <a:schemeClr val="tx1"/>
              </a:solidFill>
            </a:endParaRPr>
          </a:p>
          <a:p>
            <a:endParaRPr lang="en-US" dirty="0">
              <a:solidFill>
                <a:schemeClr val="tx1"/>
              </a:solidFill>
            </a:endParaRPr>
          </a:p>
          <a:p>
            <a:r>
              <a:rPr lang="en-US" sz="3600" dirty="0">
                <a:solidFill>
                  <a:schemeClr val="tx1"/>
                </a:solidFill>
              </a:rPr>
              <a:t>MATTHIAS ONIDOMA</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989218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7944-9FCB-7928-057D-DCDEC306CFC7}"/>
              </a:ext>
            </a:extLst>
          </p:cNvPr>
          <p:cNvSpPr>
            <a:spLocks noGrp="1"/>
          </p:cNvSpPr>
          <p:nvPr>
            <p:ph type="ctrTitle"/>
          </p:nvPr>
        </p:nvSpPr>
        <p:spPr>
          <a:xfrm>
            <a:off x="1507067" y="168811"/>
            <a:ext cx="6356006" cy="998147"/>
          </a:xfrm>
        </p:spPr>
        <p:txBody>
          <a:bodyPr/>
          <a:lstStyle/>
          <a:p>
            <a:r>
              <a:rPr lang="en-US" dirty="0"/>
              <a:t>RECOMMENDATIONS</a:t>
            </a:r>
          </a:p>
        </p:txBody>
      </p:sp>
      <p:sp>
        <p:nvSpPr>
          <p:cNvPr id="3" name="Subtitle 2">
            <a:extLst>
              <a:ext uri="{FF2B5EF4-FFF2-40B4-BE49-F238E27FC236}">
                <a16:creationId xmlns:a16="http://schemas.microsoft.com/office/drawing/2014/main" id="{0D7B608C-E3CF-8081-AA04-BCEEF0D948CF}"/>
              </a:ext>
            </a:extLst>
          </p:cNvPr>
          <p:cNvSpPr>
            <a:spLocks noGrp="1"/>
          </p:cNvSpPr>
          <p:nvPr>
            <p:ph type="subTitle" idx="1"/>
          </p:nvPr>
        </p:nvSpPr>
        <p:spPr>
          <a:xfrm>
            <a:off x="140676" y="1462380"/>
            <a:ext cx="9523827" cy="4868081"/>
          </a:xfrm>
        </p:spPr>
        <p:txBody>
          <a:bodyPr>
            <a:normAutofit fontScale="40000" lnSpcReduction="20000"/>
          </a:bodyPr>
          <a:lstStyle/>
          <a:p>
            <a:pPr marL="1714500" lvl="3" indent="-342900">
              <a:buFont typeface="Wingdings" panose="05000000000000000000" pitchFamily="2" charset="2"/>
              <a:buChar char="ü"/>
            </a:pPr>
            <a:r>
              <a:rPr lang="en-US" sz="5100" dirty="0"/>
              <a:t>Since Disparate data system is inefficient, Redox Airline should migrate to a Homogenous system for their data storage.										</a:t>
            </a:r>
            <a:r>
              <a:rPr lang="en-US" sz="3400" dirty="0"/>
              <a:t>		 </a:t>
            </a:r>
          </a:p>
          <a:p>
            <a:pPr marL="1714500" lvl="3" indent="-342900">
              <a:buFont typeface="Wingdings" panose="05000000000000000000" pitchFamily="2" charset="2"/>
              <a:buChar char="ü"/>
            </a:pPr>
            <a:r>
              <a:rPr lang="en-US" sz="3400" dirty="0"/>
              <a:t>	</a:t>
            </a:r>
            <a:r>
              <a:rPr lang="en-US" sz="5100" dirty="0"/>
              <a:t>Aircraft B737 should be considered as priority during 		 procurement, owing to the fact that the revenue it generated is about 49% of the entire revenue(more efficient than the other aircraft, low maintenance cost, lesser wear and tear)														</a:t>
            </a:r>
          </a:p>
          <a:p>
            <a:pPr marL="1714500" lvl="3" indent="-342900">
              <a:buFont typeface="Wingdings" panose="05000000000000000000" pitchFamily="2" charset="2"/>
              <a:buChar char="ü"/>
            </a:pPr>
            <a:r>
              <a:rPr lang="en-US" sz="5100" dirty="0"/>
              <a:t>Redox Airline should study what San Francisco and Los Angeles 	International Airport have in common, that made them generate very high   Revenue(as seen in Revenue per Airport Chart).</a:t>
            </a:r>
          </a:p>
          <a:p>
            <a:pPr marL="1714500" lvl="3" indent="-342900">
              <a:buFont typeface="Wingdings" panose="05000000000000000000" pitchFamily="2" charset="2"/>
              <a:buChar char="ü"/>
            </a:pPr>
            <a:r>
              <a:rPr lang="en-US" sz="5100" dirty="0"/>
              <a:t>Departure delays should be eliminated to improve efficiency and enhance competitiveness in the aviation sector.													</a:t>
            </a:r>
            <a:r>
              <a:rPr lang="en-US" dirty="0"/>
              <a:t>			</a:t>
            </a:r>
          </a:p>
        </p:txBody>
      </p:sp>
    </p:spTree>
    <p:extLst>
      <p:ext uri="{BB962C8B-B14F-4D97-AF65-F5344CB8AC3E}">
        <p14:creationId xmlns:p14="http://schemas.microsoft.com/office/powerpoint/2010/main" val="3429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7944-9FCB-7928-057D-DCDEC306CFC7}"/>
              </a:ext>
            </a:extLst>
          </p:cNvPr>
          <p:cNvSpPr>
            <a:spLocks noGrp="1"/>
          </p:cNvSpPr>
          <p:nvPr>
            <p:ph type="ctrTitle"/>
          </p:nvPr>
        </p:nvSpPr>
        <p:spPr>
          <a:xfrm>
            <a:off x="1507067" y="168811"/>
            <a:ext cx="4063739" cy="998147"/>
          </a:xfrm>
        </p:spPr>
        <p:txBody>
          <a:bodyPr/>
          <a:lstStyle/>
          <a:p>
            <a:r>
              <a:rPr lang="en-US" dirty="0"/>
              <a:t>LIMITATIONS</a:t>
            </a:r>
          </a:p>
        </p:txBody>
      </p:sp>
      <p:sp>
        <p:nvSpPr>
          <p:cNvPr id="3" name="Subtitle 2">
            <a:extLst>
              <a:ext uri="{FF2B5EF4-FFF2-40B4-BE49-F238E27FC236}">
                <a16:creationId xmlns:a16="http://schemas.microsoft.com/office/drawing/2014/main" id="{0D7B608C-E3CF-8081-AA04-BCEEF0D948CF}"/>
              </a:ext>
            </a:extLst>
          </p:cNvPr>
          <p:cNvSpPr>
            <a:spLocks noGrp="1"/>
          </p:cNvSpPr>
          <p:nvPr>
            <p:ph type="subTitle" idx="1"/>
          </p:nvPr>
        </p:nvSpPr>
        <p:spPr>
          <a:xfrm>
            <a:off x="140676" y="1462380"/>
            <a:ext cx="9523827" cy="4868081"/>
          </a:xfrm>
        </p:spPr>
        <p:txBody>
          <a:bodyPr>
            <a:normAutofit/>
          </a:bodyPr>
          <a:lstStyle/>
          <a:p>
            <a:pPr marL="1828800" lvl="3" indent="-457200">
              <a:buFont typeface="Wingdings" panose="05000000000000000000" pitchFamily="2" charset="2"/>
              <a:buChar char="ü"/>
            </a:pPr>
            <a:r>
              <a:rPr lang="en-US" sz="3200" dirty="0"/>
              <a:t>Data relating to maintenance of the			 Aircraft should be made available for	 subsequent Analysis								</a:t>
            </a:r>
          </a:p>
          <a:p>
            <a:pPr marL="1828800" lvl="3" indent="-457200">
              <a:buFont typeface="Wingdings" panose="05000000000000000000" pitchFamily="2" charset="2"/>
              <a:buChar char="ü"/>
            </a:pPr>
            <a:r>
              <a:rPr lang="en-US" sz="3200" dirty="0"/>
              <a:t>Data around the operation cost including the emolument for Pilots, Air hostesses should be provided for further analysis</a:t>
            </a:r>
          </a:p>
        </p:txBody>
      </p:sp>
    </p:spTree>
    <p:extLst>
      <p:ext uri="{BB962C8B-B14F-4D97-AF65-F5344CB8AC3E}">
        <p14:creationId xmlns:p14="http://schemas.microsoft.com/office/powerpoint/2010/main" val="45876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7944-9FCB-7928-057D-DCDEC306CFC7}"/>
              </a:ext>
            </a:extLst>
          </p:cNvPr>
          <p:cNvSpPr>
            <a:spLocks noGrp="1"/>
          </p:cNvSpPr>
          <p:nvPr>
            <p:ph type="ctrTitle"/>
          </p:nvPr>
        </p:nvSpPr>
        <p:spPr>
          <a:xfrm>
            <a:off x="977677" y="63966"/>
            <a:ext cx="5118323" cy="1096899"/>
          </a:xfrm>
        </p:spPr>
        <p:txBody>
          <a:bodyPr/>
          <a:lstStyle/>
          <a:p>
            <a:r>
              <a:rPr lang="en-US" dirty="0"/>
              <a:t>INTRODUCTION</a:t>
            </a:r>
          </a:p>
        </p:txBody>
      </p:sp>
      <p:sp>
        <p:nvSpPr>
          <p:cNvPr id="3" name="Subtitle 2">
            <a:extLst>
              <a:ext uri="{FF2B5EF4-FFF2-40B4-BE49-F238E27FC236}">
                <a16:creationId xmlns:a16="http://schemas.microsoft.com/office/drawing/2014/main" id="{0D7B608C-E3CF-8081-AA04-BCEEF0D948CF}"/>
              </a:ext>
            </a:extLst>
          </p:cNvPr>
          <p:cNvSpPr>
            <a:spLocks noGrp="1"/>
          </p:cNvSpPr>
          <p:nvPr>
            <p:ph type="subTitle" idx="1"/>
          </p:nvPr>
        </p:nvSpPr>
        <p:spPr>
          <a:xfrm>
            <a:off x="1507067" y="1287379"/>
            <a:ext cx="7766936" cy="3860353"/>
          </a:xfrm>
        </p:spPr>
        <p:txBody>
          <a:bodyPr>
            <a:normAutofit lnSpcReduction="10000"/>
          </a:bodyPr>
          <a:lstStyle/>
          <a:p>
            <a:pPr marL="342900" indent="-342900">
              <a:buFont typeface="Wingdings" panose="05000000000000000000" pitchFamily="2" charset="2"/>
              <a:buChar char="ü"/>
            </a:pPr>
            <a:r>
              <a:rPr lang="en-US" sz="2400" dirty="0"/>
              <a:t>Redox Airline is an aviation business that operates within United States of America. The management of the Airline has strong airline operation			 background but little or no financial or data			 analytics experience.									</a:t>
            </a:r>
          </a:p>
          <a:p>
            <a:pPr marL="342900" indent="-342900">
              <a:buFont typeface="Wingdings" panose="05000000000000000000" pitchFamily="2" charset="2"/>
              <a:buChar char="ü"/>
            </a:pPr>
            <a:r>
              <a:rPr lang="en-US" sz="2400" dirty="0"/>
              <a:t>Due to the inefficiencies associated with the		 Disparate data system they operate on, the CEO	 requested that I analyze their data within 2014-2015 and give insights to drive business growth in the	 aviation industry.											</a:t>
            </a:r>
          </a:p>
        </p:txBody>
      </p:sp>
    </p:spTree>
    <p:extLst>
      <p:ext uri="{BB962C8B-B14F-4D97-AF65-F5344CB8AC3E}">
        <p14:creationId xmlns:p14="http://schemas.microsoft.com/office/powerpoint/2010/main" val="385505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7944-9FCB-7928-057D-DCDEC306CFC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D7B608C-E3CF-8081-AA04-BCEEF0D948CF}"/>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6D197D9A-4329-CD1F-04EE-A376FDD38498}"/>
              </a:ext>
            </a:extLst>
          </p:cNvPr>
          <p:cNvPicPr>
            <a:picLocks noChangeAspect="1"/>
          </p:cNvPicPr>
          <p:nvPr/>
        </p:nvPicPr>
        <p:blipFill>
          <a:blip r:embed="rId2"/>
          <a:stretch>
            <a:fillRect/>
          </a:stretch>
        </p:blipFill>
        <p:spPr>
          <a:xfrm>
            <a:off x="801858" y="351693"/>
            <a:ext cx="9129933" cy="6302326"/>
          </a:xfrm>
          <a:prstGeom prst="rect">
            <a:avLst/>
          </a:prstGeom>
        </p:spPr>
      </p:pic>
    </p:spTree>
    <p:extLst>
      <p:ext uri="{BB962C8B-B14F-4D97-AF65-F5344CB8AC3E}">
        <p14:creationId xmlns:p14="http://schemas.microsoft.com/office/powerpoint/2010/main" val="285400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7944-9FCB-7928-057D-DCDEC306CFC7}"/>
              </a:ext>
            </a:extLst>
          </p:cNvPr>
          <p:cNvSpPr>
            <a:spLocks noGrp="1"/>
          </p:cNvSpPr>
          <p:nvPr>
            <p:ph type="ctrTitle"/>
          </p:nvPr>
        </p:nvSpPr>
        <p:spPr>
          <a:xfrm>
            <a:off x="381652" y="224042"/>
            <a:ext cx="6413043" cy="577817"/>
          </a:xfrm>
        </p:spPr>
        <p:txBody>
          <a:bodyPr/>
          <a:lstStyle/>
          <a:p>
            <a:r>
              <a:rPr lang="en-US" sz="3200" dirty="0"/>
              <a:t>KEY PERFORMANCE INDICATORS</a:t>
            </a:r>
          </a:p>
        </p:txBody>
      </p:sp>
      <p:sp>
        <p:nvSpPr>
          <p:cNvPr id="3" name="Subtitle 2">
            <a:extLst>
              <a:ext uri="{FF2B5EF4-FFF2-40B4-BE49-F238E27FC236}">
                <a16:creationId xmlns:a16="http://schemas.microsoft.com/office/drawing/2014/main" id="{0D7B608C-E3CF-8081-AA04-BCEEF0D948CF}"/>
              </a:ext>
            </a:extLst>
          </p:cNvPr>
          <p:cNvSpPr>
            <a:spLocks noGrp="1"/>
          </p:cNvSpPr>
          <p:nvPr>
            <p:ph type="subTitle" idx="1"/>
          </p:nvPr>
        </p:nvSpPr>
        <p:spPr>
          <a:xfrm>
            <a:off x="-349869" y="1012875"/>
            <a:ext cx="10591149" cy="5190977"/>
          </a:xfrm>
        </p:spPr>
        <p:txBody>
          <a:bodyPr>
            <a:noAutofit/>
          </a:bodyPr>
          <a:lstStyle/>
          <a:p>
            <a:pPr marL="742950" lvl="1" indent="-285750">
              <a:buFont typeface="Wingdings" panose="05000000000000000000" pitchFamily="2" charset="2"/>
              <a:buChar char="ü"/>
            </a:pPr>
            <a:r>
              <a:rPr lang="en-US" sz="3000" dirty="0">
                <a:solidFill>
                  <a:schemeClr val="tx1"/>
                </a:solidFill>
              </a:rPr>
              <a:t>Total Revenue(Dollars)-$531,225,803				 </a:t>
            </a:r>
          </a:p>
          <a:p>
            <a:pPr marL="285750" indent="-285750">
              <a:buFont typeface="Wingdings" panose="05000000000000000000" pitchFamily="2" charset="2"/>
              <a:buChar char="ü"/>
            </a:pPr>
            <a:endParaRPr lang="en-US" sz="3200" dirty="0">
              <a:solidFill>
                <a:schemeClr val="tx1"/>
              </a:solidFill>
            </a:endParaRPr>
          </a:p>
          <a:p>
            <a:pPr marL="1200150" lvl="2" indent="-285750">
              <a:buFont typeface="Wingdings" panose="05000000000000000000" pitchFamily="2" charset="2"/>
              <a:buChar char="ü"/>
            </a:pPr>
            <a:r>
              <a:rPr lang="en-US" sz="2800" dirty="0">
                <a:solidFill>
                  <a:schemeClr val="tx1"/>
                </a:solidFill>
              </a:rPr>
              <a:t>Most Common Aircraft- B737										</a:t>
            </a:r>
          </a:p>
          <a:p>
            <a:pPr marL="285750" indent="-285750">
              <a:buFont typeface="Wingdings" panose="05000000000000000000" pitchFamily="2" charset="2"/>
              <a:buChar char="ü"/>
            </a:pPr>
            <a:endParaRPr lang="en-US" sz="3200" dirty="0">
              <a:solidFill>
                <a:schemeClr val="tx1"/>
              </a:solidFill>
            </a:endParaRPr>
          </a:p>
          <a:p>
            <a:pPr marL="742950" lvl="1" indent="-285750">
              <a:buFont typeface="Wingdings" panose="05000000000000000000" pitchFamily="2" charset="2"/>
              <a:buChar char="ü"/>
            </a:pPr>
            <a:r>
              <a:rPr lang="en-US" sz="3000" dirty="0">
                <a:solidFill>
                  <a:schemeClr val="tx1"/>
                </a:solidFill>
              </a:rPr>
              <a:t>Maximum AVG Flight Fare across all Aircraft - $5,500</a:t>
            </a:r>
          </a:p>
          <a:p>
            <a:pPr marL="285750" indent="-285750">
              <a:buFont typeface="Wingdings" panose="05000000000000000000" pitchFamily="2" charset="2"/>
              <a:buChar char="ü"/>
            </a:pPr>
            <a:endParaRPr lang="en-US" sz="3200" dirty="0">
              <a:solidFill>
                <a:schemeClr val="tx1"/>
              </a:solidFill>
            </a:endParaRPr>
          </a:p>
          <a:p>
            <a:pPr marL="742950" lvl="1" indent="-285750">
              <a:buFont typeface="Wingdings" panose="05000000000000000000" pitchFamily="2" charset="2"/>
              <a:buChar char="ü"/>
            </a:pPr>
            <a:r>
              <a:rPr lang="en-US" sz="3000" dirty="0">
                <a:solidFill>
                  <a:schemeClr val="tx1"/>
                </a:solidFill>
              </a:rPr>
              <a:t>Total Flights that used A319 Aircraft- 3879</a:t>
            </a:r>
            <a:r>
              <a:rPr lang="en-US" sz="3000" dirty="0"/>
              <a:t>				</a:t>
            </a:r>
          </a:p>
        </p:txBody>
      </p:sp>
    </p:spTree>
    <p:extLst>
      <p:ext uri="{BB962C8B-B14F-4D97-AF65-F5344CB8AC3E}">
        <p14:creationId xmlns:p14="http://schemas.microsoft.com/office/powerpoint/2010/main" val="2476890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7944-9FCB-7928-057D-DCDEC306CFC7}"/>
              </a:ext>
            </a:extLst>
          </p:cNvPr>
          <p:cNvSpPr>
            <a:spLocks noGrp="1"/>
          </p:cNvSpPr>
          <p:nvPr>
            <p:ph type="ctrTitle"/>
          </p:nvPr>
        </p:nvSpPr>
        <p:spPr>
          <a:xfrm>
            <a:off x="1099104" y="140397"/>
            <a:ext cx="3050865" cy="1096900"/>
          </a:xfrm>
        </p:spPr>
        <p:txBody>
          <a:bodyPr/>
          <a:lstStyle/>
          <a:p>
            <a:r>
              <a:rPr lang="en-US" dirty="0"/>
              <a:t>INSIGHTS</a:t>
            </a:r>
          </a:p>
        </p:txBody>
      </p:sp>
      <p:sp>
        <p:nvSpPr>
          <p:cNvPr id="3" name="Subtitle 2">
            <a:extLst>
              <a:ext uri="{FF2B5EF4-FFF2-40B4-BE49-F238E27FC236}">
                <a16:creationId xmlns:a16="http://schemas.microsoft.com/office/drawing/2014/main" id="{0D7B608C-E3CF-8081-AA04-BCEEF0D948CF}"/>
              </a:ext>
            </a:extLst>
          </p:cNvPr>
          <p:cNvSpPr>
            <a:spLocks noGrp="1"/>
          </p:cNvSpPr>
          <p:nvPr>
            <p:ph type="subTitle" idx="1"/>
          </p:nvPr>
        </p:nvSpPr>
        <p:spPr>
          <a:xfrm>
            <a:off x="675248" y="1505243"/>
            <a:ext cx="8834511" cy="4487594"/>
          </a:xfrm>
        </p:spPr>
        <p:txBody>
          <a:bodyPr/>
          <a:lstStyle/>
          <a:p>
            <a:r>
              <a:rPr lang="en-US" dirty="0"/>
              <a:t>		</a:t>
            </a:r>
            <a:r>
              <a:rPr lang="en-US" b="1" dirty="0">
                <a:solidFill>
                  <a:schemeClr val="tx1"/>
                </a:solidFill>
              </a:rPr>
              <a:t>REVENUE PER AIRPORT</a:t>
            </a:r>
            <a:r>
              <a:rPr lang="en-US" dirty="0"/>
              <a:t>										</a:t>
            </a:r>
          </a:p>
          <a:p>
            <a:pPr marL="285750" indent="-285750">
              <a:buFont typeface="Wingdings" panose="05000000000000000000" pitchFamily="2" charset="2"/>
              <a:buChar char="ü"/>
            </a:pPr>
            <a:r>
              <a:rPr lang="en-US" dirty="0">
                <a:solidFill>
                  <a:schemeClr val="tx1"/>
                </a:solidFill>
              </a:rPr>
              <a:t>Los Angeles generated the highest Revenue									</a:t>
            </a:r>
          </a:p>
          <a:p>
            <a:pPr marL="285750" indent="-285750">
              <a:buFont typeface="Wingdings" panose="05000000000000000000" pitchFamily="2" charset="2"/>
              <a:buChar char="ü"/>
            </a:pPr>
            <a:r>
              <a:rPr lang="en-US" dirty="0">
                <a:solidFill>
                  <a:schemeClr val="tx1"/>
                </a:solidFill>
              </a:rPr>
              <a:t>Salt Lake City generated the lowest Revenue</a:t>
            </a:r>
            <a:r>
              <a:rPr lang="en-US" dirty="0"/>
              <a:t>												</a:t>
            </a:r>
          </a:p>
        </p:txBody>
      </p:sp>
      <p:pic>
        <p:nvPicPr>
          <p:cNvPr id="5" name="Picture 4">
            <a:extLst>
              <a:ext uri="{FF2B5EF4-FFF2-40B4-BE49-F238E27FC236}">
                <a16:creationId xmlns:a16="http://schemas.microsoft.com/office/drawing/2014/main" id="{852DF0EA-B3B5-37F6-4704-CE78C58FC176}"/>
              </a:ext>
            </a:extLst>
          </p:cNvPr>
          <p:cNvPicPr>
            <a:picLocks noChangeAspect="1"/>
          </p:cNvPicPr>
          <p:nvPr/>
        </p:nvPicPr>
        <p:blipFill>
          <a:blip r:embed="rId2"/>
          <a:stretch>
            <a:fillRect/>
          </a:stretch>
        </p:blipFill>
        <p:spPr>
          <a:xfrm>
            <a:off x="480125" y="2870469"/>
            <a:ext cx="9631455" cy="3390314"/>
          </a:xfrm>
          <a:prstGeom prst="rect">
            <a:avLst/>
          </a:prstGeom>
        </p:spPr>
      </p:pic>
    </p:spTree>
    <p:extLst>
      <p:ext uri="{BB962C8B-B14F-4D97-AF65-F5344CB8AC3E}">
        <p14:creationId xmlns:p14="http://schemas.microsoft.com/office/powerpoint/2010/main" val="697036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7944-9FCB-7928-057D-DCDEC306CFC7}"/>
              </a:ext>
            </a:extLst>
          </p:cNvPr>
          <p:cNvSpPr>
            <a:spLocks noGrp="1"/>
          </p:cNvSpPr>
          <p:nvPr>
            <p:ph type="ctrTitle"/>
          </p:nvPr>
        </p:nvSpPr>
        <p:spPr>
          <a:xfrm>
            <a:off x="914399" y="0"/>
            <a:ext cx="7934179" cy="577816"/>
          </a:xfrm>
        </p:spPr>
        <p:txBody>
          <a:bodyPr/>
          <a:lstStyle/>
          <a:p>
            <a:r>
              <a:rPr lang="en-US" sz="3200" dirty="0">
                <a:solidFill>
                  <a:schemeClr val="tx1"/>
                </a:solidFill>
              </a:rPr>
              <a:t>FLIGHTS PER MONTH ON ORD-PHL ROUTE</a:t>
            </a:r>
          </a:p>
        </p:txBody>
      </p:sp>
      <p:sp>
        <p:nvSpPr>
          <p:cNvPr id="3" name="Subtitle 2">
            <a:extLst>
              <a:ext uri="{FF2B5EF4-FFF2-40B4-BE49-F238E27FC236}">
                <a16:creationId xmlns:a16="http://schemas.microsoft.com/office/drawing/2014/main" id="{0D7B608C-E3CF-8081-AA04-BCEEF0D948CF}"/>
              </a:ext>
            </a:extLst>
          </p:cNvPr>
          <p:cNvSpPr>
            <a:spLocks noGrp="1"/>
          </p:cNvSpPr>
          <p:nvPr>
            <p:ph type="subTitle" idx="1"/>
          </p:nvPr>
        </p:nvSpPr>
        <p:spPr>
          <a:xfrm>
            <a:off x="914399" y="577816"/>
            <a:ext cx="8359604" cy="5218073"/>
          </a:xfrm>
        </p:spPr>
        <p:txBody>
          <a:bodyPr/>
          <a:lstStyle/>
          <a:p>
            <a:pPr marL="285750" indent="-285750">
              <a:buFont typeface="Wingdings" panose="05000000000000000000" pitchFamily="2" charset="2"/>
              <a:buChar char="ü"/>
            </a:pPr>
            <a:r>
              <a:rPr lang="en-US" dirty="0">
                <a:solidFill>
                  <a:schemeClr val="tx1"/>
                </a:solidFill>
              </a:rPr>
              <a:t>November recorded the Highest number of Flights						</a:t>
            </a:r>
          </a:p>
          <a:p>
            <a:pPr marL="285750" indent="-285750">
              <a:buFont typeface="Wingdings" panose="05000000000000000000" pitchFamily="2" charset="2"/>
              <a:buChar char="ü"/>
            </a:pPr>
            <a:r>
              <a:rPr lang="en-US" dirty="0">
                <a:solidFill>
                  <a:schemeClr val="tx1"/>
                </a:solidFill>
              </a:rPr>
              <a:t>March recorded the lowest number of Flights</a:t>
            </a:r>
            <a:r>
              <a:rPr lang="en-US" dirty="0"/>
              <a:t>							</a:t>
            </a:r>
          </a:p>
        </p:txBody>
      </p:sp>
      <p:pic>
        <p:nvPicPr>
          <p:cNvPr id="5" name="Picture 4">
            <a:extLst>
              <a:ext uri="{FF2B5EF4-FFF2-40B4-BE49-F238E27FC236}">
                <a16:creationId xmlns:a16="http://schemas.microsoft.com/office/drawing/2014/main" id="{7459AA26-5168-4E3B-49CB-8265F1986B8A}"/>
              </a:ext>
            </a:extLst>
          </p:cNvPr>
          <p:cNvPicPr>
            <a:picLocks noChangeAspect="1"/>
          </p:cNvPicPr>
          <p:nvPr/>
        </p:nvPicPr>
        <p:blipFill>
          <a:blip r:embed="rId2"/>
          <a:stretch>
            <a:fillRect/>
          </a:stretch>
        </p:blipFill>
        <p:spPr>
          <a:xfrm>
            <a:off x="920207" y="1375672"/>
            <a:ext cx="9040487" cy="4420217"/>
          </a:xfrm>
          <a:prstGeom prst="rect">
            <a:avLst/>
          </a:prstGeom>
        </p:spPr>
      </p:pic>
    </p:spTree>
    <p:extLst>
      <p:ext uri="{BB962C8B-B14F-4D97-AF65-F5344CB8AC3E}">
        <p14:creationId xmlns:p14="http://schemas.microsoft.com/office/powerpoint/2010/main" val="233457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7944-9FCB-7928-057D-DCDEC306CFC7}"/>
              </a:ext>
            </a:extLst>
          </p:cNvPr>
          <p:cNvSpPr>
            <a:spLocks noGrp="1"/>
          </p:cNvSpPr>
          <p:nvPr>
            <p:ph type="ctrTitle"/>
          </p:nvPr>
        </p:nvSpPr>
        <p:spPr>
          <a:xfrm>
            <a:off x="829994" y="0"/>
            <a:ext cx="6203852" cy="604911"/>
          </a:xfrm>
        </p:spPr>
        <p:txBody>
          <a:bodyPr/>
          <a:lstStyle/>
          <a:p>
            <a:r>
              <a:rPr lang="en-US" sz="3200" b="1" dirty="0">
                <a:solidFill>
                  <a:schemeClr val="tx1"/>
                </a:solidFill>
              </a:rPr>
              <a:t>Number of Flights per Route ID</a:t>
            </a:r>
          </a:p>
        </p:txBody>
      </p:sp>
      <p:sp>
        <p:nvSpPr>
          <p:cNvPr id="3" name="Subtitle 2">
            <a:extLst>
              <a:ext uri="{FF2B5EF4-FFF2-40B4-BE49-F238E27FC236}">
                <a16:creationId xmlns:a16="http://schemas.microsoft.com/office/drawing/2014/main" id="{0D7B608C-E3CF-8081-AA04-BCEEF0D948CF}"/>
              </a:ext>
            </a:extLst>
          </p:cNvPr>
          <p:cNvSpPr>
            <a:spLocks noGrp="1"/>
          </p:cNvSpPr>
          <p:nvPr>
            <p:ph type="subTitle" idx="1"/>
          </p:nvPr>
        </p:nvSpPr>
        <p:spPr>
          <a:xfrm>
            <a:off x="829994" y="745588"/>
            <a:ext cx="8693834" cy="5190978"/>
          </a:xfrm>
        </p:spPr>
        <p:txBody>
          <a:bodyPr/>
          <a:lstStyle/>
          <a:p>
            <a:pPr marL="285750" indent="-285750">
              <a:buFont typeface="Wingdings" panose="05000000000000000000" pitchFamily="2" charset="2"/>
              <a:buChar char="ü"/>
            </a:pPr>
            <a:r>
              <a:rPr lang="en-US" dirty="0">
                <a:solidFill>
                  <a:schemeClr val="tx1"/>
                </a:solidFill>
              </a:rPr>
              <a:t>Route ORD-ATL recorded the Highest number of Flights						</a:t>
            </a:r>
          </a:p>
          <a:p>
            <a:pPr marL="285750" indent="-285750">
              <a:buFont typeface="Wingdings" panose="05000000000000000000" pitchFamily="2" charset="2"/>
              <a:buChar char="ü"/>
            </a:pPr>
            <a:r>
              <a:rPr lang="en-US" dirty="0">
                <a:solidFill>
                  <a:schemeClr val="tx1"/>
                </a:solidFill>
              </a:rPr>
              <a:t>Route ORD-DCA recorded the lowest number of Flights</a:t>
            </a:r>
            <a:r>
              <a:rPr lang="en-US" dirty="0"/>
              <a:t>						</a:t>
            </a:r>
          </a:p>
        </p:txBody>
      </p:sp>
      <p:pic>
        <p:nvPicPr>
          <p:cNvPr id="5" name="Picture 4">
            <a:extLst>
              <a:ext uri="{FF2B5EF4-FFF2-40B4-BE49-F238E27FC236}">
                <a16:creationId xmlns:a16="http://schemas.microsoft.com/office/drawing/2014/main" id="{E6A57ED3-F8EA-EEEB-90DB-6D8B4ADB88D7}"/>
              </a:ext>
            </a:extLst>
          </p:cNvPr>
          <p:cNvPicPr>
            <a:picLocks noChangeAspect="1"/>
          </p:cNvPicPr>
          <p:nvPr/>
        </p:nvPicPr>
        <p:blipFill>
          <a:blip r:embed="rId2"/>
          <a:stretch>
            <a:fillRect/>
          </a:stretch>
        </p:blipFill>
        <p:spPr>
          <a:xfrm>
            <a:off x="666194" y="1764034"/>
            <a:ext cx="9021434" cy="4172532"/>
          </a:xfrm>
          <a:prstGeom prst="rect">
            <a:avLst/>
          </a:prstGeom>
        </p:spPr>
      </p:pic>
    </p:spTree>
    <p:extLst>
      <p:ext uri="{BB962C8B-B14F-4D97-AF65-F5344CB8AC3E}">
        <p14:creationId xmlns:p14="http://schemas.microsoft.com/office/powerpoint/2010/main" val="234378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7944-9FCB-7928-057D-DCDEC306CFC7}"/>
              </a:ext>
            </a:extLst>
          </p:cNvPr>
          <p:cNvSpPr>
            <a:spLocks noGrp="1"/>
          </p:cNvSpPr>
          <p:nvPr>
            <p:ph type="ctrTitle"/>
          </p:nvPr>
        </p:nvSpPr>
        <p:spPr>
          <a:xfrm>
            <a:off x="956601" y="0"/>
            <a:ext cx="6907239" cy="648155"/>
          </a:xfrm>
        </p:spPr>
        <p:txBody>
          <a:bodyPr/>
          <a:lstStyle/>
          <a:p>
            <a:r>
              <a:rPr lang="en-US" sz="3200" dirty="0">
                <a:solidFill>
                  <a:schemeClr val="tx1"/>
                </a:solidFill>
              </a:rPr>
              <a:t>Number of Flights to FLL(by month)</a:t>
            </a:r>
          </a:p>
        </p:txBody>
      </p:sp>
      <p:sp>
        <p:nvSpPr>
          <p:cNvPr id="3" name="Subtitle 2">
            <a:extLst>
              <a:ext uri="{FF2B5EF4-FFF2-40B4-BE49-F238E27FC236}">
                <a16:creationId xmlns:a16="http://schemas.microsoft.com/office/drawing/2014/main" id="{0D7B608C-E3CF-8081-AA04-BCEEF0D948CF}"/>
              </a:ext>
            </a:extLst>
          </p:cNvPr>
          <p:cNvSpPr>
            <a:spLocks noGrp="1"/>
          </p:cNvSpPr>
          <p:nvPr>
            <p:ph type="subTitle" idx="1"/>
          </p:nvPr>
        </p:nvSpPr>
        <p:spPr>
          <a:xfrm>
            <a:off x="773723" y="886265"/>
            <a:ext cx="8500280" cy="5472332"/>
          </a:xfrm>
        </p:spPr>
        <p:txBody>
          <a:bodyPr/>
          <a:lstStyle/>
          <a:p>
            <a:pPr marL="285750" indent="-285750">
              <a:buFont typeface="Wingdings" panose="05000000000000000000" pitchFamily="2" charset="2"/>
              <a:buChar char="ü"/>
            </a:pPr>
            <a:r>
              <a:rPr lang="en-US" dirty="0">
                <a:solidFill>
                  <a:schemeClr val="tx1"/>
                </a:solidFill>
              </a:rPr>
              <a:t>June recorded the Highest number of Flights								</a:t>
            </a:r>
          </a:p>
          <a:p>
            <a:pPr marL="285750" indent="-285750">
              <a:buFont typeface="Wingdings" panose="05000000000000000000" pitchFamily="2" charset="2"/>
              <a:buChar char="ü"/>
            </a:pPr>
            <a:r>
              <a:rPr lang="en-US" dirty="0">
                <a:solidFill>
                  <a:schemeClr val="tx1"/>
                </a:solidFill>
              </a:rPr>
              <a:t>October recorded the lowest number of Flights						</a:t>
            </a:r>
            <a:r>
              <a:rPr lang="en-US" dirty="0"/>
              <a:t>	</a:t>
            </a:r>
          </a:p>
        </p:txBody>
      </p:sp>
      <p:pic>
        <p:nvPicPr>
          <p:cNvPr id="6" name="Picture 5">
            <a:extLst>
              <a:ext uri="{FF2B5EF4-FFF2-40B4-BE49-F238E27FC236}">
                <a16:creationId xmlns:a16="http://schemas.microsoft.com/office/drawing/2014/main" id="{1896C8FF-FB74-0FBC-1FB7-A97663B9CDC6}"/>
              </a:ext>
            </a:extLst>
          </p:cNvPr>
          <p:cNvPicPr>
            <a:picLocks noChangeAspect="1"/>
          </p:cNvPicPr>
          <p:nvPr/>
        </p:nvPicPr>
        <p:blipFill>
          <a:blip r:embed="rId2"/>
          <a:stretch>
            <a:fillRect/>
          </a:stretch>
        </p:blipFill>
        <p:spPr>
          <a:xfrm>
            <a:off x="0" y="1702191"/>
            <a:ext cx="12192000" cy="5155808"/>
          </a:xfrm>
          <a:prstGeom prst="rect">
            <a:avLst/>
          </a:prstGeom>
        </p:spPr>
      </p:pic>
    </p:spTree>
    <p:extLst>
      <p:ext uri="{BB962C8B-B14F-4D97-AF65-F5344CB8AC3E}">
        <p14:creationId xmlns:p14="http://schemas.microsoft.com/office/powerpoint/2010/main" val="2262472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7944-9FCB-7928-057D-DCDEC306CFC7}"/>
              </a:ext>
            </a:extLst>
          </p:cNvPr>
          <p:cNvSpPr>
            <a:spLocks noGrp="1"/>
          </p:cNvSpPr>
          <p:nvPr>
            <p:ph type="ctrTitle"/>
          </p:nvPr>
        </p:nvSpPr>
        <p:spPr>
          <a:xfrm>
            <a:off x="886265" y="0"/>
            <a:ext cx="4909623" cy="506437"/>
          </a:xfrm>
        </p:spPr>
        <p:txBody>
          <a:bodyPr/>
          <a:lstStyle/>
          <a:p>
            <a:r>
              <a:rPr lang="en-US" sz="3200" dirty="0">
                <a:solidFill>
                  <a:schemeClr val="tx1"/>
                </a:solidFill>
              </a:rPr>
              <a:t>Revenue per Aircraft Type</a:t>
            </a:r>
          </a:p>
        </p:txBody>
      </p:sp>
      <p:sp>
        <p:nvSpPr>
          <p:cNvPr id="3" name="Subtitle 2">
            <a:extLst>
              <a:ext uri="{FF2B5EF4-FFF2-40B4-BE49-F238E27FC236}">
                <a16:creationId xmlns:a16="http://schemas.microsoft.com/office/drawing/2014/main" id="{0D7B608C-E3CF-8081-AA04-BCEEF0D948CF}"/>
              </a:ext>
            </a:extLst>
          </p:cNvPr>
          <p:cNvSpPr>
            <a:spLocks noGrp="1"/>
          </p:cNvSpPr>
          <p:nvPr>
            <p:ph type="subTitle" idx="1"/>
          </p:nvPr>
        </p:nvSpPr>
        <p:spPr>
          <a:xfrm>
            <a:off x="886264" y="604911"/>
            <a:ext cx="8637563" cy="5627077"/>
          </a:xfrm>
        </p:spPr>
        <p:txBody>
          <a:bodyPr/>
          <a:lstStyle/>
          <a:p>
            <a:pPr marL="285750" indent="-285750">
              <a:buFont typeface="Wingdings" panose="05000000000000000000" pitchFamily="2" charset="2"/>
              <a:buChar char="ü"/>
            </a:pPr>
            <a:r>
              <a:rPr lang="en-US" dirty="0">
                <a:solidFill>
                  <a:schemeClr val="tx1"/>
                </a:solidFill>
              </a:rPr>
              <a:t>Aircraft B737 recorded the Highest number of Revenue						</a:t>
            </a:r>
          </a:p>
          <a:p>
            <a:pPr marL="285750" indent="-285750">
              <a:buFont typeface="Wingdings" panose="05000000000000000000" pitchFamily="2" charset="2"/>
              <a:buChar char="ü"/>
            </a:pPr>
            <a:r>
              <a:rPr lang="en-US" dirty="0">
                <a:solidFill>
                  <a:schemeClr val="tx1"/>
                </a:solidFill>
              </a:rPr>
              <a:t>Aircraft A320 recorded the lowest number of Revenue						</a:t>
            </a:r>
            <a:endParaRPr lang="en-US" dirty="0"/>
          </a:p>
        </p:txBody>
      </p:sp>
      <p:pic>
        <p:nvPicPr>
          <p:cNvPr id="5" name="Picture 4">
            <a:extLst>
              <a:ext uri="{FF2B5EF4-FFF2-40B4-BE49-F238E27FC236}">
                <a16:creationId xmlns:a16="http://schemas.microsoft.com/office/drawing/2014/main" id="{610C04AA-2873-5BC4-36A5-C9CAE07E55E5}"/>
              </a:ext>
            </a:extLst>
          </p:cNvPr>
          <p:cNvPicPr>
            <a:picLocks noChangeAspect="1"/>
          </p:cNvPicPr>
          <p:nvPr/>
        </p:nvPicPr>
        <p:blipFill>
          <a:blip r:embed="rId2"/>
          <a:stretch>
            <a:fillRect/>
          </a:stretch>
        </p:blipFill>
        <p:spPr>
          <a:xfrm>
            <a:off x="951914" y="1687929"/>
            <a:ext cx="8573696" cy="4544059"/>
          </a:xfrm>
          <a:prstGeom prst="rect">
            <a:avLst/>
          </a:prstGeom>
        </p:spPr>
      </p:pic>
    </p:spTree>
    <p:extLst>
      <p:ext uri="{BB962C8B-B14F-4D97-AF65-F5344CB8AC3E}">
        <p14:creationId xmlns:p14="http://schemas.microsoft.com/office/powerpoint/2010/main" val="21386647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610</TotalTime>
  <Words>555</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REDOX AIRLINES </vt:lpstr>
      <vt:lpstr>INTRODUCTION</vt:lpstr>
      <vt:lpstr>PowerPoint Presentation</vt:lpstr>
      <vt:lpstr>KEY PERFORMANCE INDICATORS</vt:lpstr>
      <vt:lpstr>INSIGHTS</vt:lpstr>
      <vt:lpstr>FLIGHTS PER MONTH ON ORD-PHL ROUTE</vt:lpstr>
      <vt:lpstr>Number of Flights per Route ID</vt:lpstr>
      <vt:lpstr>Number of Flights to FLL(by month)</vt:lpstr>
      <vt:lpstr>Revenue per Aircraft Type</vt:lpstr>
      <vt:lpstr>RECOMMENDATIONS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REDOX AIRLINES (Excel Capstone Project)</dc:title>
  <dc:creator>User</dc:creator>
  <cp:lastModifiedBy>chukwuebukaonidoma3@gmail.com</cp:lastModifiedBy>
  <cp:revision>8</cp:revision>
  <dcterms:created xsi:type="dcterms:W3CDTF">2024-04-04T09:35:23Z</dcterms:created>
  <dcterms:modified xsi:type="dcterms:W3CDTF">2024-07-08T15:19:36Z</dcterms:modified>
</cp:coreProperties>
</file>